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1pPr>
    <a:lvl2pPr marL="0" marR="0" indent="4572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2pPr>
    <a:lvl3pPr marL="0" marR="0" indent="9144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3pPr>
    <a:lvl4pPr marL="0" marR="0" indent="13716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4pPr>
    <a:lvl5pPr marL="0" marR="0" indent="18288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5pPr>
    <a:lvl6pPr marL="0" marR="0" indent="22860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6pPr>
    <a:lvl7pPr marL="0" marR="0" indent="27432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7pPr>
    <a:lvl8pPr marL="0" marR="0" indent="32004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8pPr>
    <a:lvl9pPr marL="0" marR="0" indent="36576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
          <a:latin typeface="Graphik"/>
          <a:ea typeface="Graphik"/>
          <a:cs typeface="Graphik"/>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hueOff val="-217956"/>
              <a:satOff val="14368"/>
              <a:lumOff val="17764"/>
            </a:schemeClr>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CEEEE"/>
          </a:solidFill>
        </a:fill>
      </a:tcStyle>
    </a:band2H>
    <a:firstCol>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chemeClr val="accent3">
              <a:hueOff val="571091"/>
              <a:satOff val="15926"/>
              <a:lumOff val="22314"/>
            </a:schemeClr>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45B43B"/>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45B43B"/>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9036"/>
              <a:lumOff val="17111"/>
            </a:schemeClr>
          </a:solidFill>
        </a:fill>
      </a:tcStyle>
    </a:band2H>
    <a:firstCol>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BD17"/>
          </a:solidFill>
        </a:fill>
      </a:tcStyle>
    </a:firstCol>
    <a:la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FBD17"/>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8A25"/>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wholeTbl>
    <a:band2H>
      <a:tcTxStyle b="def" i="def"/>
      <a:tcStyle>
        <a:tcBdr/>
        <a:fill>
          <a:solidFill>
            <a:srgbClr val="ECEEEF"/>
          </a:solidFill>
        </a:fill>
      </a:tcStyle>
    </a:band2H>
    <a:firstCol>
      <a:tcTxStyle b="on" i="off">
        <a:font>
          <a:latin typeface="Graphik Semibold"/>
          <a:ea typeface="Graphik Semibold"/>
          <a:cs typeface="Graphik Semibold"/>
        </a:font>
        <a:srgbClr val="FFFFFF"/>
      </a:tcTxStyle>
      <a:tcStyle>
        <a:tcBdr>
          <a:left>
            <a:ln w="12700" cap="flat">
              <a:solidFill>
                <a:srgbClr val="A6AAA9"/>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32C5B9"/>
          </a:solidFill>
        </a:fill>
      </a:tcStyle>
    </a:firstCol>
    <a:lastRow>
      <a:tcTxStyle b="on" i="off">
        <a:font>
          <a:latin typeface="Graphik Semibold"/>
          <a:ea typeface="Graphik Semibold"/>
          <a:cs typeface="Graphik Semibold"/>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38100" cap="flat">
              <a:solidFill>
                <a:schemeClr val="accent2">
                  <a:hueOff val="240640"/>
                  <a:satOff val="2542"/>
                  <a:lumOff val="-13198"/>
                </a:schemeClr>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FFFFFF"/>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A6AAA9"/>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chemeClr val="accent2">
              <a:hueOff val="240640"/>
              <a:satOff val="2542"/>
              <a:lumOff val="-13198"/>
            </a:schemeClr>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F"/>
          </a:solidFill>
        </a:fill>
      </a:tcStyle>
    </a:band2H>
    <a:firstCol>
      <a:tcTxStyle b="on" i="off">
        <a:font>
          <a:latin typeface="Graphik Semibold"/>
          <a:ea typeface="Graphik Semibold"/>
          <a:cs typeface="Graphik Semibold"/>
        </a:font>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8" name="Shape 168"/>
          <p:cNvSpPr/>
          <p:nvPr>
            <p:ph type="sldImg"/>
          </p:nvPr>
        </p:nvSpPr>
        <p:spPr>
          <a:xfrm>
            <a:off x="1143000" y="685800"/>
            <a:ext cx="4572000" cy="3429000"/>
          </a:xfrm>
          <a:prstGeom prst="rect">
            <a:avLst/>
          </a:prstGeom>
        </p:spPr>
        <p:txBody>
          <a:bodyPr/>
          <a:lstStyle/>
          <a:p>
            <a:pPr/>
          </a:p>
        </p:txBody>
      </p:sp>
      <p:sp>
        <p:nvSpPr>
          <p:cNvPr id="169" name="Shape 16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19200" y="11986162"/>
            <a:ext cx="21945599" cy="605791"/>
          </a:xfrm>
          <a:prstGeom prst="rect">
            <a:avLst/>
          </a:prstGeom>
        </p:spPr>
        <p:txBody>
          <a:bodyPr/>
          <a:lstStyle>
            <a:lvl1pPr marL="0" indent="0" algn="ctr" defTabSz="825500">
              <a:lnSpc>
                <a:spcPct val="100000"/>
              </a:lnSpc>
              <a:spcBef>
                <a:spcPts val="0"/>
              </a:spcBef>
              <a:buSzTx/>
              <a:buNone/>
              <a:defRPr spc="-29" sz="3000">
                <a:latin typeface="Graphik Medium"/>
                <a:ea typeface="Graphik Medium"/>
                <a:cs typeface="Graphik Medium"/>
                <a:sym typeface="Graphik Medium"/>
              </a:defRPr>
            </a:lvl1pPr>
          </a:lstStyle>
          <a:p>
            <a:pPr/>
            <a:r>
              <a:t>Author and Date</a:t>
            </a:r>
          </a:p>
        </p:txBody>
      </p:sp>
      <p:sp>
        <p:nvSpPr>
          <p:cNvPr id="12" name="Presentation Title"/>
          <p:cNvSpPr txBox="1"/>
          <p:nvPr>
            <p:ph type="title" hasCustomPrompt="1"/>
          </p:nvPr>
        </p:nvSpPr>
        <p:spPr>
          <a:xfrm>
            <a:off x="1219200" y="3543300"/>
            <a:ext cx="21945600" cy="4267200"/>
          </a:xfrm>
          <a:prstGeom prst="rect">
            <a:avLst/>
          </a:prstGeom>
        </p:spPr>
        <p:txBody>
          <a:bodyPr anchor="b"/>
          <a:lstStyle>
            <a:lvl1pPr>
              <a:defRPr spc="-128" sz="12800"/>
            </a:lvl1pPr>
          </a:lstStyle>
          <a:p>
            <a:pPr/>
            <a:r>
              <a:t>Presentation Title</a:t>
            </a:r>
          </a:p>
        </p:txBody>
      </p:sp>
      <p:sp>
        <p:nvSpPr>
          <p:cNvPr id="13" name="Body Level One…"/>
          <p:cNvSpPr txBox="1"/>
          <p:nvPr>
            <p:ph type="body" sz="quarter" idx="1" hasCustomPrompt="1"/>
          </p:nvPr>
        </p:nvSpPr>
        <p:spPr>
          <a:xfrm>
            <a:off x="1219200" y="7567579"/>
            <a:ext cx="21945600" cy="2250593"/>
          </a:xfrm>
          <a:prstGeom prst="rect">
            <a:avLst/>
          </a:prstGeom>
        </p:spPr>
        <p:txBody>
          <a:bodyPr/>
          <a:lstStyle>
            <a:lvl1pPr marL="0" indent="0" algn="ctr" defTabSz="825500">
              <a:lnSpc>
                <a:spcPct val="100000"/>
              </a:lnSpc>
              <a:spcBef>
                <a:spcPts val="0"/>
              </a:spcBef>
              <a:buSzTx/>
              <a:buNone/>
              <a:defRPr spc="-59" sz="6000">
                <a:latin typeface="Graphik Semibold"/>
                <a:ea typeface="Graphik Semibold"/>
                <a:cs typeface="Graphik Semibold"/>
                <a:sym typeface="Graphik Semibold"/>
              </a:defRPr>
            </a:lvl1pPr>
            <a:lvl2pPr marL="0" indent="457200" algn="ctr" defTabSz="825500">
              <a:lnSpc>
                <a:spcPct val="100000"/>
              </a:lnSpc>
              <a:spcBef>
                <a:spcPts val="0"/>
              </a:spcBef>
              <a:buSzTx/>
              <a:buNone/>
              <a:defRPr spc="-59" sz="6000">
                <a:latin typeface="Graphik Semibold"/>
                <a:ea typeface="Graphik Semibold"/>
                <a:cs typeface="Graphik Semibold"/>
                <a:sym typeface="Graphik Semibold"/>
              </a:defRPr>
            </a:lvl2pPr>
            <a:lvl3pPr marL="0" indent="914400" algn="ctr" defTabSz="825500">
              <a:lnSpc>
                <a:spcPct val="100000"/>
              </a:lnSpc>
              <a:spcBef>
                <a:spcPts val="0"/>
              </a:spcBef>
              <a:buSzTx/>
              <a:buNone/>
              <a:defRPr spc="-59" sz="6000">
                <a:latin typeface="Graphik Semibold"/>
                <a:ea typeface="Graphik Semibold"/>
                <a:cs typeface="Graphik Semibold"/>
                <a:sym typeface="Graphik Semibold"/>
              </a:defRPr>
            </a:lvl3pPr>
            <a:lvl4pPr marL="0" indent="1371600" algn="ctr" defTabSz="825500">
              <a:lnSpc>
                <a:spcPct val="100000"/>
              </a:lnSpc>
              <a:spcBef>
                <a:spcPts val="0"/>
              </a:spcBef>
              <a:buSzTx/>
              <a:buNone/>
              <a:defRPr spc="-59" sz="6000">
                <a:latin typeface="Graphik Semibold"/>
                <a:ea typeface="Graphik Semibold"/>
                <a:cs typeface="Graphik Semibold"/>
                <a:sym typeface="Graphik Semibold"/>
              </a:defRPr>
            </a:lvl4pPr>
            <a:lvl5pPr marL="0" indent="1828800" algn="ctr" defTabSz="825500">
              <a:lnSpc>
                <a:spcPct val="100000"/>
              </a:lnSpc>
              <a:spcBef>
                <a:spcPts val="0"/>
              </a:spcBef>
              <a:buSzTx/>
              <a:buNone/>
              <a:defRPr spc="-59" sz="6000">
                <a:latin typeface="Graphik Semibold"/>
                <a:ea typeface="Graphik Semibold"/>
                <a:cs typeface="Graphik Semibold"/>
                <a:sym typeface="Graphik Semibold"/>
              </a:defRPr>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Beach and sea at sunset"/>
          <p:cNvSpPr/>
          <p:nvPr>
            <p:ph type="pic" idx="21"/>
          </p:nvPr>
        </p:nvSpPr>
        <p:spPr>
          <a:xfrm>
            <a:off x="0" y="-1270000"/>
            <a:ext cx="24384000" cy="16256000"/>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19200" y="3543300"/>
            <a:ext cx="21945600" cy="4267200"/>
          </a:xfrm>
          <a:prstGeom prst="rect">
            <a:avLst/>
          </a:prstGeom>
        </p:spPr>
        <p:txBody>
          <a:bodyPr anchor="b"/>
          <a:lstStyle>
            <a:lvl1pPr>
              <a:defRPr spc="-128" sz="12800">
                <a:solidFill>
                  <a:srgbClr val="FFFFFF"/>
                </a:solidFill>
              </a:defRPr>
            </a:lvl1pPr>
          </a:lstStyle>
          <a:p>
            <a:pPr/>
            <a:r>
              <a:t>Presentation Title</a:t>
            </a:r>
          </a:p>
        </p:txBody>
      </p:sp>
      <p:sp>
        <p:nvSpPr>
          <p:cNvPr id="23" name="Body Level One…"/>
          <p:cNvSpPr txBox="1"/>
          <p:nvPr>
            <p:ph type="body" sz="quarter" idx="1" hasCustomPrompt="1"/>
          </p:nvPr>
        </p:nvSpPr>
        <p:spPr>
          <a:xfrm>
            <a:off x="1219200" y="7569200"/>
            <a:ext cx="21945600" cy="2252112"/>
          </a:xfrm>
          <a:prstGeom prst="rect">
            <a:avLst/>
          </a:prstGeom>
        </p:spPr>
        <p:txBody>
          <a:bodyPr/>
          <a:lstStyle>
            <a:lvl1pPr marL="0" indent="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1pPr>
            <a:lvl2pPr marL="0" indent="45720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2pPr>
            <a:lvl3pPr marL="0" indent="91440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3pPr>
            <a:lvl4pPr marL="0" indent="137160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4pPr>
            <a:lvl5pPr marL="0" indent="182880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5pPr>
          </a:lstStyle>
          <a:p>
            <a:pPr/>
            <a:r>
              <a:t>Presentation Subtitle</a:t>
            </a:r>
          </a:p>
          <a:p>
            <a:pPr lvl="1"/>
            <a:r>
              <a:t/>
            </a:r>
          </a:p>
          <a:p>
            <a:pPr lvl="2"/>
            <a:r>
              <a:t/>
            </a:r>
          </a:p>
          <a:p>
            <a:pPr lvl="3"/>
            <a:r>
              <a:t/>
            </a:r>
          </a:p>
          <a:p>
            <a:pPr lvl="4"/>
            <a:r>
              <a:t/>
            </a:r>
          </a:p>
        </p:txBody>
      </p:sp>
      <p:sp>
        <p:nvSpPr>
          <p:cNvPr id="24" name="Author and Date"/>
          <p:cNvSpPr txBox="1"/>
          <p:nvPr>
            <p:ph type="body" sz="quarter" idx="22" hasCustomPrompt="1"/>
          </p:nvPr>
        </p:nvSpPr>
        <p:spPr>
          <a:xfrm>
            <a:off x="1219200" y="11988800"/>
            <a:ext cx="21945602" cy="605791"/>
          </a:xfrm>
          <a:prstGeom prst="rect">
            <a:avLst/>
          </a:prstGeom>
        </p:spPr>
        <p:txBody>
          <a:bodyPr/>
          <a:lstStyle>
            <a:lvl1pPr marL="0" indent="0" algn="ctr" defTabSz="825500">
              <a:lnSpc>
                <a:spcPct val="100000"/>
              </a:lnSpc>
              <a:spcBef>
                <a:spcPts val="0"/>
              </a:spcBef>
              <a:buSzTx/>
              <a:buNone/>
              <a:defRPr spc="-29" sz="3000">
                <a:solidFill>
                  <a:srgbClr val="FFFFFF"/>
                </a:solidFill>
                <a:latin typeface="Graphik Medium"/>
                <a:ea typeface="Graphik Medium"/>
                <a:cs typeface="Graphik Medium"/>
                <a:sym typeface="Graphik Medium"/>
              </a:defRPr>
            </a:lvl1pPr>
          </a:lstStyle>
          <a:p>
            <a:pPr/>
            <a:r>
              <a:t>Author and Date</a:t>
            </a:r>
          </a:p>
        </p:txBody>
      </p:sp>
      <p:sp>
        <p:nvSpPr>
          <p:cNvPr id="2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Slide Title"/>
          <p:cNvSpPr txBox="1"/>
          <p:nvPr>
            <p:ph type="title" hasCustomPrompt="1"/>
          </p:nvPr>
        </p:nvSpPr>
        <p:spPr>
          <a:xfrm>
            <a:off x="1215495" y="4585102"/>
            <a:ext cx="9757338" cy="2540001"/>
          </a:xfrm>
          <a:prstGeom prst="rect">
            <a:avLst/>
          </a:prstGeom>
        </p:spPr>
        <p:txBody>
          <a:bodyPr anchor="b"/>
          <a:lstStyle/>
          <a:p>
            <a:pPr/>
            <a:r>
              <a:t>Slide Title</a:t>
            </a:r>
          </a:p>
        </p:txBody>
      </p:sp>
      <p:sp>
        <p:nvSpPr>
          <p:cNvPr id="33" name="Sea against sky at sunset"/>
          <p:cNvSpPr/>
          <p:nvPr>
            <p:ph type="pic" idx="21"/>
          </p:nvPr>
        </p:nvSpPr>
        <p:spPr>
          <a:xfrm>
            <a:off x="9283700" y="1270000"/>
            <a:ext cx="16751300" cy="11176000"/>
          </a:xfrm>
          <a:prstGeom prst="rect">
            <a:avLst/>
          </a:prstGeom>
        </p:spPr>
        <p:txBody>
          <a:bodyPr lIns="91439" tIns="45719" rIns="91439" bIns="45719">
            <a:noAutofit/>
          </a:bodyPr>
          <a:lstStyle/>
          <a:p>
            <a:pPr/>
          </a:p>
        </p:txBody>
      </p:sp>
      <p:sp>
        <p:nvSpPr>
          <p:cNvPr id="34" name="Body Level One…"/>
          <p:cNvSpPr txBox="1"/>
          <p:nvPr>
            <p:ph type="body" sz="quarter" idx="1" hasCustomPrompt="1"/>
          </p:nvPr>
        </p:nvSpPr>
        <p:spPr>
          <a:xfrm>
            <a:off x="1219200" y="7016750"/>
            <a:ext cx="9753600" cy="5416550"/>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vl2pPr marL="0" indent="457200" algn="ctr" defTabSz="825500">
              <a:lnSpc>
                <a:spcPct val="100000"/>
              </a:lnSpc>
              <a:spcBef>
                <a:spcPts val="0"/>
              </a:spcBef>
              <a:buSzTx/>
              <a:buNone/>
              <a:defRPr spc="-44">
                <a:latin typeface="Graphik Semibold"/>
                <a:ea typeface="Graphik Semibold"/>
                <a:cs typeface="Graphik Semibold"/>
                <a:sym typeface="Graphik Semibold"/>
              </a:defRPr>
            </a:lvl2pPr>
            <a:lvl3pPr marL="0" indent="914400" algn="ctr" defTabSz="825500">
              <a:lnSpc>
                <a:spcPct val="100000"/>
              </a:lnSpc>
              <a:spcBef>
                <a:spcPts val="0"/>
              </a:spcBef>
              <a:buSzTx/>
              <a:buNone/>
              <a:defRPr spc="-44">
                <a:latin typeface="Graphik Semibold"/>
                <a:ea typeface="Graphik Semibold"/>
                <a:cs typeface="Graphik Semibold"/>
                <a:sym typeface="Graphik Semibold"/>
              </a:defRPr>
            </a:lvl3pPr>
            <a:lvl4pPr marL="0" indent="1371600" algn="ctr" defTabSz="825500">
              <a:lnSpc>
                <a:spcPct val="100000"/>
              </a:lnSpc>
              <a:spcBef>
                <a:spcPts val="0"/>
              </a:spcBef>
              <a:buSzTx/>
              <a:buNone/>
              <a:defRPr spc="-44">
                <a:latin typeface="Graphik Semibold"/>
                <a:ea typeface="Graphik Semibold"/>
                <a:cs typeface="Graphik Semibold"/>
                <a:sym typeface="Graphik Semibold"/>
              </a:defRPr>
            </a:lvl4pPr>
            <a:lvl5pPr marL="0" indent="1828800" algn="ctr" defTabSz="825500">
              <a:lnSpc>
                <a:spcPct val="100000"/>
              </a:lnSpc>
              <a:spcBef>
                <a:spcPts val="0"/>
              </a:spcBef>
              <a:buSzTx/>
              <a:buNone/>
              <a:defRPr spc="-44">
                <a:latin typeface="Graphik Semibold"/>
                <a:ea typeface="Graphik Semibold"/>
                <a:cs typeface="Graphik Semibold"/>
                <a:sym typeface="Graphik Semibold"/>
              </a:defRPr>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4" name="Slide Subtitle"/>
          <p:cNvSpPr txBox="1"/>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xfrm>
            <a:off x="1219200" y="4013200"/>
            <a:ext cx="21945600" cy="8487148"/>
          </a:xfrm>
          <a:prstGeom prst="rect">
            <a:avLst/>
          </a:prstGeom>
        </p:spPr>
        <p:txBody>
          <a:bodyPr numCol="2" spcCol="2558384"/>
          <a:lstStyle/>
          <a:p>
            <a:pPr/>
            <a:r>
              <a:t>Slide bullet text</a:t>
            </a:r>
          </a:p>
          <a:p>
            <a:pPr lvl="1"/>
            <a:r>
              <a:t/>
            </a:r>
          </a:p>
          <a:p>
            <a:pPr lvl="2"/>
            <a:r>
              <a:t/>
            </a:r>
          </a:p>
          <a:p>
            <a:pPr lvl="3"/>
            <a:r>
              <a:t/>
            </a:r>
          </a:p>
          <a:p>
            <a:pPr lvl="4"/>
            <a:r>
              <a:t/>
            </a:r>
          </a:p>
        </p:txBody>
      </p:sp>
      <p:sp>
        <p:nvSpPr>
          <p:cNvPr id="53"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Title"/>
          <p:cNvSpPr txBox="1"/>
          <p:nvPr>
            <p:ph type="title" hasCustomPrompt="1"/>
          </p:nvPr>
        </p:nvSpPr>
        <p:spPr>
          <a:xfrm>
            <a:off x="1219200" y="774700"/>
            <a:ext cx="9753600" cy="1600200"/>
          </a:xfrm>
          <a:prstGeom prst="rect">
            <a:avLst/>
          </a:prstGeom>
        </p:spPr>
        <p:txBody>
          <a:bodyPr/>
          <a:lstStyle/>
          <a:p>
            <a:pPr/>
            <a:r>
              <a:t>Slide Title</a:t>
            </a:r>
          </a:p>
        </p:txBody>
      </p:sp>
      <p:sp>
        <p:nvSpPr>
          <p:cNvPr id="61" name="Sea against sky at sunset"/>
          <p:cNvSpPr/>
          <p:nvPr>
            <p:ph type="pic" idx="21"/>
          </p:nvPr>
        </p:nvSpPr>
        <p:spPr>
          <a:xfrm>
            <a:off x="12192644" y="718588"/>
            <a:ext cx="10972801" cy="12329624"/>
          </a:xfrm>
          <a:prstGeom prst="rect">
            <a:avLst/>
          </a:prstGeom>
        </p:spPr>
        <p:txBody>
          <a:bodyPr lIns="91439" tIns="45719" rIns="91439" bIns="45719">
            <a:noAutofit/>
          </a:bodyPr>
          <a:lstStyle/>
          <a:p>
            <a:pPr/>
          </a:p>
        </p:txBody>
      </p:sp>
      <p:sp>
        <p:nvSpPr>
          <p:cNvPr id="62" name="Slide Subtitle"/>
          <p:cNvSpPr txBox="1"/>
          <p:nvPr>
            <p:ph type="body" sz="quarter" idx="22"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63" name="Body Level One…"/>
          <p:cNvSpPr txBox="1"/>
          <p:nvPr>
            <p:ph type="body" sz="half" idx="1" hasCustomPrompt="1"/>
          </p:nvPr>
        </p:nvSpPr>
        <p:spPr>
          <a:xfrm>
            <a:off x="1219200" y="4023221"/>
            <a:ext cx="9757569" cy="8384679"/>
          </a:xfrm>
          <a:prstGeom prst="rect">
            <a:avLst/>
          </a:prstGeom>
        </p:spPr>
        <p:txBody>
          <a:bodyPr/>
          <a:lstStyle/>
          <a:p>
            <a:pPr/>
            <a:r>
              <a:t>Slide bullet text</a:t>
            </a:r>
          </a:p>
          <a:p>
            <a:pPr lvl="1"/>
            <a:r>
              <a:t/>
            </a:r>
          </a:p>
          <a:p>
            <a:pPr lvl="2"/>
            <a:r>
              <a:t/>
            </a:r>
          </a:p>
          <a:p>
            <a:pPr lvl="3"/>
            <a:r>
              <a:t/>
            </a:r>
          </a:p>
          <a:p>
            <a:pPr lvl="4"/>
            <a:r>
              <a:t/>
            </a:r>
          </a:p>
        </p:txBody>
      </p:sp>
      <p:sp>
        <p:nvSpPr>
          <p:cNvPr id="64" name="Slide Number"/>
          <p:cNvSpPr txBox="1"/>
          <p:nvPr>
            <p:ph type="sldNum" sz="quarter" idx="2"/>
          </p:nvPr>
        </p:nvSpPr>
        <p:spPr>
          <a:xfrm>
            <a:off x="1200403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1" name="Slide Title"/>
          <p:cNvSpPr txBox="1"/>
          <p:nvPr>
            <p:ph type="title" hasCustomPrompt="1"/>
          </p:nvPr>
        </p:nvSpPr>
        <p:spPr>
          <a:xfrm>
            <a:off x="1219200" y="774700"/>
            <a:ext cx="9753600" cy="1600200"/>
          </a:xfrm>
          <a:prstGeom prst="rect">
            <a:avLst/>
          </a:prstGeom>
        </p:spPr>
        <p:txBody>
          <a:bodyPr/>
          <a:lstStyle/>
          <a:p>
            <a:pPr/>
            <a:r>
              <a:t>Slide Title</a:t>
            </a:r>
          </a:p>
        </p:txBody>
      </p:sp>
      <p:sp>
        <p:nvSpPr>
          <p:cNvPr id="72" name="Slide Subtitle"/>
          <p:cNvSpPr txBox="1"/>
          <p:nvPr>
            <p:ph type="body" sz="quarter" idx="21"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73" name="Body Level One…"/>
          <p:cNvSpPr txBox="1"/>
          <p:nvPr>
            <p:ph type="body" sz="half" idx="1" hasCustomPrompt="1"/>
          </p:nvPr>
        </p:nvSpPr>
        <p:spPr>
          <a:xfrm>
            <a:off x="1219200" y="4023221"/>
            <a:ext cx="9757569" cy="8384679"/>
          </a:xfrm>
          <a:prstGeom prst="rect">
            <a:avLst/>
          </a:prstGeom>
        </p:spPr>
        <p:txBody>
          <a:bodyPr/>
          <a:lstStyle/>
          <a:p>
            <a:pPr/>
            <a:r>
              <a:t>Slide bullet text</a:t>
            </a:r>
          </a:p>
          <a:p>
            <a:pPr lvl="1"/>
            <a:r>
              <a:t/>
            </a:r>
          </a:p>
          <a:p>
            <a:pPr lvl="2"/>
            <a:r>
              <a:t/>
            </a:r>
          </a:p>
          <a:p>
            <a:pPr lvl="3"/>
            <a:r>
              <a:t/>
            </a:r>
          </a:p>
          <a:p>
            <a:pPr lvl="4"/>
            <a:r>
              <a:t/>
            </a:r>
          </a:p>
        </p:txBody>
      </p:sp>
      <p:sp>
        <p:nvSpPr>
          <p:cNvPr id="74" name="Slide Number"/>
          <p:cNvSpPr txBox="1"/>
          <p:nvPr>
            <p:ph type="sldNum" sz="quarter" idx="2"/>
          </p:nvPr>
        </p:nvSpPr>
        <p:spPr>
          <a:xfrm>
            <a:off x="1200403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1" name="Slide Title"/>
          <p:cNvSpPr txBox="1"/>
          <p:nvPr>
            <p:ph type="title" hasCustomPrompt="1"/>
          </p:nvPr>
        </p:nvSpPr>
        <p:spPr>
          <a:xfrm>
            <a:off x="1219200" y="774700"/>
            <a:ext cx="9753600" cy="1600200"/>
          </a:xfrm>
          <a:prstGeom prst="rect">
            <a:avLst/>
          </a:prstGeom>
        </p:spPr>
        <p:txBody>
          <a:bodyPr/>
          <a:lstStyle/>
          <a:p>
            <a:pPr/>
            <a:r>
              <a:t>Slide Title</a:t>
            </a:r>
          </a:p>
        </p:txBody>
      </p:sp>
      <p:sp>
        <p:nvSpPr>
          <p:cNvPr id="82" name="Slide Subtitle"/>
          <p:cNvSpPr txBox="1"/>
          <p:nvPr>
            <p:ph type="body" sz="quarter" idx="21"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83" name="Body Level One…"/>
          <p:cNvSpPr txBox="1"/>
          <p:nvPr>
            <p:ph type="body" sz="half" idx="1" hasCustomPrompt="1"/>
          </p:nvPr>
        </p:nvSpPr>
        <p:spPr>
          <a:xfrm>
            <a:off x="1219200" y="4023221"/>
            <a:ext cx="9757569" cy="8384679"/>
          </a:xfrm>
          <a:prstGeom prst="rect">
            <a:avLst/>
          </a:prstGeom>
        </p:spPr>
        <p:txBody>
          <a:bodyPr/>
          <a:lstStyle/>
          <a:p>
            <a:pPr/>
            <a:r>
              <a:t>Slide bullet text</a:t>
            </a:r>
          </a:p>
          <a:p>
            <a:pPr lvl="1"/>
            <a:r>
              <a:t/>
            </a:r>
          </a:p>
          <a:p>
            <a:pPr lvl="2"/>
            <a:r>
              <a:t/>
            </a:r>
          </a:p>
          <a:p>
            <a:pPr lvl="3"/>
            <a:r>
              <a:t/>
            </a:r>
          </a:p>
          <a:p>
            <a:pPr lvl="4"/>
            <a:r>
              <a:t/>
            </a:r>
          </a:p>
        </p:txBody>
      </p:sp>
      <p:sp>
        <p:nvSpPr>
          <p:cNvPr id="84" name="Slide Number"/>
          <p:cNvSpPr txBox="1"/>
          <p:nvPr>
            <p:ph type="sldNum" sz="quarter" idx="2"/>
          </p:nvPr>
        </p:nvSpPr>
        <p:spPr>
          <a:xfrm>
            <a:off x="1200403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91" name="Section Title"/>
          <p:cNvSpPr txBox="1"/>
          <p:nvPr>
            <p:ph type="title" hasCustomPrompt="1"/>
          </p:nvPr>
        </p:nvSpPr>
        <p:spPr>
          <a:xfrm>
            <a:off x="1219200" y="3242270"/>
            <a:ext cx="21945600" cy="6604001"/>
          </a:xfrm>
          <a:prstGeom prst="rect">
            <a:avLst/>
          </a:prstGeom>
        </p:spPr>
        <p:txBody>
          <a:bodyPr anchor="ctr"/>
          <a:lstStyle>
            <a:lvl1pPr>
              <a:defRPr spc="0" sz="12800"/>
            </a:lvl1pPr>
          </a:lstStyle>
          <a:p>
            <a:pPr/>
            <a:r>
              <a:t>Section Title</a:t>
            </a:r>
          </a:p>
        </p:txBody>
      </p:sp>
      <p:sp>
        <p:nvSpPr>
          <p:cNvPr id="92"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99" name="Slide Title"/>
          <p:cNvSpPr txBox="1"/>
          <p:nvPr>
            <p:ph type="title" hasCustomPrompt="1"/>
          </p:nvPr>
        </p:nvSpPr>
        <p:spPr>
          <a:prstGeom prst="rect">
            <a:avLst/>
          </a:prstGeom>
        </p:spPr>
        <p:txBody>
          <a:bodyPr/>
          <a:lstStyle/>
          <a:p>
            <a:pPr/>
            <a:r>
              <a:t>Slide Title</a:t>
            </a:r>
          </a:p>
        </p:txBody>
      </p:sp>
      <p:sp>
        <p:nvSpPr>
          <p:cNvPr id="100" name="Slide Subtitle"/>
          <p:cNvSpPr txBox="1"/>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101"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108" name="Agenda Title"/>
          <p:cNvSpPr txBox="1"/>
          <p:nvPr>
            <p:ph type="title" hasCustomPrompt="1"/>
          </p:nvPr>
        </p:nvSpPr>
        <p:spPr>
          <a:prstGeom prst="rect">
            <a:avLst/>
          </a:prstGeom>
        </p:spPr>
        <p:txBody>
          <a:bodyPr/>
          <a:lstStyle/>
          <a:p>
            <a:pPr/>
            <a:r>
              <a:t>Agenda Title</a:t>
            </a:r>
          </a:p>
        </p:txBody>
      </p:sp>
      <p:sp>
        <p:nvSpPr>
          <p:cNvPr id="109" name="Body Level One…"/>
          <p:cNvSpPr txBox="1"/>
          <p:nvPr>
            <p:ph type="body" idx="1" hasCustomPrompt="1"/>
          </p:nvPr>
        </p:nvSpPr>
        <p:spPr>
          <a:xfrm>
            <a:off x="1219200" y="4013200"/>
            <a:ext cx="21945600" cy="8385548"/>
          </a:xfrm>
          <a:prstGeom prst="rect">
            <a:avLst/>
          </a:prstGeom>
        </p:spPr>
        <p:txBody>
          <a:bodyPr/>
          <a:lstStyle>
            <a:lvl1pPr marL="0" indent="0" defTabSz="825500">
              <a:lnSpc>
                <a:spcPct val="100000"/>
              </a:lnSpc>
              <a:buSzTx/>
              <a:buNone/>
              <a:defRPr spc="-136" sz="6800">
                <a:latin typeface="Canela Deck Regular"/>
                <a:ea typeface="Canela Deck Regular"/>
                <a:cs typeface="Canela Deck Regular"/>
                <a:sym typeface="Canela Deck Regular"/>
              </a:defRPr>
            </a:lvl1pPr>
            <a:lvl2pPr marL="0" indent="457200" defTabSz="825500">
              <a:lnSpc>
                <a:spcPct val="100000"/>
              </a:lnSpc>
              <a:buSzTx/>
              <a:buNone/>
              <a:defRPr spc="-136" sz="6800">
                <a:latin typeface="Canela Deck Regular"/>
                <a:ea typeface="Canela Deck Regular"/>
                <a:cs typeface="Canela Deck Regular"/>
                <a:sym typeface="Canela Deck Regular"/>
              </a:defRPr>
            </a:lvl2pPr>
            <a:lvl3pPr marL="0" indent="914400" defTabSz="825500">
              <a:lnSpc>
                <a:spcPct val="100000"/>
              </a:lnSpc>
              <a:buSzTx/>
              <a:buNone/>
              <a:defRPr spc="-136" sz="6800">
                <a:latin typeface="Canela Deck Regular"/>
                <a:ea typeface="Canela Deck Regular"/>
                <a:cs typeface="Canela Deck Regular"/>
                <a:sym typeface="Canela Deck Regular"/>
              </a:defRPr>
            </a:lvl3pPr>
            <a:lvl4pPr marL="0" indent="1371600" defTabSz="825500">
              <a:lnSpc>
                <a:spcPct val="100000"/>
              </a:lnSpc>
              <a:buSzTx/>
              <a:buNone/>
              <a:defRPr spc="-136" sz="6800">
                <a:latin typeface="Canela Deck Regular"/>
                <a:ea typeface="Canela Deck Regular"/>
                <a:cs typeface="Canela Deck Regular"/>
                <a:sym typeface="Canela Deck Regular"/>
              </a:defRPr>
            </a:lvl4pPr>
            <a:lvl5pPr marL="0" indent="1828800" defTabSz="825500">
              <a:lnSpc>
                <a:spcPct val="100000"/>
              </a:lnSpc>
              <a:buSzTx/>
              <a:buNone/>
              <a:defRPr spc="-136" sz="6800">
                <a:latin typeface="Canela Deck Regular"/>
                <a:ea typeface="Canela Deck Regular"/>
                <a:cs typeface="Canela Deck Regular"/>
                <a:sym typeface="Canela Deck Regular"/>
              </a:defRPr>
            </a:lvl5pPr>
          </a:lstStyle>
          <a:p>
            <a:pPr/>
            <a:r>
              <a:t>Agenda Topics</a:t>
            </a:r>
          </a:p>
          <a:p>
            <a:pPr lvl="1"/>
            <a:r>
              <a:t/>
            </a:r>
          </a:p>
          <a:p>
            <a:pPr lvl="2"/>
            <a:r>
              <a:t/>
            </a:r>
          </a:p>
          <a:p>
            <a:pPr lvl="3"/>
            <a:r>
              <a:t/>
            </a:r>
          </a:p>
          <a:p>
            <a:pPr lvl="4"/>
            <a:r>
              <a:t/>
            </a:r>
          </a:p>
        </p:txBody>
      </p:sp>
      <p:sp>
        <p:nvSpPr>
          <p:cNvPr id="110" name="Agenda Subtitle"/>
          <p:cNvSpPr txBox="1"/>
          <p:nvPr>
            <p:ph type="body" sz="quarter" idx="21" hasCustomPrompt="1"/>
          </p:nvPr>
        </p:nvSpPr>
        <p:spPr>
          <a:xfrm>
            <a:off x="1219200" y="2387115"/>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Agenda Subtitle</a:t>
            </a:r>
          </a:p>
        </p:txBody>
      </p:sp>
      <p:sp>
        <p:nvSpPr>
          <p:cNvPr id="111"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118" name="Body Level One…"/>
          <p:cNvSpPr txBox="1"/>
          <p:nvPr>
            <p:ph type="body" idx="1" hasCustomPrompt="1"/>
          </p:nvPr>
        </p:nvSpPr>
        <p:spPr>
          <a:xfrm>
            <a:off x="1219200" y="3251200"/>
            <a:ext cx="21945600" cy="6604000"/>
          </a:xfrm>
          <a:prstGeom prst="rect">
            <a:avLst/>
          </a:prstGeom>
        </p:spPr>
        <p:txBody>
          <a:bodyPr anchor="ctr"/>
          <a:lstStyle>
            <a:lvl1pPr marL="0" indent="0" algn="ctr" defTabSz="2438400">
              <a:lnSpc>
                <a:spcPct val="80000"/>
              </a:lnSpc>
              <a:spcBef>
                <a:spcPts val="0"/>
              </a:spcBef>
              <a:buSzTx/>
              <a:buNone/>
              <a:defRPr sz="12800">
                <a:latin typeface="Canela Regular"/>
                <a:ea typeface="Canela Regular"/>
                <a:cs typeface="Canela Regular"/>
                <a:sym typeface="Canela Regular"/>
              </a:defRPr>
            </a:lvl1pPr>
            <a:lvl2pPr marL="0" indent="457200" algn="ctr" defTabSz="2438400">
              <a:lnSpc>
                <a:spcPct val="80000"/>
              </a:lnSpc>
              <a:spcBef>
                <a:spcPts val="0"/>
              </a:spcBef>
              <a:buSzTx/>
              <a:buNone/>
              <a:defRPr sz="12800">
                <a:latin typeface="Canela Regular"/>
                <a:ea typeface="Canela Regular"/>
                <a:cs typeface="Canela Regular"/>
                <a:sym typeface="Canela Regular"/>
              </a:defRPr>
            </a:lvl2pPr>
            <a:lvl3pPr marL="0" indent="914400" algn="ctr" defTabSz="2438400">
              <a:lnSpc>
                <a:spcPct val="80000"/>
              </a:lnSpc>
              <a:spcBef>
                <a:spcPts val="0"/>
              </a:spcBef>
              <a:buSzTx/>
              <a:buNone/>
              <a:defRPr sz="12800">
                <a:latin typeface="Canela Regular"/>
                <a:ea typeface="Canela Regular"/>
                <a:cs typeface="Canela Regular"/>
                <a:sym typeface="Canela Regular"/>
              </a:defRPr>
            </a:lvl3pPr>
            <a:lvl4pPr marL="0" indent="1371600" algn="ctr" defTabSz="2438400">
              <a:lnSpc>
                <a:spcPct val="80000"/>
              </a:lnSpc>
              <a:spcBef>
                <a:spcPts val="0"/>
              </a:spcBef>
              <a:buSzTx/>
              <a:buNone/>
              <a:defRPr sz="12800">
                <a:latin typeface="Canela Regular"/>
                <a:ea typeface="Canela Regular"/>
                <a:cs typeface="Canela Regular"/>
                <a:sym typeface="Canela Regular"/>
              </a:defRPr>
            </a:lvl4pPr>
            <a:lvl5pPr marL="0" indent="1828800" algn="ctr" defTabSz="2438400">
              <a:lnSpc>
                <a:spcPct val="80000"/>
              </a:lnSpc>
              <a:spcBef>
                <a:spcPts val="0"/>
              </a:spcBef>
              <a:buSzTx/>
              <a:buNone/>
              <a:defRPr sz="12800">
                <a:latin typeface="Canela Regular"/>
                <a:ea typeface="Canela Regular"/>
                <a:cs typeface="Canela Regular"/>
                <a:sym typeface="Canela Regular"/>
              </a:defRPr>
            </a:lvl5pPr>
          </a:lstStyle>
          <a:p>
            <a:pPr/>
            <a:r>
              <a:t>Statement</a:t>
            </a:r>
          </a:p>
          <a:p>
            <a:pPr lvl="1"/>
            <a:r>
              <a:t/>
            </a:r>
          </a:p>
          <a:p>
            <a:pPr lvl="2"/>
            <a:r>
              <a:t/>
            </a:r>
          </a:p>
          <a:p>
            <a:pPr lvl="3"/>
            <a:r>
              <a:t/>
            </a:r>
          </a:p>
          <a:p>
            <a:pPr lvl="4"/>
            <a:r>
              <a:t/>
            </a:r>
          </a:p>
        </p:txBody>
      </p:sp>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26" name="Fact information"/>
          <p:cNvSpPr txBox="1"/>
          <p:nvPr>
            <p:ph type="body" sz="quarter" idx="21" hasCustomPrompt="1"/>
          </p:nvPr>
        </p:nvSpPr>
        <p:spPr>
          <a:xfrm>
            <a:off x="1219200" y="8462239"/>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Fact information</a:t>
            </a:r>
          </a:p>
        </p:txBody>
      </p:sp>
      <p:sp>
        <p:nvSpPr>
          <p:cNvPr id="127" name="Body Level One…"/>
          <p:cNvSpPr txBox="1"/>
          <p:nvPr>
            <p:ph type="body" sz="half" idx="1" hasCustomPrompt="1"/>
          </p:nvPr>
        </p:nvSpPr>
        <p:spPr>
          <a:xfrm>
            <a:off x="1219200" y="4214484"/>
            <a:ext cx="21945600" cy="4269708"/>
          </a:xfrm>
          <a:prstGeom prst="rect">
            <a:avLst/>
          </a:prstGeom>
        </p:spPr>
        <p:txBody>
          <a:bodyPr anchor="b"/>
          <a:lstStyle>
            <a:lvl1pPr marL="0" indent="0" algn="ctr" defTabSz="2438400">
              <a:lnSpc>
                <a:spcPct val="80000"/>
              </a:lnSpc>
              <a:spcBef>
                <a:spcPts val="0"/>
              </a:spcBef>
              <a:buSzTx/>
              <a:buNone/>
              <a:defRPr sz="22400">
                <a:latin typeface="+mn-lt"/>
                <a:ea typeface="+mn-ea"/>
                <a:cs typeface="+mn-cs"/>
                <a:sym typeface="Canela Bold"/>
              </a:defRPr>
            </a:lvl1pPr>
            <a:lvl2pPr marL="0" indent="457200" algn="ctr" defTabSz="2438400">
              <a:lnSpc>
                <a:spcPct val="80000"/>
              </a:lnSpc>
              <a:spcBef>
                <a:spcPts val="0"/>
              </a:spcBef>
              <a:buSzTx/>
              <a:buNone/>
              <a:defRPr sz="22400">
                <a:latin typeface="+mn-lt"/>
                <a:ea typeface="+mn-ea"/>
                <a:cs typeface="+mn-cs"/>
                <a:sym typeface="Canela Bold"/>
              </a:defRPr>
            </a:lvl2pPr>
            <a:lvl3pPr marL="0" indent="914400" algn="ctr" defTabSz="2438400">
              <a:lnSpc>
                <a:spcPct val="80000"/>
              </a:lnSpc>
              <a:spcBef>
                <a:spcPts val="0"/>
              </a:spcBef>
              <a:buSzTx/>
              <a:buNone/>
              <a:defRPr sz="22400">
                <a:latin typeface="+mn-lt"/>
                <a:ea typeface="+mn-ea"/>
                <a:cs typeface="+mn-cs"/>
                <a:sym typeface="Canela Bold"/>
              </a:defRPr>
            </a:lvl3pPr>
            <a:lvl4pPr marL="0" indent="1371600" algn="ctr" defTabSz="2438400">
              <a:lnSpc>
                <a:spcPct val="80000"/>
              </a:lnSpc>
              <a:spcBef>
                <a:spcPts val="0"/>
              </a:spcBef>
              <a:buSzTx/>
              <a:buNone/>
              <a:defRPr sz="22400">
                <a:latin typeface="+mn-lt"/>
                <a:ea typeface="+mn-ea"/>
                <a:cs typeface="+mn-cs"/>
                <a:sym typeface="Canela Bold"/>
              </a:defRPr>
            </a:lvl4pPr>
            <a:lvl5pPr marL="0" indent="1828800" algn="ctr" defTabSz="2438400">
              <a:lnSpc>
                <a:spcPct val="80000"/>
              </a:lnSpc>
              <a:spcBef>
                <a:spcPts val="0"/>
              </a:spcBef>
              <a:buSzTx/>
              <a:buNone/>
              <a:defRPr sz="22400">
                <a:latin typeface="+mn-lt"/>
                <a:ea typeface="+mn-ea"/>
                <a:cs typeface="+mn-cs"/>
                <a:sym typeface="Canela Bold"/>
              </a:defRPr>
            </a:lvl5pPr>
          </a:lstStyle>
          <a:p>
            <a:pPr/>
            <a:r>
              <a:t>100%</a:t>
            </a:r>
          </a:p>
          <a:p>
            <a:pPr lvl="1"/>
            <a:r>
              <a:t/>
            </a:r>
          </a:p>
          <a:p>
            <a:pPr lvl="2"/>
            <a:r>
              <a:t/>
            </a:r>
          </a:p>
          <a:p>
            <a:pPr lvl="3"/>
            <a:r>
              <a:t/>
            </a:r>
          </a:p>
          <a:p>
            <a:pPr lvl="4"/>
            <a:r>
              <a:t/>
            </a:r>
          </a:p>
        </p:txBody>
      </p:sp>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35" name="Attribution"/>
          <p:cNvSpPr txBox="1"/>
          <p:nvPr>
            <p:ph type="body" sz="quarter" idx="21" hasCustomPrompt="1"/>
          </p:nvPr>
        </p:nvSpPr>
        <p:spPr>
          <a:xfrm>
            <a:off x="1219200" y="11100053"/>
            <a:ext cx="21945602" cy="832613"/>
          </a:xfrm>
          <a:prstGeom prst="rect">
            <a:avLst/>
          </a:prstGeom>
        </p:spPr>
        <p:txBody>
          <a:bodyPr anchor="ct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Attribution</a:t>
            </a:r>
          </a:p>
        </p:txBody>
      </p:sp>
      <p:sp>
        <p:nvSpPr>
          <p:cNvPr id="136" name="Body Level One…"/>
          <p:cNvSpPr txBox="1"/>
          <p:nvPr>
            <p:ph type="body" sz="half" idx="1" hasCustomPrompt="1"/>
          </p:nvPr>
        </p:nvSpPr>
        <p:spPr>
          <a:xfrm>
            <a:off x="1219200" y="4178300"/>
            <a:ext cx="21945600" cy="4416425"/>
          </a:xfrm>
          <a:prstGeom prst="rect">
            <a:avLst/>
          </a:prstGeom>
        </p:spPr>
        <p:txBody>
          <a:bodyPr anchor="ctr"/>
          <a:lstStyle>
            <a:lvl1pPr marL="0" indent="0" algn="ctr" defTabSz="2438400">
              <a:lnSpc>
                <a:spcPct val="80000"/>
              </a:lnSpc>
              <a:spcBef>
                <a:spcPts val="0"/>
              </a:spcBef>
              <a:buSzTx/>
              <a:buNone/>
              <a:defRPr sz="8400">
                <a:latin typeface="+mn-lt"/>
                <a:ea typeface="+mn-ea"/>
                <a:cs typeface="+mn-cs"/>
                <a:sym typeface="Canela Bold"/>
              </a:defRPr>
            </a:lvl1pPr>
            <a:lvl2pPr marL="0" indent="457200" algn="ctr" defTabSz="2438400">
              <a:lnSpc>
                <a:spcPct val="80000"/>
              </a:lnSpc>
              <a:spcBef>
                <a:spcPts val="0"/>
              </a:spcBef>
              <a:buSzTx/>
              <a:buNone/>
              <a:defRPr sz="8400">
                <a:latin typeface="+mn-lt"/>
                <a:ea typeface="+mn-ea"/>
                <a:cs typeface="+mn-cs"/>
                <a:sym typeface="Canela Bold"/>
              </a:defRPr>
            </a:lvl2pPr>
            <a:lvl3pPr marL="0" indent="914400" algn="ctr" defTabSz="2438400">
              <a:lnSpc>
                <a:spcPct val="80000"/>
              </a:lnSpc>
              <a:spcBef>
                <a:spcPts val="0"/>
              </a:spcBef>
              <a:buSzTx/>
              <a:buNone/>
              <a:defRPr sz="8400">
                <a:latin typeface="+mn-lt"/>
                <a:ea typeface="+mn-ea"/>
                <a:cs typeface="+mn-cs"/>
                <a:sym typeface="Canela Bold"/>
              </a:defRPr>
            </a:lvl3pPr>
            <a:lvl4pPr marL="0" indent="1371600" algn="ctr" defTabSz="2438400">
              <a:lnSpc>
                <a:spcPct val="80000"/>
              </a:lnSpc>
              <a:spcBef>
                <a:spcPts val="0"/>
              </a:spcBef>
              <a:buSzTx/>
              <a:buNone/>
              <a:defRPr sz="8400">
                <a:latin typeface="+mn-lt"/>
                <a:ea typeface="+mn-ea"/>
                <a:cs typeface="+mn-cs"/>
                <a:sym typeface="Canela Bold"/>
              </a:defRPr>
            </a:lvl4pPr>
            <a:lvl5pPr marL="0" indent="1828800" algn="ctr" defTabSz="2438400">
              <a:lnSpc>
                <a:spcPct val="80000"/>
              </a:lnSpc>
              <a:spcBef>
                <a:spcPts val="0"/>
              </a:spcBef>
              <a:buSzTx/>
              <a:buNone/>
              <a:defRPr sz="8400">
                <a:latin typeface="+mn-lt"/>
                <a:ea typeface="+mn-ea"/>
                <a:cs typeface="+mn-cs"/>
                <a:sym typeface="Canela Bold"/>
              </a:defRPr>
            </a:lvl5pPr>
          </a:lstStyle>
          <a:p>
            <a:pPr/>
            <a:r>
              <a:t>“Notable Quote”</a:t>
            </a:r>
          </a:p>
          <a:p>
            <a:pPr lvl="1"/>
            <a:r>
              <a:t/>
            </a:r>
          </a:p>
          <a:p>
            <a:pPr lvl="2"/>
            <a:r>
              <a:t/>
            </a:r>
          </a:p>
          <a:p>
            <a:pPr lvl="3"/>
            <a:r>
              <a:t/>
            </a:r>
          </a:p>
          <a:p>
            <a:pPr lvl="4"/>
            <a:r>
              <a:t/>
            </a:r>
          </a:p>
        </p:txBody>
      </p:sp>
      <p:sp>
        <p:nvSpPr>
          <p:cNvPr id="137"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44" name="Sea against sky at sunset 2"/>
          <p:cNvSpPr/>
          <p:nvPr>
            <p:ph type="pic" sz="quarter" idx="21"/>
          </p:nvPr>
        </p:nvSpPr>
        <p:spPr>
          <a:xfrm>
            <a:off x="15744825" y="5581752"/>
            <a:ext cx="7365408" cy="8280401"/>
          </a:xfrm>
          <a:prstGeom prst="rect">
            <a:avLst/>
          </a:prstGeom>
        </p:spPr>
        <p:txBody>
          <a:bodyPr lIns="91439" tIns="45719" rIns="91439" bIns="45719">
            <a:noAutofit/>
          </a:bodyPr>
          <a:lstStyle/>
          <a:p>
            <a:pPr/>
          </a:p>
        </p:txBody>
      </p:sp>
      <p:sp>
        <p:nvSpPr>
          <p:cNvPr id="145" name="Sea against sky at sunset 1"/>
          <p:cNvSpPr/>
          <p:nvPr>
            <p:ph type="pic" sz="quarter" idx="22"/>
          </p:nvPr>
        </p:nvSpPr>
        <p:spPr>
          <a:xfrm>
            <a:off x="15363825" y="1270000"/>
            <a:ext cx="8115300" cy="5409006"/>
          </a:xfrm>
          <a:prstGeom prst="rect">
            <a:avLst/>
          </a:prstGeom>
        </p:spPr>
        <p:txBody>
          <a:bodyPr lIns="91439" tIns="45719" rIns="91439" bIns="45719">
            <a:noAutofit/>
          </a:bodyPr>
          <a:lstStyle/>
          <a:p>
            <a:pPr/>
          </a:p>
        </p:txBody>
      </p:sp>
      <p:sp>
        <p:nvSpPr>
          <p:cNvPr id="146" name="Beach and sea at sunset"/>
          <p:cNvSpPr/>
          <p:nvPr>
            <p:ph type="pic" idx="23"/>
          </p:nvPr>
        </p:nvSpPr>
        <p:spPr>
          <a:xfrm>
            <a:off x="-63500" y="1270000"/>
            <a:ext cx="16764000" cy="11176000"/>
          </a:xfrm>
          <a:prstGeom prst="rect">
            <a:avLst/>
          </a:prstGeom>
        </p:spPr>
        <p:txBody>
          <a:bodyPr lIns="91439" tIns="45719" rIns="91439" bIns="45719">
            <a:noAutofit/>
          </a:bodyPr>
          <a:lstStyle/>
          <a:p>
            <a:pPr/>
          </a:p>
        </p:txBody>
      </p:sp>
      <p:sp>
        <p:nvSpPr>
          <p:cNvPr id="147"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54" name="beach and sea at sunset"/>
          <p:cNvSpPr/>
          <p:nvPr>
            <p:ph type="pic" idx="21"/>
          </p:nvPr>
        </p:nvSpPr>
        <p:spPr>
          <a:xfrm>
            <a:off x="1270000" y="-423334"/>
            <a:ext cx="21844000" cy="14562668"/>
          </a:xfrm>
          <a:prstGeom prst="rect">
            <a:avLst/>
          </a:prstGeom>
        </p:spPr>
        <p:txBody>
          <a:bodyPr lIns="91439" tIns="45719" rIns="91439" bIns="45719">
            <a:noAutofit/>
          </a:bodyPr>
          <a:lstStyle/>
          <a:p>
            <a:pPr/>
          </a:p>
        </p:txBody>
      </p:sp>
      <p:sp>
        <p:nvSpPr>
          <p:cNvPr id="155"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62"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19200" y="774700"/>
            <a:ext cx="21945600" cy="1727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19200" y="4013200"/>
            <a:ext cx="21948577" cy="8483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1997689" y="12700000"/>
            <a:ext cx="388621" cy="429261"/>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2000">
                <a:solidFill>
                  <a:srgbClr val="5E5E5E"/>
                </a:solidFill>
                <a:latin typeface="Graphik"/>
                <a:ea typeface="Graphik"/>
                <a:cs typeface="Graphik"/>
                <a:sym typeface="Graphik"/>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transition xmlns:p14="http://schemas.microsoft.com/office/powerpoint/2010/main" spd="med" advClick="1"/>
  <p:txStyles>
    <p:titleStyle>
      <a:lvl1pPr marL="0" marR="0" indent="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1pPr>
      <a:lvl2pPr marL="0" marR="0" indent="4572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2pPr>
      <a:lvl3pPr marL="0" marR="0" indent="9144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3pPr>
      <a:lvl4pPr marL="0" marR="0" indent="13716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4pPr>
      <a:lvl5pPr marL="0" marR="0" indent="18288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5pPr>
      <a:lvl6pPr marL="0" marR="0" indent="22860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6pPr>
      <a:lvl7pPr marL="0" marR="0" indent="27432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7pPr>
      <a:lvl8pPr marL="0" marR="0" indent="32004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8pPr>
      <a:lvl9pPr marL="0" marR="0" indent="36576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9pPr>
    </p:titleStyle>
    <p:bodyStyle>
      <a:lvl1pPr marL="5461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1pPr>
      <a:lvl2pPr marL="10922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2pPr>
      <a:lvl3pPr marL="16383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3pPr>
      <a:lvl4pPr marL="21844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4pPr>
      <a:lvl5pPr marL="27305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5pPr>
      <a:lvl6pPr marL="32766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6pPr>
      <a:lvl7pPr marL="38227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7pPr>
      <a:lvl8pPr marL="43688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8pPr>
      <a:lvl9pPr marL="49149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1pPr>
      <a:lvl2pPr marL="0" marR="0" indent="4572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2pPr>
      <a:lvl3pPr marL="0" marR="0" indent="9144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9.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2.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DR RAMANA BALAJI A"/>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DR RAMANA BALAJI A</a:t>
            </a:r>
          </a:p>
        </p:txBody>
      </p:sp>
      <p:sp>
        <p:nvSpPr>
          <p:cNvPr id="172" name="TREATMENT OF ACUTE KIDNEY INJURY"/>
          <p:cNvSpPr txBox="1"/>
          <p:nvPr>
            <p:ph type="ctrTitle"/>
          </p:nvPr>
        </p:nvSpPr>
        <p:spPr>
          <a:prstGeom prst="rect">
            <a:avLst/>
          </a:prstGeom>
        </p:spPr>
        <p:txBody>
          <a:bodyPr/>
          <a:lstStyle>
            <a:lvl1pPr defTabSz="2292095">
              <a:defRPr spc="-120" sz="12032"/>
            </a:lvl1pPr>
          </a:lstStyle>
          <a:p>
            <a:pPr/>
            <a:r>
              <a:t>TREATMENT OF ACUTE KIDNEY INJURY</a:t>
            </a:r>
          </a:p>
        </p:txBody>
      </p:sp>
      <p:sp>
        <p:nvSpPr>
          <p:cNvPr id="173" name="A REVIEW OF CURRENT APPROACHES AND EMERGING INNOVATIONS"/>
          <p:cNvSpPr txBox="1"/>
          <p:nvPr>
            <p:ph type="subTitle" sz="quarter" idx="1"/>
          </p:nvPr>
        </p:nvSpPr>
        <p:spPr>
          <a:prstGeom prst="rect">
            <a:avLst/>
          </a:prstGeom>
        </p:spPr>
        <p:txBody>
          <a:bodyPr/>
          <a:lstStyle/>
          <a:p>
            <a:pPr/>
            <a:r>
              <a:t>A REVIEW OF CURRENT APPROACHES AND EMERGING INNOVATIONS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WHAT IS AKI?"/>
          <p:cNvSpPr txBox="1"/>
          <p:nvPr>
            <p:ph type="title"/>
          </p:nvPr>
        </p:nvSpPr>
        <p:spPr>
          <a:prstGeom prst="rect">
            <a:avLst/>
          </a:prstGeom>
        </p:spPr>
        <p:txBody>
          <a:bodyPr/>
          <a:lstStyle/>
          <a:p>
            <a:pPr/>
            <a:r>
              <a:t>WHAT IS AKI?</a:t>
            </a:r>
          </a:p>
        </p:txBody>
      </p:sp>
      <p:sp>
        <p:nvSpPr>
          <p:cNvPr id="176" name="KDIGO DEFINTIO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KDIGO DEFINTION</a:t>
            </a:r>
          </a:p>
        </p:txBody>
      </p:sp>
      <p:pic>
        <p:nvPicPr>
          <p:cNvPr id="177" name="Screenshot 2024-11-01 at 12.13.55 AM.png" descr="Screenshot 2024-11-01 at 12.13.55 AM.png"/>
          <p:cNvPicPr>
            <a:picLocks noChangeAspect="1"/>
          </p:cNvPicPr>
          <p:nvPr/>
        </p:nvPicPr>
        <p:blipFill>
          <a:blip r:embed="rId2">
            <a:extLst/>
          </a:blip>
          <a:stretch>
            <a:fillRect/>
          </a:stretch>
        </p:blipFill>
        <p:spPr>
          <a:xfrm>
            <a:off x="4429473" y="3342527"/>
            <a:ext cx="15525054" cy="10303747"/>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CAUSES OF AKI"/>
          <p:cNvSpPr txBox="1"/>
          <p:nvPr>
            <p:ph type="title"/>
          </p:nvPr>
        </p:nvSpPr>
        <p:spPr>
          <a:prstGeom prst="rect">
            <a:avLst/>
          </a:prstGeom>
        </p:spPr>
        <p:txBody>
          <a:bodyPr/>
          <a:lstStyle/>
          <a:p>
            <a:pPr/>
            <a:r>
              <a:t>CAUSES OF AKI</a:t>
            </a:r>
          </a:p>
        </p:txBody>
      </p:sp>
      <p:sp>
        <p:nvSpPr>
          <p:cNvPr id="180" name="PRE RENAL…"/>
          <p:cNvSpPr txBox="1"/>
          <p:nvPr>
            <p:ph type="body" idx="1"/>
          </p:nvPr>
        </p:nvSpPr>
        <p:spPr>
          <a:prstGeom prst="rect">
            <a:avLst/>
          </a:prstGeom>
        </p:spPr>
        <p:txBody>
          <a:bodyPr/>
          <a:lstStyle/>
          <a:p>
            <a:pPr lvl="2"/>
            <a:r>
              <a:t>PRE RENAL</a:t>
            </a:r>
          </a:p>
          <a:p>
            <a:pPr lvl="2"/>
            <a:r>
              <a:t>INTRINSIC RENAL</a:t>
            </a:r>
          </a:p>
          <a:p>
            <a:pPr lvl="3" marL="3860800" indent="-965200">
              <a:buClr>
                <a:srgbClr val="000000"/>
              </a:buClr>
              <a:buSzPct val="100000"/>
              <a:buAutoNum type="arabicPeriod" startAt="1"/>
            </a:pPr>
            <a:r>
              <a:t>Glomerular disease</a:t>
            </a:r>
          </a:p>
          <a:p>
            <a:pPr lvl="3" marL="3860800" indent="-965200">
              <a:buClr>
                <a:srgbClr val="000000"/>
              </a:buClr>
              <a:buSzPct val="100000"/>
              <a:buAutoNum type="arabicPeriod" startAt="1"/>
            </a:pPr>
            <a:r>
              <a:t>Interstitial disease</a:t>
            </a:r>
          </a:p>
          <a:p>
            <a:pPr lvl="3" marL="3860800" indent="-965200">
              <a:buClr>
                <a:srgbClr val="000000"/>
              </a:buClr>
              <a:buSzPct val="100000"/>
              <a:buAutoNum type="arabicPeriod" startAt="1"/>
            </a:pPr>
            <a:r>
              <a:t>Tubular disease</a:t>
            </a:r>
          </a:p>
          <a:p>
            <a:pPr lvl="3" marL="3860800" indent="-965200">
              <a:buClr>
                <a:srgbClr val="000000"/>
              </a:buClr>
              <a:buSzPct val="100000"/>
              <a:buAutoNum type="arabicPeriod" startAt="1"/>
            </a:pPr>
            <a:r>
              <a:t>Vascular disease</a:t>
            </a:r>
          </a:p>
          <a:p>
            <a:pPr lvl="2"/>
            <a:r>
              <a:t>POST RENAL</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2" name="Screenshot 2024-11-01 at 12.20.24 AM.png" descr="Screenshot 2024-11-01 at 12.20.24 AM.png"/>
          <p:cNvPicPr>
            <a:picLocks noChangeAspect="1"/>
          </p:cNvPicPr>
          <p:nvPr/>
        </p:nvPicPr>
        <p:blipFill>
          <a:blip r:embed="rId2">
            <a:extLst/>
          </a:blip>
          <a:stretch>
            <a:fillRect/>
          </a:stretch>
        </p:blipFill>
        <p:spPr>
          <a:xfrm>
            <a:off x="2174361" y="1384593"/>
            <a:ext cx="20035278" cy="11363599"/>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4" name="Screenshot 2024-11-01 at 12.33.59 AM.png" descr="Screenshot 2024-11-01 at 12.33.59 AM.png"/>
          <p:cNvPicPr>
            <a:picLocks noChangeAspect="1"/>
          </p:cNvPicPr>
          <p:nvPr/>
        </p:nvPicPr>
        <p:blipFill>
          <a:blip r:embed="rId2">
            <a:extLst/>
          </a:blip>
          <a:stretch>
            <a:fillRect/>
          </a:stretch>
        </p:blipFill>
        <p:spPr>
          <a:xfrm>
            <a:off x="2370947" y="2624532"/>
            <a:ext cx="20178577" cy="7849509"/>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Areas of focus"/>
          <p:cNvSpPr txBox="1"/>
          <p:nvPr>
            <p:ph type="title"/>
          </p:nvPr>
        </p:nvSpPr>
        <p:spPr>
          <a:prstGeom prst="rect">
            <a:avLst/>
          </a:prstGeom>
        </p:spPr>
        <p:txBody>
          <a:bodyPr/>
          <a:lstStyle/>
          <a:p>
            <a:pPr/>
            <a:r>
              <a:t>Areas of focus</a:t>
            </a:r>
          </a:p>
        </p:txBody>
      </p:sp>
      <p:sp>
        <p:nvSpPr>
          <p:cNvPr id="187" name="Blood pressure targets in AKI…"/>
          <p:cNvSpPr txBox="1"/>
          <p:nvPr>
            <p:ph type="body" idx="1"/>
          </p:nvPr>
        </p:nvSpPr>
        <p:spPr>
          <a:prstGeom prst="rect">
            <a:avLst/>
          </a:prstGeom>
        </p:spPr>
        <p:txBody>
          <a:bodyPr/>
          <a:lstStyle/>
          <a:p>
            <a:pPr/>
            <a:r>
              <a:t>Blood pressure targets in AKI</a:t>
            </a:r>
          </a:p>
          <a:p>
            <a:pPr/>
            <a:r>
              <a:t>Fluid management in AKI</a:t>
            </a:r>
          </a:p>
          <a:p>
            <a:pPr/>
            <a:r>
              <a:t>Vasopressor therapy</a:t>
            </a:r>
          </a:p>
          <a:p>
            <a:pPr/>
            <a:r>
              <a:t>Indication and timing for Kidney replacement therapies.</a:t>
            </a:r>
          </a:p>
        </p:txBody>
      </p:sp>
      <p:sp>
        <p:nvSpPr>
          <p:cNvPr id="188" name="Slide Subtitle"/>
          <p:cNvSpPr txBox="1"/>
          <p:nvPr>
            <p:ph type="body" idx="2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BLOOD PRESSURE TARGET IN AKI"/>
          <p:cNvSpPr txBox="1"/>
          <p:nvPr>
            <p:ph type="title"/>
          </p:nvPr>
        </p:nvSpPr>
        <p:spPr>
          <a:prstGeom prst="rect">
            <a:avLst/>
          </a:prstGeom>
        </p:spPr>
        <p:txBody>
          <a:bodyPr/>
          <a:lstStyle/>
          <a:p>
            <a:pPr/>
            <a:r>
              <a:t>BLOOD PRESSURE TARGET IN AKI</a:t>
            </a:r>
          </a:p>
        </p:txBody>
      </p:sp>
      <p:sp>
        <p:nvSpPr>
          <p:cNvPr id="191" name="In contrast to SPRINT trial which suggested lower SBP target &lt;120 mmHg have better CV benefits, AKI patient we tend to keep the SBP target high.…"/>
          <p:cNvSpPr txBox="1"/>
          <p:nvPr>
            <p:ph type="body" idx="1"/>
          </p:nvPr>
        </p:nvSpPr>
        <p:spPr>
          <a:prstGeom prst="rect">
            <a:avLst/>
          </a:prstGeom>
        </p:spPr>
        <p:txBody>
          <a:bodyPr/>
          <a:lstStyle/>
          <a:p>
            <a:pPr/>
            <a:r>
              <a:t>In contrast to SPRINT trial which suggested lower SBP target &lt;120 mmHg have better CV benefits, AKI patient we tend to keep the SBP target high.</a:t>
            </a:r>
          </a:p>
          <a:p>
            <a:pPr/>
            <a:r>
              <a:t>Most of these studies are conducted in patients with sepsis, individual undergoing surgery or post cardiac surgery</a:t>
            </a:r>
          </a:p>
          <a:p>
            <a:pPr/>
            <a:r>
              <a:t>The rationale behind keeping high SBP or MAP targets is , upto a certain extent of fall in BP, the auto regulatory mechanism can help to maintain the GFR</a:t>
            </a:r>
          </a:p>
          <a:p>
            <a:pPr/>
            <a:r>
              <a:t>Auto regulatory mechanism include prostaglandin mediated afferent arteriolar dilatation and angiotensin mediated effort arteriolar constriction. </a:t>
            </a:r>
          </a:p>
        </p:txBody>
      </p:sp>
      <p:sp>
        <p:nvSpPr>
          <p:cNvPr id="192" name="Slide Subtitle"/>
          <p:cNvSpPr txBox="1"/>
          <p:nvPr>
            <p:ph type="body" idx="2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4" name="Screenshot 2024-11-01 at 9.12.14 PM.png" descr="Screenshot 2024-11-01 at 9.12.14 PM.png"/>
          <p:cNvPicPr>
            <a:picLocks noChangeAspect="1"/>
          </p:cNvPicPr>
          <p:nvPr/>
        </p:nvPicPr>
        <p:blipFill>
          <a:blip r:embed="rId2">
            <a:extLst/>
          </a:blip>
          <a:stretch>
            <a:fillRect/>
          </a:stretch>
        </p:blipFill>
        <p:spPr>
          <a:xfrm>
            <a:off x="1593100" y="1127416"/>
            <a:ext cx="21197800" cy="11818774"/>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In non critically ill patients the relation between SBP and adverse outcome showed U shaped curve with minimum mortality in individual with SBP of 110- 129 mmHg"/>
          <p:cNvSpPr txBox="1"/>
          <p:nvPr>
            <p:ph type="body" sz="quarter" idx="1"/>
          </p:nvPr>
        </p:nvSpPr>
        <p:spPr>
          <a:xfrm>
            <a:off x="1219200" y="970326"/>
            <a:ext cx="21948577" cy="2024140"/>
          </a:xfrm>
          <a:prstGeom prst="rect">
            <a:avLst/>
          </a:prstGeom>
        </p:spPr>
        <p:txBody>
          <a:bodyPr/>
          <a:lstStyle/>
          <a:p>
            <a:pPr/>
            <a:r>
              <a:t>In non critically ill patients the relation between SBP and adverse outcome showed U shaped curve with minimum mortality in individual with SBP of 110- 129 mmHg</a:t>
            </a:r>
          </a:p>
        </p:txBody>
      </p:sp>
      <p:pic>
        <p:nvPicPr>
          <p:cNvPr id="197" name="krcp-38-356f2.jpg" descr="krcp-38-356f2.jpg"/>
          <p:cNvPicPr>
            <a:picLocks noChangeAspect="1"/>
          </p:cNvPicPr>
          <p:nvPr/>
        </p:nvPicPr>
        <p:blipFill>
          <a:blip r:embed="rId2">
            <a:extLst/>
          </a:blip>
          <a:stretch>
            <a:fillRect/>
          </a:stretch>
        </p:blipFill>
        <p:spPr>
          <a:xfrm>
            <a:off x="5750445" y="2784499"/>
            <a:ext cx="11643223" cy="7782052"/>
          </a:xfrm>
          <a:prstGeom prst="rect">
            <a:avLst/>
          </a:prstGeom>
          <a:ln w="12700">
            <a:miter lim="400000"/>
          </a:ln>
        </p:spPr>
      </p:pic>
      <p:sp>
        <p:nvSpPr>
          <p:cNvPr id="198" name="Also, 2.5-fold increase in severe AKI or mortality with SBP &lt;100 mmHg compared to 110–129 mmHg in patients on antihypertensive medications at baseline. In non-hypertensive patients, the event rate was higher with higher SBP targets, stressing the importa"/>
          <p:cNvSpPr txBox="1"/>
          <p:nvPr/>
        </p:nvSpPr>
        <p:spPr>
          <a:xfrm>
            <a:off x="1553429" y="10906187"/>
            <a:ext cx="22209772" cy="23619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marL="475106" indent="-475106" defTabSz="2121354">
              <a:spcBef>
                <a:spcPts val="2000"/>
              </a:spcBef>
              <a:buSzPct val="150000"/>
              <a:buChar char="•"/>
              <a:defRPr sz="3828"/>
            </a:lvl1pPr>
          </a:lstStyle>
          <a:p>
            <a:pPr/>
            <a:r>
              <a:t>Also, 2.5-fold increase in severe AKI or mortality with SBP &lt;100 mmHg compared to 110–129 mmHg in patients on antihypertensive medications at baseline. In non-hypertensive patients, the event rate was higher with higher SBP targets, stressing the importance of baseline blood pressures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In summary the MAP target in AKI is high, but it should be individualised to the baseline BP of the patient.”"/>
          <p:cNvSpPr txBox="1"/>
          <p:nvPr>
            <p:ph type="body" idx="1"/>
          </p:nvPr>
        </p:nvSpPr>
        <p:spPr>
          <a:prstGeom prst="rect">
            <a:avLst/>
          </a:prstGeom>
        </p:spPr>
        <p:txBody>
          <a:bodyPr/>
          <a:lstStyle>
            <a:lvl1pPr defTabSz="2438338">
              <a:lnSpc>
                <a:spcPct val="90000"/>
              </a:lnSpc>
              <a:spcBef>
                <a:spcPts val="2400"/>
              </a:spcBef>
              <a:defRPr sz="5500">
                <a:latin typeface="Canela Text Regular"/>
                <a:ea typeface="Canela Text Regular"/>
                <a:cs typeface="Canela Text Regular"/>
                <a:sym typeface="Canela Text Regular"/>
              </a:defRPr>
            </a:lvl1pPr>
          </a:lstStyle>
          <a:p>
            <a:pPr/>
            <a:r>
              <a:t>“In summary the MAP target in AKI is high, but it should be individualised to the baseline BP of the patient.”</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FLUID THERAPY IN AKI"/>
          <p:cNvSpPr txBox="1"/>
          <p:nvPr>
            <p:ph type="title"/>
          </p:nvPr>
        </p:nvSpPr>
        <p:spPr>
          <a:prstGeom prst="rect">
            <a:avLst/>
          </a:prstGeom>
        </p:spPr>
        <p:txBody>
          <a:bodyPr/>
          <a:lstStyle/>
          <a:p>
            <a:pPr/>
            <a:r>
              <a:t>FLUID THERAPY IN AKI</a:t>
            </a:r>
          </a:p>
        </p:txBody>
      </p:sp>
      <p:sp>
        <p:nvSpPr>
          <p:cNvPr id="203" name="Determining the volume of fluid resuscitation, has shifted away from classical 30ml/kg approach.…"/>
          <p:cNvSpPr txBox="1"/>
          <p:nvPr>
            <p:ph type="body" idx="1"/>
          </p:nvPr>
        </p:nvSpPr>
        <p:spPr>
          <a:prstGeom prst="rect">
            <a:avLst/>
          </a:prstGeom>
        </p:spPr>
        <p:txBody>
          <a:bodyPr/>
          <a:lstStyle/>
          <a:p>
            <a:pPr/>
            <a:r>
              <a:t>Determining the volume of fluid resuscitation, has shifted away from classical 30ml/kg approach. </a:t>
            </a:r>
          </a:p>
          <a:p>
            <a:pPr/>
            <a:r>
              <a:t>Even surviving sepsis campaign has moved it from “strongly recommending” to “suggesting” in its recent guideline.</a:t>
            </a:r>
          </a:p>
          <a:p>
            <a:pPr/>
            <a:r>
              <a:t>More tailored approach is recommended to avoid adverse outcome of excessive fluid resuscitation, causing worsening renal function by causing intra renal compartment syndrome, abdominal compartment syndrome and renal oxygen demand- supply mismatch.</a:t>
            </a:r>
          </a:p>
        </p:txBody>
      </p:sp>
      <p:sp>
        <p:nvSpPr>
          <p:cNvPr id="204" name="Slide Subtitle"/>
          <p:cNvSpPr txBox="1"/>
          <p:nvPr>
            <p:ph type="body" idx="2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The CLASSIC RCT"/>
          <p:cNvSpPr txBox="1"/>
          <p:nvPr>
            <p:ph type="title"/>
          </p:nvPr>
        </p:nvSpPr>
        <p:spPr>
          <a:prstGeom prst="rect">
            <a:avLst/>
          </a:prstGeom>
        </p:spPr>
        <p:txBody>
          <a:bodyPr/>
          <a:lstStyle/>
          <a:p>
            <a:pPr/>
            <a:r>
              <a:t>The CLASSIC RCT</a:t>
            </a:r>
          </a:p>
        </p:txBody>
      </p:sp>
      <p:sp>
        <p:nvSpPr>
          <p:cNvPr id="207" name="CONSERVATIVE VERSUS LIBERAL APPROACH TO FLUID THERAPY OF SEPTIC SHOCK IN ICU"/>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742950">
              <a:defRPr spc="-39" sz="3959"/>
            </a:lvl1pPr>
          </a:lstStyle>
          <a:p>
            <a:pPr/>
            <a:r>
              <a:t>CONSERVATIVE VERSUS LIBERAL APPROACH TO FLUID THERAPY OF SEPTIC SHOCK IN ICU</a:t>
            </a:r>
          </a:p>
        </p:txBody>
      </p:sp>
      <p:pic>
        <p:nvPicPr>
          <p:cNvPr id="208" name="Screenshot 2024-11-01 at 10.25.21 PM.png" descr="Screenshot 2024-11-01 at 10.25.21 PM.png"/>
          <p:cNvPicPr>
            <a:picLocks noChangeAspect="1"/>
          </p:cNvPicPr>
          <p:nvPr/>
        </p:nvPicPr>
        <p:blipFill>
          <a:blip r:embed="rId2">
            <a:extLst/>
          </a:blip>
          <a:stretch>
            <a:fillRect/>
          </a:stretch>
        </p:blipFill>
        <p:spPr>
          <a:xfrm>
            <a:off x="3229819" y="3546450"/>
            <a:ext cx="17924362" cy="9409397"/>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Suggests that there is no difference in 90 days mortality in individual receiving conservative isotonic fluid compared to liberal fluid"/>
          <p:cNvSpPr txBox="1"/>
          <p:nvPr>
            <p:ph type="body" idx="1"/>
          </p:nvPr>
        </p:nvSpPr>
        <p:spPr>
          <a:xfrm>
            <a:off x="1217711" y="1411318"/>
            <a:ext cx="21948578" cy="8483601"/>
          </a:xfrm>
          <a:prstGeom prst="rect">
            <a:avLst/>
          </a:prstGeom>
        </p:spPr>
        <p:txBody>
          <a:bodyPr/>
          <a:lstStyle/>
          <a:p>
            <a:pPr/>
            <a:r>
              <a:t>Suggests that there is no difference in 90 days mortality in individual receiving conservative isotonic fluid compared to liberal fluid</a:t>
            </a:r>
          </a:p>
        </p:txBody>
      </p:sp>
      <p:pic>
        <p:nvPicPr>
          <p:cNvPr id="211" name="Screenshot 2024-11-01 at 10.32.10 PM.png" descr="Screenshot 2024-11-01 at 10.32.10 PM.png"/>
          <p:cNvPicPr>
            <a:picLocks noChangeAspect="1"/>
          </p:cNvPicPr>
          <p:nvPr/>
        </p:nvPicPr>
        <p:blipFill>
          <a:blip r:embed="rId2">
            <a:extLst/>
          </a:blip>
          <a:stretch>
            <a:fillRect/>
          </a:stretch>
        </p:blipFill>
        <p:spPr>
          <a:xfrm>
            <a:off x="3021020" y="3156931"/>
            <a:ext cx="18711643" cy="9818769"/>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How to determine the fluid “sweet spot”?"/>
          <p:cNvSpPr txBox="1"/>
          <p:nvPr>
            <p:ph type="title"/>
          </p:nvPr>
        </p:nvSpPr>
        <p:spPr>
          <a:prstGeom prst="rect">
            <a:avLst/>
          </a:prstGeom>
        </p:spPr>
        <p:txBody>
          <a:bodyPr/>
          <a:lstStyle/>
          <a:p>
            <a:pPr/>
            <a:r>
              <a:t>How to determine the fluid “sweet spot”?</a:t>
            </a:r>
          </a:p>
        </p:txBody>
      </p:sp>
      <p:sp>
        <p:nvSpPr>
          <p:cNvPr id="214" name="History…"/>
          <p:cNvSpPr txBox="1"/>
          <p:nvPr>
            <p:ph type="body" idx="1"/>
          </p:nvPr>
        </p:nvSpPr>
        <p:spPr>
          <a:prstGeom prst="rect">
            <a:avLst/>
          </a:prstGeom>
        </p:spPr>
        <p:txBody>
          <a:bodyPr/>
          <a:lstStyle/>
          <a:p>
            <a:pPr/>
            <a:r>
              <a:t>History</a:t>
            </a:r>
          </a:p>
          <a:p>
            <a:pPr/>
            <a:r>
              <a:t>Physical examination </a:t>
            </a:r>
          </a:p>
          <a:p>
            <a:pPr/>
            <a:r>
              <a:t>Invasive and non invasive methods</a:t>
            </a:r>
          </a:p>
        </p:txBody>
      </p:sp>
      <p:sp>
        <p:nvSpPr>
          <p:cNvPr id="215" name="Slide Subtitle"/>
          <p:cNvSpPr txBox="1"/>
          <p:nvPr>
            <p:ph type="body" idx="2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Slide Title"/>
          <p:cNvSpPr txBox="1"/>
          <p:nvPr>
            <p:ph type="title"/>
          </p:nvPr>
        </p:nvSpPr>
        <p:spPr>
          <a:prstGeom prst="rect">
            <a:avLst/>
          </a:prstGeom>
        </p:spPr>
        <p:txBody>
          <a:bodyPr/>
          <a:lstStyle/>
          <a:p>
            <a:pPr/>
          </a:p>
        </p:txBody>
      </p:sp>
      <p:sp>
        <p:nvSpPr>
          <p:cNvPr id="218" name="History gives clue on aetiology and severity of AKI…"/>
          <p:cNvSpPr txBox="1"/>
          <p:nvPr>
            <p:ph type="body" idx="1"/>
          </p:nvPr>
        </p:nvSpPr>
        <p:spPr>
          <a:prstGeom prst="rect">
            <a:avLst/>
          </a:prstGeom>
        </p:spPr>
        <p:txBody>
          <a:bodyPr/>
          <a:lstStyle/>
          <a:p>
            <a:pPr/>
            <a:r>
              <a:t>History gives clue on aetiology and severity of AKI</a:t>
            </a:r>
          </a:p>
          <a:p>
            <a:pPr/>
            <a:r>
              <a:t>Physical indicator</a:t>
            </a:r>
          </a:p>
          <a:p>
            <a:pPr lvl="2" marL="1320800" indent="-228600">
              <a:buSzPct val="100000"/>
              <a:buAutoNum type="arabicPeriod" startAt="1"/>
            </a:pPr>
            <a:r>
              <a:t> Fluid responsive - dry mucosal membrane, delayed capillary refill time</a:t>
            </a:r>
          </a:p>
          <a:p>
            <a:pPr lvl="2" marL="1320800" indent="-228600">
              <a:buSzPct val="100000"/>
              <a:buAutoNum type="arabicPeriod" startAt="1"/>
            </a:pPr>
            <a:r>
              <a:t>Fluid unresponsive - pedal oedema, presence of hepatojugular reflex </a:t>
            </a:r>
          </a:p>
        </p:txBody>
      </p:sp>
      <p:sp>
        <p:nvSpPr>
          <p:cNvPr id="219" name="Slide Subtitle"/>
          <p:cNvSpPr txBox="1"/>
          <p:nvPr>
            <p:ph type="body" idx="2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Passive leg rising test"/>
          <p:cNvSpPr txBox="1"/>
          <p:nvPr>
            <p:ph type="title"/>
          </p:nvPr>
        </p:nvSpPr>
        <p:spPr>
          <a:prstGeom prst="rect">
            <a:avLst/>
          </a:prstGeom>
        </p:spPr>
        <p:txBody>
          <a:bodyPr/>
          <a:lstStyle/>
          <a:p>
            <a:pPr/>
            <a:r>
              <a:t>Passive leg rising test</a:t>
            </a:r>
          </a:p>
        </p:txBody>
      </p:sp>
      <p:sp>
        <p:nvSpPr>
          <p:cNvPr id="222" name="Increasing the preload by mobilising the blood from lower limb, increase In cardiac output, stroke volume and pulse pressure indicate fluid responsiveness."/>
          <p:cNvSpPr txBox="1"/>
          <p:nvPr>
            <p:ph type="body" idx="1"/>
          </p:nvPr>
        </p:nvSpPr>
        <p:spPr>
          <a:prstGeom prst="rect">
            <a:avLst/>
          </a:prstGeom>
        </p:spPr>
        <p:txBody>
          <a:bodyPr/>
          <a:lstStyle/>
          <a:p>
            <a:pPr/>
            <a:r>
              <a:t>Increasing the preload by mobilising the blood from lower limb, increase In cardiac output, stroke volume and pulse pressure indicate fluid responsiveness.</a:t>
            </a:r>
          </a:p>
        </p:txBody>
      </p:sp>
      <p:sp>
        <p:nvSpPr>
          <p:cNvPr id="223" name="Slide Subtitle"/>
          <p:cNvSpPr txBox="1"/>
          <p:nvPr>
            <p:ph type="body" idx="21"/>
          </p:nvPr>
        </p:nvSpPr>
        <p:spPr>
          <a:prstGeom prst="rect">
            <a:avLst/>
          </a:prstGeom>
        </p:spPr>
        <p:txBody>
          <a:bodyPr/>
          <a:lstStyle/>
          <a:p>
            <a:pPr/>
          </a:p>
        </p:txBody>
      </p:sp>
      <p:pic>
        <p:nvPicPr>
          <p:cNvPr id="224" name="Screenshot 2024-11-01 at 11.22.09 PM.png" descr="Screenshot 2024-11-01 at 11.22.09 PM.png"/>
          <p:cNvPicPr>
            <a:picLocks noChangeAspect="1"/>
          </p:cNvPicPr>
          <p:nvPr/>
        </p:nvPicPr>
        <p:blipFill>
          <a:blip r:embed="rId2">
            <a:extLst/>
          </a:blip>
          <a:stretch>
            <a:fillRect/>
          </a:stretch>
        </p:blipFill>
        <p:spPr>
          <a:xfrm>
            <a:off x="2897634" y="6351309"/>
            <a:ext cx="18588732" cy="5643009"/>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POCUS"/>
          <p:cNvSpPr txBox="1"/>
          <p:nvPr>
            <p:ph type="title"/>
          </p:nvPr>
        </p:nvSpPr>
        <p:spPr>
          <a:prstGeom prst="rect">
            <a:avLst/>
          </a:prstGeom>
        </p:spPr>
        <p:txBody>
          <a:bodyPr/>
          <a:lstStyle/>
          <a:p>
            <a:pPr/>
            <a:r>
              <a:t>POCUS</a:t>
            </a:r>
          </a:p>
        </p:txBody>
      </p:sp>
      <p:sp>
        <p:nvSpPr>
          <p:cNvPr id="227" name="To assess the volume status of the patient, by assessing IVC, liver, kidney and lung…"/>
          <p:cNvSpPr txBox="1"/>
          <p:nvPr>
            <p:ph type="body" idx="1"/>
          </p:nvPr>
        </p:nvSpPr>
        <p:spPr>
          <a:xfrm>
            <a:off x="1217711" y="2616200"/>
            <a:ext cx="21948578" cy="8483600"/>
          </a:xfrm>
          <a:prstGeom prst="rect">
            <a:avLst/>
          </a:prstGeom>
        </p:spPr>
        <p:txBody>
          <a:bodyPr/>
          <a:lstStyle/>
          <a:p>
            <a:pPr/>
            <a:r>
              <a:t>To assess the volume status of the patient, by assessing IVC, liver, kidney and lung</a:t>
            </a:r>
          </a:p>
          <a:p>
            <a:pPr/>
            <a:r>
              <a:t>VExUS grading provide the degree of volume excess by using the parameter like hepatic vein doppler, intra renal venous doppler and portal vein doppler.</a:t>
            </a:r>
          </a:p>
        </p:txBody>
      </p:sp>
      <p:pic>
        <p:nvPicPr>
          <p:cNvPr id="228" name="Screenshot 2024-11-01 at 11.57.45 PM.png" descr="Screenshot 2024-11-01 at 11.57.45 PM.png"/>
          <p:cNvPicPr>
            <a:picLocks noChangeAspect="1"/>
          </p:cNvPicPr>
          <p:nvPr/>
        </p:nvPicPr>
        <p:blipFill>
          <a:blip r:embed="rId2">
            <a:extLst/>
          </a:blip>
          <a:stretch>
            <a:fillRect/>
          </a:stretch>
        </p:blipFill>
        <p:spPr>
          <a:xfrm>
            <a:off x="6085023" y="5297833"/>
            <a:ext cx="12213954" cy="8416493"/>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Choice of fluid"/>
          <p:cNvSpPr txBox="1"/>
          <p:nvPr>
            <p:ph type="title"/>
          </p:nvPr>
        </p:nvSpPr>
        <p:spPr>
          <a:prstGeom prst="rect">
            <a:avLst/>
          </a:prstGeom>
        </p:spPr>
        <p:txBody>
          <a:bodyPr/>
          <a:lstStyle/>
          <a:p>
            <a:pPr/>
            <a:r>
              <a:t>Choice of fluid</a:t>
            </a:r>
          </a:p>
        </p:txBody>
      </p:sp>
      <p:sp>
        <p:nvSpPr>
          <p:cNvPr id="231" name="FLUIDS"/>
          <p:cNvSpPr/>
          <p:nvPr/>
        </p:nvSpPr>
        <p:spPr>
          <a:xfrm>
            <a:off x="10609188" y="3501019"/>
            <a:ext cx="4809684" cy="1270001"/>
          </a:xfrm>
          <a:prstGeom prst="rect">
            <a:avLst/>
          </a:prstGeom>
          <a:solidFill>
            <a:schemeClr val="accent1">
              <a:hueOff val="-245591"/>
              <a:satOff val="13830"/>
              <a:lumOff val="17557"/>
            </a:scheme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b="1" sz="4200">
                <a:latin typeface="Graphik"/>
                <a:ea typeface="Graphik"/>
                <a:cs typeface="Graphik"/>
                <a:sym typeface="Graphik"/>
              </a:defRPr>
            </a:lvl1pPr>
          </a:lstStyle>
          <a:p>
            <a:pPr/>
            <a:r>
              <a:t>FLUIDS</a:t>
            </a:r>
          </a:p>
        </p:txBody>
      </p:sp>
      <p:sp>
        <p:nvSpPr>
          <p:cNvPr id="232" name="COLLOIDS…"/>
          <p:cNvSpPr/>
          <p:nvPr/>
        </p:nvSpPr>
        <p:spPr>
          <a:xfrm>
            <a:off x="5478534" y="6223000"/>
            <a:ext cx="5233789" cy="5560086"/>
          </a:xfrm>
          <a:prstGeom prst="rect">
            <a:avLst/>
          </a:prstGeom>
          <a:solidFill>
            <a:schemeClr val="accent1">
              <a:hueOff val="-245591"/>
              <a:satOff val="13830"/>
              <a:lumOff val="17557"/>
            </a:scheme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ctr" defTabSz="825500">
              <a:lnSpc>
                <a:spcPct val="100000"/>
              </a:lnSpc>
              <a:spcBef>
                <a:spcPts val="0"/>
              </a:spcBef>
              <a:defRPr b="1" sz="3200">
                <a:latin typeface="Graphik"/>
                <a:ea typeface="Graphik"/>
                <a:cs typeface="Graphik"/>
                <a:sym typeface="Graphik"/>
              </a:defRPr>
            </a:pPr>
            <a:r>
              <a:t>COLLOIDS</a:t>
            </a:r>
          </a:p>
          <a:p>
            <a:pPr defTabSz="825500">
              <a:lnSpc>
                <a:spcPct val="100000"/>
              </a:lnSpc>
              <a:spcBef>
                <a:spcPts val="0"/>
              </a:spcBef>
              <a:buClr>
                <a:srgbClr val="000000"/>
              </a:buClr>
              <a:defRPr sz="3200">
                <a:latin typeface="Graphik"/>
                <a:ea typeface="Graphik"/>
                <a:cs typeface="Graphik"/>
                <a:sym typeface="Graphik"/>
              </a:defRPr>
            </a:pPr>
            <a:r>
              <a:t>They have oncotic macromolecules act as volume expanders, stays intravscularly</a:t>
            </a:r>
          </a:p>
          <a:p>
            <a:pPr marL="228600" indent="-228600" defTabSz="825500">
              <a:lnSpc>
                <a:spcPct val="100000"/>
              </a:lnSpc>
              <a:spcBef>
                <a:spcPts val="0"/>
              </a:spcBef>
              <a:buClr>
                <a:srgbClr val="000000"/>
              </a:buClr>
              <a:buSzPct val="100000"/>
              <a:buChar char="•"/>
              <a:defRPr sz="3200">
                <a:latin typeface="Graphik"/>
                <a:ea typeface="Graphik"/>
                <a:cs typeface="Graphik"/>
                <a:sym typeface="Graphik"/>
              </a:defRPr>
            </a:pPr>
            <a:r>
              <a:t>Albumin</a:t>
            </a:r>
          </a:p>
          <a:p>
            <a:pPr marL="228600" indent="-228600" defTabSz="825500">
              <a:lnSpc>
                <a:spcPct val="100000"/>
              </a:lnSpc>
              <a:spcBef>
                <a:spcPts val="0"/>
              </a:spcBef>
              <a:buClr>
                <a:srgbClr val="000000"/>
              </a:buClr>
              <a:buSzPct val="100000"/>
              <a:buChar char="•"/>
              <a:defRPr sz="3200">
                <a:latin typeface="Graphik"/>
                <a:ea typeface="Graphik"/>
                <a:cs typeface="Graphik"/>
                <a:sym typeface="Graphik"/>
              </a:defRPr>
            </a:pPr>
            <a:r>
              <a:t>Dextran</a:t>
            </a:r>
          </a:p>
          <a:p>
            <a:pPr marL="228600" indent="-228600" defTabSz="825500">
              <a:lnSpc>
                <a:spcPct val="100000"/>
              </a:lnSpc>
              <a:spcBef>
                <a:spcPts val="0"/>
              </a:spcBef>
              <a:buClr>
                <a:srgbClr val="000000"/>
              </a:buClr>
              <a:buSzPct val="100000"/>
              <a:buChar char="•"/>
              <a:defRPr sz="3200">
                <a:latin typeface="Graphik"/>
                <a:ea typeface="Graphik"/>
                <a:cs typeface="Graphik"/>
                <a:sym typeface="Graphik"/>
              </a:defRPr>
            </a:pPr>
            <a:r>
              <a:t>Gelatin</a:t>
            </a:r>
          </a:p>
          <a:p>
            <a:pPr marL="228600" indent="-228600" defTabSz="825500">
              <a:lnSpc>
                <a:spcPct val="100000"/>
              </a:lnSpc>
              <a:spcBef>
                <a:spcPts val="0"/>
              </a:spcBef>
              <a:buClr>
                <a:srgbClr val="000000"/>
              </a:buClr>
              <a:buSzPct val="100000"/>
              <a:buChar char="•"/>
              <a:defRPr sz="3200">
                <a:latin typeface="Graphik"/>
                <a:ea typeface="Graphik"/>
                <a:cs typeface="Graphik"/>
                <a:sym typeface="Graphik"/>
              </a:defRPr>
            </a:pPr>
            <a:r>
              <a:t>Starches</a:t>
            </a:r>
          </a:p>
          <a:p>
            <a:pPr marL="228600" indent="-228600" defTabSz="825500">
              <a:lnSpc>
                <a:spcPct val="100000"/>
              </a:lnSpc>
              <a:spcBef>
                <a:spcPts val="0"/>
              </a:spcBef>
              <a:buClr>
                <a:srgbClr val="000000"/>
              </a:buClr>
              <a:buSzPct val="100000"/>
              <a:buChar char="•"/>
              <a:defRPr sz="3200">
                <a:latin typeface="Graphik"/>
                <a:ea typeface="Graphik"/>
                <a:cs typeface="Graphik"/>
                <a:sym typeface="Graphik"/>
              </a:defRPr>
            </a:pPr>
            <a:r>
              <a:t>Blood</a:t>
            </a:r>
          </a:p>
        </p:txBody>
      </p:sp>
      <p:sp>
        <p:nvSpPr>
          <p:cNvPr id="233" name="CRYSTALLOIDS…"/>
          <p:cNvSpPr/>
          <p:nvPr/>
        </p:nvSpPr>
        <p:spPr>
          <a:xfrm>
            <a:off x="16176640" y="6223000"/>
            <a:ext cx="4575167" cy="3476732"/>
          </a:xfrm>
          <a:prstGeom prst="rect">
            <a:avLst/>
          </a:prstGeom>
          <a:solidFill>
            <a:schemeClr val="accent1">
              <a:hueOff val="-245591"/>
              <a:satOff val="13830"/>
              <a:lumOff val="17557"/>
            </a:scheme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ctr" defTabSz="825500">
              <a:lnSpc>
                <a:spcPct val="100000"/>
              </a:lnSpc>
              <a:spcBef>
                <a:spcPts val="0"/>
              </a:spcBef>
              <a:defRPr b="1" sz="3200">
                <a:latin typeface="Graphik"/>
                <a:ea typeface="Graphik"/>
                <a:cs typeface="Graphik"/>
                <a:sym typeface="Graphik"/>
              </a:defRPr>
            </a:pPr>
            <a:r>
              <a:t>CRYSTALLOIDS</a:t>
            </a:r>
          </a:p>
          <a:p>
            <a:pPr defTabSz="825500">
              <a:lnSpc>
                <a:spcPct val="100000"/>
              </a:lnSpc>
              <a:spcBef>
                <a:spcPts val="0"/>
              </a:spcBef>
              <a:defRPr sz="3200">
                <a:latin typeface="Graphik"/>
                <a:ea typeface="Graphik"/>
                <a:cs typeface="Graphik"/>
                <a:sym typeface="Graphik"/>
              </a:defRPr>
            </a:pPr>
            <a:r>
              <a:t>They use sodium for volume expansion</a:t>
            </a:r>
          </a:p>
          <a:p>
            <a:pPr marL="228600" indent="-228600" defTabSz="825500">
              <a:lnSpc>
                <a:spcPct val="100000"/>
              </a:lnSpc>
              <a:spcBef>
                <a:spcPts val="0"/>
              </a:spcBef>
              <a:buSzPct val="100000"/>
              <a:buChar char="•"/>
              <a:defRPr sz="3200">
                <a:latin typeface="Graphik"/>
                <a:ea typeface="Graphik"/>
                <a:cs typeface="Graphik"/>
                <a:sym typeface="Graphik"/>
              </a:defRPr>
            </a:pPr>
            <a:r>
              <a:t>Normal saline</a:t>
            </a:r>
          </a:p>
          <a:p>
            <a:pPr marL="228600" indent="-228600" defTabSz="825500">
              <a:lnSpc>
                <a:spcPct val="100000"/>
              </a:lnSpc>
              <a:spcBef>
                <a:spcPts val="0"/>
              </a:spcBef>
              <a:buSzPct val="100000"/>
              <a:buChar char="•"/>
              <a:defRPr sz="3200">
                <a:latin typeface="Graphik"/>
                <a:ea typeface="Graphik"/>
                <a:cs typeface="Graphik"/>
                <a:sym typeface="Graphik"/>
              </a:defRPr>
            </a:pPr>
            <a:r>
              <a:t>Ringer lactate</a:t>
            </a:r>
          </a:p>
          <a:p>
            <a:pPr marL="228600" indent="-228600" defTabSz="825500">
              <a:lnSpc>
                <a:spcPct val="100000"/>
              </a:lnSpc>
              <a:spcBef>
                <a:spcPts val="0"/>
              </a:spcBef>
              <a:buSzPct val="100000"/>
              <a:buChar char="•"/>
              <a:defRPr sz="3200">
                <a:latin typeface="Graphik"/>
                <a:ea typeface="Graphik"/>
                <a:cs typeface="Graphik"/>
                <a:sym typeface="Graphik"/>
              </a:defRPr>
            </a:pPr>
            <a:r>
              <a:t>Plasmalyte A</a:t>
            </a:r>
          </a:p>
        </p:txBody>
      </p:sp>
      <p:sp>
        <p:nvSpPr>
          <p:cNvPr id="234" name="Line"/>
          <p:cNvSpPr/>
          <p:nvPr/>
        </p:nvSpPr>
        <p:spPr>
          <a:xfrm>
            <a:off x="8703449" y="5558472"/>
            <a:ext cx="9174702" cy="1"/>
          </a:xfrm>
          <a:prstGeom prst="line">
            <a:avLst/>
          </a:prstGeom>
          <a:ln w="50800">
            <a:solidFill>
              <a:srgbClr val="000000"/>
            </a:solidFill>
            <a:miter lim="400000"/>
          </a:ln>
        </p:spPr>
        <p:txBody>
          <a:bodyPr lIns="50800" tIns="50800" rIns="50800" bIns="50800" anchor="ctr"/>
          <a:lstStyle/>
          <a:p>
            <a:pPr/>
          </a:p>
        </p:txBody>
      </p:sp>
      <p:sp>
        <p:nvSpPr>
          <p:cNvPr id="235" name="Line"/>
          <p:cNvSpPr/>
          <p:nvPr/>
        </p:nvSpPr>
        <p:spPr>
          <a:xfrm flipV="1">
            <a:off x="13014030" y="4769885"/>
            <a:ext cx="1" cy="805443"/>
          </a:xfrm>
          <a:prstGeom prst="line">
            <a:avLst/>
          </a:prstGeom>
          <a:ln w="50800">
            <a:solidFill>
              <a:srgbClr val="000000"/>
            </a:solidFill>
            <a:miter lim="400000"/>
          </a:ln>
        </p:spPr>
        <p:txBody>
          <a:bodyPr lIns="50800" tIns="50800" rIns="50800" bIns="50800" anchor="ctr"/>
          <a:lstStyle/>
          <a:p>
            <a:pPr/>
          </a:p>
        </p:txBody>
      </p:sp>
      <p:sp>
        <p:nvSpPr>
          <p:cNvPr id="236" name="Line"/>
          <p:cNvSpPr/>
          <p:nvPr/>
        </p:nvSpPr>
        <p:spPr>
          <a:xfrm flipV="1">
            <a:off x="8726625" y="5531977"/>
            <a:ext cx="1" cy="709948"/>
          </a:xfrm>
          <a:prstGeom prst="line">
            <a:avLst/>
          </a:prstGeom>
          <a:ln w="50800">
            <a:solidFill>
              <a:srgbClr val="000000"/>
            </a:solidFill>
            <a:miter lim="400000"/>
          </a:ln>
        </p:spPr>
        <p:txBody>
          <a:bodyPr lIns="50800" tIns="50800" rIns="50800" bIns="50800" anchor="ctr"/>
          <a:lstStyle/>
          <a:p>
            <a:pPr/>
          </a:p>
        </p:txBody>
      </p:sp>
      <p:sp>
        <p:nvSpPr>
          <p:cNvPr id="237" name="Line"/>
          <p:cNvSpPr/>
          <p:nvPr/>
        </p:nvSpPr>
        <p:spPr>
          <a:xfrm flipV="1">
            <a:off x="17849016" y="5531977"/>
            <a:ext cx="1" cy="709948"/>
          </a:xfrm>
          <a:prstGeom prst="line">
            <a:avLst/>
          </a:prstGeom>
          <a:ln w="50800">
            <a:solidFill>
              <a:srgbClr val="000000"/>
            </a:solidFill>
            <a:miter lim="400000"/>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Studies on fluid of choice"/>
          <p:cNvSpPr txBox="1"/>
          <p:nvPr>
            <p:ph type="title"/>
          </p:nvPr>
        </p:nvSpPr>
        <p:spPr>
          <a:prstGeom prst="rect">
            <a:avLst/>
          </a:prstGeom>
        </p:spPr>
        <p:txBody>
          <a:bodyPr/>
          <a:lstStyle/>
          <a:p>
            <a:pPr/>
            <a:r>
              <a:t>Studies on fluid of choice</a:t>
            </a:r>
          </a:p>
        </p:txBody>
      </p:sp>
      <p:graphicFrame>
        <p:nvGraphicFramePr>
          <p:cNvPr id="240" name="Table 1"/>
          <p:cNvGraphicFramePr/>
          <p:nvPr/>
        </p:nvGraphicFramePr>
        <p:xfrm>
          <a:off x="1016974" y="3355049"/>
          <a:ext cx="22362752" cy="8838223"/>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5587513"/>
                <a:gridCol w="5587513"/>
                <a:gridCol w="5587513"/>
                <a:gridCol w="5587513"/>
              </a:tblGrid>
              <a:tr h="1189736">
                <a:tc>
                  <a:txBody>
                    <a:bodyPr/>
                    <a:lstStyle/>
                    <a:p>
                      <a:pPr defTabSz="914400">
                        <a:tabLst>
                          <a:tab pos="1663700" algn="l"/>
                        </a:tabLst>
                        <a:defRPr b="0" sz="1800"/>
                      </a:pPr>
                      <a:r>
                        <a:rPr sz="3200">
                          <a:sym typeface="Graphik Semibold"/>
                        </a:rPr>
                        <a:t>STUDY</a:t>
                      </a:r>
                    </a:p>
                  </a:txBody>
                  <a:tcPr marL="50800" marR="50800" marT="50800" marB="50800" anchor="ctr" anchorCtr="0" horzOverflow="overflow"/>
                </a:tc>
                <a:tc>
                  <a:txBody>
                    <a:bodyPr/>
                    <a:lstStyle/>
                    <a:p>
                      <a:pPr defTabSz="914400">
                        <a:tabLst>
                          <a:tab pos="1663700" algn="l"/>
                        </a:tabLst>
                        <a:defRPr b="0" sz="1800"/>
                      </a:pPr>
                      <a:r>
                        <a:rPr sz="3200">
                          <a:sym typeface="Graphik Semibold"/>
                        </a:rPr>
                        <a:t>STUDY TYPE</a:t>
                      </a:r>
                    </a:p>
                  </a:txBody>
                  <a:tcPr marL="50800" marR="50800" marT="50800" marB="50800" anchor="ctr" anchorCtr="0" horzOverflow="overflow"/>
                </a:tc>
                <a:tc>
                  <a:txBody>
                    <a:bodyPr/>
                    <a:lstStyle/>
                    <a:p>
                      <a:pPr defTabSz="914400">
                        <a:tabLst>
                          <a:tab pos="1663700" algn="l"/>
                        </a:tabLst>
                        <a:defRPr b="0" sz="1800"/>
                      </a:pPr>
                      <a:r>
                        <a:rPr sz="3200">
                          <a:sym typeface="Graphik Semibold"/>
                        </a:rPr>
                        <a:t>POPULATION SIZE</a:t>
                      </a:r>
                    </a:p>
                  </a:txBody>
                  <a:tcPr marL="50800" marR="50800" marT="50800" marB="50800" anchor="ctr" anchorCtr="0" horzOverflow="overflow"/>
                </a:tc>
                <a:tc>
                  <a:txBody>
                    <a:bodyPr/>
                    <a:lstStyle/>
                    <a:p>
                      <a:pPr defTabSz="914400">
                        <a:tabLst>
                          <a:tab pos="1663700" algn="l"/>
                        </a:tabLst>
                        <a:defRPr b="0" sz="1800"/>
                      </a:pPr>
                      <a:r>
                        <a:rPr sz="3200">
                          <a:sym typeface="Graphik Semibold"/>
                        </a:rPr>
                        <a:t>FINDINGS</a:t>
                      </a:r>
                    </a:p>
                  </a:txBody>
                  <a:tcPr marL="50800" marR="50800" marT="50800" marB="50800" anchor="ctr" anchorCtr="0" horzOverflow="overflow"/>
                </a:tc>
              </a:tr>
              <a:tr h="2383854">
                <a:tc>
                  <a:txBody>
                    <a:bodyPr/>
                    <a:lstStyle/>
                    <a:p>
                      <a:pPr algn="l" defTabSz="914400">
                        <a:tabLst>
                          <a:tab pos="1663700" algn="l"/>
                        </a:tabLst>
                        <a:defRPr sz="1800"/>
                      </a:pPr>
                      <a:r>
                        <a:rPr sz="2700"/>
                        <a:t>Saline versus albumin fluid evaluation (SAFE)</a:t>
                      </a:r>
                    </a:p>
                  </a:txBody>
                  <a:tcPr marL="50800" marR="50800" marT="50800" marB="50800" anchor="ctr" anchorCtr="0" horzOverflow="overflow">
                    <a:solidFill>
                      <a:schemeClr val="accent1">
                        <a:hueOff val="-245591"/>
                        <a:satOff val="13830"/>
                        <a:lumOff val="17557"/>
                      </a:schemeClr>
                    </a:solidFill>
                  </a:tcPr>
                </a:tc>
                <a:tc>
                  <a:txBody>
                    <a:bodyPr/>
                    <a:lstStyle/>
                    <a:p>
                      <a:pPr defTabSz="914400">
                        <a:tabLst>
                          <a:tab pos="1663700" algn="l"/>
                        </a:tabLst>
                        <a:defRPr sz="1800"/>
                      </a:pPr>
                      <a:r>
                        <a:rPr sz="2700"/>
                        <a:t>RCT</a:t>
                      </a:r>
                    </a:p>
                  </a:txBody>
                  <a:tcPr marL="50800" marR="50800" marT="50800" marB="50800" anchor="ctr" anchorCtr="0" horzOverflow="overflow">
                    <a:solidFill>
                      <a:schemeClr val="accent1">
                        <a:hueOff val="-245591"/>
                        <a:satOff val="13830"/>
                        <a:lumOff val="17557"/>
                      </a:schemeClr>
                    </a:solidFill>
                  </a:tcPr>
                </a:tc>
                <a:tc>
                  <a:txBody>
                    <a:bodyPr/>
                    <a:lstStyle/>
                    <a:p>
                      <a:pPr defTabSz="914400">
                        <a:tabLst>
                          <a:tab pos="1663700" algn="l"/>
                        </a:tabLst>
                        <a:defRPr sz="1800"/>
                      </a:pPr>
                      <a:r>
                        <a:rPr sz="2700"/>
                        <a:t>7000 patients across 12 icu</a:t>
                      </a:r>
                    </a:p>
                  </a:txBody>
                  <a:tcPr marL="50800" marR="50800" marT="50800" marB="50800" anchor="ctr" anchorCtr="0" horzOverflow="overflow">
                    <a:solidFill>
                      <a:schemeClr val="accent1">
                        <a:hueOff val="-245591"/>
                        <a:satOff val="13830"/>
                        <a:lumOff val="17557"/>
                      </a:schemeClr>
                    </a:solidFill>
                  </a:tcPr>
                </a:tc>
                <a:tc>
                  <a:txBody>
                    <a:bodyPr/>
                    <a:lstStyle/>
                    <a:p>
                      <a:pPr algn="l" defTabSz="914400">
                        <a:tabLst>
                          <a:tab pos="1663700" algn="l"/>
                        </a:tabLst>
                        <a:defRPr sz="1800"/>
                      </a:pPr>
                      <a:r>
                        <a:rPr sz="2700"/>
                        <a:t>Similar risk at 28 day saline versus 4% albumin
Albumin showed increased mortality in traumatic brain injury cases
</a:t>
                      </a:r>
                    </a:p>
                  </a:txBody>
                  <a:tcPr marL="50800" marR="50800" marT="50800" marB="50800" anchor="ctr" anchorCtr="0" horzOverflow="overflow">
                    <a:solidFill>
                      <a:schemeClr val="accent1">
                        <a:hueOff val="-245591"/>
                        <a:satOff val="13830"/>
                        <a:lumOff val="17557"/>
                      </a:schemeClr>
                    </a:solidFill>
                  </a:tcPr>
                </a:tc>
              </a:tr>
              <a:tr h="2352411">
                <a:tc>
                  <a:txBody>
                    <a:bodyPr/>
                    <a:lstStyle/>
                    <a:p>
                      <a:pPr defTabSz="914400">
                        <a:tabLst>
                          <a:tab pos="1663700" algn="l"/>
                        </a:tabLst>
                        <a:defRPr sz="1800"/>
                      </a:pPr>
                      <a:r>
                        <a:rPr sz="2700"/>
                        <a:t>Albumin Italian outcome sepsis (ALBIOS) study</a:t>
                      </a:r>
                    </a:p>
                  </a:txBody>
                  <a:tcPr marL="50800" marR="50800" marT="50800" marB="50800" anchor="ctr" anchorCtr="0" horzOverflow="overflow"/>
                </a:tc>
                <a:tc>
                  <a:txBody>
                    <a:bodyPr/>
                    <a:lstStyle/>
                    <a:p>
                      <a:pPr defTabSz="914400">
                        <a:tabLst>
                          <a:tab pos="1663700" algn="l"/>
                        </a:tabLst>
                        <a:defRPr sz="1800"/>
                      </a:pPr>
                      <a:r>
                        <a:rPr sz="2700"/>
                        <a:t>RCT</a:t>
                      </a:r>
                    </a:p>
                  </a:txBody>
                  <a:tcPr marL="50800" marR="50800" marT="50800" marB="50800" anchor="ctr" anchorCtr="0" horzOverflow="overflow"/>
                </a:tc>
                <a:tc>
                  <a:txBody>
                    <a:bodyPr/>
                    <a:lstStyle/>
                    <a:p>
                      <a:pPr defTabSz="914400">
                        <a:tabLst>
                          <a:tab pos="1663700" algn="l"/>
                        </a:tabLst>
                        <a:defRPr sz="1800"/>
                      </a:pPr>
                      <a:r>
                        <a:rPr sz="2700"/>
                        <a:t>1818</a:t>
                      </a:r>
                    </a:p>
                  </a:txBody>
                  <a:tcPr marL="50800" marR="50800" marT="50800" marB="50800" anchor="ctr" anchorCtr="0" horzOverflow="overflow"/>
                </a:tc>
                <a:tc>
                  <a:txBody>
                    <a:bodyPr/>
                    <a:lstStyle/>
                    <a:p>
                      <a:pPr algn="l" defTabSz="457200">
                        <a:defRPr sz="1800"/>
                      </a:pPr>
                      <a:r>
                        <a:rPr sz="2700"/>
                        <a:t>Albumin replacement in addition to crystalloids, as compared with crystalloids alone, did not improve the rate of survival at 28 and 90 days and AKI</a:t>
                      </a:r>
                    </a:p>
                  </a:txBody>
                  <a:tcPr marL="50800" marR="50800" marT="50800" marB="50800" anchor="ctr" anchorCtr="0" horzOverflow="overflow"/>
                </a:tc>
              </a:tr>
              <a:tr h="1643287">
                <a:tc>
                  <a:txBody>
                    <a:bodyPr/>
                    <a:lstStyle/>
                    <a:p>
                      <a:pPr defTabSz="914400">
                        <a:tabLst>
                          <a:tab pos="1663700" algn="l"/>
                        </a:tabLst>
                        <a:defRPr sz="1800"/>
                      </a:pPr>
                      <a:r>
                        <a:rPr sz="2700"/>
                        <a:t>Fluid type and use of RRT in sepsis</a:t>
                      </a:r>
                    </a:p>
                  </a:txBody>
                  <a:tcPr marL="50800" marR="50800" marT="50800" marB="50800" anchor="ctr" anchorCtr="0" horzOverflow="overflow">
                    <a:solidFill>
                      <a:schemeClr val="accent1">
                        <a:hueOff val="-245591"/>
                        <a:satOff val="13830"/>
                        <a:lumOff val="17557"/>
                      </a:schemeClr>
                    </a:solidFill>
                  </a:tcPr>
                </a:tc>
                <a:tc>
                  <a:txBody>
                    <a:bodyPr/>
                    <a:lstStyle/>
                    <a:p>
                      <a:pPr defTabSz="914400">
                        <a:tabLst>
                          <a:tab pos="1663700" algn="l"/>
                        </a:tabLst>
                        <a:defRPr sz="1800"/>
                      </a:pPr>
                      <a:r>
                        <a:rPr sz="2700"/>
                        <a:t>Meta analysis</a:t>
                      </a:r>
                    </a:p>
                  </a:txBody>
                  <a:tcPr marL="50800" marR="50800" marT="50800" marB="50800" anchor="ctr" anchorCtr="0" horzOverflow="overflow">
                    <a:solidFill>
                      <a:schemeClr val="accent1">
                        <a:hueOff val="-245591"/>
                        <a:satOff val="13830"/>
                        <a:lumOff val="17557"/>
                      </a:schemeClr>
                    </a:solidFill>
                  </a:tcPr>
                </a:tc>
                <a:tc>
                  <a:txBody>
                    <a:bodyPr/>
                    <a:lstStyle/>
                    <a:p>
                      <a:pPr defTabSz="914400">
                        <a:tabLst>
                          <a:tab pos="1663700" algn="l"/>
                        </a:tabLst>
                        <a:defRPr sz="1800"/>
                      </a:pPr>
                      <a:r>
                        <a:rPr sz="2700"/>
                        <a:t>Ten studies (6664)</a:t>
                      </a:r>
                    </a:p>
                  </a:txBody>
                  <a:tcPr marL="50800" marR="50800" marT="50800" marB="50800" anchor="ctr" anchorCtr="0" horzOverflow="overflow">
                    <a:solidFill>
                      <a:schemeClr val="accent1">
                        <a:hueOff val="-245591"/>
                        <a:satOff val="13830"/>
                        <a:lumOff val="17557"/>
                      </a:schemeClr>
                    </a:solidFill>
                  </a:tcPr>
                </a:tc>
                <a:tc>
                  <a:txBody>
                    <a:bodyPr/>
                    <a:lstStyle/>
                    <a:p>
                      <a:pPr algn="l" defTabSz="914400">
                        <a:tabLst>
                          <a:tab pos="1663700" algn="l"/>
                        </a:tabLst>
                        <a:defRPr sz="1800"/>
                      </a:pPr>
                      <a:r>
                        <a:rPr sz="2700"/>
                        <a:t>No difference in risk requiring RRT between those who receives crystalloids and albumin</a:t>
                      </a:r>
                    </a:p>
                  </a:txBody>
                  <a:tcPr marL="50800" marR="50800" marT="50800" marB="50800" anchor="ctr" anchorCtr="0" horzOverflow="overflow">
                    <a:solidFill>
                      <a:schemeClr val="accent1">
                        <a:hueOff val="-245591"/>
                        <a:satOff val="13830"/>
                        <a:lumOff val="17557"/>
                      </a:schemeClr>
                    </a:solidFill>
                  </a:tcPr>
                </a:tc>
              </a:tr>
              <a:tr h="1482471">
                <a:tc>
                  <a:txBody>
                    <a:bodyPr/>
                    <a:lstStyle/>
                    <a:p>
                      <a:pPr defTabSz="914400">
                        <a:tabLst>
                          <a:tab pos="1663700" algn="l"/>
                        </a:tabLst>
                        <a:defRPr sz="1800"/>
                      </a:pPr>
                      <a:r>
                        <a:rPr sz="2700"/>
                        <a:t>Volume substitution and insulin therapy in severe sepsis (VISEP) study</a:t>
                      </a:r>
                    </a:p>
                  </a:txBody>
                  <a:tcPr marL="50800" marR="50800" marT="50800" marB="50800" anchor="ctr" anchorCtr="0" horzOverflow="overflow"/>
                </a:tc>
                <a:tc>
                  <a:txBody>
                    <a:bodyPr/>
                    <a:lstStyle/>
                    <a:p>
                      <a:pPr defTabSz="914400">
                        <a:tabLst>
                          <a:tab pos="1663700" algn="l"/>
                        </a:tabLst>
                        <a:defRPr sz="1800"/>
                      </a:pPr>
                      <a:r>
                        <a:rPr sz="2700"/>
                        <a:t>RCT</a:t>
                      </a:r>
                    </a:p>
                  </a:txBody>
                  <a:tcPr marL="50800" marR="50800" marT="50800" marB="50800" anchor="ctr" anchorCtr="0" horzOverflow="overflow"/>
                </a:tc>
                <a:tc>
                  <a:txBody>
                    <a:bodyPr/>
                    <a:lstStyle/>
                    <a:p>
                      <a:pPr defTabSz="914400">
                        <a:tabLst>
                          <a:tab pos="1663700" algn="l"/>
                        </a:tabLst>
                        <a:defRPr sz="1800"/>
                      </a:pPr>
                      <a:r>
                        <a:rPr sz="2700"/>
                        <a:t>537</a:t>
                      </a:r>
                    </a:p>
                  </a:txBody>
                  <a:tcPr marL="50800" marR="50800" marT="50800" marB="50800" anchor="ctr" anchorCtr="0" horzOverflow="overflow"/>
                </a:tc>
                <a:tc>
                  <a:txBody>
                    <a:bodyPr/>
                    <a:lstStyle/>
                    <a:p>
                      <a:pPr algn="l" defTabSz="914400">
                        <a:tabLst>
                          <a:tab pos="1663700" algn="l"/>
                        </a:tabLst>
                        <a:defRPr sz="1800"/>
                      </a:pPr>
                      <a:r>
                        <a:rPr sz="2700"/>
                        <a:t>Hydroxyethyl starch (colloid) have more risk of acute renal failure requiring RRT</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Crystalloids better”"/>
          <p:cNvSpPr txBox="1"/>
          <p:nvPr>
            <p:ph type="body" idx="1"/>
          </p:nvPr>
        </p:nvSpPr>
        <p:spPr>
          <a:prstGeom prst="rect">
            <a:avLst/>
          </a:prstGeom>
        </p:spPr>
        <p:txBody>
          <a:bodyPr/>
          <a:lstStyle/>
          <a:p>
            <a:pPr/>
            <a:r>
              <a:t>“Crystalloids better”</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Which crystalloid?"/>
          <p:cNvSpPr txBox="1"/>
          <p:nvPr>
            <p:ph type="title"/>
          </p:nvPr>
        </p:nvSpPr>
        <p:spPr>
          <a:prstGeom prst="rect">
            <a:avLst/>
          </a:prstGeom>
        </p:spPr>
        <p:txBody>
          <a:bodyPr/>
          <a:lstStyle/>
          <a:p>
            <a:pPr/>
            <a:r>
              <a:t>Which crystalloid?</a:t>
            </a:r>
          </a:p>
        </p:txBody>
      </p:sp>
      <p:sp>
        <p:nvSpPr>
          <p:cNvPr id="245" name="Crystalloids can be further classified into balanced and unbalanced crystalloids based on the buffer contents…"/>
          <p:cNvSpPr txBox="1"/>
          <p:nvPr>
            <p:ph type="body" idx="1"/>
          </p:nvPr>
        </p:nvSpPr>
        <p:spPr>
          <a:xfrm>
            <a:off x="1219200" y="2901888"/>
            <a:ext cx="21948577" cy="9594912"/>
          </a:xfrm>
          <a:prstGeom prst="rect">
            <a:avLst/>
          </a:prstGeom>
        </p:spPr>
        <p:txBody>
          <a:bodyPr/>
          <a:lstStyle/>
          <a:p>
            <a:pPr/>
            <a:r>
              <a:t>Crystalloids can be further classified into balanced and unbalanced crystalloids based on the buffer contents</a:t>
            </a:r>
          </a:p>
          <a:p>
            <a:pPr lvl="2" marL="2895600" indent="-965200">
              <a:buClr>
                <a:srgbClr val="000000"/>
              </a:buClr>
              <a:buSzPct val="100000"/>
              <a:buAutoNum type="arabicPeriod" startAt="1"/>
            </a:pPr>
            <a:r>
              <a:t>Balanced  - ringer lactate, plasmalyte A</a:t>
            </a:r>
          </a:p>
          <a:p>
            <a:pPr lvl="2" marL="2895600" indent="-965200">
              <a:buClr>
                <a:srgbClr val="000000"/>
              </a:buClr>
              <a:buSzPct val="100000"/>
              <a:buAutoNum type="arabicPeriod" startAt="1"/>
            </a:pPr>
            <a:r>
              <a:t>Unbalanced - saline  </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247" name="Table 1"/>
          <p:cNvGraphicFramePr/>
          <p:nvPr/>
        </p:nvGraphicFramePr>
        <p:xfrm>
          <a:off x="853323" y="2332119"/>
          <a:ext cx="22362752" cy="8838224"/>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5587513"/>
                <a:gridCol w="5587513"/>
                <a:gridCol w="5587513"/>
                <a:gridCol w="5587513"/>
              </a:tblGrid>
              <a:tr h="1936774">
                <a:tc>
                  <a:txBody>
                    <a:bodyPr/>
                    <a:lstStyle/>
                    <a:p>
                      <a:pPr defTabSz="914400">
                        <a:tabLst>
                          <a:tab pos="1663700" algn="l"/>
                        </a:tabLst>
                        <a:defRPr b="0" sz="1800"/>
                      </a:pPr>
                      <a:r>
                        <a:rPr sz="3200">
                          <a:sym typeface="Graphik Semibold"/>
                        </a:rPr>
                        <a:t>STUDY</a:t>
                      </a:r>
                    </a:p>
                  </a:txBody>
                  <a:tcPr marL="50800" marR="50800" marT="50800" marB="50800" anchor="ctr" anchorCtr="0" horzOverflow="overflow"/>
                </a:tc>
                <a:tc>
                  <a:txBody>
                    <a:bodyPr/>
                    <a:lstStyle/>
                    <a:p>
                      <a:pPr defTabSz="914400">
                        <a:tabLst>
                          <a:tab pos="1663700" algn="l"/>
                        </a:tabLst>
                        <a:defRPr b="0" sz="1800"/>
                      </a:pPr>
                      <a:r>
                        <a:rPr sz="3200">
                          <a:sym typeface="Graphik Semibold"/>
                        </a:rPr>
                        <a:t>STUDY TYPE</a:t>
                      </a:r>
                    </a:p>
                  </a:txBody>
                  <a:tcPr marL="50800" marR="50800" marT="50800" marB="50800" anchor="ctr" anchorCtr="0" horzOverflow="overflow"/>
                </a:tc>
                <a:tc>
                  <a:txBody>
                    <a:bodyPr/>
                    <a:lstStyle/>
                    <a:p>
                      <a:pPr defTabSz="914400">
                        <a:tabLst>
                          <a:tab pos="1663700" algn="l"/>
                        </a:tabLst>
                        <a:defRPr b="0" sz="1800"/>
                      </a:pPr>
                      <a:r>
                        <a:rPr sz="3200">
                          <a:sym typeface="Graphik Semibold"/>
                        </a:rPr>
                        <a:t>POPULATION SIZE</a:t>
                      </a:r>
                    </a:p>
                  </a:txBody>
                  <a:tcPr marL="50800" marR="50800" marT="50800" marB="50800" anchor="ctr" anchorCtr="0" horzOverflow="overflow"/>
                </a:tc>
                <a:tc>
                  <a:txBody>
                    <a:bodyPr/>
                    <a:lstStyle/>
                    <a:p>
                      <a:pPr defTabSz="914400">
                        <a:tabLst>
                          <a:tab pos="1663700" algn="l"/>
                        </a:tabLst>
                        <a:defRPr b="0" sz="1800"/>
                      </a:pPr>
                      <a:r>
                        <a:rPr sz="3200">
                          <a:sym typeface="Graphik Semibold"/>
                        </a:rPr>
                        <a:t>FINDINGS</a:t>
                      </a:r>
                    </a:p>
                  </a:txBody>
                  <a:tcPr marL="50800" marR="50800" marT="50800" marB="50800" anchor="ctr" anchorCtr="0" horzOverflow="overflow"/>
                </a:tc>
              </a:tr>
              <a:tr h="3880683">
                <a:tc>
                  <a:txBody>
                    <a:bodyPr/>
                    <a:lstStyle/>
                    <a:p>
                      <a:pPr algn="l" defTabSz="914400">
                        <a:tabLst>
                          <a:tab pos="1663700" algn="l"/>
                        </a:tabLst>
                        <a:defRPr sz="1800"/>
                      </a:pPr>
                      <a:r>
                        <a:rPr sz="2700"/>
                        <a:t>The isotonic solution and major adverse renal event trial (SMART)</a:t>
                      </a:r>
                    </a:p>
                  </a:txBody>
                  <a:tcPr marL="50800" marR="50800" marT="50800" marB="50800" anchor="ctr" anchorCtr="0" horzOverflow="overflow">
                    <a:solidFill>
                      <a:schemeClr val="accent1">
                        <a:hueOff val="-245591"/>
                        <a:satOff val="13830"/>
                        <a:lumOff val="17557"/>
                      </a:schemeClr>
                    </a:solidFill>
                  </a:tcPr>
                </a:tc>
                <a:tc>
                  <a:txBody>
                    <a:bodyPr/>
                    <a:lstStyle/>
                    <a:p>
                      <a:pPr defTabSz="914400">
                        <a:tabLst>
                          <a:tab pos="1663700" algn="l"/>
                        </a:tabLst>
                        <a:defRPr sz="1800"/>
                      </a:pPr>
                      <a:r>
                        <a:rPr sz="2700"/>
                        <a:t>RCT</a:t>
                      </a:r>
                    </a:p>
                  </a:txBody>
                  <a:tcPr marL="50800" marR="50800" marT="50800" marB="50800" anchor="ctr" anchorCtr="0" horzOverflow="overflow">
                    <a:solidFill>
                      <a:schemeClr val="accent1">
                        <a:hueOff val="-245591"/>
                        <a:satOff val="13830"/>
                        <a:lumOff val="17557"/>
                      </a:schemeClr>
                    </a:solidFill>
                  </a:tcPr>
                </a:tc>
                <a:tc>
                  <a:txBody>
                    <a:bodyPr/>
                    <a:lstStyle/>
                    <a:p>
                      <a:pPr defTabSz="914400">
                        <a:tabLst>
                          <a:tab pos="1663700" algn="l"/>
                        </a:tabLst>
                        <a:defRPr sz="1800"/>
                      </a:pPr>
                      <a:r>
                        <a:rPr sz="2700"/>
                        <a:t>15802 patients across 5 icu</a:t>
                      </a:r>
                    </a:p>
                  </a:txBody>
                  <a:tcPr marL="50800" marR="50800" marT="50800" marB="50800" anchor="ctr" anchorCtr="0" horzOverflow="overflow">
                    <a:solidFill>
                      <a:schemeClr val="accent1">
                        <a:hueOff val="-245591"/>
                        <a:satOff val="13830"/>
                        <a:lumOff val="17557"/>
                      </a:schemeClr>
                    </a:solidFill>
                  </a:tcPr>
                </a:tc>
                <a:tc>
                  <a:txBody>
                    <a:bodyPr/>
                    <a:lstStyle/>
                    <a:p>
                      <a:pPr algn="l" defTabSz="914400">
                        <a:tabLst>
                          <a:tab pos="1663700" algn="l"/>
                        </a:tabLst>
                        <a:defRPr sz="1800"/>
                      </a:pPr>
                      <a:r>
                        <a:rPr sz="2700"/>
                        <a:t>Low composite of death, new RRT requirement and persistent renal dysfunction is low in balanced crystalloid group compared to saline group, except for traumatic brain injury 
</a:t>
                      </a:r>
                    </a:p>
                  </a:txBody>
                  <a:tcPr marL="50800" marR="50800" marT="50800" marB="50800" anchor="ctr" anchorCtr="0" horzOverflow="overflow">
                    <a:solidFill>
                      <a:schemeClr val="accent1">
                        <a:hueOff val="-245591"/>
                        <a:satOff val="13830"/>
                        <a:lumOff val="17557"/>
                      </a:schemeClr>
                    </a:solidFill>
                  </a:tcPr>
                </a:tc>
              </a:tr>
              <a:tr h="3234303">
                <a:tc>
                  <a:txBody>
                    <a:bodyPr/>
                    <a:lstStyle/>
                    <a:p>
                      <a:pPr defTabSz="914400">
                        <a:tabLst>
                          <a:tab pos="1663700" algn="l"/>
                        </a:tabLst>
                        <a:defRPr sz="1800"/>
                      </a:pPr>
                      <a:r>
                        <a:rPr sz="2700"/>
                        <a:t>Saline against lactated ringer or plasmalyte in emergency department (SALT-ED) trial</a:t>
                      </a:r>
                    </a:p>
                  </a:txBody>
                  <a:tcPr marL="50800" marR="50800" marT="50800" marB="50800" anchor="ctr" anchorCtr="0" horzOverflow="overflow"/>
                </a:tc>
                <a:tc>
                  <a:txBody>
                    <a:bodyPr/>
                    <a:lstStyle/>
                    <a:p>
                      <a:pPr defTabSz="914400">
                        <a:tabLst>
                          <a:tab pos="1663700" algn="l"/>
                        </a:tabLst>
                        <a:defRPr sz="1800"/>
                      </a:pPr>
                      <a:r>
                        <a:rPr sz="2700"/>
                        <a:t>RCT</a:t>
                      </a:r>
                    </a:p>
                  </a:txBody>
                  <a:tcPr marL="50800" marR="50800" marT="50800" marB="50800" anchor="ctr" anchorCtr="0" horzOverflow="overflow"/>
                </a:tc>
                <a:tc>
                  <a:txBody>
                    <a:bodyPr/>
                    <a:lstStyle/>
                    <a:p>
                      <a:pPr defTabSz="914400">
                        <a:tabLst>
                          <a:tab pos="1663700" algn="l"/>
                        </a:tabLst>
                        <a:defRPr sz="1800"/>
                      </a:pPr>
                      <a:r>
                        <a:rPr sz="2700"/>
                        <a:t>19949</a:t>
                      </a:r>
                    </a:p>
                  </a:txBody>
                  <a:tcPr marL="50800" marR="50800" marT="50800" marB="50800" anchor="ctr" anchorCtr="0" horzOverflow="overflow"/>
                </a:tc>
                <a:tc>
                  <a:txBody>
                    <a:bodyPr/>
                    <a:lstStyle/>
                    <a:p>
                      <a:pPr algn="l" defTabSz="457200">
                        <a:defRPr sz="1800"/>
                      </a:pPr>
                      <a:r>
                        <a:rPr sz="2700"/>
                        <a:t>No difference between hospital free days in both group but low rate of renal dysfunction seen in. Balanced crystalloids group</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Balanced colloid better!!”"/>
          <p:cNvSpPr txBox="1"/>
          <p:nvPr>
            <p:ph type="body" idx="1"/>
          </p:nvPr>
        </p:nvSpPr>
        <p:spPr>
          <a:prstGeom prst="rect">
            <a:avLst/>
          </a:prstGeom>
        </p:spPr>
        <p:txBody>
          <a:bodyPr/>
          <a:lstStyle/>
          <a:p>
            <a:pPr/>
            <a:r>
              <a:t>“Balanced colloid better!!”</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Why balanced colloid better?"/>
          <p:cNvSpPr txBox="1"/>
          <p:nvPr>
            <p:ph type="title"/>
          </p:nvPr>
        </p:nvSpPr>
        <p:spPr>
          <a:prstGeom prst="rect">
            <a:avLst/>
          </a:prstGeom>
        </p:spPr>
        <p:txBody>
          <a:bodyPr/>
          <a:lstStyle/>
          <a:p>
            <a:pPr/>
            <a:r>
              <a:t>Why balanced colloid better?</a:t>
            </a:r>
          </a:p>
        </p:txBody>
      </p:sp>
      <p:sp>
        <p:nvSpPr>
          <p:cNvPr id="252" name="Contains buffer resembles plasma…"/>
          <p:cNvSpPr txBox="1"/>
          <p:nvPr>
            <p:ph type="body" idx="1"/>
          </p:nvPr>
        </p:nvSpPr>
        <p:spPr>
          <a:prstGeom prst="rect">
            <a:avLst/>
          </a:prstGeom>
        </p:spPr>
        <p:txBody>
          <a:bodyPr/>
          <a:lstStyle/>
          <a:p>
            <a:pPr/>
            <a:r>
              <a:t>Contains buffer resembles plasma</a:t>
            </a:r>
          </a:p>
          <a:p>
            <a:pPr/>
            <a:r>
              <a:t>Normal saline due to supra physiological level of chlorine causes hyperchloremic metabolic acidosis</a:t>
            </a:r>
          </a:p>
          <a:p>
            <a:pPr/>
            <a:r>
              <a:t>Hyperchloremia can also reduces renal perfusion causing worsening renal function</a:t>
            </a:r>
          </a:p>
          <a:p>
            <a:pPr/>
            <a:r>
              <a:t>A small RCT done on twelve healthy individual showed reduced renal blood flow velocity and cortical perfusion after infusion of saline compared to balanced colloids.</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4" name="Screenshot 2024-11-04 at 12.09.06 AM.png" descr="Screenshot 2024-11-04 at 12.09.06 AM.png"/>
          <p:cNvPicPr>
            <a:picLocks noChangeAspect="1"/>
          </p:cNvPicPr>
          <p:nvPr/>
        </p:nvPicPr>
        <p:blipFill>
          <a:blip r:embed="rId2">
            <a:extLst/>
          </a:blip>
          <a:stretch>
            <a:fillRect/>
          </a:stretch>
        </p:blipFill>
        <p:spPr>
          <a:xfrm>
            <a:off x="607267" y="1927437"/>
            <a:ext cx="23012190" cy="9794188"/>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Vasopressor of choice"/>
          <p:cNvSpPr txBox="1"/>
          <p:nvPr>
            <p:ph type="title"/>
          </p:nvPr>
        </p:nvSpPr>
        <p:spPr>
          <a:xfrm>
            <a:off x="1219200" y="222088"/>
            <a:ext cx="21945600" cy="1727201"/>
          </a:xfrm>
          <a:prstGeom prst="rect">
            <a:avLst/>
          </a:prstGeom>
        </p:spPr>
        <p:txBody>
          <a:bodyPr/>
          <a:lstStyle/>
          <a:p>
            <a:pPr/>
            <a:r>
              <a:t>Vasopressor of choice</a:t>
            </a:r>
          </a:p>
        </p:txBody>
      </p:sp>
      <p:graphicFrame>
        <p:nvGraphicFramePr>
          <p:cNvPr id="257" name="Table 1"/>
          <p:cNvGraphicFramePr/>
          <p:nvPr/>
        </p:nvGraphicFramePr>
        <p:xfrm>
          <a:off x="1016974" y="2580741"/>
          <a:ext cx="22362752" cy="8838224"/>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5587513"/>
                <a:gridCol w="5587513"/>
                <a:gridCol w="5587513"/>
                <a:gridCol w="5587513"/>
              </a:tblGrid>
              <a:tr h="1391415">
                <a:tc>
                  <a:txBody>
                    <a:bodyPr/>
                    <a:lstStyle/>
                    <a:p>
                      <a:pPr defTabSz="914400">
                        <a:tabLst>
                          <a:tab pos="1663700" algn="l"/>
                        </a:tabLst>
                        <a:defRPr b="0" sz="1800"/>
                      </a:pPr>
                      <a:r>
                        <a:rPr sz="3200">
                          <a:sym typeface="Graphik Semibold"/>
                        </a:rPr>
                        <a:t>STUDY</a:t>
                      </a:r>
                    </a:p>
                  </a:txBody>
                  <a:tcPr marL="50800" marR="50800" marT="50800" marB="50800" anchor="ctr" anchorCtr="0" horzOverflow="overflow"/>
                </a:tc>
                <a:tc>
                  <a:txBody>
                    <a:bodyPr/>
                    <a:lstStyle/>
                    <a:p>
                      <a:pPr defTabSz="914400">
                        <a:tabLst>
                          <a:tab pos="1663700" algn="l"/>
                        </a:tabLst>
                        <a:defRPr b="0" sz="1800"/>
                      </a:pPr>
                      <a:r>
                        <a:rPr sz="3200">
                          <a:sym typeface="Graphik Semibold"/>
                        </a:rPr>
                        <a:t>STUDY TYPE</a:t>
                      </a:r>
                    </a:p>
                  </a:txBody>
                  <a:tcPr marL="50800" marR="50800" marT="50800" marB="50800" anchor="ctr" anchorCtr="0" horzOverflow="overflow"/>
                </a:tc>
                <a:tc>
                  <a:txBody>
                    <a:bodyPr/>
                    <a:lstStyle/>
                    <a:p>
                      <a:pPr defTabSz="914400">
                        <a:tabLst>
                          <a:tab pos="1663700" algn="l"/>
                        </a:tabLst>
                        <a:defRPr b="0" sz="1800"/>
                      </a:pPr>
                      <a:r>
                        <a:rPr sz="3200">
                          <a:sym typeface="Graphik Semibold"/>
                        </a:rPr>
                        <a:t>POPULATION SIZE</a:t>
                      </a:r>
                    </a:p>
                  </a:txBody>
                  <a:tcPr marL="50800" marR="50800" marT="50800" marB="50800" anchor="ctr" anchorCtr="0" horzOverflow="overflow"/>
                </a:tc>
                <a:tc>
                  <a:txBody>
                    <a:bodyPr/>
                    <a:lstStyle/>
                    <a:p>
                      <a:pPr defTabSz="914400">
                        <a:tabLst>
                          <a:tab pos="1663700" algn="l"/>
                        </a:tabLst>
                        <a:defRPr b="0" sz="1800"/>
                      </a:pPr>
                      <a:r>
                        <a:rPr sz="3200">
                          <a:sym typeface="Graphik Semibold"/>
                        </a:rPr>
                        <a:t>FINDINGS</a:t>
                      </a:r>
                    </a:p>
                  </a:txBody>
                  <a:tcPr marL="50800" marR="50800" marT="50800" marB="50800" anchor="ctr" anchorCtr="0" horzOverflow="overflow"/>
                </a:tc>
              </a:tr>
              <a:tr h="4533138">
                <a:tc>
                  <a:txBody>
                    <a:bodyPr/>
                    <a:lstStyle/>
                    <a:p>
                      <a:pPr algn="l" defTabSz="914400">
                        <a:tabLst>
                          <a:tab pos="1663700" algn="l"/>
                        </a:tabLst>
                        <a:defRPr sz="1800"/>
                      </a:pPr>
                      <a:r>
                        <a:rPr sz="2700"/>
                        <a:t>Vasopressin and septic shock trial 
(VASST)</a:t>
                      </a:r>
                    </a:p>
                  </a:txBody>
                  <a:tcPr marL="50800" marR="50800" marT="50800" marB="50800" anchor="ctr" anchorCtr="0" horzOverflow="overflow">
                    <a:solidFill>
                      <a:schemeClr val="accent1">
                        <a:hueOff val="-245591"/>
                        <a:satOff val="13830"/>
                        <a:lumOff val="17557"/>
                      </a:schemeClr>
                    </a:solidFill>
                  </a:tcPr>
                </a:tc>
                <a:tc>
                  <a:txBody>
                    <a:bodyPr/>
                    <a:lstStyle/>
                    <a:p>
                      <a:pPr defTabSz="914400">
                        <a:tabLst>
                          <a:tab pos="1663700" algn="l"/>
                        </a:tabLst>
                        <a:defRPr sz="1800"/>
                      </a:pPr>
                      <a:r>
                        <a:rPr sz="2700"/>
                        <a:t>RCT</a:t>
                      </a:r>
                    </a:p>
                  </a:txBody>
                  <a:tcPr marL="50800" marR="50800" marT="50800" marB="50800" anchor="ctr" anchorCtr="0" horzOverflow="overflow">
                    <a:solidFill>
                      <a:schemeClr val="accent1">
                        <a:hueOff val="-245591"/>
                        <a:satOff val="13830"/>
                        <a:lumOff val="17557"/>
                      </a:schemeClr>
                    </a:solidFill>
                  </a:tcPr>
                </a:tc>
                <a:tc>
                  <a:txBody>
                    <a:bodyPr/>
                    <a:lstStyle/>
                    <a:p>
                      <a:pPr defTabSz="914400">
                        <a:tabLst>
                          <a:tab pos="1663700" algn="l"/>
                        </a:tabLst>
                        <a:defRPr sz="1800"/>
                      </a:pPr>
                      <a:r>
                        <a:rPr sz="2700"/>
                        <a:t>778</a:t>
                      </a:r>
                    </a:p>
                  </a:txBody>
                  <a:tcPr marL="50800" marR="50800" marT="50800" marB="50800" anchor="ctr" anchorCtr="0" horzOverflow="overflow">
                    <a:solidFill>
                      <a:schemeClr val="accent1">
                        <a:hueOff val="-245591"/>
                        <a:satOff val="13830"/>
                        <a:lumOff val="17557"/>
                      </a:schemeClr>
                    </a:solidFill>
                  </a:tcPr>
                </a:tc>
                <a:tc>
                  <a:txBody>
                    <a:bodyPr/>
                    <a:lstStyle/>
                    <a:p>
                      <a:pPr algn="l" defTabSz="914400">
                        <a:tabLst>
                          <a:tab pos="1663700" algn="l"/>
                        </a:tabLst>
                        <a:defRPr sz="1800"/>
                      </a:pPr>
                      <a:r>
                        <a:rPr sz="2700"/>
                        <a:t>No difference in renal dysfunction and need of RRT in both vasopressin and norepinephrine, but post hoc analysis revealed individual in RIFLE “risk” category with vasopressin  shows less progression to renal “failure” or “loss” of category, lower rate of RRT.</a:t>
                      </a:r>
                    </a:p>
                  </a:txBody>
                  <a:tcPr marL="50800" marR="50800" marT="50800" marB="50800" anchor="ctr" anchorCtr="0" horzOverflow="overflow">
                    <a:solidFill>
                      <a:schemeClr val="accent1">
                        <a:hueOff val="-245591"/>
                        <a:satOff val="13830"/>
                        <a:lumOff val="17557"/>
                      </a:schemeClr>
                    </a:solidFill>
                  </a:tcPr>
                </a:tc>
              </a:tr>
              <a:tr h="2540014">
                <a:tc>
                  <a:txBody>
                    <a:bodyPr/>
                    <a:lstStyle/>
                    <a:p>
                      <a:pPr algn="l" defTabSz="914400">
                        <a:tabLst>
                          <a:tab pos="1663700" algn="l"/>
                        </a:tabLst>
                        <a:defRPr sz="1800"/>
                      </a:pPr>
                      <a:r>
                        <a:rPr sz="2700"/>
                        <a:t>Vasopressin vs norepinephrine as initial therapy in septic shock (VANISH)</a:t>
                      </a:r>
                    </a:p>
                  </a:txBody>
                  <a:tcPr marL="50800" marR="50800" marT="50800" marB="50800" anchor="ctr" anchorCtr="0" horzOverflow="overflow"/>
                </a:tc>
                <a:tc>
                  <a:txBody>
                    <a:bodyPr/>
                    <a:lstStyle/>
                    <a:p>
                      <a:pPr defTabSz="914400">
                        <a:tabLst>
                          <a:tab pos="1663700" algn="l"/>
                        </a:tabLst>
                        <a:defRPr sz="1800"/>
                      </a:pPr>
                      <a:r>
                        <a:rPr sz="2700"/>
                        <a:t>RCT</a:t>
                      </a:r>
                    </a:p>
                  </a:txBody>
                  <a:tcPr marL="50800" marR="50800" marT="50800" marB="50800" anchor="ctr" anchorCtr="0" horzOverflow="overflow"/>
                </a:tc>
                <a:tc>
                  <a:txBody>
                    <a:bodyPr/>
                    <a:lstStyle/>
                    <a:p>
                      <a:pPr defTabSz="914400">
                        <a:tabLst>
                          <a:tab pos="1663700" algn="l"/>
                        </a:tabLst>
                        <a:defRPr sz="1800"/>
                      </a:pPr>
                      <a:r>
                        <a:rPr sz="2700"/>
                        <a:t>409</a:t>
                      </a:r>
                    </a:p>
                  </a:txBody>
                  <a:tcPr marL="50800" marR="50800" marT="50800" marB="50800" anchor="ctr" anchorCtr="0" horzOverflow="overflow"/>
                </a:tc>
                <a:tc>
                  <a:txBody>
                    <a:bodyPr/>
                    <a:lstStyle/>
                    <a:p>
                      <a:pPr algn="l" defTabSz="457200">
                        <a:defRPr sz="1800"/>
                      </a:pPr>
                      <a:r>
                        <a:rPr sz="2700"/>
                        <a:t>Early addition of vasopressin to norepinephrine was associated with higher urine output and lower rate of RRT in individuals with septic shock.</a:t>
                      </a:r>
                    </a:p>
                  </a:txBody>
                  <a:tcPr marL="50800" marR="50800" marT="50800" marB="50800" anchor="ctr" anchorCtr="0" horzOverflow="overflow"/>
                </a:tc>
              </a:tr>
              <a:tr h="2247631">
                <a:tc>
                  <a:txBody>
                    <a:bodyPr/>
                    <a:lstStyle/>
                    <a:p>
                      <a:pPr algn="l" defTabSz="914400">
                        <a:tabLst>
                          <a:tab pos="1663700" algn="l"/>
                        </a:tabLst>
                        <a:defRPr sz="1800"/>
                      </a:pPr>
                      <a:r>
                        <a:rPr sz="2700"/>
                        <a:t>Vasopressin versus norepinephrine in patients with vasoplegic shock after cardiac surgery (VANCS)</a:t>
                      </a:r>
                    </a:p>
                  </a:txBody>
                  <a:tcPr marL="50800" marR="50800" marT="50800" marB="50800" anchor="ctr" anchorCtr="0" horzOverflow="overflow">
                    <a:solidFill>
                      <a:schemeClr val="accent1">
                        <a:hueOff val="-245591"/>
                        <a:satOff val="13830"/>
                        <a:lumOff val="17557"/>
                      </a:schemeClr>
                    </a:solidFill>
                  </a:tcPr>
                </a:tc>
                <a:tc>
                  <a:txBody>
                    <a:bodyPr/>
                    <a:lstStyle/>
                    <a:p>
                      <a:pPr defTabSz="914400">
                        <a:tabLst>
                          <a:tab pos="1663700" algn="l"/>
                        </a:tabLst>
                        <a:defRPr sz="1800"/>
                      </a:pPr>
                      <a:r>
                        <a:rPr sz="2700"/>
                        <a:t>RCT</a:t>
                      </a:r>
                    </a:p>
                  </a:txBody>
                  <a:tcPr marL="50800" marR="50800" marT="50800" marB="50800" anchor="ctr" anchorCtr="0" horzOverflow="overflow">
                    <a:solidFill>
                      <a:schemeClr val="accent1">
                        <a:hueOff val="-245591"/>
                        <a:satOff val="13830"/>
                        <a:lumOff val="17557"/>
                      </a:schemeClr>
                    </a:solidFill>
                  </a:tcPr>
                </a:tc>
                <a:tc>
                  <a:txBody>
                    <a:bodyPr/>
                    <a:lstStyle/>
                    <a:p>
                      <a:pPr defTabSz="914400">
                        <a:tabLst>
                          <a:tab pos="1663700" algn="l"/>
                        </a:tabLst>
                        <a:defRPr sz="1800"/>
                      </a:pPr>
                      <a:r>
                        <a:rPr sz="2700"/>
                        <a:t>330</a:t>
                      </a:r>
                    </a:p>
                  </a:txBody>
                  <a:tcPr marL="50800" marR="50800" marT="50800" marB="50800" anchor="ctr" anchorCtr="0" horzOverflow="overflow">
                    <a:solidFill>
                      <a:schemeClr val="accent1">
                        <a:hueOff val="-245591"/>
                        <a:satOff val="13830"/>
                        <a:lumOff val="17557"/>
                      </a:schemeClr>
                    </a:solidFill>
                  </a:tcPr>
                </a:tc>
                <a:tc>
                  <a:txBody>
                    <a:bodyPr/>
                    <a:lstStyle/>
                    <a:p>
                      <a:pPr algn="l" defTabSz="914400">
                        <a:tabLst>
                          <a:tab pos="1663700" algn="l"/>
                        </a:tabLst>
                        <a:defRPr sz="1800"/>
                      </a:pPr>
                      <a:r>
                        <a:rPr sz="2700"/>
                        <a:t>Vasopressin can be used as a first line vasopressor postcardiac surgery vasoplegic shock </a:t>
                      </a:r>
                    </a:p>
                  </a:txBody>
                  <a:tcPr marL="50800" marR="50800" marT="50800" marB="50800" anchor="ctr" anchorCtr="0" horzOverflow="overflow">
                    <a:solidFill>
                      <a:schemeClr val="accent1">
                        <a:hueOff val="-245591"/>
                        <a:satOff val="13830"/>
                        <a:lumOff val="17557"/>
                      </a:schemeClr>
                    </a:solidFill>
                  </a:tcPr>
                </a:tc>
              </a:tr>
            </a:tbl>
          </a:graphicData>
        </a:graphic>
      </p:graphicFrame>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Vasopressin better!!”"/>
          <p:cNvSpPr txBox="1"/>
          <p:nvPr>
            <p:ph type="body" idx="1"/>
          </p:nvPr>
        </p:nvSpPr>
        <p:spPr>
          <a:prstGeom prst="rect">
            <a:avLst/>
          </a:prstGeom>
        </p:spPr>
        <p:txBody>
          <a:bodyPr/>
          <a:lstStyle/>
          <a:p>
            <a:pPr/>
            <a:r>
              <a:t>“Vasopressin better!!”</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Why vasopressin better?"/>
          <p:cNvSpPr txBox="1"/>
          <p:nvPr>
            <p:ph type="title"/>
          </p:nvPr>
        </p:nvSpPr>
        <p:spPr>
          <a:prstGeom prst="rect">
            <a:avLst/>
          </a:prstGeom>
        </p:spPr>
        <p:txBody>
          <a:bodyPr/>
          <a:lstStyle/>
          <a:p>
            <a:pPr/>
            <a:r>
              <a:t>Why vasopressin better?</a:t>
            </a:r>
          </a:p>
        </p:txBody>
      </p:sp>
      <p:sp>
        <p:nvSpPr>
          <p:cNvPr id="262" name="High dose norepinephrine causes mesenteric and renal vasoconstriction via alpha 1 agonistic action…"/>
          <p:cNvSpPr txBox="1"/>
          <p:nvPr>
            <p:ph type="body" idx="1"/>
          </p:nvPr>
        </p:nvSpPr>
        <p:spPr>
          <a:xfrm>
            <a:off x="1219200" y="2956095"/>
            <a:ext cx="21948577" cy="9540705"/>
          </a:xfrm>
          <a:prstGeom prst="rect">
            <a:avLst/>
          </a:prstGeom>
        </p:spPr>
        <p:txBody>
          <a:bodyPr/>
          <a:lstStyle/>
          <a:p>
            <a:pPr/>
            <a:r>
              <a:t>High dose norepinephrine causes mesenteric and renal vasoconstriction via alpha 1 agonistic action</a:t>
            </a:r>
          </a:p>
          <a:p>
            <a:pPr/>
            <a:r>
              <a:t>Vasopressin shows minimal renal afferent arteriolar constriction with some renal effort arteriolar constriction thus increasing the glomerular supply and improving the GFR.</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Renal replacement therapy"/>
          <p:cNvSpPr txBox="1"/>
          <p:nvPr>
            <p:ph type="title"/>
          </p:nvPr>
        </p:nvSpPr>
        <p:spPr>
          <a:xfrm>
            <a:off x="1219200" y="516745"/>
            <a:ext cx="21945600" cy="1727201"/>
          </a:xfrm>
          <a:prstGeom prst="rect">
            <a:avLst/>
          </a:prstGeom>
        </p:spPr>
        <p:txBody>
          <a:bodyPr/>
          <a:lstStyle/>
          <a:p>
            <a:pPr/>
            <a:r>
              <a:t>Renal replacement therapy</a:t>
            </a:r>
          </a:p>
        </p:txBody>
      </p:sp>
      <p:pic>
        <p:nvPicPr>
          <p:cNvPr id="265" name="Screenshot 2024-11-04 at 4.28.57 PM.png" descr="Screenshot 2024-11-04 at 4.28.57 PM.png"/>
          <p:cNvPicPr>
            <a:picLocks noChangeAspect="1"/>
          </p:cNvPicPr>
          <p:nvPr/>
        </p:nvPicPr>
        <p:blipFill>
          <a:blip r:embed="rId2">
            <a:extLst/>
          </a:blip>
          <a:stretch>
            <a:fillRect/>
          </a:stretch>
        </p:blipFill>
        <p:spPr>
          <a:xfrm>
            <a:off x="3932419" y="2228920"/>
            <a:ext cx="16976075" cy="11481064"/>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Early versus late initiation of RRT"/>
          <p:cNvSpPr txBox="1"/>
          <p:nvPr>
            <p:ph type="title"/>
          </p:nvPr>
        </p:nvSpPr>
        <p:spPr>
          <a:xfrm>
            <a:off x="1219200" y="176037"/>
            <a:ext cx="21945600" cy="1727201"/>
          </a:xfrm>
          <a:prstGeom prst="rect">
            <a:avLst/>
          </a:prstGeom>
        </p:spPr>
        <p:txBody>
          <a:bodyPr/>
          <a:lstStyle/>
          <a:p>
            <a:pPr/>
            <a:r>
              <a:t>Early versus late initiation of RRT</a:t>
            </a:r>
          </a:p>
        </p:txBody>
      </p:sp>
      <p:pic>
        <p:nvPicPr>
          <p:cNvPr id="268" name="Screenshot 2024-11-05 at 12.20.56 AM.png" descr="Screenshot 2024-11-05 at 12.20.56 AM.png"/>
          <p:cNvPicPr>
            <a:picLocks noChangeAspect="1"/>
          </p:cNvPicPr>
          <p:nvPr/>
        </p:nvPicPr>
        <p:blipFill>
          <a:blip r:embed="rId2">
            <a:extLst/>
          </a:blip>
          <a:stretch>
            <a:fillRect/>
          </a:stretch>
        </p:blipFill>
        <p:spPr>
          <a:xfrm>
            <a:off x="6819887" y="1818225"/>
            <a:ext cx="11812177" cy="11861122"/>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Slide Title"/>
          <p:cNvSpPr txBox="1"/>
          <p:nvPr>
            <p:ph type="title"/>
          </p:nvPr>
        </p:nvSpPr>
        <p:spPr>
          <a:prstGeom prst="rect">
            <a:avLst/>
          </a:prstGeom>
        </p:spPr>
        <p:txBody>
          <a:bodyPr/>
          <a:lstStyle/>
          <a:p>
            <a:pPr/>
          </a:p>
        </p:txBody>
      </p:sp>
      <p:sp>
        <p:nvSpPr>
          <p:cNvPr id="271" name="Limitation of all these studies:…"/>
          <p:cNvSpPr txBox="1"/>
          <p:nvPr>
            <p:ph type="body" idx="1"/>
          </p:nvPr>
        </p:nvSpPr>
        <p:spPr>
          <a:prstGeom prst="rect">
            <a:avLst/>
          </a:prstGeom>
        </p:spPr>
        <p:txBody>
          <a:bodyPr/>
          <a:lstStyle/>
          <a:p>
            <a:pPr marL="0" indent="0">
              <a:buSzTx/>
              <a:buNone/>
            </a:pPr>
            <a:r>
              <a:t>Limitation of all these studies:</a:t>
            </a:r>
          </a:p>
          <a:p>
            <a:pPr lvl="2"/>
            <a:r>
              <a:t>Population varies widely, from mild to severe AKI, from individual undergoing surgery to septic shock patients</a:t>
            </a:r>
          </a:p>
          <a:p>
            <a:pPr lvl="2"/>
            <a:r>
              <a:t>Uses different criteria, KDIGO or RIFLE</a:t>
            </a:r>
          </a:p>
          <a:p>
            <a:pPr lvl="2"/>
            <a:r>
              <a:t>Early and delayed have different definition in different studies</a:t>
            </a:r>
          </a:p>
        </p:txBody>
      </p:sp>
      <p:sp>
        <p:nvSpPr>
          <p:cNvPr id="272" name="Slide Subtitle"/>
          <p:cNvSpPr txBox="1"/>
          <p:nvPr>
            <p:ph type="body" idx="2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 name="“Early RRT have no significant benefit over delayed RRT”"/>
          <p:cNvSpPr txBox="1"/>
          <p:nvPr>
            <p:ph type="body" idx="1"/>
          </p:nvPr>
        </p:nvSpPr>
        <p:spPr>
          <a:prstGeom prst="rect">
            <a:avLst/>
          </a:prstGeom>
        </p:spPr>
        <p:txBody>
          <a:bodyPr/>
          <a:lstStyle/>
          <a:p>
            <a:pPr/>
            <a:r>
              <a:t>“Early RRT have no significant benefit over delayed RRT”</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Complications of AKI"/>
          <p:cNvSpPr txBox="1"/>
          <p:nvPr>
            <p:ph type="title"/>
          </p:nvPr>
        </p:nvSpPr>
        <p:spPr>
          <a:prstGeom prst="rect">
            <a:avLst/>
          </a:prstGeom>
        </p:spPr>
        <p:txBody>
          <a:bodyPr/>
          <a:lstStyle/>
          <a:p>
            <a:pPr/>
            <a:r>
              <a:t>Complications of AKI</a:t>
            </a:r>
          </a:p>
        </p:txBody>
      </p:sp>
      <p:sp>
        <p:nvSpPr>
          <p:cNvPr id="277" name="Metabolic acidosis- The BICAR-ICU trial suggests bicarbonate therapy did not affect the composite outcome of death by day 28, presence of at least one organ dysfunction by day 7 but it reduces the outcome and 28 day mortality in individual with AKI"/>
          <p:cNvSpPr txBox="1"/>
          <p:nvPr>
            <p:ph type="body" idx="1"/>
          </p:nvPr>
        </p:nvSpPr>
        <p:spPr>
          <a:prstGeom prst="rect">
            <a:avLst/>
          </a:prstGeom>
        </p:spPr>
        <p:txBody>
          <a:bodyPr/>
          <a:lstStyle/>
          <a:p>
            <a:pPr>
              <a:defRPr>
                <a:latin typeface="Canela Text Bold"/>
                <a:ea typeface="Canela Text Bold"/>
                <a:cs typeface="Canela Text Bold"/>
                <a:sym typeface="Canela Text Bold"/>
              </a:defRPr>
            </a:pPr>
            <a:r>
              <a:t>Metabolic acidosis- </a:t>
            </a:r>
            <a:r>
              <a:rPr>
                <a:latin typeface="Canela Text Regular"/>
                <a:ea typeface="Canela Text Regular"/>
                <a:cs typeface="Canela Text Regular"/>
                <a:sym typeface="Canela Text Regular"/>
              </a:rPr>
              <a:t>The BICAR-ICU trial suggests bicarbonate therapy did not affect the composite outcome of death by day 28, presence of at least one organ dysfunction by day 7 but it reduces the outcome and 28 day mortality in individual with AKI</a:t>
            </a:r>
          </a:p>
        </p:txBody>
      </p:sp>
      <p:sp>
        <p:nvSpPr>
          <p:cNvPr id="278" name="Slide Subtitle"/>
          <p:cNvSpPr txBox="1"/>
          <p:nvPr>
            <p:ph type="body" idx="2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How Bicarbonate should be replenished?"/>
          <p:cNvSpPr txBox="1"/>
          <p:nvPr>
            <p:ph type="title"/>
          </p:nvPr>
        </p:nvSpPr>
        <p:spPr>
          <a:prstGeom prst="rect">
            <a:avLst/>
          </a:prstGeom>
        </p:spPr>
        <p:txBody>
          <a:bodyPr/>
          <a:lstStyle/>
          <a:p>
            <a:pPr/>
            <a:r>
              <a:t>How Bicarbonate should be replenished?</a:t>
            </a:r>
          </a:p>
        </p:txBody>
      </p:sp>
      <p:sp>
        <p:nvSpPr>
          <p:cNvPr id="281" name="Indications:…"/>
          <p:cNvSpPr txBox="1"/>
          <p:nvPr>
            <p:ph type="body" idx="1"/>
          </p:nvPr>
        </p:nvSpPr>
        <p:spPr>
          <a:prstGeom prst="rect">
            <a:avLst/>
          </a:prstGeom>
        </p:spPr>
        <p:txBody>
          <a:bodyPr/>
          <a:lstStyle/>
          <a:p>
            <a:pPr/>
            <a:r>
              <a:t>Indications:</a:t>
            </a:r>
          </a:p>
          <a:p>
            <a:pPr lvl="2" marL="1320800" indent="-228600">
              <a:buSzPct val="100000"/>
              <a:buAutoNum type="arabicPeriod" startAt="1"/>
            </a:pPr>
            <a:r>
              <a:t> pH &lt; 7.1</a:t>
            </a:r>
          </a:p>
          <a:p>
            <a:pPr lvl="2" marL="1320800" indent="-228600">
              <a:buSzPct val="100000"/>
              <a:buAutoNum type="arabicPeriod" startAt="1"/>
            </a:pPr>
            <a:r>
              <a:t> Hco3- &lt;8</a:t>
            </a:r>
          </a:p>
          <a:p>
            <a:pPr>
              <a:buClr>
                <a:srgbClr val="000000"/>
              </a:buClr>
            </a:pPr>
            <a:r>
              <a:t>Given only after correcting respiratory acidosis, otherwise causes paradoxical intracellular acidosis </a:t>
            </a:r>
          </a:p>
          <a:p>
            <a:pPr>
              <a:buClr>
                <a:srgbClr val="000000"/>
              </a:buClr>
            </a:pPr>
            <a:r>
              <a:t>Always given as isotonic bicarbonate solution.</a:t>
            </a:r>
          </a:p>
          <a:p>
            <a:pPr>
              <a:buClr>
                <a:srgbClr val="000000"/>
              </a:buClr>
            </a:pPr>
            <a:r>
              <a:t>1-2 mEq/l and reassess after 1 hr</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3" name="Screenshot 2024-11-05 at 7.45.51 PM.png" descr="Screenshot 2024-11-05 at 7.45.51 PM.png"/>
          <p:cNvPicPr>
            <a:picLocks noChangeAspect="1"/>
          </p:cNvPicPr>
          <p:nvPr/>
        </p:nvPicPr>
        <p:blipFill>
          <a:blip r:embed="rId2">
            <a:extLst/>
          </a:blip>
          <a:stretch>
            <a:fillRect/>
          </a:stretch>
        </p:blipFill>
        <p:spPr>
          <a:xfrm>
            <a:off x="785327" y="2509599"/>
            <a:ext cx="22813346" cy="8696802"/>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Take home messages"/>
          <p:cNvSpPr txBox="1"/>
          <p:nvPr>
            <p:ph type="title"/>
          </p:nvPr>
        </p:nvSpPr>
        <p:spPr>
          <a:prstGeom prst="rect">
            <a:avLst/>
          </a:prstGeom>
        </p:spPr>
        <p:txBody>
          <a:bodyPr/>
          <a:lstStyle/>
          <a:p>
            <a:pPr/>
            <a:r>
              <a:t>Take home messages</a:t>
            </a:r>
          </a:p>
        </p:txBody>
      </p:sp>
      <p:sp>
        <p:nvSpPr>
          <p:cNvPr id="286" name="BP target- usually high but it should be individualised by the patients baseline BP…"/>
          <p:cNvSpPr txBox="1"/>
          <p:nvPr>
            <p:ph type="body" idx="1"/>
          </p:nvPr>
        </p:nvSpPr>
        <p:spPr>
          <a:prstGeom prst="rect">
            <a:avLst/>
          </a:prstGeom>
        </p:spPr>
        <p:txBody>
          <a:bodyPr/>
          <a:lstStyle/>
          <a:p>
            <a:pPr/>
            <a:r>
              <a:t>BP target- usually high but it should be individualised by the patients baseline BP</a:t>
            </a:r>
          </a:p>
          <a:p>
            <a:pPr/>
            <a:r>
              <a:t>Balanced colloid is better than unbalanced colloid for fluid resuscitation in AKI, due to near physiological constituent, not worsening acidosis or causing hyperchloremia</a:t>
            </a:r>
          </a:p>
          <a:p>
            <a:pPr/>
            <a:r>
              <a:t>Vasopressin is better vasopressor in individual with AkI due to its Renoprotective effect.</a:t>
            </a:r>
          </a:p>
          <a:p>
            <a:pPr/>
            <a:r>
              <a:t>There is no benefit in early RRT compared to delayed RRT</a:t>
            </a:r>
          </a:p>
          <a:p>
            <a:pPr/>
            <a:r>
              <a:t>Bicarbonate can be helpful in Metabolic acidosis with AKI</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Thank you"/>
          <p:cNvSpPr txBox="1"/>
          <p:nvPr>
            <p:ph type="body" idx="1"/>
          </p:nvPr>
        </p:nvSpPr>
        <p:spPr>
          <a:prstGeom prst="rect">
            <a:avLst/>
          </a:prstGeom>
        </p:spPr>
        <p:txBody>
          <a:bodyPr/>
          <a:lstStyle/>
          <a:p>
            <a:pPr/>
            <a:r>
              <a:t>Thank you</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1303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1303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