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83" r:id="rId20"/>
    <p:sldId id="274" r:id="rId21"/>
    <p:sldId id="275" r:id="rId22"/>
    <p:sldId id="276" r:id="rId23"/>
    <p:sldId id="277" r:id="rId24"/>
    <p:sldId id="278" r:id="rId25"/>
    <p:sldId id="279" r:id="rId26"/>
    <p:sldId id="280" r:id="rId27"/>
    <p:sldId id="281" r:id="rId28"/>
    <p:sldId id="282"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11/17/2021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11/17/2021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11/17/2021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11/17/2021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11/17/2021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11/17/2021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21" Type="http://schemas.openxmlformats.org/officeDocument/2006/relationships/image" Target="../media/image4.png"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image" Target="../media/image3.png"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 Id="rId22" Type="http://schemas.openxmlformats.org/officeDocument/2006/relationships/image" Target="../media/image5.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11/17/2021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2ACB8-0C04-6E45-BE73-8495C15145C4}"/>
              </a:ext>
            </a:extLst>
          </p:cNvPr>
          <p:cNvSpPr>
            <a:spLocks noGrp="1"/>
          </p:cNvSpPr>
          <p:nvPr>
            <p:ph type="ctrTitle"/>
          </p:nvPr>
        </p:nvSpPr>
        <p:spPr/>
        <p:txBody>
          <a:bodyPr/>
          <a:lstStyle/>
          <a:p>
            <a:r>
              <a:rPr lang="en-IN"/>
              <a:t>TRIGEMINAL NEURALGIA </a:t>
            </a:r>
            <a:endParaRPr lang="en-US"/>
          </a:p>
        </p:txBody>
      </p:sp>
      <p:sp>
        <p:nvSpPr>
          <p:cNvPr id="3" name="Subtitle 2">
            <a:extLst>
              <a:ext uri="{FF2B5EF4-FFF2-40B4-BE49-F238E27FC236}">
                <a16:creationId xmlns:a16="http://schemas.microsoft.com/office/drawing/2014/main" id="{65FECDD5-D266-9543-9F43-1AA65B59BC6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47993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F8CDB-C5E3-FC4F-82D9-0E8A46BD79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8DFD0C1-7642-5C49-BE56-09A3F0B639CA}"/>
              </a:ext>
            </a:extLst>
          </p:cNvPr>
          <p:cNvSpPr>
            <a:spLocks noGrp="1"/>
          </p:cNvSpPr>
          <p:nvPr>
            <p:ph idx="1"/>
          </p:nvPr>
        </p:nvSpPr>
        <p:spPr/>
        <p:txBody>
          <a:bodyPr/>
          <a:lstStyle/>
          <a:p>
            <a:r>
              <a:rPr lang="en-US"/>
              <a:t>chronic neuropathic pain disorder characterized by spontaneous and elicited paroxysms of electric shock–like or stabbing pain in a region of the face</a:t>
            </a:r>
            <a:endParaRPr lang="en-IN"/>
          </a:p>
          <a:p>
            <a:r>
              <a:rPr lang="en-US"/>
              <a:t>suicide in severe cases have been attributed to the disorder.</a:t>
            </a:r>
            <a:endParaRPr lang="en-IN"/>
          </a:p>
          <a:p>
            <a:pPr marL="0" indent="0">
              <a:buNone/>
            </a:pPr>
            <a:endParaRPr lang="en-US"/>
          </a:p>
        </p:txBody>
      </p:sp>
    </p:spTree>
    <p:extLst>
      <p:ext uri="{BB962C8B-B14F-4D97-AF65-F5344CB8AC3E}">
        <p14:creationId xmlns:p14="http://schemas.microsoft.com/office/powerpoint/2010/main" val="2928740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B541A-DBEE-CE41-99FB-DDD1052C66B2}"/>
              </a:ext>
            </a:extLst>
          </p:cNvPr>
          <p:cNvSpPr>
            <a:spLocks noGrp="1"/>
          </p:cNvSpPr>
          <p:nvPr>
            <p:ph type="title"/>
          </p:nvPr>
        </p:nvSpPr>
        <p:spPr/>
        <p:txBody>
          <a:bodyPr/>
          <a:lstStyle/>
          <a:p>
            <a:r>
              <a:rPr lang="en-US"/>
              <a:t>Clinical  Characteristics  and  Diagnosis</a:t>
            </a:r>
          </a:p>
        </p:txBody>
      </p:sp>
      <p:sp>
        <p:nvSpPr>
          <p:cNvPr id="3" name="Content Placeholder 2">
            <a:extLst>
              <a:ext uri="{FF2B5EF4-FFF2-40B4-BE49-F238E27FC236}">
                <a16:creationId xmlns:a16="http://schemas.microsoft.com/office/drawing/2014/main" id="{D3BF8F56-3891-D14C-92C6-157A984A323B}"/>
              </a:ext>
            </a:extLst>
          </p:cNvPr>
          <p:cNvSpPr>
            <a:spLocks noGrp="1"/>
          </p:cNvSpPr>
          <p:nvPr>
            <p:ph idx="1"/>
          </p:nvPr>
        </p:nvSpPr>
        <p:spPr>
          <a:xfrm>
            <a:off x="553205" y="1893998"/>
            <a:ext cx="8946541" cy="4195481"/>
          </a:xfrm>
        </p:spPr>
        <p:txBody>
          <a:bodyPr/>
          <a:lstStyle/>
          <a:p>
            <a:r>
              <a:rPr lang="en-US"/>
              <a:t>diagnosis  is clinical and is based on three main criteria:  pain  restricted  to  the  territory  of  one  or  more  divisions  of  the  trigeminal nerve;</a:t>
            </a:r>
            <a:r>
              <a:rPr lang="en-IN"/>
              <a:t> </a:t>
            </a:r>
            <a:r>
              <a:rPr lang="en-US"/>
              <a:t> paroxysms of pain that are sudden, intense, and very short (</a:t>
            </a:r>
            <a:r>
              <a:rPr lang="en-IN"/>
              <a:t>seconds – minutes </a:t>
            </a:r>
            <a:r>
              <a:rPr lang="en-US"/>
              <a:t>) and are described as a “shock” or an “electric sensation”; and pain triggered by innocuous stimuli on the face </a:t>
            </a:r>
            <a:endParaRPr lang="en-IN"/>
          </a:p>
          <a:p>
            <a:r>
              <a:rPr lang="en-US"/>
              <a:t>Triggered paroxysmal pain </a:t>
            </a:r>
            <a:r>
              <a:rPr lang="en-IN"/>
              <a:t>can be considered as </a:t>
            </a:r>
            <a:r>
              <a:rPr lang="en-US"/>
              <a:t> pathognomonic  of  trigeminal  neuralgia</a:t>
            </a:r>
          </a:p>
        </p:txBody>
      </p:sp>
    </p:spTree>
    <p:extLst>
      <p:ext uri="{BB962C8B-B14F-4D97-AF65-F5344CB8AC3E}">
        <p14:creationId xmlns:p14="http://schemas.microsoft.com/office/powerpoint/2010/main" val="2387217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115A8B-C683-2540-978E-1F93D71355BA}"/>
              </a:ext>
            </a:extLst>
          </p:cNvPr>
          <p:cNvSpPr>
            <a:spLocks noGrp="1"/>
          </p:cNvSpPr>
          <p:nvPr>
            <p:ph idx="1"/>
          </p:nvPr>
        </p:nvSpPr>
        <p:spPr>
          <a:xfrm>
            <a:off x="602103" y="1161336"/>
            <a:ext cx="8946541" cy="5013715"/>
          </a:xfrm>
        </p:spPr>
        <p:txBody>
          <a:bodyPr/>
          <a:lstStyle/>
          <a:p>
            <a:r>
              <a:rPr lang="en-US"/>
              <a:t>pain of trigeminal neuralgia  frequently affects the distribution of the maxillary or mandibular</a:t>
            </a:r>
            <a:r>
              <a:rPr lang="en-IN"/>
              <a:t> </a:t>
            </a:r>
            <a:r>
              <a:rPr lang="en-US"/>
              <a:t>division of the trigeminal nerve, with the right side of the face affected more often than the left side</a:t>
            </a:r>
            <a:endParaRPr lang="en-IN"/>
          </a:p>
          <a:p>
            <a:r>
              <a:rPr lang="en-US"/>
              <a:t>incidence of trigeminal neuralgia is higher among women</a:t>
            </a:r>
            <a:endParaRPr lang="en-IN"/>
          </a:p>
          <a:p>
            <a:r>
              <a:rPr lang="en-US"/>
              <a:t>posterior third of the scalp, the outer ear (with the exception of the tragus), and the skin overlying the  angle  of  the  mandible  are  not  innervated  by  the  trigeminal  nerve  and  are  not sites of pain due to trigeminal neuralgia</a:t>
            </a:r>
            <a:endParaRPr lang="en-IN"/>
          </a:p>
          <a:p>
            <a:pPr marL="0" indent="0">
              <a:buNone/>
            </a:pPr>
            <a:endParaRPr lang="en-US"/>
          </a:p>
        </p:txBody>
      </p:sp>
    </p:spTree>
    <p:extLst>
      <p:ext uri="{BB962C8B-B14F-4D97-AF65-F5344CB8AC3E}">
        <p14:creationId xmlns:p14="http://schemas.microsoft.com/office/powerpoint/2010/main" val="3810452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ADB34-9390-4145-AFB2-25104BC318A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AD76AA6-AF1D-2544-B452-7107B342C4EC}"/>
              </a:ext>
            </a:extLst>
          </p:cNvPr>
          <p:cNvSpPr>
            <a:spLocks noGrp="1"/>
          </p:cNvSpPr>
          <p:nvPr>
            <p:ph idx="1"/>
          </p:nvPr>
        </p:nvSpPr>
        <p:spPr/>
        <p:txBody>
          <a:bodyPr/>
          <a:lstStyle/>
          <a:p>
            <a:r>
              <a:rPr lang="en-US"/>
              <a:t>location of the pain is not always concordant with the  site  of  a  sensory  trigger.</a:t>
            </a:r>
            <a:endParaRPr lang="en-IN"/>
          </a:p>
          <a:p>
            <a:r>
              <a:rPr lang="en-US"/>
              <a:t>Examination  for  trigeminal  neuralgia  includes observation of the face while the patient is seated and remains completely still</a:t>
            </a:r>
            <a:endParaRPr lang="en-IN"/>
          </a:p>
          <a:p>
            <a:r>
              <a:rPr lang="en-US"/>
              <a:t>Less often, during a  attack, forceful contraction of the facial muscles, called “tic convulsif,” may occur</a:t>
            </a:r>
            <a:endParaRPr lang="en-IN"/>
          </a:p>
          <a:p>
            <a:endParaRPr lang="en-US"/>
          </a:p>
        </p:txBody>
      </p:sp>
    </p:spTree>
    <p:extLst>
      <p:ext uri="{BB962C8B-B14F-4D97-AF65-F5344CB8AC3E}">
        <p14:creationId xmlns:p14="http://schemas.microsoft.com/office/powerpoint/2010/main" val="3067152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195FF-6E89-1547-9E6E-1A185C2E165B}"/>
              </a:ext>
            </a:extLst>
          </p:cNvPr>
          <p:cNvSpPr>
            <a:spLocks noGrp="1"/>
          </p:cNvSpPr>
          <p:nvPr>
            <p:ph type="title"/>
          </p:nvPr>
        </p:nvSpPr>
        <p:spPr/>
        <p:txBody>
          <a:bodyPr/>
          <a:lstStyle/>
          <a:p>
            <a:r>
              <a:rPr lang="en-US"/>
              <a:t>Types and Causes</a:t>
            </a:r>
          </a:p>
        </p:txBody>
      </p:sp>
      <p:sp>
        <p:nvSpPr>
          <p:cNvPr id="3" name="Content Placeholder 2">
            <a:extLst>
              <a:ext uri="{FF2B5EF4-FFF2-40B4-BE49-F238E27FC236}">
                <a16:creationId xmlns:a16="http://schemas.microsoft.com/office/drawing/2014/main" id="{70DDAF84-DB9D-984E-BEE8-397A99801F3E}"/>
              </a:ext>
            </a:extLst>
          </p:cNvPr>
          <p:cNvSpPr>
            <a:spLocks noGrp="1"/>
          </p:cNvSpPr>
          <p:nvPr>
            <p:ph idx="1"/>
          </p:nvPr>
        </p:nvSpPr>
        <p:spPr/>
        <p:txBody>
          <a:bodyPr/>
          <a:lstStyle/>
          <a:p>
            <a:r>
              <a:rPr lang="en-US"/>
              <a:t>Three types of trigeminal neuralgia</a:t>
            </a:r>
            <a:r>
              <a:rPr lang="en-IN"/>
              <a:t> ;</a:t>
            </a:r>
            <a:r>
              <a:rPr lang="en-US"/>
              <a:t>classical, secondary, and idiopathic</a:t>
            </a:r>
            <a:endParaRPr lang="en-IN"/>
          </a:p>
          <a:p>
            <a:r>
              <a:rPr lang="en-US"/>
              <a:t>classical type, which is the most common, is caused by intracranial vascular compression of the trigeminal nerve root</a:t>
            </a:r>
            <a:endParaRPr lang="en-IN"/>
          </a:p>
          <a:p>
            <a:r>
              <a:rPr lang="en-US"/>
              <a:t>responsible vessel is usually</a:t>
            </a:r>
            <a:r>
              <a:rPr lang="en-IN"/>
              <a:t> -</a:t>
            </a:r>
            <a:r>
              <a:rPr lang="en-US"/>
              <a:t>superior cerebellar artery</a:t>
            </a:r>
            <a:endParaRPr lang="en-IN"/>
          </a:p>
          <a:p>
            <a:r>
              <a:rPr lang="en-US"/>
              <a:t>Secondary  trigeminal  neuralgia,  </a:t>
            </a:r>
            <a:r>
              <a:rPr lang="en-IN"/>
              <a:t>which is </a:t>
            </a:r>
            <a:r>
              <a:rPr lang="en-US"/>
              <a:t> approximately 15% of cases, is attributable to an identifiable neurologic disease such as multiple sclerosis or a tumor in the cerebellopontine angle</a:t>
            </a:r>
          </a:p>
        </p:txBody>
      </p:sp>
    </p:spTree>
    <p:extLst>
      <p:ext uri="{BB962C8B-B14F-4D97-AF65-F5344CB8AC3E}">
        <p14:creationId xmlns:p14="http://schemas.microsoft.com/office/powerpoint/2010/main" val="884442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DD904-712C-5F4B-AF10-D22BC0C38F6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D51E06B-58EA-1440-A863-F9BF5BD9822F}"/>
              </a:ext>
            </a:extLst>
          </p:cNvPr>
          <p:cNvSpPr>
            <a:spLocks noGrp="1"/>
          </p:cNvSpPr>
          <p:nvPr>
            <p:ph idx="1"/>
          </p:nvPr>
        </p:nvSpPr>
        <p:spPr/>
        <p:txBody>
          <a:bodyPr/>
          <a:lstStyle/>
          <a:p>
            <a:r>
              <a:rPr lang="en-US"/>
              <a:t>Idiopathic trigeminal </a:t>
            </a:r>
            <a:r>
              <a:rPr lang="en-IN"/>
              <a:t>neuralgia </a:t>
            </a:r>
            <a:r>
              <a:rPr lang="en-US"/>
              <a:t> accounts  for approximately 10% of cases.</a:t>
            </a:r>
            <a:endParaRPr lang="en-IN"/>
          </a:p>
          <a:p>
            <a:r>
              <a:rPr lang="en-US"/>
              <a:t>secondary trigeminal neuralgia </a:t>
            </a:r>
            <a:r>
              <a:rPr lang="en-IN"/>
              <a:t>patients </a:t>
            </a:r>
            <a:r>
              <a:rPr lang="en-US"/>
              <a:t>are usually younger, more likely to  have sensory loss on a portion of the face, and are more likely to have bilateral pain</a:t>
            </a:r>
            <a:endParaRPr lang="en-IN"/>
          </a:p>
          <a:p>
            <a:r>
              <a:rPr lang="en-US"/>
              <a:t>magnetic resonance imaging (MRI) with gadolinium to rule out multiple sclerosis and cerebellopontine masses is advisable at the time of the initial diagnosis</a:t>
            </a:r>
            <a:endParaRPr lang="en-IN"/>
          </a:p>
          <a:p>
            <a:endParaRPr lang="en-US"/>
          </a:p>
        </p:txBody>
      </p:sp>
    </p:spTree>
    <p:extLst>
      <p:ext uri="{BB962C8B-B14F-4D97-AF65-F5344CB8AC3E}">
        <p14:creationId xmlns:p14="http://schemas.microsoft.com/office/powerpoint/2010/main" val="2787306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4D87-EC18-1443-B71E-3F955ABC9F97}"/>
              </a:ext>
            </a:extLst>
          </p:cNvPr>
          <p:cNvSpPr>
            <a:spLocks noGrp="1"/>
          </p:cNvSpPr>
          <p:nvPr>
            <p:ph type="title"/>
          </p:nvPr>
        </p:nvSpPr>
        <p:spPr/>
        <p:txBody>
          <a:bodyPr/>
          <a:lstStyle/>
          <a:p>
            <a:r>
              <a:rPr lang="en-US"/>
              <a:t>Neurovascular  Compression  in Classical Trigeminal Neuralgia</a:t>
            </a:r>
          </a:p>
        </p:txBody>
      </p:sp>
      <p:sp>
        <p:nvSpPr>
          <p:cNvPr id="3" name="Content Placeholder 2">
            <a:extLst>
              <a:ext uri="{FF2B5EF4-FFF2-40B4-BE49-F238E27FC236}">
                <a16:creationId xmlns:a16="http://schemas.microsoft.com/office/drawing/2014/main" id="{16ADA2CD-D8B6-284B-859E-92D0F0D34422}"/>
              </a:ext>
            </a:extLst>
          </p:cNvPr>
          <p:cNvSpPr>
            <a:spLocks noGrp="1"/>
          </p:cNvSpPr>
          <p:nvPr>
            <p:ph idx="1"/>
          </p:nvPr>
        </p:nvSpPr>
        <p:spPr/>
        <p:txBody>
          <a:bodyPr/>
          <a:lstStyle/>
          <a:p>
            <a:pPr marL="0" indent="0">
              <a:buNone/>
            </a:pPr>
            <a:endParaRPr lang="en-IN"/>
          </a:p>
          <a:p>
            <a:r>
              <a:rPr lang="en-US"/>
              <a:t>pathophysiology </a:t>
            </a:r>
            <a:r>
              <a:rPr lang="en-IN"/>
              <a:t> -</a:t>
            </a:r>
            <a:r>
              <a:rPr lang="en-US"/>
              <a:t>compression of the  sensory  portion  of  the  trigeminal  nerve, close to its root entry zone in the pons, by a</a:t>
            </a:r>
            <a:r>
              <a:rPr lang="en-IN"/>
              <a:t> </a:t>
            </a:r>
            <a:r>
              <a:rPr lang="en-US"/>
              <a:t>small branch of the basilar artery, most often </a:t>
            </a:r>
            <a:r>
              <a:rPr lang="en-IN"/>
              <a:t>-</a:t>
            </a:r>
            <a:r>
              <a:rPr lang="en-US"/>
              <a:t> superior cerebellar artery</a:t>
            </a:r>
            <a:endParaRPr lang="en-IN"/>
          </a:p>
          <a:p>
            <a:r>
              <a:rPr lang="en-US"/>
              <a:t>characteristic finding at operation is a small, tortuous artery or arterial loop impinging on the medial aspect of the trigeminal root at its entry zone,  causing  lateral  dislocation,  distortion,  flattening, or atrophy of the trigeminal root</a:t>
            </a:r>
          </a:p>
        </p:txBody>
      </p:sp>
    </p:spTree>
    <p:extLst>
      <p:ext uri="{BB962C8B-B14F-4D97-AF65-F5344CB8AC3E}">
        <p14:creationId xmlns:p14="http://schemas.microsoft.com/office/powerpoint/2010/main" val="2502601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EC3A4-29B5-5C46-BC8B-17C5BEE37CF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9CBB05-0402-9749-B79A-47C6534F42C9}"/>
              </a:ext>
            </a:extLst>
          </p:cNvPr>
          <p:cNvSpPr>
            <a:spLocks noGrp="1"/>
          </p:cNvSpPr>
          <p:nvPr>
            <p:ph idx="1"/>
          </p:nvPr>
        </p:nvSpPr>
        <p:spPr/>
        <p:txBody>
          <a:bodyPr/>
          <a:lstStyle/>
          <a:p>
            <a:r>
              <a:rPr lang="en-US"/>
              <a:t>Imaging  techniques  include  </a:t>
            </a:r>
            <a:r>
              <a:rPr lang="en-IN"/>
              <a:t>3D</a:t>
            </a:r>
            <a:r>
              <a:rPr lang="en-US"/>
              <a:t>T2-weighted MRI sequences with detailed examination of the cisternal and cavernous segments of the nerve, </a:t>
            </a:r>
            <a:r>
              <a:rPr lang="en-IN"/>
              <a:t>3D</a:t>
            </a:r>
            <a:r>
              <a:rPr lang="en-US"/>
              <a:t> time-of-flight  </a:t>
            </a:r>
            <a:r>
              <a:rPr lang="en-IN"/>
              <a:t>MR</a:t>
            </a:r>
            <a:r>
              <a:rPr lang="en-US"/>
              <a:t> angiography for  visualization  of  arteries,  and  phase-contrast MRI to display veins</a:t>
            </a:r>
            <a:endParaRPr lang="en-IN"/>
          </a:p>
          <a:p>
            <a:r>
              <a:rPr lang="en-US"/>
              <a:t>Vascular  decompression may reverse these abnormalities at the trigeminal  root  entry  zone,  where  the  sensory  portion of the nerve enters the ventral pons</a:t>
            </a:r>
          </a:p>
        </p:txBody>
      </p:sp>
    </p:spTree>
    <p:extLst>
      <p:ext uri="{BB962C8B-B14F-4D97-AF65-F5344CB8AC3E}">
        <p14:creationId xmlns:p14="http://schemas.microsoft.com/office/powerpoint/2010/main" val="116730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99168-41A6-8D43-BBD6-D3B667595A08}"/>
              </a:ext>
            </a:extLst>
          </p:cNvPr>
          <p:cNvSpPr>
            <a:spLocks noGrp="1"/>
          </p:cNvSpPr>
          <p:nvPr>
            <p:ph type="title"/>
          </p:nvPr>
        </p:nvSpPr>
        <p:spPr/>
        <p:txBody>
          <a:bodyPr/>
          <a:lstStyle/>
          <a:p>
            <a:r>
              <a:rPr lang="en-US"/>
              <a:t>Pathophysiology</a:t>
            </a:r>
          </a:p>
        </p:txBody>
      </p:sp>
      <p:sp>
        <p:nvSpPr>
          <p:cNvPr id="3" name="Content Placeholder 2">
            <a:extLst>
              <a:ext uri="{FF2B5EF4-FFF2-40B4-BE49-F238E27FC236}">
                <a16:creationId xmlns:a16="http://schemas.microsoft.com/office/drawing/2014/main" id="{C364A3FB-D9A0-134C-9E4B-7CA7C636B9EA}"/>
              </a:ext>
            </a:extLst>
          </p:cNvPr>
          <p:cNvSpPr>
            <a:spLocks noGrp="1"/>
          </p:cNvSpPr>
          <p:nvPr>
            <p:ph idx="1"/>
          </p:nvPr>
        </p:nvSpPr>
        <p:spPr/>
        <p:txBody>
          <a:bodyPr/>
          <a:lstStyle/>
          <a:p>
            <a:r>
              <a:rPr lang="en-US"/>
              <a:t>Entr</a:t>
            </a:r>
            <a:r>
              <a:rPr lang="en-IN"/>
              <a:t>y </a:t>
            </a:r>
            <a:r>
              <a:rPr lang="en-US"/>
              <a:t>into the pons, the trigeminal nerve  loses its Schwann cell myelin sheath, which is replaced by central myelin generated by oligodendroglia</a:t>
            </a:r>
            <a:endParaRPr lang="en-IN"/>
          </a:p>
          <a:p>
            <a:r>
              <a:rPr lang="en-US"/>
              <a:t>zone of transition is vulnerable to damage and particularly  to  demyelination</a:t>
            </a:r>
            <a:endParaRPr lang="en-IN"/>
          </a:p>
          <a:p>
            <a:r>
              <a:rPr lang="en-US"/>
              <a:t>Vascular  compression  is the usual cause of demyelination at the site just before the nerve enters the pons, and multiple sclerosis is the typical cause at the site just after entry into the pons</a:t>
            </a:r>
            <a:endParaRPr lang="en-IN"/>
          </a:p>
          <a:p>
            <a:r>
              <a:rPr lang="en-US"/>
              <a:t>Demyelination at these sites has been shown in neurophysiological, neuroimaging,  and  histologic  studies.</a:t>
            </a:r>
          </a:p>
        </p:txBody>
      </p:sp>
    </p:spTree>
    <p:extLst>
      <p:ext uri="{BB962C8B-B14F-4D97-AF65-F5344CB8AC3E}">
        <p14:creationId xmlns:p14="http://schemas.microsoft.com/office/powerpoint/2010/main" val="878180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AE018-D029-CA4F-8BAF-0E31FFB2FEF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8CFCDF-B089-3246-B9DB-2FF718720720}"/>
              </a:ext>
            </a:extLst>
          </p:cNvPr>
          <p:cNvSpPr>
            <a:spLocks noGrp="1"/>
          </p:cNvSpPr>
          <p:nvPr>
            <p:ph idx="1"/>
          </p:nvPr>
        </p:nvSpPr>
        <p:spPr/>
        <p:txBody>
          <a:bodyPr/>
          <a:lstStyle/>
          <a:p>
            <a:r>
              <a:rPr lang="en-US"/>
              <a:t>myelin  sheath  becomes  thin  enough to allow the transmembrane passage of ions in the underlying axon, the axon is not equipped to promptly  pump  out  sodium</a:t>
            </a:r>
            <a:endParaRPr lang="en-IN"/>
          </a:p>
          <a:p>
            <a:r>
              <a:rPr lang="en-US"/>
              <a:t>resulting  depolarization makes the axon hyperexcitable,  causing ectopic generation of impulses with highfrequency  </a:t>
            </a:r>
            <a:r>
              <a:rPr lang="en-IN"/>
              <a:t>afterdischarges</a:t>
            </a:r>
            <a:r>
              <a:rPr lang="en-US"/>
              <a:t>  and cross-talk between fibers (called ephaptic transmission)</a:t>
            </a:r>
            <a:endParaRPr lang="en-IN"/>
          </a:p>
          <a:p>
            <a:r>
              <a:rPr lang="en-US"/>
              <a:t>nerve fibers most involved in demyelination are the A-</a:t>
            </a:r>
            <a:r>
              <a:rPr lang="el-GR"/>
              <a:t>β </a:t>
            </a:r>
            <a:r>
              <a:rPr lang="en-US"/>
              <a:t>fibers </a:t>
            </a:r>
            <a:endParaRPr lang="en-IN"/>
          </a:p>
          <a:p>
            <a:r>
              <a:rPr lang="en-US"/>
              <a:t>high-frequency discharges originating at the site of demyelination along the A-</a:t>
            </a:r>
            <a:r>
              <a:rPr lang="el-GR"/>
              <a:t>β </a:t>
            </a:r>
            <a:r>
              <a:rPr lang="en-US"/>
              <a:t>primary afferents are redirected by  brain-stem neurons to be perceived as paroxysmal  pain</a:t>
            </a:r>
          </a:p>
        </p:txBody>
      </p:sp>
    </p:spTree>
    <p:extLst>
      <p:ext uri="{BB962C8B-B14F-4D97-AF65-F5344CB8AC3E}">
        <p14:creationId xmlns:p14="http://schemas.microsoft.com/office/powerpoint/2010/main" val="4290385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CDD50-F4CC-2D4D-8B7E-5322B70AEBC5}"/>
              </a:ext>
            </a:extLst>
          </p:cNvPr>
          <p:cNvSpPr>
            <a:spLocks noGrp="1"/>
          </p:cNvSpPr>
          <p:nvPr>
            <p:ph type="title"/>
          </p:nvPr>
        </p:nvSpPr>
        <p:spPr>
          <a:xfrm>
            <a:off x="646111" y="452718"/>
            <a:ext cx="9404723" cy="1400530"/>
          </a:xfrm>
        </p:spPr>
        <p:txBody>
          <a:bodyPr/>
          <a:lstStyle/>
          <a:p>
            <a:r>
              <a:rPr lang="en-US"/>
              <a:t>Trigeminal  Neuralgia   with  Continuous  Pain</a:t>
            </a:r>
          </a:p>
        </p:txBody>
      </p:sp>
      <p:sp>
        <p:nvSpPr>
          <p:cNvPr id="3" name="Content Placeholder 2">
            <a:extLst>
              <a:ext uri="{FF2B5EF4-FFF2-40B4-BE49-F238E27FC236}">
                <a16:creationId xmlns:a16="http://schemas.microsoft.com/office/drawing/2014/main" id="{65328C6B-4257-8441-B88E-58F7FBDF262B}"/>
              </a:ext>
            </a:extLst>
          </p:cNvPr>
          <p:cNvSpPr>
            <a:spLocks noGrp="1"/>
          </p:cNvSpPr>
          <p:nvPr>
            <p:ph idx="1"/>
          </p:nvPr>
        </p:nvSpPr>
        <p:spPr/>
        <p:txBody>
          <a:bodyPr/>
          <a:lstStyle/>
          <a:p>
            <a:r>
              <a:rPr lang="en-US"/>
              <a:t>24 to 49% of </a:t>
            </a:r>
            <a:r>
              <a:rPr lang="en-IN"/>
              <a:t>patients </a:t>
            </a:r>
            <a:r>
              <a:rPr lang="en-US"/>
              <a:t> report  continuous  or  long-lasting  pain  between paroxysmal  attacks</a:t>
            </a:r>
            <a:endParaRPr lang="en-IN"/>
          </a:p>
          <a:p>
            <a:r>
              <a:rPr lang="en-US"/>
              <a:t>fluctuating  pain, with  a  distribution  that  is consistent with that of the paroxysmal pain, is described as burning, throbbing,  or  aching.</a:t>
            </a:r>
            <a:endParaRPr lang="en-IN"/>
          </a:p>
          <a:p>
            <a:r>
              <a:rPr lang="en-US"/>
              <a:t>Trigeminal neuralgia characterized by this symptom, regardless of the cause, was previously classified as trigeminal neuralgia type 2 or atypical trigeminal </a:t>
            </a:r>
            <a:r>
              <a:rPr lang="en-IN"/>
              <a:t>neuralgia and  is  now  classified  as  trigeminal  neuralgia  with  concomitant  continuous  pain</a:t>
            </a:r>
          </a:p>
          <a:p>
            <a:r>
              <a:rPr lang="en-US"/>
              <a:t>Progressive damage of the nerve root and central sensitization  mechanisms  have  been  </a:t>
            </a:r>
            <a:r>
              <a:rPr lang="en-IN"/>
              <a:t>hypothesized as mechanism of pain</a:t>
            </a:r>
            <a:endParaRPr lang="en-US"/>
          </a:p>
        </p:txBody>
      </p:sp>
    </p:spTree>
    <p:extLst>
      <p:ext uri="{BB962C8B-B14F-4D97-AF65-F5344CB8AC3E}">
        <p14:creationId xmlns:p14="http://schemas.microsoft.com/office/powerpoint/2010/main" val="604070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A3DDE-8297-4841-89E4-D2DF5FE8ABB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7DF36FD-9755-4643-83B8-CE0EE9E2A18A}"/>
              </a:ext>
            </a:extLst>
          </p:cNvPr>
          <p:cNvSpPr>
            <a:spLocks noGrp="1"/>
          </p:cNvSpPr>
          <p:nvPr>
            <p:ph idx="1"/>
          </p:nvPr>
        </p:nvSpPr>
        <p:spPr/>
        <p:txBody>
          <a:bodyPr/>
          <a:lstStyle/>
          <a:p>
            <a:r>
              <a:rPr lang="en-US"/>
              <a:t>Burning,  throbbing,  or  aching  pain  is  probably</a:t>
            </a:r>
            <a:r>
              <a:rPr lang="en-IN"/>
              <a:t> mediated by impairment of C fibers</a:t>
            </a:r>
          </a:p>
          <a:p>
            <a:r>
              <a:rPr lang="en-US"/>
              <a:t>Loss of C fibers in the trigeminal sensory  root  may  cause  abnormal  spontaneous activity  in  second-order  neurons  in  the  brain stem as a result of denervation supersensitivity of exposed postsynaptic membranes to neurotransmitters</a:t>
            </a:r>
          </a:p>
        </p:txBody>
      </p:sp>
    </p:spTree>
    <p:extLst>
      <p:ext uri="{BB962C8B-B14F-4D97-AF65-F5344CB8AC3E}">
        <p14:creationId xmlns:p14="http://schemas.microsoft.com/office/powerpoint/2010/main" val="4265291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A5F25-E243-904F-8420-B66B5B6370A8}"/>
              </a:ext>
            </a:extLst>
          </p:cNvPr>
          <p:cNvSpPr>
            <a:spLocks noGrp="1"/>
          </p:cNvSpPr>
          <p:nvPr>
            <p:ph type="title"/>
          </p:nvPr>
        </p:nvSpPr>
        <p:spPr/>
        <p:txBody>
          <a:bodyPr/>
          <a:lstStyle/>
          <a:p>
            <a:r>
              <a:rPr lang="en-US"/>
              <a:t>Secondary  Trigeminal Neuralgia</a:t>
            </a:r>
          </a:p>
        </p:txBody>
      </p:sp>
      <p:sp>
        <p:nvSpPr>
          <p:cNvPr id="3" name="Content Placeholder 2">
            <a:extLst>
              <a:ext uri="{FF2B5EF4-FFF2-40B4-BE49-F238E27FC236}">
                <a16:creationId xmlns:a16="http://schemas.microsoft.com/office/drawing/2014/main" id="{A4839B3F-5350-E94E-B483-DB9A4E7C9704}"/>
              </a:ext>
            </a:extLst>
          </p:cNvPr>
          <p:cNvSpPr>
            <a:spLocks noGrp="1"/>
          </p:cNvSpPr>
          <p:nvPr>
            <p:ph idx="1"/>
          </p:nvPr>
        </p:nvSpPr>
        <p:spPr/>
        <p:txBody>
          <a:bodyPr>
            <a:normAutofit lnSpcReduction="10000"/>
          </a:bodyPr>
          <a:lstStyle/>
          <a:p>
            <a:r>
              <a:rPr lang="en-US"/>
              <a:t>15% of patients with typical pain </a:t>
            </a:r>
            <a:r>
              <a:rPr lang="en-IN"/>
              <a:t>attacks - </a:t>
            </a:r>
            <a:r>
              <a:rPr lang="en-US"/>
              <a:t> multiple  sclerosis or by benign tumors in the cerebellopontine  angle</a:t>
            </a:r>
            <a:endParaRPr lang="en-IN"/>
          </a:p>
          <a:p>
            <a:r>
              <a:rPr lang="en-US"/>
              <a:t>prevalence of 2 to 5% among patients  with  multiple  sclerosis</a:t>
            </a:r>
            <a:endParaRPr lang="en-IN"/>
          </a:p>
          <a:p>
            <a:r>
              <a:rPr lang="en-US"/>
              <a:t>Multiple sclerosis–related  trigeminal  neuralgia  has  been attributed to a demyelinating plaque in the fascicle  of  the  trigeminal  nerve  as  it  courses through  the  ventral  pons</a:t>
            </a:r>
            <a:endParaRPr lang="en-IN"/>
          </a:p>
          <a:p>
            <a:r>
              <a:rPr lang="en-US"/>
              <a:t>age at the onset of multiple sclerosis is higher  for  these  patients  than  for  those  who  do not have trigeminal neuralgia</a:t>
            </a:r>
            <a:endParaRPr lang="en-IN"/>
          </a:p>
          <a:p>
            <a:r>
              <a:rPr lang="en-US"/>
              <a:t>Pharmacologic  treatment of the pain of trigeminal neuralgia in patients with multiple sclerosis is challenging because of side effects of medications, worsening  of symptoms of multiple sclerosis such as fatigue and ataxia, and limited evidence of its effectiveness</a:t>
            </a:r>
          </a:p>
        </p:txBody>
      </p:sp>
    </p:spTree>
    <p:extLst>
      <p:ext uri="{BB962C8B-B14F-4D97-AF65-F5344CB8AC3E}">
        <p14:creationId xmlns:p14="http://schemas.microsoft.com/office/powerpoint/2010/main" val="3414266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6F139-0B98-E34A-BB3A-E7772C14960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477A78-A155-734F-A404-D6FF16DE2428}"/>
              </a:ext>
            </a:extLst>
          </p:cNvPr>
          <p:cNvSpPr>
            <a:spLocks noGrp="1"/>
          </p:cNvSpPr>
          <p:nvPr>
            <p:ph idx="1"/>
          </p:nvPr>
        </p:nvSpPr>
        <p:spPr/>
        <p:txBody>
          <a:bodyPr/>
          <a:lstStyle/>
          <a:p>
            <a:r>
              <a:rPr lang="en-IN"/>
              <a:t>Tumors – acoustic neuroma , meningiomas,  epidermoid  cysts,  and  cholesteatomas</a:t>
            </a:r>
          </a:p>
          <a:p>
            <a:r>
              <a:rPr lang="en-US"/>
              <a:t>analysis  of  data  from  four studies that included 243 patients with trigeminal neuralgia, tumors were the cause in 20 patients (8%)</a:t>
            </a:r>
            <a:endParaRPr lang="en-IN"/>
          </a:p>
          <a:p>
            <a:r>
              <a:rPr lang="en-US"/>
              <a:t>Infiltrative malignant tumors can also cause axonal degeneration, resulting in hypoesthesia in regions of the face and persistent pain</a:t>
            </a:r>
            <a:endParaRPr lang="en-IN"/>
          </a:p>
          <a:p>
            <a:r>
              <a:rPr lang="en-US"/>
              <a:t>Trigeminal neuropathies due to trauma and rheumatologic diseases such as </a:t>
            </a:r>
            <a:r>
              <a:rPr lang="en-IN"/>
              <a:t>SLE </a:t>
            </a:r>
            <a:r>
              <a:rPr lang="en-US"/>
              <a:t>and  scleroderma  can  be  manifested  as  paroxysmal  pain  mimicking  trigeminal neuralgia,  but  these  associations  are  infrequent</a:t>
            </a:r>
          </a:p>
        </p:txBody>
      </p:sp>
    </p:spTree>
    <p:extLst>
      <p:ext uri="{BB962C8B-B14F-4D97-AF65-F5344CB8AC3E}">
        <p14:creationId xmlns:p14="http://schemas.microsoft.com/office/powerpoint/2010/main" val="2850381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FA389-78BC-5647-B9D9-B65ABB7536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3ED83D5-7602-9A42-8D4E-15BD02779617}"/>
              </a:ext>
            </a:extLst>
          </p:cNvPr>
          <p:cNvSpPr>
            <a:spLocks noGrp="1"/>
          </p:cNvSpPr>
          <p:nvPr>
            <p:ph idx="1"/>
          </p:nvPr>
        </p:nvSpPr>
        <p:spPr/>
        <p:txBody>
          <a:bodyPr/>
          <a:lstStyle/>
          <a:p>
            <a:r>
              <a:rPr lang="en-US"/>
              <a:t>Trigeminal neuropathy </a:t>
            </a:r>
            <a:r>
              <a:rPr lang="en-IN"/>
              <a:t>here </a:t>
            </a:r>
            <a:r>
              <a:rPr lang="en-US"/>
              <a:t> start  with  unilateral  paroxysmal  pain,  but  bilateral sensory loss soon develops over regions of the face with ongoing pain, a disorder often termed trigeminal neuritis</a:t>
            </a:r>
            <a:endParaRPr lang="en-IN"/>
          </a:p>
          <a:p>
            <a:r>
              <a:rPr lang="en-US"/>
              <a:t>Facial trauma, dental procedures, or maxillofacial surgery may damage  trigeminal  nerve  branches,  causing  paroxysmal stabbing, electric shock–like, or burning pain</a:t>
            </a:r>
            <a:endParaRPr lang="en-IN"/>
          </a:p>
          <a:p>
            <a:r>
              <a:rPr lang="en-US"/>
              <a:t>pain attacks have a longer duration than trigeminal neuralgia paroxysms, and most patients also describe  severe  ongoing  pain without sensory trigger zones</a:t>
            </a:r>
            <a:endParaRPr lang="en-IN"/>
          </a:p>
          <a:p>
            <a:r>
              <a:rPr lang="en-US"/>
              <a:t>Trigeminal  reflex  testing  has  been  used  as  a neurophysiological technique to detect trigeminal nerve damage</a:t>
            </a:r>
          </a:p>
        </p:txBody>
      </p:sp>
    </p:spTree>
    <p:extLst>
      <p:ext uri="{BB962C8B-B14F-4D97-AF65-F5344CB8AC3E}">
        <p14:creationId xmlns:p14="http://schemas.microsoft.com/office/powerpoint/2010/main" val="2022167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13D9B-27B7-314F-B94D-0AD8DA511E17}"/>
              </a:ext>
            </a:extLst>
          </p:cNvPr>
          <p:cNvSpPr>
            <a:spLocks noGrp="1"/>
          </p:cNvSpPr>
          <p:nvPr>
            <p:ph type="title"/>
          </p:nvPr>
        </p:nvSpPr>
        <p:spPr/>
        <p:txBody>
          <a:bodyPr/>
          <a:lstStyle/>
          <a:p>
            <a:r>
              <a:rPr lang="en-US"/>
              <a:t>Treatment</a:t>
            </a:r>
            <a:br>
              <a:rPr lang="en-IN"/>
            </a:br>
            <a:br>
              <a:rPr lang="en-IN"/>
            </a:br>
            <a:r>
              <a:rPr lang="en-IN"/>
              <a:t>Medical  Treatment</a:t>
            </a:r>
            <a:endParaRPr lang="en-US"/>
          </a:p>
        </p:txBody>
      </p:sp>
      <p:sp>
        <p:nvSpPr>
          <p:cNvPr id="3" name="Content Placeholder 2">
            <a:extLst>
              <a:ext uri="{FF2B5EF4-FFF2-40B4-BE49-F238E27FC236}">
                <a16:creationId xmlns:a16="http://schemas.microsoft.com/office/drawing/2014/main" id="{0454C32B-9E73-CA40-91E7-9BE029CDC9B6}"/>
              </a:ext>
            </a:extLst>
          </p:cNvPr>
          <p:cNvSpPr>
            <a:spLocks noGrp="1"/>
          </p:cNvSpPr>
          <p:nvPr>
            <p:ph idx="1"/>
          </p:nvPr>
        </p:nvSpPr>
        <p:spPr>
          <a:xfrm>
            <a:off x="1103312" y="2579390"/>
            <a:ext cx="8946541" cy="3669009"/>
          </a:xfrm>
        </p:spPr>
        <p:txBody>
          <a:bodyPr/>
          <a:lstStyle/>
          <a:p>
            <a:r>
              <a:rPr lang="en-US"/>
              <a:t>Carbamazepine</a:t>
            </a:r>
            <a:r>
              <a:rPr lang="en-IN"/>
              <a:t>-</a:t>
            </a:r>
            <a:r>
              <a:rPr lang="en-US"/>
              <a:t> doses 200 to 1200 mg per day,  oxcarbazepine 300 to 1800 mg per day</a:t>
            </a:r>
            <a:r>
              <a:rPr lang="en-IN"/>
              <a:t> </a:t>
            </a:r>
            <a:r>
              <a:rPr lang="en-US"/>
              <a:t> have  been  considered  the  first-choice  treatments</a:t>
            </a:r>
            <a:endParaRPr lang="en-IN"/>
          </a:p>
          <a:p>
            <a:r>
              <a:rPr lang="en-US"/>
              <a:t>treatment  effect  is  proposed  to  be related to blockade of voltage-gated sodium channels, resulting in stabilization of hyperexcited  neuronal  membranes  and  inhibition  of  repetitive  firing</a:t>
            </a:r>
            <a:endParaRPr lang="en-IN"/>
          </a:p>
          <a:p>
            <a:r>
              <a:rPr lang="en-US"/>
              <a:t>side effects, including dizziness, diplopia, ataxia, and elevated aminotransferase levels</a:t>
            </a:r>
          </a:p>
        </p:txBody>
      </p:sp>
    </p:spTree>
    <p:extLst>
      <p:ext uri="{BB962C8B-B14F-4D97-AF65-F5344CB8AC3E}">
        <p14:creationId xmlns:p14="http://schemas.microsoft.com/office/powerpoint/2010/main" val="108621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58B2D-E505-6B4D-894A-78F6CDE6385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43A9EC-2F57-2F46-B473-CA309A65AC4C}"/>
              </a:ext>
            </a:extLst>
          </p:cNvPr>
          <p:cNvSpPr>
            <a:spLocks noGrp="1"/>
          </p:cNvSpPr>
          <p:nvPr>
            <p:ph idx="1"/>
          </p:nvPr>
        </p:nvSpPr>
        <p:spPr/>
        <p:txBody>
          <a:bodyPr/>
          <a:lstStyle/>
          <a:p>
            <a:r>
              <a:rPr lang="en-US"/>
              <a:t>Oxcarbazepine </a:t>
            </a:r>
            <a:r>
              <a:rPr lang="en-IN"/>
              <a:t>,</a:t>
            </a:r>
            <a:r>
              <a:rPr lang="en-US"/>
              <a:t> fewer side effects and a low drug–drug interaction than carbamazepine, </a:t>
            </a:r>
            <a:r>
              <a:rPr lang="en-IN"/>
              <a:t>but has</a:t>
            </a:r>
            <a:r>
              <a:rPr lang="en-US"/>
              <a:t> excessive central nervous system depression  or  dose-related  hyponatremia</a:t>
            </a:r>
            <a:endParaRPr lang="en-IN"/>
          </a:p>
          <a:p>
            <a:r>
              <a:rPr lang="en-US"/>
              <a:t>Gabapentin,  </a:t>
            </a:r>
            <a:r>
              <a:rPr lang="en-IN"/>
              <a:t>pregabalin which are tried for </a:t>
            </a:r>
            <a:r>
              <a:rPr lang="en-US"/>
              <a:t>  neuropathic  conditions characterized by continuous pain, may be tried</a:t>
            </a:r>
            <a:endParaRPr lang="en-IN"/>
          </a:p>
          <a:p>
            <a:r>
              <a:rPr lang="en-US"/>
              <a:t>course  of  medical  treatment  is  ineffective  or associated with unacceptable side effects, surgical  decompression  of  the  trigeminal  nerve  may be  considered</a:t>
            </a:r>
          </a:p>
        </p:txBody>
      </p:sp>
    </p:spTree>
    <p:extLst>
      <p:ext uri="{BB962C8B-B14F-4D97-AF65-F5344CB8AC3E}">
        <p14:creationId xmlns:p14="http://schemas.microsoft.com/office/powerpoint/2010/main" val="3705005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C180B-0CC1-FE42-A80A-1D3BF003301F}"/>
              </a:ext>
            </a:extLst>
          </p:cNvPr>
          <p:cNvSpPr>
            <a:spLocks noGrp="1"/>
          </p:cNvSpPr>
          <p:nvPr>
            <p:ph type="title"/>
          </p:nvPr>
        </p:nvSpPr>
        <p:spPr/>
        <p:txBody>
          <a:bodyPr/>
          <a:lstStyle/>
          <a:p>
            <a:r>
              <a:rPr lang="en-IN"/>
              <a:t>OTHER DRUGS </a:t>
            </a:r>
            <a:endParaRPr lang="en-US"/>
          </a:p>
        </p:txBody>
      </p:sp>
      <p:sp>
        <p:nvSpPr>
          <p:cNvPr id="3" name="Content Placeholder 2">
            <a:extLst>
              <a:ext uri="{FF2B5EF4-FFF2-40B4-BE49-F238E27FC236}">
                <a16:creationId xmlns:a16="http://schemas.microsoft.com/office/drawing/2014/main" id="{ABD9FAC7-BDD7-D44D-BB9F-D00C7C42CD58}"/>
              </a:ext>
            </a:extLst>
          </p:cNvPr>
          <p:cNvSpPr>
            <a:spLocks noGrp="1"/>
          </p:cNvSpPr>
          <p:nvPr>
            <p:ph idx="1"/>
          </p:nvPr>
        </p:nvSpPr>
        <p:spPr/>
        <p:txBody>
          <a:bodyPr/>
          <a:lstStyle/>
          <a:p>
            <a:r>
              <a:rPr lang="en-IN"/>
              <a:t>Lamotrigine </a:t>
            </a:r>
          </a:p>
          <a:p>
            <a:r>
              <a:rPr lang="en-IN"/>
              <a:t>Baclofen 40- 80 mg </a:t>
            </a:r>
          </a:p>
          <a:p>
            <a:r>
              <a:rPr lang="en-IN"/>
              <a:t>SEVERE PAIN RESCUE THERAPY – Lidocaine inj </a:t>
            </a:r>
          </a:p>
          <a:p>
            <a:pPr marL="0" indent="0">
              <a:buNone/>
            </a:pPr>
            <a:r>
              <a:rPr lang="en-IN"/>
              <a:t>                                                      Sumatriptan sc inj</a:t>
            </a:r>
          </a:p>
          <a:p>
            <a:r>
              <a:rPr lang="en-IN"/>
              <a:t>Botox A inj can also be tried </a:t>
            </a:r>
            <a:endParaRPr lang="en-US"/>
          </a:p>
        </p:txBody>
      </p:sp>
    </p:spTree>
    <p:extLst>
      <p:ext uri="{BB962C8B-B14F-4D97-AF65-F5344CB8AC3E}">
        <p14:creationId xmlns:p14="http://schemas.microsoft.com/office/powerpoint/2010/main" val="3800800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1935E-50B4-B044-8A2F-00F43C0AF780}"/>
              </a:ext>
            </a:extLst>
          </p:cNvPr>
          <p:cNvSpPr>
            <a:spLocks noGrp="1"/>
          </p:cNvSpPr>
          <p:nvPr>
            <p:ph type="title"/>
          </p:nvPr>
        </p:nvSpPr>
        <p:spPr/>
        <p:txBody>
          <a:bodyPr/>
          <a:lstStyle/>
          <a:p>
            <a:r>
              <a:rPr lang="en-US"/>
              <a:t>Local  Surgical  Procedures</a:t>
            </a:r>
          </a:p>
        </p:txBody>
      </p:sp>
      <p:sp>
        <p:nvSpPr>
          <p:cNvPr id="3" name="Content Placeholder 2">
            <a:extLst>
              <a:ext uri="{FF2B5EF4-FFF2-40B4-BE49-F238E27FC236}">
                <a16:creationId xmlns:a16="http://schemas.microsoft.com/office/drawing/2014/main" id="{725FB377-2188-564F-ABAB-F7A6435223E5}"/>
              </a:ext>
            </a:extLst>
          </p:cNvPr>
          <p:cNvSpPr>
            <a:spLocks noGrp="1"/>
          </p:cNvSpPr>
          <p:nvPr>
            <p:ph idx="1"/>
          </p:nvPr>
        </p:nvSpPr>
        <p:spPr/>
        <p:txBody>
          <a:bodyPr/>
          <a:lstStyle/>
          <a:p>
            <a:r>
              <a:rPr lang="en-US"/>
              <a:t>surgical procedures are effective in reducing  the  severity  and  frequency  of  </a:t>
            </a:r>
            <a:r>
              <a:rPr lang="en-IN"/>
              <a:t>attacks-only if standard doses of medications are not sufficient to control symptoms or if side effects prevent continued use</a:t>
            </a:r>
          </a:p>
          <a:p>
            <a:r>
              <a:rPr lang="en-US"/>
              <a:t>peripheral  blockade of  trigeminal  nerve  branches  at  their  emergence from  the  facial  bones  by  neurectomy, alcohol  injections,  or  induction  of  radiofrequency lesions  or  </a:t>
            </a:r>
            <a:r>
              <a:rPr lang="en-IN"/>
              <a:t>cryolesions---- not used nowadays</a:t>
            </a:r>
          </a:p>
          <a:p>
            <a:r>
              <a:rPr lang="en-US"/>
              <a:t>produce an area of anesthesia on the face  that  corresponds  to  the  distribution  of  the damaged nerve</a:t>
            </a:r>
            <a:endParaRPr lang="en-IN"/>
          </a:p>
          <a:p>
            <a:r>
              <a:rPr lang="en-US"/>
              <a:t>procedures  often  led  to  anesthesia dolorosa (intense pain in the area of sensory  loss</a:t>
            </a:r>
          </a:p>
        </p:txBody>
      </p:sp>
    </p:spTree>
    <p:extLst>
      <p:ext uri="{BB962C8B-B14F-4D97-AF65-F5344CB8AC3E}">
        <p14:creationId xmlns:p14="http://schemas.microsoft.com/office/powerpoint/2010/main" val="2334165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03A680-CEC9-3A44-A3BB-7C908F7F1403}"/>
              </a:ext>
            </a:extLst>
          </p:cNvPr>
          <p:cNvSpPr>
            <a:spLocks noGrp="1"/>
          </p:cNvSpPr>
          <p:nvPr>
            <p:ph idx="1"/>
          </p:nvPr>
        </p:nvSpPr>
        <p:spPr>
          <a:xfrm>
            <a:off x="1103312" y="1418054"/>
            <a:ext cx="8946541" cy="4830346"/>
          </a:xfrm>
        </p:spPr>
        <p:txBody>
          <a:bodyPr>
            <a:normAutofit/>
          </a:bodyPr>
          <a:lstStyle/>
          <a:p>
            <a:r>
              <a:rPr lang="en-US"/>
              <a:t>percutaneously  damage  the  trigeminal  ganglion  in Meckel’s  cave  or  exiting  branches  of  the  ganglion at the base of the </a:t>
            </a:r>
            <a:r>
              <a:rPr lang="en-IN"/>
              <a:t>skull -</a:t>
            </a:r>
          </a:p>
          <a:p>
            <a:pPr marL="0" indent="0">
              <a:buNone/>
            </a:pPr>
            <a:r>
              <a:rPr lang="en-IN"/>
              <a:t>  -</a:t>
            </a:r>
            <a:r>
              <a:rPr lang="en-US"/>
              <a:t>radiofrequency  thermocoagulation,  chemical  destruction through  injection  of  glycerol,mechanical compression  through  balloon  inflation</a:t>
            </a:r>
            <a:endParaRPr lang="en-IN"/>
          </a:p>
          <a:p>
            <a:r>
              <a:rPr lang="en-US"/>
              <a:t>Radiofrequency  thermocoagulation  preferentially  damages small-diameter pain fibers</a:t>
            </a:r>
            <a:endParaRPr lang="en-IN"/>
          </a:p>
          <a:p>
            <a:r>
              <a:rPr lang="en-US"/>
              <a:t>Balloon compression  and  glycerol  injection  preferentially damage large myelinated fibers</a:t>
            </a:r>
            <a:endParaRPr lang="en-IN"/>
          </a:p>
          <a:p>
            <a:r>
              <a:rPr lang="en-US"/>
              <a:t>Pain relief is immediate  </a:t>
            </a:r>
            <a:r>
              <a:rPr lang="en-IN"/>
              <a:t>, </a:t>
            </a:r>
            <a:r>
              <a:rPr lang="en-US"/>
              <a:t> 68% with balloon compression , 58%  with radiofrequency thermocoagulation and 28% with glycerol rhizolysis </a:t>
            </a:r>
            <a:r>
              <a:rPr lang="en-IN"/>
              <a:t>.</a:t>
            </a:r>
            <a:endParaRPr lang="en-US"/>
          </a:p>
        </p:txBody>
      </p:sp>
    </p:spTree>
    <p:extLst>
      <p:ext uri="{BB962C8B-B14F-4D97-AF65-F5344CB8AC3E}">
        <p14:creationId xmlns:p14="http://schemas.microsoft.com/office/powerpoint/2010/main" val="3957653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43C-4AD3-2641-A6C0-C118EF77365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813A30-24DD-DA42-A6D3-77B3A3DBB4C4}"/>
              </a:ext>
            </a:extLst>
          </p:cNvPr>
          <p:cNvSpPr>
            <a:spLocks noGrp="1"/>
          </p:cNvSpPr>
          <p:nvPr>
            <p:ph idx="1"/>
          </p:nvPr>
        </p:nvSpPr>
        <p:spPr/>
        <p:txBody>
          <a:bodyPr/>
          <a:lstStyle/>
          <a:p>
            <a:r>
              <a:rPr lang="en-US"/>
              <a:t>Generating a lesion of the trigeminal root with a gamma knife is a more recently introduced  </a:t>
            </a:r>
            <a:r>
              <a:rPr lang="en-IN"/>
              <a:t>procedure </a:t>
            </a:r>
          </a:p>
          <a:p>
            <a:pPr marL="0" indent="0">
              <a:buNone/>
            </a:pPr>
            <a:r>
              <a:rPr lang="en-IN"/>
              <a:t> challenge – correct identification of nerve to avoid damage to pons</a:t>
            </a:r>
          </a:p>
          <a:p>
            <a:endParaRPr lang="en-IN"/>
          </a:p>
          <a:p>
            <a:r>
              <a:rPr lang="en-US"/>
              <a:t>pain-relieving effect of gamma-knife stereotactic radiosurgery takes 6 to 8 weeks</a:t>
            </a:r>
            <a:endParaRPr lang="en-IN"/>
          </a:p>
          <a:p>
            <a:r>
              <a:rPr lang="en-US"/>
              <a:t>33 to 56% report continued pain relief at 4 to 5 years</a:t>
            </a:r>
            <a:endParaRPr lang="en-IN"/>
          </a:p>
          <a:p>
            <a:endParaRPr lang="en-US"/>
          </a:p>
        </p:txBody>
      </p:sp>
    </p:spTree>
    <p:extLst>
      <p:ext uri="{BB962C8B-B14F-4D97-AF65-F5344CB8AC3E}">
        <p14:creationId xmlns:p14="http://schemas.microsoft.com/office/powerpoint/2010/main" val="2852105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D0509-45AB-D947-B920-DD2D02EACD64}"/>
              </a:ext>
            </a:extLst>
          </p:cNvPr>
          <p:cNvSpPr>
            <a:spLocks noGrp="1"/>
          </p:cNvSpPr>
          <p:nvPr>
            <p:ph type="title"/>
          </p:nvPr>
        </p:nvSpPr>
        <p:spPr/>
        <p:txBody>
          <a:bodyPr/>
          <a:lstStyle/>
          <a:p>
            <a:r>
              <a:rPr lang="en-US"/>
              <a:t>Microvascular  Decompression</a:t>
            </a:r>
          </a:p>
        </p:txBody>
      </p:sp>
      <p:sp>
        <p:nvSpPr>
          <p:cNvPr id="3" name="Content Placeholder 2">
            <a:extLst>
              <a:ext uri="{FF2B5EF4-FFF2-40B4-BE49-F238E27FC236}">
                <a16:creationId xmlns:a16="http://schemas.microsoft.com/office/drawing/2014/main" id="{57FDCCA4-7CD5-A44A-AB62-3A9A6DC2A592}"/>
              </a:ext>
            </a:extLst>
          </p:cNvPr>
          <p:cNvSpPr>
            <a:spLocks noGrp="1"/>
          </p:cNvSpPr>
          <p:nvPr>
            <p:ph idx="1"/>
          </p:nvPr>
        </p:nvSpPr>
        <p:spPr/>
        <p:txBody>
          <a:bodyPr/>
          <a:lstStyle/>
          <a:p>
            <a:r>
              <a:rPr lang="en-US"/>
              <a:t>surgical procedure that is now favored for most cases of trigeminal neuralgia</a:t>
            </a:r>
            <a:endParaRPr lang="en-IN"/>
          </a:p>
          <a:p>
            <a:r>
              <a:rPr lang="en-US"/>
              <a:t>neurosurgeon  identifies  the  vessel that  is  compressing  the  trigeminal nerve root, moves it from under the nerve to over the nerve if necessary</a:t>
            </a:r>
          </a:p>
        </p:txBody>
      </p:sp>
    </p:spTree>
    <p:extLst>
      <p:ext uri="{BB962C8B-B14F-4D97-AF65-F5344CB8AC3E}">
        <p14:creationId xmlns:p14="http://schemas.microsoft.com/office/powerpoint/2010/main" val="11098153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1DE96E-AF18-3A4E-A2F8-5936A23DBF75}"/>
              </a:ext>
            </a:extLst>
          </p:cNvPr>
          <p:cNvSpPr>
            <a:spLocks noGrp="1"/>
          </p:cNvSpPr>
          <p:nvPr>
            <p:ph idx="1"/>
          </p:nvPr>
        </p:nvSpPr>
        <p:spPr>
          <a:xfrm>
            <a:off x="1103312" y="2052918"/>
            <a:ext cx="8946541" cy="4195481"/>
          </a:xfrm>
        </p:spPr>
        <p:txBody>
          <a:bodyPr/>
          <a:lstStyle/>
          <a:p>
            <a:pPr marL="0" indent="0">
              <a:buNone/>
            </a:pPr>
            <a:endParaRPr lang="en-IN"/>
          </a:p>
          <a:p>
            <a:endParaRPr lang="en-US"/>
          </a:p>
        </p:txBody>
      </p:sp>
      <p:pic>
        <p:nvPicPr>
          <p:cNvPr id="6" name="Picture 5">
            <a:extLst>
              <a:ext uri="{FF2B5EF4-FFF2-40B4-BE49-F238E27FC236}">
                <a16:creationId xmlns:a16="http://schemas.microsoft.com/office/drawing/2014/main" id="{E4D0CF75-C684-F942-81E2-51C25E46DAD4}"/>
              </a:ext>
            </a:extLst>
          </p:cNvPr>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952817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AC5B6-0956-BE4F-BE85-8EB1CC80E72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BC21F66-C520-3D44-9D3B-888792C7AB69}"/>
              </a:ext>
            </a:extLst>
          </p:cNvPr>
          <p:cNvSpPr>
            <a:spLocks noGrp="1"/>
          </p:cNvSpPr>
          <p:nvPr>
            <p:ph idx="1"/>
          </p:nvPr>
        </p:nvSpPr>
        <p:spPr/>
        <p:txBody>
          <a:bodyPr/>
          <a:lstStyle/>
          <a:p>
            <a:r>
              <a:rPr lang="en-US"/>
              <a:t>typically inserts a small sponge to keep the pulsating artery separated from the nerve root</a:t>
            </a:r>
            <a:endParaRPr lang="en-IN"/>
          </a:p>
          <a:p>
            <a:r>
              <a:rPr lang="en-IN"/>
              <a:t>In 11%of cases there is only mere contact and no compression </a:t>
            </a:r>
          </a:p>
          <a:p>
            <a:pPr marL="0" indent="0">
              <a:buNone/>
            </a:pPr>
            <a:r>
              <a:rPr lang="en-IN"/>
              <a:t>-surgeon usually inserts the separating sponge anyway, even though the rate of failure is  higher </a:t>
            </a:r>
          </a:p>
          <a:p>
            <a:r>
              <a:rPr lang="en-US"/>
              <a:t>meta-analyses have suggested that microvascular  decompression  is  the  most  efficacious surgical  intervention  for  classical  trigeminal neuralgia</a:t>
            </a:r>
            <a:endParaRPr lang="en-IN"/>
          </a:p>
          <a:p>
            <a:r>
              <a:rPr lang="en-US"/>
              <a:t>2 years after procedure, 68 to 88% of patients have pain relief, and 61 to 80% have pain relief at 4 to 5 year</a:t>
            </a:r>
            <a:r>
              <a:rPr lang="en-IN"/>
              <a:t>.</a:t>
            </a:r>
            <a:endParaRPr lang="en-US"/>
          </a:p>
        </p:txBody>
      </p:sp>
    </p:spTree>
    <p:extLst>
      <p:ext uri="{BB962C8B-B14F-4D97-AF65-F5344CB8AC3E}">
        <p14:creationId xmlns:p14="http://schemas.microsoft.com/office/powerpoint/2010/main" val="14214580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74B80-2599-FA40-9ADC-2CEF307F06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86F661D-D60F-8F4E-8A9F-2643C0CBC3E3}"/>
              </a:ext>
            </a:extLst>
          </p:cNvPr>
          <p:cNvSpPr>
            <a:spLocks noGrp="1"/>
          </p:cNvSpPr>
          <p:nvPr>
            <p:ph idx="1"/>
          </p:nvPr>
        </p:nvSpPr>
        <p:spPr/>
        <p:txBody>
          <a:bodyPr/>
          <a:lstStyle/>
          <a:p>
            <a:r>
              <a:rPr lang="en-IN"/>
              <a:t>Complcations of SX -Cerebrospinal fluid leaks in 2.0% , brain-stem infarctions or hematomas   0.6%, and meningitis in 0.4% ,Sensory loss  in   trigeminal  nerve  distribution on the face occurs in 2.9% of patients</a:t>
            </a:r>
          </a:p>
          <a:p>
            <a:r>
              <a:rPr lang="en-US"/>
              <a:t>ipsilateral  hearing  </a:t>
            </a:r>
            <a:r>
              <a:rPr lang="en-IN"/>
              <a:t>loss In 1.8%</a:t>
            </a:r>
          </a:p>
          <a:p>
            <a:r>
              <a:rPr lang="en-US"/>
              <a:t>insufficient evidence to support or refute the effectiveness of surgical management of trigeminal neuralgia in patients with multiple sclerosis</a:t>
            </a:r>
          </a:p>
        </p:txBody>
      </p:sp>
    </p:spTree>
    <p:extLst>
      <p:ext uri="{BB962C8B-B14F-4D97-AF65-F5344CB8AC3E}">
        <p14:creationId xmlns:p14="http://schemas.microsoft.com/office/powerpoint/2010/main" val="1341824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FD0CA-DC51-CA4B-BF26-9BBFF7D0A5FD}"/>
              </a:ext>
            </a:extLst>
          </p:cNvPr>
          <p:cNvSpPr>
            <a:spLocks noGrp="1"/>
          </p:cNvSpPr>
          <p:nvPr>
            <p:ph type="title"/>
          </p:nvPr>
        </p:nvSpPr>
        <p:spPr/>
        <p:txBody>
          <a:bodyPr/>
          <a:lstStyle/>
          <a:p>
            <a:r>
              <a:rPr lang="en-US"/>
              <a:t>Conclusions</a:t>
            </a:r>
          </a:p>
        </p:txBody>
      </p:sp>
      <p:sp>
        <p:nvSpPr>
          <p:cNvPr id="3" name="Content Placeholder 2">
            <a:extLst>
              <a:ext uri="{FF2B5EF4-FFF2-40B4-BE49-F238E27FC236}">
                <a16:creationId xmlns:a16="http://schemas.microsoft.com/office/drawing/2014/main" id="{9B6B5E97-0AB7-344F-8DB8-3B723EE70DB7}"/>
              </a:ext>
            </a:extLst>
          </p:cNvPr>
          <p:cNvSpPr>
            <a:spLocks noGrp="1"/>
          </p:cNvSpPr>
          <p:nvPr>
            <p:ph idx="1"/>
          </p:nvPr>
        </p:nvSpPr>
        <p:spPr/>
        <p:txBody>
          <a:bodyPr/>
          <a:lstStyle/>
          <a:p>
            <a:r>
              <a:rPr lang="en-US"/>
              <a:t>extremely  painful condition that can be difficult to diagnose and treat</a:t>
            </a:r>
            <a:endParaRPr lang="en-IN"/>
          </a:p>
          <a:p>
            <a:r>
              <a:rPr lang="en-US"/>
              <a:t>Carbamazepine  and  oxcarbazepine  constitute the first-line medical treatment</a:t>
            </a:r>
            <a:endParaRPr lang="en-IN"/>
          </a:p>
          <a:p>
            <a:r>
              <a:rPr lang="en-US"/>
              <a:t>Neuroimaging</a:t>
            </a:r>
            <a:r>
              <a:rPr lang="en-IN"/>
              <a:t> </a:t>
            </a:r>
            <a:r>
              <a:rPr lang="en-US"/>
              <a:t>useful for identifying the cause and for identifying patients with  major neurologic diseases and patients in whom small branches  of  the  basilar  artery  compress  the proximal  nerve</a:t>
            </a:r>
            <a:endParaRPr lang="en-IN"/>
          </a:p>
          <a:p>
            <a:r>
              <a:rPr lang="en-US"/>
              <a:t>application  of  standardized MRI criteria for identifying neurovascular compression may aid in selecting patients for microvascular  decompression</a:t>
            </a:r>
          </a:p>
        </p:txBody>
      </p:sp>
    </p:spTree>
    <p:extLst>
      <p:ext uri="{BB962C8B-B14F-4D97-AF65-F5344CB8AC3E}">
        <p14:creationId xmlns:p14="http://schemas.microsoft.com/office/powerpoint/2010/main" val="1776817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25203-7C3C-844B-B079-EBBD1D2892BA}"/>
              </a:ext>
            </a:extLst>
          </p:cNvPr>
          <p:cNvSpPr>
            <a:spLocks noGrp="1"/>
          </p:cNvSpPr>
          <p:nvPr>
            <p:ph type="title"/>
          </p:nvPr>
        </p:nvSpPr>
        <p:spPr>
          <a:xfrm>
            <a:off x="1103312" y="2728735"/>
            <a:ext cx="9404723" cy="1400530"/>
          </a:xfrm>
        </p:spPr>
        <p:txBody>
          <a:bodyPr/>
          <a:lstStyle/>
          <a:p>
            <a:r>
              <a:rPr lang="en-IN" b="1">
                <a:solidFill>
                  <a:srgbClr val="0070C0"/>
                </a:solidFill>
              </a:rPr>
              <a:t>THANK YOU </a:t>
            </a:r>
            <a:endParaRPr lang="en-US" b="1">
              <a:solidFill>
                <a:srgbClr val="0070C0"/>
              </a:solidFill>
            </a:endParaRPr>
          </a:p>
        </p:txBody>
      </p:sp>
      <p:sp>
        <p:nvSpPr>
          <p:cNvPr id="3" name="Content Placeholder 2">
            <a:extLst>
              <a:ext uri="{FF2B5EF4-FFF2-40B4-BE49-F238E27FC236}">
                <a16:creationId xmlns:a16="http://schemas.microsoft.com/office/drawing/2014/main" id="{FFD76D4E-0600-4545-81E2-42ED52ABEC63}"/>
              </a:ext>
            </a:extLst>
          </p:cNvPr>
          <p:cNvSpPr>
            <a:spLocks noGrp="1"/>
          </p:cNvSpPr>
          <p:nvPr>
            <p:ph idx="1"/>
          </p:nvPr>
        </p:nvSpPr>
        <p:spPr>
          <a:xfrm>
            <a:off x="1103312" y="5757786"/>
            <a:ext cx="8946541" cy="490613"/>
          </a:xfrm>
        </p:spPr>
        <p:txBody>
          <a:bodyPr/>
          <a:lstStyle/>
          <a:p>
            <a:endParaRPr lang="en-US"/>
          </a:p>
        </p:txBody>
      </p:sp>
    </p:spTree>
    <p:extLst>
      <p:ext uri="{BB962C8B-B14F-4D97-AF65-F5344CB8AC3E}">
        <p14:creationId xmlns:p14="http://schemas.microsoft.com/office/powerpoint/2010/main" val="28528782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28</Slides>
  <Notes>0</Notes>
  <HiddenSlides>0</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Ion</vt:lpstr>
      <vt:lpstr>TRIGEMINAL NEURALGIA </vt:lpstr>
      <vt:lpstr>PowerPoint Presentation</vt:lpstr>
      <vt:lpstr>Clinical  Characteristics  and  Diagnosis</vt:lpstr>
      <vt:lpstr>PowerPoint Presentation</vt:lpstr>
      <vt:lpstr>PowerPoint Presentation</vt:lpstr>
      <vt:lpstr>Types and Causes</vt:lpstr>
      <vt:lpstr>PowerPoint Presentation</vt:lpstr>
      <vt:lpstr>Neurovascular  Compression  in Classical Trigeminal Neuralgia</vt:lpstr>
      <vt:lpstr>PowerPoint Presentation</vt:lpstr>
      <vt:lpstr>Pathophysiology</vt:lpstr>
      <vt:lpstr>PowerPoint Presentation</vt:lpstr>
      <vt:lpstr>Trigeminal  Neuralgia   with  Continuous  Pain</vt:lpstr>
      <vt:lpstr>PowerPoint Presentation</vt:lpstr>
      <vt:lpstr>Secondary  Trigeminal Neuralgia</vt:lpstr>
      <vt:lpstr>PowerPoint Presentation</vt:lpstr>
      <vt:lpstr>PowerPoint Presentation</vt:lpstr>
      <vt:lpstr>Treatment  Medical  Treatment</vt:lpstr>
      <vt:lpstr>PowerPoint Presentation</vt:lpstr>
      <vt:lpstr>OTHER DRUGS </vt:lpstr>
      <vt:lpstr>Local  Surgical  Procedures</vt:lpstr>
      <vt:lpstr>PowerPoint Presentation</vt:lpstr>
      <vt:lpstr>PowerPoint Presentation</vt:lpstr>
      <vt:lpstr>Microvascular  Decompression</vt:lpstr>
      <vt:lpstr>PowerPoint Presentation</vt:lpstr>
      <vt:lpstr>PowerPoint Presentation</vt:lpstr>
      <vt:lpstr>PowerPoint Presentation</vt:lpstr>
      <vt:lpstr>Conclusions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TRIGEMINAL NEURALGIA </dc:title>
  <dc:creator>917907189612</dc:creator>
  <cp:lastModifiedBy>917907189612</cp:lastModifiedBy>
  <cp:revision>9</cp:revision>
  <dcterms:created xsi:type="dcterms:W3CDTF">2021-11-09T14:03:36Z</dcterms:created>
  <dcterms:modified xsi:type="dcterms:W3CDTF">2021-11-16T20:19:38Z</dcterms:modified>
</cp:coreProperties>
</file>