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275" r:id="rId1"/>
  </p:sldMasterIdLst>
  <p:notesMasterIdLst>
    <p:notesMasterId r:id="rId100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3" r:id="rId13"/>
    <p:sldId id="275" r:id="rId14"/>
    <p:sldId id="276" r:id="rId15"/>
    <p:sldId id="277" r:id="rId16"/>
    <p:sldId id="278" r:id="rId17"/>
    <p:sldId id="274" r:id="rId18"/>
    <p:sldId id="270" r:id="rId19"/>
    <p:sldId id="271" r:id="rId20"/>
    <p:sldId id="279" r:id="rId21"/>
    <p:sldId id="280" r:id="rId22"/>
    <p:sldId id="281" r:id="rId23"/>
    <p:sldId id="282" r:id="rId24"/>
    <p:sldId id="291" r:id="rId25"/>
    <p:sldId id="292" r:id="rId26"/>
    <p:sldId id="293" r:id="rId27"/>
    <p:sldId id="295" r:id="rId28"/>
    <p:sldId id="294" r:id="rId29"/>
    <p:sldId id="296" r:id="rId30"/>
    <p:sldId id="297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3" r:id="rId45"/>
    <p:sldId id="314" r:id="rId46"/>
    <p:sldId id="315" r:id="rId47"/>
    <p:sldId id="316" r:id="rId48"/>
    <p:sldId id="384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30" r:id="rId61"/>
    <p:sldId id="329" r:id="rId62"/>
    <p:sldId id="331" r:id="rId63"/>
    <p:sldId id="334" r:id="rId64"/>
    <p:sldId id="332" r:id="rId65"/>
    <p:sldId id="333" r:id="rId66"/>
    <p:sldId id="337" r:id="rId67"/>
    <p:sldId id="338" r:id="rId68"/>
    <p:sldId id="385" r:id="rId69"/>
    <p:sldId id="339" r:id="rId70"/>
    <p:sldId id="342" r:id="rId71"/>
    <p:sldId id="341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86" r:id="rId84"/>
    <p:sldId id="387" r:id="rId85"/>
    <p:sldId id="388" r:id="rId86"/>
    <p:sldId id="389" r:id="rId87"/>
    <p:sldId id="354" r:id="rId88"/>
    <p:sldId id="383" r:id="rId89"/>
    <p:sldId id="357" r:id="rId90"/>
    <p:sldId id="368" r:id="rId91"/>
    <p:sldId id="369" r:id="rId92"/>
    <p:sldId id="370" r:id="rId93"/>
    <p:sldId id="371" r:id="rId94"/>
    <p:sldId id="373" r:id="rId95"/>
    <p:sldId id="376" r:id="rId96"/>
    <p:sldId id="377" r:id="rId97"/>
    <p:sldId id="378" r:id="rId98"/>
    <p:sldId id="390" r:id="rId9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1"/>
      <p:bold r:id="rId102"/>
      <p:italic r:id="rId103"/>
      <p:boldItalic r:id="rId104"/>
    </p:embeddedFont>
    <p:embeddedFont>
      <p:font typeface="Calibri Light" panose="020F0302020204030204" pitchFamily="34" charset="0"/>
      <p:regular r:id="rId105"/>
      <p:italic r:id="rId10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68" d="100"/>
          <a:sy n="68" d="100"/>
        </p:scale>
        <p:origin x="14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3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F1F765-9936-42BA-AE7C-9B80247A23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BFFCC7-168B-4092-887B-BD421096718E}">
      <dgm:prSet phldrT="[Text]" custT="1"/>
      <dgm:spPr/>
      <dgm:t>
        <a:bodyPr/>
        <a:lstStyle/>
        <a:p>
          <a:r>
            <a:rPr lang="en-US" sz="2000" dirty="0">
              <a:solidFill>
                <a:srgbClr val="C00000"/>
              </a:solidFill>
            </a:rPr>
            <a:t>Predisposing neurological disease</a:t>
          </a:r>
        </a:p>
      </dgm:t>
    </dgm:pt>
    <dgm:pt modelId="{388C35D1-52F0-4799-8849-CCC9D8C8E27A}" type="parTrans" cxnId="{8896AB32-107D-4749-953B-88B79C319708}">
      <dgm:prSet/>
      <dgm:spPr/>
      <dgm:t>
        <a:bodyPr/>
        <a:lstStyle/>
        <a:p>
          <a:endParaRPr lang="en-US"/>
        </a:p>
      </dgm:t>
    </dgm:pt>
    <dgm:pt modelId="{21915864-A3C8-4485-851A-EABB4A066337}" type="sibTrans" cxnId="{8896AB32-107D-4749-953B-88B79C319708}">
      <dgm:prSet/>
      <dgm:spPr/>
      <dgm:t>
        <a:bodyPr/>
        <a:lstStyle/>
        <a:p>
          <a:endParaRPr lang="en-US"/>
        </a:p>
      </dgm:t>
    </dgm:pt>
    <dgm:pt modelId="{DB7095C0-5495-4982-8ACD-E63147F208D9}">
      <dgm:prSet phldrT="[Text]"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Physical impairment </a:t>
          </a:r>
        </a:p>
      </dgm:t>
    </dgm:pt>
    <dgm:pt modelId="{97369245-1958-48D3-B49E-73847839A9F1}" type="parTrans" cxnId="{E77E3C93-CDD3-4826-9D2D-BBC480763B7C}">
      <dgm:prSet/>
      <dgm:spPr/>
      <dgm:t>
        <a:bodyPr/>
        <a:lstStyle/>
        <a:p>
          <a:endParaRPr lang="en-US"/>
        </a:p>
      </dgm:t>
    </dgm:pt>
    <dgm:pt modelId="{E7C1C385-11B7-4A86-A639-E322A61ECAE4}" type="sibTrans" cxnId="{E77E3C93-CDD3-4826-9D2D-BBC480763B7C}">
      <dgm:prSet/>
      <dgm:spPr/>
      <dgm:t>
        <a:bodyPr/>
        <a:lstStyle/>
        <a:p>
          <a:endParaRPr lang="en-US"/>
        </a:p>
      </dgm:t>
    </dgm:pt>
    <dgm:pt modelId="{5BFB224B-2555-44DF-946E-285FBFBFF4F8}">
      <dgm:prSet phldrT="[Text]"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Vasoactive medications</a:t>
          </a:r>
        </a:p>
      </dgm:t>
    </dgm:pt>
    <dgm:pt modelId="{067E69DA-70E4-4546-A220-EA36F639B0A3}" type="parTrans" cxnId="{FD5648DE-8771-4CB9-89B4-8DBC11086192}">
      <dgm:prSet/>
      <dgm:spPr/>
      <dgm:t>
        <a:bodyPr/>
        <a:lstStyle/>
        <a:p>
          <a:endParaRPr lang="en-US"/>
        </a:p>
      </dgm:t>
    </dgm:pt>
    <dgm:pt modelId="{BFF9E37E-4D25-4F6A-A266-0E1AE20AFD1A}" type="sibTrans" cxnId="{FD5648DE-8771-4CB9-89B4-8DBC11086192}">
      <dgm:prSet/>
      <dgm:spPr/>
      <dgm:t>
        <a:bodyPr/>
        <a:lstStyle/>
        <a:p>
          <a:endParaRPr lang="en-US"/>
        </a:p>
      </dgm:t>
    </dgm:pt>
    <dgm:pt modelId="{D92A120F-1186-4934-AE03-A40F5E0B9B09}" type="pres">
      <dgm:prSet presAssocID="{F2F1F765-9936-42BA-AE7C-9B80247A2303}" presName="linear" presStyleCnt="0">
        <dgm:presLayoutVars>
          <dgm:dir/>
          <dgm:animLvl val="lvl"/>
          <dgm:resizeHandles val="exact"/>
        </dgm:presLayoutVars>
      </dgm:prSet>
      <dgm:spPr/>
    </dgm:pt>
    <dgm:pt modelId="{9CBFD460-DFEF-4058-AABD-B4E166BBFBFF}" type="pres">
      <dgm:prSet presAssocID="{9CBFFCC7-168B-4092-887B-BD421096718E}" presName="parentLin" presStyleCnt="0"/>
      <dgm:spPr/>
    </dgm:pt>
    <dgm:pt modelId="{92BE09BC-FBF8-4E5A-A8BD-0F40305C71C9}" type="pres">
      <dgm:prSet presAssocID="{9CBFFCC7-168B-4092-887B-BD421096718E}" presName="parentLeftMargin" presStyleLbl="node1" presStyleIdx="0" presStyleCnt="3"/>
      <dgm:spPr/>
    </dgm:pt>
    <dgm:pt modelId="{4ED0C587-BFC8-4555-B6B8-D53C970B5043}" type="pres">
      <dgm:prSet presAssocID="{9CBFFCC7-168B-4092-887B-BD42109671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ED69A17-2843-4385-A65C-463A8F1BBD60}" type="pres">
      <dgm:prSet presAssocID="{9CBFFCC7-168B-4092-887B-BD421096718E}" presName="negativeSpace" presStyleCnt="0"/>
      <dgm:spPr/>
    </dgm:pt>
    <dgm:pt modelId="{E3109F82-BE16-4DA5-9994-363F29B3C6EB}" type="pres">
      <dgm:prSet presAssocID="{9CBFFCC7-168B-4092-887B-BD421096718E}" presName="childText" presStyleLbl="conFgAcc1" presStyleIdx="0" presStyleCnt="3">
        <dgm:presLayoutVars>
          <dgm:bulletEnabled val="1"/>
        </dgm:presLayoutVars>
      </dgm:prSet>
      <dgm:spPr/>
    </dgm:pt>
    <dgm:pt modelId="{F06696B2-9B5B-4DA9-A33E-33BA6D20050C}" type="pres">
      <dgm:prSet presAssocID="{21915864-A3C8-4485-851A-EABB4A066337}" presName="spaceBetweenRectangles" presStyleCnt="0"/>
      <dgm:spPr/>
    </dgm:pt>
    <dgm:pt modelId="{AB72FB34-5779-4A4B-8C77-BB417B6AFAAF}" type="pres">
      <dgm:prSet presAssocID="{DB7095C0-5495-4982-8ACD-E63147F208D9}" presName="parentLin" presStyleCnt="0"/>
      <dgm:spPr/>
    </dgm:pt>
    <dgm:pt modelId="{2C8E85DF-8E00-459A-ADCE-07D013465020}" type="pres">
      <dgm:prSet presAssocID="{DB7095C0-5495-4982-8ACD-E63147F208D9}" presName="parentLeftMargin" presStyleLbl="node1" presStyleIdx="0" presStyleCnt="3"/>
      <dgm:spPr/>
    </dgm:pt>
    <dgm:pt modelId="{D911862C-08F9-4376-8D3A-9FFB05F901AA}" type="pres">
      <dgm:prSet presAssocID="{DB7095C0-5495-4982-8ACD-E63147F208D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939F5D2-6F21-4B66-A6D1-C9B9096957B9}" type="pres">
      <dgm:prSet presAssocID="{DB7095C0-5495-4982-8ACD-E63147F208D9}" presName="negativeSpace" presStyleCnt="0"/>
      <dgm:spPr/>
    </dgm:pt>
    <dgm:pt modelId="{9BC0A61A-A4E9-475F-AFDC-3BBC080E17FF}" type="pres">
      <dgm:prSet presAssocID="{DB7095C0-5495-4982-8ACD-E63147F208D9}" presName="childText" presStyleLbl="conFgAcc1" presStyleIdx="1" presStyleCnt="3">
        <dgm:presLayoutVars>
          <dgm:bulletEnabled val="1"/>
        </dgm:presLayoutVars>
      </dgm:prSet>
      <dgm:spPr/>
    </dgm:pt>
    <dgm:pt modelId="{30FF6504-CAA3-475B-A0C3-853848526DBE}" type="pres">
      <dgm:prSet presAssocID="{E7C1C385-11B7-4A86-A639-E322A61ECAE4}" presName="spaceBetweenRectangles" presStyleCnt="0"/>
      <dgm:spPr/>
    </dgm:pt>
    <dgm:pt modelId="{D2978F4F-4B9F-4193-BE5A-5DAFCD7F0A7E}" type="pres">
      <dgm:prSet presAssocID="{5BFB224B-2555-44DF-946E-285FBFBFF4F8}" presName="parentLin" presStyleCnt="0"/>
      <dgm:spPr/>
    </dgm:pt>
    <dgm:pt modelId="{005219DC-FF68-41E6-ABF9-A5FC900542E1}" type="pres">
      <dgm:prSet presAssocID="{5BFB224B-2555-44DF-946E-285FBFBFF4F8}" presName="parentLeftMargin" presStyleLbl="node1" presStyleIdx="1" presStyleCnt="3"/>
      <dgm:spPr/>
    </dgm:pt>
    <dgm:pt modelId="{2B320A58-AFE9-494F-A04C-485E19B987C7}" type="pres">
      <dgm:prSet presAssocID="{5BFB224B-2555-44DF-946E-285FBFBFF4F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1620D79-AA29-4182-8107-D06810F7ADC8}" type="pres">
      <dgm:prSet presAssocID="{5BFB224B-2555-44DF-946E-285FBFBFF4F8}" presName="negativeSpace" presStyleCnt="0"/>
      <dgm:spPr/>
    </dgm:pt>
    <dgm:pt modelId="{014AA7F8-2006-439F-8EC5-56F3351A50A5}" type="pres">
      <dgm:prSet presAssocID="{5BFB224B-2555-44DF-946E-285FBFBFF4F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896AB32-107D-4749-953B-88B79C319708}" srcId="{F2F1F765-9936-42BA-AE7C-9B80247A2303}" destId="{9CBFFCC7-168B-4092-887B-BD421096718E}" srcOrd="0" destOrd="0" parTransId="{388C35D1-52F0-4799-8849-CCC9D8C8E27A}" sibTransId="{21915864-A3C8-4485-851A-EABB4A066337}"/>
    <dgm:cxn modelId="{FCF86634-000B-4B9D-84BB-897FE456E808}" type="presOf" srcId="{DB7095C0-5495-4982-8ACD-E63147F208D9}" destId="{2C8E85DF-8E00-459A-ADCE-07D013465020}" srcOrd="0" destOrd="0" presId="urn:microsoft.com/office/officeart/2005/8/layout/list1"/>
    <dgm:cxn modelId="{FE8D074B-BC8F-4E8B-80F6-34EE963849DA}" type="presOf" srcId="{F2F1F765-9936-42BA-AE7C-9B80247A2303}" destId="{D92A120F-1186-4934-AE03-A40F5E0B9B09}" srcOrd="0" destOrd="0" presId="urn:microsoft.com/office/officeart/2005/8/layout/list1"/>
    <dgm:cxn modelId="{FF06476B-A25A-477E-A063-C61C17C22474}" type="presOf" srcId="{DB7095C0-5495-4982-8ACD-E63147F208D9}" destId="{D911862C-08F9-4376-8D3A-9FFB05F901AA}" srcOrd="1" destOrd="0" presId="urn:microsoft.com/office/officeart/2005/8/layout/list1"/>
    <dgm:cxn modelId="{E77E3C93-CDD3-4826-9D2D-BBC480763B7C}" srcId="{F2F1F765-9936-42BA-AE7C-9B80247A2303}" destId="{DB7095C0-5495-4982-8ACD-E63147F208D9}" srcOrd="1" destOrd="0" parTransId="{97369245-1958-48D3-B49E-73847839A9F1}" sibTransId="{E7C1C385-11B7-4A86-A639-E322A61ECAE4}"/>
    <dgm:cxn modelId="{3A466695-CED9-4CBF-89C4-E2D67614BEFC}" type="presOf" srcId="{9CBFFCC7-168B-4092-887B-BD421096718E}" destId="{92BE09BC-FBF8-4E5A-A8BD-0F40305C71C9}" srcOrd="0" destOrd="0" presId="urn:microsoft.com/office/officeart/2005/8/layout/list1"/>
    <dgm:cxn modelId="{FD5648DE-8771-4CB9-89B4-8DBC11086192}" srcId="{F2F1F765-9936-42BA-AE7C-9B80247A2303}" destId="{5BFB224B-2555-44DF-946E-285FBFBFF4F8}" srcOrd="2" destOrd="0" parTransId="{067E69DA-70E4-4546-A220-EA36F639B0A3}" sibTransId="{BFF9E37E-4D25-4F6A-A266-0E1AE20AFD1A}"/>
    <dgm:cxn modelId="{58136DE3-4AF0-41A3-8794-FE78EB686906}" type="presOf" srcId="{5BFB224B-2555-44DF-946E-285FBFBFF4F8}" destId="{005219DC-FF68-41E6-ABF9-A5FC900542E1}" srcOrd="0" destOrd="0" presId="urn:microsoft.com/office/officeart/2005/8/layout/list1"/>
    <dgm:cxn modelId="{2ACA68E4-FB03-41D9-ACA5-A8323DC50EB0}" type="presOf" srcId="{9CBFFCC7-168B-4092-887B-BD421096718E}" destId="{4ED0C587-BFC8-4555-B6B8-D53C970B5043}" srcOrd="1" destOrd="0" presId="urn:microsoft.com/office/officeart/2005/8/layout/list1"/>
    <dgm:cxn modelId="{9D594EEF-D8C0-4A36-B0A8-A8D016CF10AF}" type="presOf" srcId="{5BFB224B-2555-44DF-946E-285FBFBFF4F8}" destId="{2B320A58-AFE9-494F-A04C-485E19B987C7}" srcOrd="1" destOrd="0" presId="urn:microsoft.com/office/officeart/2005/8/layout/list1"/>
    <dgm:cxn modelId="{F7DD0692-1EA6-40C7-B7D0-8FAF7F481B26}" type="presParOf" srcId="{D92A120F-1186-4934-AE03-A40F5E0B9B09}" destId="{9CBFD460-DFEF-4058-AABD-B4E166BBFBFF}" srcOrd="0" destOrd="0" presId="urn:microsoft.com/office/officeart/2005/8/layout/list1"/>
    <dgm:cxn modelId="{1389DA7D-DE30-443C-BD01-1AD356C9ADA3}" type="presParOf" srcId="{9CBFD460-DFEF-4058-AABD-B4E166BBFBFF}" destId="{92BE09BC-FBF8-4E5A-A8BD-0F40305C71C9}" srcOrd="0" destOrd="0" presId="urn:microsoft.com/office/officeart/2005/8/layout/list1"/>
    <dgm:cxn modelId="{507D020F-0D44-468F-9AD8-312965C00FFC}" type="presParOf" srcId="{9CBFD460-DFEF-4058-AABD-B4E166BBFBFF}" destId="{4ED0C587-BFC8-4555-B6B8-D53C970B5043}" srcOrd="1" destOrd="0" presId="urn:microsoft.com/office/officeart/2005/8/layout/list1"/>
    <dgm:cxn modelId="{115218AA-D2B7-4D31-826E-B7C51C9BF8C6}" type="presParOf" srcId="{D92A120F-1186-4934-AE03-A40F5E0B9B09}" destId="{1ED69A17-2843-4385-A65C-463A8F1BBD60}" srcOrd="1" destOrd="0" presId="urn:microsoft.com/office/officeart/2005/8/layout/list1"/>
    <dgm:cxn modelId="{A37B74F1-A49F-46B7-8C7D-B6EAB56172A4}" type="presParOf" srcId="{D92A120F-1186-4934-AE03-A40F5E0B9B09}" destId="{E3109F82-BE16-4DA5-9994-363F29B3C6EB}" srcOrd="2" destOrd="0" presId="urn:microsoft.com/office/officeart/2005/8/layout/list1"/>
    <dgm:cxn modelId="{E761B20B-19B5-450E-BE84-0EA079DC3031}" type="presParOf" srcId="{D92A120F-1186-4934-AE03-A40F5E0B9B09}" destId="{F06696B2-9B5B-4DA9-A33E-33BA6D20050C}" srcOrd="3" destOrd="0" presId="urn:microsoft.com/office/officeart/2005/8/layout/list1"/>
    <dgm:cxn modelId="{BE81110D-22DB-48DE-8142-E00C88637905}" type="presParOf" srcId="{D92A120F-1186-4934-AE03-A40F5E0B9B09}" destId="{AB72FB34-5779-4A4B-8C77-BB417B6AFAAF}" srcOrd="4" destOrd="0" presId="urn:microsoft.com/office/officeart/2005/8/layout/list1"/>
    <dgm:cxn modelId="{AB944D4F-6974-4F09-AD30-A3643B539CBA}" type="presParOf" srcId="{AB72FB34-5779-4A4B-8C77-BB417B6AFAAF}" destId="{2C8E85DF-8E00-459A-ADCE-07D013465020}" srcOrd="0" destOrd="0" presId="urn:microsoft.com/office/officeart/2005/8/layout/list1"/>
    <dgm:cxn modelId="{4FAF10BD-776B-4FCA-9357-2FA0FF24183F}" type="presParOf" srcId="{AB72FB34-5779-4A4B-8C77-BB417B6AFAAF}" destId="{D911862C-08F9-4376-8D3A-9FFB05F901AA}" srcOrd="1" destOrd="0" presId="urn:microsoft.com/office/officeart/2005/8/layout/list1"/>
    <dgm:cxn modelId="{DE2EB969-05DD-4AE5-9CAC-7FF7CBB95337}" type="presParOf" srcId="{D92A120F-1186-4934-AE03-A40F5E0B9B09}" destId="{8939F5D2-6F21-4B66-A6D1-C9B9096957B9}" srcOrd="5" destOrd="0" presId="urn:microsoft.com/office/officeart/2005/8/layout/list1"/>
    <dgm:cxn modelId="{678A7E22-02A8-42F3-8C07-C8285FD15194}" type="presParOf" srcId="{D92A120F-1186-4934-AE03-A40F5E0B9B09}" destId="{9BC0A61A-A4E9-475F-AFDC-3BBC080E17FF}" srcOrd="6" destOrd="0" presId="urn:microsoft.com/office/officeart/2005/8/layout/list1"/>
    <dgm:cxn modelId="{7E520D0B-2579-46F3-AA22-3FA60FBC13E3}" type="presParOf" srcId="{D92A120F-1186-4934-AE03-A40F5E0B9B09}" destId="{30FF6504-CAA3-475B-A0C3-853848526DBE}" srcOrd="7" destOrd="0" presId="urn:microsoft.com/office/officeart/2005/8/layout/list1"/>
    <dgm:cxn modelId="{609DBA30-7F55-49E8-B472-3E615179DB33}" type="presParOf" srcId="{D92A120F-1186-4934-AE03-A40F5E0B9B09}" destId="{D2978F4F-4B9F-4193-BE5A-5DAFCD7F0A7E}" srcOrd="8" destOrd="0" presId="urn:microsoft.com/office/officeart/2005/8/layout/list1"/>
    <dgm:cxn modelId="{F3029001-17B1-4E5E-A152-ED35A48F9E5F}" type="presParOf" srcId="{D2978F4F-4B9F-4193-BE5A-5DAFCD7F0A7E}" destId="{005219DC-FF68-41E6-ABF9-A5FC900542E1}" srcOrd="0" destOrd="0" presId="urn:microsoft.com/office/officeart/2005/8/layout/list1"/>
    <dgm:cxn modelId="{B78EF52A-08ED-4964-B84F-D248AA0F1B6B}" type="presParOf" srcId="{D2978F4F-4B9F-4193-BE5A-5DAFCD7F0A7E}" destId="{2B320A58-AFE9-494F-A04C-485E19B987C7}" srcOrd="1" destOrd="0" presId="urn:microsoft.com/office/officeart/2005/8/layout/list1"/>
    <dgm:cxn modelId="{564CB2DF-DBC5-43B8-BF4C-C053EE6B5BA0}" type="presParOf" srcId="{D92A120F-1186-4934-AE03-A40F5E0B9B09}" destId="{D1620D79-AA29-4182-8107-D06810F7ADC8}" srcOrd="9" destOrd="0" presId="urn:microsoft.com/office/officeart/2005/8/layout/list1"/>
    <dgm:cxn modelId="{A1FC0E73-D3B1-4740-8A08-DC9BF29373CB}" type="presParOf" srcId="{D92A120F-1186-4934-AE03-A40F5E0B9B09}" destId="{014AA7F8-2006-439F-8EC5-56F3351A50A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5F0C3-51FA-48F4-8CB5-8EB01C9E3ACF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0B0F67-79B5-4A72-9740-250477AF7819}">
      <dgm:prSet phldrT="[Text]"/>
      <dgm:spPr/>
      <dgm:t>
        <a:bodyPr/>
        <a:lstStyle/>
        <a:p>
          <a:r>
            <a:rPr lang="en-US" dirty="0"/>
            <a:t>CEREBRAL BLOOD FLOW</a:t>
          </a:r>
        </a:p>
      </dgm:t>
    </dgm:pt>
    <dgm:pt modelId="{07C00A22-BF1C-47A8-ACE8-9745CCA207FF}" type="parTrans" cxnId="{5F261A7C-51A2-4439-8C3E-3533470DDAE1}">
      <dgm:prSet/>
      <dgm:spPr/>
      <dgm:t>
        <a:bodyPr/>
        <a:lstStyle/>
        <a:p>
          <a:endParaRPr lang="en-US"/>
        </a:p>
      </dgm:t>
    </dgm:pt>
    <dgm:pt modelId="{49A610AA-81BA-4C03-B5EC-CB9AF1D76E72}" type="sibTrans" cxnId="{5F261A7C-51A2-4439-8C3E-3533470DDAE1}">
      <dgm:prSet/>
      <dgm:spPr/>
      <dgm:t>
        <a:bodyPr/>
        <a:lstStyle/>
        <a:p>
          <a:endParaRPr lang="en-US"/>
        </a:p>
      </dgm:t>
    </dgm:pt>
    <dgm:pt modelId="{C8E3E3E6-9FA4-4C2B-809F-70C32995BFFF}">
      <dgm:prSet phldrT="[Text]"/>
      <dgm:spPr/>
      <dgm:t>
        <a:bodyPr/>
        <a:lstStyle/>
        <a:p>
          <a:r>
            <a:rPr lang="en-US" dirty="0"/>
            <a:t>MYOGENIC FACTORS </a:t>
          </a:r>
        </a:p>
      </dgm:t>
    </dgm:pt>
    <dgm:pt modelId="{E9754E6C-8513-4371-B327-6B332212AF0E}" type="parTrans" cxnId="{235FC202-440F-474F-B831-99E7618AA3A0}">
      <dgm:prSet/>
      <dgm:spPr/>
      <dgm:t>
        <a:bodyPr/>
        <a:lstStyle/>
        <a:p>
          <a:endParaRPr lang="en-US"/>
        </a:p>
      </dgm:t>
    </dgm:pt>
    <dgm:pt modelId="{C900C159-B5C5-4A4C-B7C1-59201F37165E}" type="sibTrans" cxnId="{235FC202-440F-474F-B831-99E7618AA3A0}">
      <dgm:prSet/>
      <dgm:spPr/>
      <dgm:t>
        <a:bodyPr/>
        <a:lstStyle/>
        <a:p>
          <a:endParaRPr lang="en-US"/>
        </a:p>
      </dgm:t>
    </dgm:pt>
    <dgm:pt modelId="{0FB9D294-0157-4A28-A3F2-7FBEC7FC0208}">
      <dgm:prSet phldrT="[Text]"/>
      <dgm:spPr/>
      <dgm:t>
        <a:bodyPr/>
        <a:lstStyle/>
        <a:p>
          <a:r>
            <a:rPr lang="en-US" dirty="0"/>
            <a:t>AUTONOMIC NEUROVASCULAR CONTROL</a:t>
          </a:r>
        </a:p>
      </dgm:t>
    </dgm:pt>
    <dgm:pt modelId="{9AD1ACFF-6E53-46FE-A619-96F415770628}" type="parTrans" cxnId="{EDA7EBFD-7718-4019-8B3A-FF2E1FBB6C68}">
      <dgm:prSet/>
      <dgm:spPr/>
      <dgm:t>
        <a:bodyPr/>
        <a:lstStyle/>
        <a:p>
          <a:endParaRPr lang="en-US"/>
        </a:p>
      </dgm:t>
    </dgm:pt>
    <dgm:pt modelId="{E4D2B4A1-F317-4A33-ADBB-49788C569D27}" type="sibTrans" cxnId="{EDA7EBFD-7718-4019-8B3A-FF2E1FBB6C68}">
      <dgm:prSet/>
      <dgm:spPr/>
      <dgm:t>
        <a:bodyPr/>
        <a:lstStyle/>
        <a:p>
          <a:endParaRPr lang="en-US"/>
        </a:p>
      </dgm:t>
    </dgm:pt>
    <dgm:pt modelId="{0CC88D24-E424-4871-A749-3A0E75462CF5}">
      <dgm:prSet phldrT="[Text]"/>
      <dgm:spPr/>
      <dgm:t>
        <a:bodyPr/>
        <a:lstStyle/>
        <a:p>
          <a:r>
            <a:rPr lang="en-US" dirty="0"/>
            <a:t>LOCAL METABOLITES</a:t>
          </a:r>
        </a:p>
      </dgm:t>
    </dgm:pt>
    <dgm:pt modelId="{6062F4A8-AC35-4AA5-8FD4-8F876A45B802}" type="parTrans" cxnId="{D57D8EAE-6E47-4D1D-8411-D0A676712078}">
      <dgm:prSet/>
      <dgm:spPr/>
      <dgm:t>
        <a:bodyPr/>
        <a:lstStyle/>
        <a:p>
          <a:endParaRPr lang="en-US"/>
        </a:p>
      </dgm:t>
    </dgm:pt>
    <dgm:pt modelId="{00067F3B-CC5F-4AFE-863F-F3BC73BDC50D}" type="sibTrans" cxnId="{D57D8EAE-6E47-4D1D-8411-D0A676712078}">
      <dgm:prSet/>
      <dgm:spPr/>
      <dgm:t>
        <a:bodyPr/>
        <a:lstStyle/>
        <a:p>
          <a:endParaRPr lang="en-US"/>
        </a:p>
      </dgm:t>
    </dgm:pt>
    <dgm:pt modelId="{BCD79E91-4236-452C-BD98-5E9D24FB77A4}" type="pres">
      <dgm:prSet presAssocID="{FBA5F0C3-51FA-48F4-8CB5-8EB01C9E3AC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F31B1A8-5209-4728-9325-C41BE114E280}" type="pres">
      <dgm:prSet presAssocID="{030B0F67-79B5-4A72-9740-250477AF7819}" presName="singleCycle" presStyleCnt="0"/>
      <dgm:spPr/>
    </dgm:pt>
    <dgm:pt modelId="{DCE9938B-A1A9-498F-9511-38886CFB0855}" type="pres">
      <dgm:prSet presAssocID="{030B0F67-79B5-4A72-9740-250477AF7819}" presName="singleCenter" presStyleLbl="node1" presStyleIdx="0" presStyleCnt="4" custScaleX="145302" custScaleY="119044" custLinFactNeighborX="2176" custLinFactNeighborY="-5017">
        <dgm:presLayoutVars>
          <dgm:chMax val="7"/>
          <dgm:chPref val="7"/>
        </dgm:presLayoutVars>
      </dgm:prSet>
      <dgm:spPr/>
    </dgm:pt>
    <dgm:pt modelId="{791FF48A-64F4-46D3-A7AE-805250CDAFCB}" type="pres">
      <dgm:prSet presAssocID="{E9754E6C-8513-4371-B327-6B332212AF0E}" presName="Name56" presStyleLbl="parChTrans1D2" presStyleIdx="0" presStyleCnt="3"/>
      <dgm:spPr/>
    </dgm:pt>
    <dgm:pt modelId="{B597F619-2A15-43A8-AC5E-216FFEBA301D}" type="pres">
      <dgm:prSet presAssocID="{C8E3E3E6-9FA4-4C2B-809F-70C32995BFFF}" presName="text0" presStyleLbl="node1" presStyleIdx="1" presStyleCnt="4" custScaleX="318644" custScaleY="65553">
        <dgm:presLayoutVars>
          <dgm:bulletEnabled val="1"/>
        </dgm:presLayoutVars>
      </dgm:prSet>
      <dgm:spPr/>
    </dgm:pt>
    <dgm:pt modelId="{CF587FE6-F936-4F16-B00B-ACCA87CE45D7}" type="pres">
      <dgm:prSet presAssocID="{9AD1ACFF-6E53-46FE-A619-96F415770628}" presName="Name56" presStyleLbl="parChTrans1D2" presStyleIdx="1" presStyleCnt="3"/>
      <dgm:spPr/>
    </dgm:pt>
    <dgm:pt modelId="{E5BFD24F-3C79-478A-9CF4-83B11C8596B9}" type="pres">
      <dgm:prSet presAssocID="{0FB9D294-0157-4A28-A3F2-7FBEC7FC0208}" presName="text0" presStyleLbl="node1" presStyleIdx="2" presStyleCnt="4" custScaleX="266842" custRadScaleRad="134987" custRadScaleInc="-19262">
        <dgm:presLayoutVars>
          <dgm:bulletEnabled val="1"/>
        </dgm:presLayoutVars>
      </dgm:prSet>
      <dgm:spPr/>
    </dgm:pt>
    <dgm:pt modelId="{8D230261-A8AF-4BF3-B31A-35D2735063F8}" type="pres">
      <dgm:prSet presAssocID="{6062F4A8-AC35-4AA5-8FD4-8F876A45B802}" presName="Name56" presStyleLbl="parChTrans1D2" presStyleIdx="2" presStyleCnt="3"/>
      <dgm:spPr/>
    </dgm:pt>
    <dgm:pt modelId="{35E6642C-D5BF-4118-AA62-52DC1ED09208}" type="pres">
      <dgm:prSet presAssocID="{0CC88D24-E424-4871-A749-3A0E75462CF5}" presName="text0" presStyleLbl="node1" presStyleIdx="3" presStyleCnt="4" custScaleX="204147" custRadScaleRad="115460" custRadScaleInc="8236">
        <dgm:presLayoutVars>
          <dgm:bulletEnabled val="1"/>
        </dgm:presLayoutVars>
      </dgm:prSet>
      <dgm:spPr/>
    </dgm:pt>
  </dgm:ptLst>
  <dgm:cxnLst>
    <dgm:cxn modelId="{235FC202-440F-474F-B831-99E7618AA3A0}" srcId="{030B0F67-79B5-4A72-9740-250477AF7819}" destId="{C8E3E3E6-9FA4-4C2B-809F-70C32995BFFF}" srcOrd="0" destOrd="0" parTransId="{E9754E6C-8513-4371-B327-6B332212AF0E}" sibTransId="{C900C159-B5C5-4A4C-B7C1-59201F37165E}"/>
    <dgm:cxn modelId="{1133C81C-6632-477C-B4A2-D79BA8B5EC0D}" type="presOf" srcId="{6062F4A8-AC35-4AA5-8FD4-8F876A45B802}" destId="{8D230261-A8AF-4BF3-B31A-35D2735063F8}" srcOrd="0" destOrd="0" presId="urn:microsoft.com/office/officeart/2008/layout/RadialCluster"/>
    <dgm:cxn modelId="{5F261A7C-51A2-4439-8C3E-3533470DDAE1}" srcId="{FBA5F0C3-51FA-48F4-8CB5-8EB01C9E3ACF}" destId="{030B0F67-79B5-4A72-9740-250477AF7819}" srcOrd="0" destOrd="0" parTransId="{07C00A22-BF1C-47A8-ACE8-9745CCA207FF}" sibTransId="{49A610AA-81BA-4C03-B5EC-CB9AF1D76E72}"/>
    <dgm:cxn modelId="{7B1DECA7-E548-42CE-869B-0E4845F3EAEE}" type="presOf" srcId="{E9754E6C-8513-4371-B327-6B332212AF0E}" destId="{791FF48A-64F4-46D3-A7AE-805250CDAFCB}" srcOrd="0" destOrd="0" presId="urn:microsoft.com/office/officeart/2008/layout/RadialCluster"/>
    <dgm:cxn modelId="{D57D8EAE-6E47-4D1D-8411-D0A676712078}" srcId="{030B0F67-79B5-4A72-9740-250477AF7819}" destId="{0CC88D24-E424-4871-A749-3A0E75462CF5}" srcOrd="2" destOrd="0" parTransId="{6062F4A8-AC35-4AA5-8FD4-8F876A45B802}" sibTransId="{00067F3B-CC5F-4AFE-863F-F3BC73BDC50D}"/>
    <dgm:cxn modelId="{B27DFCB5-7C54-4283-A2FA-DCAFDAA23BDE}" type="presOf" srcId="{0CC88D24-E424-4871-A749-3A0E75462CF5}" destId="{35E6642C-D5BF-4118-AA62-52DC1ED09208}" srcOrd="0" destOrd="0" presId="urn:microsoft.com/office/officeart/2008/layout/RadialCluster"/>
    <dgm:cxn modelId="{7DC88ACD-74F1-437E-BC90-B09DBCA1E80D}" type="presOf" srcId="{0FB9D294-0157-4A28-A3F2-7FBEC7FC0208}" destId="{E5BFD24F-3C79-478A-9CF4-83B11C8596B9}" srcOrd="0" destOrd="0" presId="urn:microsoft.com/office/officeart/2008/layout/RadialCluster"/>
    <dgm:cxn modelId="{4B5E7FDC-83E8-4622-8417-91787764B4A0}" type="presOf" srcId="{9AD1ACFF-6E53-46FE-A619-96F415770628}" destId="{CF587FE6-F936-4F16-B00B-ACCA87CE45D7}" srcOrd="0" destOrd="0" presId="urn:microsoft.com/office/officeart/2008/layout/RadialCluster"/>
    <dgm:cxn modelId="{7845A6DD-D89E-4836-9F60-0E22FCA9EA2E}" type="presOf" srcId="{030B0F67-79B5-4A72-9740-250477AF7819}" destId="{DCE9938B-A1A9-498F-9511-38886CFB0855}" srcOrd="0" destOrd="0" presId="urn:microsoft.com/office/officeart/2008/layout/RadialCluster"/>
    <dgm:cxn modelId="{DDE013E4-6890-4F45-BD40-707E7CEEA568}" type="presOf" srcId="{C8E3E3E6-9FA4-4C2B-809F-70C32995BFFF}" destId="{B597F619-2A15-43A8-AC5E-216FFEBA301D}" srcOrd="0" destOrd="0" presId="urn:microsoft.com/office/officeart/2008/layout/RadialCluster"/>
    <dgm:cxn modelId="{3DA1CEF3-38A1-4288-85E5-E26C7518DAA7}" type="presOf" srcId="{FBA5F0C3-51FA-48F4-8CB5-8EB01C9E3ACF}" destId="{BCD79E91-4236-452C-BD98-5E9D24FB77A4}" srcOrd="0" destOrd="0" presId="urn:microsoft.com/office/officeart/2008/layout/RadialCluster"/>
    <dgm:cxn modelId="{EDA7EBFD-7718-4019-8B3A-FF2E1FBB6C68}" srcId="{030B0F67-79B5-4A72-9740-250477AF7819}" destId="{0FB9D294-0157-4A28-A3F2-7FBEC7FC0208}" srcOrd="1" destOrd="0" parTransId="{9AD1ACFF-6E53-46FE-A619-96F415770628}" sibTransId="{E4D2B4A1-F317-4A33-ADBB-49788C569D27}"/>
    <dgm:cxn modelId="{2F2FC16C-2817-4670-AAC2-7D17167B5E62}" type="presParOf" srcId="{BCD79E91-4236-452C-BD98-5E9D24FB77A4}" destId="{2F31B1A8-5209-4728-9325-C41BE114E280}" srcOrd="0" destOrd="0" presId="urn:microsoft.com/office/officeart/2008/layout/RadialCluster"/>
    <dgm:cxn modelId="{4F5E8612-968B-4BAD-9674-A0DA11B44691}" type="presParOf" srcId="{2F31B1A8-5209-4728-9325-C41BE114E280}" destId="{DCE9938B-A1A9-498F-9511-38886CFB0855}" srcOrd="0" destOrd="0" presId="urn:microsoft.com/office/officeart/2008/layout/RadialCluster"/>
    <dgm:cxn modelId="{52129D01-1F99-408D-8D1A-26C44F4EA599}" type="presParOf" srcId="{2F31B1A8-5209-4728-9325-C41BE114E280}" destId="{791FF48A-64F4-46D3-A7AE-805250CDAFCB}" srcOrd="1" destOrd="0" presId="urn:microsoft.com/office/officeart/2008/layout/RadialCluster"/>
    <dgm:cxn modelId="{A64AB0F5-0A10-4F92-A9EE-4E4326197FE2}" type="presParOf" srcId="{2F31B1A8-5209-4728-9325-C41BE114E280}" destId="{B597F619-2A15-43A8-AC5E-216FFEBA301D}" srcOrd="2" destOrd="0" presId="urn:microsoft.com/office/officeart/2008/layout/RadialCluster"/>
    <dgm:cxn modelId="{909491C3-8F71-407F-9851-C3D7332A56D5}" type="presParOf" srcId="{2F31B1A8-5209-4728-9325-C41BE114E280}" destId="{CF587FE6-F936-4F16-B00B-ACCA87CE45D7}" srcOrd="3" destOrd="0" presId="urn:microsoft.com/office/officeart/2008/layout/RadialCluster"/>
    <dgm:cxn modelId="{6D016C77-8B73-4665-BF2D-8059C88EA442}" type="presParOf" srcId="{2F31B1A8-5209-4728-9325-C41BE114E280}" destId="{E5BFD24F-3C79-478A-9CF4-83B11C8596B9}" srcOrd="4" destOrd="0" presId="urn:microsoft.com/office/officeart/2008/layout/RadialCluster"/>
    <dgm:cxn modelId="{E6576FD1-F346-42C2-B423-86C48ADF0D53}" type="presParOf" srcId="{2F31B1A8-5209-4728-9325-C41BE114E280}" destId="{8D230261-A8AF-4BF3-B31A-35D2735063F8}" srcOrd="5" destOrd="0" presId="urn:microsoft.com/office/officeart/2008/layout/RadialCluster"/>
    <dgm:cxn modelId="{8492A7DB-FBB1-4253-8382-8728CC9A7557}" type="presParOf" srcId="{2F31B1A8-5209-4728-9325-C41BE114E280}" destId="{35E6642C-D5BF-4118-AA62-52DC1ED0920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6BBCFE-33A6-4FDA-88A9-7CD47FB453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9AB50-7B89-455E-87C2-57B0CD59CD28}">
      <dgm:prSet phldrT="[Text]"/>
      <dgm:spPr/>
      <dgm:t>
        <a:bodyPr/>
        <a:lstStyle/>
        <a:p>
          <a:r>
            <a:rPr lang="en-US" dirty="0">
              <a:solidFill>
                <a:srgbClr val="FFC000"/>
              </a:solidFill>
            </a:rPr>
            <a:t>SYNCOPE</a:t>
          </a:r>
        </a:p>
      </dgm:t>
    </dgm:pt>
    <dgm:pt modelId="{DE0D5CEB-D90F-4BF7-A1D1-06AD36588A08}" type="parTrans" cxnId="{C7C4A52D-5727-4A0B-89CC-E012B25AED81}">
      <dgm:prSet/>
      <dgm:spPr/>
      <dgm:t>
        <a:bodyPr/>
        <a:lstStyle/>
        <a:p>
          <a:endParaRPr lang="en-US"/>
        </a:p>
      </dgm:t>
    </dgm:pt>
    <dgm:pt modelId="{E33433D0-2360-4E0D-93F9-4EC0153BF8D8}" type="sibTrans" cxnId="{C7C4A52D-5727-4A0B-89CC-E012B25AED81}">
      <dgm:prSet/>
      <dgm:spPr/>
      <dgm:t>
        <a:bodyPr/>
        <a:lstStyle/>
        <a:p>
          <a:endParaRPr lang="en-US"/>
        </a:p>
      </dgm:t>
    </dgm:pt>
    <dgm:pt modelId="{CA922FAA-6213-401E-AEFF-7CC633E95BE8}">
      <dgm:prSet phldrT="[Text]"/>
      <dgm:spPr/>
      <dgm:t>
        <a:bodyPr/>
        <a:lstStyle/>
        <a:p>
          <a:r>
            <a:rPr lang="en-US" dirty="0"/>
            <a:t>NEURALLY MEDIATED SYNCOPE</a:t>
          </a:r>
        </a:p>
      </dgm:t>
    </dgm:pt>
    <dgm:pt modelId="{31E27F3E-7BCB-4BAA-A5C9-480197DB1327}" type="parTrans" cxnId="{1EEABCBD-32C6-497E-B60B-12B7D6104F19}">
      <dgm:prSet/>
      <dgm:spPr/>
      <dgm:t>
        <a:bodyPr/>
        <a:lstStyle/>
        <a:p>
          <a:endParaRPr lang="en-US"/>
        </a:p>
      </dgm:t>
    </dgm:pt>
    <dgm:pt modelId="{711E36F3-378D-4876-B433-120B7D1C54AA}" type="sibTrans" cxnId="{1EEABCBD-32C6-497E-B60B-12B7D6104F19}">
      <dgm:prSet/>
      <dgm:spPr/>
      <dgm:t>
        <a:bodyPr/>
        <a:lstStyle/>
        <a:p>
          <a:endParaRPr lang="en-US"/>
        </a:p>
      </dgm:t>
    </dgm:pt>
    <dgm:pt modelId="{42022030-E2E0-41F0-BD08-FF7B4B28C431}">
      <dgm:prSet phldrT="[Text]"/>
      <dgm:spPr/>
      <dgm:t>
        <a:bodyPr/>
        <a:lstStyle/>
        <a:p>
          <a:r>
            <a:rPr lang="en-US" dirty="0"/>
            <a:t>CARDIOGENIC SYNCOPE</a:t>
          </a:r>
        </a:p>
      </dgm:t>
    </dgm:pt>
    <dgm:pt modelId="{78AC4BBA-6981-405B-8FFF-9D4A8C1E329A}" type="parTrans" cxnId="{8E582A56-D98C-447B-AA99-AB500D0A5D63}">
      <dgm:prSet/>
      <dgm:spPr/>
      <dgm:t>
        <a:bodyPr/>
        <a:lstStyle/>
        <a:p>
          <a:endParaRPr lang="en-US"/>
        </a:p>
      </dgm:t>
    </dgm:pt>
    <dgm:pt modelId="{F5A5637F-784F-495D-8C40-113E58F48C15}" type="sibTrans" cxnId="{8E582A56-D98C-447B-AA99-AB500D0A5D63}">
      <dgm:prSet/>
      <dgm:spPr/>
      <dgm:t>
        <a:bodyPr/>
        <a:lstStyle/>
        <a:p>
          <a:endParaRPr lang="en-US"/>
        </a:p>
      </dgm:t>
    </dgm:pt>
    <dgm:pt modelId="{FC8F267F-D1A5-4FE2-ADA8-65A98C355C59}">
      <dgm:prSet phldrT="[Text]"/>
      <dgm:spPr/>
      <dgm:t>
        <a:bodyPr/>
        <a:lstStyle/>
        <a:p>
          <a:r>
            <a:rPr lang="en-US" dirty="0"/>
            <a:t>ORTHOSTATIC HYPOTENSION</a:t>
          </a:r>
        </a:p>
      </dgm:t>
    </dgm:pt>
    <dgm:pt modelId="{C1B5C1D4-29D8-4CF9-9185-D3E16003E5B3}" type="parTrans" cxnId="{6D08958C-F38F-4912-A587-CB039FC9D424}">
      <dgm:prSet/>
      <dgm:spPr/>
      <dgm:t>
        <a:bodyPr/>
        <a:lstStyle/>
        <a:p>
          <a:endParaRPr lang="en-US"/>
        </a:p>
      </dgm:t>
    </dgm:pt>
    <dgm:pt modelId="{504B0E1B-5A57-43EC-BC7D-D8D0F7754E71}" type="sibTrans" cxnId="{6D08958C-F38F-4912-A587-CB039FC9D424}">
      <dgm:prSet/>
      <dgm:spPr/>
      <dgm:t>
        <a:bodyPr/>
        <a:lstStyle/>
        <a:p>
          <a:endParaRPr lang="en-US"/>
        </a:p>
      </dgm:t>
    </dgm:pt>
    <dgm:pt modelId="{BC82B49B-0F71-4EAF-82EF-3B6CB63F01A5}" type="pres">
      <dgm:prSet presAssocID="{CC6BBCFE-33A6-4FDA-88A9-7CD47FB453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7B397DF-8F49-4CC4-B9F1-306374DCB481}" type="pres">
      <dgm:prSet presAssocID="{4529AB50-7B89-455E-87C2-57B0CD59CD28}" presName="hierRoot1" presStyleCnt="0">
        <dgm:presLayoutVars>
          <dgm:hierBranch val="init"/>
        </dgm:presLayoutVars>
      </dgm:prSet>
      <dgm:spPr/>
    </dgm:pt>
    <dgm:pt modelId="{599768DF-6190-44D8-B060-24C4B082DDFD}" type="pres">
      <dgm:prSet presAssocID="{4529AB50-7B89-455E-87C2-57B0CD59CD28}" presName="rootComposite1" presStyleCnt="0"/>
      <dgm:spPr/>
    </dgm:pt>
    <dgm:pt modelId="{00650EE5-3723-484B-AF0D-69981C9FA498}" type="pres">
      <dgm:prSet presAssocID="{4529AB50-7B89-455E-87C2-57B0CD59CD28}" presName="rootText1" presStyleLbl="node0" presStyleIdx="0" presStyleCnt="1" custScaleY="41012" custLinFactNeighborX="-879" custLinFactNeighborY="-71888">
        <dgm:presLayoutVars>
          <dgm:chPref val="3"/>
        </dgm:presLayoutVars>
      </dgm:prSet>
      <dgm:spPr/>
    </dgm:pt>
    <dgm:pt modelId="{CCFAE077-8EF0-413F-8A6C-23E48D38EA41}" type="pres">
      <dgm:prSet presAssocID="{4529AB50-7B89-455E-87C2-57B0CD59CD28}" presName="rootConnector1" presStyleLbl="node1" presStyleIdx="0" presStyleCnt="0"/>
      <dgm:spPr/>
    </dgm:pt>
    <dgm:pt modelId="{C32E24E2-3CA3-45FC-8F1A-CE0DEB78E608}" type="pres">
      <dgm:prSet presAssocID="{4529AB50-7B89-455E-87C2-57B0CD59CD28}" presName="hierChild2" presStyleCnt="0"/>
      <dgm:spPr/>
    </dgm:pt>
    <dgm:pt modelId="{CCEB509D-0B09-497C-AD80-473004C20754}" type="pres">
      <dgm:prSet presAssocID="{31E27F3E-7BCB-4BAA-A5C9-480197DB1327}" presName="Name37" presStyleLbl="parChTrans1D2" presStyleIdx="0" presStyleCnt="3"/>
      <dgm:spPr/>
    </dgm:pt>
    <dgm:pt modelId="{263EA4F6-068A-4ADA-9EB9-3E84D8A7C543}" type="pres">
      <dgm:prSet presAssocID="{CA922FAA-6213-401E-AEFF-7CC633E95BE8}" presName="hierRoot2" presStyleCnt="0">
        <dgm:presLayoutVars>
          <dgm:hierBranch val="init"/>
        </dgm:presLayoutVars>
      </dgm:prSet>
      <dgm:spPr/>
    </dgm:pt>
    <dgm:pt modelId="{19077930-CEBE-44C7-947D-EFEEF37DE3FE}" type="pres">
      <dgm:prSet presAssocID="{CA922FAA-6213-401E-AEFF-7CC633E95BE8}" presName="rootComposite" presStyleCnt="0"/>
      <dgm:spPr/>
    </dgm:pt>
    <dgm:pt modelId="{E43F86A7-08C9-48B5-BA54-A8D8E314B5E3}" type="pres">
      <dgm:prSet presAssocID="{CA922FAA-6213-401E-AEFF-7CC633E95BE8}" presName="rootText" presStyleLbl="node2" presStyleIdx="0" presStyleCnt="3" custScaleY="57087">
        <dgm:presLayoutVars>
          <dgm:chPref val="3"/>
        </dgm:presLayoutVars>
      </dgm:prSet>
      <dgm:spPr/>
    </dgm:pt>
    <dgm:pt modelId="{DAE83D4A-C329-40D4-AFD1-FE42222B20AC}" type="pres">
      <dgm:prSet presAssocID="{CA922FAA-6213-401E-AEFF-7CC633E95BE8}" presName="rootConnector" presStyleLbl="node2" presStyleIdx="0" presStyleCnt="3"/>
      <dgm:spPr/>
    </dgm:pt>
    <dgm:pt modelId="{C766D6EC-5F01-4503-BC1D-68A20102DCD8}" type="pres">
      <dgm:prSet presAssocID="{CA922FAA-6213-401E-AEFF-7CC633E95BE8}" presName="hierChild4" presStyleCnt="0"/>
      <dgm:spPr/>
    </dgm:pt>
    <dgm:pt modelId="{950DE2E7-D1D2-4098-9A21-0E966F0280BE}" type="pres">
      <dgm:prSet presAssocID="{CA922FAA-6213-401E-AEFF-7CC633E95BE8}" presName="hierChild5" presStyleCnt="0"/>
      <dgm:spPr/>
    </dgm:pt>
    <dgm:pt modelId="{6375A727-0D35-48EF-A008-62BB3E33E94A}" type="pres">
      <dgm:prSet presAssocID="{78AC4BBA-6981-405B-8FFF-9D4A8C1E329A}" presName="Name37" presStyleLbl="parChTrans1D2" presStyleIdx="1" presStyleCnt="3"/>
      <dgm:spPr/>
    </dgm:pt>
    <dgm:pt modelId="{ACDCC25F-F895-48E8-884A-80188144E40F}" type="pres">
      <dgm:prSet presAssocID="{42022030-E2E0-41F0-BD08-FF7B4B28C431}" presName="hierRoot2" presStyleCnt="0">
        <dgm:presLayoutVars>
          <dgm:hierBranch val="init"/>
        </dgm:presLayoutVars>
      </dgm:prSet>
      <dgm:spPr/>
    </dgm:pt>
    <dgm:pt modelId="{1A79FBBD-848A-4B09-AF8F-B9232040BC17}" type="pres">
      <dgm:prSet presAssocID="{42022030-E2E0-41F0-BD08-FF7B4B28C431}" presName="rootComposite" presStyleCnt="0"/>
      <dgm:spPr/>
    </dgm:pt>
    <dgm:pt modelId="{A5AE20E7-5853-42DF-8E39-9B9848498725}" type="pres">
      <dgm:prSet presAssocID="{42022030-E2E0-41F0-BD08-FF7B4B28C431}" presName="rootText" presStyleLbl="node2" presStyleIdx="1" presStyleCnt="3" custScaleY="52114">
        <dgm:presLayoutVars>
          <dgm:chPref val="3"/>
        </dgm:presLayoutVars>
      </dgm:prSet>
      <dgm:spPr/>
    </dgm:pt>
    <dgm:pt modelId="{EA88D940-5310-45A5-AFBE-6D4633E776CD}" type="pres">
      <dgm:prSet presAssocID="{42022030-E2E0-41F0-BD08-FF7B4B28C431}" presName="rootConnector" presStyleLbl="node2" presStyleIdx="1" presStyleCnt="3"/>
      <dgm:spPr/>
    </dgm:pt>
    <dgm:pt modelId="{3293C8AB-B236-4DF5-B2C3-B40CFCDA5A77}" type="pres">
      <dgm:prSet presAssocID="{42022030-E2E0-41F0-BD08-FF7B4B28C431}" presName="hierChild4" presStyleCnt="0"/>
      <dgm:spPr/>
    </dgm:pt>
    <dgm:pt modelId="{05111AC2-B010-4DEC-934E-97345B0FC513}" type="pres">
      <dgm:prSet presAssocID="{42022030-E2E0-41F0-BD08-FF7B4B28C431}" presName="hierChild5" presStyleCnt="0"/>
      <dgm:spPr/>
    </dgm:pt>
    <dgm:pt modelId="{67CD39C2-D411-41BD-A9F8-3E9E370FDDD2}" type="pres">
      <dgm:prSet presAssocID="{C1B5C1D4-29D8-4CF9-9185-D3E16003E5B3}" presName="Name37" presStyleLbl="parChTrans1D2" presStyleIdx="2" presStyleCnt="3"/>
      <dgm:spPr/>
    </dgm:pt>
    <dgm:pt modelId="{983C97A3-539F-4B74-B5EE-A1713E4D2400}" type="pres">
      <dgm:prSet presAssocID="{FC8F267F-D1A5-4FE2-ADA8-65A98C355C59}" presName="hierRoot2" presStyleCnt="0">
        <dgm:presLayoutVars>
          <dgm:hierBranch val="init"/>
        </dgm:presLayoutVars>
      </dgm:prSet>
      <dgm:spPr/>
    </dgm:pt>
    <dgm:pt modelId="{0F64E98F-1B9C-4BBC-864C-E8C12FC28A80}" type="pres">
      <dgm:prSet presAssocID="{FC8F267F-D1A5-4FE2-ADA8-65A98C355C59}" presName="rootComposite" presStyleCnt="0"/>
      <dgm:spPr/>
    </dgm:pt>
    <dgm:pt modelId="{19AE9D2A-407A-489B-A790-D43CD0AACFF1}" type="pres">
      <dgm:prSet presAssocID="{FC8F267F-D1A5-4FE2-ADA8-65A98C355C59}" presName="rootText" presStyleLbl="node2" presStyleIdx="2" presStyleCnt="3" custScaleY="45115">
        <dgm:presLayoutVars>
          <dgm:chPref val="3"/>
        </dgm:presLayoutVars>
      </dgm:prSet>
      <dgm:spPr/>
    </dgm:pt>
    <dgm:pt modelId="{150731D0-FA96-4415-851D-8AFEF42C0165}" type="pres">
      <dgm:prSet presAssocID="{FC8F267F-D1A5-4FE2-ADA8-65A98C355C59}" presName="rootConnector" presStyleLbl="node2" presStyleIdx="2" presStyleCnt="3"/>
      <dgm:spPr/>
    </dgm:pt>
    <dgm:pt modelId="{95B17DD0-0ADD-4938-9AC5-596F8CFD1AC0}" type="pres">
      <dgm:prSet presAssocID="{FC8F267F-D1A5-4FE2-ADA8-65A98C355C59}" presName="hierChild4" presStyleCnt="0"/>
      <dgm:spPr/>
    </dgm:pt>
    <dgm:pt modelId="{3873DD5C-AC09-4959-AEEF-E7813D19FD22}" type="pres">
      <dgm:prSet presAssocID="{FC8F267F-D1A5-4FE2-ADA8-65A98C355C59}" presName="hierChild5" presStyleCnt="0"/>
      <dgm:spPr/>
    </dgm:pt>
    <dgm:pt modelId="{9430CD62-3299-4A28-B1A8-9B9CDA791BCA}" type="pres">
      <dgm:prSet presAssocID="{4529AB50-7B89-455E-87C2-57B0CD59CD28}" presName="hierChild3" presStyleCnt="0"/>
      <dgm:spPr/>
    </dgm:pt>
  </dgm:ptLst>
  <dgm:cxnLst>
    <dgm:cxn modelId="{27466A0D-B4B8-4032-9C12-52C9D3647DEA}" type="presOf" srcId="{78AC4BBA-6981-405B-8FFF-9D4A8C1E329A}" destId="{6375A727-0D35-48EF-A008-62BB3E33E94A}" srcOrd="0" destOrd="0" presId="urn:microsoft.com/office/officeart/2005/8/layout/orgChart1"/>
    <dgm:cxn modelId="{042B4912-1D4D-40BF-BF34-0D0DF62F7608}" type="presOf" srcId="{FC8F267F-D1A5-4FE2-ADA8-65A98C355C59}" destId="{150731D0-FA96-4415-851D-8AFEF42C0165}" srcOrd="1" destOrd="0" presId="urn:microsoft.com/office/officeart/2005/8/layout/orgChart1"/>
    <dgm:cxn modelId="{CED6F51F-F897-4A20-96C5-9B62AA72E754}" type="presOf" srcId="{CA922FAA-6213-401E-AEFF-7CC633E95BE8}" destId="{E43F86A7-08C9-48B5-BA54-A8D8E314B5E3}" srcOrd="0" destOrd="0" presId="urn:microsoft.com/office/officeart/2005/8/layout/orgChart1"/>
    <dgm:cxn modelId="{C7C4A52D-5727-4A0B-89CC-E012B25AED81}" srcId="{CC6BBCFE-33A6-4FDA-88A9-7CD47FB45307}" destId="{4529AB50-7B89-455E-87C2-57B0CD59CD28}" srcOrd="0" destOrd="0" parTransId="{DE0D5CEB-D90F-4BF7-A1D1-06AD36588A08}" sibTransId="{E33433D0-2360-4E0D-93F9-4EC0153BF8D8}"/>
    <dgm:cxn modelId="{8865746D-266F-4992-865A-E277C5F9A7C6}" type="presOf" srcId="{CC6BBCFE-33A6-4FDA-88A9-7CD47FB45307}" destId="{BC82B49B-0F71-4EAF-82EF-3B6CB63F01A5}" srcOrd="0" destOrd="0" presId="urn:microsoft.com/office/officeart/2005/8/layout/orgChart1"/>
    <dgm:cxn modelId="{8E582A56-D98C-447B-AA99-AB500D0A5D63}" srcId="{4529AB50-7B89-455E-87C2-57B0CD59CD28}" destId="{42022030-E2E0-41F0-BD08-FF7B4B28C431}" srcOrd="1" destOrd="0" parTransId="{78AC4BBA-6981-405B-8FFF-9D4A8C1E329A}" sibTransId="{F5A5637F-784F-495D-8C40-113E58F48C15}"/>
    <dgm:cxn modelId="{6A954D80-54FB-434C-AAA6-9DCFB30E8D6B}" type="presOf" srcId="{4529AB50-7B89-455E-87C2-57B0CD59CD28}" destId="{00650EE5-3723-484B-AF0D-69981C9FA498}" srcOrd="0" destOrd="0" presId="urn:microsoft.com/office/officeart/2005/8/layout/orgChart1"/>
    <dgm:cxn modelId="{ADB6A689-D24E-4981-B373-9D57B6FE7753}" type="presOf" srcId="{42022030-E2E0-41F0-BD08-FF7B4B28C431}" destId="{EA88D940-5310-45A5-AFBE-6D4633E776CD}" srcOrd="1" destOrd="0" presId="urn:microsoft.com/office/officeart/2005/8/layout/orgChart1"/>
    <dgm:cxn modelId="{6D08958C-F38F-4912-A587-CB039FC9D424}" srcId="{4529AB50-7B89-455E-87C2-57B0CD59CD28}" destId="{FC8F267F-D1A5-4FE2-ADA8-65A98C355C59}" srcOrd="2" destOrd="0" parTransId="{C1B5C1D4-29D8-4CF9-9185-D3E16003E5B3}" sibTransId="{504B0E1B-5A57-43EC-BC7D-D8D0F7754E71}"/>
    <dgm:cxn modelId="{45054FA6-2E5E-401F-BD96-BD1940882B70}" type="presOf" srcId="{C1B5C1D4-29D8-4CF9-9185-D3E16003E5B3}" destId="{67CD39C2-D411-41BD-A9F8-3E9E370FDDD2}" srcOrd="0" destOrd="0" presId="urn:microsoft.com/office/officeart/2005/8/layout/orgChart1"/>
    <dgm:cxn modelId="{C4CCF7AD-D44C-4B62-BF77-9DA54E11F0AB}" type="presOf" srcId="{FC8F267F-D1A5-4FE2-ADA8-65A98C355C59}" destId="{19AE9D2A-407A-489B-A790-D43CD0AACFF1}" srcOrd="0" destOrd="0" presId="urn:microsoft.com/office/officeart/2005/8/layout/orgChart1"/>
    <dgm:cxn modelId="{9C8DE1B7-82F9-4952-9374-996C8A0F10F9}" type="presOf" srcId="{31E27F3E-7BCB-4BAA-A5C9-480197DB1327}" destId="{CCEB509D-0B09-497C-AD80-473004C20754}" srcOrd="0" destOrd="0" presId="urn:microsoft.com/office/officeart/2005/8/layout/orgChart1"/>
    <dgm:cxn modelId="{1EEABCBD-32C6-497E-B60B-12B7D6104F19}" srcId="{4529AB50-7B89-455E-87C2-57B0CD59CD28}" destId="{CA922FAA-6213-401E-AEFF-7CC633E95BE8}" srcOrd="0" destOrd="0" parTransId="{31E27F3E-7BCB-4BAA-A5C9-480197DB1327}" sibTransId="{711E36F3-378D-4876-B433-120B7D1C54AA}"/>
    <dgm:cxn modelId="{071E5FCC-E9E1-4592-9F7C-7F04409126A2}" type="presOf" srcId="{CA922FAA-6213-401E-AEFF-7CC633E95BE8}" destId="{DAE83D4A-C329-40D4-AFD1-FE42222B20AC}" srcOrd="1" destOrd="0" presId="urn:microsoft.com/office/officeart/2005/8/layout/orgChart1"/>
    <dgm:cxn modelId="{BC723BF4-04DE-4F61-9439-85877162D6CB}" type="presOf" srcId="{4529AB50-7B89-455E-87C2-57B0CD59CD28}" destId="{CCFAE077-8EF0-413F-8A6C-23E48D38EA41}" srcOrd="1" destOrd="0" presId="urn:microsoft.com/office/officeart/2005/8/layout/orgChart1"/>
    <dgm:cxn modelId="{E38926F5-6775-451E-A610-0CF23FD81DA3}" type="presOf" srcId="{42022030-E2E0-41F0-BD08-FF7B4B28C431}" destId="{A5AE20E7-5853-42DF-8E39-9B9848498725}" srcOrd="0" destOrd="0" presId="urn:microsoft.com/office/officeart/2005/8/layout/orgChart1"/>
    <dgm:cxn modelId="{F19B7C8F-FBA6-4FF6-8DC4-E1210619D827}" type="presParOf" srcId="{BC82B49B-0F71-4EAF-82EF-3B6CB63F01A5}" destId="{D7B397DF-8F49-4CC4-B9F1-306374DCB481}" srcOrd="0" destOrd="0" presId="urn:microsoft.com/office/officeart/2005/8/layout/orgChart1"/>
    <dgm:cxn modelId="{4E389855-FAF8-4DCB-BB52-B6A7B693F844}" type="presParOf" srcId="{D7B397DF-8F49-4CC4-B9F1-306374DCB481}" destId="{599768DF-6190-44D8-B060-24C4B082DDFD}" srcOrd="0" destOrd="0" presId="urn:microsoft.com/office/officeart/2005/8/layout/orgChart1"/>
    <dgm:cxn modelId="{B78DE721-4865-457D-92BC-D4917A660D37}" type="presParOf" srcId="{599768DF-6190-44D8-B060-24C4B082DDFD}" destId="{00650EE5-3723-484B-AF0D-69981C9FA498}" srcOrd="0" destOrd="0" presId="urn:microsoft.com/office/officeart/2005/8/layout/orgChart1"/>
    <dgm:cxn modelId="{DFA2AE4F-96F3-46B7-883A-80BE7276CF1E}" type="presParOf" srcId="{599768DF-6190-44D8-B060-24C4B082DDFD}" destId="{CCFAE077-8EF0-413F-8A6C-23E48D38EA41}" srcOrd="1" destOrd="0" presId="urn:microsoft.com/office/officeart/2005/8/layout/orgChart1"/>
    <dgm:cxn modelId="{E9278469-C41A-4311-BAD1-33D8B41FF21B}" type="presParOf" srcId="{D7B397DF-8F49-4CC4-B9F1-306374DCB481}" destId="{C32E24E2-3CA3-45FC-8F1A-CE0DEB78E608}" srcOrd="1" destOrd="0" presId="urn:microsoft.com/office/officeart/2005/8/layout/orgChart1"/>
    <dgm:cxn modelId="{4BA93DBC-ACF9-462D-985B-64DCA7B33842}" type="presParOf" srcId="{C32E24E2-3CA3-45FC-8F1A-CE0DEB78E608}" destId="{CCEB509D-0B09-497C-AD80-473004C20754}" srcOrd="0" destOrd="0" presId="urn:microsoft.com/office/officeart/2005/8/layout/orgChart1"/>
    <dgm:cxn modelId="{B09B42D4-0588-49BF-A57A-F245BFF9B1FC}" type="presParOf" srcId="{C32E24E2-3CA3-45FC-8F1A-CE0DEB78E608}" destId="{263EA4F6-068A-4ADA-9EB9-3E84D8A7C543}" srcOrd="1" destOrd="0" presId="urn:microsoft.com/office/officeart/2005/8/layout/orgChart1"/>
    <dgm:cxn modelId="{4F382E7A-0CB1-4B6A-AACA-94C1D7670939}" type="presParOf" srcId="{263EA4F6-068A-4ADA-9EB9-3E84D8A7C543}" destId="{19077930-CEBE-44C7-947D-EFEEF37DE3FE}" srcOrd="0" destOrd="0" presId="urn:microsoft.com/office/officeart/2005/8/layout/orgChart1"/>
    <dgm:cxn modelId="{301F7282-42F1-445E-AF87-E09BC6F8F7EF}" type="presParOf" srcId="{19077930-CEBE-44C7-947D-EFEEF37DE3FE}" destId="{E43F86A7-08C9-48B5-BA54-A8D8E314B5E3}" srcOrd="0" destOrd="0" presId="urn:microsoft.com/office/officeart/2005/8/layout/orgChart1"/>
    <dgm:cxn modelId="{4B6E7B5F-B6A5-47CD-BA64-40D39748E0D0}" type="presParOf" srcId="{19077930-CEBE-44C7-947D-EFEEF37DE3FE}" destId="{DAE83D4A-C329-40D4-AFD1-FE42222B20AC}" srcOrd="1" destOrd="0" presId="urn:microsoft.com/office/officeart/2005/8/layout/orgChart1"/>
    <dgm:cxn modelId="{BB235A02-BBBD-4D33-A767-3C6B18B84F27}" type="presParOf" srcId="{263EA4F6-068A-4ADA-9EB9-3E84D8A7C543}" destId="{C766D6EC-5F01-4503-BC1D-68A20102DCD8}" srcOrd="1" destOrd="0" presId="urn:microsoft.com/office/officeart/2005/8/layout/orgChart1"/>
    <dgm:cxn modelId="{50DD12AE-C77F-4F40-92B0-45B3CB730A13}" type="presParOf" srcId="{263EA4F6-068A-4ADA-9EB9-3E84D8A7C543}" destId="{950DE2E7-D1D2-4098-9A21-0E966F0280BE}" srcOrd="2" destOrd="0" presId="urn:microsoft.com/office/officeart/2005/8/layout/orgChart1"/>
    <dgm:cxn modelId="{C839B19D-C042-428C-A46F-0BF2E25C5BC1}" type="presParOf" srcId="{C32E24E2-3CA3-45FC-8F1A-CE0DEB78E608}" destId="{6375A727-0D35-48EF-A008-62BB3E33E94A}" srcOrd="2" destOrd="0" presId="urn:microsoft.com/office/officeart/2005/8/layout/orgChart1"/>
    <dgm:cxn modelId="{7DAC2C43-6998-4A6C-A319-31DC4825D0E3}" type="presParOf" srcId="{C32E24E2-3CA3-45FC-8F1A-CE0DEB78E608}" destId="{ACDCC25F-F895-48E8-884A-80188144E40F}" srcOrd="3" destOrd="0" presId="urn:microsoft.com/office/officeart/2005/8/layout/orgChart1"/>
    <dgm:cxn modelId="{B28204EA-E949-4C7A-8E73-BB331E8ADAF2}" type="presParOf" srcId="{ACDCC25F-F895-48E8-884A-80188144E40F}" destId="{1A79FBBD-848A-4B09-AF8F-B9232040BC17}" srcOrd="0" destOrd="0" presId="urn:microsoft.com/office/officeart/2005/8/layout/orgChart1"/>
    <dgm:cxn modelId="{79524D07-DE34-4AE5-BDBE-FD203EA49E2F}" type="presParOf" srcId="{1A79FBBD-848A-4B09-AF8F-B9232040BC17}" destId="{A5AE20E7-5853-42DF-8E39-9B9848498725}" srcOrd="0" destOrd="0" presId="urn:microsoft.com/office/officeart/2005/8/layout/orgChart1"/>
    <dgm:cxn modelId="{650F7246-5136-40BC-BD29-F4D1FADE2306}" type="presParOf" srcId="{1A79FBBD-848A-4B09-AF8F-B9232040BC17}" destId="{EA88D940-5310-45A5-AFBE-6D4633E776CD}" srcOrd="1" destOrd="0" presId="urn:microsoft.com/office/officeart/2005/8/layout/orgChart1"/>
    <dgm:cxn modelId="{85BC02DE-B20A-4624-B633-D1FF56F1111D}" type="presParOf" srcId="{ACDCC25F-F895-48E8-884A-80188144E40F}" destId="{3293C8AB-B236-4DF5-B2C3-B40CFCDA5A77}" srcOrd="1" destOrd="0" presId="urn:microsoft.com/office/officeart/2005/8/layout/orgChart1"/>
    <dgm:cxn modelId="{687BF44D-E1FC-4D7E-971B-7A8B7927F3DB}" type="presParOf" srcId="{ACDCC25F-F895-48E8-884A-80188144E40F}" destId="{05111AC2-B010-4DEC-934E-97345B0FC513}" srcOrd="2" destOrd="0" presId="urn:microsoft.com/office/officeart/2005/8/layout/orgChart1"/>
    <dgm:cxn modelId="{3A24EB71-0B57-4D7F-B305-B69648E1C551}" type="presParOf" srcId="{C32E24E2-3CA3-45FC-8F1A-CE0DEB78E608}" destId="{67CD39C2-D411-41BD-A9F8-3E9E370FDDD2}" srcOrd="4" destOrd="0" presId="urn:microsoft.com/office/officeart/2005/8/layout/orgChart1"/>
    <dgm:cxn modelId="{BBB35748-9218-4966-BD0F-42EEB55AF01C}" type="presParOf" srcId="{C32E24E2-3CA3-45FC-8F1A-CE0DEB78E608}" destId="{983C97A3-539F-4B74-B5EE-A1713E4D2400}" srcOrd="5" destOrd="0" presId="urn:microsoft.com/office/officeart/2005/8/layout/orgChart1"/>
    <dgm:cxn modelId="{3C2D4DA0-F6ED-4893-9769-4F9B48BDED86}" type="presParOf" srcId="{983C97A3-539F-4B74-B5EE-A1713E4D2400}" destId="{0F64E98F-1B9C-4BBC-864C-E8C12FC28A80}" srcOrd="0" destOrd="0" presId="urn:microsoft.com/office/officeart/2005/8/layout/orgChart1"/>
    <dgm:cxn modelId="{73400546-B5CD-490F-AD43-3C4980E76614}" type="presParOf" srcId="{0F64E98F-1B9C-4BBC-864C-E8C12FC28A80}" destId="{19AE9D2A-407A-489B-A790-D43CD0AACFF1}" srcOrd="0" destOrd="0" presId="urn:microsoft.com/office/officeart/2005/8/layout/orgChart1"/>
    <dgm:cxn modelId="{34723CA8-B1FE-4F40-BAC6-A90106609432}" type="presParOf" srcId="{0F64E98F-1B9C-4BBC-864C-E8C12FC28A80}" destId="{150731D0-FA96-4415-851D-8AFEF42C0165}" srcOrd="1" destOrd="0" presId="urn:microsoft.com/office/officeart/2005/8/layout/orgChart1"/>
    <dgm:cxn modelId="{3005BD78-3DAF-454A-8606-0C0EF3DA8AA0}" type="presParOf" srcId="{983C97A3-539F-4B74-B5EE-A1713E4D2400}" destId="{95B17DD0-0ADD-4938-9AC5-596F8CFD1AC0}" srcOrd="1" destOrd="0" presId="urn:microsoft.com/office/officeart/2005/8/layout/orgChart1"/>
    <dgm:cxn modelId="{4F8B6B45-8273-4AEC-9294-EB71C8CB4D2C}" type="presParOf" srcId="{983C97A3-539F-4B74-B5EE-A1713E4D2400}" destId="{3873DD5C-AC09-4959-AEEF-E7813D19FD22}" srcOrd="2" destOrd="0" presId="urn:microsoft.com/office/officeart/2005/8/layout/orgChart1"/>
    <dgm:cxn modelId="{094DFFB7-F173-420B-8E24-F221229E3892}" type="presParOf" srcId="{D7B397DF-8F49-4CC4-B9F1-306374DCB481}" destId="{9430CD62-3299-4A28-B1A8-9B9CDA791B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621794-0716-4E4E-8AA5-8CBEEBE7D13D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C2B14-7011-4B9C-8546-7A766E4552F4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EVALUATION OF SYNCOPE</a:t>
          </a:r>
        </a:p>
      </dgm:t>
    </dgm:pt>
    <dgm:pt modelId="{D080BF2A-20D4-4263-8909-378FD2594B83}" type="parTrans" cxnId="{5AD5EA3E-44C7-46BD-B3FA-A8F38B23C2B4}">
      <dgm:prSet/>
      <dgm:spPr/>
      <dgm:t>
        <a:bodyPr/>
        <a:lstStyle/>
        <a:p>
          <a:endParaRPr lang="en-US"/>
        </a:p>
      </dgm:t>
    </dgm:pt>
    <dgm:pt modelId="{C96C9318-511D-448D-A35F-31BC5CA8C1A1}" type="sibTrans" cxnId="{5AD5EA3E-44C7-46BD-B3FA-A8F38B23C2B4}">
      <dgm:prSet/>
      <dgm:spPr/>
      <dgm:t>
        <a:bodyPr/>
        <a:lstStyle/>
        <a:p>
          <a:endParaRPr lang="en-US"/>
        </a:p>
      </dgm:t>
    </dgm:pt>
    <dgm:pt modelId="{3F4F5648-1028-474D-9F9C-B299C6CD74A2}" type="asst">
      <dgm:prSet phldrT="[Text]" custT="1"/>
      <dgm:spPr/>
      <dgm:t>
        <a:bodyPr/>
        <a:lstStyle/>
        <a:p>
          <a:r>
            <a:rPr lang="en-US" sz="2800" dirty="0">
              <a:solidFill>
                <a:srgbClr val="FFFF00"/>
              </a:solidFill>
            </a:rPr>
            <a:t>RISK STRATIFICACTION</a:t>
          </a:r>
        </a:p>
      </dgm:t>
    </dgm:pt>
    <dgm:pt modelId="{2A042CE1-11EF-49E4-B1CA-06AD94184063}" type="parTrans" cxnId="{A3E95E65-A10E-4FCD-8B97-5DC3494D2E62}">
      <dgm:prSet/>
      <dgm:spPr/>
      <dgm:t>
        <a:bodyPr/>
        <a:lstStyle/>
        <a:p>
          <a:endParaRPr lang="en-US"/>
        </a:p>
      </dgm:t>
    </dgm:pt>
    <dgm:pt modelId="{DB1C3830-5832-439A-A40C-87E23D8695C9}" type="sibTrans" cxnId="{A3E95E65-A10E-4FCD-8B97-5DC3494D2E62}">
      <dgm:prSet/>
      <dgm:spPr/>
      <dgm:t>
        <a:bodyPr/>
        <a:lstStyle/>
        <a:p>
          <a:endParaRPr lang="en-US"/>
        </a:p>
      </dgm:t>
    </dgm:pt>
    <dgm:pt modelId="{E888A4B5-D26B-4E38-881C-65F1CA7E10BF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HISTORY</a:t>
          </a:r>
        </a:p>
      </dgm:t>
    </dgm:pt>
    <dgm:pt modelId="{98949C61-C712-40ED-94A9-213D2A788AB9}" type="parTrans" cxnId="{848E3A9E-B3CF-432D-A5E1-9A398CC53F91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571E7AF-C66E-4DD5-AF9C-EF0133ABDE2F}" type="sibTrans" cxnId="{848E3A9E-B3CF-432D-A5E1-9A398CC53F91}">
      <dgm:prSet/>
      <dgm:spPr/>
      <dgm:t>
        <a:bodyPr/>
        <a:lstStyle/>
        <a:p>
          <a:endParaRPr lang="en-US"/>
        </a:p>
      </dgm:t>
    </dgm:pt>
    <dgm:pt modelId="{16257176-6FD4-44D2-A654-DEA4FF7183EB}">
      <dgm:prSet phldrT="[Text]" custT="1"/>
      <dgm:spPr/>
      <dgm:t>
        <a:bodyPr/>
        <a:lstStyle/>
        <a:p>
          <a:r>
            <a:rPr lang="en-US" sz="2000" dirty="0">
              <a:solidFill>
                <a:srgbClr val="FFFF00"/>
              </a:solidFill>
            </a:rPr>
            <a:t>PHYSICAL EXAMINATION</a:t>
          </a:r>
        </a:p>
      </dgm:t>
    </dgm:pt>
    <dgm:pt modelId="{7AFECD96-94F2-4039-88D7-3AF9E2D4A695}" type="parTrans" cxnId="{6ECE038E-4398-4998-BB12-FD843A71CAB3}">
      <dgm:prSet/>
      <dgm:spPr/>
      <dgm:t>
        <a:bodyPr/>
        <a:lstStyle/>
        <a:p>
          <a:endParaRPr lang="en-US"/>
        </a:p>
      </dgm:t>
    </dgm:pt>
    <dgm:pt modelId="{DF1910FE-4731-4035-8744-C2136AE1ED0F}" type="sibTrans" cxnId="{6ECE038E-4398-4998-BB12-FD843A71CAB3}">
      <dgm:prSet/>
      <dgm:spPr/>
      <dgm:t>
        <a:bodyPr/>
        <a:lstStyle/>
        <a:p>
          <a:endParaRPr lang="en-US"/>
        </a:p>
      </dgm:t>
    </dgm:pt>
    <dgm:pt modelId="{94B48ED7-3AC6-41F1-A3D0-FEC93FAD9FA7}">
      <dgm:prSet phldrT="[Text]" custT="1"/>
      <dgm:spPr/>
      <dgm:t>
        <a:bodyPr/>
        <a:lstStyle/>
        <a:p>
          <a:r>
            <a:rPr lang="en-US" sz="2000" dirty="0">
              <a:solidFill>
                <a:srgbClr val="FFFF00"/>
              </a:solidFill>
            </a:rPr>
            <a:t>DIAGNOSTIC TESTING</a:t>
          </a:r>
        </a:p>
      </dgm:t>
    </dgm:pt>
    <dgm:pt modelId="{367A5B40-35EE-4180-9906-1A17A3281364}" type="parTrans" cxnId="{C5445E67-C184-42C6-BF52-02622C5A39B4}">
      <dgm:prSet/>
      <dgm:spPr/>
      <dgm:t>
        <a:bodyPr/>
        <a:lstStyle/>
        <a:p>
          <a:endParaRPr lang="en-US"/>
        </a:p>
      </dgm:t>
    </dgm:pt>
    <dgm:pt modelId="{17871780-D5C2-406D-AC7E-0368CD076A48}" type="sibTrans" cxnId="{C5445E67-C184-42C6-BF52-02622C5A39B4}">
      <dgm:prSet/>
      <dgm:spPr/>
      <dgm:t>
        <a:bodyPr/>
        <a:lstStyle/>
        <a:p>
          <a:endParaRPr lang="en-US"/>
        </a:p>
      </dgm:t>
    </dgm:pt>
    <dgm:pt modelId="{0D44B871-E2BB-446B-8E5D-AC0E99C14FEC}" type="pres">
      <dgm:prSet presAssocID="{7A621794-0716-4E4E-8AA5-8CBEEBE7D1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AE5281-E606-4F16-BE09-A6D19BF0E941}" type="pres">
      <dgm:prSet presAssocID="{81AC2B14-7011-4B9C-8546-7A766E4552F4}" presName="hierRoot1" presStyleCnt="0">
        <dgm:presLayoutVars>
          <dgm:hierBranch val="init"/>
        </dgm:presLayoutVars>
      </dgm:prSet>
      <dgm:spPr/>
    </dgm:pt>
    <dgm:pt modelId="{16BCD6F9-6DE1-4D23-B56B-A76607BF227B}" type="pres">
      <dgm:prSet presAssocID="{81AC2B14-7011-4B9C-8546-7A766E4552F4}" presName="rootComposite1" presStyleCnt="0"/>
      <dgm:spPr/>
    </dgm:pt>
    <dgm:pt modelId="{2A798BEF-BC8D-4887-BF27-2E1BEAC36482}" type="pres">
      <dgm:prSet presAssocID="{81AC2B14-7011-4B9C-8546-7A766E4552F4}" presName="rootText1" presStyleLbl="node0" presStyleIdx="0" presStyleCnt="1" custScaleX="155542" custScaleY="196383">
        <dgm:presLayoutVars>
          <dgm:chPref val="3"/>
        </dgm:presLayoutVars>
      </dgm:prSet>
      <dgm:spPr/>
    </dgm:pt>
    <dgm:pt modelId="{93B03A57-FA41-4FEE-9F8E-9E79AD8BA16A}" type="pres">
      <dgm:prSet presAssocID="{81AC2B14-7011-4B9C-8546-7A766E4552F4}" presName="rootConnector1" presStyleLbl="node1" presStyleIdx="0" presStyleCnt="0"/>
      <dgm:spPr/>
    </dgm:pt>
    <dgm:pt modelId="{08668040-C4CF-4216-9592-52DC99C07405}" type="pres">
      <dgm:prSet presAssocID="{81AC2B14-7011-4B9C-8546-7A766E4552F4}" presName="hierChild2" presStyleCnt="0"/>
      <dgm:spPr/>
    </dgm:pt>
    <dgm:pt modelId="{0FD19414-E068-48B4-81EA-B01887815FD6}" type="pres">
      <dgm:prSet presAssocID="{98949C61-C712-40ED-94A9-213D2A788AB9}" presName="Name64" presStyleLbl="parChTrans1D2" presStyleIdx="0" presStyleCnt="4"/>
      <dgm:spPr/>
    </dgm:pt>
    <dgm:pt modelId="{9EA8F2C0-7E5E-478B-AB0C-0E680DD11B9B}" type="pres">
      <dgm:prSet presAssocID="{E888A4B5-D26B-4E38-881C-65F1CA7E10BF}" presName="hierRoot2" presStyleCnt="0">
        <dgm:presLayoutVars>
          <dgm:hierBranch val="init"/>
        </dgm:presLayoutVars>
      </dgm:prSet>
      <dgm:spPr/>
    </dgm:pt>
    <dgm:pt modelId="{2A2201E7-1A94-4303-BBDA-D32A264D1927}" type="pres">
      <dgm:prSet presAssocID="{E888A4B5-D26B-4E38-881C-65F1CA7E10BF}" presName="rootComposite" presStyleCnt="0"/>
      <dgm:spPr/>
    </dgm:pt>
    <dgm:pt modelId="{80429F80-C243-4BD9-A5FD-E53E1D515CD0}" type="pres">
      <dgm:prSet presAssocID="{E888A4B5-D26B-4E38-881C-65F1CA7E10BF}" presName="rootText" presStyleLbl="node2" presStyleIdx="0" presStyleCnt="3" custLinFactNeighborX="-4499" custLinFactNeighborY="-92015">
        <dgm:presLayoutVars>
          <dgm:chPref val="3"/>
        </dgm:presLayoutVars>
      </dgm:prSet>
      <dgm:spPr/>
    </dgm:pt>
    <dgm:pt modelId="{008B6B9A-5198-44E1-B2E0-0AA8A4582489}" type="pres">
      <dgm:prSet presAssocID="{E888A4B5-D26B-4E38-881C-65F1CA7E10BF}" presName="rootConnector" presStyleLbl="node2" presStyleIdx="0" presStyleCnt="3"/>
      <dgm:spPr/>
    </dgm:pt>
    <dgm:pt modelId="{28228C1C-0AF5-4CBD-935A-C2E4D644D053}" type="pres">
      <dgm:prSet presAssocID="{E888A4B5-D26B-4E38-881C-65F1CA7E10BF}" presName="hierChild4" presStyleCnt="0"/>
      <dgm:spPr/>
    </dgm:pt>
    <dgm:pt modelId="{61BF1C16-EC9C-4B26-B206-DF6F1D1D9C77}" type="pres">
      <dgm:prSet presAssocID="{E888A4B5-D26B-4E38-881C-65F1CA7E10BF}" presName="hierChild5" presStyleCnt="0"/>
      <dgm:spPr/>
    </dgm:pt>
    <dgm:pt modelId="{76AC4458-7B05-4944-9503-4814E2BC9D84}" type="pres">
      <dgm:prSet presAssocID="{7AFECD96-94F2-4039-88D7-3AF9E2D4A695}" presName="Name64" presStyleLbl="parChTrans1D2" presStyleIdx="1" presStyleCnt="4"/>
      <dgm:spPr/>
    </dgm:pt>
    <dgm:pt modelId="{18F828D7-8FEE-4A8B-908F-E3BF0DF4C42B}" type="pres">
      <dgm:prSet presAssocID="{16257176-6FD4-44D2-A654-DEA4FF7183EB}" presName="hierRoot2" presStyleCnt="0">
        <dgm:presLayoutVars>
          <dgm:hierBranch val="init"/>
        </dgm:presLayoutVars>
      </dgm:prSet>
      <dgm:spPr/>
    </dgm:pt>
    <dgm:pt modelId="{4187E992-077E-4F2B-9480-64F6D1A014AA}" type="pres">
      <dgm:prSet presAssocID="{16257176-6FD4-44D2-A654-DEA4FF7183EB}" presName="rootComposite" presStyleCnt="0"/>
      <dgm:spPr/>
    </dgm:pt>
    <dgm:pt modelId="{6E7A1B31-B3FC-49D0-87B6-B2639674F033}" type="pres">
      <dgm:prSet presAssocID="{16257176-6FD4-44D2-A654-DEA4FF7183EB}" presName="rootText" presStyleLbl="node2" presStyleIdx="1" presStyleCnt="3" custScaleX="148351" custScaleY="214576" custLinFactNeighborX="-6102" custLinFactNeighborY="3560">
        <dgm:presLayoutVars>
          <dgm:chPref val="3"/>
        </dgm:presLayoutVars>
      </dgm:prSet>
      <dgm:spPr/>
    </dgm:pt>
    <dgm:pt modelId="{3DFD14F6-8F50-45FA-AAD7-FFFC91A505F9}" type="pres">
      <dgm:prSet presAssocID="{16257176-6FD4-44D2-A654-DEA4FF7183EB}" presName="rootConnector" presStyleLbl="node2" presStyleIdx="1" presStyleCnt="3"/>
      <dgm:spPr/>
    </dgm:pt>
    <dgm:pt modelId="{B5BCD091-19F7-468D-A7A8-6655D16E3343}" type="pres">
      <dgm:prSet presAssocID="{16257176-6FD4-44D2-A654-DEA4FF7183EB}" presName="hierChild4" presStyleCnt="0"/>
      <dgm:spPr/>
    </dgm:pt>
    <dgm:pt modelId="{CD0159A5-3773-4556-804D-2EE8DDB09D84}" type="pres">
      <dgm:prSet presAssocID="{16257176-6FD4-44D2-A654-DEA4FF7183EB}" presName="hierChild5" presStyleCnt="0"/>
      <dgm:spPr/>
    </dgm:pt>
    <dgm:pt modelId="{9020D329-9B3C-4681-B0DF-75359C7F08F9}" type="pres">
      <dgm:prSet presAssocID="{367A5B40-35EE-4180-9906-1A17A3281364}" presName="Name64" presStyleLbl="parChTrans1D2" presStyleIdx="2" presStyleCnt="4"/>
      <dgm:spPr/>
    </dgm:pt>
    <dgm:pt modelId="{CC139910-3D19-434D-A96F-1E97DCE2D972}" type="pres">
      <dgm:prSet presAssocID="{94B48ED7-3AC6-41F1-A3D0-FEC93FAD9FA7}" presName="hierRoot2" presStyleCnt="0">
        <dgm:presLayoutVars>
          <dgm:hierBranch val="init"/>
        </dgm:presLayoutVars>
      </dgm:prSet>
      <dgm:spPr/>
    </dgm:pt>
    <dgm:pt modelId="{4496A897-5F42-497D-B766-533BFEA38589}" type="pres">
      <dgm:prSet presAssocID="{94B48ED7-3AC6-41F1-A3D0-FEC93FAD9FA7}" presName="rootComposite" presStyleCnt="0"/>
      <dgm:spPr/>
    </dgm:pt>
    <dgm:pt modelId="{1F2BA1BD-D393-446C-8817-C993F53A6EC1}" type="pres">
      <dgm:prSet presAssocID="{94B48ED7-3AC6-41F1-A3D0-FEC93FAD9FA7}" presName="rootText" presStyleLbl="node2" presStyleIdx="2" presStyleCnt="3" custScaleX="118341" custScaleY="140087" custLinFactY="45935" custLinFactNeighborX="-5490" custLinFactNeighborY="100000">
        <dgm:presLayoutVars>
          <dgm:chPref val="3"/>
        </dgm:presLayoutVars>
      </dgm:prSet>
      <dgm:spPr/>
    </dgm:pt>
    <dgm:pt modelId="{501FD8AA-03A5-4786-BB0C-238FE76697AD}" type="pres">
      <dgm:prSet presAssocID="{94B48ED7-3AC6-41F1-A3D0-FEC93FAD9FA7}" presName="rootConnector" presStyleLbl="node2" presStyleIdx="2" presStyleCnt="3"/>
      <dgm:spPr/>
    </dgm:pt>
    <dgm:pt modelId="{59F2EEF8-9C29-41B2-9C73-358858717AE7}" type="pres">
      <dgm:prSet presAssocID="{94B48ED7-3AC6-41F1-A3D0-FEC93FAD9FA7}" presName="hierChild4" presStyleCnt="0"/>
      <dgm:spPr/>
    </dgm:pt>
    <dgm:pt modelId="{4329648F-77F3-4EAE-BB61-5455F456A5A9}" type="pres">
      <dgm:prSet presAssocID="{94B48ED7-3AC6-41F1-A3D0-FEC93FAD9FA7}" presName="hierChild5" presStyleCnt="0"/>
      <dgm:spPr/>
    </dgm:pt>
    <dgm:pt modelId="{175A31CC-41D6-4229-AEA6-DEB2F4551F4D}" type="pres">
      <dgm:prSet presAssocID="{81AC2B14-7011-4B9C-8546-7A766E4552F4}" presName="hierChild3" presStyleCnt="0"/>
      <dgm:spPr/>
    </dgm:pt>
    <dgm:pt modelId="{CF80EEF2-F85D-49A4-983E-17D36E8067B0}" type="pres">
      <dgm:prSet presAssocID="{2A042CE1-11EF-49E4-B1CA-06AD94184063}" presName="Name115" presStyleLbl="parChTrans1D2" presStyleIdx="3" presStyleCnt="4"/>
      <dgm:spPr/>
    </dgm:pt>
    <dgm:pt modelId="{AEB1064E-29D4-4657-B3F8-3148A3C651E0}" type="pres">
      <dgm:prSet presAssocID="{3F4F5648-1028-474D-9F9C-B299C6CD74A2}" presName="hierRoot3" presStyleCnt="0">
        <dgm:presLayoutVars>
          <dgm:hierBranch val="init"/>
        </dgm:presLayoutVars>
      </dgm:prSet>
      <dgm:spPr/>
    </dgm:pt>
    <dgm:pt modelId="{2614E2DD-DD11-486C-8E2A-11F3046C1687}" type="pres">
      <dgm:prSet presAssocID="{3F4F5648-1028-474D-9F9C-B299C6CD74A2}" presName="rootComposite3" presStyleCnt="0"/>
      <dgm:spPr/>
    </dgm:pt>
    <dgm:pt modelId="{4FD96201-405B-4F38-9A51-530C4213ADB9}" type="pres">
      <dgm:prSet presAssocID="{3F4F5648-1028-474D-9F9C-B299C6CD74A2}" presName="rootText3" presStyleLbl="asst1" presStyleIdx="0" presStyleCnt="1" custScaleX="239773" custScaleY="269538" custLinFactY="-82030" custLinFactNeighborX="-9546" custLinFactNeighborY="-100000">
        <dgm:presLayoutVars>
          <dgm:chPref val="3"/>
        </dgm:presLayoutVars>
      </dgm:prSet>
      <dgm:spPr/>
    </dgm:pt>
    <dgm:pt modelId="{8D7047E5-F88F-494C-BEB5-2AC2F41D5625}" type="pres">
      <dgm:prSet presAssocID="{3F4F5648-1028-474D-9F9C-B299C6CD74A2}" presName="rootConnector3" presStyleLbl="asst1" presStyleIdx="0" presStyleCnt="1"/>
      <dgm:spPr/>
    </dgm:pt>
    <dgm:pt modelId="{CAA40423-7192-4C0C-9D2B-60BFB589F7EB}" type="pres">
      <dgm:prSet presAssocID="{3F4F5648-1028-474D-9F9C-B299C6CD74A2}" presName="hierChild6" presStyleCnt="0"/>
      <dgm:spPr/>
    </dgm:pt>
    <dgm:pt modelId="{04FF71FF-233B-417C-BF60-6C1B7E1044C9}" type="pres">
      <dgm:prSet presAssocID="{3F4F5648-1028-474D-9F9C-B299C6CD74A2}" presName="hierChild7" presStyleCnt="0"/>
      <dgm:spPr/>
    </dgm:pt>
  </dgm:ptLst>
  <dgm:cxnLst>
    <dgm:cxn modelId="{2F51A318-79ED-45E8-BFEA-AB84EABBAF4E}" type="presOf" srcId="{81AC2B14-7011-4B9C-8546-7A766E4552F4}" destId="{93B03A57-FA41-4FEE-9F8E-9E79AD8BA16A}" srcOrd="1" destOrd="0" presId="urn:microsoft.com/office/officeart/2009/3/layout/HorizontalOrganizationChart"/>
    <dgm:cxn modelId="{00155720-85E8-49FC-AE5C-D55A6FE2ED64}" type="presOf" srcId="{3F4F5648-1028-474D-9F9C-B299C6CD74A2}" destId="{4FD96201-405B-4F38-9A51-530C4213ADB9}" srcOrd="0" destOrd="0" presId="urn:microsoft.com/office/officeart/2009/3/layout/HorizontalOrganizationChart"/>
    <dgm:cxn modelId="{22870F2A-E57C-4671-8F87-AA1C8A3980C3}" type="presOf" srcId="{81AC2B14-7011-4B9C-8546-7A766E4552F4}" destId="{2A798BEF-BC8D-4887-BF27-2E1BEAC36482}" srcOrd="0" destOrd="0" presId="urn:microsoft.com/office/officeart/2009/3/layout/HorizontalOrganizationChart"/>
    <dgm:cxn modelId="{07751D34-8BFC-4807-A8C5-4D6F813ECCCF}" type="presOf" srcId="{367A5B40-35EE-4180-9906-1A17A3281364}" destId="{9020D329-9B3C-4681-B0DF-75359C7F08F9}" srcOrd="0" destOrd="0" presId="urn:microsoft.com/office/officeart/2009/3/layout/HorizontalOrganizationChart"/>
    <dgm:cxn modelId="{D838C934-315E-49EB-9D95-4A6660542BE7}" type="presOf" srcId="{94B48ED7-3AC6-41F1-A3D0-FEC93FAD9FA7}" destId="{501FD8AA-03A5-4786-BB0C-238FE76697AD}" srcOrd="1" destOrd="0" presId="urn:microsoft.com/office/officeart/2009/3/layout/HorizontalOrganizationChart"/>
    <dgm:cxn modelId="{5CC6FA3C-1253-4A90-862F-52658A5AC502}" type="presOf" srcId="{98949C61-C712-40ED-94A9-213D2A788AB9}" destId="{0FD19414-E068-48B4-81EA-B01887815FD6}" srcOrd="0" destOrd="0" presId="urn:microsoft.com/office/officeart/2009/3/layout/HorizontalOrganizationChart"/>
    <dgm:cxn modelId="{5AD5EA3E-44C7-46BD-B3FA-A8F38B23C2B4}" srcId="{7A621794-0716-4E4E-8AA5-8CBEEBE7D13D}" destId="{81AC2B14-7011-4B9C-8546-7A766E4552F4}" srcOrd="0" destOrd="0" parTransId="{D080BF2A-20D4-4263-8909-378FD2594B83}" sibTransId="{C96C9318-511D-448D-A35F-31BC5CA8C1A1}"/>
    <dgm:cxn modelId="{A3E95E65-A10E-4FCD-8B97-5DC3494D2E62}" srcId="{81AC2B14-7011-4B9C-8546-7A766E4552F4}" destId="{3F4F5648-1028-474D-9F9C-B299C6CD74A2}" srcOrd="0" destOrd="0" parTransId="{2A042CE1-11EF-49E4-B1CA-06AD94184063}" sibTransId="{DB1C3830-5832-439A-A40C-87E23D8695C9}"/>
    <dgm:cxn modelId="{C5445E67-C184-42C6-BF52-02622C5A39B4}" srcId="{81AC2B14-7011-4B9C-8546-7A766E4552F4}" destId="{94B48ED7-3AC6-41F1-A3D0-FEC93FAD9FA7}" srcOrd="3" destOrd="0" parTransId="{367A5B40-35EE-4180-9906-1A17A3281364}" sibTransId="{17871780-D5C2-406D-AC7E-0368CD076A48}"/>
    <dgm:cxn modelId="{FE1FFE6D-7FDB-4054-802F-39DAE9B06077}" type="presOf" srcId="{7AFECD96-94F2-4039-88D7-3AF9E2D4A695}" destId="{76AC4458-7B05-4944-9503-4814E2BC9D84}" srcOrd="0" destOrd="0" presId="urn:microsoft.com/office/officeart/2009/3/layout/HorizontalOrganizationChart"/>
    <dgm:cxn modelId="{3804EE52-0792-483F-8474-B7FCC4E18958}" type="presOf" srcId="{E888A4B5-D26B-4E38-881C-65F1CA7E10BF}" destId="{008B6B9A-5198-44E1-B2E0-0AA8A4582489}" srcOrd="1" destOrd="0" presId="urn:microsoft.com/office/officeart/2009/3/layout/HorizontalOrganizationChart"/>
    <dgm:cxn modelId="{6ECE038E-4398-4998-BB12-FD843A71CAB3}" srcId="{81AC2B14-7011-4B9C-8546-7A766E4552F4}" destId="{16257176-6FD4-44D2-A654-DEA4FF7183EB}" srcOrd="2" destOrd="0" parTransId="{7AFECD96-94F2-4039-88D7-3AF9E2D4A695}" sibTransId="{DF1910FE-4731-4035-8744-C2136AE1ED0F}"/>
    <dgm:cxn modelId="{DF2FE598-0E08-4FDD-A715-444D3A384B04}" type="presOf" srcId="{7A621794-0716-4E4E-8AA5-8CBEEBE7D13D}" destId="{0D44B871-E2BB-446B-8E5D-AC0E99C14FEC}" srcOrd="0" destOrd="0" presId="urn:microsoft.com/office/officeart/2009/3/layout/HorizontalOrganizationChart"/>
    <dgm:cxn modelId="{848E3A9E-B3CF-432D-A5E1-9A398CC53F91}" srcId="{81AC2B14-7011-4B9C-8546-7A766E4552F4}" destId="{E888A4B5-D26B-4E38-881C-65F1CA7E10BF}" srcOrd="1" destOrd="0" parTransId="{98949C61-C712-40ED-94A9-213D2A788AB9}" sibTransId="{1571E7AF-C66E-4DD5-AF9C-EF0133ABDE2F}"/>
    <dgm:cxn modelId="{CC9805B0-047D-4025-9BA8-EF07AF2FD84E}" type="presOf" srcId="{2A042CE1-11EF-49E4-B1CA-06AD94184063}" destId="{CF80EEF2-F85D-49A4-983E-17D36E8067B0}" srcOrd="0" destOrd="0" presId="urn:microsoft.com/office/officeart/2009/3/layout/HorizontalOrganizationChart"/>
    <dgm:cxn modelId="{80856BB5-9AA1-442E-8415-BDBD0DB9FA8A}" type="presOf" srcId="{94B48ED7-3AC6-41F1-A3D0-FEC93FAD9FA7}" destId="{1F2BA1BD-D393-446C-8817-C993F53A6EC1}" srcOrd="0" destOrd="0" presId="urn:microsoft.com/office/officeart/2009/3/layout/HorizontalOrganizationChart"/>
    <dgm:cxn modelId="{900EEAC2-B802-44E5-BF27-E22DFC7FB102}" type="presOf" srcId="{E888A4B5-D26B-4E38-881C-65F1CA7E10BF}" destId="{80429F80-C243-4BD9-A5FD-E53E1D515CD0}" srcOrd="0" destOrd="0" presId="urn:microsoft.com/office/officeart/2009/3/layout/HorizontalOrganizationChart"/>
    <dgm:cxn modelId="{F43BFADD-9461-4DE5-8230-A979C3992F9F}" type="presOf" srcId="{16257176-6FD4-44D2-A654-DEA4FF7183EB}" destId="{6E7A1B31-B3FC-49D0-87B6-B2639674F033}" srcOrd="0" destOrd="0" presId="urn:microsoft.com/office/officeart/2009/3/layout/HorizontalOrganizationChart"/>
    <dgm:cxn modelId="{0A46BBED-333A-4025-9382-979EC297DD5E}" type="presOf" srcId="{3F4F5648-1028-474D-9F9C-B299C6CD74A2}" destId="{8D7047E5-F88F-494C-BEB5-2AC2F41D5625}" srcOrd="1" destOrd="0" presId="urn:microsoft.com/office/officeart/2009/3/layout/HorizontalOrganizationChart"/>
    <dgm:cxn modelId="{882838EF-AF22-476D-B85F-381017785288}" type="presOf" srcId="{16257176-6FD4-44D2-A654-DEA4FF7183EB}" destId="{3DFD14F6-8F50-45FA-AAD7-FFFC91A505F9}" srcOrd="1" destOrd="0" presId="urn:microsoft.com/office/officeart/2009/3/layout/HorizontalOrganizationChart"/>
    <dgm:cxn modelId="{5051EFCF-3599-4C3D-9E1F-85A1B445937A}" type="presParOf" srcId="{0D44B871-E2BB-446B-8E5D-AC0E99C14FEC}" destId="{AEAE5281-E606-4F16-BE09-A6D19BF0E941}" srcOrd="0" destOrd="0" presId="urn:microsoft.com/office/officeart/2009/3/layout/HorizontalOrganizationChart"/>
    <dgm:cxn modelId="{157A2ACF-9483-4BFC-AF80-A732EB108C87}" type="presParOf" srcId="{AEAE5281-E606-4F16-BE09-A6D19BF0E941}" destId="{16BCD6F9-6DE1-4D23-B56B-A76607BF227B}" srcOrd="0" destOrd="0" presId="urn:microsoft.com/office/officeart/2009/3/layout/HorizontalOrganizationChart"/>
    <dgm:cxn modelId="{F8066FB1-3808-4240-85C5-A5DF70C88191}" type="presParOf" srcId="{16BCD6F9-6DE1-4D23-B56B-A76607BF227B}" destId="{2A798BEF-BC8D-4887-BF27-2E1BEAC36482}" srcOrd="0" destOrd="0" presId="urn:microsoft.com/office/officeart/2009/3/layout/HorizontalOrganizationChart"/>
    <dgm:cxn modelId="{DF9D31D6-0FBC-4EDD-BBD6-4D8615AFADFD}" type="presParOf" srcId="{16BCD6F9-6DE1-4D23-B56B-A76607BF227B}" destId="{93B03A57-FA41-4FEE-9F8E-9E79AD8BA16A}" srcOrd="1" destOrd="0" presId="urn:microsoft.com/office/officeart/2009/3/layout/HorizontalOrganizationChart"/>
    <dgm:cxn modelId="{27AB80CE-615C-402F-A28B-EFFF444D7697}" type="presParOf" srcId="{AEAE5281-E606-4F16-BE09-A6D19BF0E941}" destId="{08668040-C4CF-4216-9592-52DC99C07405}" srcOrd="1" destOrd="0" presId="urn:microsoft.com/office/officeart/2009/3/layout/HorizontalOrganizationChart"/>
    <dgm:cxn modelId="{A5A28D58-9B0B-4181-B889-27D461BDA76F}" type="presParOf" srcId="{08668040-C4CF-4216-9592-52DC99C07405}" destId="{0FD19414-E068-48B4-81EA-B01887815FD6}" srcOrd="0" destOrd="0" presId="urn:microsoft.com/office/officeart/2009/3/layout/HorizontalOrganizationChart"/>
    <dgm:cxn modelId="{A8CE7067-9D1B-42AC-9417-DE7D72C3D873}" type="presParOf" srcId="{08668040-C4CF-4216-9592-52DC99C07405}" destId="{9EA8F2C0-7E5E-478B-AB0C-0E680DD11B9B}" srcOrd="1" destOrd="0" presId="urn:microsoft.com/office/officeart/2009/3/layout/HorizontalOrganizationChart"/>
    <dgm:cxn modelId="{39CF2053-7167-481F-8FCE-A84738738E50}" type="presParOf" srcId="{9EA8F2C0-7E5E-478B-AB0C-0E680DD11B9B}" destId="{2A2201E7-1A94-4303-BBDA-D32A264D1927}" srcOrd="0" destOrd="0" presId="urn:microsoft.com/office/officeart/2009/3/layout/HorizontalOrganizationChart"/>
    <dgm:cxn modelId="{1ACEF93F-4BC6-4DB2-B373-A5A0D725B7F4}" type="presParOf" srcId="{2A2201E7-1A94-4303-BBDA-D32A264D1927}" destId="{80429F80-C243-4BD9-A5FD-E53E1D515CD0}" srcOrd="0" destOrd="0" presId="urn:microsoft.com/office/officeart/2009/3/layout/HorizontalOrganizationChart"/>
    <dgm:cxn modelId="{9A4CD626-C647-4A94-BF94-20A4CFC4F656}" type="presParOf" srcId="{2A2201E7-1A94-4303-BBDA-D32A264D1927}" destId="{008B6B9A-5198-44E1-B2E0-0AA8A4582489}" srcOrd="1" destOrd="0" presId="urn:microsoft.com/office/officeart/2009/3/layout/HorizontalOrganizationChart"/>
    <dgm:cxn modelId="{E93F4981-94F7-415E-8731-8F4C06F6510A}" type="presParOf" srcId="{9EA8F2C0-7E5E-478B-AB0C-0E680DD11B9B}" destId="{28228C1C-0AF5-4CBD-935A-C2E4D644D053}" srcOrd="1" destOrd="0" presId="urn:microsoft.com/office/officeart/2009/3/layout/HorizontalOrganizationChart"/>
    <dgm:cxn modelId="{B9BF68A6-27A1-42FB-AD13-882872CAB5D2}" type="presParOf" srcId="{9EA8F2C0-7E5E-478B-AB0C-0E680DD11B9B}" destId="{61BF1C16-EC9C-4B26-B206-DF6F1D1D9C77}" srcOrd="2" destOrd="0" presId="urn:microsoft.com/office/officeart/2009/3/layout/HorizontalOrganizationChart"/>
    <dgm:cxn modelId="{30FE38A3-008A-45DB-92B0-6B7479D70E57}" type="presParOf" srcId="{08668040-C4CF-4216-9592-52DC99C07405}" destId="{76AC4458-7B05-4944-9503-4814E2BC9D84}" srcOrd="2" destOrd="0" presId="urn:microsoft.com/office/officeart/2009/3/layout/HorizontalOrganizationChart"/>
    <dgm:cxn modelId="{D58E8900-2E61-4491-8991-38F5F3B2A8E4}" type="presParOf" srcId="{08668040-C4CF-4216-9592-52DC99C07405}" destId="{18F828D7-8FEE-4A8B-908F-E3BF0DF4C42B}" srcOrd="3" destOrd="0" presId="urn:microsoft.com/office/officeart/2009/3/layout/HorizontalOrganizationChart"/>
    <dgm:cxn modelId="{E229F7F9-5077-4002-8900-DC50C1794DA5}" type="presParOf" srcId="{18F828D7-8FEE-4A8B-908F-E3BF0DF4C42B}" destId="{4187E992-077E-4F2B-9480-64F6D1A014AA}" srcOrd="0" destOrd="0" presId="urn:microsoft.com/office/officeart/2009/3/layout/HorizontalOrganizationChart"/>
    <dgm:cxn modelId="{88EAB8AB-4F8E-4409-B8FF-EE651DAA80AD}" type="presParOf" srcId="{4187E992-077E-4F2B-9480-64F6D1A014AA}" destId="{6E7A1B31-B3FC-49D0-87B6-B2639674F033}" srcOrd="0" destOrd="0" presId="urn:microsoft.com/office/officeart/2009/3/layout/HorizontalOrganizationChart"/>
    <dgm:cxn modelId="{5DEE1DDB-4739-4276-BE3E-9C8B464F1C1D}" type="presParOf" srcId="{4187E992-077E-4F2B-9480-64F6D1A014AA}" destId="{3DFD14F6-8F50-45FA-AAD7-FFFC91A505F9}" srcOrd="1" destOrd="0" presId="urn:microsoft.com/office/officeart/2009/3/layout/HorizontalOrganizationChart"/>
    <dgm:cxn modelId="{B7740045-0F76-4BDC-8857-83AA45775CEE}" type="presParOf" srcId="{18F828D7-8FEE-4A8B-908F-E3BF0DF4C42B}" destId="{B5BCD091-19F7-468D-A7A8-6655D16E3343}" srcOrd="1" destOrd="0" presId="urn:microsoft.com/office/officeart/2009/3/layout/HorizontalOrganizationChart"/>
    <dgm:cxn modelId="{454D3914-DC0E-4616-8F4C-8C81E0D905AD}" type="presParOf" srcId="{18F828D7-8FEE-4A8B-908F-E3BF0DF4C42B}" destId="{CD0159A5-3773-4556-804D-2EE8DDB09D84}" srcOrd="2" destOrd="0" presId="urn:microsoft.com/office/officeart/2009/3/layout/HorizontalOrganizationChart"/>
    <dgm:cxn modelId="{5EA307A1-2535-4704-9004-4B4B14B30481}" type="presParOf" srcId="{08668040-C4CF-4216-9592-52DC99C07405}" destId="{9020D329-9B3C-4681-B0DF-75359C7F08F9}" srcOrd="4" destOrd="0" presId="urn:microsoft.com/office/officeart/2009/3/layout/HorizontalOrganizationChart"/>
    <dgm:cxn modelId="{EA701A00-BB0A-4E76-AD27-6BC05FBB7DF6}" type="presParOf" srcId="{08668040-C4CF-4216-9592-52DC99C07405}" destId="{CC139910-3D19-434D-A96F-1E97DCE2D972}" srcOrd="5" destOrd="0" presId="urn:microsoft.com/office/officeart/2009/3/layout/HorizontalOrganizationChart"/>
    <dgm:cxn modelId="{06478059-E6FE-4C19-B4E2-9FB96BCBD695}" type="presParOf" srcId="{CC139910-3D19-434D-A96F-1E97DCE2D972}" destId="{4496A897-5F42-497D-B766-533BFEA38589}" srcOrd="0" destOrd="0" presId="urn:microsoft.com/office/officeart/2009/3/layout/HorizontalOrganizationChart"/>
    <dgm:cxn modelId="{4DC395E4-A578-48A0-A200-051E57B9BAB8}" type="presParOf" srcId="{4496A897-5F42-497D-B766-533BFEA38589}" destId="{1F2BA1BD-D393-446C-8817-C993F53A6EC1}" srcOrd="0" destOrd="0" presId="urn:microsoft.com/office/officeart/2009/3/layout/HorizontalOrganizationChart"/>
    <dgm:cxn modelId="{25E8C17B-A3E9-4A62-AF00-FA2D65F7A071}" type="presParOf" srcId="{4496A897-5F42-497D-B766-533BFEA38589}" destId="{501FD8AA-03A5-4786-BB0C-238FE76697AD}" srcOrd="1" destOrd="0" presId="urn:microsoft.com/office/officeart/2009/3/layout/HorizontalOrganizationChart"/>
    <dgm:cxn modelId="{EDB90788-7647-4413-A114-94AE40B55382}" type="presParOf" srcId="{CC139910-3D19-434D-A96F-1E97DCE2D972}" destId="{59F2EEF8-9C29-41B2-9C73-358858717AE7}" srcOrd="1" destOrd="0" presId="urn:microsoft.com/office/officeart/2009/3/layout/HorizontalOrganizationChart"/>
    <dgm:cxn modelId="{7D78DDC5-3E5D-44C9-90C2-553F2FC3A3AD}" type="presParOf" srcId="{CC139910-3D19-434D-A96F-1E97DCE2D972}" destId="{4329648F-77F3-4EAE-BB61-5455F456A5A9}" srcOrd="2" destOrd="0" presId="urn:microsoft.com/office/officeart/2009/3/layout/HorizontalOrganizationChart"/>
    <dgm:cxn modelId="{E00D5390-F22A-45FF-BC61-849D6FDCEC27}" type="presParOf" srcId="{AEAE5281-E606-4F16-BE09-A6D19BF0E941}" destId="{175A31CC-41D6-4229-AEA6-DEB2F4551F4D}" srcOrd="2" destOrd="0" presId="urn:microsoft.com/office/officeart/2009/3/layout/HorizontalOrganizationChart"/>
    <dgm:cxn modelId="{AB505E1B-84B1-4D75-A1B9-AE1B67F1FDD1}" type="presParOf" srcId="{175A31CC-41D6-4229-AEA6-DEB2F4551F4D}" destId="{CF80EEF2-F85D-49A4-983E-17D36E8067B0}" srcOrd="0" destOrd="0" presId="urn:microsoft.com/office/officeart/2009/3/layout/HorizontalOrganizationChart"/>
    <dgm:cxn modelId="{C830F7AE-B5BC-4757-853B-EB0A1CD2A6F8}" type="presParOf" srcId="{175A31CC-41D6-4229-AEA6-DEB2F4551F4D}" destId="{AEB1064E-29D4-4657-B3F8-3148A3C651E0}" srcOrd="1" destOrd="0" presId="urn:microsoft.com/office/officeart/2009/3/layout/HorizontalOrganizationChart"/>
    <dgm:cxn modelId="{0D027EED-6A24-4DAA-89A7-8A64781889CB}" type="presParOf" srcId="{AEB1064E-29D4-4657-B3F8-3148A3C651E0}" destId="{2614E2DD-DD11-486C-8E2A-11F3046C1687}" srcOrd="0" destOrd="0" presId="urn:microsoft.com/office/officeart/2009/3/layout/HorizontalOrganizationChart"/>
    <dgm:cxn modelId="{2249A257-6C59-4E51-A9C4-54492984D9A6}" type="presParOf" srcId="{2614E2DD-DD11-486C-8E2A-11F3046C1687}" destId="{4FD96201-405B-4F38-9A51-530C4213ADB9}" srcOrd="0" destOrd="0" presId="urn:microsoft.com/office/officeart/2009/3/layout/HorizontalOrganizationChart"/>
    <dgm:cxn modelId="{85CBC817-08E8-4C6A-98DF-52450D283ECE}" type="presParOf" srcId="{2614E2DD-DD11-486C-8E2A-11F3046C1687}" destId="{8D7047E5-F88F-494C-BEB5-2AC2F41D5625}" srcOrd="1" destOrd="0" presId="urn:microsoft.com/office/officeart/2009/3/layout/HorizontalOrganizationChart"/>
    <dgm:cxn modelId="{BB717629-9ABD-4DA2-AE0A-70C3165AC106}" type="presParOf" srcId="{AEB1064E-29D4-4657-B3F8-3148A3C651E0}" destId="{CAA40423-7192-4C0C-9D2B-60BFB589F7EB}" srcOrd="1" destOrd="0" presId="urn:microsoft.com/office/officeart/2009/3/layout/HorizontalOrganizationChart"/>
    <dgm:cxn modelId="{7D075E6D-C081-43A2-9E5F-2B71A6C4FCC7}" type="presParOf" srcId="{AEB1064E-29D4-4657-B3F8-3148A3C651E0}" destId="{04FF71FF-233B-417C-BF60-6C1B7E1044C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4C7D94-1730-48A2-B4B7-41BD9FF16C3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5DA9A0-B911-424F-9AB3-CAD7BBF5010F}">
      <dgm:prSet phldrT="[Text]"/>
      <dgm:spPr/>
      <dgm:t>
        <a:bodyPr/>
        <a:lstStyle/>
        <a:p>
          <a:r>
            <a:rPr lang="en-IN" altLang="en-US" b="1" dirty="0"/>
            <a:t>goals of treatment </a:t>
          </a:r>
          <a:endParaRPr lang="en-US" dirty="0"/>
        </a:p>
      </dgm:t>
    </dgm:pt>
    <dgm:pt modelId="{5FCBDDD0-96B8-43A1-B133-A43834A5C7B1}" type="parTrans" cxnId="{F16E9736-F4CD-451A-9904-6EA1FE6DC080}">
      <dgm:prSet/>
      <dgm:spPr/>
      <dgm:t>
        <a:bodyPr/>
        <a:lstStyle/>
        <a:p>
          <a:endParaRPr lang="en-US"/>
        </a:p>
      </dgm:t>
    </dgm:pt>
    <dgm:pt modelId="{CF167AE1-5B2E-4B8E-94EB-D8A32F51F547}" type="sibTrans" cxnId="{F16E9736-F4CD-451A-9904-6EA1FE6DC080}">
      <dgm:prSet/>
      <dgm:spPr/>
      <dgm:t>
        <a:bodyPr/>
        <a:lstStyle/>
        <a:p>
          <a:endParaRPr lang="en-US"/>
        </a:p>
      </dgm:t>
    </dgm:pt>
    <dgm:pt modelId="{7ABEB537-D751-4760-9CE6-85708CCCB6D4}">
      <dgm:prSet phldrT="[Text]"/>
      <dgm:spPr/>
      <dgm:t>
        <a:bodyPr/>
        <a:lstStyle/>
        <a:p>
          <a:r>
            <a:rPr lang="en-IN" altLang="en-US" dirty="0"/>
            <a:t>Prevent recurrences </a:t>
          </a:r>
          <a:endParaRPr lang="en-US" dirty="0"/>
        </a:p>
      </dgm:t>
    </dgm:pt>
    <dgm:pt modelId="{9EC7FFAB-7B2D-4C85-9355-EEAAF6907301}" type="parTrans" cxnId="{DD15EC1B-9CCA-49F3-B9BE-614DB2617AD3}">
      <dgm:prSet/>
      <dgm:spPr/>
      <dgm:t>
        <a:bodyPr/>
        <a:lstStyle/>
        <a:p>
          <a:endParaRPr lang="en-US"/>
        </a:p>
      </dgm:t>
    </dgm:pt>
    <dgm:pt modelId="{1B49C95F-F09C-4A67-B22A-0C8EF1194799}" type="sibTrans" cxnId="{DD15EC1B-9CCA-49F3-B9BE-614DB2617AD3}">
      <dgm:prSet/>
      <dgm:spPr/>
      <dgm:t>
        <a:bodyPr/>
        <a:lstStyle/>
        <a:p>
          <a:endParaRPr lang="en-US"/>
        </a:p>
      </dgm:t>
    </dgm:pt>
    <dgm:pt modelId="{BCB5496B-5698-4115-A43C-DDC58426D459}">
      <dgm:prSet phldrT="[Text]"/>
      <dgm:spPr/>
      <dgm:t>
        <a:bodyPr/>
        <a:lstStyle/>
        <a:p>
          <a:r>
            <a:rPr lang="en-IN" altLang="en-US" dirty="0"/>
            <a:t>Prevent injuries </a:t>
          </a:r>
          <a:endParaRPr lang="en-US" dirty="0"/>
        </a:p>
      </dgm:t>
    </dgm:pt>
    <dgm:pt modelId="{1A1E8E36-52A5-4F83-B9E5-76C2E39FBA82}" type="parTrans" cxnId="{6AB9FC6D-02CD-4092-84D7-B81AE411C99C}">
      <dgm:prSet/>
      <dgm:spPr/>
      <dgm:t>
        <a:bodyPr/>
        <a:lstStyle/>
        <a:p>
          <a:endParaRPr lang="en-US"/>
        </a:p>
      </dgm:t>
    </dgm:pt>
    <dgm:pt modelId="{E886A132-B6D6-4740-AC85-54A0F844C8CD}" type="sibTrans" cxnId="{6AB9FC6D-02CD-4092-84D7-B81AE411C99C}">
      <dgm:prSet/>
      <dgm:spPr/>
      <dgm:t>
        <a:bodyPr/>
        <a:lstStyle/>
        <a:p>
          <a:endParaRPr lang="en-US"/>
        </a:p>
      </dgm:t>
    </dgm:pt>
    <dgm:pt modelId="{E7C1A6D7-5A2B-455D-B7D9-0E6F6610B8B1}">
      <dgm:prSet phldrT="[Text]"/>
      <dgm:spPr/>
      <dgm:t>
        <a:bodyPr/>
        <a:lstStyle/>
        <a:p>
          <a:r>
            <a:rPr lang="en-IN" altLang="en-US" dirty="0"/>
            <a:t>Improve quality of life</a:t>
          </a:r>
          <a:endParaRPr lang="en-US" dirty="0"/>
        </a:p>
      </dgm:t>
    </dgm:pt>
    <dgm:pt modelId="{DD21322E-3659-47C2-8733-E6CED0CF7C50}" type="parTrans" cxnId="{336C45A2-F333-4A2B-AB61-325913504AFB}">
      <dgm:prSet/>
      <dgm:spPr/>
      <dgm:t>
        <a:bodyPr/>
        <a:lstStyle/>
        <a:p>
          <a:endParaRPr lang="en-US"/>
        </a:p>
      </dgm:t>
    </dgm:pt>
    <dgm:pt modelId="{99F71AC3-63AF-4ABF-A015-27DFAAC53E45}" type="sibTrans" cxnId="{336C45A2-F333-4A2B-AB61-325913504AFB}">
      <dgm:prSet/>
      <dgm:spPr/>
      <dgm:t>
        <a:bodyPr/>
        <a:lstStyle/>
        <a:p>
          <a:endParaRPr lang="en-US"/>
        </a:p>
      </dgm:t>
    </dgm:pt>
    <dgm:pt modelId="{EFF772EE-1418-45C7-A347-59A5DD970476}">
      <dgm:prSet phldrT="[Text]"/>
      <dgm:spPr/>
      <dgm:t>
        <a:bodyPr/>
        <a:lstStyle/>
        <a:p>
          <a:r>
            <a:rPr lang="en-IN" altLang="en-US" dirty="0"/>
            <a:t>Prevent risk of mortality</a:t>
          </a:r>
          <a:endParaRPr lang="en-US" dirty="0"/>
        </a:p>
      </dgm:t>
    </dgm:pt>
    <dgm:pt modelId="{B7B720DE-1F5E-441D-9BCD-E5A8D83CB4EE}" type="parTrans" cxnId="{733C7938-38B8-4083-8D10-6335C851C12E}">
      <dgm:prSet/>
      <dgm:spPr/>
      <dgm:t>
        <a:bodyPr/>
        <a:lstStyle/>
        <a:p>
          <a:endParaRPr lang="en-US"/>
        </a:p>
      </dgm:t>
    </dgm:pt>
    <dgm:pt modelId="{EAADDD55-7759-4DEB-86FD-CC16CD93ED49}" type="sibTrans" cxnId="{733C7938-38B8-4083-8D10-6335C851C12E}">
      <dgm:prSet/>
      <dgm:spPr/>
      <dgm:t>
        <a:bodyPr/>
        <a:lstStyle/>
        <a:p>
          <a:endParaRPr lang="en-US"/>
        </a:p>
      </dgm:t>
    </dgm:pt>
    <dgm:pt modelId="{F4B784ED-78C2-4D02-825C-16E8D3FC06AE}" type="pres">
      <dgm:prSet presAssocID="{4B4C7D94-1730-48A2-B4B7-41BD9FF16C3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B842819-3F78-4E27-ACB8-9AF32F7A9CA7}" type="pres">
      <dgm:prSet presAssocID="{AA5DA9A0-B911-424F-9AB3-CAD7BBF5010F}" presName="centerShape" presStyleLbl="node0" presStyleIdx="0" presStyleCnt="1"/>
      <dgm:spPr/>
    </dgm:pt>
    <dgm:pt modelId="{FF0ED939-5286-4D5A-929E-6F78B7D310BD}" type="pres">
      <dgm:prSet presAssocID="{7ABEB537-D751-4760-9CE6-85708CCCB6D4}" presName="node" presStyleLbl="node1" presStyleIdx="0" presStyleCnt="4">
        <dgm:presLayoutVars>
          <dgm:bulletEnabled val="1"/>
        </dgm:presLayoutVars>
      </dgm:prSet>
      <dgm:spPr/>
    </dgm:pt>
    <dgm:pt modelId="{0775A606-31D4-46F1-A258-654130B28D10}" type="pres">
      <dgm:prSet presAssocID="{7ABEB537-D751-4760-9CE6-85708CCCB6D4}" presName="dummy" presStyleCnt="0"/>
      <dgm:spPr/>
    </dgm:pt>
    <dgm:pt modelId="{6D15FFAC-64AC-4CF2-A43A-CCBACABFAC9D}" type="pres">
      <dgm:prSet presAssocID="{1B49C95F-F09C-4A67-B22A-0C8EF1194799}" presName="sibTrans" presStyleLbl="sibTrans2D1" presStyleIdx="0" presStyleCnt="4"/>
      <dgm:spPr/>
    </dgm:pt>
    <dgm:pt modelId="{44305313-97C8-46BD-9C68-BCCA7262E68B}" type="pres">
      <dgm:prSet presAssocID="{BCB5496B-5698-4115-A43C-DDC58426D459}" presName="node" presStyleLbl="node1" presStyleIdx="1" presStyleCnt="4">
        <dgm:presLayoutVars>
          <dgm:bulletEnabled val="1"/>
        </dgm:presLayoutVars>
      </dgm:prSet>
      <dgm:spPr/>
    </dgm:pt>
    <dgm:pt modelId="{3BCFCF35-5722-4BA3-A543-8C827FA5C15C}" type="pres">
      <dgm:prSet presAssocID="{BCB5496B-5698-4115-A43C-DDC58426D459}" presName="dummy" presStyleCnt="0"/>
      <dgm:spPr/>
    </dgm:pt>
    <dgm:pt modelId="{C94FC406-0FF3-4E80-A852-E9021276E1E0}" type="pres">
      <dgm:prSet presAssocID="{E886A132-B6D6-4740-AC85-54A0F844C8CD}" presName="sibTrans" presStyleLbl="sibTrans2D1" presStyleIdx="1" presStyleCnt="4"/>
      <dgm:spPr/>
    </dgm:pt>
    <dgm:pt modelId="{CAC7FBB5-6411-46BE-9F7A-0E33E3919412}" type="pres">
      <dgm:prSet presAssocID="{E7C1A6D7-5A2B-455D-B7D9-0E6F6610B8B1}" presName="node" presStyleLbl="node1" presStyleIdx="2" presStyleCnt="4">
        <dgm:presLayoutVars>
          <dgm:bulletEnabled val="1"/>
        </dgm:presLayoutVars>
      </dgm:prSet>
      <dgm:spPr/>
    </dgm:pt>
    <dgm:pt modelId="{A80E3E5C-854D-4FDE-B42C-927279A57D84}" type="pres">
      <dgm:prSet presAssocID="{E7C1A6D7-5A2B-455D-B7D9-0E6F6610B8B1}" presName="dummy" presStyleCnt="0"/>
      <dgm:spPr/>
    </dgm:pt>
    <dgm:pt modelId="{764C3EB3-D3FF-46ED-8335-13EC211DA8D1}" type="pres">
      <dgm:prSet presAssocID="{99F71AC3-63AF-4ABF-A015-27DFAAC53E45}" presName="sibTrans" presStyleLbl="sibTrans2D1" presStyleIdx="2" presStyleCnt="4"/>
      <dgm:spPr/>
    </dgm:pt>
    <dgm:pt modelId="{A7C27AE7-989F-4C30-946E-5036CA778025}" type="pres">
      <dgm:prSet presAssocID="{EFF772EE-1418-45C7-A347-59A5DD970476}" presName="node" presStyleLbl="node1" presStyleIdx="3" presStyleCnt="4">
        <dgm:presLayoutVars>
          <dgm:bulletEnabled val="1"/>
        </dgm:presLayoutVars>
      </dgm:prSet>
      <dgm:spPr/>
    </dgm:pt>
    <dgm:pt modelId="{49C817A2-0F33-4204-8EA0-B1B18BBD95B4}" type="pres">
      <dgm:prSet presAssocID="{EFF772EE-1418-45C7-A347-59A5DD970476}" presName="dummy" presStyleCnt="0"/>
      <dgm:spPr/>
    </dgm:pt>
    <dgm:pt modelId="{0DB9DB68-128E-49B4-BF4C-6381B325C6CE}" type="pres">
      <dgm:prSet presAssocID="{EAADDD55-7759-4DEB-86FD-CC16CD93ED49}" presName="sibTrans" presStyleLbl="sibTrans2D1" presStyleIdx="3" presStyleCnt="4"/>
      <dgm:spPr/>
    </dgm:pt>
  </dgm:ptLst>
  <dgm:cxnLst>
    <dgm:cxn modelId="{7F0C8404-2492-4174-886B-5174AF4DFD0E}" type="presOf" srcId="{7ABEB537-D751-4760-9CE6-85708CCCB6D4}" destId="{FF0ED939-5286-4D5A-929E-6F78B7D310BD}" srcOrd="0" destOrd="0" presId="urn:microsoft.com/office/officeart/2005/8/layout/radial6"/>
    <dgm:cxn modelId="{4B42711A-501F-43F5-BA72-9D0AF6E275A0}" type="presOf" srcId="{EAADDD55-7759-4DEB-86FD-CC16CD93ED49}" destId="{0DB9DB68-128E-49B4-BF4C-6381B325C6CE}" srcOrd="0" destOrd="0" presId="urn:microsoft.com/office/officeart/2005/8/layout/radial6"/>
    <dgm:cxn modelId="{DD15EC1B-9CCA-49F3-B9BE-614DB2617AD3}" srcId="{AA5DA9A0-B911-424F-9AB3-CAD7BBF5010F}" destId="{7ABEB537-D751-4760-9CE6-85708CCCB6D4}" srcOrd="0" destOrd="0" parTransId="{9EC7FFAB-7B2D-4C85-9355-EEAAF6907301}" sibTransId="{1B49C95F-F09C-4A67-B22A-0C8EF1194799}"/>
    <dgm:cxn modelId="{4372221F-ED10-413B-BA19-DCA317156ED5}" type="presOf" srcId="{EFF772EE-1418-45C7-A347-59A5DD970476}" destId="{A7C27AE7-989F-4C30-946E-5036CA778025}" srcOrd="0" destOrd="0" presId="urn:microsoft.com/office/officeart/2005/8/layout/radial6"/>
    <dgm:cxn modelId="{F16E9736-F4CD-451A-9904-6EA1FE6DC080}" srcId="{4B4C7D94-1730-48A2-B4B7-41BD9FF16C34}" destId="{AA5DA9A0-B911-424F-9AB3-CAD7BBF5010F}" srcOrd="0" destOrd="0" parTransId="{5FCBDDD0-96B8-43A1-B133-A43834A5C7B1}" sibTransId="{CF167AE1-5B2E-4B8E-94EB-D8A32F51F547}"/>
    <dgm:cxn modelId="{733C7938-38B8-4083-8D10-6335C851C12E}" srcId="{AA5DA9A0-B911-424F-9AB3-CAD7BBF5010F}" destId="{EFF772EE-1418-45C7-A347-59A5DD970476}" srcOrd="3" destOrd="0" parTransId="{B7B720DE-1F5E-441D-9BCD-E5A8D83CB4EE}" sibTransId="{EAADDD55-7759-4DEB-86FD-CC16CD93ED49}"/>
    <dgm:cxn modelId="{76ABC84B-A2D0-4289-A8B8-75FD44F118DB}" type="presOf" srcId="{4B4C7D94-1730-48A2-B4B7-41BD9FF16C34}" destId="{F4B784ED-78C2-4D02-825C-16E8D3FC06AE}" srcOrd="0" destOrd="0" presId="urn:microsoft.com/office/officeart/2005/8/layout/radial6"/>
    <dgm:cxn modelId="{6AB9FC6D-02CD-4092-84D7-B81AE411C99C}" srcId="{AA5DA9A0-B911-424F-9AB3-CAD7BBF5010F}" destId="{BCB5496B-5698-4115-A43C-DDC58426D459}" srcOrd="1" destOrd="0" parTransId="{1A1E8E36-52A5-4F83-B9E5-76C2E39FBA82}" sibTransId="{E886A132-B6D6-4740-AC85-54A0F844C8CD}"/>
    <dgm:cxn modelId="{D9C05885-16AA-4702-8780-7DFE1EBB12E6}" type="presOf" srcId="{1B49C95F-F09C-4A67-B22A-0C8EF1194799}" destId="{6D15FFAC-64AC-4CF2-A43A-CCBACABFAC9D}" srcOrd="0" destOrd="0" presId="urn:microsoft.com/office/officeart/2005/8/layout/radial6"/>
    <dgm:cxn modelId="{336C45A2-F333-4A2B-AB61-325913504AFB}" srcId="{AA5DA9A0-B911-424F-9AB3-CAD7BBF5010F}" destId="{E7C1A6D7-5A2B-455D-B7D9-0E6F6610B8B1}" srcOrd="2" destOrd="0" parTransId="{DD21322E-3659-47C2-8733-E6CED0CF7C50}" sibTransId="{99F71AC3-63AF-4ABF-A015-27DFAAC53E45}"/>
    <dgm:cxn modelId="{DDEDB6AD-2530-4D61-AF21-E42EFA39713A}" type="presOf" srcId="{E7C1A6D7-5A2B-455D-B7D9-0E6F6610B8B1}" destId="{CAC7FBB5-6411-46BE-9F7A-0E33E3919412}" srcOrd="0" destOrd="0" presId="urn:microsoft.com/office/officeart/2005/8/layout/radial6"/>
    <dgm:cxn modelId="{426926CB-1462-4CE4-9ED4-3FAB79DA0AD7}" type="presOf" srcId="{E886A132-B6D6-4740-AC85-54A0F844C8CD}" destId="{C94FC406-0FF3-4E80-A852-E9021276E1E0}" srcOrd="0" destOrd="0" presId="urn:microsoft.com/office/officeart/2005/8/layout/radial6"/>
    <dgm:cxn modelId="{9740B1CE-55DB-4184-8E89-87CF6489F95B}" type="presOf" srcId="{99F71AC3-63AF-4ABF-A015-27DFAAC53E45}" destId="{764C3EB3-D3FF-46ED-8335-13EC211DA8D1}" srcOrd="0" destOrd="0" presId="urn:microsoft.com/office/officeart/2005/8/layout/radial6"/>
    <dgm:cxn modelId="{E2433ADE-9B91-4771-A26F-F5B4B7352B5C}" type="presOf" srcId="{BCB5496B-5698-4115-A43C-DDC58426D459}" destId="{44305313-97C8-46BD-9C68-BCCA7262E68B}" srcOrd="0" destOrd="0" presId="urn:microsoft.com/office/officeart/2005/8/layout/radial6"/>
    <dgm:cxn modelId="{2E5B09ED-1E7B-4347-A791-79F45F55C477}" type="presOf" srcId="{AA5DA9A0-B911-424F-9AB3-CAD7BBF5010F}" destId="{3B842819-3F78-4E27-ACB8-9AF32F7A9CA7}" srcOrd="0" destOrd="0" presId="urn:microsoft.com/office/officeart/2005/8/layout/radial6"/>
    <dgm:cxn modelId="{3AB17531-2B34-4E96-862D-D5AEC1A88449}" type="presParOf" srcId="{F4B784ED-78C2-4D02-825C-16E8D3FC06AE}" destId="{3B842819-3F78-4E27-ACB8-9AF32F7A9CA7}" srcOrd="0" destOrd="0" presId="urn:microsoft.com/office/officeart/2005/8/layout/radial6"/>
    <dgm:cxn modelId="{6CDD8ACA-3F7A-4559-B593-9D4EE976F8A8}" type="presParOf" srcId="{F4B784ED-78C2-4D02-825C-16E8D3FC06AE}" destId="{FF0ED939-5286-4D5A-929E-6F78B7D310BD}" srcOrd="1" destOrd="0" presId="urn:microsoft.com/office/officeart/2005/8/layout/radial6"/>
    <dgm:cxn modelId="{40A87E31-70BC-4415-A253-D514F9D85524}" type="presParOf" srcId="{F4B784ED-78C2-4D02-825C-16E8D3FC06AE}" destId="{0775A606-31D4-46F1-A258-654130B28D10}" srcOrd="2" destOrd="0" presId="urn:microsoft.com/office/officeart/2005/8/layout/radial6"/>
    <dgm:cxn modelId="{AEBDD246-A04F-4AAC-A99A-F0B4D901EF3D}" type="presParOf" srcId="{F4B784ED-78C2-4D02-825C-16E8D3FC06AE}" destId="{6D15FFAC-64AC-4CF2-A43A-CCBACABFAC9D}" srcOrd="3" destOrd="0" presId="urn:microsoft.com/office/officeart/2005/8/layout/radial6"/>
    <dgm:cxn modelId="{8AE0A813-550A-4185-B11A-5D8984E82F90}" type="presParOf" srcId="{F4B784ED-78C2-4D02-825C-16E8D3FC06AE}" destId="{44305313-97C8-46BD-9C68-BCCA7262E68B}" srcOrd="4" destOrd="0" presId="urn:microsoft.com/office/officeart/2005/8/layout/radial6"/>
    <dgm:cxn modelId="{5F6CBE2A-C07F-4C07-B329-E6946539B4E5}" type="presParOf" srcId="{F4B784ED-78C2-4D02-825C-16E8D3FC06AE}" destId="{3BCFCF35-5722-4BA3-A543-8C827FA5C15C}" srcOrd="5" destOrd="0" presId="urn:microsoft.com/office/officeart/2005/8/layout/radial6"/>
    <dgm:cxn modelId="{7438F5F0-B48C-42BE-8D65-74FE36962058}" type="presParOf" srcId="{F4B784ED-78C2-4D02-825C-16E8D3FC06AE}" destId="{C94FC406-0FF3-4E80-A852-E9021276E1E0}" srcOrd="6" destOrd="0" presId="urn:microsoft.com/office/officeart/2005/8/layout/radial6"/>
    <dgm:cxn modelId="{9A962AD3-1217-4256-A9E7-040F3F552D70}" type="presParOf" srcId="{F4B784ED-78C2-4D02-825C-16E8D3FC06AE}" destId="{CAC7FBB5-6411-46BE-9F7A-0E33E3919412}" srcOrd="7" destOrd="0" presId="urn:microsoft.com/office/officeart/2005/8/layout/radial6"/>
    <dgm:cxn modelId="{E795A393-FE31-4553-A3EF-F81F8F83F45A}" type="presParOf" srcId="{F4B784ED-78C2-4D02-825C-16E8D3FC06AE}" destId="{A80E3E5C-854D-4FDE-B42C-927279A57D84}" srcOrd="8" destOrd="0" presId="urn:microsoft.com/office/officeart/2005/8/layout/radial6"/>
    <dgm:cxn modelId="{E3DCFACA-D696-49CE-9CCE-99883C42A1F7}" type="presParOf" srcId="{F4B784ED-78C2-4D02-825C-16E8D3FC06AE}" destId="{764C3EB3-D3FF-46ED-8335-13EC211DA8D1}" srcOrd="9" destOrd="0" presId="urn:microsoft.com/office/officeart/2005/8/layout/radial6"/>
    <dgm:cxn modelId="{61602DE1-6370-4BBF-8D76-958B1B9CF530}" type="presParOf" srcId="{F4B784ED-78C2-4D02-825C-16E8D3FC06AE}" destId="{A7C27AE7-989F-4C30-946E-5036CA778025}" srcOrd="10" destOrd="0" presId="urn:microsoft.com/office/officeart/2005/8/layout/radial6"/>
    <dgm:cxn modelId="{BB8A6D50-7C53-4805-A562-958DDB570FE2}" type="presParOf" srcId="{F4B784ED-78C2-4D02-825C-16E8D3FC06AE}" destId="{49C817A2-0F33-4204-8EA0-B1B18BBD95B4}" srcOrd="11" destOrd="0" presId="urn:microsoft.com/office/officeart/2005/8/layout/radial6"/>
    <dgm:cxn modelId="{94AC304C-5D5A-48D0-BA83-1F08A1180D23}" type="presParOf" srcId="{F4B784ED-78C2-4D02-825C-16E8D3FC06AE}" destId="{0DB9DB68-128E-49B4-BF4C-6381B325C6C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09F82-BE16-4DA5-9994-363F29B3C6EB}">
      <dsp:nvSpPr>
        <dsp:cNvPr id="0" name=""/>
        <dsp:cNvSpPr/>
      </dsp:nvSpPr>
      <dsp:spPr>
        <a:xfrm>
          <a:off x="0" y="327399"/>
          <a:ext cx="4799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0C587-BFC8-4555-B6B8-D53C970B5043}">
      <dsp:nvSpPr>
        <dsp:cNvPr id="0" name=""/>
        <dsp:cNvSpPr/>
      </dsp:nvSpPr>
      <dsp:spPr>
        <a:xfrm>
          <a:off x="239992" y="2679"/>
          <a:ext cx="335989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996" tIns="0" rIns="1269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C00000"/>
              </a:solidFill>
            </a:rPr>
            <a:t>Predisposing neurological disease</a:t>
          </a:r>
        </a:p>
      </dsp:txBody>
      <dsp:txXfrm>
        <a:off x="271695" y="34382"/>
        <a:ext cx="3296493" cy="586034"/>
      </dsp:txXfrm>
    </dsp:sp>
    <dsp:sp modelId="{9BC0A61A-A4E9-475F-AFDC-3BBC080E17FF}">
      <dsp:nvSpPr>
        <dsp:cNvPr id="0" name=""/>
        <dsp:cNvSpPr/>
      </dsp:nvSpPr>
      <dsp:spPr>
        <a:xfrm>
          <a:off x="0" y="1325319"/>
          <a:ext cx="4799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11862C-08F9-4376-8D3A-9FFB05F901AA}">
      <dsp:nvSpPr>
        <dsp:cNvPr id="0" name=""/>
        <dsp:cNvSpPr/>
      </dsp:nvSpPr>
      <dsp:spPr>
        <a:xfrm>
          <a:off x="239992" y="1000600"/>
          <a:ext cx="335989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996" tIns="0" rIns="12699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C00000"/>
              </a:solidFill>
            </a:rPr>
            <a:t>Physical impairment </a:t>
          </a:r>
        </a:p>
      </dsp:txBody>
      <dsp:txXfrm>
        <a:off x="271695" y="1032303"/>
        <a:ext cx="3296493" cy="586034"/>
      </dsp:txXfrm>
    </dsp:sp>
    <dsp:sp modelId="{014AA7F8-2006-439F-8EC5-56F3351A50A5}">
      <dsp:nvSpPr>
        <dsp:cNvPr id="0" name=""/>
        <dsp:cNvSpPr/>
      </dsp:nvSpPr>
      <dsp:spPr>
        <a:xfrm>
          <a:off x="0" y="2323240"/>
          <a:ext cx="4799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20A58-AFE9-494F-A04C-485E19B987C7}">
      <dsp:nvSpPr>
        <dsp:cNvPr id="0" name=""/>
        <dsp:cNvSpPr/>
      </dsp:nvSpPr>
      <dsp:spPr>
        <a:xfrm>
          <a:off x="239992" y="1998519"/>
          <a:ext cx="335989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996" tIns="0" rIns="12699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C00000"/>
              </a:solidFill>
            </a:rPr>
            <a:t>Vasoactive medications</a:t>
          </a:r>
        </a:p>
      </dsp:txBody>
      <dsp:txXfrm>
        <a:off x="271695" y="2030222"/>
        <a:ext cx="3296493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9938B-A1A9-498F-9511-38886CFB0855}">
      <dsp:nvSpPr>
        <dsp:cNvPr id="0" name=""/>
        <dsp:cNvSpPr/>
      </dsp:nvSpPr>
      <dsp:spPr>
        <a:xfrm>
          <a:off x="2945165" y="1623520"/>
          <a:ext cx="1896774" cy="15540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CEREBRAL BLOOD FLOW</a:t>
          </a:r>
        </a:p>
      </dsp:txBody>
      <dsp:txXfrm>
        <a:off x="3021025" y="1699380"/>
        <a:ext cx="1745054" cy="1402282"/>
      </dsp:txXfrm>
    </dsp:sp>
    <dsp:sp modelId="{791FF48A-64F4-46D3-A7AE-805250CDAFCB}">
      <dsp:nvSpPr>
        <dsp:cNvPr id="0" name=""/>
        <dsp:cNvSpPr/>
      </dsp:nvSpPr>
      <dsp:spPr>
        <a:xfrm rot="16033833">
          <a:off x="3467229" y="1253133"/>
          <a:ext cx="7416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163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7F619-2A15-43A8-AC5E-216FFEBA301D}">
      <dsp:nvSpPr>
        <dsp:cNvPr id="0" name=""/>
        <dsp:cNvSpPr/>
      </dsp:nvSpPr>
      <dsp:spPr>
        <a:xfrm>
          <a:off x="2412804" y="309408"/>
          <a:ext cx="2786920" cy="5733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MYOGENIC FACTORS </a:t>
          </a:r>
        </a:p>
      </dsp:txBody>
      <dsp:txXfrm>
        <a:off x="2440792" y="337396"/>
        <a:ext cx="2730944" cy="517362"/>
      </dsp:txXfrm>
    </dsp:sp>
    <dsp:sp modelId="{CF587FE6-F936-4F16-B00B-ACCA87CE45D7}">
      <dsp:nvSpPr>
        <dsp:cNvPr id="0" name=""/>
        <dsp:cNvSpPr/>
      </dsp:nvSpPr>
      <dsp:spPr>
        <a:xfrm rot="1385407">
          <a:off x="4819864" y="2912914"/>
          <a:ext cx="5510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109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BFD24F-3C79-478A-9CF4-83B11C8596B9}">
      <dsp:nvSpPr>
        <dsp:cNvPr id="0" name=""/>
        <dsp:cNvSpPr/>
      </dsp:nvSpPr>
      <dsp:spPr>
        <a:xfrm>
          <a:off x="5207712" y="3020978"/>
          <a:ext cx="2333850" cy="874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AUTONOMIC NEUROVASCULAR CONTROL</a:t>
          </a:r>
        </a:p>
      </dsp:txBody>
      <dsp:txXfrm>
        <a:off x="5250407" y="3063673"/>
        <a:ext cx="2248460" cy="789228"/>
      </dsp:txXfrm>
    </dsp:sp>
    <dsp:sp modelId="{8D230261-A8AF-4BF3-B31A-35D2735063F8}">
      <dsp:nvSpPr>
        <dsp:cNvPr id="0" name=""/>
        <dsp:cNvSpPr/>
      </dsp:nvSpPr>
      <dsp:spPr>
        <a:xfrm rot="9095266">
          <a:off x="2487502" y="3029432"/>
          <a:ext cx="4869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9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6642C-D5BF-4118-AA62-52DC1ED09208}">
      <dsp:nvSpPr>
        <dsp:cNvPr id="0" name=""/>
        <dsp:cNvSpPr/>
      </dsp:nvSpPr>
      <dsp:spPr>
        <a:xfrm>
          <a:off x="815703" y="3145290"/>
          <a:ext cx="1785508" cy="874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LOCAL METABOLITES</a:t>
          </a:r>
        </a:p>
      </dsp:txBody>
      <dsp:txXfrm>
        <a:off x="858398" y="3187985"/>
        <a:ext cx="1700118" cy="7892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D39C2-D411-41BD-A9F8-3E9E370FDDD2}">
      <dsp:nvSpPr>
        <dsp:cNvPr id="0" name=""/>
        <dsp:cNvSpPr/>
      </dsp:nvSpPr>
      <dsp:spPr>
        <a:xfrm>
          <a:off x="3923082" y="1012127"/>
          <a:ext cx="2810216" cy="1312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879"/>
              </a:lnTo>
              <a:lnTo>
                <a:pt x="2810216" y="1070879"/>
              </a:lnTo>
              <a:lnTo>
                <a:pt x="2810216" y="13129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5A727-0D35-48EF-A008-62BB3E33E94A}">
      <dsp:nvSpPr>
        <dsp:cNvPr id="0" name=""/>
        <dsp:cNvSpPr/>
      </dsp:nvSpPr>
      <dsp:spPr>
        <a:xfrm>
          <a:off x="3877362" y="1012127"/>
          <a:ext cx="91440" cy="13129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0879"/>
              </a:lnTo>
              <a:lnTo>
                <a:pt x="65987" y="1070879"/>
              </a:lnTo>
              <a:lnTo>
                <a:pt x="65987" y="13129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EB509D-0B09-497C-AD80-473004C20754}">
      <dsp:nvSpPr>
        <dsp:cNvPr id="0" name=""/>
        <dsp:cNvSpPr/>
      </dsp:nvSpPr>
      <dsp:spPr>
        <a:xfrm>
          <a:off x="1153400" y="1012127"/>
          <a:ext cx="2769681" cy="1312982"/>
        </a:xfrm>
        <a:custGeom>
          <a:avLst/>
          <a:gdLst/>
          <a:ahLst/>
          <a:cxnLst/>
          <a:rect l="0" t="0" r="0" b="0"/>
          <a:pathLst>
            <a:path>
              <a:moveTo>
                <a:pt x="2769681" y="0"/>
              </a:moveTo>
              <a:lnTo>
                <a:pt x="2769681" y="1070879"/>
              </a:lnTo>
              <a:lnTo>
                <a:pt x="0" y="1070879"/>
              </a:lnTo>
              <a:lnTo>
                <a:pt x="0" y="13129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50EE5-3723-484B-AF0D-69981C9FA498}">
      <dsp:nvSpPr>
        <dsp:cNvPr id="0" name=""/>
        <dsp:cNvSpPr/>
      </dsp:nvSpPr>
      <dsp:spPr>
        <a:xfrm>
          <a:off x="2770211" y="539312"/>
          <a:ext cx="2305742" cy="472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FFC000"/>
              </a:solidFill>
            </a:rPr>
            <a:t>SYNCOPE</a:t>
          </a:r>
        </a:p>
      </dsp:txBody>
      <dsp:txXfrm>
        <a:off x="2770211" y="539312"/>
        <a:ext cx="2305742" cy="472815"/>
      </dsp:txXfrm>
    </dsp:sp>
    <dsp:sp modelId="{E43F86A7-08C9-48B5-BA54-A8D8E314B5E3}">
      <dsp:nvSpPr>
        <dsp:cNvPr id="0" name=""/>
        <dsp:cNvSpPr/>
      </dsp:nvSpPr>
      <dsp:spPr>
        <a:xfrm>
          <a:off x="529" y="2325109"/>
          <a:ext cx="2305742" cy="6581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NEURALLY MEDIATED SYNCOPE</a:t>
          </a:r>
        </a:p>
      </dsp:txBody>
      <dsp:txXfrm>
        <a:off x="529" y="2325109"/>
        <a:ext cx="2305742" cy="658139"/>
      </dsp:txXfrm>
    </dsp:sp>
    <dsp:sp modelId="{A5AE20E7-5853-42DF-8E39-9B9848498725}">
      <dsp:nvSpPr>
        <dsp:cNvPr id="0" name=""/>
        <dsp:cNvSpPr/>
      </dsp:nvSpPr>
      <dsp:spPr>
        <a:xfrm>
          <a:off x="2790478" y="2325109"/>
          <a:ext cx="2305742" cy="600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CARDIOGENIC SYNCOPE</a:t>
          </a:r>
        </a:p>
      </dsp:txBody>
      <dsp:txXfrm>
        <a:off x="2790478" y="2325109"/>
        <a:ext cx="2305742" cy="600807"/>
      </dsp:txXfrm>
    </dsp:sp>
    <dsp:sp modelId="{19AE9D2A-407A-489B-A790-D43CD0AACFF1}">
      <dsp:nvSpPr>
        <dsp:cNvPr id="0" name=""/>
        <dsp:cNvSpPr/>
      </dsp:nvSpPr>
      <dsp:spPr>
        <a:xfrm>
          <a:off x="5580427" y="2325109"/>
          <a:ext cx="2305742" cy="520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ORTHOSTATIC HYPOTENSION</a:t>
          </a:r>
        </a:p>
      </dsp:txBody>
      <dsp:txXfrm>
        <a:off x="5580427" y="2325109"/>
        <a:ext cx="2305742" cy="520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0EEF2-F85D-49A4-983E-17D36E8067B0}">
      <dsp:nvSpPr>
        <dsp:cNvPr id="0" name=""/>
        <dsp:cNvSpPr/>
      </dsp:nvSpPr>
      <dsp:spPr>
        <a:xfrm>
          <a:off x="2194545" y="2272786"/>
          <a:ext cx="1836415" cy="870288"/>
        </a:xfrm>
        <a:custGeom>
          <a:avLst/>
          <a:gdLst/>
          <a:ahLst/>
          <a:cxnLst/>
          <a:rect l="0" t="0" r="0" b="0"/>
          <a:pathLst>
            <a:path>
              <a:moveTo>
                <a:pt x="0" y="870288"/>
              </a:moveTo>
              <a:lnTo>
                <a:pt x="1836415" y="870288"/>
              </a:lnTo>
              <a:lnTo>
                <a:pt x="18364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0D329-9B3C-4681-B0DF-75359C7F08F9}">
      <dsp:nvSpPr>
        <dsp:cNvPr id="0" name=""/>
        <dsp:cNvSpPr/>
      </dsp:nvSpPr>
      <dsp:spPr>
        <a:xfrm>
          <a:off x="2194545" y="3143075"/>
          <a:ext cx="3864475" cy="1479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23581" y="0"/>
              </a:lnTo>
              <a:lnTo>
                <a:pt x="3723581" y="1479144"/>
              </a:lnTo>
              <a:lnTo>
                <a:pt x="3864475" y="14791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C4458-7B05-4944-9503-4814E2BC9D84}">
      <dsp:nvSpPr>
        <dsp:cNvPr id="0" name=""/>
        <dsp:cNvSpPr/>
      </dsp:nvSpPr>
      <dsp:spPr>
        <a:xfrm>
          <a:off x="2194545" y="3026521"/>
          <a:ext cx="38558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16553"/>
              </a:moveTo>
              <a:lnTo>
                <a:pt x="3714958" y="116553"/>
              </a:lnTo>
              <a:lnTo>
                <a:pt x="3714958" y="45720"/>
              </a:lnTo>
              <a:lnTo>
                <a:pt x="385585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19414-E068-48B4-81EA-B01887815FD6}">
      <dsp:nvSpPr>
        <dsp:cNvPr id="0" name=""/>
        <dsp:cNvSpPr/>
      </dsp:nvSpPr>
      <dsp:spPr>
        <a:xfrm>
          <a:off x="2194545" y="1809506"/>
          <a:ext cx="3878437" cy="1333568"/>
        </a:xfrm>
        <a:custGeom>
          <a:avLst/>
          <a:gdLst/>
          <a:ahLst/>
          <a:cxnLst/>
          <a:rect l="0" t="0" r="0" b="0"/>
          <a:pathLst>
            <a:path>
              <a:moveTo>
                <a:pt x="0" y="1333568"/>
              </a:moveTo>
              <a:lnTo>
                <a:pt x="3737544" y="1333568"/>
              </a:lnTo>
              <a:lnTo>
                <a:pt x="3737544" y="0"/>
              </a:lnTo>
              <a:lnTo>
                <a:pt x="387843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798BEF-BC8D-4887-BF27-2E1BEAC36482}">
      <dsp:nvSpPr>
        <dsp:cNvPr id="0" name=""/>
        <dsp:cNvSpPr/>
      </dsp:nvSpPr>
      <dsp:spPr>
        <a:xfrm>
          <a:off x="3056" y="2721121"/>
          <a:ext cx="2191489" cy="843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EVALUATION OF SYNCOPE</a:t>
          </a:r>
        </a:p>
      </dsp:txBody>
      <dsp:txXfrm>
        <a:off x="3056" y="2721121"/>
        <a:ext cx="2191489" cy="843908"/>
      </dsp:txXfrm>
    </dsp:sp>
    <dsp:sp modelId="{80429F80-C243-4BD9-A5FD-E53E1D515CD0}">
      <dsp:nvSpPr>
        <dsp:cNvPr id="0" name=""/>
        <dsp:cNvSpPr/>
      </dsp:nvSpPr>
      <dsp:spPr>
        <a:xfrm>
          <a:off x="6072983" y="1594643"/>
          <a:ext cx="1408937" cy="4297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HISTORY</a:t>
          </a:r>
        </a:p>
      </dsp:txBody>
      <dsp:txXfrm>
        <a:off x="6072983" y="1594643"/>
        <a:ext cx="1408937" cy="429725"/>
      </dsp:txXfrm>
    </dsp:sp>
    <dsp:sp modelId="{6E7A1B31-B3FC-49D0-87B6-B2639674F033}">
      <dsp:nvSpPr>
        <dsp:cNvPr id="0" name=""/>
        <dsp:cNvSpPr/>
      </dsp:nvSpPr>
      <dsp:spPr>
        <a:xfrm>
          <a:off x="6050398" y="2611197"/>
          <a:ext cx="2090172" cy="922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PHYSICAL EXAMINATION</a:t>
          </a:r>
        </a:p>
      </dsp:txBody>
      <dsp:txXfrm>
        <a:off x="6050398" y="2611197"/>
        <a:ext cx="2090172" cy="922088"/>
      </dsp:txXfrm>
    </dsp:sp>
    <dsp:sp modelId="{1F2BA1BD-D393-446C-8817-C993F53A6EC1}">
      <dsp:nvSpPr>
        <dsp:cNvPr id="0" name=""/>
        <dsp:cNvSpPr/>
      </dsp:nvSpPr>
      <dsp:spPr>
        <a:xfrm>
          <a:off x="6059020" y="4321225"/>
          <a:ext cx="1667350" cy="6019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DIAGNOSTIC TESTING</a:t>
          </a:r>
        </a:p>
      </dsp:txBody>
      <dsp:txXfrm>
        <a:off x="6059020" y="4321225"/>
        <a:ext cx="1667350" cy="601990"/>
      </dsp:txXfrm>
    </dsp:sp>
    <dsp:sp modelId="{4FD96201-405B-4F38-9A51-530C4213ADB9}">
      <dsp:nvSpPr>
        <dsp:cNvPr id="0" name=""/>
        <dsp:cNvSpPr/>
      </dsp:nvSpPr>
      <dsp:spPr>
        <a:xfrm>
          <a:off x="2341835" y="1114512"/>
          <a:ext cx="3378251" cy="1158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FFFF00"/>
              </a:solidFill>
            </a:rPr>
            <a:t>RISK STRATIFICACTION</a:t>
          </a:r>
        </a:p>
      </dsp:txBody>
      <dsp:txXfrm>
        <a:off x="2341835" y="1114512"/>
        <a:ext cx="3378251" cy="11582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9DB68-128E-49B4-BF4C-6381B325C6CE}">
      <dsp:nvSpPr>
        <dsp:cNvPr id="0" name=""/>
        <dsp:cNvSpPr/>
      </dsp:nvSpPr>
      <dsp:spPr>
        <a:xfrm>
          <a:off x="1740810" y="696694"/>
          <a:ext cx="4655282" cy="4655282"/>
        </a:xfrm>
        <a:prstGeom prst="blockArc">
          <a:avLst>
            <a:gd name="adj1" fmla="val 108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C3EB3-D3FF-46ED-8335-13EC211DA8D1}">
      <dsp:nvSpPr>
        <dsp:cNvPr id="0" name=""/>
        <dsp:cNvSpPr/>
      </dsp:nvSpPr>
      <dsp:spPr>
        <a:xfrm>
          <a:off x="1740810" y="696694"/>
          <a:ext cx="4655282" cy="4655282"/>
        </a:xfrm>
        <a:prstGeom prst="blockArc">
          <a:avLst>
            <a:gd name="adj1" fmla="val 5400000"/>
            <a:gd name="adj2" fmla="val 108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FC406-0FF3-4E80-A852-E9021276E1E0}">
      <dsp:nvSpPr>
        <dsp:cNvPr id="0" name=""/>
        <dsp:cNvSpPr/>
      </dsp:nvSpPr>
      <dsp:spPr>
        <a:xfrm>
          <a:off x="1740810" y="696694"/>
          <a:ext cx="4655282" cy="4655282"/>
        </a:xfrm>
        <a:prstGeom prst="blockArc">
          <a:avLst>
            <a:gd name="adj1" fmla="val 0"/>
            <a:gd name="adj2" fmla="val 54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5FFAC-64AC-4CF2-A43A-CCBACABFAC9D}">
      <dsp:nvSpPr>
        <dsp:cNvPr id="0" name=""/>
        <dsp:cNvSpPr/>
      </dsp:nvSpPr>
      <dsp:spPr>
        <a:xfrm>
          <a:off x="1740810" y="696694"/>
          <a:ext cx="4655282" cy="4655282"/>
        </a:xfrm>
        <a:prstGeom prst="blockArc">
          <a:avLst>
            <a:gd name="adj1" fmla="val 16200000"/>
            <a:gd name="adj2" fmla="val 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42819-3F78-4E27-ACB8-9AF32F7A9CA7}">
      <dsp:nvSpPr>
        <dsp:cNvPr id="0" name=""/>
        <dsp:cNvSpPr/>
      </dsp:nvSpPr>
      <dsp:spPr>
        <a:xfrm>
          <a:off x="2997702" y="1953586"/>
          <a:ext cx="2141499" cy="2141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altLang="en-US" sz="2600" b="1" kern="1200" dirty="0"/>
            <a:t>goals of treatment </a:t>
          </a:r>
          <a:endParaRPr lang="en-US" sz="2600" kern="1200" dirty="0"/>
        </a:p>
      </dsp:txBody>
      <dsp:txXfrm>
        <a:off x="3311317" y="2267201"/>
        <a:ext cx="1514269" cy="1514269"/>
      </dsp:txXfrm>
    </dsp:sp>
    <dsp:sp modelId="{FF0ED939-5286-4D5A-929E-6F78B7D310BD}">
      <dsp:nvSpPr>
        <dsp:cNvPr id="0" name=""/>
        <dsp:cNvSpPr/>
      </dsp:nvSpPr>
      <dsp:spPr>
        <a:xfrm>
          <a:off x="3318927" y="1135"/>
          <a:ext cx="1499049" cy="1499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altLang="en-US" sz="1600" kern="1200" dirty="0"/>
            <a:t>Prevent recurrences </a:t>
          </a:r>
          <a:endParaRPr lang="en-US" sz="1600" kern="1200" dirty="0"/>
        </a:p>
      </dsp:txBody>
      <dsp:txXfrm>
        <a:off x="3538458" y="220666"/>
        <a:ext cx="1059987" cy="1059987"/>
      </dsp:txXfrm>
    </dsp:sp>
    <dsp:sp modelId="{44305313-97C8-46BD-9C68-BCCA7262E68B}">
      <dsp:nvSpPr>
        <dsp:cNvPr id="0" name=""/>
        <dsp:cNvSpPr/>
      </dsp:nvSpPr>
      <dsp:spPr>
        <a:xfrm>
          <a:off x="5592602" y="2274811"/>
          <a:ext cx="1499049" cy="1499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altLang="en-US" sz="1600" kern="1200" dirty="0"/>
            <a:t>Prevent injuries </a:t>
          </a:r>
          <a:endParaRPr lang="en-US" sz="1600" kern="1200" dirty="0"/>
        </a:p>
      </dsp:txBody>
      <dsp:txXfrm>
        <a:off x="5812133" y="2494342"/>
        <a:ext cx="1059987" cy="1059987"/>
      </dsp:txXfrm>
    </dsp:sp>
    <dsp:sp modelId="{CAC7FBB5-6411-46BE-9F7A-0E33E3919412}">
      <dsp:nvSpPr>
        <dsp:cNvPr id="0" name=""/>
        <dsp:cNvSpPr/>
      </dsp:nvSpPr>
      <dsp:spPr>
        <a:xfrm>
          <a:off x="3318927" y="4548486"/>
          <a:ext cx="1499049" cy="1499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altLang="en-US" sz="1600" kern="1200" dirty="0"/>
            <a:t>Improve quality of life</a:t>
          </a:r>
          <a:endParaRPr lang="en-US" sz="1600" kern="1200" dirty="0"/>
        </a:p>
      </dsp:txBody>
      <dsp:txXfrm>
        <a:off x="3538458" y="4768017"/>
        <a:ext cx="1059987" cy="1059987"/>
      </dsp:txXfrm>
    </dsp:sp>
    <dsp:sp modelId="{A7C27AE7-989F-4C30-946E-5036CA778025}">
      <dsp:nvSpPr>
        <dsp:cNvPr id="0" name=""/>
        <dsp:cNvSpPr/>
      </dsp:nvSpPr>
      <dsp:spPr>
        <a:xfrm>
          <a:off x="1045251" y="2274811"/>
          <a:ext cx="1499049" cy="1499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altLang="en-US" sz="1600" kern="1200" dirty="0"/>
            <a:t>Prevent risk of mortality</a:t>
          </a:r>
          <a:endParaRPr lang="en-US" sz="1600" kern="1200" dirty="0"/>
        </a:p>
      </dsp:txBody>
      <dsp:txXfrm>
        <a:off x="1264782" y="2494342"/>
        <a:ext cx="1059987" cy="1059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76C2-BD9D-4DFD-888F-6CB695D68136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3B64A-28F6-4028-A805-6B7DE54CF7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30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3B64A-28F6-4028-A805-6B7DE54CF72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5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8F1F-B34F-4604-9602-CC77E07CE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B3F47-D43A-4295-BCAE-76475F7E7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E7155-1692-4AC8-9025-01373B4E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7F74C-3C04-44DD-B7C3-BD4F0EF0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3AF87-639D-4456-9DA6-43489881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78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FE21-766B-4D73-AF73-2088D374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E67C5-8F81-42C5-B0A1-D941DD245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AC82F-89E8-4A81-A259-58A5B0FF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7EFA3-3608-4967-93A5-38947738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612C1-1BE6-47C0-9EE9-5DB0CB8C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1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D246C-7B43-4D5B-B96F-0F91900D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2FBFD-812E-4A9A-9B15-8F95D7B45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E6C5C-7C48-4D69-8581-90DEFD31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263DB-F996-48D4-A3DD-F748C2F2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5F14-9D08-4459-A0A9-A1ACC155C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8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A1073-FCE0-4EB7-8554-932BCE25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3C317-5168-4E89-A859-8C92F3039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08E6D-AEFE-45DE-8575-AB796C5D2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E2E65-7D9C-497A-95FA-BD7CFB12C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6431F-DA5E-4E99-A7B3-AF329F3B6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4122D-30BC-4984-94CA-D6E4F8F1E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9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CB8C1-96EF-487A-BC66-F5DCFF41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FB173-3D7C-475D-AB1E-B8D2DA15A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A34FB-8466-4E38-88FE-50442257B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83ACE-8FF3-45C0-BAB5-349A6971D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5205B3-9314-4F21-8AF6-B5C455494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C240A-20D8-44BF-AFD2-1787DC5C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AD8476-1761-4157-9E99-4F77F24F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9E1EA-E8AF-4FB1-AFD1-CE3DEA54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2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816E-F4A0-4BA4-8C35-780F6732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2D98D2-5FEA-48CC-B979-A39B6A01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D7DBA-03C1-4417-915F-7EAEC48FC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F9C30-96BE-4F59-B76E-592F1CAB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5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A738A5-E481-4914-A689-3522C809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206FF-32F5-4DC6-8EDE-995AE677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18F7B-747D-43AB-A4A3-6847FCFC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C593-A297-4680-B6C8-A17FF8EC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7212-2F5F-4776-BD93-8A207CAB3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FDB07-A02E-4C9E-8562-5A738C61F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3F5F0-6942-4098-80D7-9599313A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885AE-F02E-459F-B02C-897F3319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DF250-05F3-4A62-A573-BCB53EB6B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7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00D76-F6DF-4DEA-979A-0782698CA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36EEBB-35C8-436C-BDE1-9C4D5437D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9A5B9-19AA-4AD7-8115-8DF72AA92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4E710-0E84-40D4-871C-4CB36536A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31CF1-D13F-4C93-B7AA-BEA08B1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5D5C9-197B-42CB-A2FF-B045553A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1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80958-FD08-491D-B5F9-8AEFA522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4E45F-D2E4-4F65-973D-D7F9B204E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27C48-3257-401F-92BC-2384F4E38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45335-5953-4A29-B9AF-7680D33D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84434-C691-46F5-9844-4133BBD0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9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8271F6-C971-43ED-8AC2-386514C50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81E13-D158-4160-BDBD-C06F482F1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67A36-7B23-4ED0-A0F9-8C17D4BE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4FADD-9E5D-4AF1-8862-A4927AE8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A6691-D3A8-4BF2-922E-9C019B36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5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CC0F4-3AEF-4F19-A397-559C08DA1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D10FB-A774-4148-B378-48E4E5519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48B26-9F73-4794-8ECC-C4781C12F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2A5-D1BE-47FB-8D28-DCFF25FD8B24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602F2-9FB9-4B7D-A0DF-F3FA611F8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0DD52-8301-4906-843C-70A63A325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9C553-8BFF-4257-834E-BC39ECE2E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7772400" cy="1752600"/>
          </a:xfrm>
        </p:spPr>
        <p:txBody>
          <a:bodyPr/>
          <a:lstStyle/>
          <a:p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APPROACH TO SYNCOPE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414908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ALBY MARIA MATHEWS      </a:t>
            </a: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JUNIOR RESIDENT</a:t>
            </a: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TDMC ALAPPUZHA</a:t>
            </a:r>
          </a:p>
        </p:txBody>
      </p:sp>
    </p:spTree>
    <p:extLst>
      <p:ext uri="{BB962C8B-B14F-4D97-AF65-F5344CB8AC3E}">
        <p14:creationId xmlns:p14="http://schemas.microsoft.com/office/powerpoint/2010/main" val="48729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/>
              </a:rPr>
              <a:t>SYNCOPE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Transient self limited loss of consciousness due to global cerebral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hypoperfusion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Syncope (Greek,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synkope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:- cessation/cutting short  /pause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Synonymous with fainting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common medical phenomena.</a:t>
            </a:r>
          </a:p>
        </p:txBody>
      </p:sp>
    </p:spTree>
    <p:extLst>
      <p:ext uri="{BB962C8B-B14F-4D97-AF65-F5344CB8AC3E}">
        <p14:creationId xmlns:p14="http://schemas.microsoft.com/office/powerpoint/2010/main" val="313774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904696"/>
          </a:xfrm>
        </p:spPr>
        <p:txBody>
          <a:bodyPr/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Characterized by</a:t>
            </a:r>
          </a:p>
          <a:p>
            <a:pPr marL="137160" indent="0">
              <a:buNone/>
            </a:pPr>
            <a:r>
              <a:rPr lang="en-US" dirty="0">
                <a:solidFill>
                  <a:srgbClr val="FFFF00"/>
                </a:solidFill>
              </a:rPr>
              <a:t> </a:t>
            </a:r>
          </a:p>
          <a:p>
            <a:r>
              <a:rPr lang="en-US" dirty="0"/>
              <a:t>Onset –rapid</a:t>
            </a:r>
          </a:p>
          <a:p>
            <a:r>
              <a:rPr lang="en-US" dirty="0"/>
              <a:t>Duration –brief , &lt;10 sec</a:t>
            </a:r>
          </a:p>
          <a:p>
            <a:r>
              <a:rPr lang="en-US" dirty="0"/>
              <a:t>Recovery – spontaneous and complete.</a:t>
            </a:r>
          </a:p>
          <a:p>
            <a:endParaRPr lang="en-US" dirty="0"/>
          </a:p>
          <a:p>
            <a:r>
              <a:rPr lang="en-US" dirty="0"/>
              <a:t>Although syncope occur without  any warning symptoms, a </a:t>
            </a:r>
            <a:r>
              <a:rPr lang="en-US" dirty="0" err="1"/>
              <a:t>syncopal</a:t>
            </a:r>
            <a:r>
              <a:rPr lang="en-US" dirty="0"/>
              <a:t> </a:t>
            </a:r>
            <a:r>
              <a:rPr lang="en-US" dirty="0" err="1"/>
              <a:t>prodrome</a:t>
            </a:r>
            <a:r>
              <a:rPr lang="en-US" dirty="0"/>
              <a:t> (</a:t>
            </a:r>
            <a:r>
              <a:rPr lang="en-US" dirty="0" err="1"/>
              <a:t>presyncope</a:t>
            </a:r>
            <a:r>
              <a:rPr lang="en-US" dirty="0"/>
              <a:t>)  is common</a:t>
            </a:r>
          </a:p>
        </p:txBody>
      </p:sp>
    </p:spTree>
    <p:extLst>
      <p:ext uri="{BB962C8B-B14F-4D97-AF65-F5344CB8AC3E}">
        <p14:creationId xmlns:p14="http://schemas.microsoft.com/office/powerpoint/2010/main" val="202383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Presyncope : sudden loss of strength  and other symptoms characterized by impending or incomplete fainting spell.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Presyncopal symptoms include- dizziness, light headedness, faintness, weakness, fatigue , visual and auditary disturbances.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9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Epidemiology and natural history of syncope</a:t>
            </a:r>
          </a:p>
          <a:p>
            <a:pPr marL="13716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/>
              <a:t>Nearly 3 % of all emergency room visits</a:t>
            </a:r>
          </a:p>
          <a:p>
            <a:pPr>
              <a:lnSpc>
                <a:spcPct val="150000"/>
              </a:lnSpc>
            </a:pPr>
            <a:r>
              <a:rPr lang="en-US" dirty="0"/>
              <a:t>1% of all hospital admissions</a:t>
            </a:r>
          </a:p>
          <a:p>
            <a:pPr>
              <a:lnSpc>
                <a:spcPct val="150000"/>
              </a:lnSpc>
            </a:pPr>
            <a:r>
              <a:rPr lang="en-US" dirty="0"/>
              <a:t>Life time cumulative incidence – 35% of all general population.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21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472608"/>
          </a:xfrm>
        </p:spPr>
        <p:txBody>
          <a:bodyPr/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Peak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incidence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young – 10- 30 years</a:t>
            </a:r>
          </a:p>
          <a:p>
            <a:pPr marL="137160" indent="0">
              <a:buNone/>
            </a:pPr>
            <a:r>
              <a:rPr lang="en-US" dirty="0"/>
              <a:t>                                         (mean age – 15 years )</a:t>
            </a:r>
          </a:p>
          <a:p>
            <a:pPr marL="137160" indent="0">
              <a:buNone/>
            </a:pPr>
            <a:r>
              <a:rPr lang="en-US" dirty="0"/>
              <a:t>              -Most common cause is </a:t>
            </a:r>
            <a:r>
              <a:rPr lang="en-US" dirty="0" err="1"/>
              <a:t>neurally</a:t>
            </a:r>
            <a:r>
              <a:rPr lang="en-US" dirty="0"/>
              <a:t> mediated syncope.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US" dirty="0"/>
              <a:t>Elderly – sharp rise in incidence after 70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1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544656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/>
              <a:t>Most common cause is </a:t>
            </a:r>
            <a:r>
              <a:rPr lang="en-US" dirty="0" err="1"/>
              <a:t>neurally</a:t>
            </a:r>
            <a:r>
              <a:rPr lang="en-US" dirty="0"/>
              <a:t> mediated syncope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   Females &gt; males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   Young subjects- positive family history in first degree relative</a:t>
            </a:r>
          </a:p>
          <a:p>
            <a:pPr>
              <a:lnSpc>
                <a:spcPct val="170000"/>
              </a:lnSpc>
            </a:pPr>
            <a:endParaRPr lang="en-US" dirty="0"/>
          </a:p>
          <a:p>
            <a:pPr>
              <a:lnSpc>
                <a:spcPct val="170000"/>
              </a:lnSpc>
            </a:pPr>
            <a:r>
              <a:rPr lang="en-US" dirty="0"/>
              <a:t>Second most common cause- cardiogenic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   Cardiac arrhythmias and structural heart diseases.</a:t>
            </a:r>
          </a:p>
        </p:txBody>
      </p:sp>
    </p:spTree>
    <p:extLst>
      <p:ext uri="{BB962C8B-B14F-4D97-AF65-F5344CB8AC3E}">
        <p14:creationId xmlns:p14="http://schemas.microsoft.com/office/powerpoint/2010/main" val="114727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Orthostatic hypotension – prevalence increases  with age.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   Due to reduced baroreflex responsiveness and reduced cardiac   compliance.</a:t>
            </a:r>
          </a:p>
          <a:p>
            <a:pPr>
              <a:lnSpc>
                <a:spcPct val="150000"/>
              </a:lnSpc>
            </a:pPr>
            <a:r>
              <a:rPr lang="en-US" dirty="0"/>
              <a:t>Age related attenuation of </a:t>
            </a:r>
            <a:r>
              <a:rPr lang="en-US" dirty="0" err="1"/>
              <a:t>vestibulo</a:t>
            </a:r>
            <a:r>
              <a:rPr lang="en-US" dirty="0"/>
              <a:t>-sympathetic reflex.</a:t>
            </a:r>
          </a:p>
        </p:txBody>
      </p:sp>
    </p:spTree>
    <p:extLst>
      <p:ext uri="{BB962C8B-B14F-4D97-AF65-F5344CB8AC3E}">
        <p14:creationId xmlns:p14="http://schemas.microsoft.com/office/powerpoint/2010/main" val="187350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5616664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Prevalence of orthostatic hypotension in elderly 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US" dirty="0"/>
              <a:t>More in institutionalized patients (54-68 %) than community dwelling (6%)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79059478"/>
              </p:ext>
            </p:extLst>
          </p:nvPr>
        </p:nvGraphicFramePr>
        <p:xfrm>
          <a:off x="1835696" y="2852936"/>
          <a:ext cx="4799856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028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229600" cy="4968552"/>
          </a:xfrm>
        </p:spPr>
        <p:txBody>
          <a:bodyPr/>
          <a:lstStyle/>
          <a:p>
            <a:pPr marL="137160" indent="0">
              <a:lnSpc>
                <a:spcPct val="200000"/>
              </a:lnSpc>
              <a:buNone/>
            </a:pPr>
            <a:r>
              <a:rPr lang="en-US" dirty="0"/>
              <a:t>Prognosis after an episode of syncope</a:t>
            </a:r>
          </a:p>
          <a:p>
            <a:pPr>
              <a:lnSpc>
                <a:spcPct val="200000"/>
              </a:lnSpc>
            </a:pPr>
            <a:r>
              <a:rPr lang="en-US" dirty="0"/>
              <a:t>Generally benign</a:t>
            </a:r>
          </a:p>
          <a:p>
            <a:pPr>
              <a:lnSpc>
                <a:spcPct val="200000"/>
              </a:lnSpc>
            </a:pPr>
            <a:r>
              <a:rPr lang="en-US" dirty="0"/>
              <a:t>Excellent prognosis – </a:t>
            </a:r>
            <a:r>
              <a:rPr lang="en-US" dirty="0" err="1"/>
              <a:t>noncardiac</a:t>
            </a:r>
            <a:r>
              <a:rPr lang="en-US" dirty="0"/>
              <a:t> &amp; unexplained syncope in young patients.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00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Cardiogenic syncope- either due to structural heart disease or primary arrhythmic disease has  increased risk of sudden cardiac death and mortality</a:t>
            </a:r>
          </a:p>
          <a:p>
            <a:pPr>
              <a:lnSpc>
                <a:spcPct val="150000"/>
              </a:lnSpc>
            </a:pPr>
            <a:r>
              <a:rPr lang="en-US" dirty="0"/>
              <a:t>Increased mortality associated with syncope related to orthostatic hypotension  In elderly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2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Reflex mechanisms for control of blood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Negative feedback reflux mechanisms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Baroreceptor Arterial Pressure Control System—Baroreceptor Reflexes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initiated by stretch receptors -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baroreceptors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pressoreceptors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 specific points in the walls of several large systemic arteries.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3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60648"/>
            <a:ext cx="583264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94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21817"/>
            <a:ext cx="7886700" cy="1325563"/>
          </a:xfrm>
        </p:spPr>
        <p:txBody>
          <a:bodyPr>
            <a:normAutofit/>
          </a:bodyPr>
          <a:lstStyle/>
          <a:p>
            <a:r>
              <a:rPr lang="en-IN" altLang="en-US" sz="2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Maintenance Of Postural Normal Tension </a:t>
            </a:r>
            <a:br>
              <a:rPr lang="en-IN" altLang="en-US" sz="2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IN" altLang="en-US" sz="2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baroreflex</a:t>
            </a:r>
            <a:r>
              <a:rPr lang="en-IN" altLang="en-US" sz="2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Standing  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  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Pooling  of 500 -1000ml blood in lower extremities and splanchnic circulation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Decreased venous return and CO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 baroreceptors in carotid sinus and aortic arch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Glossopharyngeal and </a:t>
            </a:r>
            <a:r>
              <a:rPr lang="en-IN" altLang="en-US" dirty="0" err="1"/>
              <a:t>vagus</a:t>
            </a:r>
            <a:r>
              <a:rPr lang="en-IN" altLang="en-US" dirty="0"/>
              <a:t> nerve-afferents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NTS in </a:t>
            </a:r>
            <a:r>
              <a:rPr lang="en-IN" altLang="en-US" dirty="0" err="1"/>
              <a:t>dorsomedial</a:t>
            </a:r>
            <a:r>
              <a:rPr lang="en-IN" altLang="en-US" dirty="0"/>
              <a:t> medulla</a:t>
            </a:r>
          </a:p>
          <a:p>
            <a:endParaRPr lang="en-US" dirty="0"/>
          </a:p>
        </p:txBody>
      </p:sp>
      <p:sp>
        <p:nvSpPr>
          <p:cNvPr id="4" name="Down Arrow 5"/>
          <p:cNvSpPr>
            <a:spLocks noChangeArrowheads="1"/>
          </p:cNvSpPr>
          <p:nvPr/>
        </p:nvSpPr>
        <p:spPr bwMode="auto">
          <a:xfrm>
            <a:off x="4411663" y="2060848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5" name="Down Arrow 5"/>
          <p:cNvSpPr>
            <a:spLocks noChangeArrowheads="1"/>
          </p:cNvSpPr>
          <p:nvPr/>
        </p:nvSpPr>
        <p:spPr bwMode="auto">
          <a:xfrm>
            <a:off x="4411663" y="3140968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6" name="Down Arrow 5"/>
          <p:cNvSpPr>
            <a:spLocks noChangeArrowheads="1"/>
          </p:cNvSpPr>
          <p:nvPr/>
        </p:nvSpPr>
        <p:spPr bwMode="auto">
          <a:xfrm>
            <a:off x="4411663" y="3877466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7" name="Down Arrow 5"/>
          <p:cNvSpPr>
            <a:spLocks noChangeArrowheads="1"/>
          </p:cNvSpPr>
          <p:nvPr/>
        </p:nvSpPr>
        <p:spPr bwMode="auto">
          <a:xfrm>
            <a:off x="4468020" y="5229200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870618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N ambiguous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Caudal </a:t>
            </a:r>
            <a:r>
              <a:rPr lang="en-IN" altLang="en-US" dirty="0" err="1"/>
              <a:t>ventrolateral</a:t>
            </a:r>
            <a:r>
              <a:rPr lang="en-IN" altLang="en-US" dirty="0"/>
              <a:t> medulla[excitation ]/ rostral VL medulla[inhibitory]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 err="1"/>
              <a:t>Disinhibition</a:t>
            </a:r>
            <a:r>
              <a:rPr lang="en-IN" altLang="en-US" dirty="0"/>
              <a:t> of R VLM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Vasopressin release from A1 noradrenergic cell group in VL medulla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Activate VP synthesis from hypothalamus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IN" altLang="en-US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dirty="0"/>
              <a:t>Increased vasomotor tone</a:t>
            </a:r>
          </a:p>
          <a:p>
            <a:endParaRPr lang="en-US" dirty="0"/>
          </a:p>
        </p:txBody>
      </p:sp>
      <p:sp>
        <p:nvSpPr>
          <p:cNvPr id="4" name="Down Arrow 5"/>
          <p:cNvSpPr>
            <a:spLocks noChangeArrowheads="1"/>
          </p:cNvSpPr>
          <p:nvPr/>
        </p:nvSpPr>
        <p:spPr bwMode="auto">
          <a:xfrm>
            <a:off x="4394995" y="4382938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5" name="Down Arrow 5"/>
          <p:cNvSpPr>
            <a:spLocks noChangeArrowheads="1"/>
          </p:cNvSpPr>
          <p:nvPr/>
        </p:nvSpPr>
        <p:spPr bwMode="auto">
          <a:xfrm>
            <a:off x="4302090" y="3509066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6" name="Down Arrow 5"/>
          <p:cNvSpPr>
            <a:spLocks noChangeArrowheads="1"/>
          </p:cNvSpPr>
          <p:nvPr/>
        </p:nvSpPr>
        <p:spPr bwMode="auto">
          <a:xfrm>
            <a:off x="4256089" y="1814183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7" name="Down Arrow 5"/>
          <p:cNvSpPr>
            <a:spLocks noChangeArrowheads="1"/>
          </p:cNvSpPr>
          <p:nvPr/>
        </p:nvSpPr>
        <p:spPr bwMode="auto">
          <a:xfrm>
            <a:off x="4286251" y="1124744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8" name="Down Arrow 5"/>
          <p:cNvSpPr>
            <a:spLocks noChangeArrowheads="1"/>
          </p:cNvSpPr>
          <p:nvPr/>
        </p:nvSpPr>
        <p:spPr bwMode="auto">
          <a:xfrm>
            <a:off x="4394995" y="5466755"/>
            <a:ext cx="277812" cy="309563"/>
          </a:xfrm>
          <a:prstGeom prst="downArrow">
            <a:avLst>
              <a:gd name="adj1" fmla="val 50000"/>
              <a:gd name="adj2" fmla="val 498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05854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783" r="8824" b="6846"/>
          <a:stretch/>
        </p:blipFill>
        <p:spPr bwMode="auto">
          <a:xfrm>
            <a:off x="-108521" y="332656"/>
            <a:ext cx="9474653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799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>
            <a:normAutofit fontScale="92500"/>
          </a:bodyPr>
          <a:lstStyle/>
          <a:p>
            <a:pPr marL="137160" indent="0" algn="ctr">
              <a:lnSpc>
                <a:spcPct val="250000"/>
              </a:lnSpc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Rise in arterial pressure </a:t>
            </a:r>
          </a:p>
          <a:p>
            <a:pPr marL="137160" indent="0" algn="ctr">
              <a:lnSpc>
                <a:spcPct val="250000"/>
              </a:lnSpc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Stretches the baroreceptors </a:t>
            </a:r>
          </a:p>
          <a:p>
            <a:pPr marL="137160" indent="0" algn="ctr">
              <a:lnSpc>
                <a:spcPct val="250000"/>
              </a:lnSpc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Transmit signals into the central nervous system. </a:t>
            </a:r>
          </a:p>
          <a:p>
            <a:pPr marL="137160" indent="0" algn="ctr">
              <a:lnSpc>
                <a:spcPct val="250000"/>
              </a:lnSpc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“Feedback” signals sent back through the autonomic nervous system to the circulation </a:t>
            </a:r>
          </a:p>
          <a:p>
            <a:pPr marL="137160" indent="0" algn="ctr">
              <a:lnSpc>
                <a:spcPct val="250000"/>
              </a:lnSpc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reduce arterial pressure downward toward the normal level.</a:t>
            </a:r>
          </a:p>
          <a:p>
            <a:pPr>
              <a:lnSpc>
                <a:spcPct val="2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 rot="5400000">
            <a:off x="4346974" y="1691807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4360211" y="2530015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5400000">
            <a:off x="4360210" y="3514864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5400000">
            <a:off x="4466127" y="5193907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72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Pathophysiology of syncope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Standing</a:t>
            </a:r>
          </a:p>
          <a:p>
            <a:pPr marL="137160" indent="0" algn="ctr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Pooling of 500-1000ml of blood in the and splanchnic circulation  lower extremities</a:t>
            </a:r>
          </a:p>
          <a:p>
            <a:pPr marL="137160" indent="0" algn="ctr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Decreases the venous return and reduced ventricular filling occurs</a:t>
            </a:r>
          </a:p>
          <a:p>
            <a:pPr marL="137160" indent="0" algn="ctr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Reduced cardiac output and fall in blood pressure</a:t>
            </a:r>
          </a:p>
        </p:txBody>
      </p:sp>
      <p:sp>
        <p:nvSpPr>
          <p:cNvPr id="8" name="Right Arrow 7"/>
          <p:cNvSpPr/>
          <p:nvPr/>
        </p:nvSpPr>
        <p:spPr>
          <a:xfrm rot="5400000">
            <a:off x="4346974" y="2146713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4324000" y="3442856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4290216" y="4666992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5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 fontScale="85000" lnSpcReduction="20000"/>
          </a:bodyPr>
          <a:lstStyle/>
          <a:p>
            <a:pPr marL="137160" indent="0" algn="ctr">
              <a:lnSpc>
                <a:spcPct val="200000"/>
              </a:lnSpc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Hemodynamic changes provokes the compensatory  reflex responses</a:t>
            </a:r>
          </a:p>
          <a:p>
            <a:pPr marL="137160" indent="0" algn="ctr">
              <a:lnSpc>
                <a:spcPct val="200000"/>
              </a:lnSpc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lnSpc>
                <a:spcPct val="200000"/>
              </a:lnSpc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Initiated by the baroreceptors in the carotid sinus and aortic arch</a:t>
            </a:r>
          </a:p>
          <a:p>
            <a:pPr marL="137160" indent="0" algn="ctr">
              <a:lnSpc>
                <a:spcPct val="200000"/>
              </a:lnSpc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lnSpc>
                <a:spcPct val="200000"/>
              </a:lnSpc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Increased sympathetic outflow and decreased vagal activity </a:t>
            </a:r>
          </a:p>
          <a:p>
            <a:pPr marL="137160" indent="0" algn="ctr">
              <a:lnSpc>
                <a:spcPct val="200000"/>
              </a:lnSpc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lnSpc>
                <a:spcPct val="200000"/>
              </a:lnSpc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Increased peripheral resistance, venous return  and cardiac output</a:t>
            </a:r>
          </a:p>
          <a:p>
            <a:pPr marL="137160" indent="0" algn="ctr">
              <a:lnSpc>
                <a:spcPct val="200000"/>
              </a:lnSpc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ctr">
              <a:lnSpc>
                <a:spcPct val="200000"/>
              </a:lnSpc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Limits the fall in </a:t>
            </a:r>
            <a:r>
              <a:rPr lang="en-US" sz="24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 rot="5400000">
            <a:off x="4182409" y="1426632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5400000">
            <a:off x="4182410" y="2578760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4187262" y="3897763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5400000">
            <a:off x="4182408" y="5148290"/>
            <a:ext cx="454906" cy="28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816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AUTOREGULATION OF CEREBRAL BLOOD FLOW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13670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95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Latency of the response  : 5-10 sec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Cerebral blood flow -50-60ml/min/100gm brain tissue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Remain constant over a wide range of perfusion pressure : 50-150 mm Hg</a:t>
            </a:r>
          </a:p>
          <a:p>
            <a:pPr marL="137160" indent="0"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66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4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Cessation of blood flow for 6-8 sec result in loss of consciousness</a:t>
            </a:r>
          </a:p>
          <a:p>
            <a:pPr algn="r">
              <a:lnSpc>
                <a:spcPct val="20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Impairment of consciousness- &lt;25ml/min/100mg of brain tissue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Syncope - fall in systolic BP to 50 mm Hg or lower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Causes of syncope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36988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4615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Syncope  mimics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</p:spPr>
        <p:txBody>
          <a:bodyPr>
            <a:normAutofit/>
          </a:bodyPr>
          <a:lstStyle/>
          <a:p>
            <a:r>
              <a:rPr lang="en-IN" altLang="en-US" sz="2000" dirty="0"/>
              <a:t>Disorders without impairment of consciousness</a:t>
            </a:r>
          </a:p>
          <a:p>
            <a:pPr lvl="1"/>
            <a:r>
              <a:rPr lang="en-IN" altLang="en-US" sz="2000" dirty="0"/>
              <a:t>Falls</a:t>
            </a:r>
          </a:p>
          <a:p>
            <a:pPr lvl="1"/>
            <a:r>
              <a:rPr lang="en-IN" altLang="en-US" sz="2000" dirty="0"/>
              <a:t>Drop attacks</a:t>
            </a:r>
          </a:p>
          <a:p>
            <a:pPr lvl="1"/>
            <a:r>
              <a:rPr lang="en-IN" altLang="en-US" sz="2000" dirty="0"/>
              <a:t>Cataplexy</a:t>
            </a:r>
          </a:p>
          <a:p>
            <a:pPr lvl="1"/>
            <a:r>
              <a:rPr lang="en-IN" altLang="en-US" sz="2000" dirty="0"/>
              <a:t>Psychogenic pseudo-syncope</a:t>
            </a:r>
          </a:p>
          <a:p>
            <a:pPr lvl="1"/>
            <a:r>
              <a:rPr lang="en-IN" altLang="en-US" sz="2000" dirty="0"/>
              <a:t>Transient ischemic attacks</a:t>
            </a:r>
          </a:p>
          <a:p>
            <a:pPr lvl="1"/>
            <a:endParaRPr lang="en-IN" altLang="en-US" sz="2000" dirty="0"/>
          </a:p>
          <a:p>
            <a:r>
              <a:rPr lang="en-IN" altLang="en-US" sz="2000" dirty="0"/>
              <a:t>Disorders with loss of consciousness</a:t>
            </a:r>
          </a:p>
          <a:p>
            <a:pPr lvl="1"/>
            <a:r>
              <a:rPr lang="en-IN" altLang="en-US" sz="2000" dirty="0"/>
              <a:t>Metabolic disorders</a:t>
            </a:r>
          </a:p>
          <a:p>
            <a:pPr lvl="1"/>
            <a:r>
              <a:rPr lang="en-IN" altLang="en-US" sz="2000" dirty="0"/>
              <a:t>Epilepsy</a:t>
            </a:r>
          </a:p>
          <a:p>
            <a:pPr lvl="1"/>
            <a:r>
              <a:rPr lang="en-IN" altLang="en-US" sz="2000" dirty="0"/>
              <a:t>Intoxications</a:t>
            </a:r>
          </a:p>
          <a:p>
            <a:pPr lvl="1"/>
            <a:r>
              <a:rPr lang="en-IN" altLang="en-US" sz="2000" dirty="0" err="1"/>
              <a:t>Vertebrobasilar</a:t>
            </a:r>
            <a:r>
              <a:rPr lang="en-IN" altLang="en-US" sz="2000" dirty="0"/>
              <a:t> transient ischemic attack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50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Seizure VS Syncope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/>
          <a:stretch>
            <a:fillRect/>
          </a:stretch>
        </p:blipFill>
        <p:spPr>
          <a:xfrm>
            <a:off x="395536" y="1340768"/>
            <a:ext cx="8208911" cy="5040560"/>
          </a:xfrm>
        </p:spPr>
      </p:pic>
    </p:spTree>
    <p:extLst>
      <p:ext uri="{BB962C8B-B14F-4D97-AF65-F5344CB8AC3E}">
        <p14:creationId xmlns:p14="http://schemas.microsoft.com/office/powerpoint/2010/main" val="3096539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NEURALLY MEDIATED SYNCOPE</a:t>
            </a:r>
          </a:p>
        </p:txBody>
      </p:sp>
    </p:spTree>
    <p:extLst>
      <p:ext uri="{BB962C8B-B14F-4D97-AF65-F5344CB8AC3E}">
        <p14:creationId xmlns:p14="http://schemas.microsoft.com/office/powerpoint/2010/main" val="3413099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Multiple triggers of the afferent limb of the reflex arc stimulate a syncope.</a:t>
            </a:r>
          </a:p>
          <a:p>
            <a:pPr marL="137160" indent="0">
              <a:lnSpc>
                <a:spcPct val="150000"/>
              </a:lnSpc>
              <a:buNone/>
            </a:pPr>
            <a:r>
              <a:rPr lang="en-US" sz="2400" dirty="0"/>
              <a:t>(</a:t>
            </a:r>
            <a:r>
              <a:rPr lang="en-US" sz="2400" dirty="0" err="1"/>
              <a:t>Eg</a:t>
            </a:r>
            <a:r>
              <a:rPr lang="en-US" sz="2400" dirty="0"/>
              <a:t>: carotid sinus, GI tract or bladder)</a:t>
            </a:r>
          </a:p>
          <a:p>
            <a:pPr marL="137160" indent="0">
              <a:lnSpc>
                <a:spcPct val="150000"/>
              </a:lnSpc>
              <a:buNone/>
            </a:pPr>
            <a:endParaRPr lang="en-US" sz="2400" dirty="0"/>
          </a:p>
          <a:p>
            <a:pPr marL="137160" indent="0">
              <a:lnSpc>
                <a:spcPct val="150000"/>
              </a:lnSpc>
              <a:buNone/>
            </a:pPr>
            <a:r>
              <a:rPr lang="en-US" sz="2400" b="1" dirty="0"/>
              <a:t>TYPES OF NEURALLY MEDIATED SYNCOPE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vasovagal &amp; situational reflex syncope. ( based on afferent pathway and provocative trigger)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400" dirty="0"/>
              <a:t>vasodepressor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/>
              <a:t>and cardio-inhibitory syncope ( based on efferent pathway )-sympathetic &amp; parasympathetic</a:t>
            </a:r>
          </a:p>
        </p:txBody>
      </p:sp>
    </p:spTree>
    <p:extLst>
      <p:ext uri="{BB962C8B-B14F-4D97-AF65-F5344CB8AC3E}">
        <p14:creationId xmlns:p14="http://schemas.microsoft.com/office/powerpoint/2010/main" val="3415222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259251" cy="607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7203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altLang="en-US" b="1" dirty="0"/>
              <a:t>Vasovagal syncope </a:t>
            </a:r>
            <a:r>
              <a:rPr lang="en-IN" altLang="en-US" dirty="0"/>
              <a:t>(common faint)- Most common type of syncope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 provoked by  fear, pain, anxiety, intense emotion, sight of blood, unpleasant sight and odours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sudden fall of BP with or without </a:t>
            </a:r>
            <a:r>
              <a:rPr lang="en-IN" altLang="en-US" dirty="0" err="1"/>
              <a:t>bradycardia</a:t>
            </a:r>
            <a:r>
              <a:rPr lang="en-IN" altLang="en-US" dirty="0"/>
              <a:t>, often preceded by a  prodromal symptoms such as nausea, headache, sweating, hyperventilation, </a:t>
            </a:r>
            <a:r>
              <a:rPr lang="en-IN" altLang="en-US" dirty="0" err="1"/>
              <a:t>parasthesia</a:t>
            </a:r>
            <a:r>
              <a:rPr lang="en-IN" altLang="en-US" dirty="0"/>
              <a:t>, chest pain and palpitation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23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altLang="en-US" dirty="0"/>
              <a:t>symptoms – persists minutes or hours after syncope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Often occurs in youngsters  and resolves spontaneously once the patient assumes supine position.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91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/>
          <a:lstStyle/>
          <a:p>
            <a:endParaRPr lang="en-IN" altLang="en-US" sz="2400" dirty="0"/>
          </a:p>
          <a:p>
            <a:pPr marL="137160" indent="0">
              <a:buNone/>
            </a:pPr>
            <a:r>
              <a:rPr lang="en-IN" altLang="en-US" sz="2400" dirty="0">
                <a:solidFill>
                  <a:schemeClr val="accent1">
                    <a:lumMod val="75000"/>
                  </a:schemeClr>
                </a:solidFill>
              </a:rPr>
              <a:t>Pathophysiology of Vasovagal Syncope</a:t>
            </a:r>
          </a:p>
          <a:p>
            <a:endParaRPr lang="en-IN" alt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IN" altLang="en-US" sz="2400" dirty="0"/>
              <a:t>In Vasovagal syncope: facilitating factors trigger baroreceptors and medullary centres through afferent fibres, activating the parasympathetic tone but inhibiting the sympathetic tone through vagal efferent fibres resulting in hypotension and </a:t>
            </a:r>
            <a:r>
              <a:rPr lang="en-IN" altLang="en-US" sz="2400" dirty="0" err="1"/>
              <a:t>bradycardia</a:t>
            </a:r>
            <a:r>
              <a:rPr lang="en-IN" altLang="en-US" sz="2400" dirty="0"/>
              <a:t> and thereby syncope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1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/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Micturition syncope</a:t>
            </a:r>
          </a:p>
          <a:p>
            <a:pPr>
              <a:lnSpc>
                <a:spcPct val="200000"/>
              </a:lnSpc>
            </a:pPr>
            <a:r>
              <a:rPr lang="en-US" dirty="0"/>
              <a:t>Seen in men &amp; elderly</a:t>
            </a:r>
          </a:p>
          <a:p>
            <a:pPr>
              <a:lnSpc>
                <a:spcPct val="200000"/>
              </a:lnSpc>
            </a:pPr>
            <a:r>
              <a:rPr lang="en-US" dirty="0"/>
              <a:t>Mostly episodes nocturnal</a:t>
            </a:r>
          </a:p>
          <a:p>
            <a:pPr>
              <a:lnSpc>
                <a:spcPct val="200000"/>
              </a:lnSpc>
            </a:pPr>
            <a:r>
              <a:rPr lang="en-US" dirty="0"/>
              <a:t>Abrupt onset LOC,   Rapid and complete recovery</a:t>
            </a:r>
          </a:p>
          <a:p>
            <a:pPr>
              <a:lnSpc>
                <a:spcPct val="200000"/>
              </a:lnSpc>
            </a:pPr>
            <a:r>
              <a:rPr lang="en-US" dirty="0"/>
              <a:t>Nocturnal collapse may cause serious injuries</a:t>
            </a:r>
          </a:p>
        </p:txBody>
      </p:sp>
    </p:spTree>
    <p:extLst>
      <p:ext uri="{BB962C8B-B14F-4D97-AF65-F5344CB8AC3E}">
        <p14:creationId xmlns:p14="http://schemas.microsoft.com/office/powerpoint/2010/main" val="2469996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Full bladder- vasoconstriction</a:t>
            </a:r>
          </a:p>
          <a:p>
            <a:pPr>
              <a:lnSpc>
                <a:spcPct val="150000"/>
              </a:lnSpc>
            </a:pPr>
            <a:r>
              <a:rPr lang="en-US" dirty="0"/>
              <a:t>Upon emptying vasodilatation occurs</a:t>
            </a:r>
          </a:p>
          <a:p>
            <a:pPr>
              <a:lnSpc>
                <a:spcPct val="150000"/>
              </a:lnSpc>
            </a:pPr>
            <a:r>
              <a:rPr lang="en-US" dirty="0"/>
              <a:t>Combined with an element of postural hypotension result in syncope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Vagus</a:t>
            </a:r>
            <a:r>
              <a:rPr lang="en-US" dirty="0"/>
              <a:t> mediated </a:t>
            </a:r>
            <a:r>
              <a:rPr lang="en-US" dirty="0" err="1"/>
              <a:t>bradycardia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Mild </a:t>
            </a:r>
            <a:r>
              <a:rPr lang="en-US" dirty="0" err="1"/>
              <a:t>valsalva</a:t>
            </a:r>
            <a:r>
              <a:rPr lang="en-US" dirty="0"/>
              <a:t> effect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Alcohol,hunger,URTI</a:t>
            </a:r>
            <a:r>
              <a:rPr lang="en-US" dirty="0"/>
              <a:t>- provokes</a:t>
            </a:r>
          </a:p>
        </p:txBody>
      </p:sp>
    </p:spTree>
    <p:extLst>
      <p:ext uri="{BB962C8B-B14F-4D97-AF65-F5344CB8AC3E}">
        <p14:creationId xmlns:p14="http://schemas.microsoft.com/office/powerpoint/2010/main" val="3370267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56"/>
            <a:ext cx="8435280" cy="568867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Defecation Syncope</a:t>
            </a:r>
          </a:p>
          <a:p>
            <a:r>
              <a:rPr lang="en-IN" altLang="en-US" dirty="0"/>
              <a:t>Occurs mostly in elders, usually arising from the bed at night or during manual </a:t>
            </a:r>
            <a:r>
              <a:rPr lang="en-IN" altLang="en-US" dirty="0" err="1"/>
              <a:t>disimpaction</a:t>
            </a:r>
            <a:r>
              <a:rPr lang="en-IN" altLang="en-US" dirty="0"/>
              <a:t> of the rectum	</a:t>
            </a:r>
          </a:p>
          <a:p>
            <a:r>
              <a:rPr lang="en-IN" altLang="en-US" dirty="0"/>
              <a:t>Mechanism: triggering of mechanoreceptors in the gut wall in the presence of predisposing and facilitating factors</a:t>
            </a:r>
          </a:p>
          <a:p>
            <a:r>
              <a:rPr lang="en-IN" altLang="en-US" dirty="0"/>
              <a:t>Predisposing factors: fatigue, decreased food intake, alcohol consumption, GIT pathology.</a:t>
            </a:r>
          </a:p>
          <a:p>
            <a:r>
              <a:rPr lang="en-IN" altLang="en-US" dirty="0"/>
              <a:t>Facilitating factors: change in the sleep, </a:t>
            </a:r>
            <a:r>
              <a:rPr lang="en-IN" altLang="en-US" dirty="0" err="1"/>
              <a:t>Valsalva</a:t>
            </a:r>
            <a:r>
              <a:rPr lang="en-IN" altLang="en-US" dirty="0"/>
              <a:t> manoeuvre during defection, orthostatic hypotension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872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/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Syncope associated with glossopharyngeal neuralgia</a:t>
            </a:r>
          </a:p>
          <a:p>
            <a:pPr>
              <a:lnSpc>
                <a:spcPct val="200000"/>
              </a:lnSpc>
            </a:pPr>
            <a:r>
              <a:rPr lang="en-US" dirty="0"/>
              <a:t>Sixth decade</a:t>
            </a:r>
          </a:p>
          <a:p>
            <a:pPr>
              <a:lnSpc>
                <a:spcPct val="200000"/>
              </a:lnSpc>
            </a:pPr>
            <a:r>
              <a:rPr lang="en-US" dirty="0"/>
              <a:t>Paroxysms of pain complicated with syncope</a:t>
            </a:r>
          </a:p>
          <a:p>
            <a:pPr>
              <a:lnSpc>
                <a:spcPct val="200000"/>
              </a:lnSpc>
            </a:pPr>
            <a:r>
              <a:rPr lang="en-US" dirty="0" err="1"/>
              <a:t>Bradycardia</a:t>
            </a:r>
            <a:r>
              <a:rPr lang="en-US" dirty="0"/>
              <a:t> and hypotension occurs</a:t>
            </a:r>
          </a:p>
          <a:p>
            <a:pPr>
              <a:lnSpc>
                <a:spcPct val="200000"/>
              </a:lnSpc>
            </a:pPr>
            <a:r>
              <a:rPr lang="en-US" dirty="0"/>
              <a:t>“</a:t>
            </a:r>
            <a:r>
              <a:rPr lang="en-US" dirty="0" err="1"/>
              <a:t>Deglutitional</a:t>
            </a:r>
            <a:r>
              <a:rPr lang="en-US" dirty="0"/>
              <a:t> syncope”</a:t>
            </a:r>
          </a:p>
        </p:txBody>
      </p:sp>
    </p:spTree>
    <p:extLst>
      <p:ext uri="{BB962C8B-B14F-4D97-AF65-F5344CB8AC3E}">
        <p14:creationId xmlns:p14="http://schemas.microsoft.com/office/powerpoint/2010/main" val="1343308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Tussive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valsalva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syncope</a:t>
            </a:r>
          </a:p>
          <a:p>
            <a:pPr>
              <a:lnSpc>
                <a:spcPct val="150000"/>
              </a:lnSpc>
            </a:pPr>
            <a:r>
              <a:rPr lang="en-US" dirty="0"/>
              <a:t>Following severe paroxysms of cough</a:t>
            </a:r>
          </a:p>
          <a:p>
            <a:pPr>
              <a:lnSpc>
                <a:spcPct val="150000"/>
              </a:lnSpc>
            </a:pPr>
            <a:r>
              <a:rPr lang="en-US" dirty="0"/>
              <a:t>Usually heavy </a:t>
            </a:r>
            <a:r>
              <a:rPr lang="en-US" dirty="0" err="1"/>
              <a:t>smokers,chronic</a:t>
            </a:r>
            <a:r>
              <a:rPr lang="en-US" dirty="0"/>
              <a:t> bronchitis</a:t>
            </a:r>
          </a:p>
          <a:p>
            <a:pPr>
              <a:lnSpc>
                <a:spcPct val="150000"/>
              </a:lnSpc>
            </a:pPr>
            <a:r>
              <a:rPr lang="en-US" dirty="0"/>
              <a:t>Children-</a:t>
            </a:r>
            <a:r>
              <a:rPr lang="en-US" dirty="0" err="1"/>
              <a:t>pertussis,laryngitis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Due to elevated </a:t>
            </a:r>
            <a:r>
              <a:rPr lang="en-US" dirty="0" err="1"/>
              <a:t>intrathoracic</a:t>
            </a:r>
            <a:r>
              <a:rPr lang="en-US" dirty="0"/>
              <a:t> pressure- reduced venous return</a:t>
            </a:r>
          </a:p>
          <a:p>
            <a:pPr>
              <a:lnSpc>
                <a:spcPct val="150000"/>
              </a:lnSpc>
            </a:pPr>
            <a:r>
              <a:rPr lang="en-US" dirty="0"/>
              <a:t>Increased CSF pressure &amp; </a:t>
            </a:r>
            <a:r>
              <a:rPr lang="en-US" dirty="0" err="1"/>
              <a:t>dimnished</a:t>
            </a:r>
            <a:r>
              <a:rPr lang="en-US" dirty="0"/>
              <a:t> Pco2</a:t>
            </a:r>
          </a:p>
          <a:p>
            <a:pPr>
              <a:lnSpc>
                <a:spcPct val="150000"/>
              </a:lnSpc>
            </a:pPr>
            <a:r>
              <a:rPr lang="en-US" dirty="0"/>
              <a:t>Result in cerebral vasoconstriction</a:t>
            </a:r>
          </a:p>
        </p:txBody>
      </p:sp>
    </p:spTree>
    <p:extLst>
      <p:ext uri="{BB962C8B-B14F-4D97-AF65-F5344CB8AC3E}">
        <p14:creationId xmlns:p14="http://schemas.microsoft.com/office/powerpoint/2010/main" val="1232933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IN" altLang="en-US" dirty="0"/>
              <a:t>Rarely associated with </a:t>
            </a:r>
            <a:r>
              <a:rPr lang="en-IN" altLang="en-US" dirty="0" err="1"/>
              <a:t>Mobitz</a:t>
            </a:r>
            <a:r>
              <a:rPr lang="en-IN" altLang="en-US" dirty="0"/>
              <a:t> II or complete heart block, obstructive cardiomyopathy and severe cerebrovascular disease</a:t>
            </a:r>
          </a:p>
          <a:p>
            <a:pPr algn="just">
              <a:lnSpc>
                <a:spcPct val="150000"/>
              </a:lnSpc>
            </a:pPr>
            <a:endParaRPr lang="en-IN" altLang="en-US" dirty="0"/>
          </a:p>
          <a:p>
            <a:pPr algn="just">
              <a:lnSpc>
                <a:spcPct val="150000"/>
              </a:lnSpc>
            </a:pPr>
            <a:r>
              <a:rPr lang="en-IN" altLang="en-US" dirty="0"/>
              <a:t>during endotracheal intubation /bronchoscopy </a:t>
            </a:r>
          </a:p>
          <a:p>
            <a:pPr algn="just">
              <a:lnSpc>
                <a:spcPct val="150000"/>
              </a:lnSpc>
            </a:pPr>
            <a:r>
              <a:rPr lang="en-IN" altLang="en-US" dirty="0"/>
              <a:t> sneeze syncope associated with Arnold-Chari malformations.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14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/>
          <a:lstStyle/>
          <a:p>
            <a:pPr marL="137160" indent="0">
              <a:buNone/>
            </a:pPr>
            <a:r>
              <a:rPr lang="en-IN" altLang="en-US" dirty="0" err="1">
                <a:solidFill>
                  <a:schemeClr val="accent1">
                    <a:lumMod val="75000"/>
                  </a:schemeClr>
                </a:solidFill>
              </a:rPr>
              <a:t>Valsalva</a:t>
            </a: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 syncope </a:t>
            </a:r>
            <a:r>
              <a:rPr lang="en-IN" altLang="en-US" dirty="0"/>
              <a:t>: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usually in the presence of predisposing factors (such as cerebrovascular disease or sick sinus syndrome) causes syncope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due to progressive fall in venous return, arterial pressure and CO as a result of prolonged increase in the </a:t>
            </a:r>
            <a:r>
              <a:rPr lang="en-IN" altLang="en-US" dirty="0" err="1"/>
              <a:t>intrathoracic</a:t>
            </a:r>
            <a:r>
              <a:rPr lang="en-IN" altLang="en-US" dirty="0"/>
              <a:t> pressure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56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pPr marL="137160" indent="0" algn="just">
              <a:lnSpc>
                <a:spcPct val="150000"/>
              </a:lnSpc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Diver’s syncope: </a:t>
            </a:r>
          </a:p>
          <a:p>
            <a:pPr algn="just">
              <a:lnSpc>
                <a:spcPct val="150000"/>
              </a:lnSpc>
            </a:pPr>
            <a:r>
              <a:rPr lang="en-IN" altLang="en-US" dirty="0"/>
              <a:t>underwater diving leads to sudden death .</a:t>
            </a:r>
          </a:p>
          <a:p>
            <a:pPr algn="just">
              <a:lnSpc>
                <a:spcPct val="150000"/>
              </a:lnSpc>
            </a:pPr>
            <a:r>
              <a:rPr lang="en-IN" altLang="en-US" dirty="0"/>
              <a:t> form of </a:t>
            </a:r>
            <a:r>
              <a:rPr lang="en-IN" altLang="en-US" dirty="0" err="1"/>
              <a:t>neurocardiogenic</a:t>
            </a:r>
            <a:r>
              <a:rPr lang="en-IN" altLang="en-US" dirty="0"/>
              <a:t> syncope </a:t>
            </a:r>
          </a:p>
          <a:p>
            <a:pPr marL="137160" indent="0" algn="just">
              <a:lnSpc>
                <a:spcPct val="150000"/>
              </a:lnSpc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Weight lifter’s blackout </a:t>
            </a:r>
          </a:p>
          <a:p>
            <a:pPr>
              <a:lnSpc>
                <a:spcPct val="150000"/>
              </a:lnSpc>
            </a:pPr>
            <a:r>
              <a:rPr lang="en-US" dirty="0"/>
              <a:t>Syncope during weight lifting</a:t>
            </a:r>
          </a:p>
          <a:p>
            <a:pPr>
              <a:lnSpc>
                <a:spcPct val="150000"/>
              </a:lnSpc>
            </a:pPr>
            <a:r>
              <a:rPr lang="en-US" dirty="0"/>
              <a:t>Effect of </a:t>
            </a:r>
            <a:r>
              <a:rPr lang="en-US" dirty="0" err="1"/>
              <a:t>valsalva</a:t>
            </a:r>
            <a:r>
              <a:rPr lang="en-US" dirty="0"/>
              <a:t> </a:t>
            </a:r>
            <a:r>
              <a:rPr lang="en-US" dirty="0" err="1"/>
              <a:t>manouvre</a:t>
            </a:r>
            <a:r>
              <a:rPr lang="en-US" dirty="0"/>
              <a:t> and squatting</a:t>
            </a:r>
          </a:p>
        </p:txBody>
      </p:sp>
    </p:spTree>
    <p:extLst>
      <p:ext uri="{BB962C8B-B14F-4D97-AF65-F5344CB8AC3E}">
        <p14:creationId xmlns:p14="http://schemas.microsoft.com/office/powerpoint/2010/main" val="509531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Postprandial syncope</a:t>
            </a:r>
          </a:p>
          <a:p>
            <a:pPr>
              <a:lnSpc>
                <a:spcPct val="160000"/>
              </a:lnSpc>
            </a:pPr>
            <a:r>
              <a:rPr lang="en-IN" altLang="en-US" dirty="0"/>
              <a:t> postprandial hypotension (usually 45-60 min after meals) </a:t>
            </a:r>
          </a:p>
          <a:p>
            <a:pPr>
              <a:lnSpc>
                <a:spcPct val="160000"/>
              </a:lnSpc>
            </a:pPr>
            <a:r>
              <a:rPr lang="en-IN" altLang="en-US" dirty="0"/>
              <a:t>due to splanchnic blood pooling and peripheral vasodilatation may lead to syncope especially in the elderly pts.</a:t>
            </a:r>
          </a:p>
          <a:p>
            <a:pPr>
              <a:lnSpc>
                <a:spcPct val="160000"/>
              </a:lnSpc>
            </a:pPr>
            <a:r>
              <a:rPr lang="en-IN" altLang="en-US" dirty="0"/>
              <a:t>Impaired </a:t>
            </a:r>
            <a:r>
              <a:rPr lang="en-IN" altLang="en-US" dirty="0" err="1"/>
              <a:t>baroreflex</a:t>
            </a:r>
            <a:r>
              <a:rPr lang="en-IN" altLang="en-US" dirty="0"/>
              <a:t> function and thereby inadequate sympathetic activity and release of gastrointestinal peptides could be the contributing factors.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95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Carotid Sinus Hypersensitivity / Carotid Sinus Syncope</a:t>
            </a:r>
          </a:p>
          <a:p>
            <a:pPr>
              <a:lnSpc>
                <a:spcPct val="150000"/>
              </a:lnSpc>
            </a:pPr>
            <a:r>
              <a:rPr lang="en-IN" dirty="0"/>
              <a:t>Occurs particularly in elderly</a:t>
            </a:r>
          </a:p>
          <a:p>
            <a:pPr>
              <a:lnSpc>
                <a:spcPct val="150000"/>
              </a:lnSpc>
            </a:pPr>
            <a:r>
              <a:rPr lang="en-IN" dirty="0"/>
              <a:t>Stimulation of carotid sinus causes </a:t>
            </a:r>
            <a:r>
              <a:rPr lang="en-IN" dirty="0" err="1"/>
              <a:t>bradycardia</a:t>
            </a:r>
            <a:r>
              <a:rPr lang="en-IN" dirty="0"/>
              <a:t> and hypotension.</a:t>
            </a:r>
          </a:p>
          <a:p>
            <a:pPr>
              <a:lnSpc>
                <a:spcPct val="150000"/>
              </a:lnSpc>
            </a:pPr>
            <a:r>
              <a:rPr lang="en-IN" dirty="0"/>
              <a:t>Usually initiated by turning head to one side wearing tight collar./shaving area of carotid sinus.</a:t>
            </a:r>
          </a:p>
          <a:p>
            <a:pPr>
              <a:lnSpc>
                <a:spcPct val="150000"/>
              </a:lnSpc>
            </a:pPr>
            <a:r>
              <a:rPr lang="en-IN" dirty="0"/>
              <a:t> nearly always occur when in upright posture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030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Types of neutrally mediated syncope:</a:t>
            </a:r>
          </a:p>
          <a:p>
            <a:pPr>
              <a:lnSpc>
                <a:spcPct val="150000"/>
              </a:lnSpc>
            </a:pPr>
            <a:r>
              <a:rPr lang="en-US" dirty="0"/>
              <a:t>Cardio inhibitory/vagal type: reflex cardiac slowing (sinus </a:t>
            </a:r>
            <a:r>
              <a:rPr lang="en-US" dirty="0" err="1"/>
              <a:t>bradycardia</a:t>
            </a:r>
            <a:r>
              <a:rPr lang="en-US" dirty="0"/>
              <a:t>, sinus arrest, AV bock).</a:t>
            </a:r>
          </a:p>
          <a:p>
            <a:pPr>
              <a:lnSpc>
                <a:spcPct val="150000"/>
              </a:lnSpc>
            </a:pPr>
            <a:r>
              <a:rPr lang="en-US" dirty="0"/>
              <a:t>Vasodepressor type: fall in arterial pressure without </a:t>
            </a:r>
            <a:r>
              <a:rPr lang="en-US" dirty="0" err="1"/>
              <a:t>bradycardia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Mixed type.</a:t>
            </a:r>
          </a:p>
        </p:txBody>
      </p:sp>
    </p:spTree>
    <p:extLst>
      <p:ext uri="{BB962C8B-B14F-4D97-AF65-F5344CB8AC3E}">
        <p14:creationId xmlns:p14="http://schemas.microsoft.com/office/powerpoint/2010/main" val="4115666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dirty="0"/>
              <a:t>Predisposing factors:</a:t>
            </a:r>
          </a:p>
          <a:p>
            <a:pPr marL="137160" indent="0">
              <a:buNone/>
            </a:pPr>
            <a:endParaRPr lang="en-IN" altLang="en-US" dirty="0"/>
          </a:p>
          <a:p>
            <a:r>
              <a:rPr lang="en-IN" altLang="en-US" dirty="0"/>
              <a:t>For carotid syncope: CAD and hypertension in majority, neck pathology (enlarge neck L/N, carotid body </a:t>
            </a:r>
            <a:r>
              <a:rPr lang="en-IN" altLang="en-US" dirty="0" err="1"/>
              <a:t>tumors</a:t>
            </a:r>
            <a:r>
              <a:rPr lang="en-IN" altLang="en-US" dirty="0"/>
              <a:t>, parotid </a:t>
            </a:r>
            <a:r>
              <a:rPr lang="en-IN" altLang="en-US" dirty="0" err="1"/>
              <a:t>tumors</a:t>
            </a:r>
            <a:r>
              <a:rPr lang="en-IN" altLang="en-US" dirty="0"/>
              <a:t>, thyroid </a:t>
            </a:r>
            <a:r>
              <a:rPr lang="en-IN" altLang="en-US" dirty="0" err="1"/>
              <a:t>tumors</a:t>
            </a:r>
            <a:r>
              <a:rPr lang="en-IN" altLang="en-US" dirty="0"/>
              <a:t>, head and neck </a:t>
            </a:r>
            <a:r>
              <a:rPr lang="en-IN" altLang="en-US" dirty="0" err="1"/>
              <a:t>tumors</a:t>
            </a:r>
            <a:r>
              <a:rPr lang="en-IN" altLang="en-US" dirty="0"/>
              <a:t>)</a:t>
            </a:r>
          </a:p>
          <a:p>
            <a:endParaRPr lang="en-IN" altLang="en-US" dirty="0"/>
          </a:p>
          <a:p>
            <a:r>
              <a:rPr lang="en-IN" altLang="en-US" dirty="0"/>
              <a:t>For carotid sinus hypersensitivity: sinus node dysfunction and AV node conduction abnormalities are often noted in the pts.</a:t>
            </a:r>
          </a:p>
          <a:p>
            <a:pPr marL="137160" indent="0">
              <a:buNone/>
            </a:pPr>
            <a:endParaRPr lang="en-IN" altLang="en-US" dirty="0"/>
          </a:p>
          <a:p>
            <a:endParaRPr lang="en-I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92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CARDIOGENIC SYNCOPE</a:t>
            </a:r>
          </a:p>
        </p:txBody>
      </p:sp>
    </p:spTree>
    <p:extLst>
      <p:ext uri="{BB962C8B-B14F-4D97-AF65-F5344CB8AC3E}">
        <p14:creationId xmlns:p14="http://schemas.microsoft.com/office/powerpoint/2010/main" val="3418759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6672"/>
            <a:ext cx="9190673" cy="6192688"/>
          </a:xfrm>
        </p:spPr>
      </p:pic>
    </p:spTree>
    <p:extLst>
      <p:ext uri="{BB962C8B-B14F-4D97-AF65-F5344CB8AC3E}">
        <p14:creationId xmlns:p14="http://schemas.microsoft.com/office/powerpoint/2010/main" val="35281288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/>
          <a:lstStyle/>
          <a:p>
            <a:pPr marL="137160" indent="0">
              <a:buNone/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Mechanism of syncope in arrhythmias</a:t>
            </a:r>
          </a:p>
          <a:p>
            <a:pPr marL="0" indent="0">
              <a:buNone/>
            </a:pPr>
            <a:endParaRPr lang="en-IN" altLang="en-US" dirty="0"/>
          </a:p>
          <a:p>
            <a:r>
              <a:rPr lang="en-IN" altLang="en-US" dirty="0"/>
              <a:t>In </a:t>
            </a:r>
            <a:r>
              <a:rPr lang="en-IN" altLang="en-US" dirty="0" err="1"/>
              <a:t>Tacharrhythmias</a:t>
            </a:r>
            <a:r>
              <a:rPr lang="en-IN" altLang="en-US" dirty="0"/>
              <a:t>: mild-moderate tachycardia increase CO, where as marked tachycardia (&gt;140/min) leads to decrease in diastolic filling and CO ,  resulting in hypotension and syncope.</a:t>
            </a:r>
          </a:p>
          <a:p>
            <a:endParaRPr lang="en-IN" altLang="en-US" dirty="0"/>
          </a:p>
          <a:p>
            <a:r>
              <a:rPr lang="en-IN" altLang="en-US" dirty="0"/>
              <a:t>In </a:t>
            </a:r>
            <a:r>
              <a:rPr lang="en-IN" altLang="en-US" dirty="0" err="1"/>
              <a:t>Bradyarrhythmias</a:t>
            </a:r>
            <a:r>
              <a:rPr lang="en-IN" altLang="en-US" dirty="0"/>
              <a:t>: Usually severe </a:t>
            </a:r>
            <a:r>
              <a:rPr lang="en-IN" altLang="en-US" dirty="0" err="1"/>
              <a:t>bradycardia</a:t>
            </a:r>
            <a:r>
              <a:rPr lang="en-IN" altLang="en-US" dirty="0"/>
              <a:t> leads to prolonged ventricular filling resulting in decreased cerebral perfusion.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470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512656"/>
            <a:ext cx="8229600" cy="58326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Tachyarrhythmias: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altLang="en-US" dirty="0"/>
              <a:t>	ventricular tachycardia &lt; 200bpm are less likely to cause syncope.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/>
              <a:t>INHERITED CHANNELOPATHIES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/>
              <a:t>LONG QT SYNDROME</a:t>
            </a:r>
          </a:p>
          <a:p>
            <a:pPr>
              <a:lnSpc>
                <a:spcPct val="150000"/>
              </a:lnSpc>
            </a:pPr>
            <a:r>
              <a:rPr lang="en-IN" dirty="0"/>
              <a:t>   can lead to syncope and sudden cardiac death due to polymorphic VT(</a:t>
            </a:r>
            <a:r>
              <a:rPr lang="en-IN" dirty="0" err="1"/>
              <a:t>Torsades</a:t>
            </a:r>
            <a:r>
              <a:rPr lang="en-IN" dirty="0"/>
              <a:t> de pointes) that degenerates into ventricular fibrillation.</a:t>
            </a:r>
          </a:p>
          <a:p>
            <a:pPr>
              <a:lnSpc>
                <a:spcPct val="150000"/>
              </a:lnSpc>
            </a:pPr>
            <a:r>
              <a:rPr lang="en-IN" dirty="0"/>
              <a:t>  due to defect in K channel </a:t>
            </a:r>
            <a:r>
              <a:rPr lang="el-GR" dirty="0"/>
              <a:t>α</a:t>
            </a:r>
            <a:r>
              <a:rPr lang="en-US" dirty="0"/>
              <a:t>/</a:t>
            </a:r>
            <a:r>
              <a:rPr lang="el-GR" dirty="0"/>
              <a:t>β</a:t>
            </a:r>
            <a:r>
              <a:rPr lang="en-US" dirty="0"/>
              <a:t> subunits, voltage gated Na channel Ankyrin B( AMK 2)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312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43BB8-1913-44E2-8C7D-43608D20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7D0E-19D9-4FEC-84BC-50748D1D4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BRUGADA SYNDROME</a:t>
            </a:r>
          </a:p>
          <a:p>
            <a:pPr>
              <a:lnSpc>
                <a:spcPct val="150000"/>
              </a:lnSpc>
            </a:pPr>
            <a:r>
              <a:rPr lang="en-US" dirty="0"/>
              <a:t>Can lead to idiopathic ventricular fibrillation  with RV  ECG abnormalities.</a:t>
            </a:r>
          </a:p>
          <a:p>
            <a:r>
              <a:rPr lang="en-IN" dirty="0"/>
              <a:t>Mutations in Na channel </a:t>
            </a:r>
            <a:r>
              <a:rPr lang="el-GR" dirty="0"/>
              <a:t>α</a:t>
            </a:r>
            <a:r>
              <a:rPr lang="en-US" dirty="0"/>
              <a:t> subunit SCN5A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CATECHOLAMINERGIC POLYMORPHIC TACHYCARDIA</a:t>
            </a:r>
          </a:p>
          <a:p>
            <a:r>
              <a:rPr lang="en-US" dirty="0"/>
              <a:t>Exercise or stress induced ventricular arrhythmias, syncope or sudden death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ACQUIRED QT PROLONGATION DUE TO DRUGS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03536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BRADYARRHYTHMIAS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Accounts for 31% of cardiac syncope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Profound sinus bradycardia , SA node exit block, high AV block and sick sinus syndrome (SSS) are common causes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Sinus bradycardia : It may be due excessive vagal tone, decreased sympathetic tone or sinus node disease itself</a:t>
            </a:r>
          </a:p>
          <a:p>
            <a:pPr marL="137160" indent="0">
              <a:buNone/>
            </a:pPr>
            <a:r>
              <a:rPr lang="en-IN" alt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807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/>
          <a:lstStyle/>
          <a:p>
            <a:r>
              <a:rPr lang="en-IN" altLang="en-US" dirty="0"/>
              <a:t>Sick Sinus Syndrome (SSS): 25-70% of SSS patients which is characterized by disturbance of SA impulse formation or conduction</a:t>
            </a:r>
          </a:p>
          <a:p>
            <a:endParaRPr lang="en-IN" dirty="0"/>
          </a:p>
          <a:p>
            <a:r>
              <a:rPr lang="en-IN" dirty="0"/>
              <a:t>Stoke Adams syndrome: syncope due to </a:t>
            </a:r>
            <a:r>
              <a:rPr lang="en-IN" dirty="0" err="1"/>
              <a:t>bradycardia</a:t>
            </a:r>
            <a:r>
              <a:rPr lang="en-IN" dirty="0"/>
              <a:t> , </a:t>
            </a:r>
            <a:r>
              <a:rPr lang="en-IN" dirty="0" err="1"/>
              <a:t>asystole</a:t>
            </a:r>
            <a:r>
              <a:rPr lang="en-IN" dirty="0"/>
              <a:t> or complete heart block.</a:t>
            </a:r>
          </a:p>
          <a:p>
            <a:endParaRPr lang="en-IN" altLang="en-US" dirty="0"/>
          </a:p>
          <a:p>
            <a:r>
              <a:rPr lang="en-IN" altLang="en-US" dirty="0"/>
              <a:t>Pacemaker related: syncope in </a:t>
            </a:r>
            <a:r>
              <a:rPr lang="en-IN" altLang="en-US" dirty="0" err="1"/>
              <a:t>pts</a:t>
            </a:r>
            <a:r>
              <a:rPr lang="en-IN" altLang="en-US" dirty="0"/>
              <a:t> with pacemaker implantation is due to pacemaker malfunctioning or pacemaker syndrome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512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/>
          <a:lstStyle/>
          <a:p>
            <a:endParaRPr lang="en-IN" altLang="en-US" dirty="0"/>
          </a:p>
          <a:p>
            <a:pPr marL="137160" indent="0">
              <a:buNone/>
            </a:pPr>
            <a:r>
              <a:rPr lang="en-IN" altLang="en-US" dirty="0">
                <a:solidFill>
                  <a:schemeClr val="accent1">
                    <a:lumMod val="75000"/>
                  </a:schemeClr>
                </a:solidFill>
              </a:rPr>
              <a:t>Structural heart diseases</a:t>
            </a:r>
          </a:p>
          <a:p>
            <a:endParaRPr lang="en-IN" altLang="en-US" dirty="0"/>
          </a:p>
          <a:p>
            <a:r>
              <a:rPr lang="en-IN" altLang="en-US" dirty="0"/>
              <a:t>Due to structural abnormalities leading to decreased outflow: exertional syncope is a common manifestation of all types of heart disease in which cardiac output is fixed and does not rise or may fall with exercise</a:t>
            </a:r>
          </a:p>
          <a:p>
            <a:endParaRPr lang="en-IN" altLang="en-US" dirty="0"/>
          </a:p>
          <a:p>
            <a:r>
              <a:rPr lang="en-IN" altLang="en-US" dirty="0"/>
              <a:t>LVOTO: common conditions AS, HCM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408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Aortic stenosis </a:t>
            </a: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IN" altLang="en-US" dirty="0"/>
              <a:t>Syncope occurs in  42% with severe AS, usually with exertion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Due to fixed CO, CO decreases on exertion due to reflex fall in peripheral vascular resistance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42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/>
          <a:lstStyle/>
          <a:p>
            <a:pPr marL="137160" indent="0">
              <a:buNone/>
              <a:defRPr/>
            </a:pPr>
            <a:r>
              <a:rPr lang="en-IN" altLang="en-US" dirty="0"/>
              <a:t>HOCM</a:t>
            </a:r>
          </a:p>
          <a:p>
            <a:pPr>
              <a:defRPr/>
            </a:pPr>
            <a:r>
              <a:rPr lang="en-IN" altLang="en-US" dirty="0"/>
              <a:t>In 30%</a:t>
            </a:r>
          </a:p>
          <a:p>
            <a:pPr>
              <a:defRPr/>
            </a:pPr>
            <a:endParaRPr lang="en-IN" altLang="en-US" dirty="0"/>
          </a:p>
          <a:p>
            <a:pPr>
              <a:defRPr/>
            </a:pPr>
            <a:r>
              <a:rPr lang="en-IN" altLang="en-US" dirty="0"/>
              <a:t>Mechanism: Dynamic LVOTO is worsened by an increase in LV contractility (stimulating the LV mechanoreceptors), decrease in chamber size, or decrease in after load (Hence, a </a:t>
            </a:r>
            <a:r>
              <a:rPr lang="en-IN" altLang="en-US" dirty="0" err="1"/>
              <a:t>Valsalva</a:t>
            </a:r>
            <a:r>
              <a:rPr lang="en-IN" altLang="en-US" dirty="0"/>
              <a:t> manoeuvre, severe cough or drugs precipitates hypotension and syncope)</a:t>
            </a:r>
          </a:p>
          <a:p>
            <a:pPr marL="137160" indent="0">
              <a:buNone/>
              <a:defRPr/>
            </a:pPr>
            <a:endParaRPr lang="en-IN" altLang="en-US" dirty="0"/>
          </a:p>
          <a:p>
            <a:pPr>
              <a:defRPr/>
            </a:pPr>
            <a:r>
              <a:rPr lang="en-IN" altLang="en-US" dirty="0"/>
              <a:t>VT reported in 25% of adults </a:t>
            </a:r>
            <a:r>
              <a:rPr lang="en-IN" altLang="en-US" dirty="0" err="1"/>
              <a:t>pts</a:t>
            </a:r>
            <a:endParaRPr lang="en-I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992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>
            <a:normAutofit/>
          </a:bodyPr>
          <a:lstStyle/>
          <a:p>
            <a:pPr>
              <a:defRPr/>
            </a:pPr>
            <a:endParaRPr lang="en-IN" altLang="en-US" dirty="0"/>
          </a:p>
          <a:p>
            <a:pPr marL="137160" indent="0">
              <a:buNone/>
              <a:defRPr/>
            </a:pPr>
            <a:r>
              <a:rPr lang="en-IN" altLang="en-US" dirty="0"/>
              <a:t>LV inflow obstruction</a:t>
            </a:r>
          </a:p>
          <a:p>
            <a:pPr marL="137160" indent="0">
              <a:buNone/>
              <a:defRPr/>
            </a:pPr>
            <a:endParaRPr lang="en-IN" altLang="en-US" dirty="0"/>
          </a:p>
          <a:p>
            <a:pPr>
              <a:defRPr/>
            </a:pPr>
            <a:r>
              <a:rPr lang="en-IN" altLang="en-US" dirty="0"/>
              <a:t>MS it rarely leads to syncope and it could be due to:</a:t>
            </a:r>
          </a:p>
          <a:p>
            <a:pPr marL="457200" indent="-457200">
              <a:defRPr/>
            </a:pPr>
            <a:r>
              <a:rPr lang="en-IN" altLang="en-US"/>
              <a:t>Decreased </a:t>
            </a:r>
            <a:r>
              <a:rPr lang="en-IN" altLang="en-US" dirty="0"/>
              <a:t>LV filling which in turn may lead to </a:t>
            </a:r>
            <a:r>
              <a:rPr lang="en-IN" altLang="en-US"/>
              <a:t>decreased CO </a:t>
            </a:r>
            <a:r>
              <a:rPr lang="en-IN" altLang="en-US" dirty="0"/>
              <a:t>and syncope</a:t>
            </a:r>
          </a:p>
          <a:p>
            <a:pPr>
              <a:defRPr/>
            </a:pPr>
            <a:r>
              <a:rPr lang="en-IN" altLang="en-US" dirty="0"/>
              <a:t>AF with rapid ventricular rate</a:t>
            </a:r>
          </a:p>
          <a:p>
            <a:pPr>
              <a:defRPr/>
            </a:pPr>
            <a:r>
              <a:rPr lang="en-IN" altLang="en-US" dirty="0"/>
              <a:t>Pulmonary artery hypertension</a:t>
            </a:r>
          </a:p>
          <a:p>
            <a:pPr>
              <a:defRPr/>
            </a:pPr>
            <a:r>
              <a:rPr lang="en-IN" altLang="en-US" dirty="0"/>
              <a:t>Cerebral embolic event</a:t>
            </a:r>
          </a:p>
        </p:txBody>
      </p:sp>
    </p:spTree>
    <p:extLst>
      <p:ext uri="{BB962C8B-B14F-4D97-AF65-F5344CB8AC3E}">
        <p14:creationId xmlns:p14="http://schemas.microsoft.com/office/powerpoint/2010/main" val="29397727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IN" altLang="en-US" dirty="0"/>
              <a:t>Ball valve thrombus</a:t>
            </a:r>
          </a:p>
          <a:p>
            <a:pPr>
              <a:lnSpc>
                <a:spcPct val="150000"/>
              </a:lnSpc>
              <a:defRPr/>
            </a:pPr>
            <a:r>
              <a:rPr lang="en-IN" altLang="en-US" dirty="0"/>
              <a:t>Associated AS or CAD</a:t>
            </a:r>
          </a:p>
          <a:p>
            <a:pPr>
              <a:lnSpc>
                <a:spcPct val="150000"/>
              </a:lnSpc>
              <a:defRPr/>
            </a:pPr>
            <a:r>
              <a:rPr lang="en-IN" altLang="en-US" dirty="0"/>
              <a:t>Atrial </a:t>
            </a:r>
            <a:r>
              <a:rPr lang="en-IN" altLang="en-US" dirty="0" err="1"/>
              <a:t>myxomas</a:t>
            </a:r>
            <a:r>
              <a:rPr lang="en-IN" altLang="en-US" dirty="0"/>
              <a:t>: it result in obstruction of MV or TV and may obstructive ventricular filling leading to decrease CO and syncope especially with change in position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65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/>
              <a:t>RV outflow tract obstruction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IN" altLang="en-US" dirty="0"/>
              <a:t>Causes: </a:t>
            </a:r>
            <a:r>
              <a:rPr lang="en-IN" altLang="en-US" dirty="0" err="1"/>
              <a:t>Pulm</a:t>
            </a:r>
            <a:r>
              <a:rPr lang="en-IN" altLang="en-US" dirty="0"/>
              <a:t>. HTN secondary to CHD (TOF and </a:t>
            </a:r>
            <a:r>
              <a:rPr lang="en-IN" altLang="en-US" dirty="0" err="1"/>
              <a:t>eisenmenger</a:t>
            </a:r>
            <a:r>
              <a:rPr lang="en-IN" altLang="en-US" dirty="0"/>
              <a:t> complex ), </a:t>
            </a:r>
            <a:r>
              <a:rPr lang="en-IN" altLang="en-US" dirty="0" err="1"/>
              <a:t>Pulm</a:t>
            </a:r>
            <a:r>
              <a:rPr lang="en-IN" altLang="en-US" dirty="0"/>
              <a:t>. Stenosis, </a:t>
            </a:r>
            <a:r>
              <a:rPr lang="en-IN" altLang="en-US" dirty="0" err="1"/>
              <a:t>Pulm</a:t>
            </a:r>
            <a:r>
              <a:rPr lang="en-IN" altLang="en-US" dirty="0"/>
              <a:t>. Embolism</a:t>
            </a:r>
          </a:p>
          <a:p>
            <a:r>
              <a:rPr lang="en-IN" altLang="en-US" dirty="0"/>
              <a:t>Mechanism: inability to increase CO in association with a reflex fall of peripheral resistance results in hypotension and syncope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6841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Coronary artery disease</a:t>
            </a:r>
          </a:p>
          <a:p>
            <a:pPr marL="137160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IN" altLang="en-US" dirty="0"/>
              <a:t>Syncope can occur in 5-12% in Acute MI especially in elderly pts, while syncope in unstable angina and coronary spasm is rare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Mechanism: sudden pump failure producing hypotension 	and decreased perfusion of the brain</a:t>
            </a:r>
          </a:p>
          <a:p>
            <a:endParaRPr lang="en-I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808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altLang="en-US" dirty="0"/>
              <a:t>Others: acute mechanical complications – MR, VSD, ventricular wall rupture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Cardiac </a:t>
            </a:r>
            <a:r>
              <a:rPr lang="en-IN" altLang="en-US" dirty="0" err="1"/>
              <a:t>tamponade</a:t>
            </a:r>
            <a:r>
              <a:rPr lang="en-IN" alt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Drug induced: vasodilators (nitrates, CCBs, morphine), volume depletion due to diuretics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460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ORTHOSTATIC HYPOTENSION</a:t>
            </a:r>
          </a:p>
        </p:txBody>
      </p:sp>
    </p:spTree>
    <p:extLst>
      <p:ext uri="{BB962C8B-B14F-4D97-AF65-F5344CB8AC3E}">
        <p14:creationId xmlns:p14="http://schemas.microsoft.com/office/powerpoint/2010/main" val="4549576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381277"/>
            <a:ext cx="8064896" cy="5928043"/>
          </a:xfrm>
        </p:spPr>
      </p:pic>
    </p:spTree>
    <p:extLst>
      <p:ext uri="{BB962C8B-B14F-4D97-AF65-F5344CB8AC3E}">
        <p14:creationId xmlns:p14="http://schemas.microsoft.com/office/powerpoint/2010/main" val="7095850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Manifestation of sympathetic vasoconstrictor (autonomic) failure.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C00000"/>
                </a:solidFill>
              </a:rPr>
              <a:t>Reduction in systolic BP of at least 20 mm Hg or diastolic BP of 10 mm Hg within 3 min of standing or head up tilt on a tilt table. </a:t>
            </a:r>
          </a:p>
          <a:p>
            <a:pPr>
              <a:lnSpc>
                <a:spcPct val="150000"/>
              </a:lnSpc>
            </a:pPr>
            <a:r>
              <a:rPr lang="en-US" dirty="0"/>
              <a:t>No compensatory rise in heart rate despite hypotension.</a:t>
            </a:r>
          </a:p>
        </p:txBody>
      </p:sp>
    </p:spTree>
    <p:extLst>
      <p:ext uri="{BB962C8B-B14F-4D97-AF65-F5344CB8AC3E}">
        <p14:creationId xmlns:p14="http://schemas.microsoft.com/office/powerpoint/2010/main" val="13592352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/>
          </a:bodyPr>
          <a:lstStyle/>
          <a:p>
            <a:pPr marL="13716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Delayed orthostatic hypotension</a:t>
            </a:r>
          </a:p>
          <a:p>
            <a:pPr>
              <a:lnSpc>
                <a:spcPct val="150000"/>
              </a:lnSpc>
            </a:pPr>
            <a:r>
              <a:rPr lang="en-US" dirty="0"/>
              <a:t>Hypotension occurs beyond 3min of standing</a:t>
            </a:r>
          </a:p>
          <a:p>
            <a:pPr>
              <a:lnSpc>
                <a:spcPct val="150000"/>
              </a:lnSpc>
            </a:pPr>
            <a:r>
              <a:rPr lang="en-US" dirty="0"/>
              <a:t>Mild/early form of sympathetic adrenergic dysfunction.</a:t>
            </a:r>
          </a:p>
          <a:p>
            <a:pPr marL="13716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Initial orthostatic hypotension</a:t>
            </a:r>
          </a:p>
          <a:p>
            <a:pPr>
              <a:lnSpc>
                <a:spcPct val="150000"/>
              </a:lnSpc>
            </a:pPr>
            <a:r>
              <a:rPr lang="en-US" dirty="0"/>
              <a:t>Occurs within 15 sec of standing </a:t>
            </a:r>
          </a:p>
          <a:p>
            <a:pPr>
              <a:lnSpc>
                <a:spcPct val="150000"/>
              </a:lnSpc>
            </a:pPr>
            <a:r>
              <a:rPr lang="en-US" dirty="0"/>
              <a:t>Due to mismatch b/w cardiac output and peripheral resistance.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972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Supine hypertension</a:t>
            </a:r>
          </a:p>
          <a:p>
            <a:pPr>
              <a:lnSpc>
                <a:spcPct val="150000"/>
              </a:lnSpc>
            </a:pPr>
            <a:r>
              <a:rPr lang="en-US" dirty="0"/>
              <a:t>Common in pts. with Orthostatic Hypotension due to autonomic failure(&gt; 50%)</a:t>
            </a:r>
          </a:p>
          <a:p>
            <a:pPr>
              <a:lnSpc>
                <a:spcPct val="150000"/>
              </a:lnSpc>
            </a:pPr>
            <a:r>
              <a:rPr lang="en-US" dirty="0"/>
              <a:t>OH may follow treatment for HTN</a:t>
            </a:r>
          </a:p>
          <a:p>
            <a:pPr>
              <a:lnSpc>
                <a:spcPct val="150000"/>
              </a:lnSpc>
            </a:pPr>
            <a:r>
              <a:rPr lang="en-US" dirty="0"/>
              <a:t>SH may follow treatment for OH</a:t>
            </a:r>
          </a:p>
          <a:p>
            <a:pPr>
              <a:lnSpc>
                <a:spcPct val="150000"/>
              </a:lnSpc>
            </a:pPr>
            <a:r>
              <a:rPr lang="en-US" dirty="0"/>
              <a:t>Baroreceptor reflux dysfunction in presence of residual sympathetic flow –</a:t>
            </a:r>
            <a:r>
              <a:rPr lang="en-US" dirty="0" err="1"/>
              <a:t>esp</a:t>
            </a:r>
            <a:r>
              <a:rPr lang="en-US" dirty="0"/>
              <a:t> in central autonomic degeneration.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674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Symptoms:</a:t>
            </a:r>
          </a:p>
          <a:p>
            <a:r>
              <a:rPr lang="en-US" dirty="0"/>
              <a:t>Light headedness, dizziness, </a:t>
            </a:r>
            <a:r>
              <a:rPr lang="en-US" dirty="0" err="1"/>
              <a:t>presyncope</a:t>
            </a:r>
            <a:endParaRPr lang="en-US" dirty="0"/>
          </a:p>
          <a:p>
            <a:r>
              <a:rPr lang="en-US" dirty="0"/>
              <a:t>Nonspecific symptoms</a:t>
            </a:r>
          </a:p>
          <a:p>
            <a:r>
              <a:rPr lang="en-US" dirty="0"/>
              <a:t>Visual blurring- retinal ischemia/occipital lobe ischemia</a:t>
            </a:r>
          </a:p>
          <a:p>
            <a:r>
              <a:rPr lang="en-US" dirty="0"/>
              <a:t>Neck pain-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”coat hanger head ache”</a:t>
            </a:r>
          </a:p>
          <a:p>
            <a:r>
              <a:rPr lang="en-US" dirty="0"/>
              <a:t>Orthostatic </a:t>
            </a:r>
            <a:r>
              <a:rPr lang="en-US" dirty="0" err="1"/>
              <a:t>dyspnoea</a:t>
            </a:r>
            <a:r>
              <a:rPr lang="en-US" dirty="0"/>
              <a:t> or angina</a:t>
            </a:r>
          </a:p>
          <a:p>
            <a:endParaRPr lang="en-US" dirty="0"/>
          </a:p>
          <a:p>
            <a:r>
              <a:rPr lang="en-US" dirty="0"/>
              <a:t>Exacerbated by-</a:t>
            </a:r>
            <a:r>
              <a:rPr lang="en-US" dirty="0" err="1"/>
              <a:t>exertion,prolonged</a:t>
            </a:r>
            <a:r>
              <a:rPr lang="en-US" dirty="0"/>
              <a:t> </a:t>
            </a:r>
            <a:r>
              <a:rPr lang="en-US" dirty="0" err="1"/>
              <a:t>standing,increased</a:t>
            </a:r>
            <a:r>
              <a:rPr lang="en-US" dirty="0"/>
              <a:t> ambient </a:t>
            </a:r>
            <a:r>
              <a:rPr lang="en-US" dirty="0" err="1"/>
              <a:t>temperature,meals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2087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altLang="en-US" b="1" dirty="0"/>
              <a:t>Drug induced orthostatic hypotension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Vasodilators: Ca channel blockers, nitrates, hydralazine, ACE inhibitors, and prazosin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Other </a:t>
            </a:r>
            <a:r>
              <a:rPr lang="en-IN" altLang="en-US" dirty="0" err="1"/>
              <a:t>antihypertensives</a:t>
            </a:r>
            <a:r>
              <a:rPr lang="en-IN" altLang="en-US" dirty="0"/>
              <a:t>: methyldopa, clonidine, labetalol, and diuretics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Antidepressants: mono amino oxidase (MAO) inhibitors.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Tranquilizers: </a:t>
            </a:r>
            <a:r>
              <a:rPr lang="en-IN" altLang="en-US" dirty="0" err="1"/>
              <a:t>phenothiazines</a:t>
            </a:r>
            <a:r>
              <a:rPr lang="en-IN" altLang="en-US" dirty="0"/>
              <a:t> and barbiturates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Antiparkinsonian drugs</a:t>
            </a:r>
          </a:p>
          <a:p>
            <a:pPr>
              <a:lnSpc>
                <a:spcPct val="150000"/>
              </a:lnSpc>
            </a:pPr>
            <a:r>
              <a:rPr lang="en-IN" dirty="0"/>
              <a:t>Iatrogenic volume depletion due to diuresis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91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EVALUATION AND MANAGEMENT OF SYNCOPE</a:t>
            </a:r>
          </a:p>
        </p:txBody>
      </p:sp>
    </p:spTree>
    <p:extLst>
      <p:ext uri="{BB962C8B-B14F-4D97-AF65-F5344CB8AC3E}">
        <p14:creationId xmlns:p14="http://schemas.microsoft.com/office/powerpoint/2010/main" val="11880408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335488"/>
              </p:ext>
            </p:extLst>
          </p:nvPr>
        </p:nvGraphicFramePr>
        <p:xfrm>
          <a:off x="457200" y="188491"/>
          <a:ext cx="8229600" cy="619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03882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713680-6EC3-4C21-887F-03983D52E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936104"/>
          </a:xfrm>
        </p:spPr>
        <p:txBody>
          <a:bodyPr/>
          <a:lstStyle/>
          <a:p>
            <a:r>
              <a:rPr lang="en-US" b="1" dirty="0"/>
              <a:t>DIFFERENTIAL DIAGNOSIS</a:t>
            </a:r>
            <a:endParaRPr lang="en-IN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C73881-2BBA-4C6F-8A90-8D141E5E1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96752"/>
            <a:ext cx="7886700" cy="6016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Several  disorders with transient real or apparent LOC may create diagnostic confusion.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Generalised</a:t>
            </a:r>
            <a:r>
              <a:rPr lang="en-US" dirty="0"/>
              <a:t> and partial seizures</a:t>
            </a:r>
          </a:p>
          <a:p>
            <a:r>
              <a:rPr lang="en-US" dirty="0"/>
              <a:t>Transient LOC due to hypoglycemia</a:t>
            </a:r>
          </a:p>
          <a:p>
            <a:r>
              <a:rPr lang="en-US" dirty="0"/>
              <a:t>Cataplexy</a:t>
            </a:r>
          </a:p>
          <a:p>
            <a:r>
              <a:rPr lang="en-US" dirty="0"/>
              <a:t>Falls due to vestibular dysfunction, cerebellar disease , extrapyramidal system dysfunction and other gait disorders.</a:t>
            </a:r>
          </a:p>
          <a:p>
            <a:r>
              <a:rPr lang="en-US" dirty="0"/>
              <a:t>Apparent loc due to psychiatric disorders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24542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68383" cy="617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0330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13716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HISTORY</a:t>
            </a:r>
          </a:p>
          <a:p>
            <a:pPr marL="137160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Obtain a detailed medical history -first step </a:t>
            </a:r>
          </a:p>
          <a:p>
            <a:pPr>
              <a:lnSpc>
                <a:spcPct val="150000"/>
              </a:lnSpc>
            </a:pPr>
            <a:r>
              <a:rPr lang="en-US" dirty="0"/>
              <a:t>Provided by the patient (and witnesses, if any) will often reveal the most</a:t>
            </a:r>
          </a:p>
          <a:p>
            <a:pPr>
              <a:lnSpc>
                <a:spcPct val="150000"/>
              </a:lnSpc>
            </a:pPr>
            <a:r>
              <a:rPr lang="en-US" dirty="0"/>
              <a:t>Guiding subsequent testing and treatment.</a:t>
            </a:r>
          </a:p>
        </p:txBody>
      </p:sp>
    </p:spTree>
    <p:extLst>
      <p:ext uri="{BB962C8B-B14F-4D97-AF65-F5344CB8AC3E}">
        <p14:creationId xmlns:p14="http://schemas.microsoft.com/office/powerpoint/2010/main" val="11937225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/>
          <a:lstStyle/>
          <a:p>
            <a:pPr marL="0" indent="0">
              <a:buNone/>
            </a:pPr>
            <a:r>
              <a:rPr lang="en-IN" altLang="en-US" sz="2800" dirty="0">
                <a:solidFill>
                  <a:schemeClr val="accent1">
                    <a:lumMod val="50000"/>
                  </a:schemeClr>
                </a:solidFill>
              </a:rPr>
              <a:t>Clinical History</a:t>
            </a:r>
          </a:p>
          <a:p>
            <a:pPr marL="0" indent="0">
              <a:buNone/>
            </a:pPr>
            <a:endParaRPr lang="en-IN" altLang="en-US" dirty="0"/>
          </a:p>
          <a:p>
            <a:pPr marL="0" indent="0">
              <a:buNone/>
            </a:pPr>
            <a:endParaRPr lang="en-IN" altLang="en-US" dirty="0"/>
          </a:p>
          <a:p>
            <a:r>
              <a:rPr lang="en-IN" altLang="en-US" dirty="0"/>
              <a:t>Mode of onset</a:t>
            </a:r>
          </a:p>
          <a:p>
            <a:r>
              <a:rPr lang="en-IN" altLang="en-US" dirty="0"/>
              <a:t>Duration of episode</a:t>
            </a:r>
          </a:p>
          <a:p>
            <a:r>
              <a:rPr lang="en-IN" altLang="en-US" dirty="0"/>
              <a:t>Precipitating factors (triggers)</a:t>
            </a:r>
          </a:p>
          <a:p>
            <a:r>
              <a:rPr lang="en-IN" altLang="en-US" dirty="0"/>
              <a:t>How was consciousness regained ?</a:t>
            </a:r>
          </a:p>
          <a:p>
            <a:r>
              <a:rPr lang="en-IN" altLang="en-US" dirty="0"/>
              <a:t>Associated factors – before ( prodromes, aura) during, and after (postictal)</a:t>
            </a:r>
          </a:p>
          <a:p>
            <a:r>
              <a:rPr lang="en-IN" altLang="en-US" dirty="0"/>
              <a:t>Predisposing factors</a:t>
            </a:r>
          </a:p>
          <a:p>
            <a:r>
              <a:rPr lang="en-IN" altLang="en-US" dirty="0"/>
              <a:t>Family history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94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63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Mode of onset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Rapid sudden onset - cardiac and vasovagal syncope &amp; seizure disorders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Gradual onset - hypoglycaemia related syncope &amp; hyperventilation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Unrelated postures: </a:t>
            </a:r>
            <a:r>
              <a:rPr lang="en-IN" altLang="en-US" dirty="0" err="1"/>
              <a:t>arrythmogenic</a:t>
            </a:r>
            <a:r>
              <a:rPr lang="en-IN" altLang="en-US" dirty="0"/>
              <a:t> and seizure disorder. </a:t>
            </a:r>
          </a:p>
          <a:p>
            <a:pPr>
              <a:lnSpc>
                <a:spcPct val="150000"/>
              </a:lnSpc>
            </a:pPr>
            <a:r>
              <a:rPr lang="en-IN" altLang="en-US" sz="2000" dirty="0"/>
              <a:t>Prolong standing facilitates vasovagal syncope</a:t>
            </a:r>
          </a:p>
          <a:p>
            <a:pPr>
              <a:lnSpc>
                <a:spcPct val="150000"/>
              </a:lnSpc>
            </a:pPr>
            <a:r>
              <a:rPr lang="en-IN" altLang="en-US" sz="2000" dirty="0"/>
              <a:t>After arising: in orthostatic hypotension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503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Duration of episode</a:t>
            </a:r>
            <a:r>
              <a:rPr lang="en-IN" altLang="en-US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In syncope  duration of episode usually lasts &lt;=5 min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While seizure, the duration of unconsciousness is usually &gt; 5 min</a:t>
            </a:r>
          </a:p>
          <a:p>
            <a:pPr>
              <a:lnSpc>
                <a:spcPct val="150000"/>
              </a:lnSpc>
            </a:pPr>
            <a:r>
              <a:rPr lang="en-IN" altLang="en-US" b="1" dirty="0"/>
              <a:t>Restoration factors</a:t>
            </a:r>
            <a:r>
              <a:rPr lang="en-IN" altLang="en-US" dirty="0"/>
              <a:t>: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Regained consciousness promptly in syncope (of cardiac origin),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While in seizure disorder, it occurs slowly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917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Provocative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factors</a:t>
            </a:r>
          </a:p>
          <a:p>
            <a:pPr marL="13716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/>
              <a:t>During or immediately after exercise</a:t>
            </a:r>
          </a:p>
          <a:p>
            <a:pPr>
              <a:lnSpc>
                <a:spcPct val="150000"/>
              </a:lnSpc>
            </a:pPr>
            <a:r>
              <a:rPr lang="en-US" dirty="0"/>
              <a:t> During or immediately after urination, defecation, coughing or swallowing</a:t>
            </a:r>
          </a:p>
          <a:p>
            <a:pPr>
              <a:lnSpc>
                <a:spcPct val="150000"/>
              </a:lnSpc>
            </a:pPr>
            <a:r>
              <a:rPr lang="en-US" dirty="0"/>
              <a:t>While in a warm and/or crowded place</a:t>
            </a:r>
          </a:p>
          <a:p>
            <a:pPr>
              <a:lnSpc>
                <a:spcPct val="150000"/>
              </a:lnSpc>
            </a:pPr>
            <a:r>
              <a:rPr lang="en-US" dirty="0"/>
              <a:t>During prolonged standing</a:t>
            </a:r>
          </a:p>
        </p:txBody>
      </p:sp>
    </p:spTree>
    <p:extLst>
      <p:ext uri="{BB962C8B-B14F-4D97-AF65-F5344CB8AC3E}">
        <p14:creationId xmlns:p14="http://schemas.microsoft.com/office/powerpoint/2010/main" val="8447311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During the post-prandial period</a:t>
            </a:r>
          </a:p>
          <a:p>
            <a:pPr>
              <a:lnSpc>
                <a:spcPct val="150000"/>
              </a:lnSpc>
            </a:pPr>
            <a:r>
              <a:rPr lang="en-US" dirty="0"/>
              <a:t>In association with emotional stress, fear, or intense pain</a:t>
            </a:r>
          </a:p>
          <a:p>
            <a:pPr>
              <a:lnSpc>
                <a:spcPct val="150000"/>
              </a:lnSpc>
            </a:pPr>
            <a:r>
              <a:rPr lang="en-US" dirty="0"/>
              <a:t> Immediately following abrupt neck movements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791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Family</a:t>
            </a:r>
            <a:r>
              <a:rPr lang="en-IN" altLang="en-US" b="1" dirty="0">
                <a:solidFill>
                  <a:srgbClr val="FFFF00"/>
                </a:solidFill>
              </a:rPr>
              <a:t> </a:t>
            </a: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History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Family history of epilepsy 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Positive family history in HOCM, long QT syndrome.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900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0166" y="356393"/>
            <a:ext cx="7272808" cy="75088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Physical examination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772816"/>
            <a:ext cx="4040188" cy="4353347"/>
          </a:xfrm>
        </p:spPr>
        <p:txBody>
          <a:bodyPr>
            <a:normAutofit/>
          </a:bodyPr>
          <a:lstStyle/>
          <a:p>
            <a:r>
              <a:rPr lang="en-US" sz="2800" dirty="0"/>
              <a:t>Any trauma </a:t>
            </a:r>
          </a:p>
          <a:p>
            <a:r>
              <a:rPr lang="en-US" sz="2800" dirty="0"/>
              <a:t>Initial vital signs</a:t>
            </a:r>
          </a:p>
          <a:p>
            <a:r>
              <a:rPr lang="en-US" sz="2800" dirty="0"/>
              <a:t> Orthostatic blood pressure measurements</a:t>
            </a:r>
          </a:p>
          <a:p>
            <a:r>
              <a:rPr lang="en-US" sz="2800" dirty="0"/>
              <a:t>Vascular (pulses and carotid bruits)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14675" y="1772816"/>
            <a:ext cx="4041775" cy="4680520"/>
          </a:xfrm>
        </p:spPr>
        <p:txBody>
          <a:bodyPr>
            <a:normAutofit/>
          </a:bodyPr>
          <a:lstStyle/>
          <a:p>
            <a:r>
              <a:rPr lang="en-US" sz="2800" dirty="0"/>
              <a:t>Cardiac &amp; pulmonary signs(evidence of congestive heart failure), </a:t>
            </a:r>
          </a:p>
          <a:p>
            <a:r>
              <a:rPr lang="en-US" sz="2800" dirty="0"/>
              <a:t>Abdominal &amp; rectal signs </a:t>
            </a:r>
          </a:p>
          <a:p>
            <a:r>
              <a:rPr lang="en-US" sz="2800" dirty="0"/>
              <a:t> skin/nail (anemia) signs.</a:t>
            </a:r>
          </a:p>
          <a:p>
            <a:r>
              <a:rPr lang="en-US" sz="2800" dirty="0"/>
              <a:t>New focal neurologic findings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511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Diagnostic testing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Basic laboratory testing</a:t>
            </a:r>
          </a:p>
          <a:p>
            <a:pPr marL="137160" indent="0">
              <a:buNone/>
            </a:pPr>
            <a:r>
              <a:rPr lang="en-US" dirty="0"/>
              <a:t> 	</a:t>
            </a:r>
          </a:p>
          <a:p>
            <a:r>
              <a:rPr lang="en-US" dirty="0"/>
              <a:t>As clinically indicated 	</a:t>
            </a:r>
          </a:p>
          <a:p>
            <a:r>
              <a:rPr lang="en-US" dirty="0"/>
              <a:t>Complete blood count </a:t>
            </a:r>
          </a:p>
          <a:p>
            <a:r>
              <a:rPr lang="en-US" dirty="0"/>
              <a:t>Fecal occult blood testing,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HCG testing in women of childbearing age </a:t>
            </a:r>
          </a:p>
          <a:p>
            <a:r>
              <a:rPr lang="en-US" dirty="0"/>
              <a:t>Troponin testing -identify cardiac etiology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271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760640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ECG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	</a:t>
            </a:r>
          </a:p>
          <a:p>
            <a:pPr>
              <a:lnSpc>
                <a:spcPct val="170000"/>
              </a:lnSpc>
            </a:pPr>
            <a:r>
              <a:rPr lang="en-US" dirty="0"/>
              <a:t>All patients with syncope 	</a:t>
            </a:r>
          </a:p>
          <a:p>
            <a:pPr>
              <a:lnSpc>
                <a:spcPct val="170000"/>
              </a:lnSpc>
            </a:pPr>
            <a:r>
              <a:rPr lang="en-US" dirty="0"/>
              <a:t>Diagnostic yield is 3% to 5%, 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Aid in diagnosing –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     Arrhythmia                            Ischemia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     Pulmonary Embolus        Hypertrophic Cardiomyopathy 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     </a:t>
            </a:r>
            <a:r>
              <a:rPr lang="en-US" dirty="0" err="1"/>
              <a:t>Brugada</a:t>
            </a:r>
            <a:r>
              <a:rPr lang="en-US" dirty="0"/>
              <a:t> Syndrome          Bundle Branch Block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     </a:t>
            </a:r>
            <a:r>
              <a:rPr lang="en-US" dirty="0" err="1"/>
              <a:t>Intraventricular</a:t>
            </a:r>
            <a:r>
              <a:rPr lang="en-US" dirty="0"/>
              <a:t> Conduction Delay</a:t>
            </a:r>
          </a:p>
          <a:p>
            <a:pPr marL="137160" indent="0">
              <a:lnSpc>
                <a:spcPct val="170000"/>
              </a:lnSpc>
              <a:buNone/>
            </a:pPr>
            <a:r>
              <a:rPr lang="en-US" dirty="0"/>
              <a:t>     Sinus </a:t>
            </a:r>
            <a:r>
              <a:rPr lang="en-US" dirty="0" err="1"/>
              <a:t>Bradycardia</a:t>
            </a:r>
            <a:r>
              <a:rPr lang="en-US" dirty="0"/>
              <a:t> 	</a:t>
            </a:r>
          </a:p>
          <a:p>
            <a:pPr marL="137160" indent="0">
              <a:buNone/>
            </a:pPr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069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ECG MONITORING</a:t>
            </a:r>
          </a:p>
          <a:p>
            <a:pPr>
              <a:lnSpc>
                <a:spcPct val="150000"/>
              </a:lnSpc>
            </a:pPr>
            <a:r>
              <a:rPr lang="en-US" dirty="0"/>
              <a:t>Holter monitoring for 24 to 48 hours( 1 or more per week)</a:t>
            </a:r>
          </a:p>
          <a:p>
            <a:pPr>
              <a:lnSpc>
                <a:spcPct val="150000"/>
              </a:lnSpc>
            </a:pPr>
            <a:r>
              <a:rPr lang="en-US" dirty="0"/>
              <a:t>External loop recorders for four to six weeks (&gt; 1 episode per month), </a:t>
            </a:r>
          </a:p>
          <a:p>
            <a:pPr>
              <a:lnSpc>
                <a:spcPct val="150000"/>
              </a:lnSpc>
            </a:pPr>
            <a:r>
              <a:rPr lang="en-US" dirty="0"/>
              <a:t>Implantable loop recorders for up to three years</a:t>
            </a:r>
          </a:p>
        </p:txBody>
      </p:sp>
    </p:spTree>
    <p:extLst>
      <p:ext uri="{BB962C8B-B14F-4D97-AF65-F5344CB8AC3E}">
        <p14:creationId xmlns:p14="http://schemas.microsoft.com/office/powerpoint/2010/main" val="16830543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7091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Echocardiograpy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Electrophysiological Studies</a:t>
            </a:r>
          </a:p>
          <a:p>
            <a:pPr>
              <a:lnSpc>
                <a:spcPct val="150000"/>
              </a:lnSpc>
            </a:pPr>
            <a:r>
              <a:rPr lang="en-US" dirty="0"/>
              <a:t>EEG</a:t>
            </a:r>
          </a:p>
          <a:p>
            <a:pPr>
              <a:lnSpc>
                <a:spcPct val="150000"/>
              </a:lnSpc>
            </a:pPr>
            <a:r>
              <a:rPr lang="en-US" dirty="0"/>
              <a:t>Neuroimaging- Computed </a:t>
            </a:r>
            <a:r>
              <a:rPr lang="en-US" dirty="0" err="1"/>
              <a:t>Tomograpy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Carotid Doppler</a:t>
            </a:r>
          </a:p>
          <a:p>
            <a:pPr>
              <a:lnSpc>
                <a:spcPct val="150000"/>
              </a:lnSpc>
            </a:pPr>
            <a:r>
              <a:rPr lang="en-US" dirty="0"/>
              <a:t>Cardiac </a:t>
            </a:r>
            <a:r>
              <a:rPr lang="en-US" dirty="0" err="1"/>
              <a:t>Catheterisation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42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Carotid sinus massage 	</a:t>
            </a:r>
          </a:p>
          <a:p>
            <a:pPr marL="137160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 In patients older than 40 years</a:t>
            </a:r>
          </a:p>
          <a:p>
            <a:pPr>
              <a:lnSpc>
                <a:spcPct val="150000"/>
              </a:lnSpc>
            </a:pPr>
            <a:r>
              <a:rPr lang="en-US" dirty="0"/>
              <a:t> Diagnostic if ventricular pause is more than three seconds /if systolic blood pressure decreases by more than 50 mm Hg</a:t>
            </a:r>
          </a:p>
          <a:p>
            <a:pPr>
              <a:lnSpc>
                <a:spcPct val="150000"/>
              </a:lnSpc>
            </a:pPr>
            <a:r>
              <a:rPr lang="en-US" dirty="0"/>
              <a:t>Contraindicated - patients with bruits or a history of transient ischemic attack/ cerebrovascular accident within the past three months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729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825D76-D08B-4887-AD80-3D1813F3D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6" y="692696"/>
            <a:ext cx="7886699" cy="6090324"/>
          </a:xfrm>
        </p:spPr>
      </p:pic>
    </p:spTree>
    <p:extLst>
      <p:ext uri="{BB962C8B-B14F-4D97-AF65-F5344CB8AC3E}">
        <p14:creationId xmlns:p14="http://schemas.microsoft.com/office/powerpoint/2010/main" val="29470837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25A331-BE7B-42B4-98AE-7D7F2EE8D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5181"/>
            <a:ext cx="8280920" cy="6167004"/>
          </a:xfrm>
        </p:spPr>
      </p:pic>
    </p:spTree>
    <p:extLst>
      <p:ext uri="{BB962C8B-B14F-4D97-AF65-F5344CB8AC3E}">
        <p14:creationId xmlns:p14="http://schemas.microsoft.com/office/powerpoint/2010/main" val="3750127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45595-B324-474F-8A6A-ACDF6DBD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0648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Autonomic function tests</a:t>
            </a:r>
            <a:endParaRPr lang="en-IN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03605-3DD3-49B1-9CB4-819C411A0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Heart rate variation with deep breathing </a:t>
            </a:r>
            <a:r>
              <a:rPr lang="en-US" dirty="0"/>
              <a:t>: depends on multiple factors like position, rate and depth of respiration, age, medications, weight and degree of hypercapnia. Results compared with age matched controls.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Valsalva response </a:t>
            </a:r>
            <a:r>
              <a:rPr lang="en-US" dirty="0"/>
              <a:t>: assesses the integrity of baroreflex control of heart rate and BP.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91012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C70A6-D870-4EE5-ABFC-A384B0501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20688"/>
            <a:ext cx="7886700" cy="55562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3. Sudomotor function </a:t>
            </a:r>
            <a:r>
              <a:rPr lang="en-US" dirty="0"/>
              <a:t>: </a:t>
            </a:r>
          </a:p>
          <a:p>
            <a:r>
              <a:rPr lang="en-US" dirty="0"/>
              <a:t>Quantitative Sudomotor Axon Reflex Test (QSART) - measure of regional autonomic function mediated by ACS induced sweating. </a:t>
            </a:r>
          </a:p>
          <a:p>
            <a:r>
              <a:rPr lang="en-US" dirty="0"/>
              <a:t>Thermoregulatory Sweat Test (TST) – qualitative measure of global sweat production in response to an elevation of body temperature</a:t>
            </a:r>
          </a:p>
          <a:p>
            <a:r>
              <a:rPr lang="en-IN" dirty="0"/>
              <a:t>A post ganglionic lesion is present if both QSART and TST show absent sweating.</a:t>
            </a:r>
          </a:p>
          <a:p>
            <a:r>
              <a:rPr lang="en-IN" dirty="0"/>
              <a:t>In a preganglionic lesion the QSART is normal but TST shows anhidrosis</a:t>
            </a:r>
          </a:p>
          <a:p>
            <a:pPr marL="0" indent="0">
              <a:buNone/>
            </a:pPr>
            <a:r>
              <a:rPr lang="en-IN" b="1" dirty="0"/>
              <a:t>4. Orthostatic BP recordings</a:t>
            </a:r>
          </a:p>
          <a:p>
            <a:pPr marL="0" indent="0">
              <a:buNone/>
            </a:pPr>
            <a:r>
              <a:rPr lang="en-IN" dirty="0"/>
              <a:t>Beat to beat BP measurements determined in supine, 70 degree tilt and tilt back positions to quantitate orthostatic failure of bp control</a:t>
            </a:r>
          </a:p>
          <a:p>
            <a:pPr marL="0" indent="0">
              <a:lnSpc>
                <a:spcPct val="160000"/>
              </a:lnSpc>
              <a:buNone/>
              <a:defRPr/>
            </a:pPr>
            <a:r>
              <a:rPr lang="en-IN" b="1" dirty="0"/>
              <a:t>5</a:t>
            </a:r>
            <a:r>
              <a:rPr lang="en-IN" dirty="0"/>
              <a:t>. </a:t>
            </a:r>
            <a:r>
              <a:rPr lang="en-US" b="1" dirty="0"/>
              <a:t>Tilt Table testing for Syncope</a:t>
            </a:r>
          </a:p>
          <a:p>
            <a:pPr marL="0" indent="0">
              <a:buNone/>
            </a:pPr>
            <a:r>
              <a:rPr lang="en-US" dirty="0"/>
              <a:t>  used to make diagnosis of vasovagal syncope.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62018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HEAD UP TILT TEST</a:t>
            </a:r>
          </a:p>
          <a:p>
            <a:pPr>
              <a:lnSpc>
                <a:spcPct val="160000"/>
              </a:lnSpc>
            </a:pPr>
            <a:r>
              <a:rPr lang="en-US" dirty="0" err="1"/>
              <a:t>Neurally</a:t>
            </a:r>
            <a:r>
              <a:rPr lang="en-US" dirty="0"/>
              <a:t> mediated VS orthostatic hypotension syncope, </a:t>
            </a:r>
          </a:p>
          <a:p>
            <a:pPr>
              <a:lnSpc>
                <a:spcPct val="160000"/>
              </a:lnSpc>
            </a:pPr>
            <a:r>
              <a:rPr lang="en-US" dirty="0"/>
              <a:t>Syncope with jerking movements VS  seizure </a:t>
            </a:r>
          </a:p>
          <a:p>
            <a:pPr>
              <a:lnSpc>
                <a:spcPct val="160000"/>
              </a:lnSpc>
              <a:defRPr/>
            </a:pPr>
            <a:r>
              <a:rPr lang="en-IN" dirty="0"/>
              <a:t>Unmask VVS susceptibility </a:t>
            </a:r>
          </a:p>
          <a:p>
            <a:pPr marL="0" indent="0">
              <a:lnSpc>
                <a:spcPct val="160000"/>
              </a:lnSpc>
              <a:buNone/>
              <a:defRPr/>
            </a:pPr>
            <a:endParaRPr lang="en-IN" dirty="0"/>
          </a:p>
          <a:p>
            <a:pPr marL="137160" indent="0">
              <a:lnSpc>
                <a:spcPct val="150000"/>
              </a:lnSpc>
              <a:buNone/>
            </a:pPr>
            <a:endParaRPr lang="en-US" dirty="0"/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408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96752"/>
            <a:ext cx="4824536" cy="4760493"/>
          </a:xfrm>
        </p:spPr>
      </p:pic>
    </p:spTree>
    <p:extLst>
      <p:ext uri="{BB962C8B-B14F-4D97-AF65-F5344CB8AC3E}">
        <p14:creationId xmlns:p14="http://schemas.microsoft.com/office/powerpoint/2010/main" val="831608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altLang="en-US" b="1" dirty="0">
                <a:solidFill>
                  <a:schemeClr val="accent1">
                    <a:lumMod val="50000"/>
                  </a:schemeClr>
                </a:solidFill>
              </a:rPr>
              <a:t>Relative contraindications</a:t>
            </a:r>
          </a:p>
          <a:p>
            <a:pPr lvl="1">
              <a:lnSpc>
                <a:spcPct val="150000"/>
              </a:lnSpc>
            </a:pPr>
            <a:r>
              <a:rPr lang="en-IN" altLang="en-US" sz="2200" dirty="0"/>
              <a:t>Syncope with clinically severe – LVOTO</a:t>
            </a:r>
          </a:p>
          <a:p>
            <a:pPr lvl="1">
              <a:lnSpc>
                <a:spcPct val="150000"/>
              </a:lnSpc>
            </a:pPr>
            <a:r>
              <a:rPr lang="en-IN" altLang="en-US" sz="2200" dirty="0"/>
              <a:t>Syncope in presence of critical MS</a:t>
            </a:r>
          </a:p>
          <a:p>
            <a:pPr lvl="1">
              <a:lnSpc>
                <a:spcPct val="150000"/>
              </a:lnSpc>
            </a:pPr>
            <a:r>
              <a:rPr lang="en-IN" altLang="en-US" sz="2200" dirty="0"/>
              <a:t>Syncope in setting of known critical proximal coronary artery stenosis</a:t>
            </a:r>
          </a:p>
          <a:p>
            <a:pPr lvl="1">
              <a:lnSpc>
                <a:spcPct val="150000"/>
              </a:lnSpc>
            </a:pPr>
            <a:r>
              <a:rPr lang="en-IN" altLang="en-US" sz="2200" dirty="0"/>
              <a:t>Syncope  with known critical cerebrovascular stenosis</a:t>
            </a:r>
          </a:p>
          <a:p>
            <a:pPr marL="13716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6935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/>
          <a:lstStyle/>
          <a:p>
            <a:pPr marL="137160" indent="0">
              <a:buNone/>
            </a:pPr>
            <a:endParaRPr lang="en-IN" altLang="en-US" b="1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82652325"/>
              </p:ext>
            </p:extLst>
          </p:nvPr>
        </p:nvGraphicFramePr>
        <p:xfrm>
          <a:off x="323528" y="116632"/>
          <a:ext cx="813690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84613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612072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Neurally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mediated syncope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Reassurance, education.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Plasma volume expansion with fluid and salt.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 In situational syncope, -avoid potential triggers.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Physical </a:t>
            </a:r>
            <a:r>
              <a:rPr lang="en-US" sz="2400" dirty="0" err="1"/>
              <a:t>counterpressure</a:t>
            </a:r>
            <a:r>
              <a:rPr lang="en-US" sz="2400" dirty="0"/>
              <a:t> maneuvers -leg crossing, squatting&amp; tensing the lower extremities are effective at the onset of prodromal symptoms.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Tilt training involves standing for prolonged periods, and compliance is generally poor.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192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760680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Pharmacologic therapy </a:t>
            </a:r>
          </a:p>
          <a:p>
            <a:pPr>
              <a:lnSpc>
                <a:spcPct val="150000"/>
              </a:lnSpc>
            </a:pPr>
            <a:r>
              <a:rPr lang="en-US" dirty="0"/>
              <a:t> Beta blockers, alpha agonists, and fludrocortisone has shown no effectiveness or conflicting results in reducing vasovagal syncope.</a:t>
            </a:r>
          </a:p>
          <a:p>
            <a:pPr>
              <a:lnSpc>
                <a:spcPct val="150000"/>
              </a:lnSpc>
            </a:pPr>
            <a:r>
              <a:rPr lang="en-IN" dirty="0"/>
              <a:t>Cardiac pacing – cardio inhibitory vasovagal syncope with frequency &gt; 5 attacks per year or severe physical injury or accident and age &gt; 40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601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Orthostatic hypotension</a:t>
            </a:r>
            <a:endParaRPr lang="en-US" b="1" dirty="0"/>
          </a:p>
          <a:p>
            <a:pPr marL="137160" indent="0">
              <a:buNone/>
            </a:pPr>
            <a:endParaRPr lang="en-US" b="1" dirty="0"/>
          </a:p>
          <a:p>
            <a:pPr marL="480060" indent="-342900"/>
            <a:r>
              <a:rPr lang="en-US" dirty="0"/>
              <a:t>Remove vasoactive medications.</a:t>
            </a:r>
          </a:p>
          <a:p>
            <a:pPr marL="480060" indent="-342900"/>
            <a:endParaRPr lang="en-US" dirty="0"/>
          </a:p>
          <a:p>
            <a:pPr marL="480060" indent="-342900"/>
            <a:r>
              <a:rPr lang="en-US" dirty="0"/>
              <a:t>NON PHARMACOLOGICAL INTERVENTIONS- </a:t>
            </a:r>
          </a:p>
          <a:p>
            <a:pPr marL="480060" indent="-342900"/>
            <a:r>
              <a:rPr lang="en-US" dirty="0"/>
              <a:t>Patient education regarding staged movements from supine to upright</a:t>
            </a:r>
          </a:p>
          <a:p>
            <a:pPr marL="480060" indent="-342900"/>
            <a:r>
              <a:rPr lang="en-US" dirty="0"/>
              <a:t>Isometric counter pressure </a:t>
            </a:r>
            <a:r>
              <a:rPr lang="en-US" dirty="0" err="1"/>
              <a:t>manuvers</a:t>
            </a:r>
            <a:endParaRPr lang="en-US" dirty="0"/>
          </a:p>
          <a:p>
            <a:pPr marL="480060" indent="-342900"/>
            <a:r>
              <a:rPr lang="en-US" dirty="0"/>
              <a:t>Head end elevation</a:t>
            </a:r>
          </a:p>
          <a:p>
            <a:pPr marL="480060" indent="-342900"/>
            <a:r>
              <a:rPr lang="en-US" dirty="0"/>
              <a:t>Increasing dietary fluid and salt.</a:t>
            </a:r>
          </a:p>
          <a:p>
            <a:pPr marL="137160" indent="0">
              <a:buNone/>
            </a:pP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84155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/>
          <a:lstStyle/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Drugs causing OH- nitrates, tricyclic antidepressants, diuretics, neuroleptics, and alpha blockers, should be stopped.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3791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Pharmacological therapy </a:t>
            </a:r>
          </a:p>
          <a:p>
            <a:r>
              <a:rPr lang="en-US" dirty="0"/>
              <a:t>Increasing blood volume / raising peripheral vascular resistance</a:t>
            </a:r>
          </a:p>
          <a:p>
            <a:endParaRPr lang="en-US" dirty="0"/>
          </a:p>
          <a:p>
            <a:r>
              <a:rPr lang="en-US" dirty="0"/>
              <a:t>Fludrocortisone </a:t>
            </a:r>
          </a:p>
          <a:p>
            <a:r>
              <a:rPr lang="en-US" dirty="0" err="1"/>
              <a:t>Midodrine</a:t>
            </a:r>
            <a:r>
              <a:rPr lang="en-US" dirty="0"/>
              <a:t> </a:t>
            </a:r>
          </a:p>
          <a:p>
            <a:r>
              <a:rPr lang="en-US" dirty="0" err="1"/>
              <a:t>Droxidopa</a:t>
            </a:r>
            <a:endParaRPr lang="en-US" dirty="0"/>
          </a:p>
          <a:p>
            <a:r>
              <a:rPr lang="en-US" dirty="0"/>
              <a:t>Prostaglandin inhibitors</a:t>
            </a:r>
          </a:p>
          <a:p>
            <a:r>
              <a:rPr lang="en-US" dirty="0"/>
              <a:t>Clonidine</a:t>
            </a:r>
          </a:p>
          <a:p>
            <a:r>
              <a:rPr lang="en-US" dirty="0" err="1"/>
              <a:t>Pyridostigmine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5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Cardiogenic syncope</a:t>
            </a:r>
          </a:p>
          <a:p>
            <a:pPr marL="13716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IN" altLang="en-US" dirty="0">
                <a:solidFill>
                  <a:schemeClr val="bg1"/>
                </a:solidFill>
              </a:rPr>
              <a:t>Sinus node dysfunction (Including </a:t>
            </a:r>
            <a:r>
              <a:rPr lang="en-IN" altLang="en-US" dirty="0" err="1">
                <a:solidFill>
                  <a:schemeClr val="bg1"/>
                </a:solidFill>
              </a:rPr>
              <a:t>brady</a:t>
            </a:r>
            <a:r>
              <a:rPr lang="en-IN" altLang="en-US" dirty="0">
                <a:solidFill>
                  <a:schemeClr val="bg1"/>
                </a:solidFill>
              </a:rPr>
              <a:t> &amp; tachycardia syndrome)</a:t>
            </a:r>
          </a:p>
          <a:p>
            <a:r>
              <a:rPr lang="en-IN" altLang="en-US" dirty="0"/>
              <a:t>Cardiac pace maker therapy is indicated and is proven highly effective when </a:t>
            </a:r>
            <a:r>
              <a:rPr lang="en-IN" altLang="en-US" dirty="0" err="1"/>
              <a:t>bradyarrythmias</a:t>
            </a:r>
            <a:r>
              <a:rPr lang="en-IN" altLang="en-US" dirty="0"/>
              <a:t> is documented as the cause of the syncope</a:t>
            </a:r>
          </a:p>
          <a:p>
            <a:r>
              <a:rPr lang="en-IN" altLang="en-US" dirty="0"/>
              <a:t>Catheter ablation for control of atrial arrhythmias may have role in suspected pts. with </a:t>
            </a:r>
            <a:r>
              <a:rPr lang="en-IN" altLang="en-US" dirty="0" err="1"/>
              <a:t>brady-tachy</a:t>
            </a:r>
            <a:r>
              <a:rPr lang="en-IN" altLang="en-US" dirty="0"/>
              <a:t> syndrome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502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/>
          <a:lstStyle/>
          <a:p>
            <a:pPr marL="137160" indent="0">
              <a:buNone/>
            </a:pPr>
            <a:r>
              <a:rPr lang="en-IN" altLang="en-US" dirty="0">
                <a:solidFill>
                  <a:schemeClr val="bg1"/>
                </a:solidFill>
              </a:rPr>
              <a:t>AV conduction system disease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Cardiac pacing is first-line therapy for treatment of syncope AV block</a:t>
            </a:r>
          </a:p>
          <a:p>
            <a:pPr>
              <a:lnSpc>
                <a:spcPct val="150000"/>
              </a:lnSpc>
            </a:pPr>
            <a:r>
              <a:rPr lang="en-IN" altLang="en-US" dirty="0"/>
              <a:t>Pacing improves survival and prevents </a:t>
            </a:r>
            <a:r>
              <a:rPr lang="en-IN" altLang="en-US" dirty="0" err="1"/>
              <a:t>syncopal</a:t>
            </a:r>
            <a:r>
              <a:rPr lang="en-IN" altLang="en-US" dirty="0"/>
              <a:t> recurrence in pts. With heart block</a:t>
            </a:r>
          </a:p>
          <a:p>
            <a:pPr marL="13716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9605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D6CA-5B1D-4534-9690-0DBC15071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>
                <a:solidFill>
                  <a:schemeClr val="accent1">
                    <a:lumMod val="50000"/>
                  </a:schemeClr>
                </a:solidFill>
              </a:rPr>
              <a:t>THANK YOU</a:t>
            </a:r>
            <a:endParaRPr lang="en-IN" sz="8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949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2775</TotalTime>
  <Words>3158</Words>
  <Application>Microsoft Office PowerPoint</Application>
  <PresentationFormat>On-screen Show (4:3)</PresentationFormat>
  <Paragraphs>487</Paragraphs>
  <Slides>98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4" baseType="lpstr">
      <vt:lpstr>Times New Roman</vt:lpstr>
      <vt:lpstr>Calibri</vt:lpstr>
      <vt:lpstr>Arial</vt:lpstr>
      <vt:lpstr>Calibri Light</vt:lpstr>
      <vt:lpstr>Wingdings</vt:lpstr>
      <vt:lpstr>Office Theme</vt:lpstr>
      <vt:lpstr>APPROACH TO SYNCOPE </vt:lpstr>
      <vt:lpstr>SYNCOPE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Reflex mechanisms for control of blood pressure</vt:lpstr>
      <vt:lpstr>PowerPoint Presentation</vt:lpstr>
      <vt:lpstr>Maintenance Of Postural Normal Tension  baroreflex </vt:lpstr>
      <vt:lpstr>PowerPoint Presentation</vt:lpstr>
      <vt:lpstr>PowerPoint Presentation</vt:lpstr>
      <vt:lpstr>PowerPoint Presentation</vt:lpstr>
      <vt:lpstr>Pathophysiology of syncope </vt:lpstr>
      <vt:lpstr>PowerPoint Presentation</vt:lpstr>
      <vt:lpstr>AUTOREGULATION OF CEREBRAL BLOOD FLOW</vt:lpstr>
      <vt:lpstr>PowerPoint Presentation</vt:lpstr>
      <vt:lpstr>PowerPoint Presentation</vt:lpstr>
      <vt:lpstr>Causes of syncope</vt:lpstr>
      <vt:lpstr>Syncope  mimics</vt:lpstr>
      <vt:lpstr>Seizure VS Syncope</vt:lpstr>
      <vt:lpstr>NEURALLY MEDIATED SYNCOPE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CARDIOGENIC SYNCOPE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ORTHOSTATIC HYPOTENSION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EVALUATION AND MANAGEMENT OF SYNCOPE</vt:lpstr>
      <vt:lpstr>PowerPoint Presentation</vt:lpstr>
      <vt:lpstr>DIFFERENTIAL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Diagnostic testing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Autonomic function tests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DIAGNOSIS IN PREGNANCY&amp;USG IN OBSTETRICS</dc:title>
  <dc:creator>USER</dc:creator>
  <cp:lastModifiedBy>albymaria.jan1@gmail.com</cp:lastModifiedBy>
  <cp:revision>334</cp:revision>
  <dcterms:created xsi:type="dcterms:W3CDTF">2017-02-18T13:37:35Z</dcterms:created>
  <dcterms:modified xsi:type="dcterms:W3CDTF">2020-12-01T12:57:08Z</dcterms:modified>
</cp:coreProperties>
</file>