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1" r:id="rId5"/>
    <p:sldId id="262" r:id="rId6"/>
    <p:sldId id="263" r:id="rId7"/>
    <p:sldId id="259" r:id="rId8"/>
    <p:sldId id="260" r:id="rId9"/>
    <p:sldId id="278" r:id="rId10"/>
    <p:sldId id="277" r:id="rId11"/>
    <p:sldId id="279" r:id="rId12"/>
    <p:sldId id="265" r:id="rId13"/>
    <p:sldId id="270" r:id="rId14"/>
    <p:sldId id="266" r:id="rId15"/>
    <p:sldId id="271" r:id="rId16"/>
    <p:sldId id="264" r:id="rId17"/>
    <p:sldId id="273" r:id="rId18"/>
    <p:sldId id="274" r:id="rId19"/>
    <p:sldId id="267" r:id="rId20"/>
    <p:sldId id="276" r:id="rId21"/>
    <p:sldId id="269" r:id="rId22"/>
    <p:sldId id="275"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2" d="100"/>
          <a:sy n="82" d="100"/>
        </p:scale>
        <p:origin x="72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theme" Target="theme/theme1.xml" /><Relationship Id="rId3" Type="http://schemas.openxmlformats.org/officeDocument/2006/relationships/slide" Target="slides/slide2.xml" /><Relationship Id="rId21" Type="http://schemas.openxmlformats.org/officeDocument/2006/relationships/slide" Target="slides/slide20.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viewProps" Target="viewProps.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presProps" Target="presProp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10" Type="http://schemas.openxmlformats.org/officeDocument/2006/relationships/slide" Target="slides/slide9.xml" /><Relationship Id="rId19" Type="http://schemas.openxmlformats.org/officeDocument/2006/relationships/slide" Target="slides/slide18.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627FA34F-7FBB-49FD-B4A4-B7E4F45225A3}" type="datetimeFigureOut">
              <a:rPr lang="en-IN" smtClean="0"/>
              <a:t>18-04-2023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19FCBE3-BC1A-49EA-A9AD-05B4ABB46D06}" type="slidenum">
              <a:rPr lang="en-IN" smtClean="0"/>
              <a:t>‹#›</a:t>
            </a:fld>
            <a:endParaRPr lang="en-IN"/>
          </a:p>
        </p:txBody>
      </p:sp>
    </p:spTree>
    <p:extLst>
      <p:ext uri="{BB962C8B-B14F-4D97-AF65-F5344CB8AC3E}">
        <p14:creationId xmlns:p14="http://schemas.microsoft.com/office/powerpoint/2010/main" val="15057849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7FA34F-7FBB-49FD-B4A4-B7E4F45225A3}" type="datetimeFigureOut">
              <a:rPr lang="en-IN" smtClean="0"/>
              <a:t>18-04-2023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19FCBE3-BC1A-49EA-A9AD-05B4ABB46D06}" type="slidenum">
              <a:rPr lang="en-IN" smtClean="0"/>
              <a:t>‹#›</a:t>
            </a:fld>
            <a:endParaRPr lang="en-IN"/>
          </a:p>
        </p:txBody>
      </p:sp>
    </p:spTree>
    <p:extLst>
      <p:ext uri="{BB962C8B-B14F-4D97-AF65-F5344CB8AC3E}">
        <p14:creationId xmlns:p14="http://schemas.microsoft.com/office/powerpoint/2010/main" val="28432615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27FA34F-7FBB-49FD-B4A4-B7E4F45225A3}" type="datetimeFigureOut">
              <a:rPr lang="en-IN" smtClean="0"/>
              <a:t>18-04-2023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19FCBE3-BC1A-49EA-A9AD-05B4ABB46D06}" type="slidenum">
              <a:rPr lang="en-IN" smtClean="0"/>
              <a:t>‹#›</a:t>
            </a:fld>
            <a:endParaRPr lang="en-IN"/>
          </a:p>
        </p:txBody>
      </p:sp>
    </p:spTree>
    <p:extLst>
      <p:ext uri="{BB962C8B-B14F-4D97-AF65-F5344CB8AC3E}">
        <p14:creationId xmlns:p14="http://schemas.microsoft.com/office/powerpoint/2010/main" val="7962165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27FA34F-7FBB-49FD-B4A4-B7E4F45225A3}" type="datetimeFigureOut">
              <a:rPr lang="en-IN" smtClean="0"/>
              <a:t>18-04-2023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19FCBE3-BC1A-49EA-A9AD-05B4ABB46D06}" type="slidenum">
              <a:rPr lang="en-IN" smtClean="0"/>
              <a:t>‹#›</a:t>
            </a:fld>
            <a:endParaRPr lang="en-IN"/>
          </a:p>
        </p:txBody>
      </p:sp>
    </p:spTree>
    <p:extLst>
      <p:ext uri="{BB962C8B-B14F-4D97-AF65-F5344CB8AC3E}">
        <p14:creationId xmlns:p14="http://schemas.microsoft.com/office/powerpoint/2010/main" val="34373742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27FA34F-7FBB-49FD-B4A4-B7E4F45225A3}" type="datetimeFigureOut">
              <a:rPr lang="en-IN" smtClean="0"/>
              <a:t>18-04-2023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19FCBE3-BC1A-49EA-A9AD-05B4ABB46D06}" type="slidenum">
              <a:rPr lang="en-IN" smtClean="0"/>
              <a:t>‹#›</a:t>
            </a:fld>
            <a:endParaRPr lang="en-IN"/>
          </a:p>
        </p:txBody>
      </p:sp>
    </p:spTree>
    <p:extLst>
      <p:ext uri="{BB962C8B-B14F-4D97-AF65-F5344CB8AC3E}">
        <p14:creationId xmlns:p14="http://schemas.microsoft.com/office/powerpoint/2010/main" val="25880458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27FA34F-7FBB-49FD-B4A4-B7E4F45225A3}" type="datetimeFigureOut">
              <a:rPr lang="en-IN" smtClean="0"/>
              <a:t>18-04-2023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819FCBE3-BC1A-49EA-A9AD-05B4ABB46D06}" type="slidenum">
              <a:rPr lang="en-IN" smtClean="0"/>
              <a:t>‹#›</a:t>
            </a:fld>
            <a:endParaRPr lang="en-IN"/>
          </a:p>
        </p:txBody>
      </p:sp>
    </p:spTree>
    <p:extLst>
      <p:ext uri="{BB962C8B-B14F-4D97-AF65-F5344CB8AC3E}">
        <p14:creationId xmlns:p14="http://schemas.microsoft.com/office/powerpoint/2010/main" val="36943392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7FA34F-7FBB-49FD-B4A4-B7E4F45225A3}" type="datetimeFigureOut">
              <a:rPr lang="en-IN" smtClean="0"/>
              <a:t>18-04-2023</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819FCBE3-BC1A-49EA-A9AD-05B4ABB46D06}" type="slidenum">
              <a:rPr lang="en-IN" smtClean="0"/>
              <a:t>‹#›</a:t>
            </a:fld>
            <a:endParaRPr lang="en-IN"/>
          </a:p>
        </p:txBody>
      </p:sp>
    </p:spTree>
    <p:extLst>
      <p:ext uri="{BB962C8B-B14F-4D97-AF65-F5344CB8AC3E}">
        <p14:creationId xmlns:p14="http://schemas.microsoft.com/office/powerpoint/2010/main" val="42171210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7FA34F-7FBB-49FD-B4A4-B7E4F45225A3}" type="datetimeFigureOut">
              <a:rPr lang="en-IN" smtClean="0"/>
              <a:t>18-04-2023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19FCBE3-BC1A-49EA-A9AD-05B4ABB46D06}" type="slidenum">
              <a:rPr lang="en-IN" smtClean="0"/>
              <a:t>‹#›</a:t>
            </a:fld>
            <a:endParaRPr lang="en-IN"/>
          </a:p>
        </p:txBody>
      </p:sp>
    </p:spTree>
    <p:extLst>
      <p:ext uri="{BB962C8B-B14F-4D97-AF65-F5344CB8AC3E}">
        <p14:creationId xmlns:p14="http://schemas.microsoft.com/office/powerpoint/2010/main" val="4043823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7FA34F-7FBB-49FD-B4A4-B7E4F45225A3}" type="datetimeFigureOut">
              <a:rPr lang="en-IN" smtClean="0"/>
              <a:t>18-04-2023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19FCBE3-BC1A-49EA-A9AD-05B4ABB46D06}" type="slidenum">
              <a:rPr lang="en-IN" smtClean="0"/>
              <a:t>‹#›</a:t>
            </a:fld>
            <a:endParaRPr lang="en-IN"/>
          </a:p>
        </p:txBody>
      </p:sp>
    </p:spTree>
    <p:extLst>
      <p:ext uri="{BB962C8B-B14F-4D97-AF65-F5344CB8AC3E}">
        <p14:creationId xmlns:p14="http://schemas.microsoft.com/office/powerpoint/2010/main" val="27117822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7FA34F-7FBB-49FD-B4A4-B7E4F45225A3}" type="datetimeFigureOut">
              <a:rPr lang="en-IN" smtClean="0"/>
              <a:t>18-04-2023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19FCBE3-BC1A-49EA-A9AD-05B4ABB46D06}" type="slidenum">
              <a:rPr lang="en-IN" smtClean="0"/>
              <a:t>‹#›</a:t>
            </a:fld>
            <a:endParaRPr lang="en-IN"/>
          </a:p>
        </p:txBody>
      </p:sp>
    </p:spTree>
    <p:extLst>
      <p:ext uri="{BB962C8B-B14F-4D97-AF65-F5344CB8AC3E}">
        <p14:creationId xmlns:p14="http://schemas.microsoft.com/office/powerpoint/2010/main" val="21844320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7FA34F-7FBB-49FD-B4A4-B7E4F45225A3}" type="datetimeFigureOut">
              <a:rPr lang="en-IN" smtClean="0"/>
              <a:t>18-04-2023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19FCBE3-BC1A-49EA-A9AD-05B4ABB46D06}" type="slidenum">
              <a:rPr lang="en-IN" smtClean="0"/>
              <a:t>‹#›</a:t>
            </a:fld>
            <a:endParaRPr lang="en-IN"/>
          </a:p>
        </p:txBody>
      </p:sp>
    </p:spTree>
    <p:extLst>
      <p:ext uri="{BB962C8B-B14F-4D97-AF65-F5344CB8AC3E}">
        <p14:creationId xmlns:p14="http://schemas.microsoft.com/office/powerpoint/2010/main" val="22998583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7FA34F-7FBB-49FD-B4A4-B7E4F45225A3}" type="datetimeFigureOut">
              <a:rPr lang="en-IN" smtClean="0"/>
              <a:t>18-04-2023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19FCBE3-BC1A-49EA-A9AD-05B4ABB46D06}" type="slidenum">
              <a:rPr lang="en-IN" smtClean="0"/>
              <a:t>‹#›</a:t>
            </a:fld>
            <a:endParaRPr lang="en-IN"/>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7906894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7FA34F-7FBB-49FD-B4A4-B7E4F45225A3}" type="datetimeFigureOut">
              <a:rPr lang="en-IN" smtClean="0"/>
              <a:t>18-04-2023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19FCBE3-BC1A-49EA-A9AD-05B4ABB46D06}" type="slidenum">
              <a:rPr lang="en-IN" smtClean="0"/>
              <a:t>‹#›</a:t>
            </a:fld>
            <a:endParaRPr lang="en-IN"/>
          </a:p>
        </p:txBody>
      </p:sp>
    </p:spTree>
    <p:extLst>
      <p:ext uri="{BB962C8B-B14F-4D97-AF65-F5344CB8AC3E}">
        <p14:creationId xmlns:p14="http://schemas.microsoft.com/office/powerpoint/2010/main" val="32218757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627FA34F-7FBB-49FD-B4A4-B7E4F45225A3}" type="datetimeFigureOut">
              <a:rPr lang="en-IN" smtClean="0"/>
              <a:t>18-04-2023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819FCBE3-BC1A-49EA-A9AD-05B4ABB46D06}" type="slidenum">
              <a:rPr lang="en-IN" smtClean="0"/>
              <a:t>‹#›</a:t>
            </a:fld>
            <a:endParaRPr lang="en-IN"/>
          </a:p>
        </p:txBody>
      </p:sp>
    </p:spTree>
    <p:extLst>
      <p:ext uri="{BB962C8B-B14F-4D97-AF65-F5344CB8AC3E}">
        <p14:creationId xmlns:p14="http://schemas.microsoft.com/office/powerpoint/2010/main" val="338782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627FA34F-7FBB-49FD-B4A4-B7E4F45225A3}" type="datetimeFigureOut">
              <a:rPr lang="en-IN" smtClean="0"/>
              <a:t>18-04-2023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819FCBE3-BC1A-49EA-A9AD-05B4ABB46D06}" type="slidenum">
              <a:rPr lang="en-IN" smtClean="0"/>
              <a:t>‹#›</a:t>
            </a:fld>
            <a:endParaRPr lang="en-IN"/>
          </a:p>
        </p:txBody>
      </p:sp>
    </p:spTree>
    <p:extLst>
      <p:ext uri="{BB962C8B-B14F-4D97-AF65-F5344CB8AC3E}">
        <p14:creationId xmlns:p14="http://schemas.microsoft.com/office/powerpoint/2010/main" val="41901792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7FA34F-7FBB-49FD-B4A4-B7E4F45225A3}" type="datetimeFigureOut">
              <a:rPr lang="en-IN" smtClean="0"/>
              <a:t>18-04-2023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19FCBE3-BC1A-49EA-A9AD-05B4ABB46D06}" type="slidenum">
              <a:rPr lang="en-IN" smtClean="0"/>
              <a:t>‹#›</a:t>
            </a:fld>
            <a:endParaRPr lang="en-IN"/>
          </a:p>
        </p:txBody>
      </p:sp>
    </p:spTree>
    <p:extLst>
      <p:ext uri="{BB962C8B-B14F-4D97-AF65-F5344CB8AC3E}">
        <p14:creationId xmlns:p14="http://schemas.microsoft.com/office/powerpoint/2010/main" val="39003033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7FA34F-7FBB-49FD-B4A4-B7E4F45225A3}" type="datetimeFigureOut">
              <a:rPr lang="en-IN" smtClean="0"/>
              <a:t>18-04-2023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19FCBE3-BC1A-49EA-A9AD-05B4ABB46D06}" type="slidenum">
              <a:rPr lang="en-IN" smtClean="0"/>
              <a:t>‹#›</a:t>
            </a:fld>
            <a:endParaRPr lang="en-IN"/>
          </a:p>
        </p:txBody>
      </p:sp>
    </p:spTree>
    <p:extLst>
      <p:ext uri="{BB962C8B-B14F-4D97-AF65-F5344CB8AC3E}">
        <p14:creationId xmlns:p14="http://schemas.microsoft.com/office/powerpoint/2010/main" val="966603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627FA34F-7FBB-49FD-B4A4-B7E4F45225A3}" type="datetimeFigureOut">
              <a:rPr lang="en-IN" smtClean="0"/>
              <a:t>18-04-2023</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819FCBE3-BC1A-49EA-A9AD-05B4ABB46D06}" type="slidenum">
              <a:rPr lang="en-IN" smtClean="0"/>
              <a:t>‹#›</a:t>
            </a:fld>
            <a:endParaRPr lang="en-IN"/>
          </a:p>
        </p:txBody>
      </p:sp>
    </p:spTree>
    <p:extLst>
      <p:ext uri="{BB962C8B-B14F-4D97-AF65-F5344CB8AC3E}">
        <p14:creationId xmlns:p14="http://schemas.microsoft.com/office/powerpoint/2010/main" val="38343608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8C781-3D34-30D4-0646-778E1B55D6A8}"/>
              </a:ext>
            </a:extLst>
          </p:cNvPr>
          <p:cNvSpPr>
            <a:spLocks noGrp="1"/>
          </p:cNvSpPr>
          <p:nvPr>
            <p:ph type="ctrTitle"/>
          </p:nvPr>
        </p:nvSpPr>
        <p:spPr/>
        <p:txBody>
          <a:bodyPr/>
          <a:lstStyle/>
          <a:p>
            <a:endParaRPr lang="en-IN" dirty="0"/>
          </a:p>
        </p:txBody>
      </p:sp>
      <p:sp>
        <p:nvSpPr>
          <p:cNvPr id="3" name="Subtitle 2">
            <a:extLst>
              <a:ext uri="{FF2B5EF4-FFF2-40B4-BE49-F238E27FC236}">
                <a16:creationId xmlns:a16="http://schemas.microsoft.com/office/drawing/2014/main" id="{C28571D9-1EAA-C96A-1419-84CD04C7CABA}"/>
              </a:ext>
            </a:extLst>
          </p:cNvPr>
          <p:cNvSpPr>
            <a:spLocks noGrp="1"/>
          </p:cNvSpPr>
          <p:nvPr>
            <p:ph type="subTitle" idx="1"/>
          </p:nvPr>
        </p:nvSpPr>
        <p:spPr/>
        <p:txBody>
          <a:bodyPr/>
          <a:lstStyle/>
          <a:p>
            <a:endParaRPr lang="en-IN"/>
          </a:p>
        </p:txBody>
      </p:sp>
    </p:spTree>
    <p:extLst>
      <p:ext uri="{BB962C8B-B14F-4D97-AF65-F5344CB8AC3E}">
        <p14:creationId xmlns:p14="http://schemas.microsoft.com/office/powerpoint/2010/main" val="2907637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4972D-0696-13BC-DAC9-B45FCC68262A}"/>
              </a:ext>
            </a:extLst>
          </p:cNvPr>
          <p:cNvSpPr>
            <a:spLocks noGrp="1"/>
          </p:cNvSpPr>
          <p:nvPr>
            <p:ph type="title"/>
          </p:nvPr>
        </p:nvSpPr>
        <p:spPr/>
        <p:txBody>
          <a:bodyPr/>
          <a:lstStyle/>
          <a:p>
            <a:r>
              <a:rPr lang="en-IN" dirty="0"/>
              <a:t>Introduction </a:t>
            </a:r>
          </a:p>
        </p:txBody>
      </p:sp>
      <p:sp>
        <p:nvSpPr>
          <p:cNvPr id="3" name="Content Placeholder 2">
            <a:extLst>
              <a:ext uri="{FF2B5EF4-FFF2-40B4-BE49-F238E27FC236}">
                <a16:creationId xmlns:a16="http://schemas.microsoft.com/office/drawing/2014/main" id="{CCA000FA-74B4-2A2E-E7A0-8E2E9130C607}"/>
              </a:ext>
            </a:extLst>
          </p:cNvPr>
          <p:cNvSpPr>
            <a:spLocks noGrp="1"/>
          </p:cNvSpPr>
          <p:nvPr>
            <p:ph idx="1"/>
          </p:nvPr>
        </p:nvSpPr>
        <p:spPr/>
        <p:txBody>
          <a:bodyPr/>
          <a:lstStyle/>
          <a:p>
            <a:r>
              <a:rPr lang="en-US" dirty="0"/>
              <a:t>a life-threatening zoonotic bacterial infection caused by </a:t>
            </a:r>
            <a:r>
              <a:rPr lang="en-US" dirty="0" err="1"/>
              <a:t>Orientia</a:t>
            </a:r>
            <a:r>
              <a:rPr lang="en-US" dirty="0"/>
              <a:t> tsutsugamushi </a:t>
            </a:r>
          </a:p>
          <a:p>
            <a:r>
              <a:rPr lang="en-US" dirty="0"/>
              <a:t>transmitted by trombiculid mite larva</a:t>
            </a:r>
          </a:p>
          <a:p>
            <a:r>
              <a:rPr lang="en-US" dirty="0"/>
              <a:t>It is a public health challenge that extends beyond the so-called Tsutsugamushi Triangle, the region where this infection has traditionally been endemic in Asia and Northern Australia.</a:t>
            </a:r>
            <a:endParaRPr lang="en-IN" dirty="0"/>
          </a:p>
        </p:txBody>
      </p:sp>
    </p:spTree>
    <p:extLst>
      <p:ext uri="{BB962C8B-B14F-4D97-AF65-F5344CB8AC3E}">
        <p14:creationId xmlns:p14="http://schemas.microsoft.com/office/powerpoint/2010/main" val="40397656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F0CF2-21D3-E6E3-FE11-CEA887D7558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BD178C0-5762-292B-08E5-F2EB3F0FF001}"/>
              </a:ext>
            </a:extLst>
          </p:cNvPr>
          <p:cNvSpPr>
            <a:spLocks noGrp="1"/>
          </p:cNvSpPr>
          <p:nvPr>
            <p:ph idx="1"/>
          </p:nvPr>
        </p:nvSpPr>
        <p:spPr/>
        <p:txBody>
          <a:bodyPr>
            <a:normAutofit/>
          </a:bodyPr>
          <a:lstStyle/>
          <a:p>
            <a:r>
              <a:rPr lang="en-US" dirty="0"/>
              <a:t>A billion people are estimated to be at risk in endemic regions, with an estimated 1 million cases and 150,000 deaths annually.</a:t>
            </a:r>
          </a:p>
        </p:txBody>
      </p:sp>
    </p:spTree>
    <p:extLst>
      <p:ext uri="{BB962C8B-B14F-4D97-AF65-F5344CB8AC3E}">
        <p14:creationId xmlns:p14="http://schemas.microsoft.com/office/powerpoint/2010/main" val="760674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721E8-A4E0-4DF1-3607-C7A73F638A62}"/>
              </a:ext>
            </a:extLst>
          </p:cNvPr>
          <p:cNvSpPr>
            <a:spLocks noGrp="1"/>
          </p:cNvSpPr>
          <p:nvPr>
            <p:ph type="title"/>
          </p:nvPr>
        </p:nvSpPr>
        <p:spPr/>
        <p:txBody>
          <a:bodyPr/>
          <a:lstStyle/>
          <a:p>
            <a:r>
              <a:rPr lang="en-IN" dirty="0"/>
              <a:t>Clinical features</a:t>
            </a:r>
          </a:p>
        </p:txBody>
      </p:sp>
      <p:sp>
        <p:nvSpPr>
          <p:cNvPr id="3" name="Content Placeholder 2">
            <a:extLst>
              <a:ext uri="{FF2B5EF4-FFF2-40B4-BE49-F238E27FC236}">
                <a16:creationId xmlns:a16="http://schemas.microsoft.com/office/drawing/2014/main" id="{4782D781-A826-A261-62AD-16C7333031C6}"/>
              </a:ext>
            </a:extLst>
          </p:cNvPr>
          <p:cNvSpPr>
            <a:spLocks noGrp="1"/>
          </p:cNvSpPr>
          <p:nvPr>
            <p:ph idx="1"/>
          </p:nvPr>
        </p:nvSpPr>
        <p:spPr/>
        <p:txBody>
          <a:bodyPr>
            <a:normAutofit/>
          </a:bodyPr>
          <a:lstStyle/>
          <a:p>
            <a:r>
              <a:rPr lang="en-US" dirty="0"/>
              <a:t>typically presents as an acute febrile illness </a:t>
            </a:r>
          </a:p>
          <a:p>
            <a:r>
              <a:rPr lang="en-US" dirty="0"/>
              <a:t>Headache</a:t>
            </a:r>
          </a:p>
          <a:p>
            <a:r>
              <a:rPr lang="en-US" dirty="0"/>
              <a:t>Cough</a:t>
            </a:r>
          </a:p>
          <a:p>
            <a:r>
              <a:rPr lang="en-US" dirty="0"/>
              <a:t>shortness of breath</a:t>
            </a:r>
          </a:p>
          <a:p>
            <a:r>
              <a:rPr lang="en-US" dirty="0"/>
              <a:t>Altered sensorium. </a:t>
            </a:r>
          </a:p>
          <a:p>
            <a:r>
              <a:rPr lang="en-US" dirty="0"/>
              <a:t>An eschar at the site of the mite bite serves as a highly distinctive diagnostic clue.</a:t>
            </a:r>
          </a:p>
          <a:p>
            <a:endParaRPr lang="en-IN" dirty="0"/>
          </a:p>
        </p:txBody>
      </p:sp>
    </p:spTree>
    <p:extLst>
      <p:ext uri="{BB962C8B-B14F-4D97-AF65-F5344CB8AC3E}">
        <p14:creationId xmlns:p14="http://schemas.microsoft.com/office/powerpoint/2010/main" val="30854839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48D22-4DEC-AB56-E184-915744605332}"/>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350CE773-E1F0-8CDA-5EC4-D100986984D3}"/>
              </a:ext>
            </a:extLst>
          </p:cNvPr>
          <p:cNvSpPr>
            <a:spLocks noGrp="1"/>
          </p:cNvSpPr>
          <p:nvPr>
            <p:ph idx="1"/>
          </p:nvPr>
        </p:nvSpPr>
        <p:spPr/>
        <p:txBody>
          <a:bodyPr/>
          <a:lstStyle/>
          <a:p>
            <a:pPr marL="0" indent="0">
              <a:buNone/>
            </a:pPr>
            <a:r>
              <a:rPr lang="en-US" dirty="0"/>
              <a:t>When this infection is untreated, the median case fatality is approximately 6% but can reach 70% in severe disease.</a:t>
            </a:r>
          </a:p>
          <a:p>
            <a:pPr marL="0" indent="0">
              <a:buNone/>
            </a:pPr>
            <a:endParaRPr lang="en-IN" dirty="0"/>
          </a:p>
        </p:txBody>
      </p:sp>
    </p:spTree>
    <p:extLst>
      <p:ext uri="{BB962C8B-B14F-4D97-AF65-F5344CB8AC3E}">
        <p14:creationId xmlns:p14="http://schemas.microsoft.com/office/powerpoint/2010/main" val="34577580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EDD76-998F-2FD0-344A-E27897E0F963}"/>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7752C6F-5DC0-92F1-FA93-3581E3EDDA37}"/>
              </a:ext>
            </a:extLst>
          </p:cNvPr>
          <p:cNvSpPr>
            <a:spLocks noGrp="1"/>
          </p:cNvSpPr>
          <p:nvPr>
            <p:ph idx="1"/>
          </p:nvPr>
        </p:nvSpPr>
        <p:spPr/>
        <p:txBody>
          <a:bodyPr/>
          <a:lstStyle/>
          <a:p>
            <a:r>
              <a:rPr lang="en-US" dirty="0"/>
              <a:t>Severe disease (including multiorgan dysfunction and shock) develops in approximately one third of hospitalized patients and can lead to death in approximately a quarter of cases despite therapy.</a:t>
            </a:r>
          </a:p>
          <a:p>
            <a:endParaRPr lang="en-IN" dirty="0"/>
          </a:p>
        </p:txBody>
      </p:sp>
    </p:spTree>
    <p:extLst>
      <p:ext uri="{BB962C8B-B14F-4D97-AF65-F5344CB8AC3E}">
        <p14:creationId xmlns:p14="http://schemas.microsoft.com/office/powerpoint/2010/main" val="36112844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1B957-19C6-3099-7EAF-2154974CCA1B}"/>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44D3054-B00B-93FC-F173-23C6D030704F}"/>
              </a:ext>
            </a:extLst>
          </p:cNvPr>
          <p:cNvSpPr>
            <a:spLocks noGrp="1"/>
          </p:cNvSpPr>
          <p:nvPr>
            <p:ph idx="1"/>
          </p:nvPr>
        </p:nvSpPr>
        <p:spPr/>
        <p:txBody>
          <a:bodyPr>
            <a:normAutofit/>
          </a:bodyPr>
          <a:lstStyle/>
          <a:p>
            <a:r>
              <a:rPr lang="en-US" dirty="0"/>
              <a:t>Historically, scrub typhus has been treated with doxycycline or chloramphenicol. </a:t>
            </a:r>
          </a:p>
          <a:p>
            <a:r>
              <a:rPr lang="en-US" dirty="0"/>
              <a:t>However, data from sufficiently powered, randomized, controlled trials are lacking, particularly for severe scrub typhus. </a:t>
            </a:r>
          </a:p>
          <a:p>
            <a:r>
              <a:rPr lang="en-US" dirty="0"/>
              <a:t>In recent years, chloramphenicol has been used less frequently because of its toxicity profile, and oral azithromycin is increasingly used for mild scrub typhus</a:t>
            </a:r>
            <a:endParaRPr lang="en-IN" dirty="0"/>
          </a:p>
        </p:txBody>
      </p:sp>
    </p:spTree>
    <p:extLst>
      <p:ext uri="{BB962C8B-B14F-4D97-AF65-F5344CB8AC3E}">
        <p14:creationId xmlns:p14="http://schemas.microsoft.com/office/powerpoint/2010/main" val="11723290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AB573-1C93-FBBE-CBA4-B67FFBD068D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C1CA67A-3685-6F43-2B64-13394A0EACA8}"/>
              </a:ext>
            </a:extLst>
          </p:cNvPr>
          <p:cNvSpPr>
            <a:spLocks noGrp="1"/>
          </p:cNvSpPr>
          <p:nvPr>
            <p:ph idx="1"/>
          </p:nvPr>
        </p:nvSpPr>
        <p:spPr>
          <a:xfrm>
            <a:off x="838200" y="1825625"/>
            <a:ext cx="10515600" cy="4351338"/>
          </a:xfrm>
        </p:spPr>
        <p:txBody>
          <a:bodyPr>
            <a:normAutofit/>
          </a:bodyPr>
          <a:lstStyle/>
          <a:p>
            <a:pPr marL="0" indent="0">
              <a:buNone/>
            </a:pPr>
            <a:r>
              <a:rPr lang="en-US" dirty="0"/>
              <a:t>the double-blind, </a:t>
            </a:r>
            <a:r>
              <a:rPr lang="en-US" dirty="0" err="1"/>
              <a:t>randomized,controlled</a:t>
            </a:r>
            <a:r>
              <a:rPr lang="en-US" dirty="0"/>
              <a:t> Intravenous Treatment for Scrub Typhus (INTREST) clinical trial to compare the efficacy and safety of three 7-day intravenous antibiotic treatments (doxycycline, </a:t>
            </a:r>
            <a:r>
              <a:rPr lang="en-US" dirty="0" err="1"/>
              <a:t>azithromycin,or</a:t>
            </a:r>
            <a:r>
              <a:rPr lang="en-US" dirty="0"/>
              <a:t> a combination of both) in patients with severe scrub typhus.</a:t>
            </a:r>
            <a:endParaRPr lang="en-IN" dirty="0"/>
          </a:p>
        </p:txBody>
      </p:sp>
    </p:spTree>
    <p:extLst>
      <p:ext uri="{BB962C8B-B14F-4D97-AF65-F5344CB8AC3E}">
        <p14:creationId xmlns:p14="http://schemas.microsoft.com/office/powerpoint/2010/main" val="18816829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49DE1-6A99-8E07-66E5-A18F7A4A96A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9207C42-A4D8-FBE7-82CD-C590B7C66EF7}"/>
              </a:ext>
            </a:extLst>
          </p:cNvPr>
          <p:cNvSpPr>
            <a:spLocks noGrp="1"/>
          </p:cNvSpPr>
          <p:nvPr>
            <p:ph idx="1"/>
          </p:nvPr>
        </p:nvSpPr>
        <p:spPr/>
        <p:txBody>
          <a:bodyPr/>
          <a:lstStyle/>
          <a:p>
            <a:r>
              <a:rPr lang="en-US" dirty="0"/>
              <a:t>The first group received 200 mg of doxycycline twice daily on day 1 followed by 100 mg twice daily for 6 days. </a:t>
            </a:r>
          </a:p>
          <a:p>
            <a:r>
              <a:rPr lang="en-US" dirty="0"/>
              <a:t>The second group received 500 mg of azithromycin twice daily on day 1 followed by 500 mg daily for 6 days. </a:t>
            </a:r>
          </a:p>
          <a:p>
            <a:r>
              <a:rPr lang="en-US" dirty="0"/>
              <a:t>The third group (combination therapy) received both azithromycin and doxycycline in the doses mentioned above. </a:t>
            </a:r>
            <a:endParaRPr lang="en-IN" dirty="0"/>
          </a:p>
        </p:txBody>
      </p:sp>
    </p:spTree>
    <p:extLst>
      <p:ext uri="{BB962C8B-B14F-4D97-AF65-F5344CB8AC3E}">
        <p14:creationId xmlns:p14="http://schemas.microsoft.com/office/powerpoint/2010/main" val="9975710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9E4F2-1BA2-2DDA-17C6-B58B5A9424AE}"/>
              </a:ext>
            </a:extLst>
          </p:cNvPr>
          <p:cNvSpPr>
            <a:spLocks noGrp="1"/>
          </p:cNvSpPr>
          <p:nvPr>
            <p:ph type="title"/>
          </p:nvPr>
        </p:nvSpPr>
        <p:spPr>
          <a:xfrm>
            <a:off x="838200" y="746449"/>
            <a:ext cx="10515600" cy="944239"/>
          </a:xfrm>
        </p:spPr>
        <p:txBody>
          <a:bodyPr>
            <a:normAutofit fontScale="90000"/>
          </a:bodyPr>
          <a:lstStyle/>
          <a:p>
            <a:pPr marL="228600" marR="0" lvl="0" indent="-228600" algn="ctr" defTabSz="914400" rtl="0" eaLnBrk="1" fontAlgn="auto" latinLnBrk="0" hangingPunct="1">
              <a:lnSpc>
                <a:spcPct val="90000"/>
              </a:lnSpc>
              <a:spcBef>
                <a:spcPts val="1000"/>
              </a:spcBef>
              <a:spcAft>
                <a:spcPts val="0"/>
              </a:spcAft>
              <a:tabLst/>
              <a:defRPr/>
            </a:pPr>
            <a:r>
              <a:rPr kumimoji="0" lang="en-US" sz="2800" b="0" i="0" u="none" strike="noStrike" kern="1200" cap="none" spc="0" normalizeH="0" baseline="0" noProof="0" dirty="0">
                <a:ln>
                  <a:noFill/>
                </a:ln>
                <a:gradFill>
                  <a:gsLst>
                    <a:gs pos="34000">
                      <a:prstClr val="white">
                        <a:lumMod val="93000"/>
                      </a:prstClr>
                    </a:gs>
                    <a:gs pos="0">
                      <a:prstClr val="black">
                        <a:lumMod val="25000"/>
                        <a:lumOff val="75000"/>
                      </a:prstClr>
                    </a:gs>
                    <a:gs pos="100000">
                      <a:srgbClr val="94D7E4">
                        <a:lumMod val="0"/>
                        <a:lumOff val="100000"/>
                      </a:srgbClr>
                    </a:gs>
                  </a:gsLst>
                  <a:lin ang="4800000" scaled="0"/>
                </a:gradFill>
                <a:effectLst/>
                <a:uLnTx/>
                <a:uFillTx/>
                <a:latin typeface="Corbel" panose="020B0503020204020204"/>
                <a:ea typeface="+mn-ea"/>
                <a:cs typeface="+mn-cs"/>
              </a:rPr>
              <a:t>Exclusion criteria</a:t>
            </a:r>
            <a:br>
              <a:rPr kumimoji="0" lang="en-US" sz="2800" b="0" i="0" u="none" strike="noStrike" kern="1200" cap="none" spc="0" normalizeH="0" baseline="0" noProof="0" dirty="0">
                <a:ln>
                  <a:noFill/>
                </a:ln>
                <a:gradFill>
                  <a:gsLst>
                    <a:gs pos="34000">
                      <a:prstClr val="white">
                        <a:lumMod val="93000"/>
                      </a:prstClr>
                    </a:gs>
                    <a:gs pos="0">
                      <a:prstClr val="black">
                        <a:lumMod val="25000"/>
                        <a:lumOff val="75000"/>
                      </a:prstClr>
                    </a:gs>
                    <a:gs pos="100000">
                      <a:srgbClr val="94D7E4">
                        <a:lumMod val="0"/>
                        <a:lumOff val="100000"/>
                      </a:srgbClr>
                    </a:gs>
                  </a:gsLst>
                  <a:lin ang="4800000" scaled="0"/>
                </a:gradFill>
                <a:effectLst/>
                <a:uLnTx/>
                <a:uFillTx/>
                <a:latin typeface="Corbel" panose="020B0503020204020204"/>
                <a:ea typeface="+mn-ea"/>
                <a:cs typeface="+mn-cs"/>
              </a:rPr>
            </a:br>
            <a:endParaRPr lang="en-IN" dirty="0"/>
          </a:p>
        </p:txBody>
      </p:sp>
      <p:sp>
        <p:nvSpPr>
          <p:cNvPr id="3" name="Content Placeholder 2">
            <a:extLst>
              <a:ext uri="{FF2B5EF4-FFF2-40B4-BE49-F238E27FC236}">
                <a16:creationId xmlns:a16="http://schemas.microsoft.com/office/drawing/2014/main" id="{D2231221-E227-72CD-959C-5389F6E29FB0}"/>
              </a:ext>
            </a:extLst>
          </p:cNvPr>
          <p:cNvSpPr>
            <a:spLocks noGrp="1"/>
          </p:cNvSpPr>
          <p:nvPr>
            <p:ph idx="1"/>
          </p:nvPr>
        </p:nvSpPr>
        <p:spPr/>
        <p:txBody>
          <a:bodyPr>
            <a:normAutofit/>
          </a:bodyPr>
          <a:lstStyle/>
          <a:p>
            <a:r>
              <a:rPr lang="en-US" dirty="0"/>
              <a:t>treatment with doxycycline, </a:t>
            </a:r>
            <a:r>
              <a:rPr lang="en-US" dirty="0" err="1"/>
              <a:t>azithromycin,or</a:t>
            </a:r>
            <a:r>
              <a:rPr lang="en-US" dirty="0"/>
              <a:t> chloramphenicol for more than 24 hours within 3 days before recruitment; </a:t>
            </a:r>
          </a:p>
          <a:p>
            <a:r>
              <a:rPr lang="en-US" dirty="0"/>
              <a:t>pregnancy or breast-feeding</a:t>
            </a:r>
          </a:p>
          <a:p>
            <a:r>
              <a:rPr lang="en-US" dirty="0"/>
              <a:t>treatment with antitubercular therapy (because rifampicin has activity </a:t>
            </a:r>
            <a:r>
              <a:rPr lang="en-US" dirty="0" err="1"/>
              <a:t>againstO</a:t>
            </a:r>
            <a:r>
              <a:rPr lang="en-US" dirty="0"/>
              <a:t>. Tsutsugamushi)</a:t>
            </a:r>
          </a:p>
          <a:p>
            <a:r>
              <a:rPr lang="en-US" dirty="0"/>
              <a:t>documentation of immune suppression</a:t>
            </a:r>
          </a:p>
          <a:p>
            <a:r>
              <a:rPr lang="en-US" dirty="0"/>
              <a:t>treatment with contraindicated concomitant drugs</a:t>
            </a:r>
          </a:p>
          <a:p>
            <a:r>
              <a:rPr lang="en-US" dirty="0"/>
              <a:t>or any previous adverse reaction to a trial drug.</a:t>
            </a:r>
            <a:endParaRPr lang="en-IN" dirty="0"/>
          </a:p>
        </p:txBody>
      </p:sp>
    </p:spTree>
    <p:extLst>
      <p:ext uri="{BB962C8B-B14F-4D97-AF65-F5344CB8AC3E}">
        <p14:creationId xmlns:p14="http://schemas.microsoft.com/office/powerpoint/2010/main" val="1806404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81B06-5511-F84C-4537-FDD19BC5B0C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D10EA39-5EF7-0A43-4561-27BA25BE17D5}"/>
              </a:ext>
            </a:extLst>
          </p:cNvPr>
          <p:cNvSpPr>
            <a:spLocks noGrp="1"/>
          </p:cNvSpPr>
          <p:nvPr>
            <p:ph idx="1"/>
          </p:nvPr>
        </p:nvSpPr>
        <p:spPr/>
        <p:txBody>
          <a:bodyPr>
            <a:normAutofit/>
          </a:bodyPr>
          <a:lstStyle/>
          <a:p>
            <a:r>
              <a:rPr lang="en-US" dirty="0"/>
              <a:t>Patients were treated at each site for at least 7 days</a:t>
            </a:r>
          </a:p>
          <a:p>
            <a:r>
              <a:rPr lang="en-US" dirty="0"/>
              <a:t>with daily assessment of vital signs, oxygen saturation, requirement for supplemental oxygen, ventilation, inotropic support, dialysis, and admission to an intensive care unit (ICU).</a:t>
            </a:r>
          </a:p>
          <a:p>
            <a:r>
              <a:rPr lang="en-US" dirty="0"/>
              <a:t> patients were also monitored with the use of hematologic tests, biochemical tests, and </a:t>
            </a:r>
            <a:r>
              <a:rPr lang="en-US" dirty="0" err="1"/>
              <a:t>polymerasechain</a:t>
            </a:r>
            <a:r>
              <a:rPr lang="en-US" dirty="0"/>
              <a:t>-reaction (PCR) assays on buffy-coat blood samples for O. tsutsugamushi at baseline and on days 1, 3, 7, and 10 through 14. </a:t>
            </a:r>
          </a:p>
          <a:p>
            <a:r>
              <a:rPr lang="en-US" dirty="0"/>
              <a:t>Persistent complications were assessed and documented on days 3 and 7. </a:t>
            </a:r>
          </a:p>
        </p:txBody>
      </p:sp>
    </p:spTree>
    <p:extLst>
      <p:ext uri="{BB962C8B-B14F-4D97-AF65-F5344CB8AC3E}">
        <p14:creationId xmlns:p14="http://schemas.microsoft.com/office/powerpoint/2010/main" val="15658679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BCC34-7F46-5A20-C3A1-378B97051A44}"/>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E87FF471-F890-9549-8C86-F1E828A88DAA}"/>
              </a:ext>
            </a:extLst>
          </p:cNvPr>
          <p:cNvSpPr>
            <a:spLocks noGrp="1"/>
          </p:cNvSpPr>
          <p:nvPr>
            <p:ph idx="1"/>
          </p:nvPr>
        </p:nvSpPr>
        <p:spPr>
          <a:xfrm>
            <a:off x="1035698" y="1825625"/>
            <a:ext cx="10318102" cy="4351338"/>
          </a:xfrm>
        </p:spPr>
        <p:txBody>
          <a:bodyPr>
            <a:normAutofit/>
          </a:bodyPr>
          <a:lstStyle/>
          <a:p>
            <a:r>
              <a:rPr lang="en-US" dirty="0"/>
              <a:t>In this trial involving patients with severe scrub typhus, we found that combination therapy with intravenous doxycycline and azithromycin was superior to monotherapy with either drug with respect to :</a:t>
            </a:r>
          </a:p>
          <a:p>
            <a:pPr lvl="1"/>
            <a:r>
              <a:rPr lang="en-US" dirty="0"/>
              <a:t>the primary composite outcome of death at day 28, </a:t>
            </a:r>
          </a:p>
          <a:p>
            <a:pPr lvl="1"/>
            <a:r>
              <a:rPr lang="en-US" dirty="0"/>
              <a:t>persistent complications at day 7</a:t>
            </a:r>
          </a:p>
          <a:p>
            <a:pPr lvl="1"/>
            <a:r>
              <a:rPr lang="en-US" dirty="0"/>
              <a:t>persistent fever at day 5</a:t>
            </a:r>
            <a:endParaRPr lang="en-IN" dirty="0"/>
          </a:p>
        </p:txBody>
      </p:sp>
    </p:spTree>
    <p:extLst>
      <p:ext uri="{BB962C8B-B14F-4D97-AF65-F5344CB8AC3E}">
        <p14:creationId xmlns:p14="http://schemas.microsoft.com/office/powerpoint/2010/main" val="1024449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85FD8-EB6F-8D0E-8689-DAFDF31AA36F}"/>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A5F1DC87-4447-91F8-645A-50D34493393F}"/>
              </a:ext>
            </a:extLst>
          </p:cNvPr>
          <p:cNvSpPr>
            <a:spLocks noGrp="1"/>
          </p:cNvSpPr>
          <p:nvPr>
            <p:ph idx="1"/>
          </p:nvPr>
        </p:nvSpPr>
        <p:spPr/>
        <p:txBody>
          <a:bodyPr/>
          <a:lstStyle/>
          <a:p>
            <a:r>
              <a:rPr kumimoji="0" lang="en-US" sz="2600" b="0" i="0" u="none" strike="noStrike" kern="1200" cap="none" spc="0" normalizeH="0" baseline="0" noProof="0" dirty="0">
                <a:ln>
                  <a:noFill/>
                </a:ln>
                <a:gradFill>
                  <a:gsLst>
                    <a:gs pos="34000">
                      <a:prstClr val="white">
                        <a:lumMod val="93000"/>
                      </a:prstClr>
                    </a:gs>
                    <a:gs pos="0">
                      <a:prstClr val="black">
                        <a:lumMod val="25000"/>
                        <a:lumOff val="75000"/>
                      </a:prstClr>
                    </a:gs>
                    <a:gs pos="100000">
                      <a:srgbClr val="94D7E4">
                        <a:lumMod val="0"/>
                        <a:lumOff val="100000"/>
                      </a:srgbClr>
                    </a:gs>
                  </a:gsLst>
                  <a:lin ang="4800000" scaled="0"/>
                </a:gradFill>
                <a:effectLst/>
                <a:uLnTx/>
                <a:uFillTx/>
                <a:latin typeface="Corbel" panose="020B0503020204020204"/>
                <a:ea typeface="+mn-ea"/>
                <a:cs typeface="+mn-cs"/>
              </a:rPr>
              <a:t>The superiority of combination therapy was mainly due to a reduced incidence of persistent complications at day 7, when the frequencies of respiratory, renal, hepatic, and central nervous system complications were lower in the combination-therapy group than in either of the monotherapy groups.</a:t>
            </a:r>
          </a:p>
          <a:p>
            <a:r>
              <a:rPr kumimoji="0" lang="en-US" sz="2600" b="0" i="0" u="none" strike="noStrike" kern="1200" cap="none" spc="0" normalizeH="0" baseline="0" noProof="0" dirty="0">
                <a:ln>
                  <a:noFill/>
                </a:ln>
                <a:gradFill>
                  <a:gsLst>
                    <a:gs pos="34000">
                      <a:prstClr val="white">
                        <a:lumMod val="93000"/>
                      </a:prstClr>
                    </a:gs>
                    <a:gs pos="0">
                      <a:prstClr val="black">
                        <a:lumMod val="25000"/>
                        <a:lumOff val="75000"/>
                      </a:prstClr>
                    </a:gs>
                    <a:gs pos="100000">
                      <a:srgbClr val="94D7E4">
                        <a:lumMod val="0"/>
                        <a:lumOff val="100000"/>
                      </a:srgbClr>
                    </a:gs>
                  </a:gsLst>
                  <a:lin ang="4800000" scaled="0"/>
                </a:gradFill>
                <a:effectLst/>
                <a:uLnTx/>
                <a:uFillTx/>
                <a:latin typeface="Corbel" panose="020B0503020204020204"/>
                <a:ea typeface="+mn-ea"/>
                <a:cs typeface="+mn-cs"/>
              </a:rPr>
              <a:t>As has been shown in other studies, no difference in the primary outcome was noted between the monotherapy groups.</a:t>
            </a:r>
            <a:endParaRPr lang="en-IN" dirty="0"/>
          </a:p>
        </p:txBody>
      </p:sp>
    </p:spTree>
    <p:extLst>
      <p:ext uri="{BB962C8B-B14F-4D97-AF65-F5344CB8AC3E}">
        <p14:creationId xmlns:p14="http://schemas.microsoft.com/office/powerpoint/2010/main" val="29365113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92F9F-C7BC-B1EA-87D8-6C6282404EEC}"/>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86C801ED-A661-C3C8-B6B2-4B3FF11E287B}"/>
              </a:ext>
            </a:extLst>
          </p:cNvPr>
          <p:cNvSpPr>
            <a:spLocks noGrp="1"/>
          </p:cNvSpPr>
          <p:nvPr>
            <p:ph idx="1"/>
          </p:nvPr>
        </p:nvSpPr>
        <p:spPr/>
        <p:txBody>
          <a:bodyPr/>
          <a:lstStyle/>
          <a:p>
            <a:r>
              <a:rPr lang="en-US" dirty="0"/>
              <a:t>Severe scrub typhus is associated with substantial complications and death. </a:t>
            </a:r>
          </a:p>
          <a:p>
            <a:r>
              <a:rPr lang="en-US" dirty="0"/>
              <a:t>Common manifestations resulting in organ involvement include acute respiratory distress syndrome, hepatitis, hypotension or shock, meningoencephalitis, and renal failure.</a:t>
            </a:r>
          </a:p>
          <a:p>
            <a:r>
              <a:rPr lang="en-US" dirty="0"/>
              <a:t> </a:t>
            </a:r>
            <a:endParaRPr lang="en-IN" dirty="0"/>
          </a:p>
        </p:txBody>
      </p:sp>
    </p:spTree>
    <p:extLst>
      <p:ext uri="{BB962C8B-B14F-4D97-AF65-F5344CB8AC3E}">
        <p14:creationId xmlns:p14="http://schemas.microsoft.com/office/powerpoint/2010/main" val="29556654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D6D8F-C4AB-0D7F-B47F-319027FF23AC}"/>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1A6DB84E-1D00-473A-01C4-9115DC0937D2}"/>
              </a:ext>
            </a:extLst>
          </p:cNvPr>
          <p:cNvSpPr>
            <a:spLocks noGrp="1"/>
          </p:cNvSpPr>
          <p:nvPr>
            <p:ph idx="1"/>
          </p:nvPr>
        </p:nvSpPr>
        <p:spPr/>
        <p:txBody>
          <a:bodyPr/>
          <a:lstStyle/>
          <a:p>
            <a:r>
              <a:rPr lang="en-US" dirty="0"/>
              <a:t>In a post hoc analysis in our trial, complications requiring organ support (e.g., ventilatory assistance, supplemental oxygen, or dialysis) were fewer by day 7 in the combination-therapy group than in the monotherapy groups, whereas the resolution of hepatic and renal involvement was more frequent</a:t>
            </a:r>
            <a:endParaRPr lang="en-IN" dirty="0"/>
          </a:p>
        </p:txBody>
      </p:sp>
    </p:spTree>
    <p:extLst>
      <p:ext uri="{BB962C8B-B14F-4D97-AF65-F5344CB8AC3E}">
        <p14:creationId xmlns:p14="http://schemas.microsoft.com/office/powerpoint/2010/main" val="2074201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A3AF6-AF67-2466-ABB9-D77E6A3D87F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F7386AB0-F5CE-1253-FACD-9AAEA7A80093}"/>
              </a:ext>
            </a:extLst>
          </p:cNvPr>
          <p:cNvSpPr>
            <a:spLocks noGrp="1"/>
          </p:cNvSpPr>
          <p:nvPr>
            <p:ph idx="1"/>
          </p:nvPr>
        </p:nvSpPr>
        <p:spPr>
          <a:xfrm>
            <a:off x="1120000" y="2575249"/>
            <a:ext cx="8882416" cy="3601714"/>
          </a:xfrm>
        </p:spPr>
        <p:txBody>
          <a:bodyPr>
            <a:normAutofit/>
          </a:bodyPr>
          <a:lstStyle/>
          <a:p>
            <a:pPr marL="0" indent="0">
              <a:buNone/>
            </a:pPr>
            <a:r>
              <a:rPr lang="en-US" dirty="0"/>
              <a:t>Why a combination of doxycycline and azithromycin should be more clinically effective in the treatment of severe scrub typhus than either of the drugs alone is a matter of speculation?</a:t>
            </a:r>
          </a:p>
        </p:txBody>
      </p:sp>
    </p:spTree>
    <p:extLst>
      <p:ext uri="{BB962C8B-B14F-4D97-AF65-F5344CB8AC3E}">
        <p14:creationId xmlns:p14="http://schemas.microsoft.com/office/powerpoint/2010/main" val="26761967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109A8-9536-8699-F52E-E9A3295B7F3F}"/>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D3ABF98F-AF65-55FF-7A57-B14089D903AE}"/>
              </a:ext>
            </a:extLst>
          </p:cNvPr>
          <p:cNvSpPr>
            <a:spLocks noGrp="1"/>
          </p:cNvSpPr>
          <p:nvPr>
            <p:ph idx="1"/>
          </p:nvPr>
        </p:nvSpPr>
        <p:spPr/>
        <p:txBody>
          <a:bodyPr>
            <a:normAutofit/>
          </a:bodyPr>
          <a:lstStyle/>
          <a:p>
            <a:r>
              <a:rPr kumimoji="0" lang="en-US" sz="2800" b="0" i="0" u="none" strike="noStrike" kern="1200" cap="none" spc="0" normalizeH="0" baseline="0" noProof="0" dirty="0">
                <a:ln>
                  <a:noFill/>
                </a:ln>
                <a:gradFill>
                  <a:gsLst>
                    <a:gs pos="34000">
                      <a:prstClr val="white">
                        <a:lumMod val="93000"/>
                      </a:prstClr>
                    </a:gs>
                    <a:gs pos="0">
                      <a:prstClr val="black">
                        <a:lumMod val="25000"/>
                        <a:lumOff val="75000"/>
                      </a:prstClr>
                    </a:gs>
                    <a:gs pos="100000">
                      <a:srgbClr val="94D7E4">
                        <a:lumMod val="0"/>
                        <a:lumOff val="100000"/>
                      </a:srgbClr>
                    </a:gs>
                  </a:gsLst>
                  <a:lin ang="4800000" scaled="0"/>
                </a:gradFill>
                <a:effectLst/>
                <a:uLnTx/>
                <a:uFillTx/>
                <a:latin typeface="Corbel" panose="020B0503020204020204"/>
                <a:ea typeface="+mn-ea"/>
                <a:cs typeface="+mn-cs"/>
              </a:rPr>
              <a:t>Through different mechanisms, the two drugs inhibit messenger RNA translation at the bacterial ribosome. </a:t>
            </a:r>
          </a:p>
          <a:p>
            <a:r>
              <a:rPr kumimoji="0" lang="en-US" sz="2800" b="0" i="0" u="none" strike="noStrike" kern="1200" cap="none" spc="0" normalizeH="0" baseline="0" noProof="0" dirty="0">
                <a:ln>
                  <a:noFill/>
                </a:ln>
                <a:gradFill>
                  <a:gsLst>
                    <a:gs pos="34000">
                      <a:prstClr val="white">
                        <a:lumMod val="93000"/>
                      </a:prstClr>
                    </a:gs>
                    <a:gs pos="0">
                      <a:prstClr val="black">
                        <a:lumMod val="25000"/>
                        <a:lumOff val="75000"/>
                      </a:prstClr>
                    </a:gs>
                    <a:gs pos="100000">
                      <a:srgbClr val="94D7E4">
                        <a:lumMod val="0"/>
                        <a:lumOff val="100000"/>
                      </a:srgbClr>
                    </a:gs>
                  </a:gsLst>
                  <a:lin ang="4800000" scaled="0"/>
                </a:gradFill>
                <a:effectLst/>
                <a:uLnTx/>
                <a:uFillTx/>
                <a:latin typeface="Corbel" panose="020B0503020204020204"/>
                <a:ea typeface="+mn-ea"/>
                <a:cs typeface="+mn-cs"/>
              </a:rPr>
              <a:t>Azithromycin binds the 23SrRNA of the 50S ribosomal subunit at the polypeptide exit tunnel</a:t>
            </a:r>
          </a:p>
          <a:p>
            <a:r>
              <a:rPr kumimoji="0" lang="en-US" sz="2800" b="0" i="0" u="none" strike="noStrike" kern="1200" cap="none" spc="0" normalizeH="0" baseline="0" noProof="0" dirty="0">
                <a:ln>
                  <a:noFill/>
                </a:ln>
                <a:gradFill>
                  <a:gsLst>
                    <a:gs pos="34000">
                      <a:prstClr val="white">
                        <a:lumMod val="93000"/>
                      </a:prstClr>
                    </a:gs>
                    <a:gs pos="0">
                      <a:prstClr val="black">
                        <a:lumMod val="25000"/>
                        <a:lumOff val="75000"/>
                      </a:prstClr>
                    </a:gs>
                    <a:gs pos="100000">
                      <a:srgbClr val="94D7E4">
                        <a:lumMod val="0"/>
                        <a:lumOff val="100000"/>
                      </a:srgbClr>
                    </a:gs>
                  </a:gsLst>
                  <a:lin ang="4800000" scaled="0"/>
                </a:gradFill>
                <a:effectLst/>
                <a:uLnTx/>
                <a:uFillTx/>
                <a:latin typeface="Corbel" panose="020B0503020204020204"/>
                <a:ea typeface="+mn-ea"/>
                <a:cs typeface="+mn-cs"/>
              </a:rPr>
              <a:t>doxycycline prevents </a:t>
            </a:r>
            <a:r>
              <a:rPr kumimoji="0" lang="en-US" sz="2800" b="0" i="0" u="none" strike="noStrike" kern="1200" cap="none" spc="0" normalizeH="0" baseline="0" noProof="0" dirty="0" err="1">
                <a:ln>
                  <a:noFill/>
                </a:ln>
                <a:gradFill>
                  <a:gsLst>
                    <a:gs pos="34000">
                      <a:prstClr val="white">
                        <a:lumMod val="93000"/>
                      </a:prstClr>
                    </a:gs>
                    <a:gs pos="0">
                      <a:prstClr val="black">
                        <a:lumMod val="25000"/>
                        <a:lumOff val="75000"/>
                      </a:prstClr>
                    </a:gs>
                    <a:gs pos="100000">
                      <a:srgbClr val="94D7E4">
                        <a:lumMod val="0"/>
                        <a:lumOff val="100000"/>
                      </a:srgbClr>
                    </a:gs>
                  </a:gsLst>
                  <a:lin ang="4800000" scaled="0"/>
                </a:gradFill>
                <a:effectLst/>
                <a:uLnTx/>
                <a:uFillTx/>
                <a:latin typeface="Corbel" panose="020B0503020204020204"/>
                <a:ea typeface="+mn-ea"/>
                <a:cs typeface="+mn-cs"/>
              </a:rPr>
              <a:t>aminoacyltRNA</a:t>
            </a:r>
            <a:r>
              <a:rPr kumimoji="0" lang="en-US" sz="2800" b="0" i="0" u="none" strike="noStrike" kern="1200" cap="none" spc="0" normalizeH="0" baseline="0" noProof="0" dirty="0">
                <a:ln>
                  <a:noFill/>
                </a:ln>
                <a:gradFill>
                  <a:gsLst>
                    <a:gs pos="34000">
                      <a:prstClr val="white">
                        <a:lumMod val="93000"/>
                      </a:prstClr>
                    </a:gs>
                    <a:gs pos="0">
                      <a:prstClr val="black">
                        <a:lumMod val="25000"/>
                        <a:lumOff val="75000"/>
                      </a:prstClr>
                    </a:gs>
                    <a:gs pos="100000">
                      <a:srgbClr val="94D7E4">
                        <a:lumMod val="0"/>
                        <a:lumOff val="100000"/>
                      </a:srgbClr>
                    </a:gs>
                  </a:gsLst>
                  <a:lin ang="4800000" scaled="0"/>
                </a:gradFill>
                <a:effectLst/>
                <a:uLnTx/>
                <a:uFillTx/>
                <a:latin typeface="Corbel" panose="020B0503020204020204"/>
                <a:ea typeface="+mn-ea"/>
                <a:cs typeface="+mn-cs"/>
              </a:rPr>
              <a:t> binding to the 30S ribosomal subunit. </a:t>
            </a:r>
          </a:p>
        </p:txBody>
      </p:sp>
    </p:spTree>
    <p:extLst>
      <p:ext uri="{BB962C8B-B14F-4D97-AF65-F5344CB8AC3E}">
        <p14:creationId xmlns:p14="http://schemas.microsoft.com/office/powerpoint/2010/main" val="3629102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2EF50-381E-87C2-4279-17E1A136A29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23099E12-7B0F-354B-A14C-38378D4A6FD2}"/>
              </a:ext>
            </a:extLst>
          </p:cNvPr>
          <p:cNvSpPr>
            <a:spLocks noGrp="1"/>
          </p:cNvSpPr>
          <p:nvPr>
            <p:ph idx="1"/>
          </p:nvPr>
        </p:nvSpPr>
        <p:spPr/>
        <p:txBody>
          <a:bodyPr/>
          <a:lstStyle/>
          <a:p>
            <a:r>
              <a:rPr lang="en-US" dirty="0"/>
              <a:t>The combination of the two drugs may result in a more complete blockade of protein synthesis with a consequently greater effect against O. tsutsugamushi. </a:t>
            </a:r>
          </a:p>
          <a:p>
            <a:r>
              <a:rPr lang="en-US" dirty="0"/>
              <a:t>Better bacterial control during the critical first week of infection may result in prevention and faster resolution of severe manifestations of illness</a:t>
            </a:r>
          </a:p>
          <a:p>
            <a:endParaRPr lang="en-IN" dirty="0"/>
          </a:p>
        </p:txBody>
      </p:sp>
    </p:spTree>
    <p:extLst>
      <p:ext uri="{BB962C8B-B14F-4D97-AF65-F5344CB8AC3E}">
        <p14:creationId xmlns:p14="http://schemas.microsoft.com/office/powerpoint/2010/main" val="3849943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1A0D0-376E-9F1D-9D83-3D493E770670}"/>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AE226181-9D3F-F77B-A136-0A601844C052}"/>
              </a:ext>
            </a:extLst>
          </p:cNvPr>
          <p:cNvSpPr>
            <a:spLocks noGrp="1"/>
          </p:cNvSpPr>
          <p:nvPr>
            <p:ph idx="1"/>
          </p:nvPr>
        </p:nvSpPr>
        <p:spPr/>
        <p:txBody>
          <a:bodyPr>
            <a:normAutofit/>
          </a:bodyPr>
          <a:lstStyle/>
          <a:p>
            <a:r>
              <a:rPr lang="en-US" dirty="0"/>
              <a:t>Because O. tsutsugamushi is an intracellular organism that proliferates and survives in endothelial cells and macrophages, adequate intracellular antibiotic concentrations are essential.</a:t>
            </a:r>
          </a:p>
          <a:p>
            <a:r>
              <a:rPr lang="en-US" dirty="0"/>
              <a:t>Both antibiotics have excellent tissue penetration, and azithromycin accumulates intracellularly to concentrations that are 100 times as high as those in plasma.</a:t>
            </a:r>
          </a:p>
        </p:txBody>
      </p:sp>
    </p:spTree>
    <p:extLst>
      <p:ext uri="{BB962C8B-B14F-4D97-AF65-F5344CB8AC3E}">
        <p14:creationId xmlns:p14="http://schemas.microsoft.com/office/powerpoint/2010/main" val="38838638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D7EA1-36B1-8B8D-60CA-E7A35AAFBC5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27AD8DDA-9446-BEFD-D52E-FAF327D7A7B9}"/>
              </a:ext>
            </a:extLst>
          </p:cNvPr>
          <p:cNvSpPr>
            <a:spLocks noGrp="1"/>
          </p:cNvSpPr>
          <p:nvPr>
            <p:ph idx="1"/>
          </p:nvPr>
        </p:nvSpPr>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gradFill>
                  <a:gsLst>
                    <a:gs pos="34000">
                      <a:prstClr val="white">
                        <a:lumMod val="93000"/>
                      </a:prstClr>
                    </a:gs>
                    <a:gs pos="0">
                      <a:prstClr val="black">
                        <a:lumMod val="25000"/>
                        <a:lumOff val="75000"/>
                      </a:prstClr>
                    </a:gs>
                    <a:gs pos="100000">
                      <a:srgbClr val="94D7E4">
                        <a:lumMod val="0"/>
                        <a:lumOff val="100000"/>
                      </a:srgbClr>
                    </a:gs>
                  </a:gsLst>
                  <a:lin ang="4800000" scaled="0"/>
                </a:gradFill>
                <a:effectLst/>
                <a:uLnTx/>
                <a:uFillTx/>
                <a:latin typeface="Corbel" panose="020B0503020204020204"/>
                <a:ea typeface="+mn-ea"/>
                <a:cs typeface="+mn-cs"/>
              </a:rPr>
              <a:t>This penetration of azithromycin into eukaryotic and prokaryotic cells explains its broad spectrum of activity, specifically against intracellular pathogens.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gradFill>
                  <a:gsLst>
                    <a:gs pos="34000">
                      <a:prstClr val="white">
                        <a:lumMod val="93000"/>
                      </a:prstClr>
                    </a:gs>
                    <a:gs pos="0">
                      <a:prstClr val="black">
                        <a:lumMod val="25000"/>
                        <a:lumOff val="75000"/>
                      </a:prstClr>
                    </a:gs>
                    <a:gs pos="100000">
                      <a:srgbClr val="94D7E4">
                        <a:lumMod val="0"/>
                        <a:lumOff val="100000"/>
                      </a:srgbClr>
                    </a:gs>
                  </a:gsLst>
                  <a:lin ang="4800000" scaled="0"/>
                </a:gradFill>
                <a:effectLst/>
                <a:uLnTx/>
                <a:uFillTx/>
                <a:latin typeface="Corbel" panose="020B0503020204020204"/>
                <a:ea typeface="+mn-ea"/>
                <a:cs typeface="+mn-cs"/>
              </a:rPr>
              <a:t>The more rapid clearance of O. tsutsugamushi DNA from the buffy coat in both of the azithromycin containing regimens may reflect this factor and explain why adding azithromycin to doxycycline (the usual drug of choice for </a:t>
            </a:r>
            <a:r>
              <a:rPr kumimoji="0" lang="en-US" sz="2600" b="0" i="0" u="none" strike="noStrike" kern="1200" cap="none" spc="0" normalizeH="0" baseline="0" noProof="0" dirty="0" err="1">
                <a:ln>
                  <a:noFill/>
                </a:ln>
                <a:gradFill>
                  <a:gsLst>
                    <a:gs pos="34000">
                      <a:prstClr val="white">
                        <a:lumMod val="93000"/>
                      </a:prstClr>
                    </a:gs>
                    <a:gs pos="0">
                      <a:prstClr val="black">
                        <a:lumMod val="25000"/>
                        <a:lumOff val="75000"/>
                      </a:prstClr>
                    </a:gs>
                    <a:gs pos="100000">
                      <a:srgbClr val="94D7E4">
                        <a:lumMod val="0"/>
                        <a:lumOff val="100000"/>
                      </a:srgbClr>
                    </a:gs>
                  </a:gsLst>
                  <a:lin ang="4800000" scaled="0"/>
                </a:gradFill>
                <a:effectLst/>
                <a:uLnTx/>
                <a:uFillTx/>
                <a:latin typeface="Corbel" panose="020B0503020204020204"/>
                <a:ea typeface="+mn-ea"/>
                <a:cs typeface="+mn-cs"/>
              </a:rPr>
              <a:t>rickettsial</a:t>
            </a:r>
            <a:r>
              <a:rPr kumimoji="0" lang="en-US" sz="2600" b="0" i="0" u="none" strike="noStrike" kern="1200" cap="none" spc="0" normalizeH="0" baseline="0" noProof="0" dirty="0">
                <a:ln>
                  <a:noFill/>
                </a:ln>
                <a:gradFill>
                  <a:gsLst>
                    <a:gs pos="34000">
                      <a:prstClr val="white">
                        <a:lumMod val="93000"/>
                      </a:prstClr>
                    </a:gs>
                    <a:gs pos="0">
                      <a:prstClr val="black">
                        <a:lumMod val="25000"/>
                        <a:lumOff val="75000"/>
                      </a:prstClr>
                    </a:gs>
                    <a:gs pos="100000">
                      <a:srgbClr val="94D7E4">
                        <a:lumMod val="0"/>
                        <a:lumOff val="100000"/>
                      </a:srgbClr>
                    </a:gs>
                  </a:gsLst>
                  <a:lin ang="4800000" scaled="0"/>
                </a:gradFill>
                <a:effectLst/>
                <a:uLnTx/>
                <a:uFillTx/>
                <a:latin typeface="Corbel" panose="020B0503020204020204"/>
                <a:ea typeface="+mn-ea"/>
                <a:cs typeface="+mn-cs"/>
              </a:rPr>
              <a:t> infections, including scrub typhus) leads to improved clinical outcomes in severe disease.</a:t>
            </a:r>
            <a:endParaRPr kumimoji="0" lang="en-IN" sz="2600" b="0" i="0" u="none" strike="noStrike" kern="1200" cap="none" spc="0" normalizeH="0" baseline="0" noProof="0" dirty="0">
              <a:ln>
                <a:noFill/>
              </a:ln>
              <a:gradFill>
                <a:gsLst>
                  <a:gs pos="34000">
                    <a:prstClr val="white">
                      <a:lumMod val="93000"/>
                    </a:prstClr>
                  </a:gs>
                  <a:gs pos="0">
                    <a:prstClr val="black">
                      <a:lumMod val="25000"/>
                      <a:lumOff val="75000"/>
                    </a:prstClr>
                  </a:gs>
                  <a:gs pos="100000">
                    <a:srgbClr val="94D7E4">
                      <a:lumMod val="0"/>
                      <a:lumOff val="100000"/>
                    </a:srgbClr>
                  </a:gs>
                </a:gsLst>
                <a:lin ang="4800000" scaled="0"/>
              </a:gradFill>
              <a:effectLst/>
              <a:uLnTx/>
              <a:uFillTx/>
              <a:latin typeface="Corbel" panose="020B0503020204020204"/>
              <a:ea typeface="+mn-ea"/>
              <a:cs typeface="+mn-cs"/>
            </a:endParaRPr>
          </a:p>
          <a:p>
            <a:endParaRPr lang="en-IN" dirty="0"/>
          </a:p>
        </p:txBody>
      </p:sp>
    </p:spTree>
    <p:extLst>
      <p:ext uri="{BB962C8B-B14F-4D97-AF65-F5344CB8AC3E}">
        <p14:creationId xmlns:p14="http://schemas.microsoft.com/office/powerpoint/2010/main" val="1119368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0109E-3191-08DF-20C2-CF4677A48D8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90BB3A70-C3FE-EA5E-4390-F705E6A121D7}"/>
              </a:ext>
            </a:extLst>
          </p:cNvPr>
          <p:cNvSpPr>
            <a:spLocks noGrp="1"/>
          </p:cNvSpPr>
          <p:nvPr>
            <p:ph idx="1"/>
          </p:nvPr>
        </p:nvSpPr>
        <p:spPr/>
        <p:txBody>
          <a:bodyPr/>
          <a:lstStyle/>
          <a:p>
            <a:r>
              <a:rPr lang="en-US" dirty="0"/>
              <a:t>This trial provides evidence that combination therapy with intravenous doxycycline and azithromycin is a better therapeutic option for the treatment of severe scrub typhus than monotherapy with either drug.</a:t>
            </a:r>
            <a:endParaRPr lang="en-IN" dirty="0"/>
          </a:p>
        </p:txBody>
      </p:sp>
    </p:spTree>
    <p:extLst>
      <p:ext uri="{BB962C8B-B14F-4D97-AF65-F5344CB8AC3E}">
        <p14:creationId xmlns:p14="http://schemas.microsoft.com/office/powerpoint/2010/main" val="19698118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8DD97-AD31-9F33-258D-2E8A1625544E}"/>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0688BD47-B771-A4C9-676B-B6BE716E6ED6}"/>
              </a:ext>
            </a:extLst>
          </p:cNvPr>
          <p:cNvSpPr>
            <a:spLocks noGrp="1"/>
          </p:cNvSpPr>
          <p:nvPr>
            <p:ph idx="1"/>
          </p:nvPr>
        </p:nvSpPr>
        <p:spPr/>
        <p:txBody>
          <a:bodyPr/>
          <a:lstStyle/>
          <a:p>
            <a:endParaRPr lang="en-IN" dirty="0"/>
          </a:p>
        </p:txBody>
      </p:sp>
    </p:spTree>
    <p:extLst>
      <p:ext uri="{BB962C8B-B14F-4D97-AF65-F5344CB8AC3E}">
        <p14:creationId xmlns:p14="http://schemas.microsoft.com/office/powerpoint/2010/main" val="3638307439"/>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docProps/app.xml><?xml version="1.0" encoding="utf-8"?>
<Properties xmlns="http://schemas.openxmlformats.org/officeDocument/2006/extended-properties" xmlns:vt="http://schemas.openxmlformats.org/officeDocument/2006/docPropsVTypes">
  <Template>TM04033923[[fn=Depth]]</Template>
  <TotalTime>35</TotalTime>
  <Words>962</Words>
  <Application>Microsoft Office PowerPoint</Application>
  <PresentationFormat>Widescreen</PresentationFormat>
  <Paragraphs>53</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Depth</vt:lpstr>
      <vt:lpstr>PowerPoint Presentation</vt:lpstr>
      <vt:lpstr>Introduction </vt:lpstr>
      <vt:lpstr>PowerPoint Presentation</vt:lpstr>
      <vt:lpstr>Clinical features</vt:lpstr>
      <vt:lpstr>PowerPoint Presentation</vt:lpstr>
      <vt:lpstr>PowerPoint Presentation</vt:lpstr>
      <vt:lpstr>PowerPoint Presentation</vt:lpstr>
      <vt:lpstr>PowerPoint Presentation</vt:lpstr>
      <vt:lpstr>PowerPoint Presentation</vt:lpstr>
      <vt:lpstr>Exclusion criteria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 kenfine</dc:creator>
  <cp:lastModifiedBy>robins roy</cp:lastModifiedBy>
  <cp:revision>2</cp:revision>
  <dcterms:created xsi:type="dcterms:W3CDTF">2023-03-04T18:10:04Z</dcterms:created>
  <dcterms:modified xsi:type="dcterms:W3CDTF">2023-04-18T17:43:53Z</dcterms:modified>
</cp:coreProperties>
</file>