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32" r:id="rId10"/>
    <p:sldId id="264" r:id="rId11"/>
    <p:sldId id="265" r:id="rId12"/>
    <p:sldId id="333" r:id="rId13"/>
    <p:sldId id="266" r:id="rId14"/>
    <p:sldId id="267" r:id="rId15"/>
    <p:sldId id="268" r:id="rId16"/>
    <p:sldId id="270" r:id="rId17"/>
    <p:sldId id="272" r:id="rId18"/>
    <p:sldId id="271" r:id="rId19"/>
    <p:sldId id="274" r:id="rId20"/>
    <p:sldId id="275" r:id="rId21"/>
    <p:sldId id="276" r:id="rId22"/>
    <p:sldId id="279" r:id="rId23"/>
    <p:sldId id="277" r:id="rId24"/>
    <p:sldId id="278" r:id="rId25"/>
    <p:sldId id="280" r:id="rId26"/>
    <p:sldId id="281" r:id="rId27"/>
    <p:sldId id="282" r:id="rId28"/>
    <p:sldId id="283" r:id="rId29"/>
    <p:sldId id="286" r:id="rId30"/>
    <p:sldId id="334" r:id="rId31"/>
    <p:sldId id="335" r:id="rId32"/>
    <p:sldId id="336" r:id="rId33"/>
    <p:sldId id="284" r:id="rId34"/>
    <p:sldId id="287" r:id="rId35"/>
    <p:sldId id="288" r:id="rId36"/>
    <p:sldId id="289" r:id="rId37"/>
    <p:sldId id="337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285" r:id="rId50"/>
    <p:sldId id="301" r:id="rId51"/>
    <p:sldId id="304" r:id="rId52"/>
    <p:sldId id="303" r:id="rId53"/>
    <p:sldId id="302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20" r:id="rId69"/>
    <p:sldId id="323" r:id="rId70"/>
    <p:sldId id="321" r:id="rId71"/>
    <p:sldId id="322" r:id="rId72"/>
    <p:sldId id="325" r:id="rId73"/>
    <p:sldId id="324" r:id="rId74"/>
    <p:sldId id="327" r:id="rId75"/>
    <p:sldId id="328" r:id="rId76"/>
    <p:sldId id="329" r:id="rId77"/>
    <p:sldId id="330" r:id="rId78"/>
    <p:sldId id="326" r:id="rId79"/>
    <p:sldId id="331" r:id="rId80"/>
    <p:sldId id="338" r:id="rId8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8C6E-CB2B-EC61-6312-C9CD6B37BA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                SCD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CECFA2-122C-64C6-5D78-6A14C943C3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                                                                Dr Akhil Suresh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883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1ECD9-1B12-5B50-68D6-19ADFD44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B0E70-5974-5C85-2A02-D87F320BE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neurological complication of vitamin B12 (cobalamin) deficiency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characterized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by degeneration of the dorsal columns and the lateral columns of the spinal cord due to demyelination.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66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9E469-F634-7BE4-9B70-F97D7475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F0147-F27B-2B4F-20FD-0DEF0A3BE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commonly presents with sensory deficits,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paresthesia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weakness, ataxia, and gait disturbance.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severe untreated cases, it can lead to spasticity and paraplegia.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744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4CD1A-D8F1-0088-DAC6-05F4E027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EBEBE-207B-0A16-3607-80C97AA7D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absorption of vitamin B12 is a multistep process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any abnormality in the steps of absorption can lead to a deficiency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687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D3B1C-E752-65C4-49BB-0B47891D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48F64A-E6A0-70BE-000A-22EFB172AB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804519"/>
            <a:ext cx="8880043" cy="5648454"/>
          </a:xfrm>
        </p:spPr>
      </p:pic>
    </p:spTree>
    <p:extLst>
      <p:ext uri="{BB962C8B-B14F-4D97-AF65-F5344CB8AC3E}">
        <p14:creationId xmlns:p14="http://schemas.microsoft.com/office/powerpoint/2010/main" val="1995028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5FD81-5C7D-12CC-8437-346994C25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9F9154F-A179-E80A-EFD4-B7629404D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4027" y="891646"/>
            <a:ext cx="6178378" cy="5161836"/>
          </a:xfrm>
        </p:spPr>
      </p:pic>
    </p:spTree>
    <p:extLst>
      <p:ext uri="{BB962C8B-B14F-4D97-AF65-F5344CB8AC3E}">
        <p14:creationId xmlns:p14="http://schemas.microsoft.com/office/powerpoint/2010/main" val="3245597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B3DB5-E844-E6A3-3BD2-3C69BC5D9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0D2B527-340F-DAE1-46B8-AB26970C2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5405" y="804519"/>
            <a:ext cx="7482703" cy="4661244"/>
          </a:xfrm>
        </p:spPr>
      </p:pic>
    </p:spTree>
    <p:extLst>
      <p:ext uri="{BB962C8B-B14F-4D97-AF65-F5344CB8AC3E}">
        <p14:creationId xmlns:p14="http://schemas.microsoft.com/office/powerpoint/2010/main" val="3487043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6C629-C1CD-3E88-F1EF-2C39885F4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Nutritional deficiency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CA519-0E63-F10D-24DA-C6F1D19A1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water-soluble vitamin</a:t>
            </a: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Cannot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synthesized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by the human body 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meat, fish, dairy products, eggs, and fortified cereals.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richest sources of vitamin B12 are clams and animal liver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Plant-based food does not contain cobalamin.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20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F4665-AD21-B960-AC52-04FB028B6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B8B4D53-633C-3CF3-F14F-BC50EADF39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595" y="1853755"/>
            <a:ext cx="6693243" cy="3945702"/>
          </a:xfrm>
        </p:spPr>
      </p:pic>
    </p:spTree>
    <p:extLst>
      <p:ext uri="{BB962C8B-B14F-4D97-AF65-F5344CB8AC3E}">
        <p14:creationId xmlns:p14="http://schemas.microsoft.com/office/powerpoint/2010/main" val="135626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C7D12-9E9C-C458-54CE-50488F293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Gastric surgery/gastritis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B9E97-FA8C-E7DC-6640-91DF23004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Loss of parietal cells of the stomach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leads to a decline in the production of gastric acid and intrinsic factors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37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E5099-4064-9646-4ACA-A104ABB1C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EB4544-3F53-0416-0826-13ADC8A5D0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8108" y="1167027"/>
            <a:ext cx="7997567" cy="4298736"/>
          </a:xfrm>
        </p:spPr>
      </p:pic>
    </p:spTree>
    <p:extLst>
      <p:ext uri="{BB962C8B-B14F-4D97-AF65-F5344CB8AC3E}">
        <p14:creationId xmlns:p14="http://schemas.microsoft.com/office/powerpoint/2010/main" val="983559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9692B-B43D-2ECC-B10C-E1D9CEB5B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736CFD8-D437-A56B-CAD5-A99565842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919" y="1372973"/>
            <a:ext cx="5518793" cy="3885621"/>
          </a:xfrm>
        </p:spPr>
      </p:pic>
    </p:spTree>
    <p:extLst>
      <p:ext uri="{BB962C8B-B14F-4D97-AF65-F5344CB8AC3E}">
        <p14:creationId xmlns:p14="http://schemas.microsoft.com/office/powerpoint/2010/main" val="1858587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F8538-C4F0-DE4D-317C-91DE3F74F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Autoimmune gastritis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29A56-403A-9AC1-6347-97B2F6457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previously known as pernicious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anemia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most common cause of vitamin B12 deficiency.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37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CCEC7-27B4-6141-4A1E-71A2D63EA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12950-0F83-5A67-36B5-CBA55A515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autoimmune-mediated destruction of the parietal cells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chronic inflammation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atrophy of the mucosa of the corpus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fundus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the stomach.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7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B3A42-DD9B-798F-628B-4E573CD2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104B838-6EE7-FD19-FCDC-8B75F071E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5730" y="1329136"/>
            <a:ext cx="5560540" cy="4840414"/>
          </a:xfrm>
        </p:spPr>
      </p:pic>
    </p:spTree>
    <p:extLst>
      <p:ext uri="{BB962C8B-B14F-4D97-AF65-F5344CB8AC3E}">
        <p14:creationId xmlns:p14="http://schemas.microsoft.com/office/powerpoint/2010/main" val="3629113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8B48-1218-DA5F-8053-1E31647A7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Small bowel disease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97F4-8ED3-1AB0-0400-5F829DEFC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inflammatory bowel disease, sprue, radiation enteritis, lymphoma, and amyloidosis.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50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2165-6613-02CC-C022-5A1B6137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2A702-4CCB-0E66-DF17-451BBE22E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Small intestinal bacterial overgrowth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seen in intestinal motility disorders, anatomic abnormalities (blind loop, diverticulitis), and chronic pancreatitis, increases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utilization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vitamin B12-intrinsic factor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92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761D-B415-9565-045E-C1C66BC0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6D234-42D1-690F-38AF-25ABDFE92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Celiac disease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can lead to vitamin B12 deficiency if there is non-adherence to a gluten-free diet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34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01248-192F-29B8-C6CD-B2102D63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8679B-9C9D-D4DD-489C-DC5518B43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Ileal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resection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can result in a deficiency by reducing the absorptive surface area.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58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4F1C-FCEF-8747-930A-44A3939A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Pancreatic diseases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F0DC6-727B-5D59-B766-83305F8E3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Pancreatic enzymes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pancreatic insufficiency or chronic pancreatitis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34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016D8-3B31-45E3-3B7B-A0E02252C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Drug induced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A0AA3-C61F-7716-74D1-688BFF5FD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gastric acid suppressants, metformin, and nitrous oxide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66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FDB31-9DD2-BB6B-5D74-7420C910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BED43F8-DEDA-3EA8-00D0-7E2BD856B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4054" y="804519"/>
            <a:ext cx="7311081" cy="4661244"/>
          </a:xfrm>
        </p:spPr>
      </p:pic>
    </p:spTree>
    <p:extLst>
      <p:ext uri="{BB962C8B-B14F-4D97-AF65-F5344CB8AC3E}">
        <p14:creationId xmlns:p14="http://schemas.microsoft.com/office/powerpoint/2010/main" val="1235423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8803E-F668-EEC8-CDFF-AAC6998B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943A1-896E-8991-680C-246347AF9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Patients with a pre-existing B12 deficiency are particularly prone to developing acute life-threatening neurological symptoms on exposure to nitrous oxide, which can be fatal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11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C823-57F2-FD2D-1E7F-6D95C91B8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Fish tapeworm infestation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8A411-A1E5-2780-C2C7-54956BDF8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Dibothriocephalus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N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latus</a:t>
            </a:r>
            <a:endParaRPr lang="en-IN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1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competes with the host for vitamin B12 absorption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043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49DB5-505B-BF2F-A003-0201FD58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1E5F14F-3842-D336-09A8-396CCAB3A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3783" y="1235677"/>
            <a:ext cx="7791621" cy="4687542"/>
          </a:xfrm>
        </p:spPr>
      </p:pic>
    </p:spTree>
    <p:extLst>
      <p:ext uri="{BB962C8B-B14F-4D97-AF65-F5344CB8AC3E}">
        <p14:creationId xmlns:p14="http://schemas.microsoft.com/office/powerpoint/2010/main" val="4113948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7B611-7C3C-6563-D7C4-420D7EFA8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Genetic conditions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A6363-8E5F-0E4A-0217-5D19A8D8C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transcobalamin deficiency and Imerslund Grasbeck syndrome.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30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D32F-B6E2-B954-632B-6C811169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Pathophysiology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389EF-DB42-91FE-CA7C-DC328A95C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Vitamin B12 plays a vital role in DNA synthesis and odd chain fatty acid metabolism, which are required to maintain the integrity of neuronal myelin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35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0040B-C726-C5B5-1CA6-1218CBDE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Homocysteine methyltransferase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23A02-5276-9926-ED90-302D6B505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conversion of homocysteine to methionine. 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Methionine is a precursor for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S-adenosyl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methionine, which is a methyl donor and is required to maintain the integrity of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neuron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sheath.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deficiency of vitamin B12 disrupts this reaction, which leads to reduced formation of S-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adenosyl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methionine.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525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68D8-5BA6-A39C-5A65-7560AA7FA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2458FE6-DE20-CC93-A2C0-ADE916342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8612" y="1853754"/>
            <a:ext cx="4229100" cy="2445990"/>
          </a:xfrm>
        </p:spPr>
      </p:pic>
    </p:spTree>
    <p:extLst>
      <p:ext uri="{BB962C8B-B14F-4D97-AF65-F5344CB8AC3E}">
        <p14:creationId xmlns:p14="http://schemas.microsoft.com/office/powerpoint/2010/main" val="3590267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7811-2BA2-1093-3358-46964BAA0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F445DC3-D1AD-1482-6A00-C66E18B1C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8162" y="2667794"/>
            <a:ext cx="6350000" cy="2146300"/>
          </a:xfrm>
        </p:spPr>
      </p:pic>
    </p:spTree>
    <p:extLst>
      <p:ext uri="{BB962C8B-B14F-4D97-AF65-F5344CB8AC3E}">
        <p14:creationId xmlns:p14="http://schemas.microsoft.com/office/powerpoint/2010/main" val="2878497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C83DC-234A-EEDC-4772-04EFFF577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6D4CAA9-CF42-430A-E740-7112A8523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2162" y="804519"/>
            <a:ext cx="6521622" cy="4661244"/>
          </a:xfrm>
        </p:spPr>
      </p:pic>
    </p:spTree>
    <p:extLst>
      <p:ext uri="{BB962C8B-B14F-4D97-AF65-F5344CB8AC3E}">
        <p14:creationId xmlns:p14="http://schemas.microsoft.com/office/powerpoint/2010/main" val="723980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CCAB3-60FD-B10F-363B-2529649F3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4E8458C-301C-FA44-9E81-7A88ADE714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7568" y="804519"/>
            <a:ext cx="6761891" cy="4661244"/>
          </a:xfrm>
        </p:spPr>
      </p:pic>
    </p:spTree>
    <p:extLst>
      <p:ext uri="{BB962C8B-B14F-4D97-AF65-F5344CB8AC3E}">
        <p14:creationId xmlns:p14="http://schemas.microsoft.com/office/powerpoint/2010/main" val="35349243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79AA-AE7A-6309-6D83-8EA40B22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C087E-D2AE-D410-2318-51970687D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 impairs methylation of myelin basic protein and lipids and leads to damage to the myelin sheath.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65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5A2C-7F02-8A3E-CCA9-A736BFFDA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7F3D-31D0-390A-547B-E9485A7A9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450613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Homocysteine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methyltransferase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also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catalyzes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 conversion of 5-methyl-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tetrahydrofolate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to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tetrahydrofolate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which acts as a one-carbon donor for DNA synthesis.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deficiency of vitamin B12 causes folate to be trapped in its methylated form of 5-methyl-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tetrahydrofolate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49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CAAA4-7EEE-1CEC-638D-7373E9078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Methylmalonyl-CoA mutase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F7B38-DEC7-6EB0-E592-8A1697293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823" y="1853754"/>
            <a:ext cx="9603275" cy="3450613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responsible for converting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methylmalonyl-CoA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to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succinyl-CoA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which is required for myelin synthesis.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Interruption of this step leads to the accumulation of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methylmalonyl-CoA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propionyl-CoA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961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3CE0-DA99-E8E4-CBE5-581C443F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DC3A0-A620-E78C-31FA-67EBF15D5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This, in turn, disrupts the process of normal myelin synthesis and leads to the accumulation of abnormal fatty acids.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224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65CDC-5FF4-F5EA-9D07-B3E965791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783D59A-D763-D4EA-9AA5-A08A0D6CB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8649" y="1064054"/>
            <a:ext cx="6933513" cy="3908790"/>
          </a:xfrm>
        </p:spPr>
      </p:pic>
    </p:spTree>
    <p:extLst>
      <p:ext uri="{BB962C8B-B14F-4D97-AF65-F5344CB8AC3E}">
        <p14:creationId xmlns:p14="http://schemas.microsoft.com/office/powerpoint/2010/main" val="839467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E0E36-D9CF-C69D-BED3-52B1E0FA8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33D05-70A9-46D5-F796-CD0BF8BA9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neurological manifestations of vitamin B12 deficiency are caused by demyelination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54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8E668-5263-F317-45C3-77AFE897B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A1ACC-3716-38D5-DFAC-72650FE4C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dysfunction of homocysteine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methyltransferase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abnormal accumulation of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methylmalonyl-CoA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propionyl-CoA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abnormal fatty acids as the cause for the demyelination of tracts in the spinal cord. </a:t>
            </a:r>
          </a:p>
        </p:txBody>
      </p:sp>
    </p:spTree>
    <p:extLst>
      <p:ext uri="{BB962C8B-B14F-4D97-AF65-F5344CB8AC3E}">
        <p14:creationId xmlns:p14="http://schemas.microsoft.com/office/powerpoint/2010/main" val="1602995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65EE-C009-1916-46C0-86D35B320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84AA6-9BF6-6A57-5327-680A066B7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imbalance between the levels of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tumor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necrosis factor-alpha (TNF-</a:t>
            </a:r>
            <a:r>
              <a:rPr lang="el-GR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α) 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epidermal growth factor (EGF) and interleukin-6.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high levels of TNF and low levels of EGF and IL-6.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observed in the cerebrospinal fluid of humans with SCD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gastrectomised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</a:rPr>
              <a:t> rats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0701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3C397-6004-1ADE-0D88-FB5BA7EE9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HisTopathology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8955E-052D-0B82-0084-176BFE873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multifocal myelopathic spongy vacuolation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275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42A60-3C84-7334-C6AA-5999F8A2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D9075A9-2313-89BD-EC75-B3FB2DBFB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7147" y="2464246"/>
            <a:ext cx="5383853" cy="3589235"/>
          </a:xfrm>
        </p:spPr>
      </p:pic>
    </p:spTree>
    <p:extLst>
      <p:ext uri="{BB962C8B-B14F-4D97-AF65-F5344CB8AC3E}">
        <p14:creationId xmlns:p14="http://schemas.microsoft.com/office/powerpoint/2010/main" val="35155371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2EDBD-B6B3-2900-A91D-06CF9F5DC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9D3B4-8BA0-603B-F071-335B338D0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Demyelinating lesions initially appear in 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center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the dorsal columns of the upper thoracic cord.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lesions then spread laterally to involve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tracts and cranially involving the cervical cord and medulla.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188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F5A54-4A2E-4329-1284-6A03F5829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History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D046A-B8A6-A453-0AC1-AB7364406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Diet </a:t>
            </a:r>
          </a:p>
          <a:p>
            <a:r>
              <a:rPr lang="en-IN" dirty="0"/>
              <a:t>Malabsorption GI complaints </a:t>
            </a:r>
          </a:p>
          <a:p>
            <a:r>
              <a:rPr lang="en-IN" dirty="0"/>
              <a:t>Alcohol </a:t>
            </a:r>
          </a:p>
          <a:p>
            <a:r>
              <a:rPr lang="en-IN" dirty="0"/>
              <a:t>Sexual history ( HIV and neuro </a:t>
            </a:r>
            <a:r>
              <a:rPr lang="en-IN" dirty="0" err="1"/>
              <a:t>syphillis</a:t>
            </a:r>
            <a:r>
              <a:rPr lang="en-IN" dirty="0"/>
              <a:t> )</a:t>
            </a:r>
          </a:p>
          <a:p>
            <a:r>
              <a:rPr lang="en-IN" dirty="0"/>
              <a:t>Drug history </a:t>
            </a:r>
          </a:p>
        </p:txBody>
      </p:sp>
    </p:spTree>
    <p:extLst>
      <p:ext uri="{BB962C8B-B14F-4D97-AF65-F5344CB8AC3E}">
        <p14:creationId xmlns:p14="http://schemas.microsoft.com/office/powerpoint/2010/main" val="16849003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BAFC-7BC6-C534-178B-ABA578F02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Neurological symptoms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C82EA-523B-955B-F673-A1909BAFA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Symmetrical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involvement of the dorsal columns,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spinocerebellar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tracts, and lateral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corticospinal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tracts.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peripheral nerve involvement, visual deficits, and neuropsychiatric disease (depression and dementia).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58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479B3-9917-C7D4-FEAD-23DD385C1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Dorsal column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548B1-3DAD-68D8-55E9-D7CC0FF74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impaired tactile discrimination, proprioception, and vibration sense.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earliest symptoms of dorsal column involvement are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paresthesia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observed in the form of tingling, burning, and sensory loss of the distal extremities.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0146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87E4E-AC41-EB3B-B669-7B5A3A80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E0136-43A5-50BC-0E8E-3C6A413EE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1853754"/>
            <a:ext cx="9603275" cy="3569489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Either the upper or lower limbs are involved first, or all four limbs are affected simultaneously.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Lhermitte's sign may be present.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33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4028-A227-A62B-0D42-27132DCFC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3F73B05-68E3-82AA-AB78-43786086B5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7027" y="1235676"/>
            <a:ext cx="6658919" cy="4230087"/>
          </a:xfrm>
        </p:spPr>
      </p:pic>
    </p:spTree>
    <p:extLst>
      <p:ext uri="{BB962C8B-B14F-4D97-AF65-F5344CB8AC3E}">
        <p14:creationId xmlns:p14="http://schemas.microsoft.com/office/powerpoint/2010/main" val="1742681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A59D2-27CF-4368-7E71-F3E517B2B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C62B6-3ADC-0DEB-AE6D-1B7436AEC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Loss of proprioception usually presents as a difficulty in maintaining balance in the absence of visual cues (e.g., in the dark or with closed eyes).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300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C7FE-BA4B-4130-D759-9D93B0B5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Corticospinal</a:t>
            </a:r>
            <a:r>
              <a:rPr lang="en-IN" dirty="0"/>
              <a:t> tract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87F18-885E-3AF3-9005-839554128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muscle weakness,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hyperreflexia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spasticity.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Stiffness is often the initial symptom of lateral cord involvement.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2740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2C8B7-DDAF-4F8B-218C-C982BC204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598573"/>
            <a:ext cx="9603275" cy="104923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7B8A2-FA9C-D3E6-2183-8588CCD72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Diffuse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hyperreflexia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although ankle reflexes are usually absent. 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ankle clonus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Babinski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sign may be present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991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D7B39-1FA0-CF5D-F22B-2F20237FC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049C3-682D-83C2-4EB0-3978C9F25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1853754"/>
            <a:ext cx="9603275" cy="3450613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Spasticity can progress to paraplegia or quadriplegia if the condition remains untreated.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Sphincter involvement in advanced cases can lead to bowel and bladder incontinence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4415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75B24-5486-31EF-DD12-05B4B5B9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Spinocerebellar tract degeneration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061D2-2253-0E3D-02F7-40A71EEB6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causes gait abnormalities in the form of sensory ataxia.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5652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1F2D2-C2C9-A80C-4D43-5DBCFE9A1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2D662-D110-82C7-77F7-B70F8EFDE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pallor, fatigue, and signs of congestive heart failure in severe cases.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Glossitis beefy red tongue and occurs due to loss of tongue papillae.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yellow-lemon tint due to jaundice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403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1E0EB-03FB-66F1-F103-21657476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Evaluation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9EE2E-A73D-1A89-0769-F746D06D4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HEMATOLOGY</a:t>
            </a:r>
            <a:r>
              <a:rPr lang="en-IN" dirty="0"/>
              <a:t> </a:t>
            </a:r>
          </a:p>
          <a:p>
            <a:r>
              <a:rPr lang="en-IN" dirty="0"/>
              <a:t>CONFIRM DEFICIENCY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4730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80B2-8AF5-93F5-5EA6-82D2EF279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Serum b12 levels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BA23C-A500-AC87-DE24-E6F45E479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450613"/>
          </a:xfrm>
        </p:spPr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Chemiluminescence assay</a:t>
            </a: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Generally, B12 levels &gt;300 pg/mL are considered normal. Levels between 200 and 300 pg/mL are borderline, and &lt;200 pg/ml are low and are considered deficient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0785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9D4F4-E0A6-C4BD-465B-5BEBF6E1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EE3A9-1425-E966-2C4E-2B090ED5A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Serum B12 level is not a reliable marker for physiological stores.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Most B12 measurement assays only measure the protein-bound form of B12, which is unavailable to tissues.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9368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43319-0760-9D78-9D94-F879697C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CC535-9F28-D94C-A0F8-04B4A6142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deficiency is therefore possible with borderline or normal serum B12 levels and requires measurement of metabolite levels.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meta-analysis showed that one-third of patients with subacute combined degeneration have normal or high serum B12 levels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0953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61933-BC2E-092D-FB78-251148E70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EBC79-8636-B44C-7A32-71C1D75F8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low sensitivity in patients with autoimmune gastritis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falsely low serum B12 levels ——multiple myeloma, HIV, pregnancy, or due to the use of oral contraceptives</a:t>
            </a:r>
          </a:p>
        </p:txBody>
      </p:sp>
    </p:spTree>
    <p:extLst>
      <p:ext uri="{BB962C8B-B14F-4D97-AF65-F5344CB8AC3E}">
        <p14:creationId xmlns:p14="http://schemas.microsoft.com/office/powerpoint/2010/main" val="16297164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5CAF-126D-C515-DF75-139E5B204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Metabolite Levels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80D34-BB2F-F5A5-3619-8DFAF42B9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Measuring MMA and homocysteine is indicated when neurological findings of B12 deficiency are present, but serum B12 levels are either normal or borderline.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normal range for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is from 70 to 270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nmol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/L and for homocysteine from 5 to 15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micromol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/L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141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5781D-843A-1862-C74C-89C616B6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5DAB6-305F-B3E4-12E5-9E5BAF7F3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is considered a more accurate marker of deficiency than B12 levels.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is also a more specific marker of B12 deficiency compared to homocysteine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5750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47542-63DA-F41D-4C8B-6D0FAE133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A7753-A40F-6DD1-3AC6-6F12FF0C1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homocysteine can be elevated in folate and B12 deficiency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is elevated only in B12 deficiency.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8792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C71B-F92A-79F5-80D4-34C0509FA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4A47B-1CAE-B5CD-6E2B-F87E37AA0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elevation of both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and homocysteine suggests B12 deficiency. 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Elevation of homocysteine with normal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methylmalonic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indicates folate deficiency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692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E060E-AAA3-F82A-81DD-CF6A107D3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E8276-33E6-3982-0DEA-ADFF103C9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methylmalonic acid may be elevated in other conditions such as renal failure and methylmalonic aciduria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064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C02C0-B757-9702-1B2D-B4FF2842D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Folate levels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34FF7-1FDD-A89A-D34F-E638E96A9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Folate deficiency can mimic the hematological picture of cobalamin deficiency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217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B298-43E5-772D-9CAC-1C580906B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Determine the cause of cobalamin deficiency: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733FF-58BC-1F10-AD97-7DB3E0FBE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Autoantibodies </a:t>
            </a:r>
          </a:p>
          <a:p>
            <a:r>
              <a:rPr lang="en-IN" dirty="0"/>
              <a:t>Serum gastric </a:t>
            </a:r>
          </a:p>
          <a:p>
            <a:r>
              <a:rPr lang="en-IN" dirty="0"/>
              <a:t>Shilling’s test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838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3D38-4768-2110-3160-026888262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AD98A11-C803-F3EE-5AB8-C37BA4E95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9730" y="343242"/>
            <a:ext cx="8031892" cy="6514757"/>
          </a:xfrm>
        </p:spPr>
      </p:pic>
    </p:spTree>
    <p:extLst>
      <p:ext uri="{BB962C8B-B14F-4D97-AF65-F5344CB8AC3E}">
        <p14:creationId xmlns:p14="http://schemas.microsoft.com/office/powerpoint/2010/main" val="32248774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5B680-CA3F-7D21-6537-BBE0D46D5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Identify demyelinating lesions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ADFE8-09E7-F908-F037-052D0341D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early stages of the disease:bilateral paired regions of T2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hyperintensity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 the dorsal columns of the cervical and upper thoracic spinal cord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This finding is often referred to as the “Inverted V” or “Inverted rabbit ears” 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0969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E4199-E76B-61DB-F0E3-39B85F58A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243C26-02A0-F352-60C1-97E55CFA2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3771" y="1853755"/>
            <a:ext cx="7770395" cy="4694450"/>
          </a:xfrm>
        </p:spPr>
      </p:pic>
    </p:spTree>
    <p:extLst>
      <p:ext uri="{BB962C8B-B14F-4D97-AF65-F5344CB8AC3E}">
        <p14:creationId xmlns:p14="http://schemas.microsoft.com/office/powerpoint/2010/main" val="24351513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77F01-5381-3937-DFC8-88886982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16935A-0FBA-D870-F4F5-05AA0313E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8757" y="1705684"/>
            <a:ext cx="7928918" cy="4347797"/>
          </a:xfrm>
        </p:spPr>
      </p:pic>
    </p:spTree>
    <p:extLst>
      <p:ext uri="{BB962C8B-B14F-4D97-AF65-F5344CB8AC3E}">
        <p14:creationId xmlns:p14="http://schemas.microsoft.com/office/powerpoint/2010/main" val="34547883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B929B-0A15-800C-048E-F5929FAC4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12CC5-E590-BB51-0C3F-AC2C04CC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later stages, T2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hyperintensity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may also be seen in the lateral columns of the spinal cord.</a:t>
            </a:r>
          </a:p>
          <a:p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 decreased T1-weighted signal and contrast enhancement of the same regions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4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6940-75CF-E50C-6A4D-A42885CF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Treatment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44D2F-7440-1C84-F761-CF6C530F9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Oral </a:t>
            </a:r>
          </a:p>
          <a:p>
            <a:r>
              <a:rPr lang="en-IN" dirty="0"/>
              <a:t>Parenteral </a:t>
            </a:r>
          </a:p>
          <a:p>
            <a:r>
              <a:rPr lang="en-IN" dirty="0"/>
              <a:t>RDA 2.4 mcg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010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C56B8-5DEB-D96F-49CE-924FD0269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C520A40-9F9E-BB36-25DC-E07F55F82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3576445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37411-3209-21F5-FD67-BD17AA584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5E554-1A03-1744-2562-AE196566F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4D5156"/>
                </a:solidFill>
                <a:effectLst/>
                <a:latin typeface="-apple-system"/>
              </a:rPr>
              <a:t>Maintenance treatment with </a:t>
            </a:r>
            <a:r>
              <a:rPr lang="en-IN" b="1" i="0" u="none" strike="noStrike">
                <a:solidFill>
                  <a:srgbClr val="4D5156"/>
                </a:solidFill>
                <a:effectLst/>
                <a:latin typeface="-apple-system"/>
              </a:rPr>
              <a:t>hydroxocobalamin 1 mg intramuscularly every 3 months for life</a:t>
            </a:r>
            <a:r>
              <a:rPr lang="en-IN" b="0" i="0" u="none" strike="noStrike">
                <a:solidFill>
                  <a:srgbClr val="4D5156"/>
                </a:solidFill>
                <a:effectLst/>
                <a:latin typeface="-apple-system"/>
              </a:rPr>
              <a:t> — where B12 deficiency is not thought to be diet related. Maintenance treatment with oral cyanocobalamin tablets or a twice-yearly hydroxocobalamin 1 mg injection — where vitamin B12 deficiency is thought to be diet related.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369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520CC-F04F-5094-AE9D-77DA89EAB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EEFF8-4623-F25B-8257-57C798933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Early folate correction without b12 correction precipitates SCD 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Due to accumulation of homocysteine and </a:t>
            </a:r>
            <a:r>
              <a:rPr lang="en-IN" dirty="0" err="1"/>
              <a:t>methylmalonic</a:t>
            </a:r>
            <a:r>
              <a:rPr lang="en-IN" dirty="0"/>
              <a:t> acid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395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B77F7-4568-0F87-C323-F31AF6ED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Differential diagnosis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4CF07-458A-0A6F-41B0-AE1604476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Copper deficiency </a:t>
            </a:r>
          </a:p>
          <a:p>
            <a:r>
              <a:rPr lang="en-IN" dirty="0"/>
              <a:t>Vitamin E deficiency </a:t>
            </a:r>
          </a:p>
          <a:p>
            <a:r>
              <a:rPr lang="en-IN" dirty="0"/>
              <a:t>Methotrexate induced myelopathy </a:t>
            </a:r>
          </a:p>
          <a:p>
            <a:r>
              <a:rPr lang="en-IN" dirty="0"/>
              <a:t>Transverse myelitis</a:t>
            </a:r>
          </a:p>
          <a:p>
            <a:r>
              <a:rPr lang="en-IN" dirty="0"/>
              <a:t>HIV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5180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9B39E-4160-70FB-D749-EF7A0DAB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4E4DC-838C-7906-AA24-94C4B716F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Tabes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dorsalis</a:t>
            </a:r>
            <a:endParaRPr lang="en-I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Differentiating features include dorsal root involvement,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lancinating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pain, and the presence of Argyll Robertson pupils.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284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B281-C1E1-3A18-F1EC-8CC414A70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A6F37-ED42-B732-6FB7-4E8ECF742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Leukoencephalopathy</a:t>
            </a:r>
            <a:r>
              <a:rPr lang="en-IN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with brainstem and spinal cord involvement and lactate elevation</a:t>
            </a:r>
          </a:p>
          <a:p>
            <a:r>
              <a:rPr lang="en-IN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Friedrichs</a:t>
            </a:r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ataxia </a:t>
            </a:r>
          </a:p>
          <a:p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Sarcoidosis </a:t>
            </a:r>
          </a:p>
          <a:p>
            <a:r>
              <a:rPr lang="en-IN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Ischemia</a:t>
            </a:r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Malignancy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2297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101F-7831-1F2E-5EEC-ED6A3D87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D753D-6BD6-168D-2C93-D96476594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86 % show clinical resolution after treatment, only 14 % attain complete clinical resolution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555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15412-1E25-E67E-8E1F-056930BE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Thankyou</a:t>
            </a:r>
            <a:r>
              <a:rPr lang="en-IN" dirty="0"/>
              <a:t> !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72456-4712-1121-A977-90F8038B7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7170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Gallery</vt:lpstr>
      <vt:lpstr>                SCD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Nutritional deficiency </vt:lpstr>
      <vt:lpstr>PowerPoint Presentation</vt:lpstr>
      <vt:lpstr>Gastric surgery/gastritis</vt:lpstr>
      <vt:lpstr>PowerPoint Presentation</vt:lpstr>
      <vt:lpstr>PowerPoint Presentation</vt:lpstr>
      <vt:lpstr>Autoimmune gastritis </vt:lpstr>
      <vt:lpstr>PowerPoint Presentation</vt:lpstr>
      <vt:lpstr>PowerPoint Presentation</vt:lpstr>
      <vt:lpstr>Small bowel disease </vt:lpstr>
      <vt:lpstr>PowerPoint Presentation</vt:lpstr>
      <vt:lpstr>PowerPoint Presentation</vt:lpstr>
      <vt:lpstr>PowerPoint Presentation</vt:lpstr>
      <vt:lpstr>Pancreatic diseases </vt:lpstr>
      <vt:lpstr>Drug induced </vt:lpstr>
      <vt:lpstr>PowerPoint Presentation</vt:lpstr>
      <vt:lpstr>PowerPoint Presentation</vt:lpstr>
      <vt:lpstr>Fish tapeworm infestation</vt:lpstr>
      <vt:lpstr>PowerPoint Presentation</vt:lpstr>
      <vt:lpstr>Genetic conditions </vt:lpstr>
      <vt:lpstr>Pathophysiology </vt:lpstr>
      <vt:lpstr>Homocysteine methyltransferase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Methylmalonyl-CoA mutase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HisTopathology </vt:lpstr>
      <vt:lpstr>PowerPoint Presentation</vt:lpstr>
      <vt:lpstr>PowerPoint Presentation</vt:lpstr>
      <vt:lpstr>History </vt:lpstr>
      <vt:lpstr>Neurological symptoms </vt:lpstr>
      <vt:lpstr>Dorsal column </vt:lpstr>
      <vt:lpstr>PowerPoint Presentation</vt:lpstr>
      <vt:lpstr>PowerPoint Presentation</vt:lpstr>
      <vt:lpstr>PowerPoint Presentation</vt:lpstr>
      <vt:lpstr>Corticospinal tract </vt:lpstr>
      <vt:lpstr>PowerPoint Presentation</vt:lpstr>
      <vt:lpstr>PowerPoint Presentation</vt:lpstr>
      <vt:lpstr>Spinocerebellar tract degeneration</vt:lpstr>
      <vt:lpstr>PowerPoint Presentation</vt:lpstr>
      <vt:lpstr>Evaluation </vt:lpstr>
      <vt:lpstr>Serum b12 levels </vt:lpstr>
      <vt:lpstr>PowerPoint Presentation</vt:lpstr>
      <vt:lpstr>PowerPoint Presentation</vt:lpstr>
      <vt:lpstr>PowerPoint Presentation</vt:lpstr>
      <vt:lpstr>Metabolite Levels</vt:lpstr>
      <vt:lpstr>PowerPoint Presentation</vt:lpstr>
      <vt:lpstr>PowerPoint Presentation</vt:lpstr>
      <vt:lpstr>PowerPoint Presentation</vt:lpstr>
      <vt:lpstr>PowerPoint Presentation</vt:lpstr>
      <vt:lpstr>Folate levels </vt:lpstr>
      <vt:lpstr>Determine the cause of cobalamin deficiency:</vt:lpstr>
      <vt:lpstr>PowerPoint Presentation</vt:lpstr>
      <vt:lpstr>Identify demyelinating lesions</vt:lpstr>
      <vt:lpstr>PowerPoint Presentation</vt:lpstr>
      <vt:lpstr>PowerPoint Presentation</vt:lpstr>
      <vt:lpstr>PowerPoint Presentation</vt:lpstr>
      <vt:lpstr>Treatment </vt:lpstr>
      <vt:lpstr>PowerPoint Presentation</vt:lpstr>
      <vt:lpstr>PowerPoint Presentation</vt:lpstr>
      <vt:lpstr>PowerPoint Presentation</vt:lpstr>
      <vt:lpstr>Differential diagnosis </vt:lpstr>
      <vt:lpstr>PowerPoint Presentation</vt:lpstr>
      <vt:lpstr>PowerPoint Presentation</vt:lpstr>
      <vt:lpstr>PowerPoint Presentation</vt:lpstr>
      <vt:lpstr>Thankyou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SCD</dc:title>
  <dc:creator>akhil suresh</dc:creator>
  <cp:lastModifiedBy>akhil suresh</cp:lastModifiedBy>
  <cp:revision>5</cp:revision>
  <dcterms:created xsi:type="dcterms:W3CDTF">2022-09-22T15:33:31Z</dcterms:created>
  <dcterms:modified xsi:type="dcterms:W3CDTF">2023-04-06T04:10:05Z</dcterms:modified>
</cp:coreProperties>
</file>