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81" r:id="rId8"/>
    <p:sldId id="280" r:id="rId9"/>
    <p:sldId id="282" r:id="rId10"/>
    <p:sldId id="262" r:id="rId11"/>
    <p:sldId id="263" r:id="rId12"/>
    <p:sldId id="264" r:id="rId13"/>
    <p:sldId id="267" r:id="rId14"/>
    <p:sldId id="268" r:id="rId15"/>
    <p:sldId id="269" r:id="rId16"/>
    <p:sldId id="270" r:id="rId17"/>
    <p:sldId id="271" r:id="rId18"/>
    <p:sldId id="272" r:id="rId19"/>
    <p:sldId id="273" r:id="rId20"/>
    <p:sldId id="275" r:id="rId21"/>
    <p:sldId id="276" r:id="rId22"/>
    <p:sldId id="277" r:id="rId23"/>
    <p:sldId id="278" r:id="rId24"/>
    <p:sldId id="279" r:id="rId25"/>
    <p:sldId id="274" r:id="rId26"/>
    <p:sldId id="265" r:id="rId27"/>
    <p:sldId id="266"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oojavenu97@outlook.com" initials="p" lastIdx="1" clrIdx="0">
    <p:extLst>
      <p:ext uri="{19B8F6BF-5375-455C-9EA6-DF929625EA0E}">
        <p15:presenceInfo xmlns:p15="http://schemas.microsoft.com/office/powerpoint/2012/main" userId="332a4ee875ac3e6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0" autoAdjust="0"/>
    <p:restoredTop sz="94660"/>
  </p:normalViewPr>
  <p:slideViewPr>
    <p:cSldViewPr snapToGrid="0">
      <p:cViewPr varScale="1">
        <p:scale>
          <a:sx n="66" d="100"/>
          <a:sy n="66" d="100"/>
        </p:scale>
        <p:origin x="628"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commentAuthors" Target="commentAuthor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37BCF820-5F62-4CDD-ADB7-843E13484526}" type="datetimeFigureOut">
              <a:rPr lang="en-AE" smtClean="0"/>
              <a:t>04/18/2023</a:t>
            </a:fld>
            <a:endParaRPr lang="en-AE"/>
          </a:p>
        </p:txBody>
      </p:sp>
      <p:sp>
        <p:nvSpPr>
          <p:cNvPr id="5" name="Footer Placeholder 4"/>
          <p:cNvSpPr>
            <a:spLocks noGrp="1"/>
          </p:cNvSpPr>
          <p:nvPr>
            <p:ph type="ftr" sz="quarter" idx="11"/>
          </p:nvPr>
        </p:nvSpPr>
        <p:spPr>
          <a:xfrm>
            <a:off x="1371600" y="4323845"/>
            <a:ext cx="6400800" cy="365125"/>
          </a:xfrm>
        </p:spPr>
        <p:txBody>
          <a:bodyPr/>
          <a:lstStyle/>
          <a:p>
            <a:endParaRPr lang="en-AE"/>
          </a:p>
        </p:txBody>
      </p:sp>
      <p:sp>
        <p:nvSpPr>
          <p:cNvPr id="6" name="Slide Number Placeholder 5"/>
          <p:cNvSpPr>
            <a:spLocks noGrp="1"/>
          </p:cNvSpPr>
          <p:nvPr>
            <p:ph type="sldNum" sz="quarter" idx="12"/>
          </p:nvPr>
        </p:nvSpPr>
        <p:spPr>
          <a:xfrm>
            <a:off x="8077200" y="1430866"/>
            <a:ext cx="2743200" cy="365125"/>
          </a:xfrm>
        </p:spPr>
        <p:txBody>
          <a:bodyPr/>
          <a:lstStyle/>
          <a:p>
            <a:fld id="{709DDAD3-B04A-47B4-9B6D-DBF233896E42}" type="slidenum">
              <a:rPr lang="en-AE" smtClean="0"/>
              <a:t>‹#›</a:t>
            </a:fld>
            <a:endParaRPr lang="en-AE"/>
          </a:p>
        </p:txBody>
      </p:sp>
    </p:spTree>
    <p:extLst>
      <p:ext uri="{BB962C8B-B14F-4D97-AF65-F5344CB8AC3E}">
        <p14:creationId xmlns:p14="http://schemas.microsoft.com/office/powerpoint/2010/main" val="908110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BCF820-5F62-4CDD-ADB7-843E13484526}" type="datetimeFigureOut">
              <a:rPr lang="en-AE" smtClean="0"/>
              <a:t>04/18/2023</a:t>
            </a:fld>
            <a:endParaRPr lang="en-AE"/>
          </a:p>
        </p:txBody>
      </p:sp>
      <p:sp>
        <p:nvSpPr>
          <p:cNvPr id="5" name="Footer Placeholder 4"/>
          <p:cNvSpPr>
            <a:spLocks noGrp="1"/>
          </p:cNvSpPr>
          <p:nvPr>
            <p:ph type="ftr" sz="quarter" idx="11"/>
          </p:nvPr>
        </p:nvSpPr>
        <p:spPr/>
        <p:txBody>
          <a:bodyPr/>
          <a:lstStyle/>
          <a:p>
            <a:endParaRPr lang="en-AE"/>
          </a:p>
        </p:txBody>
      </p:sp>
      <p:sp>
        <p:nvSpPr>
          <p:cNvPr id="6" name="Slide Number Placeholder 5"/>
          <p:cNvSpPr>
            <a:spLocks noGrp="1"/>
          </p:cNvSpPr>
          <p:nvPr>
            <p:ph type="sldNum" sz="quarter" idx="12"/>
          </p:nvPr>
        </p:nvSpPr>
        <p:spPr/>
        <p:txBody>
          <a:bodyPr/>
          <a:lstStyle/>
          <a:p>
            <a:fld id="{709DDAD3-B04A-47B4-9B6D-DBF233896E42}" type="slidenum">
              <a:rPr lang="en-AE" smtClean="0"/>
              <a:t>‹#›</a:t>
            </a:fld>
            <a:endParaRPr lang="en-AE"/>
          </a:p>
        </p:txBody>
      </p:sp>
    </p:spTree>
    <p:extLst>
      <p:ext uri="{BB962C8B-B14F-4D97-AF65-F5344CB8AC3E}">
        <p14:creationId xmlns:p14="http://schemas.microsoft.com/office/powerpoint/2010/main" val="696375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37BCF820-5F62-4CDD-ADB7-843E13484526}" type="datetimeFigureOut">
              <a:rPr lang="en-AE" smtClean="0"/>
              <a:t>04/18/2023</a:t>
            </a:fld>
            <a:endParaRPr lang="en-AE"/>
          </a:p>
        </p:txBody>
      </p:sp>
      <p:sp>
        <p:nvSpPr>
          <p:cNvPr id="5" name="Footer Placeholder 4"/>
          <p:cNvSpPr>
            <a:spLocks noGrp="1"/>
          </p:cNvSpPr>
          <p:nvPr>
            <p:ph type="ftr" sz="quarter" idx="11"/>
          </p:nvPr>
        </p:nvSpPr>
        <p:spPr>
          <a:xfrm>
            <a:off x="685800" y="381001"/>
            <a:ext cx="6991492" cy="364065"/>
          </a:xfrm>
        </p:spPr>
        <p:txBody>
          <a:bodyPr/>
          <a:lstStyle/>
          <a:p>
            <a:endParaRPr lang="en-AE"/>
          </a:p>
        </p:txBody>
      </p:sp>
      <p:sp>
        <p:nvSpPr>
          <p:cNvPr id="6" name="Slide Number Placeholder 5"/>
          <p:cNvSpPr>
            <a:spLocks noGrp="1"/>
          </p:cNvSpPr>
          <p:nvPr>
            <p:ph type="sldNum" sz="quarter" idx="12"/>
          </p:nvPr>
        </p:nvSpPr>
        <p:spPr>
          <a:xfrm>
            <a:off x="10862452" y="381000"/>
            <a:ext cx="643748" cy="365125"/>
          </a:xfrm>
        </p:spPr>
        <p:txBody>
          <a:bodyPr/>
          <a:lstStyle/>
          <a:p>
            <a:fld id="{709DDAD3-B04A-47B4-9B6D-DBF233896E42}" type="slidenum">
              <a:rPr lang="en-AE" smtClean="0"/>
              <a:t>‹#›</a:t>
            </a:fld>
            <a:endParaRPr lang="en-AE"/>
          </a:p>
        </p:txBody>
      </p:sp>
    </p:spTree>
    <p:extLst>
      <p:ext uri="{BB962C8B-B14F-4D97-AF65-F5344CB8AC3E}">
        <p14:creationId xmlns:p14="http://schemas.microsoft.com/office/powerpoint/2010/main" val="3173427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BCF820-5F62-4CDD-ADB7-843E13484526}" type="datetimeFigureOut">
              <a:rPr lang="en-AE" smtClean="0"/>
              <a:t>04/18/2023</a:t>
            </a:fld>
            <a:endParaRPr lang="en-AE"/>
          </a:p>
        </p:txBody>
      </p:sp>
      <p:sp>
        <p:nvSpPr>
          <p:cNvPr id="6" name="Footer Placeholder 5"/>
          <p:cNvSpPr>
            <a:spLocks noGrp="1"/>
          </p:cNvSpPr>
          <p:nvPr>
            <p:ph type="ftr" sz="quarter" idx="11"/>
          </p:nvPr>
        </p:nvSpPr>
        <p:spPr/>
        <p:txBody>
          <a:bodyPr/>
          <a:lstStyle/>
          <a:p>
            <a:endParaRPr lang="en-AE"/>
          </a:p>
        </p:txBody>
      </p:sp>
      <p:sp>
        <p:nvSpPr>
          <p:cNvPr id="7" name="Slide Number Placeholder 6"/>
          <p:cNvSpPr>
            <a:spLocks noGrp="1"/>
          </p:cNvSpPr>
          <p:nvPr>
            <p:ph type="sldNum" sz="quarter" idx="12"/>
          </p:nvPr>
        </p:nvSpPr>
        <p:spPr/>
        <p:txBody>
          <a:bodyPr/>
          <a:lstStyle/>
          <a:p>
            <a:fld id="{709DDAD3-B04A-47B4-9B6D-DBF233896E42}" type="slidenum">
              <a:rPr lang="en-AE" smtClean="0"/>
              <a:t>‹#›</a:t>
            </a:fld>
            <a:endParaRPr lang="en-AE"/>
          </a:p>
        </p:txBody>
      </p:sp>
    </p:spTree>
    <p:extLst>
      <p:ext uri="{BB962C8B-B14F-4D97-AF65-F5344CB8AC3E}">
        <p14:creationId xmlns:p14="http://schemas.microsoft.com/office/powerpoint/2010/main" val="2103094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BCF820-5F62-4CDD-ADB7-843E13484526}" type="datetimeFigureOut">
              <a:rPr lang="en-AE" smtClean="0"/>
              <a:t>04/18/2023</a:t>
            </a:fld>
            <a:endParaRPr lang="en-AE"/>
          </a:p>
        </p:txBody>
      </p:sp>
      <p:sp>
        <p:nvSpPr>
          <p:cNvPr id="8" name="Footer Placeholder 7"/>
          <p:cNvSpPr>
            <a:spLocks noGrp="1"/>
          </p:cNvSpPr>
          <p:nvPr>
            <p:ph type="ftr" sz="quarter" idx="11"/>
          </p:nvPr>
        </p:nvSpPr>
        <p:spPr/>
        <p:txBody>
          <a:bodyPr/>
          <a:lstStyle/>
          <a:p>
            <a:endParaRPr lang="en-AE"/>
          </a:p>
        </p:txBody>
      </p:sp>
      <p:sp>
        <p:nvSpPr>
          <p:cNvPr id="9" name="Slide Number Placeholder 8"/>
          <p:cNvSpPr>
            <a:spLocks noGrp="1"/>
          </p:cNvSpPr>
          <p:nvPr>
            <p:ph type="sldNum" sz="quarter" idx="12"/>
          </p:nvPr>
        </p:nvSpPr>
        <p:spPr/>
        <p:txBody>
          <a:bodyPr/>
          <a:lstStyle/>
          <a:p>
            <a:fld id="{709DDAD3-B04A-47B4-9B6D-DBF233896E42}" type="slidenum">
              <a:rPr lang="en-AE" smtClean="0"/>
              <a:t>‹#›</a:t>
            </a:fld>
            <a:endParaRPr lang="en-AE"/>
          </a:p>
        </p:txBody>
      </p:sp>
    </p:spTree>
    <p:extLst>
      <p:ext uri="{BB962C8B-B14F-4D97-AF65-F5344CB8AC3E}">
        <p14:creationId xmlns:p14="http://schemas.microsoft.com/office/powerpoint/2010/main" val="1804008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BCF820-5F62-4CDD-ADB7-843E13484526}" type="datetimeFigureOut">
              <a:rPr lang="en-AE" smtClean="0"/>
              <a:t>04/18/2023</a:t>
            </a:fld>
            <a:endParaRPr lang="en-AE"/>
          </a:p>
        </p:txBody>
      </p:sp>
      <p:sp>
        <p:nvSpPr>
          <p:cNvPr id="4" name="Footer Placeholder 3"/>
          <p:cNvSpPr>
            <a:spLocks noGrp="1"/>
          </p:cNvSpPr>
          <p:nvPr>
            <p:ph type="ftr" sz="quarter" idx="11"/>
          </p:nvPr>
        </p:nvSpPr>
        <p:spPr/>
        <p:txBody>
          <a:bodyPr/>
          <a:lstStyle/>
          <a:p>
            <a:endParaRPr lang="en-AE"/>
          </a:p>
        </p:txBody>
      </p:sp>
      <p:sp>
        <p:nvSpPr>
          <p:cNvPr id="5" name="Slide Number Placeholder 4"/>
          <p:cNvSpPr>
            <a:spLocks noGrp="1"/>
          </p:cNvSpPr>
          <p:nvPr>
            <p:ph type="sldNum" sz="quarter" idx="12"/>
          </p:nvPr>
        </p:nvSpPr>
        <p:spPr/>
        <p:txBody>
          <a:bodyPr/>
          <a:lstStyle/>
          <a:p>
            <a:fld id="{709DDAD3-B04A-47B4-9B6D-DBF233896E42}" type="slidenum">
              <a:rPr lang="en-AE" smtClean="0"/>
              <a:t>‹#›</a:t>
            </a:fld>
            <a:endParaRPr lang="en-AE"/>
          </a:p>
        </p:txBody>
      </p:sp>
    </p:spTree>
    <p:extLst>
      <p:ext uri="{BB962C8B-B14F-4D97-AF65-F5344CB8AC3E}">
        <p14:creationId xmlns:p14="http://schemas.microsoft.com/office/powerpoint/2010/main" val="1196030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BCF820-5F62-4CDD-ADB7-843E13484526}" type="datetimeFigureOut">
              <a:rPr lang="en-AE" smtClean="0"/>
              <a:t>04/18/2023</a:t>
            </a:fld>
            <a:endParaRPr lang="en-AE"/>
          </a:p>
        </p:txBody>
      </p:sp>
      <p:sp>
        <p:nvSpPr>
          <p:cNvPr id="3" name="Footer Placeholder 2"/>
          <p:cNvSpPr>
            <a:spLocks noGrp="1"/>
          </p:cNvSpPr>
          <p:nvPr>
            <p:ph type="ftr" sz="quarter" idx="11"/>
          </p:nvPr>
        </p:nvSpPr>
        <p:spPr/>
        <p:txBody>
          <a:bodyPr/>
          <a:lstStyle/>
          <a:p>
            <a:endParaRPr lang="en-AE"/>
          </a:p>
        </p:txBody>
      </p:sp>
      <p:sp>
        <p:nvSpPr>
          <p:cNvPr id="4" name="Slide Number Placeholder 3"/>
          <p:cNvSpPr>
            <a:spLocks noGrp="1"/>
          </p:cNvSpPr>
          <p:nvPr>
            <p:ph type="sldNum" sz="quarter" idx="12"/>
          </p:nvPr>
        </p:nvSpPr>
        <p:spPr/>
        <p:txBody>
          <a:bodyPr/>
          <a:lstStyle/>
          <a:p>
            <a:fld id="{709DDAD3-B04A-47B4-9B6D-DBF233896E42}" type="slidenum">
              <a:rPr lang="en-AE" smtClean="0"/>
              <a:t>‹#›</a:t>
            </a:fld>
            <a:endParaRPr lang="en-AE"/>
          </a:p>
        </p:txBody>
      </p:sp>
    </p:spTree>
    <p:extLst>
      <p:ext uri="{BB962C8B-B14F-4D97-AF65-F5344CB8AC3E}">
        <p14:creationId xmlns:p14="http://schemas.microsoft.com/office/powerpoint/2010/main" val="1526262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BCF820-5F62-4CDD-ADB7-843E13484526}" type="datetimeFigureOut">
              <a:rPr lang="en-AE" smtClean="0"/>
              <a:t>04/18/2023</a:t>
            </a:fld>
            <a:endParaRPr lang="en-AE"/>
          </a:p>
        </p:txBody>
      </p:sp>
      <p:sp>
        <p:nvSpPr>
          <p:cNvPr id="6" name="Footer Placeholder 5"/>
          <p:cNvSpPr>
            <a:spLocks noGrp="1"/>
          </p:cNvSpPr>
          <p:nvPr>
            <p:ph type="ftr" sz="quarter" idx="11"/>
          </p:nvPr>
        </p:nvSpPr>
        <p:spPr/>
        <p:txBody>
          <a:bodyPr/>
          <a:lstStyle/>
          <a:p>
            <a:endParaRPr lang="en-AE"/>
          </a:p>
        </p:txBody>
      </p:sp>
      <p:sp>
        <p:nvSpPr>
          <p:cNvPr id="7" name="Slide Number Placeholder 6"/>
          <p:cNvSpPr>
            <a:spLocks noGrp="1"/>
          </p:cNvSpPr>
          <p:nvPr>
            <p:ph type="sldNum" sz="quarter" idx="12"/>
          </p:nvPr>
        </p:nvSpPr>
        <p:spPr/>
        <p:txBody>
          <a:bodyPr/>
          <a:lstStyle/>
          <a:p>
            <a:fld id="{709DDAD3-B04A-47B4-9B6D-DBF233896E42}" type="slidenum">
              <a:rPr lang="en-AE" smtClean="0"/>
              <a:t>‹#›</a:t>
            </a:fld>
            <a:endParaRPr lang="en-AE"/>
          </a:p>
        </p:txBody>
      </p:sp>
    </p:spTree>
    <p:extLst>
      <p:ext uri="{BB962C8B-B14F-4D97-AF65-F5344CB8AC3E}">
        <p14:creationId xmlns:p14="http://schemas.microsoft.com/office/powerpoint/2010/main" val="2735255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BCF820-5F62-4CDD-ADB7-843E13484526}" type="datetimeFigureOut">
              <a:rPr lang="en-AE" smtClean="0"/>
              <a:t>04/18/2023</a:t>
            </a:fld>
            <a:endParaRPr lang="en-AE"/>
          </a:p>
        </p:txBody>
      </p:sp>
      <p:sp>
        <p:nvSpPr>
          <p:cNvPr id="6" name="Footer Placeholder 5"/>
          <p:cNvSpPr>
            <a:spLocks noGrp="1"/>
          </p:cNvSpPr>
          <p:nvPr>
            <p:ph type="ftr" sz="quarter" idx="11"/>
          </p:nvPr>
        </p:nvSpPr>
        <p:spPr/>
        <p:txBody>
          <a:bodyPr/>
          <a:lstStyle/>
          <a:p>
            <a:endParaRPr lang="en-AE"/>
          </a:p>
        </p:txBody>
      </p:sp>
      <p:sp>
        <p:nvSpPr>
          <p:cNvPr id="7" name="Slide Number Placeholder 6"/>
          <p:cNvSpPr>
            <a:spLocks noGrp="1"/>
          </p:cNvSpPr>
          <p:nvPr>
            <p:ph type="sldNum" sz="quarter" idx="12"/>
          </p:nvPr>
        </p:nvSpPr>
        <p:spPr/>
        <p:txBody>
          <a:bodyPr/>
          <a:lstStyle/>
          <a:p>
            <a:fld id="{709DDAD3-B04A-47B4-9B6D-DBF233896E42}" type="slidenum">
              <a:rPr lang="en-AE" smtClean="0"/>
              <a:t>‹#›</a:t>
            </a:fld>
            <a:endParaRPr lang="en-AE"/>
          </a:p>
        </p:txBody>
      </p:sp>
    </p:spTree>
    <p:extLst>
      <p:ext uri="{BB962C8B-B14F-4D97-AF65-F5344CB8AC3E}">
        <p14:creationId xmlns:p14="http://schemas.microsoft.com/office/powerpoint/2010/main" val="1012204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BCF820-5F62-4CDD-ADB7-843E13484526}" type="datetimeFigureOut">
              <a:rPr lang="en-AE" smtClean="0"/>
              <a:t>04/18/2023</a:t>
            </a:fld>
            <a:endParaRPr lang="en-AE"/>
          </a:p>
        </p:txBody>
      </p:sp>
      <p:sp>
        <p:nvSpPr>
          <p:cNvPr id="6" name="Footer Placeholder 5"/>
          <p:cNvSpPr>
            <a:spLocks noGrp="1"/>
          </p:cNvSpPr>
          <p:nvPr>
            <p:ph type="ftr" sz="quarter" idx="11"/>
          </p:nvPr>
        </p:nvSpPr>
        <p:spPr/>
        <p:txBody>
          <a:bodyPr/>
          <a:lstStyle/>
          <a:p>
            <a:endParaRPr lang="en-AE"/>
          </a:p>
        </p:txBody>
      </p:sp>
      <p:sp>
        <p:nvSpPr>
          <p:cNvPr id="7" name="Slide Number Placeholder 6"/>
          <p:cNvSpPr>
            <a:spLocks noGrp="1"/>
          </p:cNvSpPr>
          <p:nvPr>
            <p:ph type="sldNum" sz="quarter" idx="12"/>
          </p:nvPr>
        </p:nvSpPr>
        <p:spPr/>
        <p:txBody>
          <a:bodyPr/>
          <a:lstStyle/>
          <a:p>
            <a:fld id="{709DDAD3-B04A-47B4-9B6D-DBF233896E42}" type="slidenum">
              <a:rPr lang="en-AE" smtClean="0"/>
              <a:t>‹#›</a:t>
            </a:fld>
            <a:endParaRPr lang="en-AE"/>
          </a:p>
        </p:txBody>
      </p:sp>
    </p:spTree>
    <p:extLst>
      <p:ext uri="{BB962C8B-B14F-4D97-AF65-F5344CB8AC3E}">
        <p14:creationId xmlns:p14="http://schemas.microsoft.com/office/powerpoint/2010/main" val="2091495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7BCF820-5F62-4CDD-ADB7-843E13484526}" type="datetimeFigureOut">
              <a:rPr lang="en-AE" smtClean="0"/>
              <a:t>04/18/2023</a:t>
            </a:fld>
            <a:endParaRPr lang="en-AE"/>
          </a:p>
        </p:txBody>
      </p:sp>
      <p:sp>
        <p:nvSpPr>
          <p:cNvPr id="6" name="Footer Placeholder 5"/>
          <p:cNvSpPr>
            <a:spLocks noGrp="1"/>
          </p:cNvSpPr>
          <p:nvPr>
            <p:ph type="ftr" sz="quarter" idx="11"/>
          </p:nvPr>
        </p:nvSpPr>
        <p:spPr>
          <a:xfrm>
            <a:off x="685800" y="379941"/>
            <a:ext cx="6991492" cy="365125"/>
          </a:xfrm>
        </p:spPr>
        <p:txBody>
          <a:bodyPr/>
          <a:lstStyle/>
          <a:p>
            <a:endParaRPr lang="en-AE"/>
          </a:p>
        </p:txBody>
      </p:sp>
      <p:sp>
        <p:nvSpPr>
          <p:cNvPr id="7" name="Slide Number Placeholder 6"/>
          <p:cNvSpPr>
            <a:spLocks noGrp="1"/>
          </p:cNvSpPr>
          <p:nvPr>
            <p:ph type="sldNum" sz="quarter" idx="12"/>
          </p:nvPr>
        </p:nvSpPr>
        <p:spPr>
          <a:xfrm>
            <a:off x="10862452" y="381000"/>
            <a:ext cx="643748" cy="365125"/>
          </a:xfrm>
        </p:spPr>
        <p:txBody>
          <a:bodyPr/>
          <a:lstStyle/>
          <a:p>
            <a:fld id="{709DDAD3-B04A-47B4-9B6D-DBF233896E42}" type="slidenum">
              <a:rPr lang="en-AE" smtClean="0"/>
              <a:t>‹#›</a:t>
            </a:fld>
            <a:endParaRPr lang="en-AE"/>
          </a:p>
        </p:txBody>
      </p:sp>
    </p:spTree>
    <p:extLst>
      <p:ext uri="{BB962C8B-B14F-4D97-AF65-F5344CB8AC3E}">
        <p14:creationId xmlns:p14="http://schemas.microsoft.com/office/powerpoint/2010/main" val="2069350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7BCF820-5F62-4CDD-ADB7-843E13484526}" type="datetimeFigureOut">
              <a:rPr lang="en-AE" smtClean="0"/>
              <a:t>04/18/2023</a:t>
            </a:fld>
            <a:endParaRPr lang="en-AE"/>
          </a:p>
        </p:txBody>
      </p:sp>
      <p:sp>
        <p:nvSpPr>
          <p:cNvPr id="6" name="Footer Placeholder 5"/>
          <p:cNvSpPr>
            <a:spLocks noGrp="1"/>
          </p:cNvSpPr>
          <p:nvPr>
            <p:ph type="ftr" sz="quarter" idx="11"/>
          </p:nvPr>
        </p:nvSpPr>
        <p:spPr>
          <a:xfrm>
            <a:off x="685800" y="379941"/>
            <a:ext cx="6991492" cy="365125"/>
          </a:xfrm>
        </p:spPr>
        <p:txBody>
          <a:bodyPr/>
          <a:lstStyle/>
          <a:p>
            <a:endParaRPr lang="en-AE"/>
          </a:p>
        </p:txBody>
      </p:sp>
      <p:sp>
        <p:nvSpPr>
          <p:cNvPr id="7" name="Slide Number Placeholder 6"/>
          <p:cNvSpPr>
            <a:spLocks noGrp="1"/>
          </p:cNvSpPr>
          <p:nvPr>
            <p:ph type="sldNum" sz="quarter" idx="12"/>
          </p:nvPr>
        </p:nvSpPr>
        <p:spPr>
          <a:xfrm>
            <a:off x="10862452" y="381000"/>
            <a:ext cx="643748" cy="365125"/>
          </a:xfrm>
        </p:spPr>
        <p:txBody>
          <a:bodyPr/>
          <a:lstStyle/>
          <a:p>
            <a:fld id="{709DDAD3-B04A-47B4-9B6D-DBF233896E42}" type="slidenum">
              <a:rPr lang="en-AE" smtClean="0"/>
              <a:t>‹#›</a:t>
            </a:fld>
            <a:endParaRPr lang="en-AE"/>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210106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37BCF820-5F62-4CDD-ADB7-843E13484526}" type="datetimeFigureOut">
              <a:rPr lang="en-AE" smtClean="0"/>
              <a:t>04/18/2023</a:t>
            </a:fld>
            <a:endParaRPr lang="en-AE"/>
          </a:p>
        </p:txBody>
      </p:sp>
      <p:sp>
        <p:nvSpPr>
          <p:cNvPr id="6" name="Footer Placeholder 5"/>
          <p:cNvSpPr>
            <a:spLocks noGrp="1"/>
          </p:cNvSpPr>
          <p:nvPr>
            <p:ph type="ftr" sz="quarter" idx="11"/>
          </p:nvPr>
        </p:nvSpPr>
        <p:spPr>
          <a:xfrm>
            <a:off x="685800" y="378883"/>
            <a:ext cx="6991492" cy="365125"/>
          </a:xfrm>
        </p:spPr>
        <p:txBody>
          <a:bodyPr/>
          <a:lstStyle/>
          <a:p>
            <a:endParaRPr lang="en-AE"/>
          </a:p>
        </p:txBody>
      </p:sp>
      <p:sp>
        <p:nvSpPr>
          <p:cNvPr id="7" name="Slide Number Placeholder 6"/>
          <p:cNvSpPr>
            <a:spLocks noGrp="1"/>
          </p:cNvSpPr>
          <p:nvPr>
            <p:ph type="sldNum" sz="quarter" idx="12"/>
          </p:nvPr>
        </p:nvSpPr>
        <p:spPr>
          <a:xfrm>
            <a:off x="10862452" y="381000"/>
            <a:ext cx="643748" cy="365125"/>
          </a:xfrm>
        </p:spPr>
        <p:txBody>
          <a:bodyPr/>
          <a:lstStyle/>
          <a:p>
            <a:fld id="{709DDAD3-B04A-47B4-9B6D-DBF233896E42}" type="slidenum">
              <a:rPr lang="en-AE" smtClean="0"/>
              <a:t>‹#›</a:t>
            </a:fld>
            <a:endParaRPr lang="en-AE"/>
          </a:p>
        </p:txBody>
      </p:sp>
    </p:spTree>
    <p:extLst>
      <p:ext uri="{BB962C8B-B14F-4D97-AF65-F5344CB8AC3E}">
        <p14:creationId xmlns:p14="http://schemas.microsoft.com/office/powerpoint/2010/main" val="10335550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7BCF820-5F62-4CDD-ADB7-843E13484526}" type="datetimeFigureOut">
              <a:rPr lang="en-AE" smtClean="0"/>
              <a:t>04/18/2023</a:t>
            </a:fld>
            <a:endParaRPr lang="en-AE"/>
          </a:p>
        </p:txBody>
      </p:sp>
      <p:sp>
        <p:nvSpPr>
          <p:cNvPr id="4" name="Footer Placeholder 3"/>
          <p:cNvSpPr>
            <a:spLocks noGrp="1"/>
          </p:cNvSpPr>
          <p:nvPr>
            <p:ph type="ftr" sz="quarter" idx="11"/>
          </p:nvPr>
        </p:nvSpPr>
        <p:spPr/>
        <p:txBody>
          <a:bodyPr/>
          <a:lstStyle/>
          <a:p>
            <a:endParaRPr lang="en-AE"/>
          </a:p>
        </p:txBody>
      </p:sp>
      <p:sp>
        <p:nvSpPr>
          <p:cNvPr id="5" name="Slide Number Placeholder 4"/>
          <p:cNvSpPr>
            <a:spLocks noGrp="1"/>
          </p:cNvSpPr>
          <p:nvPr>
            <p:ph type="sldNum" sz="quarter" idx="12"/>
          </p:nvPr>
        </p:nvSpPr>
        <p:spPr/>
        <p:txBody>
          <a:bodyPr/>
          <a:lstStyle/>
          <a:p>
            <a:fld id="{709DDAD3-B04A-47B4-9B6D-DBF233896E42}" type="slidenum">
              <a:rPr lang="en-AE" smtClean="0"/>
              <a:t>‹#›</a:t>
            </a:fld>
            <a:endParaRPr lang="en-AE"/>
          </a:p>
        </p:txBody>
      </p:sp>
    </p:spTree>
    <p:extLst>
      <p:ext uri="{BB962C8B-B14F-4D97-AF65-F5344CB8AC3E}">
        <p14:creationId xmlns:p14="http://schemas.microsoft.com/office/powerpoint/2010/main" val="3870925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7BCF820-5F62-4CDD-ADB7-843E13484526}" type="datetimeFigureOut">
              <a:rPr lang="en-AE" smtClean="0"/>
              <a:t>04/18/2023</a:t>
            </a:fld>
            <a:endParaRPr lang="en-AE"/>
          </a:p>
        </p:txBody>
      </p:sp>
      <p:sp>
        <p:nvSpPr>
          <p:cNvPr id="4" name="Footer Placeholder 3"/>
          <p:cNvSpPr>
            <a:spLocks noGrp="1"/>
          </p:cNvSpPr>
          <p:nvPr>
            <p:ph type="ftr" sz="quarter" idx="11"/>
          </p:nvPr>
        </p:nvSpPr>
        <p:spPr/>
        <p:txBody>
          <a:bodyPr/>
          <a:lstStyle/>
          <a:p>
            <a:endParaRPr lang="en-AE"/>
          </a:p>
        </p:txBody>
      </p:sp>
      <p:sp>
        <p:nvSpPr>
          <p:cNvPr id="5" name="Slide Number Placeholder 4"/>
          <p:cNvSpPr>
            <a:spLocks noGrp="1"/>
          </p:cNvSpPr>
          <p:nvPr>
            <p:ph type="sldNum" sz="quarter" idx="12"/>
          </p:nvPr>
        </p:nvSpPr>
        <p:spPr/>
        <p:txBody>
          <a:bodyPr/>
          <a:lstStyle/>
          <a:p>
            <a:fld id="{709DDAD3-B04A-47B4-9B6D-DBF233896E42}" type="slidenum">
              <a:rPr lang="en-AE" smtClean="0"/>
              <a:t>‹#›</a:t>
            </a:fld>
            <a:endParaRPr lang="en-AE"/>
          </a:p>
        </p:txBody>
      </p:sp>
    </p:spTree>
    <p:extLst>
      <p:ext uri="{BB962C8B-B14F-4D97-AF65-F5344CB8AC3E}">
        <p14:creationId xmlns:p14="http://schemas.microsoft.com/office/powerpoint/2010/main" val="22729675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BCF820-5F62-4CDD-ADB7-843E13484526}" type="datetimeFigureOut">
              <a:rPr lang="en-AE" smtClean="0"/>
              <a:t>04/18/2023</a:t>
            </a:fld>
            <a:endParaRPr lang="en-AE"/>
          </a:p>
        </p:txBody>
      </p:sp>
      <p:sp>
        <p:nvSpPr>
          <p:cNvPr id="5" name="Footer Placeholder 4"/>
          <p:cNvSpPr>
            <a:spLocks noGrp="1"/>
          </p:cNvSpPr>
          <p:nvPr>
            <p:ph type="ftr" sz="quarter" idx="11"/>
          </p:nvPr>
        </p:nvSpPr>
        <p:spPr/>
        <p:txBody>
          <a:bodyPr/>
          <a:lstStyle/>
          <a:p>
            <a:endParaRPr lang="en-AE"/>
          </a:p>
        </p:txBody>
      </p:sp>
      <p:sp>
        <p:nvSpPr>
          <p:cNvPr id="6" name="Slide Number Placeholder 5"/>
          <p:cNvSpPr>
            <a:spLocks noGrp="1"/>
          </p:cNvSpPr>
          <p:nvPr>
            <p:ph type="sldNum" sz="quarter" idx="12"/>
          </p:nvPr>
        </p:nvSpPr>
        <p:spPr/>
        <p:txBody>
          <a:bodyPr/>
          <a:lstStyle/>
          <a:p>
            <a:fld id="{709DDAD3-B04A-47B4-9B6D-DBF233896E42}" type="slidenum">
              <a:rPr lang="en-AE" smtClean="0"/>
              <a:t>‹#›</a:t>
            </a:fld>
            <a:endParaRPr lang="en-AE"/>
          </a:p>
        </p:txBody>
      </p:sp>
    </p:spTree>
    <p:extLst>
      <p:ext uri="{BB962C8B-B14F-4D97-AF65-F5344CB8AC3E}">
        <p14:creationId xmlns:p14="http://schemas.microsoft.com/office/powerpoint/2010/main" val="1257718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37BCF820-5F62-4CDD-ADB7-843E13484526}" type="datetimeFigureOut">
              <a:rPr lang="en-AE" smtClean="0"/>
              <a:t>04/18/2023</a:t>
            </a:fld>
            <a:endParaRPr lang="en-AE"/>
          </a:p>
        </p:txBody>
      </p:sp>
      <p:sp>
        <p:nvSpPr>
          <p:cNvPr id="5" name="Footer Placeholder 4"/>
          <p:cNvSpPr>
            <a:spLocks noGrp="1"/>
          </p:cNvSpPr>
          <p:nvPr>
            <p:ph type="ftr" sz="quarter" idx="11"/>
          </p:nvPr>
        </p:nvSpPr>
        <p:spPr>
          <a:xfrm>
            <a:off x="685800" y="381000"/>
            <a:ext cx="6991492" cy="365125"/>
          </a:xfrm>
        </p:spPr>
        <p:txBody>
          <a:bodyPr/>
          <a:lstStyle/>
          <a:p>
            <a:endParaRPr lang="en-AE"/>
          </a:p>
        </p:txBody>
      </p:sp>
      <p:sp>
        <p:nvSpPr>
          <p:cNvPr id="6" name="Slide Number Placeholder 5"/>
          <p:cNvSpPr>
            <a:spLocks noGrp="1"/>
          </p:cNvSpPr>
          <p:nvPr>
            <p:ph type="sldNum" sz="quarter" idx="12"/>
          </p:nvPr>
        </p:nvSpPr>
        <p:spPr>
          <a:xfrm>
            <a:off x="10862452" y="381000"/>
            <a:ext cx="643748" cy="365125"/>
          </a:xfrm>
        </p:spPr>
        <p:txBody>
          <a:bodyPr/>
          <a:lstStyle/>
          <a:p>
            <a:fld id="{709DDAD3-B04A-47B4-9B6D-DBF233896E42}" type="slidenum">
              <a:rPr lang="en-AE" smtClean="0"/>
              <a:t>‹#›</a:t>
            </a:fld>
            <a:endParaRPr lang="en-AE"/>
          </a:p>
        </p:txBody>
      </p:sp>
    </p:spTree>
    <p:extLst>
      <p:ext uri="{BB962C8B-B14F-4D97-AF65-F5344CB8AC3E}">
        <p14:creationId xmlns:p14="http://schemas.microsoft.com/office/powerpoint/2010/main" val="1380596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7BCF820-5F62-4CDD-ADB7-843E13484526}" type="datetimeFigureOut">
              <a:rPr lang="en-AE" smtClean="0"/>
              <a:t>04/18/2023</a:t>
            </a:fld>
            <a:endParaRPr lang="en-AE"/>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AE"/>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09DDAD3-B04A-47B4-9B6D-DBF233896E42}" type="slidenum">
              <a:rPr lang="en-AE" smtClean="0"/>
              <a:t>‹#›</a:t>
            </a:fld>
            <a:endParaRPr lang="en-AE"/>
          </a:p>
        </p:txBody>
      </p:sp>
    </p:spTree>
    <p:extLst>
      <p:ext uri="{BB962C8B-B14F-4D97-AF65-F5344CB8AC3E}">
        <p14:creationId xmlns:p14="http://schemas.microsoft.com/office/powerpoint/2010/main" val="253035668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3.jp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4.jp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5.jp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52840-A073-4B0B-A56E-E04FAD1A878D}"/>
              </a:ext>
            </a:extLst>
          </p:cNvPr>
          <p:cNvSpPr>
            <a:spLocks noGrp="1"/>
          </p:cNvSpPr>
          <p:nvPr>
            <p:ph type="ctrTitle"/>
          </p:nvPr>
        </p:nvSpPr>
        <p:spPr/>
        <p:txBody>
          <a:bodyPr/>
          <a:lstStyle/>
          <a:p>
            <a:r>
              <a:rPr lang="en-GB" dirty="0"/>
              <a:t>Approach to </a:t>
            </a:r>
            <a:r>
              <a:rPr lang="en-GB" dirty="0" err="1"/>
              <a:t>edema</a:t>
            </a:r>
            <a:endParaRPr lang="en-AE" dirty="0"/>
          </a:p>
        </p:txBody>
      </p:sp>
      <p:sp>
        <p:nvSpPr>
          <p:cNvPr id="3" name="Subtitle 2">
            <a:extLst>
              <a:ext uri="{FF2B5EF4-FFF2-40B4-BE49-F238E27FC236}">
                <a16:creationId xmlns:a16="http://schemas.microsoft.com/office/drawing/2014/main" id="{92A23601-3DA6-4694-A485-181F8B56A1CE}"/>
              </a:ext>
            </a:extLst>
          </p:cNvPr>
          <p:cNvSpPr>
            <a:spLocks noGrp="1"/>
          </p:cNvSpPr>
          <p:nvPr>
            <p:ph type="subTitle" idx="1"/>
          </p:nvPr>
        </p:nvSpPr>
        <p:spPr/>
        <p:txBody>
          <a:bodyPr/>
          <a:lstStyle/>
          <a:p>
            <a:endParaRPr lang="en-AE"/>
          </a:p>
        </p:txBody>
      </p:sp>
    </p:spTree>
    <p:extLst>
      <p:ext uri="{BB962C8B-B14F-4D97-AF65-F5344CB8AC3E}">
        <p14:creationId xmlns:p14="http://schemas.microsoft.com/office/powerpoint/2010/main" val="2325779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339B5-E2A2-4F6C-B8D5-89D40E70BD9F}"/>
              </a:ext>
            </a:extLst>
          </p:cNvPr>
          <p:cNvSpPr>
            <a:spLocks noGrp="1"/>
          </p:cNvSpPr>
          <p:nvPr>
            <p:ph type="title"/>
          </p:nvPr>
        </p:nvSpPr>
        <p:spPr/>
        <p:txBody>
          <a:bodyPr/>
          <a:lstStyle/>
          <a:p>
            <a:endParaRPr lang="en-AE"/>
          </a:p>
        </p:txBody>
      </p:sp>
      <p:sp>
        <p:nvSpPr>
          <p:cNvPr id="3" name="Content Placeholder 2">
            <a:extLst>
              <a:ext uri="{FF2B5EF4-FFF2-40B4-BE49-F238E27FC236}">
                <a16:creationId xmlns:a16="http://schemas.microsoft.com/office/drawing/2014/main" id="{76C1A7BD-26DA-412D-A206-25EA149CDBFE}"/>
              </a:ext>
            </a:extLst>
          </p:cNvPr>
          <p:cNvSpPr>
            <a:spLocks noGrp="1"/>
          </p:cNvSpPr>
          <p:nvPr>
            <p:ph idx="1"/>
          </p:nvPr>
        </p:nvSpPr>
        <p:spPr/>
        <p:txBody>
          <a:bodyPr/>
          <a:lstStyle/>
          <a:p>
            <a:r>
              <a:rPr lang="en-GB" dirty="0" err="1">
                <a:latin typeface="Arial" panose="020B0604020202020204" pitchFamily="34" charset="0"/>
                <a:cs typeface="Arial" panose="020B0604020202020204" pitchFamily="34" charset="0"/>
              </a:rPr>
              <a:t>Edema</a:t>
            </a:r>
            <a:r>
              <a:rPr lang="en-GB" dirty="0">
                <a:latin typeface="Arial" panose="020B0604020202020204" pitchFamily="34" charset="0"/>
                <a:cs typeface="Arial" panose="020B0604020202020204" pitchFamily="34" charset="0"/>
              </a:rPr>
              <a:t> is represented by an excess of interstitial fluid which has </a:t>
            </a:r>
            <a:r>
              <a:rPr lang="en-GB" dirty="0" err="1">
                <a:latin typeface="Arial" panose="020B0604020202020204" pitchFamily="34" charset="0"/>
                <a:cs typeface="Arial" panose="020B0604020202020204" pitchFamily="34" charset="0"/>
              </a:rPr>
              <a:t>becpme</a:t>
            </a:r>
            <a:r>
              <a:rPr lang="en-GB" dirty="0">
                <a:latin typeface="Arial" panose="020B0604020202020204" pitchFamily="34" charset="0"/>
                <a:cs typeface="Arial" panose="020B0604020202020204" pitchFamily="34" charset="0"/>
              </a:rPr>
              <a:t> clinically evident</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Total body water : 1/3 extracellular &amp; 2/3 intracellular</a:t>
            </a:r>
          </a:p>
          <a:p>
            <a:r>
              <a:rPr lang="en-GB" dirty="0">
                <a:latin typeface="Arial" panose="020B0604020202020204" pitchFamily="34" charset="0"/>
                <a:cs typeface="Arial" panose="020B0604020202020204" pitchFamily="34" charset="0"/>
              </a:rPr>
              <a:t>Extracellular compartment: 25 % intravascular 75 % extravascular</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Fluid volume is normally maintained by starlings forces</a:t>
            </a:r>
          </a:p>
        </p:txBody>
      </p:sp>
    </p:spTree>
    <p:extLst>
      <p:ext uri="{BB962C8B-B14F-4D97-AF65-F5344CB8AC3E}">
        <p14:creationId xmlns:p14="http://schemas.microsoft.com/office/powerpoint/2010/main" val="1953162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B707D-F8C3-4FCD-AE6B-3147C7CF35DB}"/>
              </a:ext>
            </a:extLst>
          </p:cNvPr>
          <p:cNvSpPr>
            <a:spLocks noGrp="1"/>
          </p:cNvSpPr>
          <p:nvPr>
            <p:ph type="title"/>
          </p:nvPr>
        </p:nvSpPr>
        <p:spPr/>
        <p:txBody>
          <a:bodyPr/>
          <a:lstStyle/>
          <a:p>
            <a:endParaRPr lang="en-AE" dirty="0"/>
          </a:p>
        </p:txBody>
      </p:sp>
      <p:pic>
        <p:nvPicPr>
          <p:cNvPr id="5" name="Content Placeholder 4">
            <a:extLst>
              <a:ext uri="{FF2B5EF4-FFF2-40B4-BE49-F238E27FC236}">
                <a16:creationId xmlns:a16="http://schemas.microsoft.com/office/drawing/2014/main" id="{CB7F36F2-FA39-45A6-8F16-3E0D22D619F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306" y="49818"/>
            <a:ext cx="11681716" cy="6474271"/>
          </a:xfrm>
        </p:spPr>
      </p:pic>
    </p:spTree>
    <p:extLst>
      <p:ext uri="{BB962C8B-B14F-4D97-AF65-F5344CB8AC3E}">
        <p14:creationId xmlns:p14="http://schemas.microsoft.com/office/powerpoint/2010/main" val="2916565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289B0D-8CA8-454B-A2A3-C519CA5E84DC}"/>
              </a:ext>
            </a:extLst>
          </p:cNvPr>
          <p:cNvSpPr>
            <a:spLocks noGrp="1"/>
          </p:cNvSpPr>
          <p:nvPr>
            <p:ph idx="1"/>
          </p:nvPr>
        </p:nvSpPr>
        <p:spPr>
          <a:xfrm>
            <a:off x="685800" y="1404258"/>
            <a:ext cx="10820400" cy="4814428"/>
          </a:xfrm>
        </p:spPr>
        <p:txBody>
          <a:bodyPr>
            <a:normAutofit/>
          </a:bodyPr>
          <a:lstStyle/>
          <a:p>
            <a:r>
              <a:rPr lang="en-GB" sz="2800" u="sng" dirty="0"/>
              <a:t>Net movement of fluid from intravascular to </a:t>
            </a:r>
            <a:r>
              <a:rPr lang="en-GB" sz="2800" u="sng" dirty="0" err="1"/>
              <a:t>interstitium</a:t>
            </a:r>
            <a:r>
              <a:rPr lang="en-GB" sz="2800" u="sng" dirty="0"/>
              <a:t> occurs in :</a:t>
            </a:r>
          </a:p>
          <a:p>
            <a:pPr marL="0" indent="0">
              <a:buNone/>
            </a:pPr>
            <a:endParaRPr lang="en-GB" sz="2800" u="sng" dirty="0"/>
          </a:p>
          <a:p>
            <a:r>
              <a:rPr lang="en-GB" sz="2400" dirty="0"/>
              <a:t>Increase in capillary hydrostatic pressure</a:t>
            </a:r>
          </a:p>
          <a:p>
            <a:r>
              <a:rPr lang="en-GB" sz="2400" dirty="0"/>
              <a:t>Reduction in plasma oncotic pressure</a:t>
            </a:r>
          </a:p>
          <a:p>
            <a:r>
              <a:rPr lang="en-GB" sz="2400" dirty="0"/>
              <a:t>Increase in interstitial oncotic pressure</a:t>
            </a:r>
          </a:p>
          <a:p>
            <a:r>
              <a:rPr lang="en-GB" sz="2400" dirty="0"/>
              <a:t>Capillary endothelial </a:t>
            </a:r>
            <a:r>
              <a:rPr lang="en-GB" sz="2400" dirty="0" err="1"/>
              <a:t>barrer</a:t>
            </a:r>
            <a:r>
              <a:rPr lang="en-GB" sz="2400" dirty="0"/>
              <a:t> damage</a:t>
            </a:r>
          </a:p>
          <a:p>
            <a:r>
              <a:rPr lang="en-GB" sz="2400" dirty="0"/>
              <a:t>Inadequate lymphatic drainage</a:t>
            </a:r>
          </a:p>
          <a:p>
            <a:endParaRPr lang="en-AE" sz="2800" u="sng" dirty="0"/>
          </a:p>
        </p:txBody>
      </p:sp>
    </p:spTree>
    <p:extLst>
      <p:ext uri="{BB962C8B-B14F-4D97-AF65-F5344CB8AC3E}">
        <p14:creationId xmlns:p14="http://schemas.microsoft.com/office/powerpoint/2010/main" val="2322351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FD8284-0517-4EED-9031-78827BA0F378}"/>
              </a:ext>
            </a:extLst>
          </p:cNvPr>
          <p:cNvSpPr>
            <a:spLocks noGrp="1"/>
          </p:cNvSpPr>
          <p:nvPr>
            <p:ph idx="1"/>
          </p:nvPr>
        </p:nvSpPr>
        <p:spPr>
          <a:xfrm>
            <a:off x="791936" y="1391194"/>
            <a:ext cx="10858500" cy="5197385"/>
          </a:xfrm>
        </p:spPr>
        <p:txBody>
          <a:bodyPr/>
          <a:lstStyle/>
          <a:p>
            <a:r>
              <a:rPr lang="en-GB" dirty="0"/>
              <a:t>Effective arterial volume is reduced in many forms of </a:t>
            </a:r>
            <a:r>
              <a:rPr lang="en-GB" dirty="0" err="1"/>
              <a:t>edema</a:t>
            </a:r>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pPr marL="0" indent="0">
              <a:buNone/>
            </a:pPr>
            <a:endParaRPr lang="en-GB" dirty="0"/>
          </a:p>
        </p:txBody>
      </p:sp>
      <p:sp>
        <p:nvSpPr>
          <p:cNvPr id="4" name="Flowchart: Process 3">
            <a:extLst>
              <a:ext uri="{FF2B5EF4-FFF2-40B4-BE49-F238E27FC236}">
                <a16:creationId xmlns:a16="http://schemas.microsoft.com/office/drawing/2014/main" id="{816D1DCC-6E89-4467-B9A5-ADE226C44527}"/>
              </a:ext>
            </a:extLst>
          </p:cNvPr>
          <p:cNvSpPr/>
          <p:nvPr/>
        </p:nvSpPr>
        <p:spPr>
          <a:xfrm>
            <a:off x="3959678" y="1981906"/>
            <a:ext cx="4939393" cy="424543"/>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Diminished renal flow</a:t>
            </a:r>
            <a:endParaRPr lang="en-AE" dirty="0"/>
          </a:p>
        </p:txBody>
      </p:sp>
      <p:sp>
        <p:nvSpPr>
          <p:cNvPr id="6" name="Flowchart: Process 5">
            <a:extLst>
              <a:ext uri="{FF2B5EF4-FFF2-40B4-BE49-F238E27FC236}">
                <a16:creationId xmlns:a16="http://schemas.microsoft.com/office/drawing/2014/main" id="{D1660A1A-0450-4C3B-BA31-A9F0CDF20F52}"/>
              </a:ext>
            </a:extLst>
          </p:cNvPr>
          <p:cNvSpPr/>
          <p:nvPr/>
        </p:nvSpPr>
        <p:spPr>
          <a:xfrm>
            <a:off x="3959677" y="2789302"/>
            <a:ext cx="4939393" cy="424543"/>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Renin release from </a:t>
            </a:r>
            <a:r>
              <a:rPr lang="en-GB" dirty="0" err="1"/>
              <a:t>jg</a:t>
            </a:r>
            <a:r>
              <a:rPr lang="en-GB" dirty="0"/>
              <a:t> cells</a:t>
            </a:r>
            <a:endParaRPr lang="en-AE" dirty="0"/>
          </a:p>
        </p:txBody>
      </p:sp>
      <p:sp>
        <p:nvSpPr>
          <p:cNvPr id="7" name="Flowchart: Process 6">
            <a:extLst>
              <a:ext uri="{FF2B5EF4-FFF2-40B4-BE49-F238E27FC236}">
                <a16:creationId xmlns:a16="http://schemas.microsoft.com/office/drawing/2014/main" id="{1EEF1CA9-278C-456D-80CE-037649DB8E09}"/>
              </a:ext>
            </a:extLst>
          </p:cNvPr>
          <p:cNvSpPr/>
          <p:nvPr/>
        </p:nvSpPr>
        <p:spPr>
          <a:xfrm>
            <a:off x="3959676" y="3644156"/>
            <a:ext cx="4939393" cy="424543"/>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Acts on angiotensinogen (liver)</a:t>
            </a:r>
            <a:endParaRPr lang="en-AE" dirty="0"/>
          </a:p>
        </p:txBody>
      </p:sp>
      <p:sp>
        <p:nvSpPr>
          <p:cNvPr id="8" name="Flowchart: Process 7">
            <a:extLst>
              <a:ext uri="{FF2B5EF4-FFF2-40B4-BE49-F238E27FC236}">
                <a16:creationId xmlns:a16="http://schemas.microsoft.com/office/drawing/2014/main" id="{3A5F9F7B-0A40-4D89-8F55-C755C3B6BFE4}"/>
              </a:ext>
            </a:extLst>
          </p:cNvPr>
          <p:cNvSpPr/>
          <p:nvPr/>
        </p:nvSpPr>
        <p:spPr>
          <a:xfrm>
            <a:off x="3959675" y="4529737"/>
            <a:ext cx="4939393" cy="424543"/>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Release Angiotensin 1(decapeptide)</a:t>
            </a:r>
            <a:endParaRPr lang="en-AE" dirty="0"/>
          </a:p>
        </p:txBody>
      </p:sp>
      <p:sp>
        <p:nvSpPr>
          <p:cNvPr id="9" name="Flowchart: Process 8">
            <a:extLst>
              <a:ext uri="{FF2B5EF4-FFF2-40B4-BE49-F238E27FC236}">
                <a16:creationId xmlns:a16="http://schemas.microsoft.com/office/drawing/2014/main" id="{8B8BEA5E-40E2-4EAC-B8F5-B7FF5F1AB0F8}"/>
              </a:ext>
            </a:extLst>
          </p:cNvPr>
          <p:cNvSpPr/>
          <p:nvPr/>
        </p:nvSpPr>
        <p:spPr>
          <a:xfrm>
            <a:off x="3959674" y="5365466"/>
            <a:ext cx="4939393" cy="424543"/>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Angiotensin 2 (octapeptide)</a:t>
            </a:r>
            <a:endParaRPr lang="en-AE" dirty="0"/>
          </a:p>
        </p:txBody>
      </p:sp>
      <p:sp>
        <p:nvSpPr>
          <p:cNvPr id="10" name="Arrow: Down 9">
            <a:extLst>
              <a:ext uri="{FF2B5EF4-FFF2-40B4-BE49-F238E27FC236}">
                <a16:creationId xmlns:a16="http://schemas.microsoft.com/office/drawing/2014/main" id="{4876B700-48C7-4042-9588-8FE871C30C98}"/>
              </a:ext>
            </a:extLst>
          </p:cNvPr>
          <p:cNvSpPr/>
          <p:nvPr/>
        </p:nvSpPr>
        <p:spPr>
          <a:xfrm>
            <a:off x="6408954" y="2441747"/>
            <a:ext cx="45719" cy="3122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Arrow: Down 10">
            <a:extLst>
              <a:ext uri="{FF2B5EF4-FFF2-40B4-BE49-F238E27FC236}">
                <a16:creationId xmlns:a16="http://schemas.microsoft.com/office/drawing/2014/main" id="{1599364E-C195-4C78-9042-B0DF043D9013}"/>
              </a:ext>
            </a:extLst>
          </p:cNvPr>
          <p:cNvSpPr/>
          <p:nvPr/>
        </p:nvSpPr>
        <p:spPr>
          <a:xfrm>
            <a:off x="6383651" y="3273879"/>
            <a:ext cx="45719" cy="3228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2" name="Arrow: Down 11">
            <a:extLst>
              <a:ext uri="{FF2B5EF4-FFF2-40B4-BE49-F238E27FC236}">
                <a16:creationId xmlns:a16="http://schemas.microsoft.com/office/drawing/2014/main" id="{15878FB6-D4A7-463B-AAB0-CA8F3BA95101}"/>
              </a:ext>
            </a:extLst>
          </p:cNvPr>
          <p:cNvSpPr/>
          <p:nvPr/>
        </p:nvSpPr>
        <p:spPr>
          <a:xfrm>
            <a:off x="6383651" y="4068699"/>
            <a:ext cx="45719" cy="31552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3" name="Arrow: Down 12">
            <a:extLst>
              <a:ext uri="{FF2B5EF4-FFF2-40B4-BE49-F238E27FC236}">
                <a16:creationId xmlns:a16="http://schemas.microsoft.com/office/drawing/2014/main" id="{E4C258B3-2600-452C-98FE-2FBF9E2897B2}"/>
              </a:ext>
            </a:extLst>
          </p:cNvPr>
          <p:cNvSpPr/>
          <p:nvPr/>
        </p:nvSpPr>
        <p:spPr>
          <a:xfrm>
            <a:off x="6383651" y="4954280"/>
            <a:ext cx="45719" cy="3521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Tree>
    <p:extLst>
      <p:ext uri="{BB962C8B-B14F-4D97-AF65-F5344CB8AC3E}">
        <p14:creationId xmlns:p14="http://schemas.microsoft.com/office/powerpoint/2010/main" val="2988869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FA27E-BFB4-466C-AD22-1EE69DE801B9}"/>
              </a:ext>
            </a:extLst>
          </p:cNvPr>
          <p:cNvSpPr>
            <a:spLocks noGrp="1"/>
          </p:cNvSpPr>
          <p:nvPr>
            <p:ph type="title"/>
          </p:nvPr>
        </p:nvSpPr>
        <p:spPr>
          <a:xfrm>
            <a:off x="323850" y="639315"/>
            <a:ext cx="8610600" cy="1293028"/>
          </a:xfrm>
        </p:spPr>
        <p:txBody>
          <a:bodyPr/>
          <a:lstStyle/>
          <a:p>
            <a:endParaRPr lang="en-AE"/>
          </a:p>
        </p:txBody>
      </p:sp>
      <p:sp>
        <p:nvSpPr>
          <p:cNvPr id="3" name="Content Placeholder 2">
            <a:extLst>
              <a:ext uri="{FF2B5EF4-FFF2-40B4-BE49-F238E27FC236}">
                <a16:creationId xmlns:a16="http://schemas.microsoft.com/office/drawing/2014/main" id="{1DBC42C1-1E29-4ACC-8F80-406E0B9A708E}"/>
              </a:ext>
            </a:extLst>
          </p:cNvPr>
          <p:cNvSpPr>
            <a:spLocks noGrp="1"/>
          </p:cNvSpPr>
          <p:nvPr>
            <p:ph idx="1"/>
          </p:nvPr>
        </p:nvSpPr>
        <p:spPr/>
        <p:txBody>
          <a:bodyPr/>
          <a:lstStyle/>
          <a:p>
            <a:r>
              <a:rPr lang="en-GB" dirty="0">
                <a:latin typeface="Arial" panose="020B0604020202020204" pitchFamily="34" charset="0"/>
                <a:cs typeface="Arial" panose="020B0604020202020204" pitchFamily="34" charset="0"/>
              </a:rPr>
              <a:t>All have generalised vasoconstrictor properties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Decreases hydrostatic pressure in peritubular </a:t>
            </a:r>
            <a:r>
              <a:rPr lang="en-GB" dirty="0" err="1">
                <a:latin typeface="Arial" panose="020B0604020202020204" pitchFamily="34" charset="0"/>
                <a:cs typeface="Arial" panose="020B0604020202020204" pitchFamily="34" charset="0"/>
              </a:rPr>
              <a:t>capillaries,increases</a:t>
            </a:r>
            <a:r>
              <a:rPr lang="en-GB" dirty="0">
                <a:latin typeface="Arial" panose="020B0604020202020204" pitchFamily="34" charset="0"/>
                <a:cs typeface="Arial" panose="020B0604020202020204" pitchFamily="34" charset="0"/>
              </a:rPr>
              <a:t> oncotic pressure in these vessels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enhanced salt and water reabsorption from pct and ascending limb of loop of </a:t>
            </a:r>
            <a:r>
              <a:rPr lang="en-GB" dirty="0" err="1">
                <a:latin typeface="Arial" panose="020B0604020202020204" pitchFamily="34" charset="0"/>
                <a:cs typeface="Arial" panose="020B0604020202020204" pitchFamily="34" charset="0"/>
              </a:rPr>
              <a:t>henle</a:t>
            </a:r>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Increased aldosterone production</a:t>
            </a:r>
          </a:p>
          <a:p>
            <a:endParaRPr lang="en-GB" dirty="0">
              <a:latin typeface="Arial" panose="020B0604020202020204" pitchFamily="34" charset="0"/>
              <a:cs typeface="Arial" panose="020B0604020202020204" pitchFamily="34" charset="0"/>
            </a:endParaRPr>
          </a:p>
          <a:p>
            <a:endParaRPr lang="en-A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0980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2DF5D-DFCD-4B9C-932D-49DBF4DAB26F}"/>
              </a:ext>
            </a:extLst>
          </p:cNvPr>
          <p:cNvSpPr>
            <a:spLocks noGrp="1"/>
          </p:cNvSpPr>
          <p:nvPr>
            <p:ph type="title"/>
          </p:nvPr>
        </p:nvSpPr>
        <p:spPr/>
        <p:txBody>
          <a:bodyPr/>
          <a:lstStyle/>
          <a:p>
            <a:endParaRPr lang="en-AE"/>
          </a:p>
        </p:txBody>
      </p:sp>
      <p:pic>
        <p:nvPicPr>
          <p:cNvPr id="5" name="Content Placeholder 4">
            <a:extLst>
              <a:ext uri="{FF2B5EF4-FFF2-40B4-BE49-F238E27FC236}">
                <a16:creationId xmlns:a16="http://schemas.microsoft.com/office/drawing/2014/main" id="{086DB955-8150-4A63-8922-62793FAFFC0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194" y="123291"/>
            <a:ext cx="12020764" cy="6734710"/>
          </a:xfrm>
        </p:spPr>
      </p:pic>
    </p:spTree>
    <p:extLst>
      <p:ext uri="{BB962C8B-B14F-4D97-AF65-F5344CB8AC3E}">
        <p14:creationId xmlns:p14="http://schemas.microsoft.com/office/powerpoint/2010/main" val="3338501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E028B-7693-4DBB-8257-B5C8C59D56C0}"/>
              </a:ext>
            </a:extLst>
          </p:cNvPr>
          <p:cNvSpPr>
            <a:spLocks noGrp="1"/>
          </p:cNvSpPr>
          <p:nvPr>
            <p:ph type="title"/>
          </p:nvPr>
        </p:nvSpPr>
        <p:spPr/>
        <p:txBody>
          <a:bodyPr/>
          <a:lstStyle/>
          <a:p>
            <a:endParaRPr lang="en-AE"/>
          </a:p>
        </p:txBody>
      </p:sp>
      <p:pic>
        <p:nvPicPr>
          <p:cNvPr id="5" name="Content Placeholder 4">
            <a:extLst>
              <a:ext uri="{FF2B5EF4-FFF2-40B4-BE49-F238E27FC236}">
                <a16:creationId xmlns:a16="http://schemas.microsoft.com/office/drawing/2014/main" id="{8C170123-FA92-49F1-8AB2-99EB1AEB680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75396"/>
            <a:ext cx="12192000" cy="6782603"/>
          </a:xfrm>
        </p:spPr>
      </p:pic>
    </p:spTree>
    <p:extLst>
      <p:ext uri="{BB962C8B-B14F-4D97-AF65-F5344CB8AC3E}">
        <p14:creationId xmlns:p14="http://schemas.microsoft.com/office/powerpoint/2010/main" val="1803637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842B9F-E5B3-43E1-A2CB-764DF047D995}"/>
              </a:ext>
            </a:extLst>
          </p:cNvPr>
          <p:cNvSpPr>
            <a:spLocks noGrp="1"/>
          </p:cNvSpPr>
          <p:nvPr>
            <p:ph idx="1"/>
          </p:nvPr>
        </p:nvSpPr>
        <p:spPr>
          <a:xfrm>
            <a:off x="810928" y="1416937"/>
            <a:ext cx="10820400" cy="4024125"/>
          </a:xfrm>
        </p:spPr>
        <p:txBody>
          <a:bodyPr/>
          <a:lstStyle/>
          <a:p>
            <a:r>
              <a:rPr lang="en-GB" dirty="0">
                <a:latin typeface="Arial" panose="020B0604020202020204" pitchFamily="34" charset="0"/>
                <a:cs typeface="Arial" panose="020B0604020202020204" pitchFamily="34" charset="0"/>
              </a:rPr>
              <a:t>ARGININE VASOPRESSIN : released by posterior pituitary in response to increased intracellular osmolar concentration (v2 receptors)</a:t>
            </a:r>
          </a:p>
          <a:p>
            <a:pPr marL="0" indent="0">
              <a:buNone/>
            </a:pPr>
            <a:endParaRPr lang="en-AE" dirty="0">
              <a:latin typeface="Arial" panose="020B0604020202020204" pitchFamily="34" charset="0"/>
              <a:cs typeface="Arial" panose="020B0604020202020204" pitchFamily="34" charset="0"/>
            </a:endParaRPr>
          </a:p>
          <a:p>
            <a:r>
              <a:rPr lang="en-AE" dirty="0">
                <a:latin typeface="Arial" panose="020B0604020202020204" pitchFamily="34" charset="0"/>
                <a:cs typeface="Arial" panose="020B0604020202020204" pitchFamily="34" charset="0"/>
              </a:rPr>
              <a:t>ENDOTHELIN : Increased in severe heart fa</a:t>
            </a:r>
            <a:r>
              <a:rPr lang="en-GB" dirty="0" err="1">
                <a:latin typeface="Arial" panose="020B0604020202020204" pitchFamily="34" charset="0"/>
                <a:cs typeface="Arial" panose="020B0604020202020204" pitchFamily="34" charset="0"/>
              </a:rPr>
              <a:t>i</a:t>
            </a:r>
            <a:r>
              <a:rPr lang="en-AE" dirty="0">
                <a:latin typeface="Arial" panose="020B0604020202020204" pitchFamily="34" charset="0"/>
                <a:cs typeface="Arial" panose="020B0604020202020204" pitchFamily="34" charset="0"/>
              </a:rPr>
              <a:t>lure: renal vasoconstriction and sodium retention</a:t>
            </a:r>
          </a:p>
          <a:p>
            <a:endParaRPr lang="en-AE" dirty="0">
              <a:latin typeface="Arial" panose="020B0604020202020204" pitchFamily="34" charset="0"/>
              <a:cs typeface="Arial" panose="020B0604020202020204" pitchFamily="34" charset="0"/>
            </a:endParaRPr>
          </a:p>
          <a:p>
            <a:r>
              <a:rPr lang="en-AE" dirty="0">
                <a:latin typeface="Arial" panose="020B0604020202020204" pitchFamily="34" charset="0"/>
                <a:cs typeface="Arial" panose="020B0604020202020204" pitchFamily="34" charset="0"/>
              </a:rPr>
              <a:t>ANP &amp; BNP : produced by atrial distension &amp; increase in ventricular diastolic pressure respectively causing </a:t>
            </a:r>
            <a:r>
              <a:rPr lang="en-AE" dirty="0" err="1">
                <a:latin typeface="Arial" panose="020B0604020202020204" pitchFamily="34" charset="0"/>
                <a:cs typeface="Arial" panose="020B0604020202020204" pitchFamily="34" charset="0"/>
              </a:rPr>
              <a:t>i</a:t>
            </a:r>
            <a:r>
              <a:rPr lang="en-AE" dirty="0">
                <a:latin typeface="Arial" panose="020B0604020202020204" pitchFamily="34" charset="0"/>
                <a:cs typeface="Arial" panose="020B0604020202020204" pitchFamily="34" charset="0"/>
              </a:rPr>
              <a:t>) excretion of sodium and water</a:t>
            </a:r>
          </a:p>
          <a:p>
            <a:pPr marL="0" indent="0">
              <a:buNone/>
            </a:pPr>
            <a:r>
              <a:rPr lang="en-AE" dirty="0">
                <a:latin typeface="Arial" panose="020B0604020202020204" pitchFamily="34" charset="0"/>
                <a:cs typeface="Arial" panose="020B0604020202020204" pitchFamily="34" charset="0"/>
              </a:rPr>
              <a:t>                                                   ii)dilation of arterioles and venules</a:t>
            </a:r>
          </a:p>
          <a:p>
            <a:pPr marL="0" indent="0">
              <a:buNone/>
            </a:pPr>
            <a:r>
              <a:rPr lang="en-GB" dirty="0">
                <a:latin typeface="Arial" panose="020B0604020202020204" pitchFamily="34" charset="0"/>
                <a:cs typeface="Arial" panose="020B0604020202020204" pitchFamily="34" charset="0"/>
              </a:rPr>
              <a:t>    but not sufficiently potent to prevent </a:t>
            </a:r>
            <a:r>
              <a:rPr lang="en-GB" dirty="0" err="1">
                <a:latin typeface="Arial" panose="020B0604020202020204" pitchFamily="34" charset="0"/>
                <a:cs typeface="Arial" panose="020B0604020202020204" pitchFamily="34" charset="0"/>
              </a:rPr>
              <a:t>edema</a:t>
            </a:r>
            <a:endParaRPr lang="en-A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2414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7C800-A987-4E42-A2BC-E3FDDA6B85F4}"/>
              </a:ext>
            </a:extLst>
          </p:cNvPr>
          <p:cNvSpPr>
            <a:spLocks noGrp="1"/>
          </p:cNvSpPr>
          <p:nvPr>
            <p:ph type="title"/>
          </p:nvPr>
        </p:nvSpPr>
        <p:spPr>
          <a:xfrm>
            <a:off x="1099457" y="901532"/>
            <a:ext cx="8610600" cy="1293028"/>
          </a:xfrm>
        </p:spPr>
        <p:txBody>
          <a:bodyPr/>
          <a:lstStyle/>
          <a:p>
            <a:r>
              <a:rPr lang="en-GB" dirty="0"/>
              <a:t>Classification of </a:t>
            </a:r>
            <a:r>
              <a:rPr lang="en-GB" dirty="0" err="1"/>
              <a:t>edema</a:t>
            </a:r>
            <a:endParaRPr lang="en-AE" dirty="0"/>
          </a:p>
        </p:txBody>
      </p:sp>
      <p:sp>
        <p:nvSpPr>
          <p:cNvPr id="3" name="Content Placeholder 2">
            <a:extLst>
              <a:ext uri="{FF2B5EF4-FFF2-40B4-BE49-F238E27FC236}">
                <a16:creationId xmlns:a16="http://schemas.microsoft.com/office/drawing/2014/main" id="{91862B47-634F-417C-A94C-DDD96E6FE34E}"/>
              </a:ext>
            </a:extLst>
          </p:cNvPr>
          <p:cNvSpPr>
            <a:spLocks noGrp="1"/>
          </p:cNvSpPr>
          <p:nvPr>
            <p:ph idx="1"/>
          </p:nvPr>
        </p:nvSpPr>
        <p:spPr/>
        <p:txBody>
          <a:bodyPr/>
          <a:lstStyle/>
          <a:p>
            <a:r>
              <a:rPr lang="en-GB" dirty="0"/>
              <a:t>Based on site of involvement : localised/generalised</a:t>
            </a:r>
          </a:p>
          <a:p>
            <a:endParaRPr lang="en-AE" dirty="0"/>
          </a:p>
          <a:p>
            <a:r>
              <a:rPr lang="en-AE" dirty="0"/>
              <a:t>based on type: exudative / transudative</a:t>
            </a:r>
          </a:p>
          <a:p>
            <a:endParaRPr lang="en-AE" dirty="0"/>
          </a:p>
          <a:p>
            <a:r>
              <a:rPr lang="en-GB" dirty="0"/>
              <a:t>C</a:t>
            </a:r>
            <a:r>
              <a:rPr lang="en-AE" dirty="0" err="1"/>
              <a:t>linically</a:t>
            </a:r>
            <a:r>
              <a:rPr lang="en-AE" dirty="0"/>
              <a:t> : pitting / nonpitting</a:t>
            </a:r>
            <a:endParaRPr lang="en-GB" dirty="0"/>
          </a:p>
        </p:txBody>
      </p:sp>
    </p:spTree>
    <p:extLst>
      <p:ext uri="{BB962C8B-B14F-4D97-AF65-F5344CB8AC3E}">
        <p14:creationId xmlns:p14="http://schemas.microsoft.com/office/powerpoint/2010/main" val="1781611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4B92D-24C6-4C2B-B180-8E8F47BB2DA5}"/>
              </a:ext>
            </a:extLst>
          </p:cNvPr>
          <p:cNvSpPr>
            <a:spLocks noGrp="1"/>
          </p:cNvSpPr>
          <p:nvPr>
            <p:ph type="title"/>
          </p:nvPr>
        </p:nvSpPr>
        <p:spPr>
          <a:xfrm>
            <a:off x="2128157" y="916228"/>
            <a:ext cx="8610600" cy="1293028"/>
          </a:xfrm>
        </p:spPr>
        <p:txBody>
          <a:bodyPr/>
          <a:lstStyle/>
          <a:p>
            <a:r>
              <a:rPr lang="en-GB" dirty="0"/>
              <a:t>Causes of generalised </a:t>
            </a:r>
            <a:r>
              <a:rPr lang="en-GB" dirty="0" err="1"/>
              <a:t>edema</a:t>
            </a:r>
            <a:endParaRPr lang="en-AE" dirty="0"/>
          </a:p>
        </p:txBody>
      </p:sp>
      <p:sp>
        <p:nvSpPr>
          <p:cNvPr id="3" name="Content Placeholder 2">
            <a:extLst>
              <a:ext uri="{FF2B5EF4-FFF2-40B4-BE49-F238E27FC236}">
                <a16:creationId xmlns:a16="http://schemas.microsoft.com/office/drawing/2014/main" id="{7C4B5507-CCEC-43E2-98C3-80995ECB93DE}"/>
              </a:ext>
            </a:extLst>
          </p:cNvPr>
          <p:cNvSpPr>
            <a:spLocks noGrp="1"/>
          </p:cNvSpPr>
          <p:nvPr>
            <p:ph idx="1"/>
          </p:nvPr>
        </p:nvSpPr>
        <p:spPr>
          <a:xfrm>
            <a:off x="685800" y="2521131"/>
            <a:ext cx="10820400" cy="4024125"/>
          </a:xfrm>
        </p:spPr>
        <p:txBody>
          <a:bodyPr/>
          <a:lstStyle/>
          <a:p>
            <a:r>
              <a:rPr lang="en-GB" dirty="0"/>
              <a:t>Cardiac</a:t>
            </a:r>
          </a:p>
          <a:p>
            <a:r>
              <a:rPr lang="en-GB" dirty="0"/>
              <a:t>Hepatic</a:t>
            </a:r>
          </a:p>
          <a:p>
            <a:r>
              <a:rPr lang="en-GB" dirty="0"/>
              <a:t>Renal</a:t>
            </a:r>
          </a:p>
          <a:p>
            <a:r>
              <a:rPr lang="en-GB" dirty="0"/>
              <a:t>Drug induced</a:t>
            </a:r>
          </a:p>
          <a:p>
            <a:r>
              <a:rPr lang="en-GB" dirty="0" err="1"/>
              <a:t>Edema</a:t>
            </a:r>
            <a:r>
              <a:rPr lang="en-GB" dirty="0"/>
              <a:t> of nutritional origin</a:t>
            </a:r>
            <a:endParaRPr lang="en-AE" dirty="0"/>
          </a:p>
        </p:txBody>
      </p:sp>
    </p:spTree>
    <p:extLst>
      <p:ext uri="{BB962C8B-B14F-4D97-AF65-F5344CB8AC3E}">
        <p14:creationId xmlns:p14="http://schemas.microsoft.com/office/powerpoint/2010/main" val="778092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DAAA8-6879-4892-9572-A528F1358EE2}"/>
              </a:ext>
            </a:extLst>
          </p:cNvPr>
          <p:cNvSpPr>
            <a:spLocks noGrp="1"/>
          </p:cNvSpPr>
          <p:nvPr>
            <p:ph type="title"/>
          </p:nvPr>
        </p:nvSpPr>
        <p:spPr>
          <a:xfrm>
            <a:off x="1670957" y="901532"/>
            <a:ext cx="8610600" cy="1293028"/>
          </a:xfrm>
        </p:spPr>
        <p:txBody>
          <a:bodyPr/>
          <a:lstStyle/>
          <a:p>
            <a:r>
              <a:rPr lang="en-GB" dirty="0"/>
              <a:t>Causes </a:t>
            </a:r>
            <a:r>
              <a:rPr lang="en-GB"/>
              <a:t>of localised  </a:t>
            </a:r>
            <a:r>
              <a:rPr lang="en-GB" dirty="0" err="1"/>
              <a:t>edema</a:t>
            </a:r>
            <a:endParaRPr lang="en-AE" dirty="0"/>
          </a:p>
        </p:txBody>
      </p:sp>
      <p:sp>
        <p:nvSpPr>
          <p:cNvPr id="3" name="Content Placeholder 2">
            <a:extLst>
              <a:ext uri="{FF2B5EF4-FFF2-40B4-BE49-F238E27FC236}">
                <a16:creationId xmlns:a16="http://schemas.microsoft.com/office/drawing/2014/main" id="{47ADB981-420B-4317-AB4F-0F51A944D051}"/>
              </a:ext>
            </a:extLst>
          </p:cNvPr>
          <p:cNvSpPr>
            <a:spLocks noGrp="1"/>
          </p:cNvSpPr>
          <p:nvPr>
            <p:ph idx="1"/>
          </p:nvPr>
        </p:nvSpPr>
        <p:spPr>
          <a:xfrm>
            <a:off x="685800" y="1876926"/>
            <a:ext cx="10820400" cy="4341759"/>
          </a:xfrm>
        </p:spPr>
        <p:txBody>
          <a:bodyPr>
            <a:normAutofit fontScale="77500" lnSpcReduction="20000"/>
          </a:bodyPr>
          <a:lstStyle/>
          <a:p>
            <a:pPr marL="0" indent="0">
              <a:buNone/>
            </a:pPr>
            <a:r>
              <a:rPr lang="en-GB" dirty="0">
                <a:latin typeface="Arial" panose="020B0604020202020204" pitchFamily="34" charset="0"/>
                <a:cs typeface="Arial" panose="020B0604020202020204" pitchFamily="34" charset="0"/>
              </a:rPr>
              <a:t>VENOUS EDEMA</a:t>
            </a:r>
          </a:p>
          <a:p>
            <a:pPr marL="457200" indent="-457200">
              <a:buAutoNum type="arabicParenR"/>
            </a:pPr>
            <a:r>
              <a:rPr lang="en-GB" dirty="0">
                <a:latin typeface="Arial" panose="020B0604020202020204" pitchFamily="34" charset="0"/>
                <a:cs typeface="Arial" panose="020B0604020202020204" pitchFamily="34" charset="0"/>
              </a:rPr>
              <a:t>Deep vein thrombosis</a:t>
            </a:r>
          </a:p>
          <a:p>
            <a:pPr marL="0" indent="0">
              <a:buNone/>
            </a:pPr>
            <a:r>
              <a:rPr lang="en-GB" dirty="0">
                <a:latin typeface="Arial" panose="020B0604020202020204" pitchFamily="34" charset="0"/>
                <a:cs typeface="Arial" panose="020B0604020202020204" pitchFamily="34" charset="0"/>
              </a:rPr>
              <a:t>2)  varicose veins/</a:t>
            </a:r>
            <a:r>
              <a:rPr lang="en-GB" dirty="0" err="1">
                <a:latin typeface="Arial" panose="020B0604020202020204" pitchFamily="34" charset="0"/>
                <a:cs typeface="Arial" panose="020B0604020202020204" pitchFamily="34" charset="0"/>
              </a:rPr>
              <a:t>ivc</a:t>
            </a:r>
            <a:r>
              <a:rPr lang="en-GB" dirty="0">
                <a:latin typeface="Arial" panose="020B0604020202020204" pitchFamily="34" charset="0"/>
                <a:cs typeface="Arial" panose="020B0604020202020204" pitchFamily="34" charset="0"/>
              </a:rPr>
              <a:t> obstruction</a:t>
            </a:r>
          </a:p>
          <a:p>
            <a:pPr marL="457200" indent="-457200">
              <a:buAutoNum type="arabicParenR" startAt="3"/>
            </a:pPr>
            <a:r>
              <a:rPr lang="en-GB" dirty="0">
                <a:latin typeface="Arial" panose="020B0604020202020204" pitchFamily="34" charset="0"/>
                <a:cs typeface="Arial" panose="020B0604020202020204" pitchFamily="34" charset="0"/>
              </a:rPr>
              <a:t>svc/</a:t>
            </a:r>
            <a:r>
              <a:rPr lang="en-GB" dirty="0" err="1">
                <a:latin typeface="Arial" panose="020B0604020202020204" pitchFamily="34" charset="0"/>
                <a:cs typeface="Arial" panose="020B0604020202020204" pitchFamily="34" charset="0"/>
              </a:rPr>
              <a:t>ivc</a:t>
            </a:r>
            <a:r>
              <a:rPr lang="en-GB" dirty="0">
                <a:latin typeface="Arial" panose="020B0604020202020204" pitchFamily="34" charset="0"/>
                <a:cs typeface="Arial" panose="020B0604020202020204" pitchFamily="34" charset="0"/>
              </a:rPr>
              <a:t> obstruction</a:t>
            </a:r>
          </a:p>
          <a:p>
            <a:pPr marL="457200" indent="-457200">
              <a:buAutoNum type="arabicParenR" startAt="3"/>
            </a:pPr>
            <a:r>
              <a:rPr lang="en-GB" dirty="0">
                <a:latin typeface="Arial" panose="020B0604020202020204" pitchFamily="34" charset="0"/>
                <a:cs typeface="Arial" panose="020B0604020202020204" pitchFamily="34" charset="0"/>
              </a:rPr>
              <a:t>May </a:t>
            </a:r>
            <a:r>
              <a:rPr lang="en-GB" dirty="0" err="1">
                <a:latin typeface="Arial" panose="020B0604020202020204" pitchFamily="34" charset="0"/>
                <a:cs typeface="Arial" panose="020B0604020202020204" pitchFamily="34" charset="0"/>
              </a:rPr>
              <a:t>thurners</a:t>
            </a:r>
            <a:r>
              <a:rPr lang="en-GB" dirty="0">
                <a:latin typeface="Arial" panose="020B0604020202020204" pitchFamily="34" charset="0"/>
                <a:cs typeface="Arial" panose="020B0604020202020204" pitchFamily="34" charset="0"/>
              </a:rPr>
              <a:t> syndrome</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LYMPHATIC EDEMA</a:t>
            </a:r>
          </a:p>
          <a:p>
            <a:pPr marL="0" indent="0">
              <a:buNone/>
            </a:pPr>
            <a:r>
              <a:rPr lang="en-GB" dirty="0">
                <a:latin typeface="Arial" panose="020B0604020202020204" pitchFamily="34" charset="0"/>
                <a:cs typeface="Arial" panose="020B0604020202020204" pitchFamily="34" charset="0"/>
              </a:rPr>
              <a:t>1)Chronic lymphangitis</a:t>
            </a:r>
          </a:p>
          <a:p>
            <a:pPr marL="0" indent="0">
              <a:buNone/>
            </a:pPr>
            <a:r>
              <a:rPr lang="en-GB" dirty="0">
                <a:latin typeface="Arial" panose="020B0604020202020204" pitchFamily="34" charset="0"/>
                <a:cs typeface="Arial" panose="020B0604020202020204" pitchFamily="34" charset="0"/>
              </a:rPr>
              <a:t>2)Resection of regional lymph nodes</a:t>
            </a:r>
          </a:p>
          <a:p>
            <a:pPr marL="0" indent="0">
              <a:buNone/>
            </a:pPr>
            <a:r>
              <a:rPr lang="en-GB" dirty="0">
                <a:latin typeface="Arial" panose="020B0604020202020204" pitchFamily="34" charset="0"/>
                <a:cs typeface="Arial" panose="020B0604020202020204" pitchFamily="34" charset="0"/>
              </a:rPr>
              <a:t>3)Filariasis</a:t>
            </a:r>
          </a:p>
          <a:p>
            <a:pPr marL="0" indent="0">
              <a:buNone/>
            </a:pPr>
            <a:r>
              <a:rPr lang="en-GB" dirty="0">
                <a:latin typeface="Arial" panose="020B0604020202020204" pitchFamily="34" charset="0"/>
                <a:cs typeface="Arial" panose="020B0604020202020204" pitchFamily="34" charset="0"/>
              </a:rPr>
              <a:t>4)Radiotherapy</a:t>
            </a:r>
          </a:p>
          <a:p>
            <a:pPr marL="0" indent="0">
              <a:buNone/>
            </a:pPr>
            <a:r>
              <a:rPr lang="en-GB" dirty="0">
                <a:latin typeface="Arial" panose="020B0604020202020204" pitchFamily="34" charset="0"/>
                <a:cs typeface="Arial" panose="020B0604020202020204" pitchFamily="34" charset="0"/>
              </a:rPr>
              <a:t>5)congenital(</a:t>
            </a:r>
            <a:r>
              <a:rPr lang="en-GB" dirty="0" err="1">
                <a:latin typeface="Arial" panose="020B0604020202020204" pitchFamily="34" charset="0"/>
                <a:cs typeface="Arial" panose="020B0604020202020204" pitchFamily="34" charset="0"/>
              </a:rPr>
              <a:t>milroys</a:t>
            </a:r>
            <a:r>
              <a:rPr lang="en-GB" dirty="0">
                <a:latin typeface="Arial" panose="020B0604020202020204" pitchFamily="34" charset="0"/>
                <a:cs typeface="Arial" panose="020B0604020202020204" pitchFamily="34" charset="0"/>
              </a:rPr>
              <a:t>)</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INFLAMMATORY CAUSES : cellulitis</a:t>
            </a:r>
          </a:p>
          <a:p>
            <a:pPr marL="0" indent="0">
              <a:buNone/>
            </a:pP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2977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13851-8C87-4BD9-9582-4D464FFAC9CA}"/>
              </a:ext>
            </a:extLst>
          </p:cNvPr>
          <p:cNvSpPr>
            <a:spLocks noGrp="1"/>
          </p:cNvSpPr>
          <p:nvPr>
            <p:ph type="title"/>
          </p:nvPr>
        </p:nvSpPr>
        <p:spPr>
          <a:xfrm>
            <a:off x="356507" y="976644"/>
            <a:ext cx="8610600" cy="1293028"/>
          </a:xfrm>
        </p:spPr>
        <p:txBody>
          <a:bodyPr>
            <a:normAutofit/>
          </a:bodyPr>
          <a:lstStyle/>
          <a:p>
            <a:r>
              <a:rPr lang="en-GB" sz="2400" dirty="0"/>
              <a:t>Generalised </a:t>
            </a:r>
            <a:r>
              <a:rPr lang="en-GB" sz="2400" dirty="0" err="1"/>
              <a:t>edema</a:t>
            </a:r>
            <a:r>
              <a:rPr lang="en-GB" sz="2400" dirty="0"/>
              <a:t> – cardiac origin</a:t>
            </a:r>
            <a:endParaRPr lang="en-AE" sz="2400" dirty="0"/>
          </a:p>
        </p:txBody>
      </p:sp>
      <p:sp>
        <p:nvSpPr>
          <p:cNvPr id="3" name="Content Placeholder 2">
            <a:extLst>
              <a:ext uri="{FF2B5EF4-FFF2-40B4-BE49-F238E27FC236}">
                <a16:creationId xmlns:a16="http://schemas.microsoft.com/office/drawing/2014/main" id="{9EDB2C59-7544-4760-B6C4-36308A18D990}"/>
              </a:ext>
            </a:extLst>
          </p:cNvPr>
          <p:cNvSpPr>
            <a:spLocks noGrp="1"/>
          </p:cNvSpPr>
          <p:nvPr>
            <p:ph idx="1"/>
          </p:nvPr>
        </p:nvSpPr>
        <p:spPr>
          <a:xfrm>
            <a:off x="685800" y="1877786"/>
            <a:ext cx="10820400" cy="4340899"/>
          </a:xfrm>
        </p:spPr>
        <p:txBody>
          <a:bodyPr/>
          <a:lstStyle/>
          <a:p>
            <a:r>
              <a:rPr lang="en-GB" dirty="0"/>
              <a:t>Symptoms : exertional </a:t>
            </a:r>
            <a:r>
              <a:rPr lang="en-GB" dirty="0" err="1"/>
              <a:t>dyspnoea,orthopnoea,pnd</a:t>
            </a:r>
            <a:endParaRPr lang="en-GB" dirty="0"/>
          </a:p>
          <a:p>
            <a:pPr marL="0" indent="0">
              <a:buNone/>
            </a:pPr>
            <a:endParaRPr lang="en-GB" dirty="0"/>
          </a:p>
          <a:p>
            <a:r>
              <a:rPr lang="en-GB" dirty="0"/>
              <a:t>Physical  examination : elevated </a:t>
            </a:r>
            <a:r>
              <a:rPr lang="en-GB" dirty="0" err="1"/>
              <a:t>jvp</a:t>
            </a:r>
            <a:endParaRPr lang="en-GB" dirty="0"/>
          </a:p>
          <a:p>
            <a:pPr marL="0" indent="0">
              <a:buNone/>
            </a:pPr>
            <a:r>
              <a:rPr lang="en-GB" dirty="0"/>
              <a:t>                                            s3 gallop</a:t>
            </a:r>
          </a:p>
          <a:p>
            <a:pPr marL="0" indent="0">
              <a:buNone/>
            </a:pPr>
            <a:r>
              <a:rPr lang="en-GB" dirty="0"/>
              <a:t>                                           peripheral </a:t>
            </a:r>
            <a:r>
              <a:rPr lang="en-GB" dirty="0" err="1"/>
              <a:t>cyanosis,cool</a:t>
            </a:r>
            <a:r>
              <a:rPr lang="en-GB" dirty="0"/>
              <a:t> extremities</a:t>
            </a:r>
          </a:p>
          <a:p>
            <a:pPr marL="0" indent="0">
              <a:buNone/>
            </a:pPr>
            <a:r>
              <a:rPr lang="en-GB" dirty="0"/>
              <a:t>                                           small pulse pressure</a:t>
            </a:r>
          </a:p>
          <a:p>
            <a:endParaRPr lang="en-GB" dirty="0"/>
          </a:p>
          <a:p>
            <a:pPr marL="0" indent="0">
              <a:buNone/>
            </a:pPr>
            <a:r>
              <a:rPr lang="en-GB" dirty="0"/>
              <a:t>Lab investigations :         </a:t>
            </a:r>
            <a:r>
              <a:rPr lang="en-GB" dirty="0" err="1"/>
              <a:t>eleated</a:t>
            </a:r>
            <a:r>
              <a:rPr lang="en-GB" dirty="0"/>
              <a:t> urea </a:t>
            </a:r>
            <a:r>
              <a:rPr lang="en-GB" dirty="0" err="1"/>
              <a:t>nitrogen:creatinine</a:t>
            </a:r>
            <a:r>
              <a:rPr lang="en-GB" dirty="0"/>
              <a:t> ratio</a:t>
            </a:r>
          </a:p>
          <a:p>
            <a:pPr marL="0" indent="0">
              <a:buNone/>
            </a:pPr>
            <a:r>
              <a:rPr lang="en-GB" dirty="0"/>
              <a:t>                                          decreased sodium</a:t>
            </a:r>
          </a:p>
          <a:p>
            <a:pPr marL="0" indent="0">
              <a:buNone/>
            </a:pPr>
            <a:r>
              <a:rPr lang="en-GB" dirty="0"/>
              <a:t>                                          elevated natriuretic peptides</a:t>
            </a:r>
            <a:endParaRPr lang="en-AE" dirty="0"/>
          </a:p>
        </p:txBody>
      </p:sp>
    </p:spTree>
    <p:extLst>
      <p:ext uri="{BB962C8B-B14F-4D97-AF65-F5344CB8AC3E}">
        <p14:creationId xmlns:p14="http://schemas.microsoft.com/office/powerpoint/2010/main" val="743306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14EDA-4807-40AB-8A6F-E9AB2EBE8D59}"/>
              </a:ext>
            </a:extLst>
          </p:cNvPr>
          <p:cNvSpPr>
            <a:spLocks noGrp="1"/>
          </p:cNvSpPr>
          <p:nvPr>
            <p:ph type="title"/>
          </p:nvPr>
        </p:nvSpPr>
        <p:spPr>
          <a:xfrm>
            <a:off x="-1045029" y="748044"/>
            <a:ext cx="10314214" cy="1293028"/>
          </a:xfrm>
        </p:spPr>
        <p:txBody>
          <a:bodyPr>
            <a:normAutofit/>
          </a:bodyPr>
          <a:lstStyle/>
          <a:p>
            <a:r>
              <a:rPr lang="en-GB" sz="2800" dirty="0"/>
              <a:t>Generalised </a:t>
            </a:r>
            <a:r>
              <a:rPr lang="en-GB" sz="2800" dirty="0" err="1"/>
              <a:t>edema</a:t>
            </a:r>
            <a:r>
              <a:rPr lang="en-GB" sz="2800" dirty="0"/>
              <a:t> :renal causes</a:t>
            </a:r>
            <a:endParaRPr lang="en-AE" sz="2800" dirty="0"/>
          </a:p>
        </p:txBody>
      </p:sp>
      <p:sp>
        <p:nvSpPr>
          <p:cNvPr id="3" name="Content Placeholder 2">
            <a:extLst>
              <a:ext uri="{FF2B5EF4-FFF2-40B4-BE49-F238E27FC236}">
                <a16:creationId xmlns:a16="http://schemas.microsoft.com/office/drawing/2014/main" id="{9EAEE00B-883B-4E50-A90F-B179832788DF}"/>
              </a:ext>
            </a:extLst>
          </p:cNvPr>
          <p:cNvSpPr>
            <a:spLocks noGrp="1"/>
          </p:cNvSpPr>
          <p:nvPr>
            <p:ph idx="1"/>
          </p:nvPr>
        </p:nvSpPr>
        <p:spPr/>
        <p:txBody>
          <a:bodyPr/>
          <a:lstStyle/>
          <a:p>
            <a:r>
              <a:rPr lang="en-GB" dirty="0"/>
              <a:t>Symptoms: usually chronic</a:t>
            </a:r>
          </a:p>
          <a:p>
            <a:r>
              <a:rPr lang="en-GB" dirty="0"/>
              <a:t>                    might be associated with uremic symptoms</a:t>
            </a:r>
          </a:p>
          <a:p>
            <a:pPr marL="0" indent="0">
              <a:buNone/>
            </a:pPr>
            <a:r>
              <a:rPr lang="en-GB" dirty="0"/>
              <a:t>                       dyspnoea less prominent than heart failure</a:t>
            </a:r>
          </a:p>
          <a:p>
            <a:pPr marL="0" indent="0">
              <a:buNone/>
            </a:pPr>
            <a:endParaRPr lang="en-GB" dirty="0"/>
          </a:p>
          <a:p>
            <a:pPr marL="0" indent="0">
              <a:buNone/>
            </a:pPr>
            <a:endParaRPr lang="en-GB" dirty="0"/>
          </a:p>
          <a:p>
            <a:pPr marL="0" indent="0">
              <a:buNone/>
            </a:pPr>
            <a:r>
              <a:rPr lang="en-GB" dirty="0"/>
              <a:t>Physical examination : Elevated BP</a:t>
            </a:r>
          </a:p>
          <a:p>
            <a:pPr marL="0" indent="0">
              <a:buNone/>
            </a:pPr>
            <a:r>
              <a:rPr lang="en-GB" dirty="0"/>
              <a:t>                                       hypertensive/diabetic retinopathy</a:t>
            </a:r>
          </a:p>
          <a:p>
            <a:pPr marL="0" indent="0">
              <a:buNone/>
            </a:pPr>
            <a:r>
              <a:rPr lang="en-GB" dirty="0"/>
              <a:t>                                       nitrogenous fetor</a:t>
            </a:r>
          </a:p>
          <a:p>
            <a:pPr marL="0" indent="0">
              <a:buNone/>
            </a:pPr>
            <a:r>
              <a:rPr lang="en-GB" dirty="0"/>
              <a:t>                                       pericardial friction rub</a:t>
            </a:r>
          </a:p>
          <a:p>
            <a:pPr marL="0" indent="0">
              <a:buNone/>
            </a:pPr>
            <a:endParaRPr lang="en-GB" dirty="0"/>
          </a:p>
          <a:p>
            <a:pPr marL="0" indent="0">
              <a:buNone/>
            </a:pPr>
            <a:endParaRPr lang="en-AE" dirty="0"/>
          </a:p>
        </p:txBody>
      </p:sp>
    </p:spTree>
    <p:extLst>
      <p:ext uri="{BB962C8B-B14F-4D97-AF65-F5344CB8AC3E}">
        <p14:creationId xmlns:p14="http://schemas.microsoft.com/office/powerpoint/2010/main" val="2242447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A95D23-B5C2-4BC8-A746-42FEC9B1D61F}"/>
              </a:ext>
            </a:extLst>
          </p:cNvPr>
          <p:cNvSpPr>
            <a:spLocks noGrp="1"/>
          </p:cNvSpPr>
          <p:nvPr>
            <p:ph idx="1"/>
          </p:nvPr>
        </p:nvSpPr>
        <p:spPr>
          <a:xfrm>
            <a:off x="685800" y="1318662"/>
            <a:ext cx="10820400" cy="4900024"/>
          </a:xfrm>
        </p:spPr>
        <p:txBody>
          <a:bodyPr/>
          <a:lstStyle/>
          <a:p>
            <a:pPr marL="0" indent="0">
              <a:buNone/>
            </a:pPr>
            <a:r>
              <a:rPr lang="en-GB" dirty="0">
                <a:latin typeface="Arial" panose="020B0604020202020204" pitchFamily="34" charset="0"/>
                <a:cs typeface="Arial" panose="020B0604020202020204" pitchFamily="34" charset="0"/>
              </a:rPr>
              <a:t>                   LAB FINDINGS IN EDEMA OF RENAL ORGIN</a:t>
            </a:r>
          </a:p>
          <a:p>
            <a:pPr marL="0" indent="0">
              <a:buNone/>
            </a:pPr>
            <a:r>
              <a:rPr lang="en-GB" dirty="0">
                <a:latin typeface="Arial" panose="020B0604020202020204" pitchFamily="34" charset="0"/>
                <a:cs typeface="Arial" panose="020B0604020202020204" pitchFamily="34" charset="0"/>
              </a:rPr>
              <a:t> </a:t>
            </a:r>
          </a:p>
          <a:p>
            <a:r>
              <a:rPr lang="en-GB" dirty="0" err="1">
                <a:latin typeface="Arial" panose="020B0604020202020204" pitchFamily="34" charset="0"/>
                <a:cs typeface="Arial" panose="020B0604020202020204" pitchFamily="34" charset="0"/>
              </a:rPr>
              <a:t>S.creatinine,serum</a:t>
            </a:r>
            <a:r>
              <a:rPr lang="en-GB" dirty="0">
                <a:latin typeface="Arial" panose="020B0604020202020204" pitchFamily="34" charset="0"/>
                <a:cs typeface="Arial" panose="020B0604020202020204" pitchFamily="34" charset="0"/>
              </a:rPr>
              <a:t> cystatin – elevation</a:t>
            </a:r>
          </a:p>
          <a:p>
            <a:r>
              <a:rPr lang="en-GB" dirty="0">
                <a:latin typeface="Arial" panose="020B0604020202020204" pitchFamily="34" charset="0"/>
                <a:cs typeface="Arial" panose="020B0604020202020204" pitchFamily="34" charset="0"/>
              </a:rPr>
              <a:t>Albuminuria</a:t>
            </a:r>
          </a:p>
          <a:p>
            <a:r>
              <a:rPr lang="en-GB" dirty="0" err="1">
                <a:latin typeface="Arial" panose="020B0604020202020204" pitchFamily="34" charset="0"/>
                <a:cs typeface="Arial" panose="020B0604020202020204" pitchFamily="34" charset="0"/>
              </a:rPr>
              <a:t>Hyperkalemia</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Metabolic acidosis</a:t>
            </a:r>
          </a:p>
          <a:p>
            <a:r>
              <a:rPr lang="en-GB" dirty="0">
                <a:latin typeface="Arial" panose="020B0604020202020204" pitchFamily="34" charset="0"/>
                <a:cs typeface="Arial" panose="020B0604020202020204" pitchFamily="34" charset="0"/>
              </a:rPr>
              <a:t>Hyperphosphatemia</a:t>
            </a:r>
          </a:p>
          <a:p>
            <a:r>
              <a:rPr lang="en-GB" dirty="0" err="1">
                <a:latin typeface="Arial" panose="020B0604020202020204" pitchFamily="34" charset="0"/>
                <a:cs typeface="Arial" panose="020B0604020202020204" pitchFamily="34" charset="0"/>
              </a:rPr>
              <a:t>Hypocalcemia</a:t>
            </a:r>
            <a:endParaRPr lang="en-GB" dirty="0">
              <a:latin typeface="Arial" panose="020B0604020202020204" pitchFamily="34" charset="0"/>
              <a:cs typeface="Arial" panose="020B0604020202020204" pitchFamily="34" charset="0"/>
            </a:endParaRPr>
          </a:p>
          <a:p>
            <a:r>
              <a:rPr lang="en-GB" dirty="0" err="1">
                <a:latin typeface="Arial" panose="020B0604020202020204" pitchFamily="34" charset="0"/>
                <a:cs typeface="Arial" panose="020B0604020202020204" pitchFamily="34" charset="0"/>
              </a:rPr>
              <a:t>anemia</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4007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7AE19-8978-441F-9441-8E7A3D5942E2}"/>
              </a:ext>
            </a:extLst>
          </p:cNvPr>
          <p:cNvSpPr>
            <a:spLocks noGrp="1"/>
          </p:cNvSpPr>
          <p:nvPr>
            <p:ph type="title"/>
          </p:nvPr>
        </p:nvSpPr>
        <p:spPr>
          <a:xfrm>
            <a:off x="1076425" y="533366"/>
            <a:ext cx="8610600" cy="1293028"/>
          </a:xfrm>
        </p:spPr>
        <p:txBody>
          <a:bodyPr/>
          <a:lstStyle/>
          <a:p>
            <a:r>
              <a:rPr lang="en-GB" dirty="0"/>
              <a:t>EDEMA OF HEPATIC ORGIN</a:t>
            </a:r>
            <a:endParaRPr lang="en-AE" dirty="0"/>
          </a:p>
        </p:txBody>
      </p:sp>
      <p:sp>
        <p:nvSpPr>
          <p:cNvPr id="3" name="Content Placeholder 2">
            <a:extLst>
              <a:ext uri="{FF2B5EF4-FFF2-40B4-BE49-F238E27FC236}">
                <a16:creationId xmlns:a16="http://schemas.microsoft.com/office/drawing/2014/main" id="{9B3E9C1C-8D46-4247-8BC3-EC630CCDFB1F}"/>
              </a:ext>
            </a:extLst>
          </p:cNvPr>
          <p:cNvSpPr>
            <a:spLocks noGrp="1"/>
          </p:cNvSpPr>
          <p:nvPr>
            <p:ph idx="1"/>
          </p:nvPr>
        </p:nvSpPr>
        <p:spPr>
          <a:xfrm>
            <a:off x="685800" y="1443790"/>
            <a:ext cx="10820400" cy="5659654"/>
          </a:xfrm>
        </p:spPr>
        <p:txBody>
          <a:bodyPr/>
          <a:lstStyle/>
          <a:p>
            <a:r>
              <a:rPr lang="en-GB" dirty="0">
                <a:latin typeface="Arial" panose="020B0604020202020204" pitchFamily="34" charset="0"/>
                <a:cs typeface="Arial" panose="020B0604020202020204" pitchFamily="34" charset="0"/>
              </a:rPr>
              <a:t>HISTORY : </a:t>
            </a:r>
            <a:r>
              <a:rPr lang="en-GB" dirty="0" err="1">
                <a:latin typeface="Arial" panose="020B0604020202020204" pitchFamily="34" charset="0"/>
                <a:cs typeface="Arial" panose="020B0604020202020204" pitchFamily="34" charset="0"/>
              </a:rPr>
              <a:t>dyspnea</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uncommon,except</a:t>
            </a:r>
            <a:r>
              <a:rPr lang="en-GB" dirty="0">
                <a:latin typeface="Arial" panose="020B0604020202020204" pitchFamily="34" charset="0"/>
                <a:cs typeface="Arial" panose="020B0604020202020204" pitchFamily="34" charset="0"/>
              </a:rPr>
              <a:t> with significant ascites</a:t>
            </a:r>
          </a:p>
          <a:p>
            <a:r>
              <a:rPr lang="en-GB" dirty="0">
                <a:latin typeface="Arial" panose="020B0604020202020204" pitchFamily="34" charset="0"/>
                <a:cs typeface="Arial" panose="020B0604020202020204" pitchFamily="34" charset="0"/>
              </a:rPr>
              <a:t>E</a:t>
            </a:r>
            <a:r>
              <a:rPr lang="en-AE" dirty="0" err="1">
                <a:latin typeface="Arial" panose="020B0604020202020204" pitchFamily="34" charset="0"/>
                <a:cs typeface="Arial" panose="020B0604020202020204" pitchFamily="34" charset="0"/>
              </a:rPr>
              <a:t>xamination</a:t>
            </a:r>
            <a:r>
              <a:rPr lang="en-AE" dirty="0">
                <a:latin typeface="Arial" panose="020B0604020202020204" pitchFamily="34" charset="0"/>
                <a:cs typeface="Arial" panose="020B0604020202020204" pitchFamily="34" charset="0"/>
              </a:rPr>
              <a:t> :</a:t>
            </a:r>
          </a:p>
          <a:p>
            <a:r>
              <a:rPr lang="en-AE" dirty="0">
                <a:latin typeface="Arial" panose="020B0604020202020204" pitchFamily="34" charset="0"/>
                <a:cs typeface="Arial" panose="020B0604020202020204" pitchFamily="34" charset="0"/>
              </a:rPr>
              <a:t>                         ascites</a:t>
            </a:r>
          </a:p>
          <a:p>
            <a:pPr marL="0" indent="0">
              <a:buNone/>
            </a:pPr>
            <a:r>
              <a:rPr lang="en-AE" dirty="0">
                <a:latin typeface="Arial" panose="020B0604020202020204" pitchFamily="34" charset="0"/>
                <a:cs typeface="Arial" panose="020B0604020202020204" pitchFamily="34" charset="0"/>
              </a:rPr>
              <a:t>                            normal </a:t>
            </a:r>
            <a:r>
              <a:rPr lang="en-AE" dirty="0" err="1">
                <a:latin typeface="Arial" panose="020B0604020202020204" pitchFamily="34" charset="0"/>
                <a:cs typeface="Arial" panose="020B0604020202020204" pitchFamily="34" charset="0"/>
              </a:rPr>
              <a:t>jvp</a:t>
            </a:r>
            <a:endParaRPr lang="en-AE" dirty="0">
              <a:latin typeface="Arial" panose="020B0604020202020204" pitchFamily="34" charset="0"/>
              <a:cs typeface="Arial" panose="020B0604020202020204" pitchFamily="34" charset="0"/>
            </a:endParaRPr>
          </a:p>
          <a:p>
            <a:pPr marL="0" indent="0">
              <a:buNone/>
            </a:pPr>
            <a:r>
              <a:rPr lang="en-AE" dirty="0">
                <a:latin typeface="Arial" panose="020B0604020202020204" pitchFamily="34" charset="0"/>
                <a:cs typeface="Arial" panose="020B0604020202020204" pitchFamily="34" charset="0"/>
              </a:rPr>
              <a:t>                            bp lower than renal or cardiac disease</a:t>
            </a:r>
          </a:p>
          <a:p>
            <a:pPr marL="0" indent="0">
              <a:buNone/>
            </a:pPr>
            <a:r>
              <a:rPr lang="en-AE" dirty="0">
                <a:latin typeface="Arial" panose="020B0604020202020204" pitchFamily="34" charset="0"/>
                <a:cs typeface="Arial" panose="020B0604020202020204" pitchFamily="34" charset="0"/>
              </a:rPr>
              <a:t>                            chronic liver disease stigmata</a:t>
            </a:r>
          </a:p>
          <a:p>
            <a:r>
              <a:rPr lang="en-GB" dirty="0">
                <a:latin typeface="Arial" panose="020B0604020202020204" pitchFamily="34" charset="0"/>
                <a:cs typeface="Arial" panose="020B0604020202020204" pitchFamily="34" charset="0"/>
              </a:rPr>
              <a:t>Lab findings:</a:t>
            </a:r>
          </a:p>
          <a:p>
            <a:pPr marL="0" indent="0">
              <a:buNone/>
            </a:pPr>
            <a:r>
              <a:rPr lang="en-GB" dirty="0">
                <a:latin typeface="Arial" panose="020B0604020202020204" pitchFamily="34" charset="0"/>
                <a:cs typeface="Arial" panose="020B0604020202020204" pitchFamily="34" charset="0"/>
              </a:rPr>
              <a:t>                            decreased serum </a:t>
            </a:r>
            <a:r>
              <a:rPr lang="en-GB" dirty="0" err="1">
                <a:latin typeface="Arial" panose="020B0604020202020204" pitchFamily="34" charset="0"/>
                <a:cs typeface="Arial" panose="020B0604020202020204" pitchFamily="34" charset="0"/>
              </a:rPr>
              <a:t>albumin,cholesterol,fibrinogen,transferrin</a:t>
            </a:r>
            <a:endParaRPr lang="en-GB" dirty="0">
              <a:latin typeface="Arial" panose="020B0604020202020204" pitchFamily="34" charset="0"/>
              <a:cs typeface="Arial" panose="020B0604020202020204" pitchFamily="34" charset="0"/>
            </a:endParaRPr>
          </a:p>
          <a:p>
            <a:pPr marL="457200" lvl="1" indent="0">
              <a:buNone/>
            </a:pPr>
            <a:r>
              <a:rPr lang="en-GB" dirty="0">
                <a:latin typeface="Arial" panose="020B0604020202020204" pitchFamily="34" charset="0"/>
                <a:cs typeface="Arial" panose="020B0604020202020204" pitchFamily="34" charset="0"/>
              </a:rPr>
              <a:t>                         Elevated liver enzymes</a:t>
            </a:r>
          </a:p>
          <a:p>
            <a:pPr marL="457200" lvl="1" indent="0">
              <a:buNone/>
            </a:pPr>
            <a:r>
              <a:rPr lang="en-GB" dirty="0">
                <a:latin typeface="Arial" panose="020B0604020202020204" pitchFamily="34" charset="0"/>
                <a:cs typeface="Arial" panose="020B0604020202020204" pitchFamily="34" charset="0"/>
              </a:rPr>
              <a:t>                         Tendency towards </a:t>
            </a:r>
            <a:r>
              <a:rPr lang="en-GB" dirty="0" err="1">
                <a:latin typeface="Arial" panose="020B0604020202020204" pitchFamily="34" charset="0"/>
                <a:cs typeface="Arial" panose="020B0604020202020204" pitchFamily="34" charset="0"/>
              </a:rPr>
              <a:t>hypokalemia</a:t>
            </a:r>
            <a:endParaRPr lang="en-GB" dirty="0">
              <a:latin typeface="Arial" panose="020B0604020202020204" pitchFamily="34" charset="0"/>
              <a:cs typeface="Arial" panose="020B0604020202020204" pitchFamily="34" charset="0"/>
            </a:endParaRPr>
          </a:p>
          <a:p>
            <a:pPr marL="457200" lvl="1" indent="0">
              <a:buNone/>
            </a:pPr>
            <a:r>
              <a:rPr lang="en-GB" dirty="0">
                <a:latin typeface="Arial" panose="020B0604020202020204" pitchFamily="34" charset="0"/>
                <a:cs typeface="Arial" panose="020B0604020202020204" pitchFamily="34" charset="0"/>
              </a:rPr>
              <a:t>                         Respiratory alkalosis</a:t>
            </a:r>
          </a:p>
          <a:p>
            <a:pPr marL="457200" lvl="1" indent="0">
              <a:buNone/>
            </a:pPr>
            <a:r>
              <a:rPr lang="en-GB" dirty="0">
                <a:latin typeface="Arial" panose="020B0604020202020204" pitchFamily="34" charset="0"/>
                <a:cs typeface="Arial" panose="020B0604020202020204" pitchFamily="34" charset="0"/>
              </a:rPr>
              <a:t>                         Macrocytosis from folate deficiency</a:t>
            </a:r>
            <a:endParaRPr lang="en-A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7249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A0616-5816-4FE6-90DD-64D7C72B7340}"/>
              </a:ext>
            </a:extLst>
          </p:cNvPr>
          <p:cNvSpPr>
            <a:spLocks noGrp="1"/>
          </p:cNvSpPr>
          <p:nvPr>
            <p:ph type="title"/>
          </p:nvPr>
        </p:nvSpPr>
        <p:spPr>
          <a:xfrm>
            <a:off x="-304800" y="1148094"/>
            <a:ext cx="8610600" cy="1293028"/>
          </a:xfrm>
        </p:spPr>
        <p:txBody>
          <a:bodyPr/>
          <a:lstStyle/>
          <a:p>
            <a:r>
              <a:rPr lang="en-GB" dirty="0"/>
              <a:t>Nutritional </a:t>
            </a:r>
            <a:r>
              <a:rPr lang="en-GB" dirty="0" err="1"/>
              <a:t>edema</a:t>
            </a:r>
            <a:endParaRPr lang="en-AE" dirty="0"/>
          </a:p>
        </p:txBody>
      </p:sp>
      <p:sp>
        <p:nvSpPr>
          <p:cNvPr id="3" name="Content Placeholder 2">
            <a:extLst>
              <a:ext uri="{FF2B5EF4-FFF2-40B4-BE49-F238E27FC236}">
                <a16:creationId xmlns:a16="http://schemas.microsoft.com/office/drawing/2014/main" id="{768155C8-46D7-4530-B7CB-6CF5E7D5AE30}"/>
              </a:ext>
            </a:extLst>
          </p:cNvPr>
          <p:cNvSpPr>
            <a:spLocks noGrp="1"/>
          </p:cNvSpPr>
          <p:nvPr>
            <p:ph idx="1"/>
          </p:nvPr>
        </p:nvSpPr>
        <p:spPr/>
        <p:txBody>
          <a:bodyPr/>
          <a:lstStyle/>
          <a:p>
            <a:endParaRPr lang="en-AE" dirty="0"/>
          </a:p>
        </p:txBody>
      </p:sp>
    </p:spTree>
    <p:extLst>
      <p:ext uri="{BB962C8B-B14F-4D97-AF65-F5344CB8AC3E}">
        <p14:creationId xmlns:p14="http://schemas.microsoft.com/office/powerpoint/2010/main" val="217047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E7B5F-BE62-47B8-8FF1-0B953707FDCE}"/>
              </a:ext>
            </a:extLst>
          </p:cNvPr>
          <p:cNvSpPr>
            <a:spLocks noGrp="1"/>
          </p:cNvSpPr>
          <p:nvPr>
            <p:ph type="title"/>
          </p:nvPr>
        </p:nvSpPr>
        <p:spPr>
          <a:xfrm>
            <a:off x="-577516" y="216568"/>
            <a:ext cx="8657122" cy="1293028"/>
          </a:xfrm>
        </p:spPr>
        <p:txBody>
          <a:bodyPr>
            <a:normAutofit/>
          </a:bodyPr>
          <a:lstStyle/>
          <a:p>
            <a:r>
              <a:rPr lang="en-GB" sz="2800" dirty="0"/>
              <a:t>Drugs causing </a:t>
            </a:r>
            <a:r>
              <a:rPr lang="en-GB" sz="2800" dirty="0" err="1"/>
              <a:t>edema</a:t>
            </a:r>
            <a:endParaRPr lang="en-AE" sz="2800" dirty="0"/>
          </a:p>
        </p:txBody>
      </p:sp>
      <p:sp>
        <p:nvSpPr>
          <p:cNvPr id="3" name="Content Placeholder 2">
            <a:extLst>
              <a:ext uri="{FF2B5EF4-FFF2-40B4-BE49-F238E27FC236}">
                <a16:creationId xmlns:a16="http://schemas.microsoft.com/office/drawing/2014/main" id="{76E600EC-C9CD-47D0-A92D-3DE1C84F68AC}"/>
              </a:ext>
            </a:extLst>
          </p:cNvPr>
          <p:cNvSpPr>
            <a:spLocks noGrp="1"/>
          </p:cNvSpPr>
          <p:nvPr>
            <p:ph idx="1"/>
          </p:nvPr>
        </p:nvSpPr>
        <p:spPr>
          <a:xfrm>
            <a:off x="1118936" y="1299410"/>
            <a:ext cx="10820400" cy="6131291"/>
          </a:xfrm>
        </p:spPr>
        <p:txBody>
          <a:bodyPr>
            <a:normAutofit/>
          </a:bodyPr>
          <a:lstStyle/>
          <a:p>
            <a:r>
              <a:rPr lang="en-GB" dirty="0" err="1">
                <a:latin typeface="Arial" panose="020B0604020202020204" pitchFamily="34" charset="0"/>
                <a:cs typeface="Arial" panose="020B0604020202020204" pitchFamily="34" charset="0"/>
              </a:rPr>
              <a:t>Nsaids</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Antihypertensives</a:t>
            </a:r>
          </a:p>
          <a:p>
            <a:r>
              <a:rPr lang="en-GB" dirty="0">
                <a:latin typeface="Arial" panose="020B0604020202020204" pitchFamily="34" charset="0"/>
                <a:cs typeface="Arial" panose="020B0604020202020204" pitchFamily="34" charset="0"/>
              </a:rPr>
              <a:t>Direct arterial vasodilators :</a:t>
            </a:r>
            <a:r>
              <a:rPr lang="en-GB" dirty="0" err="1">
                <a:latin typeface="Arial" panose="020B0604020202020204" pitchFamily="34" charset="0"/>
                <a:cs typeface="Arial" panose="020B0604020202020204" pitchFamily="34" charset="0"/>
              </a:rPr>
              <a:t>hydralazine,clonidine,methyldopa,minoxidil,guanethidine</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Calcium channel antagonists</a:t>
            </a:r>
          </a:p>
          <a:p>
            <a:r>
              <a:rPr lang="en-GB" dirty="0">
                <a:latin typeface="Arial" panose="020B0604020202020204" pitchFamily="34" charset="0"/>
                <a:cs typeface="Arial" panose="020B0604020202020204" pitchFamily="34" charset="0"/>
              </a:rPr>
              <a:t>Alpha adrenergic antagonists</a:t>
            </a:r>
          </a:p>
          <a:p>
            <a:r>
              <a:rPr lang="en-GB" dirty="0">
                <a:latin typeface="Arial" panose="020B0604020202020204" pitchFamily="34" charset="0"/>
                <a:cs typeface="Arial" panose="020B0604020202020204" pitchFamily="34" charset="0"/>
              </a:rPr>
              <a:t>Thiazolidinedione</a:t>
            </a:r>
          </a:p>
          <a:p>
            <a:r>
              <a:rPr lang="en-GB" dirty="0">
                <a:latin typeface="Arial" panose="020B0604020202020204" pitchFamily="34" charset="0"/>
                <a:cs typeface="Arial" panose="020B0604020202020204" pitchFamily="34" charset="0"/>
              </a:rPr>
              <a:t>Steroids :glucocorticoids/anabolic steroids/</a:t>
            </a:r>
            <a:r>
              <a:rPr lang="en-GB" dirty="0" err="1">
                <a:latin typeface="Arial" panose="020B0604020202020204" pitchFamily="34" charset="0"/>
                <a:cs typeface="Arial" panose="020B0604020202020204" pitchFamily="34" charset="0"/>
              </a:rPr>
              <a:t>estrogen</a:t>
            </a:r>
            <a:r>
              <a:rPr lang="en-GB" dirty="0">
                <a:latin typeface="Arial" panose="020B0604020202020204" pitchFamily="34" charset="0"/>
                <a:cs typeface="Arial" panose="020B0604020202020204" pitchFamily="34" charset="0"/>
              </a:rPr>
              <a:t>/progesterone</a:t>
            </a:r>
          </a:p>
          <a:p>
            <a:r>
              <a:rPr lang="en-GB" dirty="0">
                <a:latin typeface="Arial" panose="020B0604020202020204" pitchFamily="34" charset="0"/>
                <a:cs typeface="Arial" panose="020B0604020202020204" pitchFamily="34" charset="0"/>
              </a:rPr>
              <a:t>Cyclosporine</a:t>
            </a:r>
          </a:p>
          <a:p>
            <a:r>
              <a:rPr lang="en-GB" dirty="0">
                <a:latin typeface="Arial" panose="020B0604020202020204" pitchFamily="34" charset="0"/>
                <a:cs typeface="Arial" panose="020B0604020202020204" pitchFamily="34" charset="0"/>
              </a:rPr>
              <a:t>Growth hormone</a:t>
            </a:r>
          </a:p>
          <a:p>
            <a:r>
              <a:rPr lang="en-GB" dirty="0">
                <a:latin typeface="Arial" panose="020B0604020202020204" pitchFamily="34" charset="0"/>
                <a:cs typeface="Arial" panose="020B0604020202020204" pitchFamily="34" charset="0"/>
              </a:rPr>
              <a:t>Immunotherapies:il2/okt3 monoclonal antibody</a:t>
            </a:r>
          </a:p>
          <a:p>
            <a:endParaRPr lang="en-A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3225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ADD5B-0505-4EF9-82BC-4364CC2240A8}"/>
              </a:ext>
            </a:extLst>
          </p:cNvPr>
          <p:cNvSpPr>
            <a:spLocks noGrp="1"/>
          </p:cNvSpPr>
          <p:nvPr>
            <p:ph type="title"/>
          </p:nvPr>
        </p:nvSpPr>
        <p:spPr>
          <a:xfrm>
            <a:off x="-2906829" y="639315"/>
            <a:ext cx="11631328" cy="1293028"/>
          </a:xfrm>
        </p:spPr>
        <p:txBody>
          <a:bodyPr/>
          <a:lstStyle/>
          <a:p>
            <a:r>
              <a:rPr lang="en-GB" dirty="0"/>
              <a:t>Localised </a:t>
            </a:r>
            <a:r>
              <a:rPr lang="en-GB" dirty="0" err="1"/>
              <a:t>edema</a:t>
            </a:r>
            <a:endParaRPr lang="en-AE" dirty="0"/>
          </a:p>
        </p:txBody>
      </p:sp>
      <p:sp>
        <p:nvSpPr>
          <p:cNvPr id="3" name="Content Placeholder 2">
            <a:extLst>
              <a:ext uri="{FF2B5EF4-FFF2-40B4-BE49-F238E27FC236}">
                <a16:creationId xmlns:a16="http://schemas.microsoft.com/office/drawing/2014/main" id="{A12AED0A-723A-41EB-A561-A91B4AA56229}"/>
              </a:ext>
            </a:extLst>
          </p:cNvPr>
          <p:cNvSpPr>
            <a:spLocks noGrp="1"/>
          </p:cNvSpPr>
          <p:nvPr>
            <p:ph idx="1"/>
          </p:nvPr>
        </p:nvSpPr>
        <p:spPr/>
        <p:txBody>
          <a:bodyPr/>
          <a:lstStyle/>
          <a:p>
            <a:r>
              <a:rPr lang="en-GB" dirty="0"/>
              <a:t>LOWER LIMB EDEMA CAN BE   1) UNILATERAL </a:t>
            </a:r>
            <a:r>
              <a:rPr lang="en-GB" dirty="0" err="1"/>
              <a:t>i</a:t>
            </a:r>
            <a:r>
              <a:rPr lang="en-GB" dirty="0"/>
              <a:t>)acute</a:t>
            </a:r>
          </a:p>
          <a:p>
            <a:r>
              <a:rPr lang="en-GB" dirty="0"/>
              <a:t>                                                                             ii)chronic</a:t>
            </a:r>
          </a:p>
          <a:p>
            <a:pPr marL="0" indent="0">
              <a:buNone/>
            </a:pPr>
            <a:r>
              <a:rPr lang="en-GB" dirty="0"/>
              <a:t>                                    </a:t>
            </a:r>
          </a:p>
          <a:p>
            <a:pPr marL="0" indent="0">
              <a:buNone/>
            </a:pPr>
            <a:r>
              <a:rPr lang="en-GB" dirty="0"/>
              <a:t>                                                       2) BILATERAL    </a:t>
            </a:r>
            <a:r>
              <a:rPr lang="en-GB" dirty="0" err="1"/>
              <a:t>i</a:t>
            </a:r>
            <a:r>
              <a:rPr lang="en-GB" dirty="0"/>
              <a:t>)acute</a:t>
            </a:r>
          </a:p>
          <a:p>
            <a:pPr marL="0" indent="0">
              <a:buNone/>
            </a:pPr>
            <a:r>
              <a:rPr lang="en-GB" dirty="0"/>
              <a:t>                                                                                ii)chronic</a:t>
            </a:r>
            <a:endParaRPr lang="en-AE" dirty="0"/>
          </a:p>
        </p:txBody>
      </p:sp>
    </p:spTree>
    <p:extLst>
      <p:ext uri="{BB962C8B-B14F-4D97-AF65-F5344CB8AC3E}">
        <p14:creationId xmlns:p14="http://schemas.microsoft.com/office/powerpoint/2010/main" val="3692638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E9211-8D8E-4107-9AEF-F57B5094129E}"/>
              </a:ext>
            </a:extLst>
          </p:cNvPr>
          <p:cNvSpPr>
            <a:spLocks noGrp="1"/>
          </p:cNvSpPr>
          <p:nvPr>
            <p:ph type="title"/>
          </p:nvPr>
        </p:nvSpPr>
        <p:spPr>
          <a:xfrm>
            <a:off x="2040957" y="571939"/>
            <a:ext cx="8610600" cy="977729"/>
          </a:xfrm>
        </p:spPr>
        <p:txBody>
          <a:bodyPr>
            <a:normAutofit/>
          </a:bodyPr>
          <a:lstStyle/>
          <a:p>
            <a:r>
              <a:rPr lang="en-GB" sz="3200" dirty="0"/>
              <a:t>Unilateral lower limb pedal </a:t>
            </a:r>
            <a:r>
              <a:rPr lang="en-GB" sz="3200" dirty="0" err="1"/>
              <a:t>edema</a:t>
            </a:r>
            <a:endParaRPr lang="en-AE" sz="3200" dirty="0"/>
          </a:p>
        </p:txBody>
      </p:sp>
      <p:pic>
        <p:nvPicPr>
          <p:cNvPr id="5" name="Content Placeholder 4">
            <a:extLst>
              <a:ext uri="{FF2B5EF4-FFF2-40B4-BE49-F238E27FC236}">
                <a16:creationId xmlns:a16="http://schemas.microsoft.com/office/drawing/2014/main" id="{57DAEED8-3564-4EA8-8CF4-7B1E6F4A4614}"/>
              </a:ext>
            </a:extLst>
          </p:cNvPr>
          <p:cNvPicPr>
            <a:picLocks noGrp="1" noChangeAspect="1"/>
          </p:cNvPicPr>
          <p:nvPr>
            <p:ph idx="1"/>
          </p:nvPr>
        </p:nvPicPr>
        <p:blipFill rotWithShape="1">
          <a:blip r:embed="rId2"/>
          <a:srcRect t="114" r="50802" b="1"/>
          <a:stretch/>
        </p:blipFill>
        <p:spPr>
          <a:xfrm>
            <a:off x="2829827" y="1463040"/>
            <a:ext cx="7190072" cy="5073777"/>
          </a:xfrm>
        </p:spPr>
      </p:pic>
    </p:spTree>
    <p:extLst>
      <p:ext uri="{BB962C8B-B14F-4D97-AF65-F5344CB8AC3E}">
        <p14:creationId xmlns:p14="http://schemas.microsoft.com/office/powerpoint/2010/main" val="2853525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CB0EC7-D0FD-4E40-BD6F-1A5DE84022FF}"/>
              </a:ext>
            </a:extLst>
          </p:cNvPr>
          <p:cNvSpPr>
            <a:spLocks noGrp="1"/>
          </p:cNvSpPr>
          <p:nvPr>
            <p:ph idx="1"/>
          </p:nvPr>
        </p:nvSpPr>
        <p:spPr>
          <a:xfrm>
            <a:off x="685800" y="1813597"/>
            <a:ext cx="10820400" cy="5044403"/>
          </a:xfrm>
        </p:spPr>
        <p:txBody>
          <a:bodyPr>
            <a:normAutofit/>
          </a:bodyPr>
          <a:lstStyle/>
          <a:p>
            <a:r>
              <a:rPr lang="en-GB" sz="2800" b="1" dirty="0"/>
              <a:t>DVT</a:t>
            </a:r>
          </a:p>
          <a:p>
            <a:pPr marL="0" indent="0">
              <a:buNone/>
            </a:pPr>
            <a:r>
              <a:rPr lang="en-GB" sz="2800" b="1" dirty="0"/>
              <a:t>  </a:t>
            </a:r>
            <a:r>
              <a:rPr lang="en-GB" sz="2400" dirty="0"/>
              <a:t>evidence of </a:t>
            </a:r>
            <a:r>
              <a:rPr lang="en-GB" sz="2400" dirty="0" err="1"/>
              <a:t>dvt</a:t>
            </a:r>
            <a:r>
              <a:rPr lang="en-GB" sz="2400" dirty="0"/>
              <a:t> : calf tenderness</a:t>
            </a:r>
          </a:p>
          <a:p>
            <a:pPr marL="0" indent="0">
              <a:buNone/>
            </a:pPr>
            <a:r>
              <a:rPr lang="en-GB" sz="2400" dirty="0"/>
              <a:t>                                 pain or firmness along </a:t>
            </a:r>
            <a:r>
              <a:rPr lang="en-GB" sz="2400" dirty="0" err="1"/>
              <a:t>courseof</a:t>
            </a:r>
            <a:r>
              <a:rPr lang="en-GB" sz="2400" dirty="0"/>
              <a:t> a vein</a:t>
            </a:r>
          </a:p>
          <a:p>
            <a:pPr marL="0" indent="0">
              <a:buNone/>
            </a:pPr>
            <a:r>
              <a:rPr lang="en-GB" sz="2400" dirty="0"/>
              <a:t>                                 unilateral warmth/erythema</a:t>
            </a:r>
          </a:p>
          <a:p>
            <a:pPr marL="0" indent="0" algn="ctr">
              <a:buNone/>
            </a:pPr>
            <a:r>
              <a:rPr lang="en-GB" sz="2400" dirty="0"/>
              <a:t>                           larger circumference of calf in affected leg :most               useful finding</a:t>
            </a:r>
          </a:p>
          <a:p>
            <a:pPr marL="0" indent="0">
              <a:buNone/>
            </a:pPr>
            <a:r>
              <a:rPr lang="en-GB" sz="2400" dirty="0"/>
              <a:t>                                 </a:t>
            </a:r>
            <a:r>
              <a:rPr lang="en-GB" sz="2400" dirty="0" err="1"/>
              <a:t>homans</a:t>
            </a:r>
            <a:r>
              <a:rPr lang="en-GB" sz="2400" dirty="0"/>
              <a:t> sign : not reliable</a:t>
            </a:r>
          </a:p>
          <a:p>
            <a:pPr marL="0" indent="0">
              <a:buNone/>
            </a:pPr>
            <a:endParaRPr lang="en-GB" sz="2400" dirty="0"/>
          </a:p>
          <a:p>
            <a:pPr marL="0" indent="0">
              <a:buNone/>
            </a:pPr>
            <a:r>
              <a:rPr lang="en-GB" sz="2400" dirty="0"/>
              <a:t> </a:t>
            </a:r>
            <a:endParaRPr lang="en-AE" sz="2800" b="1" u="sng" dirty="0"/>
          </a:p>
        </p:txBody>
      </p:sp>
      <p:sp>
        <p:nvSpPr>
          <p:cNvPr id="4" name="TextBox 3">
            <a:extLst>
              <a:ext uri="{FF2B5EF4-FFF2-40B4-BE49-F238E27FC236}">
                <a16:creationId xmlns:a16="http://schemas.microsoft.com/office/drawing/2014/main" id="{B4773D6C-A688-46DF-8DDA-5E93EE1246B9}"/>
              </a:ext>
            </a:extLst>
          </p:cNvPr>
          <p:cNvSpPr txBox="1"/>
          <p:nvPr/>
        </p:nvSpPr>
        <p:spPr>
          <a:xfrm>
            <a:off x="3474720" y="587141"/>
            <a:ext cx="7363326" cy="523220"/>
          </a:xfrm>
          <a:prstGeom prst="rect">
            <a:avLst/>
          </a:prstGeom>
          <a:noFill/>
        </p:spPr>
        <p:txBody>
          <a:bodyPr wrap="square" rtlCol="0">
            <a:spAutoFit/>
          </a:bodyPr>
          <a:lstStyle/>
          <a:p>
            <a:r>
              <a:rPr lang="en-GB" sz="2800" dirty="0"/>
              <a:t>ACUTE CAUSES OF UNILATERAL EDEMA</a:t>
            </a:r>
            <a:endParaRPr lang="en-AE" sz="2800" dirty="0"/>
          </a:p>
        </p:txBody>
      </p:sp>
      <p:pic>
        <p:nvPicPr>
          <p:cNvPr id="5" name="Picture 4">
            <a:extLst>
              <a:ext uri="{FF2B5EF4-FFF2-40B4-BE49-F238E27FC236}">
                <a16:creationId xmlns:a16="http://schemas.microsoft.com/office/drawing/2014/main" id="{4FE01C1E-E86A-43C1-BCBA-6567A7867DC1}"/>
              </a:ext>
            </a:extLst>
          </p:cNvPr>
          <p:cNvPicPr>
            <a:picLocks noChangeAspect="1"/>
          </p:cNvPicPr>
          <p:nvPr/>
        </p:nvPicPr>
        <p:blipFill rotWithShape="1">
          <a:blip r:embed="rId2">
            <a:extLst>
              <a:ext uri="{28A0092B-C50C-407E-A947-70E740481C1C}">
                <a14:useLocalDpi xmlns:a14="http://schemas.microsoft.com/office/drawing/2010/main" val="0"/>
              </a:ext>
            </a:extLst>
          </a:blip>
          <a:srcRect l="7138" t="41263" r="42265" b="8561"/>
          <a:stretch/>
        </p:blipFill>
        <p:spPr>
          <a:xfrm>
            <a:off x="820554" y="2916453"/>
            <a:ext cx="2560320" cy="3441033"/>
          </a:xfrm>
          <a:prstGeom prst="rect">
            <a:avLst/>
          </a:prstGeom>
        </p:spPr>
      </p:pic>
    </p:spTree>
    <p:extLst>
      <p:ext uri="{BB962C8B-B14F-4D97-AF65-F5344CB8AC3E}">
        <p14:creationId xmlns:p14="http://schemas.microsoft.com/office/powerpoint/2010/main" val="1012567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77AA79-44D5-4DCB-8D99-08584DA4D6B6}"/>
              </a:ext>
            </a:extLst>
          </p:cNvPr>
          <p:cNvSpPr>
            <a:spLocks noGrp="1"/>
          </p:cNvSpPr>
          <p:nvPr>
            <p:ph idx="1"/>
          </p:nvPr>
        </p:nvSpPr>
        <p:spPr>
          <a:xfrm>
            <a:off x="685800" y="1318660"/>
            <a:ext cx="11506200" cy="5370898"/>
          </a:xfrm>
        </p:spPr>
        <p:txBody>
          <a:bodyPr/>
          <a:lstStyle/>
          <a:p>
            <a:r>
              <a:rPr lang="en-GB" b="1" u="sng" dirty="0">
                <a:latin typeface="Arial" panose="020B0604020202020204" pitchFamily="34" charset="0"/>
                <a:cs typeface="Arial" panose="020B0604020202020204" pitchFamily="34" charset="0"/>
              </a:rPr>
              <a:t>No evidence of </a:t>
            </a:r>
            <a:r>
              <a:rPr lang="en-GB" b="1" u="sng" dirty="0" err="1">
                <a:latin typeface="Arial" panose="020B0604020202020204" pitchFamily="34" charset="0"/>
                <a:cs typeface="Arial" panose="020B0604020202020204" pitchFamily="34" charset="0"/>
              </a:rPr>
              <a:t>dvt</a:t>
            </a:r>
            <a:r>
              <a:rPr lang="en-GB" b="1" u="sng" dirty="0">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1)</a:t>
            </a:r>
            <a:r>
              <a:rPr lang="en-GB" u="sng" dirty="0">
                <a:latin typeface="Arial" panose="020B0604020202020204" pitchFamily="34" charset="0"/>
                <a:cs typeface="Arial" panose="020B0604020202020204" pitchFamily="34" charset="0"/>
              </a:rPr>
              <a:t>CELLULITIS</a:t>
            </a:r>
            <a:r>
              <a:rPr lang="en-GB" dirty="0">
                <a:latin typeface="Arial" panose="020B0604020202020204" pitchFamily="34" charset="0"/>
                <a:cs typeface="Arial" panose="020B0604020202020204" pitchFamily="34" charset="0"/>
              </a:rPr>
              <a:t> : Warmth and redness skip areas</a:t>
            </a:r>
          </a:p>
          <a:p>
            <a:pPr marL="0" indent="0">
              <a:buNone/>
            </a:pPr>
            <a:r>
              <a:rPr lang="en-GB" dirty="0">
                <a:latin typeface="Arial" panose="020B0604020202020204" pitchFamily="34" charset="0"/>
                <a:cs typeface="Arial" panose="020B0604020202020204" pitchFamily="34" charset="0"/>
              </a:rPr>
              <a:t>                           usually associated with constitutional symptoms</a:t>
            </a:r>
          </a:p>
          <a:p>
            <a:pPr marL="0" indent="0">
              <a:buNone/>
            </a:pPr>
            <a:r>
              <a:rPr lang="en-GB" dirty="0">
                <a:latin typeface="Arial" panose="020B0604020202020204" pitchFamily="34" charset="0"/>
                <a:cs typeface="Arial" panose="020B0604020202020204" pitchFamily="34" charset="0"/>
              </a:rPr>
              <a:t>                            </a:t>
            </a:r>
          </a:p>
          <a:p>
            <a:pPr marL="0" indent="0">
              <a:buNone/>
            </a:pPr>
            <a:r>
              <a:rPr lang="en-GB" dirty="0">
                <a:latin typeface="Arial" panose="020B0604020202020204" pitchFamily="34" charset="0"/>
                <a:cs typeface="Arial" panose="020B0604020202020204" pitchFamily="34" charset="0"/>
              </a:rPr>
              <a:t>2) </a:t>
            </a:r>
            <a:r>
              <a:rPr lang="en-GB" u="sng" dirty="0">
                <a:latin typeface="Arial" panose="020B0604020202020204" pitchFamily="34" charset="0"/>
                <a:cs typeface="Arial" panose="020B0604020202020204" pitchFamily="34" charset="0"/>
              </a:rPr>
              <a:t>SUPERFICIAL THROMBOPHLEBITIS </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Palpable,tender</a:t>
            </a:r>
            <a:r>
              <a:rPr lang="en-GB" dirty="0">
                <a:latin typeface="Arial" panose="020B0604020202020204" pitchFamily="34" charset="0"/>
                <a:cs typeface="Arial" panose="020B0604020202020204" pitchFamily="34" charset="0"/>
              </a:rPr>
              <a:t> superficial veins</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3) </a:t>
            </a:r>
            <a:r>
              <a:rPr lang="en-GB" u="sng" dirty="0">
                <a:latin typeface="Arial" panose="020B0604020202020204" pitchFamily="34" charset="0"/>
                <a:cs typeface="Arial" panose="020B0604020202020204" pitchFamily="34" charset="0"/>
              </a:rPr>
              <a:t>POPLITEAL (BAKERS) CYST </a:t>
            </a:r>
            <a:r>
              <a:rPr lang="en-GB" dirty="0">
                <a:latin typeface="Arial" panose="020B0604020202020204" pitchFamily="34" charset="0"/>
                <a:cs typeface="Arial" panose="020B0604020202020204" pitchFamily="34" charset="0"/>
              </a:rPr>
              <a:t>:</a:t>
            </a:r>
          </a:p>
          <a:p>
            <a:pPr marL="0" indent="0">
              <a:buNone/>
            </a:pPr>
            <a:r>
              <a:rPr lang="en-GB" dirty="0">
                <a:latin typeface="Arial" panose="020B0604020202020204" pitchFamily="34" charset="0"/>
                <a:cs typeface="Arial" panose="020B0604020202020204" pitchFamily="34" charset="0"/>
              </a:rPr>
              <a:t> Calf symptoms usually occur when cyst ruptures</a:t>
            </a:r>
          </a:p>
          <a:p>
            <a:pPr marL="0" indent="0">
              <a:buNone/>
            </a:pPr>
            <a:r>
              <a:rPr lang="en-GB" dirty="0">
                <a:latin typeface="Arial" panose="020B0604020202020204" pitchFamily="34" charset="0"/>
                <a:cs typeface="Arial" panose="020B0604020202020204" pitchFamily="34" charset="0"/>
              </a:rPr>
              <a:t> distinguished from </a:t>
            </a:r>
            <a:r>
              <a:rPr lang="en-GB" dirty="0" err="1">
                <a:latin typeface="Arial" panose="020B0604020202020204" pitchFamily="34" charset="0"/>
                <a:cs typeface="Arial" panose="020B0604020202020204" pitchFamily="34" charset="0"/>
              </a:rPr>
              <a:t>dvt</a:t>
            </a:r>
            <a:r>
              <a:rPr lang="en-GB" dirty="0">
                <a:latin typeface="Arial" panose="020B0604020202020204" pitchFamily="34" charset="0"/>
                <a:cs typeface="Arial" panose="020B0604020202020204" pitchFamily="34" charset="0"/>
              </a:rPr>
              <a:t> by1) posterior knee pain</a:t>
            </a:r>
          </a:p>
          <a:p>
            <a:pPr marL="0" indent="0">
              <a:buNone/>
            </a:pPr>
            <a:r>
              <a:rPr lang="en-GB" dirty="0">
                <a:latin typeface="Arial" panose="020B0604020202020204" pitchFamily="34" charset="0"/>
                <a:cs typeface="Arial" panose="020B0604020202020204" pitchFamily="34" charset="0"/>
              </a:rPr>
              <a:t>                                             2)knee stiffness                 </a:t>
            </a:r>
          </a:p>
          <a:p>
            <a:pPr marL="0" indent="0">
              <a:buNone/>
            </a:pPr>
            <a:r>
              <a:rPr lang="en-GB" dirty="0">
                <a:latin typeface="Arial" panose="020B0604020202020204" pitchFamily="34" charset="0"/>
                <a:cs typeface="Arial" panose="020B0604020202020204" pitchFamily="34" charset="0"/>
              </a:rPr>
              <a:t>                                         3)swelling behind the knee ( prominent on knee extension)</a:t>
            </a:r>
            <a:endParaRPr lang="en-AE"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C</a:t>
            </a:r>
            <a:r>
              <a:rPr lang="en-AE" dirty="0" err="1">
                <a:latin typeface="Arial" panose="020B0604020202020204" pitchFamily="34" charset="0"/>
                <a:cs typeface="Arial" panose="020B0604020202020204" pitchFamily="34" charset="0"/>
              </a:rPr>
              <a:t>ompression</a:t>
            </a:r>
            <a:r>
              <a:rPr lang="en-AE" dirty="0">
                <a:latin typeface="Arial" panose="020B0604020202020204" pitchFamily="34" charset="0"/>
                <a:cs typeface="Arial" panose="020B0604020202020204" pitchFamily="34" charset="0"/>
              </a:rPr>
              <a:t> of popliteal veins : leg swelling/secondary </a:t>
            </a:r>
            <a:r>
              <a:rPr lang="en-AE" dirty="0" err="1">
                <a:latin typeface="Arial" panose="020B0604020202020204" pitchFamily="34" charset="0"/>
                <a:cs typeface="Arial" panose="020B0604020202020204" pitchFamily="34" charset="0"/>
              </a:rPr>
              <a:t>dvt</a:t>
            </a:r>
            <a:r>
              <a:rPr lang="en-AE"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651450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8874AB-D66E-4678-8ED0-648B049F5314}"/>
              </a:ext>
            </a:extLst>
          </p:cNvPr>
          <p:cNvSpPr>
            <a:spLocks noGrp="1"/>
          </p:cNvSpPr>
          <p:nvPr>
            <p:ph idx="1"/>
          </p:nvPr>
        </p:nvSpPr>
        <p:spPr>
          <a:xfrm>
            <a:off x="685800" y="1491916"/>
            <a:ext cx="11506200" cy="4726769"/>
          </a:xfrm>
        </p:spPr>
        <p:txBody>
          <a:bodyPr>
            <a:normAutofit/>
          </a:bodyPr>
          <a:lstStyle/>
          <a:p>
            <a:r>
              <a:rPr lang="en-GB" b="1" u="sng" dirty="0">
                <a:latin typeface="Arial" panose="020B0604020202020204" pitchFamily="34" charset="0"/>
                <a:cs typeface="Arial" panose="020B0604020202020204" pitchFamily="34" charset="0"/>
              </a:rPr>
              <a:t>CALF MUSCLE PULL OR TEAR :</a:t>
            </a:r>
            <a:r>
              <a:rPr lang="en-GB" dirty="0">
                <a:latin typeface="Arial" panose="020B0604020202020204" pitchFamily="34" charset="0"/>
                <a:cs typeface="Arial" panose="020B0604020202020204" pitchFamily="34" charset="0"/>
              </a:rPr>
              <a:t> History of inciting </a:t>
            </a:r>
            <a:r>
              <a:rPr lang="en-GB" dirty="0" err="1">
                <a:latin typeface="Arial" panose="020B0604020202020204" pitchFamily="34" charset="0"/>
                <a:cs typeface="Arial" panose="020B0604020202020204" pitchFamily="34" charset="0"/>
              </a:rPr>
              <a:t>injury,signs</a:t>
            </a:r>
            <a:r>
              <a:rPr lang="en-GB" dirty="0">
                <a:latin typeface="Arial" panose="020B0604020202020204" pitchFamily="34" charset="0"/>
                <a:cs typeface="Arial" panose="020B0604020202020204" pitchFamily="34" charset="0"/>
              </a:rPr>
              <a:t> of bleeding (</a:t>
            </a:r>
            <a:r>
              <a:rPr lang="en-GB" dirty="0" err="1">
                <a:latin typeface="Arial" panose="020B0604020202020204" pitchFamily="34" charset="0"/>
                <a:cs typeface="Arial" panose="020B0604020202020204" pitchFamily="34" charset="0"/>
              </a:rPr>
              <a:t>usg</a:t>
            </a:r>
            <a:r>
              <a:rPr lang="en-GB" dirty="0">
                <a:latin typeface="Arial" panose="020B0604020202020204" pitchFamily="34" charset="0"/>
                <a:cs typeface="Arial" panose="020B0604020202020204" pitchFamily="34" charset="0"/>
              </a:rPr>
              <a:t>)  </a:t>
            </a:r>
            <a:endParaRPr lang="en-GB" b="1" u="sng" dirty="0">
              <a:latin typeface="Arial" panose="020B0604020202020204" pitchFamily="34" charset="0"/>
              <a:cs typeface="Arial" panose="020B0604020202020204" pitchFamily="34" charset="0"/>
            </a:endParaRPr>
          </a:p>
          <a:p>
            <a:pPr marL="0" indent="0">
              <a:buNone/>
            </a:pPr>
            <a:r>
              <a:rPr lang="en-GB" b="1"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bruising at the ankle may be </a:t>
            </a:r>
            <a:r>
              <a:rPr lang="en-GB" dirty="0" err="1">
                <a:latin typeface="Arial" panose="020B0604020202020204" pitchFamily="34" charset="0"/>
                <a:cs typeface="Arial" panose="020B0604020202020204" pitchFamily="34" charset="0"/>
              </a:rPr>
              <a:t>presnt</a:t>
            </a:r>
            <a:endParaRPr lang="en-GB" b="1" u="sng" dirty="0">
              <a:latin typeface="Arial" panose="020B0604020202020204" pitchFamily="34" charset="0"/>
              <a:cs typeface="Arial" panose="020B0604020202020204" pitchFamily="34" charset="0"/>
            </a:endParaRPr>
          </a:p>
          <a:p>
            <a:pPr marL="0" indent="0">
              <a:buNone/>
            </a:pPr>
            <a:endParaRPr lang="en-GB" b="1" u="sng" dirty="0">
              <a:latin typeface="Arial" panose="020B0604020202020204" pitchFamily="34" charset="0"/>
              <a:cs typeface="Arial" panose="020B0604020202020204" pitchFamily="34" charset="0"/>
            </a:endParaRPr>
          </a:p>
          <a:p>
            <a:r>
              <a:rPr lang="en-GB" b="1" u="sng" dirty="0">
                <a:latin typeface="Arial" panose="020B0604020202020204" pitchFamily="34" charset="0"/>
                <a:cs typeface="Arial" panose="020B0604020202020204" pitchFamily="34" charset="0"/>
              </a:rPr>
              <a:t>MAY THURNERS SYNDROME </a:t>
            </a:r>
            <a:r>
              <a:rPr lang="en-GB" dirty="0">
                <a:latin typeface="Arial" panose="020B0604020202020204" pitchFamily="34" charset="0"/>
                <a:cs typeface="Arial" panose="020B0604020202020204" pitchFamily="34" charset="0"/>
              </a:rPr>
              <a:t>:young females(2</a:t>
            </a:r>
            <a:r>
              <a:rPr lang="en-GB" baseline="30000" dirty="0">
                <a:latin typeface="Arial" panose="020B0604020202020204" pitchFamily="34" charset="0"/>
                <a:cs typeface="Arial" panose="020B0604020202020204" pitchFamily="34" charset="0"/>
              </a:rPr>
              <a:t>nd</a:t>
            </a:r>
            <a:r>
              <a:rPr lang="en-GB" dirty="0">
                <a:latin typeface="Arial" panose="020B0604020202020204" pitchFamily="34" charset="0"/>
                <a:cs typeface="Arial" panose="020B0604020202020204" pitchFamily="34" charset="0"/>
              </a:rPr>
              <a:t> or 3</a:t>
            </a:r>
            <a:r>
              <a:rPr lang="en-GB" baseline="30000" dirty="0">
                <a:latin typeface="Arial" panose="020B0604020202020204" pitchFamily="34" charset="0"/>
                <a:cs typeface="Arial" panose="020B0604020202020204" pitchFamily="34" charset="0"/>
              </a:rPr>
              <a:t>rd</a:t>
            </a:r>
            <a:r>
              <a:rPr lang="en-GB" dirty="0">
                <a:latin typeface="Arial" panose="020B0604020202020204" pitchFamily="34" charset="0"/>
                <a:cs typeface="Arial" panose="020B0604020202020204" pitchFamily="34" charset="0"/>
              </a:rPr>
              <a:t> decade)</a:t>
            </a:r>
          </a:p>
          <a:p>
            <a:pPr marL="0" indent="0">
              <a:buNone/>
            </a:pPr>
            <a:r>
              <a:rPr lang="en-GB" dirty="0">
                <a:latin typeface="Arial" panose="020B0604020202020204" pitchFamily="34" charset="0"/>
                <a:cs typeface="Arial" panose="020B0604020202020204" pitchFamily="34" charset="0"/>
              </a:rPr>
              <a:t>                                                    acute pain and swelling over entire lower extremity </a:t>
            </a:r>
          </a:p>
          <a:p>
            <a:pPr marL="0" indent="0">
              <a:buNone/>
            </a:pPr>
            <a:r>
              <a:rPr lang="en-GB" dirty="0">
                <a:latin typeface="Arial" panose="020B0604020202020204" pitchFamily="34" charset="0"/>
                <a:cs typeface="Arial" panose="020B0604020202020204" pitchFamily="34" charset="0"/>
              </a:rPr>
              <a:t>                                                    with or without thrombosis                                                             </a:t>
            </a:r>
            <a:r>
              <a:rPr lang="en-GB" u="sng" dirty="0">
                <a:latin typeface="Arial" panose="020B0604020202020204" pitchFamily="34" charset="0"/>
                <a:cs typeface="Arial" panose="020B0604020202020204" pitchFamily="34" charset="0"/>
              </a:rPr>
              <a:t>compression of left iliac vein between right common iliac artery and 5</a:t>
            </a:r>
            <a:r>
              <a:rPr lang="en-GB" u="sng" baseline="30000" dirty="0">
                <a:latin typeface="Arial" panose="020B0604020202020204" pitchFamily="34" charset="0"/>
                <a:cs typeface="Arial" panose="020B0604020202020204" pitchFamily="34" charset="0"/>
              </a:rPr>
              <a:t>th</a:t>
            </a:r>
            <a:r>
              <a:rPr lang="en-GB" u="sng" dirty="0">
                <a:latin typeface="Arial" panose="020B0604020202020204" pitchFamily="34" charset="0"/>
                <a:cs typeface="Arial" panose="020B0604020202020204" pitchFamily="34" charset="0"/>
              </a:rPr>
              <a:t> lumbar vertebra</a:t>
            </a:r>
          </a:p>
          <a:p>
            <a:pPr marL="0" indent="0">
              <a:buNone/>
            </a:pPr>
            <a:endParaRPr lang="en-GB" u="sng" dirty="0">
              <a:latin typeface="Arial" panose="020B0604020202020204" pitchFamily="34" charset="0"/>
              <a:cs typeface="Arial" panose="020B0604020202020204" pitchFamily="34" charset="0"/>
            </a:endParaRPr>
          </a:p>
          <a:p>
            <a:r>
              <a:rPr lang="en-GB" b="1" u="sng" dirty="0">
                <a:latin typeface="Arial" panose="020B0604020202020204" pitchFamily="34" charset="0"/>
                <a:cs typeface="Arial" panose="020B0604020202020204" pitchFamily="34" charset="0"/>
              </a:rPr>
              <a:t>INFLAMMATORY PATHOLOGY OF THE KNEE</a:t>
            </a:r>
            <a:r>
              <a:rPr lang="en-GB" dirty="0">
                <a:latin typeface="Arial" panose="020B0604020202020204" pitchFamily="34" charset="0"/>
                <a:cs typeface="Arial" panose="020B0604020202020204" pitchFamily="34" charset="0"/>
              </a:rPr>
              <a:t> : Pain and swelling accompany </a:t>
            </a:r>
            <a:r>
              <a:rPr lang="en-GB" dirty="0" err="1">
                <a:latin typeface="Arial" panose="020B0604020202020204" pitchFamily="34" charset="0"/>
                <a:cs typeface="Arial" panose="020B0604020202020204" pitchFamily="34" charset="0"/>
              </a:rPr>
              <a:t>kneejoint</a:t>
            </a:r>
            <a:r>
              <a:rPr lang="en-GB" dirty="0">
                <a:latin typeface="Arial" panose="020B0604020202020204" pitchFamily="34" charset="0"/>
                <a:cs typeface="Arial" panose="020B0604020202020204" pitchFamily="34" charset="0"/>
              </a:rPr>
              <a:t> pathology can mimic </a:t>
            </a:r>
            <a:r>
              <a:rPr lang="en-GB" dirty="0" err="1">
                <a:latin typeface="Arial" panose="020B0604020202020204" pitchFamily="34" charset="0"/>
                <a:cs typeface="Arial" panose="020B0604020202020204" pitchFamily="34" charset="0"/>
              </a:rPr>
              <a:t>dvt</a:t>
            </a:r>
            <a:r>
              <a:rPr lang="en-GB" dirty="0">
                <a:latin typeface="Arial" panose="020B0604020202020204" pitchFamily="34" charset="0"/>
                <a:cs typeface="Arial" panose="020B0604020202020204" pitchFamily="34" charset="0"/>
              </a:rPr>
              <a:t> / popliteal cyst</a:t>
            </a:r>
          </a:p>
          <a:p>
            <a:endParaRPr lang="en-GB" b="1" u="sng" dirty="0">
              <a:latin typeface="Arial" panose="020B0604020202020204" pitchFamily="34" charset="0"/>
              <a:cs typeface="Arial" panose="020B0604020202020204" pitchFamily="34" charset="0"/>
            </a:endParaRPr>
          </a:p>
          <a:p>
            <a:pPr marL="0" indent="0">
              <a:buNone/>
            </a:pPr>
            <a:endParaRPr lang="en-AE"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154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18455-4966-4670-B90C-A72C071A21C0}"/>
              </a:ext>
            </a:extLst>
          </p:cNvPr>
          <p:cNvSpPr>
            <a:spLocks noGrp="1"/>
          </p:cNvSpPr>
          <p:nvPr>
            <p:ph type="title"/>
          </p:nvPr>
        </p:nvSpPr>
        <p:spPr>
          <a:xfrm>
            <a:off x="452387" y="408238"/>
            <a:ext cx="9995034" cy="1293028"/>
          </a:xfrm>
        </p:spPr>
        <p:txBody>
          <a:bodyPr>
            <a:normAutofit/>
          </a:bodyPr>
          <a:lstStyle/>
          <a:p>
            <a:r>
              <a:rPr lang="en-GB" sz="3200" dirty="0"/>
              <a:t>CHRONIC UNILATERAL PEDAL EDEMA</a:t>
            </a:r>
            <a:endParaRPr lang="en-AE" sz="3200" dirty="0"/>
          </a:p>
        </p:txBody>
      </p:sp>
      <p:sp>
        <p:nvSpPr>
          <p:cNvPr id="3" name="Content Placeholder 2">
            <a:extLst>
              <a:ext uri="{FF2B5EF4-FFF2-40B4-BE49-F238E27FC236}">
                <a16:creationId xmlns:a16="http://schemas.microsoft.com/office/drawing/2014/main" id="{1EE2BAB6-D4DC-4E3F-BE60-02C7F6A3C3BA}"/>
              </a:ext>
            </a:extLst>
          </p:cNvPr>
          <p:cNvSpPr>
            <a:spLocks noGrp="1"/>
          </p:cNvSpPr>
          <p:nvPr>
            <p:ph idx="1"/>
          </p:nvPr>
        </p:nvSpPr>
        <p:spPr>
          <a:xfrm>
            <a:off x="685800" y="1424540"/>
            <a:ext cx="10820400" cy="4794146"/>
          </a:xfrm>
        </p:spPr>
        <p:txBody>
          <a:bodyPr/>
          <a:lstStyle/>
          <a:p>
            <a:r>
              <a:rPr lang="en-GB" dirty="0">
                <a:latin typeface="Arial" panose="020B0604020202020204" pitchFamily="34" charset="0"/>
                <a:cs typeface="Arial" panose="020B0604020202020204" pitchFamily="34" charset="0"/>
              </a:rPr>
              <a:t>Most common cause : chronic venous insufficiency</a:t>
            </a:r>
          </a:p>
          <a:p>
            <a:r>
              <a:rPr lang="en-GB" dirty="0">
                <a:latin typeface="Arial" panose="020B0604020202020204" pitchFamily="34" charset="0"/>
                <a:cs typeface="Arial" panose="020B0604020202020204" pitchFamily="34" charset="0"/>
              </a:rPr>
              <a:t>Other less common causes: primary/secondary lymphedema , pelvic </a:t>
            </a:r>
            <a:r>
              <a:rPr lang="en-GB" dirty="0" err="1">
                <a:latin typeface="Arial" panose="020B0604020202020204" pitchFamily="34" charset="0"/>
                <a:cs typeface="Arial" panose="020B0604020202020204" pitchFamily="34" charset="0"/>
              </a:rPr>
              <a:t>neoplasms,complex</a:t>
            </a:r>
            <a:r>
              <a:rPr lang="en-GB" dirty="0">
                <a:latin typeface="Arial" panose="020B0604020202020204" pitchFamily="34" charset="0"/>
                <a:cs typeface="Arial" panose="020B0604020202020204" pitchFamily="34" charset="0"/>
              </a:rPr>
              <a:t> regional pain syndrome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Findings if not consistent with above causes : </a:t>
            </a:r>
            <a:r>
              <a:rPr lang="en-GB" b="1" u="sng" dirty="0">
                <a:latin typeface="Arial" panose="020B0604020202020204" pitchFamily="34" charset="0"/>
                <a:cs typeface="Arial" panose="020B0604020202020204" pitchFamily="34" charset="0"/>
              </a:rPr>
              <a:t>COMPRESSION ULTRASONOGRAPHY WITH DOPPLER </a:t>
            </a:r>
          </a:p>
          <a:p>
            <a:pPr marL="0" indent="0">
              <a:buNone/>
            </a:pPr>
            <a:endParaRPr lang="en-GB" b="1" u="sng"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Can Confirm chronic venous disease</a:t>
            </a:r>
          </a:p>
          <a:p>
            <a:r>
              <a:rPr lang="en-GB" dirty="0">
                <a:latin typeface="Arial" panose="020B0604020202020204" pitchFamily="34" charset="0"/>
                <a:cs typeface="Arial" panose="020B0604020202020204" pitchFamily="34" charset="0"/>
              </a:rPr>
              <a:t>Normal study: lymphedema/complex regional pain syndrome</a:t>
            </a:r>
          </a:p>
          <a:p>
            <a:r>
              <a:rPr lang="en-GB" dirty="0">
                <a:latin typeface="Arial" panose="020B0604020202020204" pitchFamily="34" charset="0"/>
                <a:cs typeface="Arial" panose="020B0604020202020204" pitchFamily="34" charset="0"/>
              </a:rPr>
              <a:t>Pelvic outflow obstruction : neoplasm : ovarian/endometrial/bladder/lymphoma/prostate cancer</a:t>
            </a:r>
          </a:p>
          <a:p>
            <a:endParaRPr lang="en-GB" dirty="0">
              <a:latin typeface="Arial" panose="020B0604020202020204" pitchFamily="34" charset="0"/>
              <a:cs typeface="Arial" panose="020B0604020202020204" pitchFamily="34" charset="0"/>
            </a:endParaRPr>
          </a:p>
          <a:p>
            <a:endParaRPr lang="en-A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5620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90B06-CC55-4B15-8653-B4058F4D2D36}"/>
              </a:ext>
            </a:extLst>
          </p:cNvPr>
          <p:cNvSpPr>
            <a:spLocks noGrp="1"/>
          </p:cNvSpPr>
          <p:nvPr>
            <p:ph type="ctrTitle"/>
          </p:nvPr>
        </p:nvSpPr>
        <p:spPr>
          <a:xfrm>
            <a:off x="3094523" y="-448907"/>
            <a:ext cx="9448800" cy="1825096"/>
          </a:xfrm>
        </p:spPr>
        <p:txBody>
          <a:bodyPr>
            <a:normAutofit/>
          </a:bodyPr>
          <a:lstStyle/>
          <a:p>
            <a:r>
              <a:rPr lang="en-GB" sz="3600" b="1" dirty="0"/>
              <a:t>Bilateral pedal </a:t>
            </a:r>
            <a:r>
              <a:rPr lang="en-GB" sz="3600" b="1" dirty="0" err="1"/>
              <a:t>edema</a:t>
            </a:r>
            <a:endParaRPr lang="en-AE" sz="3600" b="1" dirty="0"/>
          </a:p>
        </p:txBody>
      </p:sp>
      <p:sp>
        <p:nvSpPr>
          <p:cNvPr id="26" name="Subtitle 25">
            <a:extLst>
              <a:ext uri="{FF2B5EF4-FFF2-40B4-BE49-F238E27FC236}">
                <a16:creationId xmlns:a16="http://schemas.microsoft.com/office/drawing/2014/main" id="{8B0FAC19-BE3F-4F0E-B1E7-5E88475F3B2F}"/>
              </a:ext>
            </a:extLst>
          </p:cNvPr>
          <p:cNvSpPr>
            <a:spLocks noGrp="1"/>
          </p:cNvSpPr>
          <p:nvPr>
            <p:ph type="subTitle" idx="1"/>
          </p:nvPr>
        </p:nvSpPr>
        <p:spPr/>
        <p:txBody>
          <a:bodyPr/>
          <a:lstStyle/>
          <a:p>
            <a:endParaRPr lang="en-AE" dirty="0"/>
          </a:p>
        </p:txBody>
      </p:sp>
      <p:graphicFrame>
        <p:nvGraphicFramePr>
          <p:cNvPr id="3" name="Table 3">
            <a:extLst>
              <a:ext uri="{FF2B5EF4-FFF2-40B4-BE49-F238E27FC236}">
                <a16:creationId xmlns:a16="http://schemas.microsoft.com/office/drawing/2014/main" id="{3351081F-999C-4E04-BBDF-65E1313B07FE}"/>
              </a:ext>
            </a:extLst>
          </p:cNvPr>
          <p:cNvGraphicFramePr>
            <a:graphicFrameLocks noGrp="1"/>
          </p:cNvGraphicFramePr>
          <p:nvPr>
            <p:extLst>
              <p:ext uri="{D42A27DB-BD31-4B8C-83A1-F6EECF244321}">
                <p14:modId xmlns:p14="http://schemas.microsoft.com/office/powerpoint/2010/main" val="3731255386"/>
              </p:ext>
            </p:extLst>
          </p:nvPr>
        </p:nvGraphicFramePr>
        <p:xfrm>
          <a:off x="1263720" y="1623317"/>
          <a:ext cx="9729628" cy="4726108"/>
        </p:xfrm>
        <a:graphic>
          <a:graphicData uri="http://schemas.openxmlformats.org/drawingml/2006/table">
            <a:tbl>
              <a:tblPr firstRow="1" bandRow="1">
                <a:tableStyleId>{5C22544A-7EE6-4342-B048-85BDC9FD1C3A}</a:tableStyleId>
              </a:tblPr>
              <a:tblGrid>
                <a:gridCol w="4864814">
                  <a:extLst>
                    <a:ext uri="{9D8B030D-6E8A-4147-A177-3AD203B41FA5}">
                      <a16:colId xmlns:a16="http://schemas.microsoft.com/office/drawing/2014/main" val="291328656"/>
                    </a:ext>
                  </a:extLst>
                </a:gridCol>
                <a:gridCol w="4864814">
                  <a:extLst>
                    <a:ext uri="{9D8B030D-6E8A-4147-A177-3AD203B41FA5}">
                      <a16:colId xmlns:a16="http://schemas.microsoft.com/office/drawing/2014/main" val="3479776963"/>
                    </a:ext>
                  </a:extLst>
                </a:gridCol>
              </a:tblGrid>
              <a:tr h="452170">
                <a:tc>
                  <a:txBody>
                    <a:bodyPr/>
                    <a:lstStyle/>
                    <a:p>
                      <a:r>
                        <a:rPr lang="en-GB" dirty="0"/>
                        <a:t>acute</a:t>
                      </a:r>
                      <a:endParaRPr lang="en-AE" dirty="0"/>
                    </a:p>
                  </a:txBody>
                  <a:tcPr/>
                </a:tc>
                <a:tc>
                  <a:txBody>
                    <a:bodyPr/>
                    <a:lstStyle/>
                    <a:p>
                      <a:r>
                        <a:rPr lang="en-GB" dirty="0"/>
                        <a:t>chronic</a:t>
                      </a:r>
                      <a:endParaRPr lang="en-AE" dirty="0"/>
                    </a:p>
                  </a:txBody>
                  <a:tcPr/>
                </a:tc>
                <a:extLst>
                  <a:ext uri="{0D108BD9-81ED-4DB2-BD59-A6C34878D82A}">
                    <a16:rowId xmlns:a16="http://schemas.microsoft.com/office/drawing/2014/main" val="2928007653"/>
                  </a:ext>
                </a:extLst>
              </a:tr>
              <a:tr h="452170">
                <a:tc>
                  <a:txBody>
                    <a:bodyPr/>
                    <a:lstStyle/>
                    <a:p>
                      <a:r>
                        <a:rPr lang="en-GB" dirty="0" err="1"/>
                        <a:t>b/l</a:t>
                      </a:r>
                      <a:r>
                        <a:rPr lang="en-GB" dirty="0"/>
                        <a:t> </a:t>
                      </a:r>
                      <a:r>
                        <a:rPr lang="en-GB" dirty="0" err="1"/>
                        <a:t>dvt</a:t>
                      </a:r>
                      <a:endParaRPr lang="en-AE" dirty="0"/>
                    </a:p>
                  </a:txBody>
                  <a:tcPr/>
                </a:tc>
                <a:tc>
                  <a:txBody>
                    <a:bodyPr/>
                    <a:lstStyle/>
                    <a:p>
                      <a:r>
                        <a:rPr lang="en-GB" dirty="0"/>
                        <a:t>Chronic venous disease</a:t>
                      </a:r>
                      <a:endParaRPr lang="en-AE" dirty="0"/>
                    </a:p>
                  </a:txBody>
                  <a:tcPr/>
                </a:tc>
                <a:extLst>
                  <a:ext uri="{0D108BD9-81ED-4DB2-BD59-A6C34878D82A}">
                    <a16:rowId xmlns:a16="http://schemas.microsoft.com/office/drawing/2014/main" val="2680971392"/>
                  </a:ext>
                </a:extLst>
              </a:tr>
              <a:tr h="452170">
                <a:tc>
                  <a:txBody>
                    <a:bodyPr/>
                    <a:lstStyle/>
                    <a:p>
                      <a:r>
                        <a:rPr lang="en-GB" dirty="0"/>
                        <a:t>Acute heart failure</a:t>
                      </a:r>
                    </a:p>
                  </a:txBody>
                  <a:tcPr/>
                </a:tc>
                <a:tc>
                  <a:txBody>
                    <a:bodyPr/>
                    <a:lstStyle/>
                    <a:p>
                      <a:r>
                        <a:rPr lang="en-GB" dirty="0"/>
                        <a:t>Pulmonary hypertension</a:t>
                      </a:r>
                      <a:endParaRPr lang="en-AE" dirty="0"/>
                    </a:p>
                  </a:txBody>
                  <a:tcPr/>
                </a:tc>
                <a:extLst>
                  <a:ext uri="{0D108BD9-81ED-4DB2-BD59-A6C34878D82A}">
                    <a16:rowId xmlns:a16="http://schemas.microsoft.com/office/drawing/2014/main" val="1883385624"/>
                  </a:ext>
                </a:extLst>
              </a:tr>
              <a:tr h="452170">
                <a:tc>
                  <a:txBody>
                    <a:bodyPr/>
                    <a:lstStyle/>
                    <a:p>
                      <a:r>
                        <a:rPr lang="en-GB" dirty="0"/>
                        <a:t>Acute renal/liver failure</a:t>
                      </a:r>
                      <a:endParaRPr lang="en-AE" dirty="0"/>
                    </a:p>
                  </a:txBody>
                  <a:tcPr/>
                </a:tc>
                <a:tc>
                  <a:txBody>
                    <a:bodyPr/>
                    <a:lstStyle/>
                    <a:p>
                      <a:r>
                        <a:rPr lang="en-GB" dirty="0"/>
                        <a:t>Heart/renal/liver disease</a:t>
                      </a:r>
                      <a:endParaRPr lang="en-AE" dirty="0"/>
                    </a:p>
                  </a:txBody>
                  <a:tcPr/>
                </a:tc>
                <a:extLst>
                  <a:ext uri="{0D108BD9-81ED-4DB2-BD59-A6C34878D82A}">
                    <a16:rowId xmlns:a16="http://schemas.microsoft.com/office/drawing/2014/main" val="1187877808"/>
                  </a:ext>
                </a:extLst>
              </a:tr>
              <a:tr h="780459">
                <a:tc>
                  <a:txBody>
                    <a:bodyPr/>
                    <a:lstStyle/>
                    <a:p>
                      <a:r>
                        <a:rPr lang="en-GB" dirty="0" err="1"/>
                        <a:t>Ivc</a:t>
                      </a:r>
                      <a:r>
                        <a:rPr lang="en-GB" dirty="0"/>
                        <a:t> thrombosis</a:t>
                      </a:r>
                      <a:endParaRPr lang="en-AE" dirty="0"/>
                    </a:p>
                  </a:txBody>
                  <a:tcPr/>
                </a:tc>
                <a:tc>
                  <a:txBody>
                    <a:bodyPr/>
                    <a:lstStyle/>
                    <a:p>
                      <a:r>
                        <a:rPr lang="en-GB" dirty="0"/>
                        <a:t>Chronic </a:t>
                      </a:r>
                      <a:r>
                        <a:rPr lang="en-GB" dirty="0" err="1"/>
                        <a:t>ivc</a:t>
                      </a:r>
                      <a:r>
                        <a:rPr lang="en-GB" dirty="0"/>
                        <a:t> occlusion/</a:t>
                      </a:r>
                      <a:r>
                        <a:rPr lang="en-GB" dirty="0" err="1"/>
                        <a:t>ivc</a:t>
                      </a:r>
                      <a:r>
                        <a:rPr lang="en-GB" dirty="0"/>
                        <a:t> aplasia/hypoplasia</a:t>
                      </a:r>
                      <a:endParaRPr lang="en-AE" dirty="0"/>
                    </a:p>
                  </a:txBody>
                  <a:tcPr/>
                </a:tc>
                <a:extLst>
                  <a:ext uri="{0D108BD9-81ED-4DB2-BD59-A6C34878D82A}">
                    <a16:rowId xmlns:a16="http://schemas.microsoft.com/office/drawing/2014/main" val="2511029882"/>
                  </a:ext>
                </a:extLst>
              </a:tr>
              <a:tr h="452170">
                <a:tc>
                  <a:txBody>
                    <a:bodyPr/>
                    <a:lstStyle/>
                    <a:p>
                      <a:r>
                        <a:rPr lang="en-GB" dirty="0" err="1"/>
                        <a:t>Ivc</a:t>
                      </a:r>
                      <a:r>
                        <a:rPr lang="en-GB" dirty="0"/>
                        <a:t> tumours</a:t>
                      </a:r>
                      <a:endParaRPr lang="en-AE" dirty="0"/>
                    </a:p>
                  </a:txBody>
                  <a:tcPr/>
                </a:tc>
                <a:tc>
                  <a:txBody>
                    <a:bodyPr/>
                    <a:lstStyle/>
                    <a:p>
                      <a:r>
                        <a:rPr lang="en-GB" dirty="0"/>
                        <a:t>Lymphedema</a:t>
                      </a:r>
                      <a:endParaRPr lang="en-AE" dirty="0"/>
                    </a:p>
                  </a:txBody>
                  <a:tcPr/>
                </a:tc>
                <a:extLst>
                  <a:ext uri="{0D108BD9-81ED-4DB2-BD59-A6C34878D82A}">
                    <a16:rowId xmlns:a16="http://schemas.microsoft.com/office/drawing/2014/main" val="3160988003"/>
                  </a:ext>
                </a:extLst>
              </a:tr>
              <a:tr h="452170">
                <a:tc>
                  <a:txBody>
                    <a:bodyPr/>
                    <a:lstStyle/>
                    <a:p>
                      <a:r>
                        <a:rPr lang="en-GB" dirty="0"/>
                        <a:t>Drugs</a:t>
                      </a:r>
                      <a:endParaRPr lang="en-AE" dirty="0"/>
                    </a:p>
                  </a:txBody>
                  <a:tcPr/>
                </a:tc>
                <a:tc>
                  <a:txBody>
                    <a:bodyPr/>
                    <a:lstStyle/>
                    <a:p>
                      <a:r>
                        <a:rPr lang="en-GB" dirty="0"/>
                        <a:t>Obesity/nutritional</a:t>
                      </a:r>
                      <a:endParaRPr lang="en-AE" dirty="0"/>
                    </a:p>
                  </a:txBody>
                  <a:tcPr/>
                </a:tc>
                <a:extLst>
                  <a:ext uri="{0D108BD9-81ED-4DB2-BD59-A6C34878D82A}">
                    <a16:rowId xmlns:a16="http://schemas.microsoft.com/office/drawing/2014/main" val="3460610839"/>
                  </a:ext>
                </a:extLst>
              </a:tr>
              <a:tr h="452170">
                <a:tc>
                  <a:txBody>
                    <a:bodyPr/>
                    <a:lstStyle/>
                    <a:p>
                      <a:r>
                        <a:rPr lang="en-GB" dirty="0" err="1"/>
                        <a:t>b/l</a:t>
                      </a:r>
                      <a:r>
                        <a:rPr lang="en-GB" dirty="0"/>
                        <a:t> infection</a:t>
                      </a:r>
                      <a:endParaRPr lang="en-AE" dirty="0"/>
                    </a:p>
                  </a:txBody>
                  <a:tcPr/>
                </a:tc>
                <a:tc>
                  <a:txBody>
                    <a:bodyPr/>
                    <a:lstStyle/>
                    <a:p>
                      <a:r>
                        <a:rPr lang="en-GB" dirty="0"/>
                        <a:t>Malabsorption/hypoalbuminemia</a:t>
                      </a:r>
                      <a:endParaRPr lang="en-AE" dirty="0"/>
                    </a:p>
                  </a:txBody>
                  <a:tcPr/>
                </a:tc>
                <a:extLst>
                  <a:ext uri="{0D108BD9-81ED-4DB2-BD59-A6C34878D82A}">
                    <a16:rowId xmlns:a16="http://schemas.microsoft.com/office/drawing/2014/main" val="1882364087"/>
                  </a:ext>
                </a:extLst>
              </a:tr>
              <a:tr h="780459">
                <a:tc>
                  <a:txBody>
                    <a:bodyPr/>
                    <a:lstStyle/>
                    <a:p>
                      <a:endParaRPr lang="en-AE"/>
                    </a:p>
                  </a:txBody>
                  <a:tcPr/>
                </a:tc>
                <a:tc>
                  <a:txBody>
                    <a:bodyPr/>
                    <a:lstStyle/>
                    <a:p>
                      <a:r>
                        <a:rPr lang="en-GB" dirty="0"/>
                        <a:t>Thyroid</a:t>
                      </a:r>
                    </a:p>
                    <a:p>
                      <a:r>
                        <a:rPr lang="en-GB" dirty="0"/>
                        <a:t>Obstructive sleep apnoea</a:t>
                      </a:r>
                      <a:endParaRPr lang="en-AE" dirty="0"/>
                    </a:p>
                  </a:txBody>
                  <a:tcPr/>
                </a:tc>
                <a:extLst>
                  <a:ext uri="{0D108BD9-81ED-4DB2-BD59-A6C34878D82A}">
                    <a16:rowId xmlns:a16="http://schemas.microsoft.com/office/drawing/2014/main" val="1647886965"/>
                  </a:ext>
                </a:extLst>
              </a:tr>
            </a:tbl>
          </a:graphicData>
        </a:graphic>
      </p:graphicFrame>
    </p:spTree>
    <p:extLst>
      <p:ext uri="{BB962C8B-B14F-4D97-AF65-F5344CB8AC3E}">
        <p14:creationId xmlns:p14="http://schemas.microsoft.com/office/powerpoint/2010/main" val="1671243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1781F-4F8A-413D-8853-65C0602D6BD9}"/>
              </a:ext>
            </a:extLst>
          </p:cNvPr>
          <p:cNvSpPr>
            <a:spLocks noGrp="1"/>
          </p:cNvSpPr>
          <p:nvPr>
            <p:ph type="title"/>
          </p:nvPr>
        </p:nvSpPr>
        <p:spPr/>
        <p:txBody>
          <a:bodyPr/>
          <a:lstStyle/>
          <a:p>
            <a:endParaRPr lang="en-AE"/>
          </a:p>
        </p:txBody>
      </p:sp>
      <p:sp>
        <p:nvSpPr>
          <p:cNvPr id="3" name="Content Placeholder 2">
            <a:extLst>
              <a:ext uri="{FF2B5EF4-FFF2-40B4-BE49-F238E27FC236}">
                <a16:creationId xmlns:a16="http://schemas.microsoft.com/office/drawing/2014/main" id="{EBBC4DF6-A8FF-4F9A-8EFB-617481BF0307}"/>
              </a:ext>
            </a:extLst>
          </p:cNvPr>
          <p:cNvSpPr>
            <a:spLocks noGrp="1"/>
          </p:cNvSpPr>
          <p:nvPr>
            <p:ph idx="1"/>
          </p:nvPr>
        </p:nvSpPr>
        <p:spPr>
          <a:xfrm>
            <a:off x="685800" y="1379764"/>
            <a:ext cx="10820400" cy="5290457"/>
          </a:xfrm>
        </p:spPr>
        <p:txBody>
          <a:bodyPr>
            <a:normAutofit/>
          </a:bodyPr>
          <a:lstStyle/>
          <a:p>
            <a:pPr rtl="0" fontAlgn="base">
              <a:spcBef>
                <a:spcPts val="0"/>
              </a:spcBef>
              <a:spcAft>
                <a:spcPts val="0"/>
              </a:spcAft>
              <a:buFont typeface="Arial" panose="020B0604020202020204" pitchFamily="34" charset="0"/>
              <a:buChar char="•"/>
            </a:pPr>
            <a:r>
              <a:rPr lang="en-GB" sz="2000" b="1" i="0" u="none" strike="noStrike" dirty="0">
                <a:solidFill>
                  <a:srgbClr val="000000"/>
                </a:solidFill>
                <a:effectLst/>
                <a:latin typeface="Calibri" panose="020F0502020204030204" pitchFamily="34" charset="0"/>
              </a:rPr>
              <a:t>INVESTIGATION : </a:t>
            </a:r>
            <a:endParaRPr lang="en-GB" sz="2000" b="1" i="0" u="none" strike="noStrike" dirty="0">
              <a:solidFill>
                <a:srgbClr val="000000"/>
              </a:solidFill>
              <a:effectLst/>
              <a:latin typeface="Arial" panose="020B0604020202020204" pitchFamily="34" charset="0"/>
            </a:endParaRPr>
          </a:p>
          <a:p>
            <a:pPr rtl="0" fontAlgn="base">
              <a:spcBef>
                <a:spcPts val="1000"/>
              </a:spcBef>
              <a:spcAft>
                <a:spcPts val="0"/>
              </a:spcAft>
              <a:buFont typeface="Arial" panose="020B0604020202020204" pitchFamily="34" charset="0"/>
              <a:buChar char="•"/>
            </a:pPr>
            <a:r>
              <a:rPr lang="en-GB" sz="2000" b="0" i="0" u="none" strike="noStrike" dirty="0">
                <a:solidFill>
                  <a:srgbClr val="000000"/>
                </a:solidFill>
                <a:effectLst/>
                <a:latin typeface="Calibri" panose="020F0502020204030204" pitchFamily="34" charset="0"/>
              </a:rPr>
              <a:t>Urine dipstick-for protein </a:t>
            </a:r>
            <a:endParaRPr lang="en-GB" sz="2000" b="0" i="0" u="none" strike="noStrike" dirty="0">
              <a:solidFill>
                <a:srgbClr val="000000"/>
              </a:solidFill>
              <a:effectLst/>
              <a:latin typeface="Arial" panose="020B0604020202020204" pitchFamily="34" charset="0"/>
            </a:endParaRPr>
          </a:p>
          <a:p>
            <a:pPr rtl="0" fontAlgn="base">
              <a:spcBef>
                <a:spcPts val="1000"/>
              </a:spcBef>
              <a:spcAft>
                <a:spcPts val="0"/>
              </a:spcAft>
              <a:buFont typeface="Arial" panose="020B0604020202020204" pitchFamily="34" charset="0"/>
              <a:buChar char="•"/>
            </a:pPr>
            <a:r>
              <a:rPr lang="en-GB" sz="2000" b="0" i="0" u="none" strike="noStrike" dirty="0">
                <a:solidFill>
                  <a:srgbClr val="000000"/>
                </a:solidFill>
                <a:effectLst/>
                <a:latin typeface="Calibri" panose="020F0502020204030204" pitchFamily="34" charset="0"/>
              </a:rPr>
              <a:t>serum creatinine</a:t>
            </a:r>
            <a:endParaRPr lang="en-GB" sz="2000" b="0" i="0" u="none" strike="noStrike" dirty="0">
              <a:solidFill>
                <a:srgbClr val="000000"/>
              </a:solidFill>
              <a:effectLst/>
              <a:latin typeface="Arial" panose="020B0604020202020204" pitchFamily="34" charset="0"/>
            </a:endParaRPr>
          </a:p>
          <a:p>
            <a:pPr rtl="0" fontAlgn="base">
              <a:spcBef>
                <a:spcPts val="1000"/>
              </a:spcBef>
              <a:spcAft>
                <a:spcPts val="0"/>
              </a:spcAft>
              <a:buFont typeface="Arial" panose="020B0604020202020204" pitchFamily="34" charset="0"/>
              <a:buChar char="•"/>
            </a:pPr>
            <a:r>
              <a:rPr lang="en-GB" sz="2000" b="0" i="0" u="none" strike="noStrike" dirty="0">
                <a:solidFill>
                  <a:srgbClr val="000000"/>
                </a:solidFill>
                <a:effectLst/>
                <a:latin typeface="Calibri" panose="020F0502020204030204" pitchFamily="34" charset="0"/>
              </a:rPr>
              <a:t>serum albumin</a:t>
            </a:r>
            <a:endParaRPr lang="en-GB" sz="2000" b="0" i="0" u="none" strike="noStrike" dirty="0">
              <a:solidFill>
                <a:srgbClr val="000000"/>
              </a:solidFill>
              <a:effectLst/>
              <a:latin typeface="Arial" panose="020B0604020202020204" pitchFamily="34" charset="0"/>
            </a:endParaRPr>
          </a:p>
          <a:p>
            <a:pPr rtl="0" fontAlgn="base">
              <a:spcBef>
                <a:spcPts val="1000"/>
              </a:spcBef>
              <a:spcAft>
                <a:spcPts val="0"/>
              </a:spcAft>
              <a:buFont typeface="Arial" panose="020B0604020202020204" pitchFamily="34" charset="0"/>
              <a:buChar char="•"/>
            </a:pPr>
            <a:r>
              <a:rPr lang="en-GB" sz="2000" b="0" i="0" u="none" strike="noStrike" dirty="0">
                <a:solidFill>
                  <a:srgbClr val="000000"/>
                </a:solidFill>
                <a:effectLst/>
                <a:latin typeface="Calibri" panose="020F0502020204030204" pitchFamily="34" charset="0"/>
              </a:rPr>
              <a:t>prothrombin time</a:t>
            </a:r>
            <a:endParaRPr lang="en-GB" sz="2000" b="0" i="0" u="none" strike="noStrike" dirty="0">
              <a:solidFill>
                <a:srgbClr val="000000"/>
              </a:solidFill>
              <a:effectLst/>
              <a:latin typeface="Arial" panose="020B0604020202020204" pitchFamily="34" charset="0"/>
            </a:endParaRPr>
          </a:p>
          <a:p>
            <a:pPr rtl="0" fontAlgn="base">
              <a:spcBef>
                <a:spcPts val="1000"/>
              </a:spcBef>
              <a:spcAft>
                <a:spcPts val="0"/>
              </a:spcAft>
              <a:buFont typeface="Arial" panose="020B0604020202020204" pitchFamily="34" charset="0"/>
              <a:buChar char="•"/>
            </a:pPr>
            <a:r>
              <a:rPr lang="en-GB" sz="2000" b="0" i="0" u="none" strike="noStrike" dirty="0">
                <a:solidFill>
                  <a:srgbClr val="000000"/>
                </a:solidFill>
                <a:effectLst/>
                <a:latin typeface="Calibri" panose="020F0502020204030204" pitchFamily="34" charset="0"/>
              </a:rPr>
              <a:t>liver function tests</a:t>
            </a:r>
            <a:endParaRPr lang="en-GB" sz="2000" b="0" i="0" u="none" strike="noStrike" dirty="0">
              <a:solidFill>
                <a:srgbClr val="000000"/>
              </a:solidFill>
              <a:effectLst/>
              <a:latin typeface="Arial" panose="020B0604020202020204" pitchFamily="34" charset="0"/>
            </a:endParaRPr>
          </a:p>
          <a:p>
            <a:pPr rtl="0" fontAlgn="base">
              <a:spcBef>
                <a:spcPts val="1000"/>
              </a:spcBef>
              <a:spcAft>
                <a:spcPts val="0"/>
              </a:spcAft>
              <a:buFont typeface="Arial" panose="020B0604020202020204" pitchFamily="34" charset="0"/>
              <a:buChar char="•"/>
            </a:pPr>
            <a:r>
              <a:rPr lang="en-GB" sz="2000" b="0" i="0" u="none" strike="noStrike" dirty="0">
                <a:solidFill>
                  <a:srgbClr val="000000"/>
                </a:solidFill>
                <a:effectLst/>
                <a:latin typeface="Calibri" panose="020F0502020204030204" pitchFamily="34" charset="0"/>
              </a:rPr>
              <a:t>thyroid-stimulating hormone </a:t>
            </a:r>
            <a:endParaRPr lang="en-GB" sz="2000" b="0" i="0" u="none" strike="noStrike" dirty="0">
              <a:solidFill>
                <a:srgbClr val="000000"/>
              </a:solidFill>
              <a:effectLst/>
              <a:latin typeface="Arial" panose="020B0604020202020204" pitchFamily="34" charset="0"/>
            </a:endParaRPr>
          </a:p>
          <a:p>
            <a:pPr rtl="0" fontAlgn="base">
              <a:spcBef>
                <a:spcPts val="1000"/>
              </a:spcBef>
              <a:spcAft>
                <a:spcPts val="0"/>
              </a:spcAft>
              <a:buFont typeface="Arial" panose="020B0604020202020204" pitchFamily="34" charset="0"/>
              <a:buChar char="•"/>
            </a:pPr>
            <a:r>
              <a:rPr lang="en-GB" sz="2000" b="0" i="0" u="none" strike="noStrike" dirty="0">
                <a:solidFill>
                  <a:srgbClr val="000000"/>
                </a:solidFill>
                <a:effectLst/>
                <a:latin typeface="Calibri" panose="020F0502020204030204" pitchFamily="34" charset="0"/>
              </a:rPr>
              <a:t>If these tests are unrevealing we obtain an echocardiogram to evaluate the possibility of heart failure or pulmonary hypertension.</a:t>
            </a:r>
            <a:endParaRPr lang="en-GB" sz="2000" b="0" i="0" u="none" strike="noStrike" dirty="0">
              <a:solidFill>
                <a:srgbClr val="000000"/>
              </a:solidFill>
              <a:effectLst/>
              <a:latin typeface="Arial" panose="020B0604020202020204" pitchFamily="34" charset="0"/>
            </a:endParaRPr>
          </a:p>
          <a:p>
            <a:pPr rtl="0" fontAlgn="base">
              <a:spcBef>
                <a:spcPts val="1000"/>
              </a:spcBef>
              <a:spcAft>
                <a:spcPts val="0"/>
              </a:spcAft>
              <a:buFont typeface="Arial" panose="020B0604020202020204" pitchFamily="34" charset="0"/>
              <a:buChar char="•"/>
            </a:pPr>
            <a:r>
              <a:rPr lang="en-GB" sz="2000" b="0" i="0" u="none" strike="noStrike" dirty="0">
                <a:solidFill>
                  <a:srgbClr val="000000"/>
                </a:solidFill>
                <a:effectLst/>
                <a:latin typeface="Calibri" panose="020F0502020204030204" pitchFamily="34" charset="0"/>
              </a:rPr>
              <a:t> If echo also unrevealing most probably chronic venous disease -pigmentary changes, induration, and ulceration </a:t>
            </a:r>
            <a:endParaRPr lang="en-GB" sz="2000" b="0" i="0" u="none" strike="noStrike" dirty="0">
              <a:solidFill>
                <a:srgbClr val="000000"/>
              </a:solidFill>
              <a:effectLst/>
              <a:latin typeface="Arial" panose="020B0604020202020204" pitchFamily="34" charset="0"/>
            </a:endParaRPr>
          </a:p>
          <a:p>
            <a:pPr rtl="0" fontAlgn="base">
              <a:spcBef>
                <a:spcPts val="1000"/>
              </a:spcBef>
              <a:spcAft>
                <a:spcPts val="0"/>
              </a:spcAft>
              <a:buFont typeface="Arial" panose="020B0604020202020204" pitchFamily="34" charset="0"/>
              <a:buChar char="•"/>
            </a:pPr>
            <a:r>
              <a:rPr lang="en-GB" sz="2000" b="0" i="0" u="none" strike="noStrike" dirty="0">
                <a:solidFill>
                  <a:srgbClr val="000000"/>
                </a:solidFill>
                <a:effectLst/>
                <a:latin typeface="Calibri" panose="020F0502020204030204" pitchFamily="34" charset="0"/>
              </a:rPr>
              <a:t>typical skin findings of chronic venous disease are absent, we obtain imaging of the pelvis to exclude a pelvic neoplasm or other lesion-causing venous outflow obstruction </a:t>
            </a:r>
            <a:r>
              <a:rPr lang="en-GB" sz="2000" b="0" i="0" u="none" strike="noStrike" dirty="0" err="1">
                <a:solidFill>
                  <a:srgbClr val="000000"/>
                </a:solidFill>
                <a:effectLst/>
                <a:latin typeface="Calibri" panose="020F0502020204030204" pitchFamily="34" charset="0"/>
              </a:rPr>
              <a:t>Eg</a:t>
            </a:r>
            <a:r>
              <a:rPr lang="en-GB" sz="2000" b="0" i="0" u="none" strike="noStrike" dirty="0">
                <a:solidFill>
                  <a:srgbClr val="000000"/>
                </a:solidFill>
                <a:effectLst/>
                <a:latin typeface="Calibri" panose="020F0502020204030204" pitchFamily="34" charset="0"/>
              </a:rPr>
              <a:t> TVS , CECT of pelvis</a:t>
            </a:r>
            <a:endParaRPr lang="en-GB" sz="2000" b="0" i="0" u="none" strike="noStrike" dirty="0">
              <a:solidFill>
                <a:srgbClr val="000000"/>
              </a:solidFill>
              <a:effectLst/>
              <a:latin typeface="Arial" panose="020B0604020202020204" pitchFamily="34" charset="0"/>
            </a:endParaRPr>
          </a:p>
          <a:p>
            <a:endParaRPr lang="en-AE" sz="2000" dirty="0"/>
          </a:p>
        </p:txBody>
      </p:sp>
    </p:spTree>
    <p:extLst>
      <p:ext uri="{BB962C8B-B14F-4D97-AF65-F5344CB8AC3E}">
        <p14:creationId xmlns:p14="http://schemas.microsoft.com/office/powerpoint/2010/main" val="2842368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42321-52A8-4320-BE94-2381077327D4}"/>
              </a:ext>
            </a:extLst>
          </p:cNvPr>
          <p:cNvSpPr>
            <a:spLocks noGrp="1"/>
          </p:cNvSpPr>
          <p:nvPr>
            <p:ph type="title"/>
          </p:nvPr>
        </p:nvSpPr>
        <p:spPr/>
        <p:txBody>
          <a:bodyPr/>
          <a:lstStyle/>
          <a:p>
            <a:endParaRPr lang="en-AE"/>
          </a:p>
        </p:txBody>
      </p:sp>
      <p:sp>
        <p:nvSpPr>
          <p:cNvPr id="3" name="Content Placeholder 2">
            <a:extLst>
              <a:ext uri="{FF2B5EF4-FFF2-40B4-BE49-F238E27FC236}">
                <a16:creationId xmlns:a16="http://schemas.microsoft.com/office/drawing/2014/main" id="{7D67B1B9-E7FA-4C29-9A99-C2B2050ECDCD}"/>
              </a:ext>
            </a:extLst>
          </p:cNvPr>
          <p:cNvSpPr>
            <a:spLocks noGrp="1"/>
          </p:cNvSpPr>
          <p:nvPr>
            <p:ph idx="1"/>
          </p:nvPr>
        </p:nvSpPr>
        <p:spPr>
          <a:xfrm>
            <a:off x="685800" y="1559294"/>
            <a:ext cx="10820400" cy="4659392"/>
          </a:xfrm>
        </p:spPr>
        <p:txBody>
          <a:bodyPr>
            <a:normAutofit/>
          </a:bodyPr>
          <a:lstStyle/>
          <a:p>
            <a:pPr rtl="0">
              <a:spcBef>
                <a:spcPts val="0"/>
              </a:spcBef>
              <a:spcAft>
                <a:spcPts val="0"/>
              </a:spcAft>
            </a:pPr>
            <a:r>
              <a:rPr lang="en-GB" sz="2400" b="0" i="0" u="none" strike="noStrike" dirty="0">
                <a:solidFill>
                  <a:srgbClr val="000000"/>
                </a:solidFill>
                <a:effectLst/>
                <a:latin typeface="Calibri" panose="020F0502020204030204" pitchFamily="34" charset="0"/>
              </a:rPr>
              <a:t>LYMPHOEDEMA</a:t>
            </a:r>
            <a:endParaRPr lang="en-GB" sz="2400" b="0" dirty="0">
              <a:effectLst/>
            </a:endParaRPr>
          </a:p>
          <a:p>
            <a:pPr marL="0" indent="0" rtl="0" fontAlgn="base">
              <a:spcBef>
                <a:spcPts val="0"/>
              </a:spcBef>
              <a:spcAft>
                <a:spcPts val="0"/>
              </a:spcAft>
              <a:buNone/>
            </a:pPr>
            <a:br>
              <a:rPr lang="en-GB" sz="2000" dirty="0"/>
            </a:br>
            <a:r>
              <a:rPr lang="en-GB" sz="2000" b="0" i="0" u="none" strike="noStrike" dirty="0">
                <a:solidFill>
                  <a:srgbClr val="000000"/>
                </a:solidFill>
                <a:effectLst/>
                <a:latin typeface="Calibri" panose="020F0502020204030204" pitchFamily="34" charset="0"/>
              </a:rPr>
              <a:t>Not a true </a:t>
            </a:r>
            <a:r>
              <a:rPr lang="en-GB" sz="2000" b="0" i="0" u="none" strike="noStrike" dirty="0" err="1">
                <a:solidFill>
                  <a:srgbClr val="000000"/>
                </a:solidFill>
                <a:effectLst/>
                <a:latin typeface="Calibri" panose="020F0502020204030204" pitchFamily="34" charset="0"/>
              </a:rPr>
              <a:t>edematous</a:t>
            </a:r>
            <a:r>
              <a:rPr lang="en-GB" sz="2000" b="0" i="0" u="none" strike="noStrike" dirty="0">
                <a:solidFill>
                  <a:srgbClr val="000000"/>
                </a:solidFill>
                <a:effectLst/>
                <a:latin typeface="Calibri" panose="020F0502020204030204" pitchFamily="34" charset="0"/>
              </a:rPr>
              <a:t> state.</a:t>
            </a:r>
            <a:endParaRPr lang="en-GB" sz="2000" b="0" i="0" u="none" strike="noStrike" dirty="0">
              <a:solidFill>
                <a:srgbClr val="000000"/>
              </a:solidFill>
              <a:effectLst/>
              <a:latin typeface="Arial" panose="020B0604020202020204" pitchFamily="34" charset="0"/>
            </a:endParaRPr>
          </a:p>
          <a:p>
            <a:pPr rtl="0" fontAlgn="base">
              <a:spcBef>
                <a:spcPts val="1000"/>
              </a:spcBef>
              <a:spcAft>
                <a:spcPts val="0"/>
              </a:spcAft>
              <a:buFont typeface="Arial" panose="020B0604020202020204" pitchFamily="34" charset="0"/>
              <a:buChar char="•"/>
            </a:pPr>
            <a:r>
              <a:rPr lang="en-GB" sz="2000" b="0" i="0" u="none" strike="noStrike" dirty="0">
                <a:solidFill>
                  <a:srgbClr val="000000"/>
                </a:solidFill>
                <a:effectLst/>
                <a:latin typeface="Calibri" panose="020F0502020204030204" pitchFamily="34" charset="0"/>
              </a:rPr>
              <a:t>The major causes of lymphedema in adults in developed countries are axillary lymph node dissection in patients with breast cancer and axillary or inguinal lymph node dissection in patients with melanoma. </a:t>
            </a:r>
            <a:endParaRPr lang="en-GB" sz="2000" b="0" i="0" u="none" strike="noStrike" dirty="0">
              <a:solidFill>
                <a:srgbClr val="000000"/>
              </a:solidFill>
              <a:effectLst/>
              <a:latin typeface="Arial" panose="020B0604020202020204" pitchFamily="34" charset="0"/>
            </a:endParaRPr>
          </a:p>
          <a:p>
            <a:pPr rtl="0" fontAlgn="base">
              <a:spcBef>
                <a:spcPts val="1000"/>
              </a:spcBef>
              <a:spcAft>
                <a:spcPts val="0"/>
              </a:spcAft>
              <a:buFont typeface="Arial" panose="020B0604020202020204" pitchFamily="34" charset="0"/>
              <a:buChar char="•"/>
            </a:pPr>
            <a:r>
              <a:rPr lang="en-GB" sz="2000" b="0" i="0" u="none" strike="noStrike" dirty="0">
                <a:solidFill>
                  <a:srgbClr val="000000"/>
                </a:solidFill>
                <a:effectLst/>
                <a:latin typeface="Calibri" panose="020F0502020204030204" pitchFamily="34" charset="0"/>
              </a:rPr>
              <a:t>Worldwide, the most common cause is filariasis. </a:t>
            </a:r>
            <a:endParaRPr lang="en-GB" sz="2000" b="0" i="0" u="none" strike="noStrike" dirty="0">
              <a:solidFill>
                <a:srgbClr val="000000"/>
              </a:solidFill>
              <a:effectLst/>
              <a:latin typeface="Arial" panose="020B0604020202020204" pitchFamily="34" charset="0"/>
            </a:endParaRPr>
          </a:p>
          <a:p>
            <a:pPr rtl="0" fontAlgn="base">
              <a:spcBef>
                <a:spcPts val="1000"/>
              </a:spcBef>
              <a:spcAft>
                <a:spcPts val="0"/>
              </a:spcAft>
              <a:buFont typeface="Arial" panose="020B0604020202020204" pitchFamily="34" charset="0"/>
              <a:buChar char="•"/>
            </a:pPr>
            <a:r>
              <a:rPr lang="en-GB" sz="2000" b="0" i="0" u="none" strike="noStrike" dirty="0">
                <a:solidFill>
                  <a:srgbClr val="000000"/>
                </a:solidFill>
                <a:effectLst/>
                <a:latin typeface="Calibri" panose="020F0502020204030204" pitchFamily="34" charset="0"/>
              </a:rPr>
              <a:t>The </a:t>
            </a:r>
            <a:r>
              <a:rPr lang="en-GB" sz="2000" b="0" i="0" u="none" strike="noStrike" dirty="0" err="1">
                <a:solidFill>
                  <a:srgbClr val="000000"/>
                </a:solidFill>
                <a:effectLst/>
                <a:latin typeface="Calibri" panose="020F0502020204030204" pitchFamily="34" charset="0"/>
              </a:rPr>
              <a:t>edema</a:t>
            </a:r>
            <a:r>
              <a:rPr lang="en-GB" sz="2000" b="0" i="0" u="none" strike="noStrike" dirty="0">
                <a:solidFill>
                  <a:srgbClr val="000000"/>
                </a:solidFill>
                <a:effectLst/>
                <a:latin typeface="Calibri" panose="020F0502020204030204" pitchFamily="34" charset="0"/>
              </a:rPr>
              <a:t> is typically limited to an arm or leg. </a:t>
            </a:r>
            <a:endParaRPr lang="en-GB" sz="2000" b="0" i="0" u="none" strike="noStrike" dirty="0">
              <a:solidFill>
                <a:srgbClr val="000000"/>
              </a:solidFill>
              <a:effectLst/>
              <a:latin typeface="Arial" panose="020B0604020202020204" pitchFamily="34" charset="0"/>
            </a:endParaRPr>
          </a:p>
          <a:p>
            <a:pPr rtl="0" fontAlgn="base">
              <a:spcBef>
                <a:spcPts val="1000"/>
              </a:spcBef>
              <a:spcAft>
                <a:spcPts val="0"/>
              </a:spcAft>
              <a:buFont typeface="Arial" panose="020B0604020202020204" pitchFamily="34" charset="0"/>
              <a:buChar char="•"/>
            </a:pPr>
            <a:r>
              <a:rPr lang="en-GB" sz="2000" b="0" i="0" u="none" strike="noStrike" dirty="0">
                <a:solidFill>
                  <a:srgbClr val="000000"/>
                </a:solidFill>
                <a:effectLst/>
                <a:latin typeface="Calibri" panose="020F0502020204030204" pitchFamily="34" charset="0"/>
              </a:rPr>
              <a:t>The clinical hallmark of lymphedema is the presence of cutaneous and subcutaneous thickening, as manifested by cutaneous fibrosis, </a:t>
            </a:r>
            <a:r>
              <a:rPr lang="en-GB" sz="2000" b="0" i="0" u="none" strike="noStrike" dirty="0" err="1">
                <a:solidFill>
                  <a:srgbClr val="000000"/>
                </a:solidFill>
                <a:effectLst/>
                <a:latin typeface="Calibri" panose="020F0502020204030204" pitchFamily="34" charset="0"/>
              </a:rPr>
              <a:t>peau</a:t>
            </a:r>
            <a:r>
              <a:rPr lang="en-GB" sz="2000" b="0" i="0" u="none" strike="noStrike" dirty="0">
                <a:solidFill>
                  <a:srgbClr val="000000"/>
                </a:solidFill>
                <a:effectLst/>
                <a:latin typeface="Calibri" panose="020F0502020204030204" pitchFamily="34" charset="0"/>
              </a:rPr>
              <a:t> </a:t>
            </a:r>
            <a:r>
              <a:rPr lang="en-GB" sz="2000" b="0" i="0" u="none" strike="noStrike" dirty="0" err="1">
                <a:solidFill>
                  <a:srgbClr val="000000"/>
                </a:solidFill>
                <a:effectLst/>
                <a:latin typeface="Calibri" panose="020F0502020204030204" pitchFamily="34" charset="0"/>
              </a:rPr>
              <a:t>d’orange</a:t>
            </a:r>
            <a:r>
              <a:rPr lang="en-GB" sz="2000" b="0" i="0" u="none" strike="noStrike" dirty="0">
                <a:solidFill>
                  <a:srgbClr val="000000"/>
                </a:solidFill>
                <a:effectLst/>
                <a:latin typeface="Calibri" panose="020F0502020204030204" pitchFamily="34" charset="0"/>
              </a:rPr>
              <a:t>, and a positive Stemmer sign, which refers to an inability to tent the skin at the base of the digits. </a:t>
            </a:r>
            <a:endParaRPr lang="en-GB" sz="2000" b="0" i="0" u="none" strike="noStrike" dirty="0">
              <a:solidFill>
                <a:srgbClr val="000000"/>
              </a:solidFill>
              <a:effectLst/>
              <a:latin typeface="Arial" panose="020B0604020202020204" pitchFamily="34" charset="0"/>
            </a:endParaRPr>
          </a:p>
          <a:p>
            <a:endParaRPr lang="en-AE" sz="2000" dirty="0"/>
          </a:p>
        </p:txBody>
      </p:sp>
    </p:spTree>
    <p:extLst>
      <p:ext uri="{BB962C8B-B14F-4D97-AF65-F5344CB8AC3E}">
        <p14:creationId xmlns:p14="http://schemas.microsoft.com/office/powerpoint/2010/main" val="299446142"/>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docProps/app.xml><?xml version="1.0" encoding="utf-8"?>
<Properties xmlns="http://schemas.openxmlformats.org/officeDocument/2006/extended-properties" xmlns:vt="http://schemas.openxmlformats.org/officeDocument/2006/docPropsVTypes">
  <Template>TM04033937[[fn=Vapor Trail]]</Template>
  <TotalTime>2503</TotalTime>
  <Words>1094</Words>
  <Application>Microsoft Office PowerPoint</Application>
  <PresentationFormat>Widescreen</PresentationFormat>
  <Paragraphs>204</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Vapor Trail</vt:lpstr>
      <vt:lpstr>Approach to edema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Classification of edema</vt:lpstr>
      <vt:lpstr>Causes of generalised edema</vt:lpstr>
      <vt:lpstr>Causes of localised  edema</vt:lpstr>
      <vt:lpstr>Generalised edema – cardiac origin</vt:lpstr>
      <vt:lpstr>Generalised edema :renal causes</vt:lpstr>
      <vt:lpstr>PowerPoint Presentation</vt:lpstr>
      <vt:lpstr>EDEMA OF HEPATIC ORGIN</vt:lpstr>
      <vt:lpstr>Nutritional edema</vt:lpstr>
      <vt:lpstr>Drugs causing edema</vt:lpstr>
      <vt:lpstr>Localised edema</vt:lpstr>
      <vt:lpstr>Unilateral lower limb pedal edema</vt:lpstr>
      <vt:lpstr>PowerPoint Presentation</vt:lpstr>
      <vt:lpstr>PowerPoint Presentation</vt:lpstr>
      <vt:lpstr>PowerPoint Presentation</vt:lpstr>
      <vt:lpstr>CHRONIC UNILATERAL PEDAL EDEMA</vt:lpstr>
      <vt:lpstr>Bilateral pedal edema</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edema</dc:title>
  <dc:creator>poojavenu97@outlook.com</dc:creator>
  <cp:lastModifiedBy>robins roy</cp:lastModifiedBy>
  <cp:revision>30</cp:revision>
  <dcterms:created xsi:type="dcterms:W3CDTF">2023-01-27T14:33:20Z</dcterms:created>
  <dcterms:modified xsi:type="dcterms:W3CDTF">2023-04-18T17:44:57Z</dcterms:modified>
</cp:coreProperties>
</file>