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70" r:id="rId13"/>
    <p:sldId id="269" r:id="rId14"/>
    <p:sldId id="271" r:id="rId15"/>
    <p:sldId id="272" r:id="rId16"/>
    <p:sldId id="273" r:id="rId17"/>
    <p:sldId id="274" r:id="rId18"/>
    <p:sldId id="267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52" autoAdjust="0"/>
    <p:restoredTop sz="94660"/>
  </p:normalViewPr>
  <p:slideViewPr>
    <p:cSldViewPr snapToGrid="0">
      <p:cViewPr varScale="1">
        <p:scale>
          <a:sx n="89" d="100"/>
          <a:sy n="89" d="100"/>
        </p:scale>
        <p:origin x="42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1/1/2023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1/1/2023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1/1/2023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1/1/2023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1/1/2023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1/1/2023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10583966" cy="1463040"/>
          </a:xfrm>
        </p:spPr>
        <p:txBody>
          <a:bodyPr/>
          <a:lstStyle/>
          <a:p>
            <a:r>
              <a:rPr lang="en-US" dirty="0" smtClean="0"/>
              <a:t>MEDIASTINUM:AN Unchartered sea  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65280" y="4960137"/>
            <a:ext cx="45719" cy="1463040"/>
          </a:xfrm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09299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62 year old male known case of </a:t>
            </a:r>
            <a:r>
              <a:rPr lang="en-US" dirty="0" smtClean="0"/>
              <a:t>Type </a:t>
            </a:r>
            <a:r>
              <a:rPr lang="en-US" dirty="0" smtClean="0"/>
              <a:t>2 DM, systemic hypertension, </a:t>
            </a:r>
            <a:r>
              <a:rPr lang="en-US" dirty="0" smtClean="0"/>
              <a:t>dyslipidemia, OSA </a:t>
            </a:r>
            <a:r>
              <a:rPr lang="en-US" dirty="0" smtClean="0"/>
              <a:t>and CAD (NSTEMI S/P PCI on 9/11/22) now presented with complaints of: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Upper Back ache X 3 weeks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Lower abdominal pain and dysuria X3 weeks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Fever with chills (on and off) X 3 weeks </a:t>
            </a:r>
          </a:p>
          <a:p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61720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Upper back pain present during day and night, mechanical type pain ( aggravated by movements, reduced by rest)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No history of weakness of upper/lower limbs, no history of radicular pain.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No history of bowel/ bladder symptoms.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32395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Fever with chills associated with dysuria: patient sought medical help from our casualty (after 1 week of symptoms), was advised admission but discharged against medical advice due to lack of beds in ward</a:t>
            </a:r>
            <a:r>
              <a:rPr lang="en-US" dirty="0" smtClean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No history of </a:t>
            </a:r>
            <a:r>
              <a:rPr lang="en-US" dirty="0" smtClean="0"/>
              <a:t>obstructive urinary </a:t>
            </a:r>
            <a:r>
              <a:rPr lang="en-US" dirty="0" err="1" smtClean="0"/>
              <a:t>symptoms,frequency</a:t>
            </a:r>
            <a:r>
              <a:rPr lang="en-US" dirty="0" smtClean="0"/>
              <a:t>, </a:t>
            </a:r>
            <a:r>
              <a:rPr lang="en-US" dirty="0" smtClean="0"/>
              <a:t>urgency</a:t>
            </a: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No history of nausea/vomiting.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14754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PAST HISTORY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Known </a:t>
            </a:r>
            <a:r>
              <a:rPr lang="en-US" dirty="0"/>
              <a:t>case of type 2 </a:t>
            </a:r>
            <a:r>
              <a:rPr lang="en-US" dirty="0" smtClean="0"/>
              <a:t>DM, </a:t>
            </a:r>
            <a:r>
              <a:rPr lang="en-US" dirty="0"/>
              <a:t>systemic hypertension, </a:t>
            </a:r>
            <a:r>
              <a:rPr lang="en-US" dirty="0" smtClean="0"/>
              <a:t>Dyslipidemia, Obstructive sleep apnea </a:t>
            </a:r>
            <a:r>
              <a:rPr lang="en-US" dirty="0"/>
              <a:t>and CAD (NSTEMI S/P PCI on </a:t>
            </a:r>
            <a:r>
              <a:rPr lang="en-US" dirty="0" smtClean="0"/>
              <a:t>9/11/22) on regular medication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He was a non smoker and non alcoholic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No history of recurrent UTIs in past.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48992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EXAMINATION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Conscious, oriented, well built and </a:t>
            </a:r>
            <a:r>
              <a:rPr lang="en-US" dirty="0" smtClean="0"/>
              <a:t>nourished</a:t>
            </a: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No </a:t>
            </a:r>
            <a:r>
              <a:rPr lang="en-US" dirty="0" smtClean="0"/>
              <a:t>pallor</a:t>
            </a:r>
            <a:r>
              <a:rPr lang="en-US" dirty="0" smtClean="0"/>
              <a:t>, </a:t>
            </a:r>
            <a:r>
              <a:rPr lang="en-US" dirty="0" smtClean="0"/>
              <a:t>icterus</a:t>
            </a:r>
            <a:r>
              <a:rPr lang="en-US" dirty="0" smtClean="0"/>
              <a:t>, </a:t>
            </a:r>
            <a:r>
              <a:rPr lang="en-US" dirty="0" smtClean="0"/>
              <a:t>cyanosis</a:t>
            </a:r>
            <a:r>
              <a:rPr lang="en-US" dirty="0" smtClean="0"/>
              <a:t>, </a:t>
            </a:r>
            <a:r>
              <a:rPr lang="en-US" dirty="0" smtClean="0"/>
              <a:t>clubbing</a:t>
            </a:r>
            <a:r>
              <a:rPr lang="en-US" dirty="0" smtClean="0"/>
              <a:t>, </a:t>
            </a:r>
            <a:r>
              <a:rPr lang="en-US" dirty="0" smtClean="0"/>
              <a:t>lymphadenopathy</a:t>
            </a:r>
            <a:r>
              <a:rPr lang="en-US" dirty="0" smtClean="0"/>
              <a:t>, pedal edema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Vitals: PR: 92/min, regular rhythm, normal volume, No </a:t>
            </a:r>
            <a:r>
              <a:rPr lang="en-US" dirty="0" err="1" smtClean="0"/>
              <a:t>radiofemoral</a:t>
            </a:r>
            <a:r>
              <a:rPr lang="en-US" dirty="0" smtClean="0"/>
              <a:t> delay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BP: 150/90 mm Hg, SpO2 on Room air: 96 </a:t>
            </a:r>
            <a:r>
              <a:rPr lang="en-US" dirty="0" smtClean="0"/>
              <a:t>%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Patient is febrile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99637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examination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286000"/>
            <a:ext cx="10145225" cy="402336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RESP: Normal vesicular breath sounds, Air entry bilaterally equal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CVS: S1 and S2 heard, no murmurs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GIT: Per abdomen soft, Mild tenderness on </a:t>
            </a:r>
            <a:r>
              <a:rPr lang="en-US" dirty="0" err="1" smtClean="0"/>
              <a:t>suprapubic</a:t>
            </a:r>
            <a:r>
              <a:rPr lang="en-US" dirty="0" smtClean="0"/>
              <a:t> region on deep palpation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CNS: Higher mental functions were </a:t>
            </a:r>
            <a:r>
              <a:rPr lang="en-US" dirty="0" smtClean="0"/>
              <a:t>normal, No focal neurological deficit, plantar B/L mute.</a:t>
            </a: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Local examination: Mild tenderness present on upper thoracic spine </a:t>
            </a:r>
            <a:r>
              <a:rPr lang="en-US" dirty="0" smtClean="0"/>
              <a:t>region (T6, T7)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No renal angle tenderness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80801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Investigations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Blood investigations: </a:t>
            </a:r>
            <a:r>
              <a:rPr lang="en-US" dirty="0" err="1" smtClean="0"/>
              <a:t>Hb</a:t>
            </a:r>
            <a:r>
              <a:rPr lang="en-US" dirty="0" smtClean="0"/>
              <a:t>: 11.1, TC: 18300…..12000 with 90 percent neutrophils, ESR: 135, platelet count: 4.45 lakh.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RFT: 33/0.9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LFT: </a:t>
            </a:r>
            <a:r>
              <a:rPr lang="en-US" dirty="0" err="1" smtClean="0"/>
              <a:t>S.bilirubin</a:t>
            </a:r>
            <a:r>
              <a:rPr lang="en-US" dirty="0" smtClean="0"/>
              <a:t>: 1.1, </a:t>
            </a:r>
            <a:r>
              <a:rPr lang="en-US" dirty="0" err="1" smtClean="0"/>
              <a:t>T.protein</a:t>
            </a:r>
            <a:r>
              <a:rPr lang="en-US" dirty="0" smtClean="0"/>
              <a:t>/</a:t>
            </a:r>
            <a:r>
              <a:rPr lang="en-US" dirty="0" err="1" smtClean="0"/>
              <a:t>S.albumin</a:t>
            </a:r>
            <a:r>
              <a:rPr lang="en-US" dirty="0" smtClean="0"/>
              <a:t>: 7.1/2.8,  Na/K: 130/4.6, </a:t>
            </a:r>
            <a:r>
              <a:rPr lang="en-US" dirty="0" err="1" smtClean="0"/>
              <a:t>S.Ca</a:t>
            </a:r>
            <a:r>
              <a:rPr lang="en-US" dirty="0" smtClean="0"/>
              <a:t>: 8.9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CRP : 268, URE: showed 25-30 pus cells, no albumin, sugar 1+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Chest x ray: bilateral clear lung fields., X ray thoracic spine lateral views showed decreased height of T12 vertebrae.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19434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in hospital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Patient was initiated on IV antibiotics ( </a:t>
            </a:r>
            <a:r>
              <a:rPr lang="en-US" dirty="0" err="1" smtClean="0"/>
              <a:t>cefaperazone</a:t>
            </a:r>
            <a:r>
              <a:rPr lang="en-US" dirty="0" smtClean="0"/>
              <a:t> plus </a:t>
            </a:r>
            <a:r>
              <a:rPr lang="en-US" dirty="0" err="1" smtClean="0"/>
              <a:t>sulbactum</a:t>
            </a:r>
            <a:r>
              <a:rPr lang="en-US" dirty="0" smtClean="0"/>
              <a:t>), single antiplatelet and other supportive </a:t>
            </a:r>
            <a:r>
              <a:rPr lang="en-US" dirty="0" err="1" smtClean="0"/>
              <a:t>treatement</a:t>
            </a:r>
            <a:r>
              <a:rPr lang="en-US" dirty="0" smtClean="0"/>
              <a:t>. Due to the raised ESR with thoracic spine tenderness, Potts spine was suspected, hence a USG thorax was done to look for </a:t>
            </a:r>
            <a:r>
              <a:rPr lang="en-US" dirty="0" err="1" smtClean="0"/>
              <a:t>paraspinal</a:t>
            </a:r>
            <a:r>
              <a:rPr lang="en-US" dirty="0" smtClean="0"/>
              <a:t> collection/pulmonary </a:t>
            </a:r>
            <a:r>
              <a:rPr lang="en-US" dirty="0" smtClean="0"/>
              <a:t>lesion.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USG thorax report</a:t>
            </a:r>
            <a:r>
              <a:rPr lang="en-US" dirty="0" smtClean="0"/>
              <a:t>: </a:t>
            </a:r>
            <a:r>
              <a:rPr lang="en-US" dirty="0" err="1"/>
              <a:t>H</a:t>
            </a:r>
            <a:r>
              <a:rPr lang="en-US" dirty="0" err="1" smtClean="0"/>
              <a:t>eteroechoic</a:t>
            </a:r>
            <a:r>
              <a:rPr lang="en-US" dirty="0" smtClean="0"/>
              <a:t> </a:t>
            </a:r>
            <a:r>
              <a:rPr lang="en-US" dirty="0" smtClean="0"/>
              <a:t>area noted in left </a:t>
            </a:r>
            <a:r>
              <a:rPr lang="en-US" dirty="0" err="1" smtClean="0"/>
              <a:t>paraspinal</a:t>
            </a:r>
            <a:r>
              <a:rPr lang="en-US" dirty="0" smtClean="0"/>
              <a:t> aspect, </a:t>
            </a:r>
            <a:r>
              <a:rPr lang="en-US" dirty="0" err="1" smtClean="0"/>
              <a:t>mediastinal</a:t>
            </a:r>
            <a:r>
              <a:rPr lang="en-US" dirty="0" smtClean="0"/>
              <a:t> widening present, suggested </a:t>
            </a:r>
            <a:r>
              <a:rPr lang="en-US" dirty="0" err="1" smtClean="0"/>
              <a:t>cect</a:t>
            </a:r>
            <a:r>
              <a:rPr lang="en-US" dirty="0" smtClean="0"/>
              <a:t> to rule out </a:t>
            </a:r>
            <a:r>
              <a:rPr lang="en-US" dirty="0" err="1" smtClean="0"/>
              <a:t>mediastinal</a:t>
            </a:r>
            <a:r>
              <a:rPr lang="en-US" dirty="0" smtClean="0"/>
              <a:t> lesion.</a:t>
            </a:r>
          </a:p>
        </p:txBody>
      </p:sp>
    </p:spTree>
    <p:extLst>
      <p:ext uri="{BB962C8B-B14F-4D97-AF65-F5344CB8AC3E}">
        <p14:creationId xmlns:p14="http://schemas.microsoft.com/office/powerpoint/2010/main" val="137798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in the hospital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MRI thoracic spine was planned but deferred by cardiologist due to recent PCI.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Meanwhile </a:t>
            </a:r>
            <a:r>
              <a:rPr lang="en-US" dirty="0"/>
              <a:t>patient progressively developed breathlessness along with acute onset of dysphagia and hoarseness of voice, Emergency ENT consultation done along with X ray soft tissue neck lateral view ( As </a:t>
            </a:r>
            <a:r>
              <a:rPr lang="en-US" dirty="0" err="1"/>
              <a:t>cect</a:t>
            </a:r>
            <a:r>
              <a:rPr lang="en-US" dirty="0"/>
              <a:t> could not be performed), which suggested no obvious pathologies explaining the </a:t>
            </a:r>
            <a:r>
              <a:rPr lang="en-US" dirty="0" smtClean="0"/>
              <a:t>sudden </a:t>
            </a:r>
            <a:r>
              <a:rPr lang="en-US" dirty="0"/>
              <a:t>onset symptoms</a:t>
            </a:r>
            <a:r>
              <a:rPr lang="en-US" dirty="0" smtClean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In between, patient was also developing generalized sweating episodes.</a:t>
            </a: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Video laryngoscopy and CECT thorax were planned, But patient expired due to cardiac arrest following respiratory distress before investigations could be performed.</a:t>
            </a:r>
            <a:endParaRPr lang="en-IN" dirty="0"/>
          </a:p>
          <a:p>
            <a:pPr>
              <a:buFont typeface="Arial" panose="020B0604020202020204" pitchFamily="34" charset="0"/>
              <a:buChar char="•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68796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6805" y="37933"/>
            <a:ext cx="6042095" cy="6820067"/>
          </a:xfrm>
        </p:spPr>
      </p:pic>
    </p:spTree>
    <p:extLst>
      <p:ext uri="{BB962C8B-B14F-4D97-AF65-F5344CB8AC3E}">
        <p14:creationId xmlns:p14="http://schemas.microsoft.com/office/powerpoint/2010/main" val="225793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Provisional diagnosis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Urinary tract infection : ?cystitis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Vertebral pain and tenderness: ?inflammatory , ?infective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981172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-692209"/>
            <a:ext cx="9720072" cy="2777041"/>
          </a:xfrm>
        </p:spPr>
        <p:txBody>
          <a:bodyPr/>
          <a:lstStyle/>
          <a:p>
            <a:r>
              <a:rPr lang="en-US" dirty="0" smtClean="0"/>
              <a:t>Our conclusion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162229"/>
            <a:ext cx="9720073" cy="5147132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Paraspinal</a:t>
            </a:r>
            <a:r>
              <a:rPr lang="en-US" dirty="0" smtClean="0"/>
              <a:t> abscess </a:t>
            </a:r>
            <a:r>
              <a:rPr lang="en-US" dirty="0" smtClean="0"/>
              <a:t>tracking </a:t>
            </a:r>
            <a:r>
              <a:rPr lang="en-US" dirty="0" smtClean="0"/>
              <a:t>to </a:t>
            </a:r>
            <a:r>
              <a:rPr lang="en-US" dirty="0" smtClean="0"/>
              <a:t>mediastinum causing </a:t>
            </a:r>
            <a:r>
              <a:rPr lang="en-US" dirty="0" err="1" smtClean="0"/>
              <a:t>nectrotizing</a:t>
            </a:r>
            <a:r>
              <a:rPr lang="en-US" dirty="0" smtClean="0"/>
              <a:t> </a:t>
            </a:r>
            <a:r>
              <a:rPr lang="en-US" dirty="0" err="1" smtClean="0"/>
              <a:t>mediastinitis</a:t>
            </a:r>
            <a:r>
              <a:rPr lang="en-US" dirty="0" smtClean="0"/>
              <a:t> </a:t>
            </a:r>
            <a:r>
              <a:rPr lang="en-US" dirty="0" smtClean="0"/>
              <a:t>leading </a:t>
            </a:r>
            <a:r>
              <a:rPr lang="en-US" dirty="0" smtClean="0"/>
              <a:t>to </a:t>
            </a:r>
            <a:r>
              <a:rPr lang="en-US" dirty="0" err="1" smtClean="0"/>
              <a:t>vagus</a:t>
            </a:r>
            <a:r>
              <a:rPr lang="en-US" dirty="0" smtClean="0"/>
              <a:t> nerve involvement (which </a:t>
            </a:r>
            <a:r>
              <a:rPr lang="en-US" dirty="0" smtClean="0"/>
              <a:t>can explain the </a:t>
            </a:r>
            <a:r>
              <a:rPr lang="en-US" dirty="0" smtClean="0"/>
              <a:t>hoarseness) and sympathetic trunk involvement( which explains the sweating episodes).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196" y="2174006"/>
            <a:ext cx="5802595" cy="4564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1486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mediastinitis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845892"/>
            <a:ext cx="9720073" cy="470873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WHEN TO SUSPECT: </a:t>
            </a:r>
            <a:r>
              <a:rPr lang="en-US" dirty="0" err="1" smtClean="0"/>
              <a:t>Oropharyngeal</a:t>
            </a:r>
            <a:r>
              <a:rPr lang="en-US" dirty="0" smtClean="0"/>
              <a:t> infections, </a:t>
            </a:r>
            <a:r>
              <a:rPr lang="en-US" dirty="0" err="1" smtClean="0"/>
              <a:t>odontogenic</a:t>
            </a:r>
            <a:r>
              <a:rPr lang="en-US" dirty="0" smtClean="0"/>
              <a:t> infections and deep cervical infections, post surgery/procedure (CABG, thoracotomy),</a:t>
            </a:r>
            <a:r>
              <a:rPr lang="en-US" dirty="0"/>
              <a:t>  less common infections </a:t>
            </a:r>
            <a:r>
              <a:rPr lang="en-US" dirty="0" smtClean="0"/>
              <a:t>including </a:t>
            </a:r>
            <a:r>
              <a:rPr lang="en-US" dirty="0"/>
              <a:t>acute tonsillitis</a:t>
            </a:r>
            <a:r>
              <a:rPr lang="en-US" dirty="0" smtClean="0"/>
              <a:t>, retropharyngeal </a:t>
            </a:r>
            <a:r>
              <a:rPr lang="en-US" dirty="0"/>
              <a:t>and </a:t>
            </a:r>
            <a:r>
              <a:rPr lang="en-US" dirty="0" err="1"/>
              <a:t>peritonsillar</a:t>
            </a:r>
            <a:r>
              <a:rPr lang="en-US" dirty="0"/>
              <a:t> </a:t>
            </a:r>
            <a:r>
              <a:rPr lang="en-US" dirty="0" smtClean="0"/>
              <a:t>abscess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</a:t>
            </a:r>
            <a:r>
              <a:rPr lang="en-US" dirty="0" smtClean="0"/>
              <a:t>resence </a:t>
            </a:r>
            <a:r>
              <a:rPr lang="en-US" dirty="0"/>
              <a:t>of </a:t>
            </a:r>
            <a:r>
              <a:rPr lang="en-US" dirty="0" smtClean="0"/>
              <a:t>comorbidities: DM, </a:t>
            </a:r>
            <a:r>
              <a:rPr lang="en-US" dirty="0"/>
              <a:t>alcoholism, smoking, </a:t>
            </a:r>
            <a:r>
              <a:rPr lang="en-US" dirty="0" smtClean="0"/>
              <a:t>chronic kidney disease, </a:t>
            </a:r>
            <a:r>
              <a:rPr lang="en-US" dirty="0"/>
              <a:t>and liver cirrhosis can further facilitate this rapid extension and increase the occurrence of </a:t>
            </a:r>
            <a:r>
              <a:rPr lang="en-US" dirty="0" smtClean="0"/>
              <a:t>complications.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08769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mediastinitis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It has a high mortality rate of around 40% , hence high clinical suspicion, Early diagnosis, aggressive surgical intervention, and close surveillance with serial CT scan are </a:t>
            </a:r>
            <a:r>
              <a:rPr lang="en-US" dirty="0" smtClean="0"/>
              <a:t>crucial</a:t>
            </a:r>
            <a:r>
              <a:rPr lang="en-US" dirty="0"/>
              <a:t>.</a:t>
            </a:r>
            <a:endParaRPr lang="en-IN" dirty="0"/>
          </a:p>
          <a:p>
            <a:pPr>
              <a:buFont typeface="Arial" panose="020B0604020202020204" pitchFamily="34" charset="0"/>
              <a:buChar char="•"/>
            </a:pPr>
            <a:r>
              <a:rPr lang="en-IN" dirty="0" smtClean="0"/>
              <a:t>Symptoms: anorexia</a:t>
            </a:r>
            <a:r>
              <a:rPr lang="en-IN" dirty="0"/>
              <a:t>, </a:t>
            </a:r>
            <a:r>
              <a:rPr lang="en-IN" dirty="0" err="1"/>
              <a:t>dyspnea</a:t>
            </a:r>
            <a:r>
              <a:rPr lang="en-IN" dirty="0"/>
              <a:t>, </a:t>
            </a:r>
            <a:r>
              <a:rPr lang="en-IN" dirty="0" err="1"/>
              <a:t>tachypnea</a:t>
            </a:r>
            <a:r>
              <a:rPr lang="en-IN" dirty="0"/>
              <a:t>, fever, odynophagia, hoarseness, erythema, anterior neck </a:t>
            </a:r>
            <a:r>
              <a:rPr lang="en-IN" dirty="0" err="1"/>
              <a:t>edema</a:t>
            </a:r>
            <a:r>
              <a:rPr lang="en-IN" dirty="0"/>
              <a:t>, and </a:t>
            </a:r>
            <a:r>
              <a:rPr lang="en-IN" dirty="0" smtClean="0"/>
              <a:t>crepitus. Symptoms </a:t>
            </a:r>
            <a:r>
              <a:rPr lang="en-IN" dirty="0"/>
              <a:t>of </a:t>
            </a:r>
            <a:r>
              <a:rPr lang="en-IN" dirty="0" err="1"/>
              <a:t>mediastinal</a:t>
            </a:r>
            <a:r>
              <a:rPr lang="en-IN" dirty="0"/>
              <a:t> infection include chest discomfort, respiratory </a:t>
            </a:r>
            <a:r>
              <a:rPr lang="en-IN" dirty="0" smtClean="0"/>
              <a:t>insufficiency</a:t>
            </a:r>
            <a:r>
              <a:rPr lang="en-IN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77700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CECT thorax is the preferred modality: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 </a:t>
            </a:r>
            <a:r>
              <a:rPr lang="en-US" b="1" dirty="0"/>
              <a:t>type 1</a:t>
            </a:r>
            <a:r>
              <a:rPr lang="en-US" dirty="0"/>
              <a:t>: localized above the carina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/>
              <a:t> type </a:t>
            </a:r>
            <a:r>
              <a:rPr lang="en-US" b="1" dirty="0"/>
              <a:t>2</a:t>
            </a:r>
            <a:r>
              <a:rPr lang="en-US" dirty="0"/>
              <a:t>: below carina</a:t>
            </a:r>
          </a:p>
          <a:p>
            <a:pPr lvl="1"/>
            <a:r>
              <a:rPr lang="en-US" b="1" dirty="0"/>
              <a:t>type 2a</a:t>
            </a:r>
            <a:r>
              <a:rPr lang="en-US" dirty="0"/>
              <a:t>: extends to the lower anterior mediastinum</a:t>
            </a:r>
          </a:p>
          <a:p>
            <a:pPr lvl="1"/>
            <a:r>
              <a:rPr lang="en-US" b="1" dirty="0"/>
              <a:t>type 2b</a:t>
            </a:r>
            <a:r>
              <a:rPr lang="en-US" dirty="0"/>
              <a:t>: extends to the anterior and posterior mediastinum</a:t>
            </a:r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070" y="1615155"/>
            <a:ext cx="4732093" cy="419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5836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Type 1 may be managed conservatively using IV antibiotics ( </a:t>
            </a:r>
            <a:r>
              <a:rPr lang="en-US" dirty="0" err="1" smtClean="0"/>
              <a:t>carbapenam</a:t>
            </a:r>
            <a:r>
              <a:rPr lang="en-US" dirty="0" smtClean="0"/>
              <a:t> + clindamycin) with/without surgical /</a:t>
            </a:r>
            <a:r>
              <a:rPr lang="en-US" dirty="0" err="1" smtClean="0"/>
              <a:t>ct</a:t>
            </a:r>
            <a:r>
              <a:rPr lang="en-US" dirty="0" smtClean="0"/>
              <a:t> guided drainage.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Type 2 requires aggressive </a:t>
            </a:r>
            <a:r>
              <a:rPr lang="en-US" dirty="0" err="1" smtClean="0"/>
              <a:t>mediastinal</a:t>
            </a:r>
            <a:r>
              <a:rPr lang="en-US" dirty="0" smtClean="0"/>
              <a:t> drainage and debridement via thoracotomy.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801832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                                           THANK YOU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11913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99CB38"/>
      </a:accent1>
      <a:accent2>
        <a:srgbClr val="63A537"/>
      </a:accent2>
      <a:accent3>
        <a:srgbClr val="E6D024"/>
      </a:accent3>
      <a:accent4>
        <a:srgbClr val="CC9700"/>
      </a:accent4>
      <a:accent5>
        <a:srgbClr val="4EB3CF"/>
      </a:accent5>
      <a:accent6>
        <a:srgbClr val="378DA6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29F68FFC-748B-4FC3-BF39-7F84A6D584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394</TotalTime>
  <Words>807</Words>
  <Application>Microsoft Office PowerPoint</Application>
  <PresentationFormat>Widescreen</PresentationFormat>
  <Paragraphs>69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Tw Cen MT</vt:lpstr>
      <vt:lpstr>Tw Cen MT Condensed</vt:lpstr>
      <vt:lpstr>Wingdings 3</vt:lpstr>
      <vt:lpstr>Integral</vt:lpstr>
      <vt:lpstr>MEDIASTINUM:AN Unchartered sea   </vt:lpstr>
      <vt:lpstr>HISTORY</vt:lpstr>
      <vt:lpstr>HISTORY</vt:lpstr>
      <vt:lpstr>history</vt:lpstr>
      <vt:lpstr>PAST HISTORY</vt:lpstr>
      <vt:lpstr>GENERAL EXAMINATION</vt:lpstr>
      <vt:lpstr>SYSTEM examination</vt:lpstr>
      <vt:lpstr>Investigations</vt:lpstr>
      <vt:lpstr>Course in hospital</vt:lpstr>
      <vt:lpstr>Course in the hospital</vt:lpstr>
      <vt:lpstr>PowerPoint Presentation</vt:lpstr>
      <vt:lpstr>Provisional diagnosis</vt:lpstr>
      <vt:lpstr>Our conclusion</vt:lpstr>
      <vt:lpstr>mediastinitis</vt:lpstr>
      <vt:lpstr>mediastinitis</vt:lpstr>
      <vt:lpstr>diagnosis</vt:lpstr>
      <vt:lpstr>treatment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ASUS</cp:lastModifiedBy>
  <cp:revision>92</cp:revision>
  <dcterms:created xsi:type="dcterms:W3CDTF">2022-12-27T15:59:47Z</dcterms:created>
  <dcterms:modified xsi:type="dcterms:W3CDTF">2023-01-01T15:52:14Z</dcterms:modified>
</cp:coreProperties>
</file>