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2.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110"/>
  </p:notesMasterIdLst>
  <p:sldIdLst>
    <p:sldId id="256" r:id="rId2"/>
    <p:sldId id="307" r:id="rId3"/>
    <p:sldId id="308" r:id="rId4"/>
    <p:sldId id="291" r:id="rId5"/>
    <p:sldId id="281" r:id="rId6"/>
    <p:sldId id="260" r:id="rId7"/>
    <p:sldId id="292" r:id="rId8"/>
    <p:sldId id="262" r:id="rId9"/>
    <p:sldId id="283" r:id="rId10"/>
    <p:sldId id="285" r:id="rId11"/>
    <p:sldId id="288" r:id="rId12"/>
    <p:sldId id="399" r:id="rId13"/>
    <p:sldId id="398" r:id="rId14"/>
    <p:sldId id="400" r:id="rId15"/>
    <p:sldId id="401" r:id="rId16"/>
    <p:sldId id="311" r:id="rId17"/>
    <p:sldId id="312" r:id="rId18"/>
    <p:sldId id="402" r:id="rId19"/>
    <p:sldId id="403" r:id="rId20"/>
    <p:sldId id="314" r:id="rId21"/>
    <p:sldId id="404" r:id="rId22"/>
    <p:sldId id="315" r:id="rId23"/>
    <p:sldId id="349" r:id="rId24"/>
    <p:sldId id="350" r:id="rId25"/>
    <p:sldId id="317" r:id="rId26"/>
    <p:sldId id="318" r:id="rId27"/>
    <p:sldId id="363" r:id="rId28"/>
    <p:sldId id="352" r:id="rId29"/>
    <p:sldId id="428" r:id="rId30"/>
    <p:sldId id="429" r:id="rId31"/>
    <p:sldId id="351" r:id="rId32"/>
    <p:sldId id="322" r:id="rId33"/>
    <p:sldId id="405" r:id="rId34"/>
    <p:sldId id="325" r:id="rId35"/>
    <p:sldId id="326" r:id="rId36"/>
    <p:sldId id="327" r:id="rId37"/>
    <p:sldId id="356" r:id="rId38"/>
    <p:sldId id="353" r:id="rId39"/>
    <p:sldId id="354" r:id="rId40"/>
    <p:sldId id="355" r:id="rId41"/>
    <p:sldId id="334" r:id="rId42"/>
    <p:sldId id="335" r:id="rId43"/>
    <p:sldId id="431" r:id="rId44"/>
    <p:sldId id="337" r:id="rId45"/>
    <p:sldId id="357" r:id="rId46"/>
    <p:sldId id="358" r:id="rId47"/>
    <p:sldId id="359" r:id="rId48"/>
    <p:sldId id="360" r:id="rId49"/>
    <p:sldId id="361" r:id="rId50"/>
    <p:sldId id="343" r:id="rId51"/>
    <p:sldId id="344" r:id="rId52"/>
    <p:sldId id="362" r:id="rId53"/>
    <p:sldId id="346" r:id="rId54"/>
    <p:sldId id="430" r:id="rId55"/>
    <p:sldId id="347" r:id="rId56"/>
    <p:sldId id="348" r:id="rId57"/>
    <p:sldId id="272" r:id="rId58"/>
    <p:sldId id="273" r:id="rId59"/>
    <p:sldId id="364" r:id="rId60"/>
    <p:sldId id="365" r:id="rId61"/>
    <p:sldId id="366" r:id="rId62"/>
    <p:sldId id="367" r:id="rId63"/>
    <p:sldId id="388" r:id="rId64"/>
    <p:sldId id="368" r:id="rId65"/>
    <p:sldId id="369" r:id="rId66"/>
    <p:sldId id="370" r:id="rId67"/>
    <p:sldId id="406" r:id="rId68"/>
    <p:sldId id="411" r:id="rId69"/>
    <p:sldId id="412" r:id="rId70"/>
    <p:sldId id="413" r:id="rId71"/>
    <p:sldId id="414" r:id="rId72"/>
    <p:sldId id="415" r:id="rId73"/>
    <p:sldId id="416" r:id="rId74"/>
    <p:sldId id="417" r:id="rId75"/>
    <p:sldId id="418" r:id="rId76"/>
    <p:sldId id="419" r:id="rId77"/>
    <p:sldId id="420" r:id="rId78"/>
    <p:sldId id="421" r:id="rId79"/>
    <p:sldId id="422" r:id="rId80"/>
    <p:sldId id="423" r:id="rId81"/>
    <p:sldId id="424" r:id="rId82"/>
    <p:sldId id="425" r:id="rId83"/>
    <p:sldId id="375" r:id="rId84"/>
    <p:sldId id="376" r:id="rId85"/>
    <p:sldId id="407" r:id="rId86"/>
    <p:sldId id="389" r:id="rId87"/>
    <p:sldId id="390" r:id="rId88"/>
    <p:sldId id="391" r:id="rId89"/>
    <p:sldId id="392" r:id="rId90"/>
    <p:sldId id="394" r:id="rId91"/>
    <p:sldId id="377" r:id="rId92"/>
    <p:sldId id="378" r:id="rId93"/>
    <p:sldId id="379" r:id="rId94"/>
    <p:sldId id="380" r:id="rId95"/>
    <p:sldId id="381" r:id="rId96"/>
    <p:sldId id="410" r:id="rId97"/>
    <p:sldId id="382" r:id="rId98"/>
    <p:sldId id="395" r:id="rId99"/>
    <p:sldId id="408" r:id="rId100"/>
    <p:sldId id="409" r:id="rId101"/>
    <p:sldId id="427" r:id="rId102"/>
    <p:sldId id="384" r:id="rId103"/>
    <p:sldId id="396" r:id="rId104"/>
    <p:sldId id="385" r:id="rId105"/>
    <p:sldId id="386" r:id="rId106"/>
    <p:sldId id="387" r:id="rId107"/>
    <p:sldId id="397" r:id="rId108"/>
    <p:sldId id="432" r:id="rId10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34615" autoAdjust="0"/>
    <p:restoredTop sz="86271" autoAdjust="0"/>
  </p:normalViewPr>
  <p:slideViewPr>
    <p:cSldViewPr>
      <p:cViewPr>
        <p:scale>
          <a:sx n="75" d="100"/>
          <a:sy n="75" d="100"/>
        </p:scale>
        <p:origin x="-720" y="-78"/>
      </p:cViewPr>
      <p:guideLst>
        <p:guide orient="horz" pos="2160"/>
        <p:guide pos="2880"/>
      </p:guideLst>
    </p:cSldViewPr>
  </p:slideViewPr>
  <p:outlineViewPr>
    <p:cViewPr>
      <p:scale>
        <a:sx n="33" d="100"/>
        <a:sy n="33" d="100"/>
      </p:scale>
      <p:origin x="216"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202A40-20BA-467F-A7A1-BB8768F073E6}" type="datetimeFigureOut">
              <a:rPr lang="en-US" smtClean="0"/>
              <a:pPr/>
              <a:t>10/28/2021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0D084E-178E-4833-BF0C-66C5EC4772A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0AEE17A-E052-45A4-B161-467C3F8E81ED}"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defTabSz="874723">
              <a:defRPr/>
            </a:pPr>
            <a:r>
              <a:rPr lang="en-GB" dirty="0" smtClean="0"/>
              <a:t>According to the World Health Organization, there were 225 million cases of malaria worldwide and 781,000 deaths in 2009. Although this is a lot, these numbers have decreased from 233 million cases and nearly 1 million deaths in 2000.</a:t>
            </a:r>
          </a:p>
          <a:p>
            <a:pPr>
              <a:defRPr/>
            </a:pPr>
            <a:endParaRPr lang="en-GB" dirty="0" smtClean="0"/>
          </a:p>
          <a:p>
            <a:pPr>
              <a:defRPr/>
            </a:pPr>
            <a:r>
              <a:rPr lang="en-GB" dirty="0" smtClean="0"/>
              <a:t>The majority of malaria deaths are due to the </a:t>
            </a:r>
            <a:r>
              <a:rPr lang="en-GB" i="1" dirty="0" smtClean="0"/>
              <a:t>Plasmodium</a:t>
            </a:r>
            <a:r>
              <a:rPr lang="en-GB" dirty="0" smtClean="0"/>
              <a:t> </a:t>
            </a:r>
            <a:r>
              <a:rPr lang="en-GB" i="1" dirty="0" err="1" smtClean="0"/>
              <a:t>falciparum</a:t>
            </a:r>
            <a:r>
              <a:rPr lang="en-GB" dirty="0" smtClean="0"/>
              <a:t> parasite and are in children under the age of five in Africa.</a:t>
            </a:r>
          </a:p>
          <a:p>
            <a:pPr>
              <a:defRPr/>
            </a:pPr>
            <a:r>
              <a:rPr lang="en-GB" dirty="0" smtClean="0"/>
              <a:t> </a:t>
            </a:r>
          </a:p>
          <a:p>
            <a:pPr>
              <a:defRPr/>
            </a:pPr>
            <a:r>
              <a:rPr lang="en-GB" dirty="0" smtClean="0"/>
              <a:t>Pregnant woman are also vulnerable to malaria as they have lower natural immunity to the disease. If they are infected with malaria when pregnant this can have a serious impact on their unborn child. Pregnant women with malaria are susceptible to:</a:t>
            </a:r>
          </a:p>
          <a:p>
            <a:pPr marL="220403" indent="-220403">
              <a:buFont typeface="Arial" pitchFamily="34" charset="0"/>
              <a:buChar char="•"/>
              <a:defRPr/>
            </a:pPr>
            <a:r>
              <a:rPr lang="en-GB" dirty="0" smtClean="0"/>
              <a:t>placental infections (a build up of parasites in the placenta) that can lead to miscarriage </a:t>
            </a:r>
          </a:p>
          <a:p>
            <a:pPr marL="220403" indent="-220403">
              <a:buFont typeface="Arial" pitchFamily="34" charset="0"/>
              <a:buChar char="•"/>
              <a:defRPr/>
            </a:pPr>
            <a:r>
              <a:rPr lang="en-GB" dirty="0" smtClean="0"/>
              <a:t>death of newborns due to premature birth or low birth weight.</a:t>
            </a:r>
          </a:p>
        </p:txBody>
      </p:sp>
      <p:sp>
        <p:nvSpPr>
          <p:cNvPr id="245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79CCF6C-CDE5-4EEB-A00C-0CB3A30B33E5}" type="slidenum">
              <a:rPr lang="en-US"/>
              <a:pPr fontAlgn="base">
                <a:spcBef>
                  <a:spcPct val="0"/>
                </a:spcBef>
                <a:spcAft>
                  <a:spcPct val="0"/>
                </a:spcAft>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0AEE17A-E052-45A4-B161-467C3F8E81ED}" type="slidenum">
              <a:rPr lang="en-US" smtClean="0"/>
              <a:pPr/>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GB" dirty="0" smtClean="0"/>
              <a:t>Pregnant women and children under the age of five are most vulnerable to malaria infections. This is because they have a lower natural immunity to the disease compared to others in the community. </a:t>
            </a:r>
          </a:p>
          <a:p>
            <a:pPr>
              <a:spcBef>
                <a:spcPct val="0"/>
              </a:spcBef>
            </a:pPr>
            <a:endParaRPr lang="en-GB" dirty="0" smtClean="0"/>
          </a:p>
          <a:p>
            <a:pPr>
              <a:spcBef>
                <a:spcPct val="0"/>
              </a:spcBef>
            </a:pPr>
            <a:r>
              <a:rPr lang="en-GB" dirty="0" smtClean="0"/>
              <a:t>Adults can also be affected by malaria, however if they have lived in the same area for a long period of time they are likely to build up some immunity to the parasite. This does not mean that they are not infected but may mean they have less severe symptoms. </a:t>
            </a:r>
          </a:p>
          <a:p>
            <a:pPr>
              <a:spcBef>
                <a:spcPct val="0"/>
              </a:spcBef>
            </a:pPr>
            <a:endParaRPr lang="en-GB" dirty="0" smtClean="0"/>
          </a:p>
          <a:p>
            <a:pPr>
              <a:spcBef>
                <a:spcPct val="0"/>
              </a:spcBef>
            </a:pPr>
            <a:r>
              <a:rPr lang="en-GB" dirty="0" smtClean="0"/>
              <a:t>People who travel from malaria free areas to malaria endemic areas are also at risk of contracting the disease. Holiday makers and immigrant workers can be vulnerable to infections as they have no immunity to the disease. Drugs are available that can be given to these people to kill the parasite if they become infected.</a:t>
            </a: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3525E07-770E-495F-A30B-AD1CC1A90DB0}" type="slidenum">
              <a:rPr lang="en-US"/>
              <a:pPr fontAlgn="base">
                <a:spcBef>
                  <a:spcPct val="0"/>
                </a:spcBef>
                <a:spcAft>
                  <a:spcPct val="0"/>
                </a:spcAft>
              </a:pPr>
              <a:t>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defRPr/>
            </a:pPr>
            <a:r>
              <a:rPr lang="en-GB" dirty="0" smtClean="0"/>
              <a:t>These are images from four regions where malaria is found: Cambodia in South East Asia (top left), Dar Es Salaam, Tanzania, Africa (top right) Shanty town in India, (bottom left), a remote rural village in Peru, South America (bottom right).</a:t>
            </a:r>
          </a:p>
          <a:p>
            <a:pPr>
              <a:defRPr/>
            </a:pPr>
            <a:endParaRPr lang="en-GB" dirty="0" smtClean="0"/>
          </a:p>
          <a:p>
            <a:pPr>
              <a:defRPr/>
            </a:pPr>
            <a:r>
              <a:rPr lang="en-GB" b="1" dirty="0" smtClean="0"/>
              <a:t>Question to the students: </a:t>
            </a:r>
            <a:r>
              <a:rPr lang="en-GB" i="1" dirty="0" smtClean="0"/>
              <a:t>Why do you think these areas have high levels of malaria? What do they have in common?</a:t>
            </a:r>
          </a:p>
          <a:p>
            <a:pPr>
              <a:defRPr/>
            </a:pPr>
            <a:endParaRPr lang="en-GB" dirty="0" smtClean="0"/>
          </a:p>
          <a:p>
            <a:pPr marL="220403" indent="-220403">
              <a:buFont typeface="Arial" pitchFamily="34" charset="0"/>
              <a:buChar char="•"/>
              <a:defRPr/>
            </a:pPr>
            <a:r>
              <a:rPr lang="en-GB" dirty="0" smtClean="0"/>
              <a:t>Warm climate (over 19-20 °C) and heavy rainfall. Long rainy seasons can form areas of standing water which are ideal mosquito breeding grounds.</a:t>
            </a:r>
          </a:p>
          <a:p>
            <a:pPr marL="220403" indent="-220403">
              <a:buFont typeface="Arial" pitchFamily="34" charset="0"/>
              <a:buChar char="•"/>
              <a:defRPr/>
            </a:pPr>
            <a:r>
              <a:rPr lang="en-GB" dirty="0" smtClean="0"/>
              <a:t>Poor housing and sanitation facilities. The houses in these areas don’t always have windows or mesh screens to prevent mosquitoes and other biting insects entering the house.</a:t>
            </a:r>
          </a:p>
          <a:p>
            <a:pPr marL="220403" indent="-220403">
              <a:buFont typeface="Arial" pitchFamily="34" charset="0"/>
              <a:buChar char="•"/>
              <a:defRPr/>
            </a:pPr>
            <a:r>
              <a:rPr lang="en-GB" dirty="0" smtClean="0"/>
              <a:t>Some are in rural areas, in close proximity to forest (except Dar </a:t>
            </a:r>
            <a:r>
              <a:rPr lang="en-GB" dirty="0" err="1" smtClean="0"/>
              <a:t>es</a:t>
            </a:r>
            <a:r>
              <a:rPr lang="en-GB" dirty="0" smtClean="0"/>
              <a:t> Salaam in Tanzania) which provides ideal habitats for some mosquito species.</a:t>
            </a:r>
          </a:p>
          <a:p>
            <a:pPr>
              <a:buFont typeface="Arial" pitchFamily="34" charset="0"/>
              <a:buChar char="•"/>
              <a:defRPr/>
            </a:pPr>
            <a:endParaRPr lang="en-GB" dirty="0" smtClean="0"/>
          </a:p>
          <a:p>
            <a:pPr>
              <a:buFont typeface="Arial" pitchFamily="34" charset="0"/>
              <a:buChar char="•"/>
              <a:defRPr/>
            </a:pPr>
            <a:endParaRPr lang="en-GB" dirty="0" smtClean="0"/>
          </a:p>
          <a:p>
            <a:pPr>
              <a:defRPr/>
            </a:pPr>
            <a:r>
              <a:rPr lang="en-GB" dirty="0" smtClean="0"/>
              <a:t> </a:t>
            </a:r>
          </a:p>
          <a:p>
            <a:pPr>
              <a:buFont typeface="Arial" pitchFamily="34" charset="0"/>
              <a:buChar char="•"/>
              <a:defRPr/>
            </a:pPr>
            <a:endParaRPr lang="en-GB" dirty="0" smtClean="0"/>
          </a:p>
        </p:txBody>
      </p:sp>
      <p:sp>
        <p:nvSpPr>
          <p:cNvPr id="276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E931CA6-9D26-49A7-A991-E3F11FB12BA0}" type="slidenum">
              <a:rPr lang="en-US"/>
              <a:pPr fontAlgn="base">
                <a:spcBef>
                  <a:spcPct val="0"/>
                </a:spcBef>
                <a:spcAft>
                  <a:spcPct val="0"/>
                </a:spcAft>
              </a:pPr>
              <a:t>10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Malaria causes significant economic losses, and can decrease gross domestic product (GDP) by as much as 1.3% in countries with high levels of transmission. It is estimated that malaria-related health expenditure and lost productivity costs Africa’s economy over $8 billion per year. It also deters foreign investment, tourism and trade. These sustained annual economic losses have resulted in substantial differences in GDP between countries with and without malaria, particularly in Africa.</a:t>
            </a:r>
          </a:p>
          <a:p>
            <a:pPr>
              <a:spcBef>
                <a:spcPct val="0"/>
              </a:spcBef>
            </a:pPr>
            <a:endParaRPr lang="en-US" dirty="0" smtClean="0"/>
          </a:p>
          <a:p>
            <a:pPr>
              <a:spcBef>
                <a:spcPct val="0"/>
              </a:spcBef>
            </a:pPr>
            <a:r>
              <a:rPr lang="en-US" dirty="0" smtClean="0"/>
              <a:t>Malaria disproportionately affects poor people who cannot afford treatment or have limited access to health care. This traps families and communities in a vicious cycle of poverty and disease which they are unable to break away from.</a:t>
            </a:r>
          </a:p>
          <a:p>
            <a:pPr>
              <a:spcBef>
                <a:spcPct val="0"/>
              </a:spcBef>
            </a:pPr>
            <a:endParaRPr lang="en-US" dirty="0" smtClean="0"/>
          </a:p>
        </p:txBody>
      </p:sp>
      <p:sp>
        <p:nvSpPr>
          <p:cNvPr id="286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F8A0ECF-FB3C-484B-AA4B-2BE19EB9A719}" type="slidenum">
              <a:rPr lang="en-US"/>
              <a:pPr fontAlgn="base">
                <a:spcBef>
                  <a:spcPct val="0"/>
                </a:spcBef>
                <a:spcAft>
                  <a:spcPct val="0"/>
                </a:spcAft>
              </a:pPr>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0AEE17A-E052-45A4-B161-467C3F8E81ED}" type="slidenum">
              <a:rPr lang="en-US" smtClean="0"/>
              <a:pPr/>
              <a:t>23</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0AEE17A-E052-45A4-B161-467C3F8E81ED}" type="slidenum">
              <a:rPr lang="en-US" smtClean="0"/>
              <a:pPr/>
              <a:t>24</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0AEE17A-E052-45A4-B161-467C3F8E81ED}" type="slidenum">
              <a:rPr lang="en-US" smtClean="0"/>
              <a:pPr/>
              <a:t>27</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0AEE17A-E052-45A4-B161-467C3F8E81ED}" type="slidenum">
              <a:rPr lang="en-US" smtClean="0"/>
              <a:pPr/>
              <a:t>37</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F0D084E-178E-4833-BF0C-66C5EC4772A5}" type="slidenum">
              <a:rPr lang="en-US" smtClean="0"/>
              <a:pPr/>
              <a:t>41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0AEE17A-E052-45A4-B161-467C3F8E81ED}" type="slidenum">
              <a:rPr lang="en-US" smtClean="0"/>
              <a:pPr/>
              <a:t>43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0AEE17A-E052-45A4-B161-467C3F8E81ED}" type="slidenum">
              <a:rPr lang="en-US" smtClean="0"/>
              <a:pPr/>
              <a:t>45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0AEE17A-E052-45A4-B161-467C3F8E81ED}" type="slidenum">
              <a:rPr lang="en-US" smtClean="0"/>
              <a:pPr/>
              <a:t>46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0AEE17A-E052-45A4-B161-467C3F8E81ED}" type="slidenum">
              <a:rPr lang="en-US" smtClean="0"/>
              <a:pPr/>
              <a:t>47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0AEE17A-E052-45A4-B161-467C3F8E81ED}" type="slidenum">
              <a:rPr lang="en-US" smtClean="0"/>
              <a:pPr/>
              <a:t>48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0AEE17A-E052-45A4-B161-467C3F8E81ED}" type="slidenum">
              <a:rPr lang="en-US" smtClean="0"/>
              <a:pPr/>
              <a:t>49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0AEE17A-E052-45A4-B161-467C3F8E81ED}" type="slidenum">
              <a:rPr lang="en-US" smtClean="0"/>
              <a:pPr/>
              <a:t>52</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solidFill>
            <a:srgbClr val="FFFFFF"/>
          </a:solidFill>
          <a:ln/>
        </p:spPr>
      </p:sp>
      <p:sp>
        <p:nvSpPr>
          <p:cNvPr id="20483" name="Rectangle 3"/>
          <p:cNvSpPr>
            <a:spLocks noGrp="1" noChangeArrowheads="1"/>
          </p:cNvSpPr>
          <p:nvPr>
            <p:ph type="body" idx="1"/>
          </p:nvPr>
        </p:nvSpPr>
        <p:spPr>
          <a:xfrm>
            <a:off x="914400" y="4342464"/>
            <a:ext cx="5029200" cy="4116049"/>
          </a:xfrm>
          <a:solidFill>
            <a:srgbClr val="FFFFFF"/>
          </a:solidFill>
          <a:ln>
            <a:solidFill>
              <a:srgbClr val="000000"/>
            </a:solidFill>
          </a:ln>
        </p:spPr>
        <p:txBody>
          <a:bodyPr/>
          <a:lstStyle/>
          <a:p>
            <a:pPr eaLnBrk="1" hangingPunct="1"/>
            <a:endParaRPr lang="ar-SA"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solidFill>
            <a:srgbClr val="FFFFFF"/>
          </a:solidFill>
          <a:ln/>
        </p:spPr>
      </p:sp>
      <p:sp>
        <p:nvSpPr>
          <p:cNvPr id="22531" name="Rectangle 3"/>
          <p:cNvSpPr>
            <a:spLocks noGrp="1" noChangeArrowheads="1"/>
          </p:cNvSpPr>
          <p:nvPr>
            <p:ph type="body" idx="1"/>
          </p:nvPr>
        </p:nvSpPr>
        <p:spPr>
          <a:xfrm>
            <a:off x="914400" y="4342464"/>
            <a:ext cx="5029200" cy="4116049"/>
          </a:xfrm>
          <a:solidFill>
            <a:srgbClr val="FFFFFF"/>
          </a:solidFill>
          <a:ln>
            <a:solidFill>
              <a:srgbClr val="000000"/>
            </a:solidFill>
          </a:ln>
        </p:spPr>
        <p:txBody>
          <a:bodyPr/>
          <a:lstStyle/>
          <a:p>
            <a:pPr eaLnBrk="1" hangingPunct="1"/>
            <a:endParaRPr lang="ar-SA"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a:xfrm>
            <a:off x="685494" y="4342939"/>
            <a:ext cx="5487013" cy="4405346"/>
          </a:xfrm>
        </p:spPr>
        <p:txBody>
          <a:bodyPr>
            <a:normAutofit fontScale="92500" lnSpcReduction="10000"/>
          </a:bodyPr>
          <a:lstStyle/>
          <a:p>
            <a:pPr>
              <a:defRPr/>
            </a:pPr>
            <a:r>
              <a:rPr lang="en-GB" dirty="0" smtClean="0"/>
              <a:t>Protection against mosquito bites and controlling vector populations are effective methods of preventing malaria transmission. Vector control in particular works to reduce malaria transmission at a community level and can significantly r</a:t>
            </a:r>
            <a:r>
              <a:rPr lang="en-US" dirty="0" smtClean="0"/>
              <a:t>educe transmission from very high levels to close to zero. For individuals, personal protection against mosquito bites through the use of bed nets and insect repellents is the first line of defense to prevent malaria.</a:t>
            </a:r>
          </a:p>
          <a:p>
            <a:pPr>
              <a:defRPr/>
            </a:pPr>
            <a:endParaRPr lang="en-US" dirty="0" smtClean="0"/>
          </a:p>
          <a:p>
            <a:pPr>
              <a:defRPr/>
            </a:pPr>
            <a:r>
              <a:rPr lang="en-US" dirty="0" smtClean="0"/>
              <a:t>Insecticide-treated nets (ITNs) and long lasting insecticide impregnated nets (LLINs) offer both a physical and chemical barrier to mosquitoes. </a:t>
            </a:r>
          </a:p>
          <a:p>
            <a:pPr>
              <a:defRPr/>
            </a:pPr>
            <a:endParaRPr lang="en-US" dirty="0" smtClean="0"/>
          </a:p>
          <a:p>
            <a:pPr>
              <a:defRPr/>
            </a:pPr>
            <a:r>
              <a:rPr lang="en-US" dirty="0" smtClean="0"/>
              <a:t>LLINs are the preferred form of insecticide treated nets for public health distribution </a:t>
            </a:r>
            <a:r>
              <a:rPr lang="en-US" dirty="0" err="1" smtClean="0"/>
              <a:t>programmes</a:t>
            </a:r>
            <a:r>
              <a:rPr lang="en-US" dirty="0" smtClean="0"/>
              <a:t> and recommended by the World Health Organization as they can be effective for 3-5 years. </a:t>
            </a:r>
          </a:p>
          <a:p>
            <a:pPr>
              <a:defRPr/>
            </a:pPr>
            <a:endParaRPr lang="en-US" dirty="0" smtClean="0"/>
          </a:p>
          <a:p>
            <a:pPr>
              <a:defRPr/>
            </a:pPr>
            <a:r>
              <a:rPr lang="en-US" dirty="0" smtClean="0"/>
              <a:t>Indoor residual spraying (IRS) with insecticides is an extremely effective way to rapidly reduce malaria transmission. It can be effective for 3-6 months, depending on the insecticide used and the type of surface on which it is sprayed. DDT can be effective for 9-12 months in some cases. </a:t>
            </a:r>
          </a:p>
          <a:p>
            <a:pPr>
              <a:defRPr/>
            </a:pPr>
            <a:endParaRPr lang="en-US" dirty="0" smtClean="0"/>
          </a:p>
          <a:p>
            <a:pPr>
              <a:defRPr/>
            </a:pPr>
            <a:r>
              <a:rPr lang="en-US" dirty="0" smtClean="0"/>
              <a:t>Drugs can also be used to prevent malaria. For </a:t>
            </a:r>
            <a:r>
              <a:rPr lang="en-US" dirty="0" err="1" smtClean="0"/>
              <a:t>travellers</a:t>
            </a:r>
            <a:r>
              <a:rPr lang="en-US" dirty="0" smtClean="0"/>
              <a:t>, malaria can be prevented through chemoprophylaxis, taking drugs that suppress the blood stage of malaria infections, thereby preventing malaria disease. </a:t>
            </a:r>
          </a:p>
          <a:p>
            <a:pPr>
              <a:defRPr/>
            </a:pPr>
            <a:endParaRPr lang="en-US" dirty="0" smtClean="0"/>
          </a:p>
          <a:p>
            <a:pPr>
              <a:defRPr/>
            </a:pPr>
            <a:r>
              <a:rPr lang="en-US" dirty="0" smtClean="0"/>
              <a:t>Pregnant women are also offered anti-malarial drugs during their pregnancy. This is known as </a:t>
            </a:r>
            <a:r>
              <a:rPr lang="en-US" i="1" dirty="0" smtClean="0"/>
              <a:t>Intermittent Preventive Treatment in pregnancy</a:t>
            </a:r>
            <a:r>
              <a:rPr lang="en-US" dirty="0" smtClean="0"/>
              <a:t> (</a:t>
            </a:r>
            <a:r>
              <a:rPr lang="en-US" dirty="0" err="1" smtClean="0"/>
              <a:t>IPTp</a:t>
            </a:r>
            <a:r>
              <a:rPr lang="en-US" dirty="0" smtClean="0"/>
              <a:t>). This practice aims to reduce the possible complications during pregnancy such as severe </a:t>
            </a:r>
            <a:r>
              <a:rPr lang="en-US" dirty="0" err="1" smtClean="0"/>
              <a:t>anaemia</a:t>
            </a:r>
            <a:r>
              <a:rPr lang="en-US" dirty="0" smtClean="0"/>
              <a:t> and placental infections which can threaten the life of the mother and child.</a:t>
            </a:r>
          </a:p>
          <a:p>
            <a:pPr>
              <a:defRPr/>
            </a:pPr>
            <a:endParaRPr lang="en-US" dirty="0"/>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1216F97-5A8D-4E54-9396-3218ABA5D5D4}" type="slidenum">
              <a:rPr lang="en-US"/>
              <a:pPr fontAlgn="base">
                <a:spcBef>
                  <a:spcPct val="0"/>
                </a:spcBef>
                <a:spcAft>
                  <a:spcPct val="0"/>
                </a:spcAft>
              </a:pPr>
              <a:t>103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D44E4A6C-D321-4DC8-8276-827F833F804F}" type="datetimeFigureOut">
              <a:rPr lang="en-US" smtClean="0"/>
              <a:pPr/>
              <a:t>10/28/2021</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C0BC2CC1-572C-4C9B-8B2B-2BFDA442D54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44E4A6C-D321-4DC8-8276-827F833F804F}" type="datetimeFigureOut">
              <a:rPr lang="en-US" smtClean="0"/>
              <a:pPr/>
              <a:t>10/28/2021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0BC2CC1-572C-4C9B-8B2B-2BFDA442D54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D44E4A6C-D321-4DC8-8276-827F833F804F}" type="datetimeFigureOut">
              <a:rPr lang="en-US" smtClean="0"/>
              <a:pPr/>
              <a:t>10/28/2021</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C0BC2CC1-572C-4C9B-8B2B-2BFDA442D54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44E4A6C-D321-4DC8-8276-827F833F804F}" type="datetimeFigureOut">
              <a:rPr lang="en-US" smtClean="0"/>
              <a:pPr/>
              <a:t>10/28/2021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0BC2CC1-572C-4C9B-8B2B-2BFDA442D54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44E4A6C-D321-4DC8-8276-827F833F804F}" type="datetimeFigureOut">
              <a:rPr lang="en-US" smtClean="0"/>
              <a:pPr/>
              <a:t>10/28/2021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0BC2CC1-572C-4C9B-8B2B-2BFDA442D54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D44E4A6C-D321-4DC8-8276-827F833F804F}" type="datetimeFigureOut">
              <a:rPr lang="en-US" smtClean="0"/>
              <a:pPr/>
              <a:t>10/28/2021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0BC2CC1-572C-4C9B-8B2B-2BFDA442D54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D44E4A6C-D321-4DC8-8276-827F833F804F}" type="datetimeFigureOut">
              <a:rPr lang="en-US" smtClean="0"/>
              <a:pPr/>
              <a:t>10/28/2021</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C0BC2CC1-572C-4C9B-8B2B-2BFDA442D54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44E4A6C-D321-4DC8-8276-827F833F804F}" type="datetimeFigureOut">
              <a:rPr lang="en-US" smtClean="0"/>
              <a:pPr/>
              <a:t>10/28/2021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0BC2CC1-572C-4C9B-8B2B-2BFDA442D54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D44E4A6C-D321-4DC8-8276-827F833F804F}" type="datetimeFigureOut">
              <a:rPr lang="en-US" smtClean="0"/>
              <a:pPr/>
              <a:t>10/28/2021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0BC2CC1-572C-4C9B-8B2B-2BFDA442D542}"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44E4A6C-D321-4DC8-8276-827F833F804F}" type="datetimeFigureOut">
              <a:rPr lang="en-US" smtClean="0"/>
              <a:pPr/>
              <a:t>10/28/2021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0BC2CC1-572C-4C9B-8B2B-2BFDA442D54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D44E4A6C-D321-4DC8-8276-827F833F804F}" type="datetimeFigureOut">
              <a:rPr lang="en-US" smtClean="0"/>
              <a:pPr/>
              <a:t>10/28/2021</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C0BC2CC1-572C-4C9B-8B2B-2BFDA442D54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D44E4A6C-D321-4DC8-8276-827F833F804F}" type="datetimeFigureOut">
              <a:rPr lang="en-US" smtClean="0"/>
              <a:pPr/>
              <a:t>10/28/2021</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C0BC2CC1-572C-4C9B-8B2B-2BFDA442D54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10.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jpeg"/></Relationships>
</file>

<file path=ppt/slides/_rels/slide5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18" Type="http://schemas.openxmlformats.org/officeDocument/2006/relationships/image" Target="../media/image54.png"/><Relationship Id="rId3" Type="http://schemas.openxmlformats.org/officeDocument/2006/relationships/image" Target="../media/image39.png"/><Relationship Id="rId21" Type="http://schemas.openxmlformats.org/officeDocument/2006/relationships/image" Target="../media/image57.png"/><Relationship Id="rId7" Type="http://schemas.openxmlformats.org/officeDocument/2006/relationships/image" Target="../media/image43.png"/><Relationship Id="rId12" Type="http://schemas.openxmlformats.org/officeDocument/2006/relationships/image" Target="../media/image48.png"/><Relationship Id="rId17" Type="http://schemas.openxmlformats.org/officeDocument/2006/relationships/image" Target="../media/image53.png"/><Relationship Id="rId2" Type="http://schemas.openxmlformats.org/officeDocument/2006/relationships/image" Target="../media/image38.png"/><Relationship Id="rId16" Type="http://schemas.openxmlformats.org/officeDocument/2006/relationships/image" Target="../media/image52.png"/><Relationship Id="rId20"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23" Type="http://schemas.openxmlformats.org/officeDocument/2006/relationships/image" Target="../media/image59.png"/><Relationship Id="rId10" Type="http://schemas.openxmlformats.org/officeDocument/2006/relationships/image" Target="../media/image46.png"/><Relationship Id="rId19" Type="http://schemas.openxmlformats.org/officeDocument/2006/relationships/image" Target="../media/image55.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 Id="rId22" Type="http://schemas.openxmlformats.org/officeDocument/2006/relationships/image" Target="../media/image58.png"/></Relationships>
</file>

<file path=ppt/slides/_rels/slide69.xml.rels><?xml version="1.0" encoding="UTF-8" standalone="yes"?>
<Relationships xmlns="http://schemas.openxmlformats.org/package/2006/relationships"><Relationship Id="rId8" Type="http://schemas.openxmlformats.org/officeDocument/2006/relationships/image" Target="../media/image66.jpeg"/><Relationship Id="rId13" Type="http://schemas.openxmlformats.org/officeDocument/2006/relationships/image" Target="../media/image71.jpeg"/><Relationship Id="rId3" Type="http://schemas.openxmlformats.org/officeDocument/2006/relationships/image" Target="../media/image61.jpeg"/><Relationship Id="rId7" Type="http://schemas.openxmlformats.org/officeDocument/2006/relationships/image" Target="../media/image65.jpeg"/><Relationship Id="rId12" Type="http://schemas.openxmlformats.org/officeDocument/2006/relationships/image" Target="../media/image70.jpeg"/><Relationship Id="rId17" Type="http://schemas.openxmlformats.org/officeDocument/2006/relationships/image" Target="../media/image75.jpeg"/><Relationship Id="rId2" Type="http://schemas.openxmlformats.org/officeDocument/2006/relationships/image" Target="../media/image60.jpeg"/><Relationship Id="rId16" Type="http://schemas.openxmlformats.org/officeDocument/2006/relationships/image" Target="../media/image74.jpeg"/><Relationship Id="rId1" Type="http://schemas.openxmlformats.org/officeDocument/2006/relationships/slideLayout" Target="../slideLayouts/slideLayout2.xml"/><Relationship Id="rId6" Type="http://schemas.openxmlformats.org/officeDocument/2006/relationships/image" Target="../media/image64.jpeg"/><Relationship Id="rId11" Type="http://schemas.openxmlformats.org/officeDocument/2006/relationships/image" Target="../media/image69.jpeg"/><Relationship Id="rId5" Type="http://schemas.openxmlformats.org/officeDocument/2006/relationships/image" Target="../media/image63.jpeg"/><Relationship Id="rId15" Type="http://schemas.openxmlformats.org/officeDocument/2006/relationships/image" Target="../media/image73.jpeg"/><Relationship Id="rId10" Type="http://schemas.openxmlformats.org/officeDocument/2006/relationships/image" Target="../media/image68.jpeg"/><Relationship Id="rId4" Type="http://schemas.openxmlformats.org/officeDocument/2006/relationships/image" Target="../media/image62.jpeg"/><Relationship Id="rId9" Type="http://schemas.openxmlformats.org/officeDocument/2006/relationships/image" Target="../media/image67.jpeg"/><Relationship Id="rId14" Type="http://schemas.openxmlformats.org/officeDocument/2006/relationships/image" Target="../media/image72.jpeg"/></Relationships>
</file>

<file path=ppt/slides/_rels/slide70.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image" Target="../media/image76.jpeg"/><Relationship Id="rId1" Type="http://schemas.openxmlformats.org/officeDocument/2006/relationships/slideLayout" Target="../slideLayouts/slideLayout2.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 Id="rId9" Type="http://schemas.openxmlformats.org/officeDocument/2006/relationships/image" Target="../media/image83.jpeg"/></Relationships>
</file>

<file path=ppt/slides/_rels/slide71.xml.rels><?xml version="1.0" encoding="UTF-8" standalone="yes"?>
<Relationships xmlns="http://schemas.openxmlformats.org/package/2006/relationships"><Relationship Id="rId8" Type="http://schemas.openxmlformats.org/officeDocument/2006/relationships/image" Target="../media/image90.jpeg"/><Relationship Id="rId3" Type="http://schemas.openxmlformats.org/officeDocument/2006/relationships/image" Target="../media/image85.jpeg"/><Relationship Id="rId7" Type="http://schemas.openxmlformats.org/officeDocument/2006/relationships/image" Target="../media/image89.jpeg"/><Relationship Id="rId2" Type="http://schemas.openxmlformats.org/officeDocument/2006/relationships/image" Target="../media/image84.jpeg"/><Relationship Id="rId1" Type="http://schemas.openxmlformats.org/officeDocument/2006/relationships/slideLayout" Target="../slideLayouts/slideLayout2.xml"/><Relationship Id="rId6" Type="http://schemas.openxmlformats.org/officeDocument/2006/relationships/image" Target="../media/image88.jpeg"/><Relationship Id="rId5" Type="http://schemas.openxmlformats.org/officeDocument/2006/relationships/image" Target="../media/image87.jpeg"/><Relationship Id="rId10" Type="http://schemas.openxmlformats.org/officeDocument/2006/relationships/image" Target="../media/image92.jpeg"/><Relationship Id="rId4" Type="http://schemas.openxmlformats.org/officeDocument/2006/relationships/image" Target="../media/image86.jpeg"/><Relationship Id="rId9" Type="http://schemas.openxmlformats.org/officeDocument/2006/relationships/image" Target="../media/image91.jpeg"/></Relationships>
</file>

<file path=ppt/slides/_rels/slide72.xml.rels><?xml version="1.0" encoding="UTF-8" standalone="yes"?>
<Relationships xmlns="http://schemas.openxmlformats.org/package/2006/relationships"><Relationship Id="rId8" Type="http://schemas.openxmlformats.org/officeDocument/2006/relationships/image" Target="../media/image99.jpeg"/><Relationship Id="rId3" Type="http://schemas.openxmlformats.org/officeDocument/2006/relationships/image" Target="../media/image94.jpeg"/><Relationship Id="rId7" Type="http://schemas.openxmlformats.org/officeDocument/2006/relationships/image" Target="../media/image98.jpeg"/><Relationship Id="rId2" Type="http://schemas.openxmlformats.org/officeDocument/2006/relationships/image" Target="../media/image93.jpeg"/><Relationship Id="rId1" Type="http://schemas.openxmlformats.org/officeDocument/2006/relationships/slideLayout" Target="../slideLayouts/slideLayout2.xml"/><Relationship Id="rId6" Type="http://schemas.openxmlformats.org/officeDocument/2006/relationships/image" Target="../media/image97.jpeg"/><Relationship Id="rId11" Type="http://schemas.openxmlformats.org/officeDocument/2006/relationships/image" Target="../media/image102.jpeg"/><Relationship Id="rId5" Type="http://schemas.openxmlformats.org/officeDocument/2006/relationships/image" Target="../media/image96.jpeg"/><Relationship Id="rId10" Type="http://schemas.openxmlformats.org/officeDocument/2006/relationships/image" Target="../media/image101.jpeg"/><Relationship Id="rId4" Type="http://schemas.openxmlformats.org/officeDocument/2006/relationships/image" Target="../media/image95.jpeg"/><Relationship Id="rId9" Type="http://schemas.openxmlformats.org/officeDocument/2006/relationships/image" Target="../media/image100.jpeg"/></Relationships>
</file>

<file path=ppt/slides/_rels/slide7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103.jpeg"/><Relationship Id="rId1" Type="http://schemas.openxmlformats.org/officeDocument/2006/relationships/slideLayout" Target="../slideLayouts/slideLayout2.xml"/><Relationship Id="rId5" Type="http://schemas.openxmlformats.org/officeDocument/2006/relationships/image" Target="../media/image105.jpeg"/><Relationship Id="rId4" Type="http://schemas.openxmlformats.org/officeDocument/2006/relationships/image" Target="../media/image104.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108.jpe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jpeg"/><Relationship Id="rId1" Type="http://schemas.openxmlformats.org/officeDocument/2006/relationships/slideLayout" Target="../slideLayouts/slideLayout7.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116.jpe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MALARIA</a:t>
            </a:r>
            <a:endParaRPr lang="en-US" dirty="0"/>
          </a:p>
        </p:txBody>
      </p:sp>
      <p:sp>
        <p:nvSpPr>
          <p:cNvPr id="3" name="Subtitle 2"/>
          <p:cNvSpPr>
            <a:spLocks noGrp="1"/>
          </p:cNvSpPr>
          <p:nvPr>
            <p:ph type="subTitle" idx="1"/>
          </p:nvPr>
        </p:nvSpPr>
        <p:spPr/>
        <p:txBody>
          <a:bodyPr/>
          <a:lstStyle/>
          <a:p>
            <a:r>
              <a:rPr lang="en-US" dirty="0" smtClean="0"/>
              <a:t>DR MUTH S BHASKAR</a:t>
            </a:r>
            <a:endParaRPr lang="en-US" dirty="0"/>
          </a:p>
        </p:txBody>
      </p:sp>
      <p:sp>
        <p:nvSpPr>
          <p:cNvPr id="4" name="Rectangle 3"/>
          <p:cNvSpPr/>
          <p:nvPr/>
        </p:nvSpPr>
        <p:spPr>
          <a:xfrm>
            <a:off x="2286000" y="2967335"/>
            <a:ext cx="4572000" cy="369332"/>
          </a:xfrm>
          <a:prstGeom prst="rect">
            <a:avLst/>
          </a:prstGeom>
        </p:spPr>
        <p:txBody>
          <a:bodyPr>
            <a:spAutoFit/>
          </a:bodyPr>
          <a:lstStyle/>
          <a:p>
            <a:endParaRPr lang="en-US" dirty="0"/>
          </a:p>
        </p:txBody>
      </p:sp>
      <p:pic>
        <p:nvPicPr>
          <p:cNvPr id="116737" name="Picture 1"/>
          <p:cNvPicPr>
            <a:picLocks noChangeAspect="1" noChangeArrowheads="1"/>
          </p:cNvPicPr>
          <p:nvPr/>
        </p:nvPicPr>
        <p:blipFill>
          <a:blip r:embed="rId2"/>
          <a:srcRect/>
          <a:stretch>
            <a:fillRect/>
          </a:stretch>
        </p:blipFill>
        <p:spPr bwMode="auto">
          <a:xfrm>
            <a:off x="442586" y="0"/>
            <a:ext cx="5221578" cy="5486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malaria is transmitted in 91 countries </a:t>
            </a:r>
          </a:p>
          <a:p>
            <a:r>
              <a:rPr lang="en-US" dirty="0" smtClean="0"/>
              <a:t> 3 billion people and causes ~1200 deaths each day</a:t>
            </a:r>
          </a:p>
          <a:p>
            <a:r>
              <a:rPr lang="en-US" dirty="0" smtClean="0"/>
              <a:t> Malaria was eliminated from the United States, Canada, Europe, and Russia &gt;50 years ago</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Six species</a:t>
            </a:r>
          </a:p>
          <a:p>
            <a:pPr marL="514350" indent="-514350">
              <a:buFont typeface="+mj-lt"/>
              <a:buAutoNum type="arabicPeriod"/>
            </a:pPr>
            <a:r>
              <a:rPr lang="en-US" dirty="0" smtClean="0"/>
              <a:t>P. </a:t>
            </a:r>
            <a:r>
              <a:rPr lang="en-US" dirty="0" err="1" smtClean="0"/>
              <a:t>falciparum</a:t>
            </a:r>
            <a:endParaRPr lang="en-US" dirty="0" smtClean="0"/>
          </a:p>
          <a:p>
            <a:pPr marL="514350" indent="-514350">
              <a:buFont typeface="+mj-lt"/>
              <a:buAutoNum type="arabicPeriod"/>
            </a:pPr>
            <a:r>
              <a:rPr lang="en-US" dirty="0" smtClean="0"/>
              <a:t> P. </a:t>
            </a:r>
            <a:r>
              <a:rPr lang="en-US" dirty="0" err="1" smtClean="0"/>
              <a:t>vivax</a:t>
            </a:r>
            <a:endParaRPr lang="en-US" dirty="0" smtClean="0"/>
          </a:p>
          <a:p>
            <a:pPr marL="514350" indent="-514350">
              <a:buFont typeface="+mj-lt"/>
              <a:buAutoNum type="arabicPeriod"/>
            </a:pPr>
            <a:r>
              <a:rPr lang="en-US" dirty="0" smtClean="0"/>
              <a:t>P. </a:t>
            </a:r>
            <a:r>
              <a:rPr lang="en-US" dirty="0" err="1" smtClean="0"/>
              <a:t>ovale</a:t>
            </a:r>
            <a:r>
              <a:rPr lang="en-US" dirty="0" smtClean="0"/>
              <a:t> (</a:t>
            </a:r>
            <a:r>
              <a:rPr lang="en-US" dirty="0" err="1" smtClean="0"/>
              <a:t>curtisi</a:t>
            </a:r>
            <a:r>
              <a:rPr lang="en-US" dirty="0" smtClean="0"/>
              <a:t> and </a:t>
            </a:r>
            <a:r>
              <a:rPr lang="en-US" dirty="0" err="1" smtClean="0"/>
              <a:t>wallikeri</a:t>
            </a:r>
            <a:r>
              <a:rPr lang="en-US" dirty="0" smtClean="0"/>
              <a:t>)</a:t>
            </a:r>
          </a:p>
          <a:p>
            <a:pPr marL="514350" indent="-514350">
              <a:buFont typeface="+mj-lt"/>
              <a:buAutoNum type="arabicPeriod"/>
            </a:pPr>
            <a:r>
              <a:rPr lang="en-US" dirty="0" smtClean="0"/>
              <a:t>P. </a:t>
            </a:r>
            <a:r>
              <a:rPr lang="en-US" dirty="0" err="1" smtClean="0"/>
              <a:t>malariae</a:t>
            </a:r>
            <a:r>
              <a:rPr lang="en-US" dirty="0" smtClean="0"/>
              <a:t> </a:t>
            </a:r>
          </a:p>
          <a:p>
            <a:pPr marL="514350" indent="-514350">
              <a:buFont typeface="+mj-lt"/>
              <a:buAutoNum type="arabicPeriod"/>
            </a:pPr>
            <a:r>
              <a:rPr lang="en-US" dirty="0" smtClean="0"/>
              <a:t>P. </a:t>
            </a:r>
            <a:r>
              <a:rPr lang="en-US" dirty="0" err="1" smtClean="0"/>
              <a:t>knowlesi</a:t>
            </a:r>
            <a:r>
              <a:rPr lang="en-US" dirty="0" smtClean="0"/>
              <a:t> </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43000"/>
          </a:xfrm>
        </p:spPr>
        <p:txBody>
          <a:bodyPr/>
          <a:lstStyle/>
          <a:p>
            <a:r>
              <a:rPr lang="en-US" dirty="0" smtClean="0"/>
              <a:t>INTRODUCTION</a:t>
            </a:r>
            <a:endParaRPr lang="en-IN" dirty="0"/>
          </a:p>
        </p:txBody>
      </p:sp>
      <p:sp>
        <p:nvSpPr>
          <p:cNvPr id="3" name="Content Placeholder 2"/>
          <p:cNvSpPr>
            <a:spLocks noGrp="1"/>
          </p:cNvSpPr>
          <p:nvPr>
            <p:ph idx="1"/>
          </p:nvPr>
        </p:nvSpPr>
        <p:spPr>
          <a:xfrm>
            <a:off x="179512" y="1484784"/>
            <a:ext cx="8964488" cy="5373216"/>
          </a:xfrm>
        </p:spPr>
        <p:txBody>
          <a:bodyPr/>
          <a:lstStyle/>
          <a:p>
            <a:r>
              <a:rPr lang="en-US" altLang="en-US" sz="2800" dirty="0" smtClean="0"/>
              <a:t>From the Italian </a:t>
            </a:r>
            <a:r>
              <a:rPr lang="en-US" altLang="en-US" sz="2800" dirty="0" smtClean="0">
                <a:solidFill>
                  <a:srgbClr val="C00000"/>
                </a:solidFill>
              </a:rPr>
              <a:t>“malaria” </a:t>
            </a:r>
            <a:r>
              <a:rPr lang="en-US" altLang="en-US" sz="2800" dirty="0" smtClean="0"/>
              <a:t>- Bad Air</a:t>
            </a:r>
          </a:p>
          <a:p>
            <a:pPr lvl="1"/>
            <a:r>
              <a:rPr lang="en-US" altLang="en-US" dirty="0" smtClean="0"/>
              <a:t>Also known as marsh disease </a:t>
            </a:r>
          </a:p>
          <a:p>
            <a:pPr lvl="1"/>
            <a:r>
              <a:rPr lang="en-US" altLang="en-US" dirty="0" smtClean="0"/>
              <a:t>Descriptions of malaria go as far back as 3550 B.C.</a:t>
            </a:r>
          </a:p>
          <a:p>
            <a:r>
              <a:rPr lang="en-US" altLang="en-US" sz="2400" dirty="0" smtClean="0"/>
              <a:t>Malaria is a </a:t>
            </a:r>
            <a:r>
              <a:rPr lang="en-US" altLang="en-US" sz="2400" dirty="0" smtClean="0">
                <a:solidFill>
                  <a:srgbClr val="C00000"/>
                </a:solidFill>
              </a:rPr>
              <a:t>protozoan disease </a:t>
            </a:r>
            <a:r>
              <a:rPr lang="en-US" altLang="en-US" sz="2400" dirty="0" smtClean="0"/>
              <a:t>transmitted by bite of infected </a:t>
            </a:r>
            <a:r>
              <a:rPr lang="en-US" altLang="en-US" sz="2400" i="1" dirty="0" smtClean="0"/>
              <a:t>Anopheles </a:t>
            </a:r>
            <a:r>
              <a:rPr lang="en-US" altLang="en-US" sz="2400" dirty="0" smtClean="0"/>
              <a:t>mosquito caused by parasites of genus </a:t>
            </a:r>
            <a:r>
              <a:rPr lang="en-US" altLang="en-US" sz="2400" i="1" dirty="0" smtClean="0"/>
              <a:t>Plasmodium</a:t>
            </a:r>
          </a:p>
          <a:p>
            <a:r>
              <a:rPr lang="en-IN" sz="2400" dirty="0" smtClean="0"/>
              <a:t>In Nov. 1880,</a:t>
            </a:r>
            <a:r>
              <a:rPr lang="en-IN" sz="2400" b="1" dirty="0" smtClean="0"/>
              <a:t>Charles Louis Alphonse Laveran</a:t>
            </a:r>
            <a:r>
              <a:rPr lang="en-IN" sz="2400" dirty="0" smtClean="0"/>
              <a:t>, was the first to notice parasites in the blood of a patient suffering from malaria.</a:t>
            </a:r>
          </a:p>
          <a:p>
            <a:r>
              <a:rPr lang="en-IN" b="1" dirty="0" smtClean="0"/>
              <a:t>Ronald Ross </a:t>
            </a:r>
            <a:r>
              <a:rPr lang="en-IN" dirty="0" smtClean="0"/>
              <a:t>was the first to demonstrate that a mosquito could transmit a malaria parasite.</a:t>
            </a:r>
          </a:p>
          <a:p>
            <a:r>
              <a:rPr lang="en-IN" sz="2400" b="1" dirty="0" err="1" smtClean="0">
                <a:solidFill>
                  <a:srgbClr val="0070C0"/>
                </a:solidFill>
              </a:rPr>
              <a:t>Chloroquine</a:t>
            </a:r>
            <a:r>
              <a:rPr lang="en-IN" sz="2400" b="1" dirty="0" smtClean="0">
                <a:solidFill>
                  <a:srgbClr val="0070C0"/>
                </a:solidFill>
              </a:rPr>
              <a:t>(</a:t>
            </a:r>
            <a:r>
              <a:rPr lang="en-IN" sz="2400" dirty="0" err="1" smtClean="0"/>
              <a:t>Resochin</a:t>
            </a:r>
            <a:r>
              <a:rPr lang="en-IN" sz="2400" dirty="0" smtClean="0"/>
              <a:t>) was discovered by a German, Hans </a:t>
            </a:r>
            <a:r>
              <a:rPr lang="en-IN" sz="2400" dirty="0" err="1" smtClean="0"/>
              <a:t>Andersag</a:t>
            </a:r>
            <a:r>
              <a:rPr lang="en-IN" sz="2400" dirty="0" smtClean="0"/>
              <a:t>, in 1934.</a:t>
            </a:r>
            <a:endParaRPr lang="en-US" altLang="en-US" sz="24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le 1"/>
          <p:cNvSpPr>
            <a:spLocks noGrp="1"/>
          </p:cNvSpPr>
          <p:nvPr>
            <p:ph type="title"/>
          </p:nvPr>
        </p:nvSpPr>
        <p:spPr>
          <a:xfrm>
            <a:off x="395288" y="0"/>
            <a:ext cx="7834312" cy="1143000"/>
          </a:xfrm>
        </p:spPr>
        <p:txBody>
          <a:bodyPr/>
          <a:lstStyle/>
          <a:p>
            <a:r>
              <a:rPr lang="en-GB" smtClean="0"/>
              <a:t>Incidence facts</a:t>
            </a:r>
            <a:endParaRPr lang="en-US" smtClean="0"/>
          </a:p>
        </p:txBody>
      </p:sp>
      <p:sp>
        <p:nvSpPr>
          <p:cNvPr id="6146" name="Content Placeholder 2"/>
          <p:cNvSpPr>
            <a:spLocks noGrp="1"/>
          </p:cNvSpPr>
          <p:nvPr>
            <p:ph sz="half" idx="1"/>
          </p:nvPr>
        </p:nvSpPr>
        <p:spPr>
          <a:xfrm>
            <a:off x="457200" y="1600200"/>
            <a:ext cx="5051425" cy="4525963"/>
          </a:xfrm>
        </p:spPr>
        <p:txBody>
          <a:bodyPr/>
          <a:lstStyle/>
          <a:p>
            <a:r>
              <a:rPr lang="en-GB" smtClean="0"/>
              <a:t>225 million cases of malaria worldwide and 781,000 deaths every year.</a:t>
            </a:r>
          </a:p>
          <a:p>
            <a:r>
              <a:rPr lang="en-GB" smtClean="0"/>
              <a:t>A child dies of malaria every </a:t>
            </a:r>
            <a:br>
              <a:rPr lang="en-GB" smtClean="0"/>
            </a:br>
            <a:r>
              <a:rPr lang="en-GB" smtClean="0"/>
              <a:t>30 seconds.</a:t>
            </a:r>
          </a:p>
          <a:p>
            <a:r>
              <a:rPr lang="en-GB" smtClean="0"/>
              <a:t>Over 90% of malaria deaths are in Africa.</a:t>
            </a:r>
          </a:p>
          <a:p>
            <a:r>
              <a:rPr lang="en-GB" smtClean="0"/>
              <a:t>200,000 newborns die each year as a result of malaria.</a:t>
            </a:r>
          </a:p>
          <a:p>
            <a:endParaRPr lang="en-GB" smtClean="0"/>
          </a:p>
          <a:p>
            <a:pPr>
              <a:buFont typeface="Arial" charset="0"/>
              <a:buNone/>
            </a:pPr>
            <a:endParaRPr lang="en-GB" smtClean="0"/>
          </a:p>
          <a:p>
            <a:endParaRPr lang="en-US" smtClean="0"/>
          </a:p>
        </p:txBody>
      </p:sp>
      <p:pic>
        <p:nvPicPr>
          <p:cNvPr id="4" name="Picture 3" descr="at risk Bonnie Gillespie.JPG"/>
          <p:cNvPicPr>
            <a:picLocks noChangeAspect="1"/>
          </p:cNvPicPr>
          <p:nvPr/>
        </p:nvPicPr>
        <p:blipFill>
          <a:blip r:embed="rId3" cstate="print"/>
          <a:stretch>
            <a:fillRect/>
          </a:stretch>
        </p:blipFill>
        <p:spPr>
          <a:xfrm>
            <a:off x="6229350" y="1844675"/>
            <a:ext cx="2663825" cy="3995738"/>
          </a:xfrm>
          <a:prstGeom prst="rect">
            <a:avLst/>
          </a:prstGeom>
          <a:ln>
            <a:solidFill>
              <a:schemeClr val="tx1"/>
            </a:solidFill>
          </a:ln>
          <a:effectLst>
            <a:outerShdw blurRad="50800" dist="38100" dir="2700000" algn="tl" rotWithShape="0">
              <a:prstClr val="black">
                <a:alpha val="40000"/>
              </a:prstClr>
            </a:outerShdw>
          </a:effectLst>
        </p:spPr>
      </p:pic>
      <p:sp>
        <p:nvSpPr>
          <p:cNvPr id="6149" name="TextBox 4"/>
          <p:cNvSpPr txBox="1">
            <a:spLocks noChangeArrowheads="1"/>
          </p:cNvSpPr>
          <p:nvPr/>
        </p:nvSpPr>
        <p:spPr bwMode="auto">
          <a:xfrm>
            <a:off x="5005388" y="6021388"/>
            <a:ext cx="3887787" cy="261937"/>
          </a:xfrm>
          <a:prstGeom prst="rect">
            <a:avLst/>
          </a:prstGeom>
          <a:noFill/>
          <a:ln w="9525">
            <a:noFill/>
            <a:miter lim="800000"/>
            <a:headEnd/>
            <a:tailEnd/>
          </a:ln>
        </p:spPr>
        <p:txBody>
          <a:bodyPr>
            <a:spAutoFit/>
          </a:bodyPr>
          <a:lstStyle/>
          <a:p>
            <a:pPr algn="r"/>
            <a:r>
              <a:rPr lang="en-GB" sz="1100"/>
              <a:t>Image: Bonnie Gillespie, Voices for a malaria free future</a:t>
            </a:r>
            <a:endParaRPr lang="en-US" sz="1100"/>
          </a:p>
        </p:txBody>
      </p:sp>
      <p:sp>
        <p:nvSpPr>
          <p:cNvPr id="6150" name="TextBox 5"/>
          <p:cNvSpPr txBox="1">
            <a:spLocks noChangeArrowheads="1"/>
          </p:cNvSpPr>
          <p:nvPr/>
        </p:nvSpPr>
        <p:spPr bwMode="auto">
          <a:xfrm>
            <a:off x="468313" y="6021388"/>
            <a:ext cx="3708400" cy="261937"/>
          </a:xfrm>
          <a:prstGeom prst="rect">
            <a:avLst/>
          </a:prstGeom>
          <a:noFill/>
          <a:ln w="9525">
            <a:noFill/>
            <a:miter lim="800000"/>
            <a:headEnd/>
            <a:tailEnd/>
          </a:ln>
        </p:spPr>
        <p:txBody>
          <a:bodyPr>
            <a:spAutoFit/>
          </a:bodyPr>
          <a:lstStyle/>
          <a:p>
            <a:r>
              <a:rPr lang="en-GB" sz="1100"/>
              <a:t>Statistics: 2010 WHO Malaria Report and Malaria No More UK</a:t>
            </a:r>
            <a:endParaRPr lang="en-US" sz="110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malaria map.png"/>
          <p:cNvPicPr>
            <a:picLocks noChangeAspect="1"/>
          </p:cNvPicPr>
          <p:nvPr/>
        </p:nvPicPr>
        <p:blipFill>
          <a:blip r:embed="rId2"/>
          <a:srcRect/>
          <a:stretch>
            <a:fillRect/>
          </a:stretch>
        </p:blipFill>
        <p:spPr bwMode="auto">
          <a:xfrm>
            <a:off x="4419600" y="977900"/>
            <a:ext cx="4343400" cy="5715000"/>
          </a:xfrm>
          <a:prstGeom prst="rect">
            <a:avLst/>
          </a:prstGeom>
          <a:noFill/>
          <a:ln w="9525">
            <a:noFill/>
            <a:miter lim="800000"/>
            <a:headEnd/>
            <a:tailEnd/>
          </a:ln>
        </p:spPr>
      </p:pic>
      <p:sp>
        <p:nvSpPr>
          <p:cNvPr id="8195" name="TextBox 3"/>
          <p:cNvSpPr txBox="1">
            <a:spLocks noChangeArrowheads="1"/>
          </p:cNvSpPr>
          <p:nvPr/>
        </p:nvSpPr>
        <p:spPr bwMode="auto">
          <a:xfrm>
            <a:off x="0" y="0"/>
            <a:ext cx="9144000" cy="1200150"/>
          </a:xfrm>
          <a:prstGeom prst="rect">
            <a:avLst/>
          </a:prstGeom>
          <a:noFill/>
          <a:ln w="9525">
            <a:noFill/>
            <a:miter lim="800000"/>
            <a:headEnd/>
            <a:tailEnd/>
          </a:ln>
        </p:spPr>
        <p:txBody>
          <a:bodyPr>
            <a:spAutoFit/>
          </a:bodyPr>
          <a:lstStyle/>
          <a:p>
            <a:pPr algn="ctr" eaLnBrk="1" hangingPunct="1"/>
            <a:endParaRPr lang="en-US" altLang="en-US" b="1" u="none"/>
          </a:p>
          <a:p>
            <a:pPr algn="ctr" eaLnBrk="1" hangingPunct="1"/>
            <a:r>
              <a:rPr lang="en-US" altLang="en-US" b="1" u="none"/>
              <a:t>Malaria –Endemic Countries</a:t>
            </a:r>
          </a:p>
          <a:p>
            <a:pPr algn="ctr" eaLnBrk="1" hangingPunct="1"/>
            <a:endParaRPr lang="en-US" altLang="en-US" b="1" u="none"/>
          </a:p>
        </p:txBody>
      </p:sp>
      <p:pic>
        <p:nvPicPr>
          <p:cNvPr id="8196" name="Picture 4" descr="C:\Users\M-TEC\Desktop\images.jpg"/>
          <p:cNvPicPr>
            <a:picLocks noChangeAspect="1" noChangeArrowheads="1"/>
          </p:cNvPicPr>
          <p:nvPr/>
        </p:nvPicPr>
        <p:blipFill>
          <a:blip r:embed="rId3"/>
          <a:srcRect/>
          <a:stretch>
            <a:fillRect/>
          </a:stretch>
        </p:blipFill>
        <p:spPr bwMode="auto">
          <a:xfrm>
            <a:off x="-3276600" y="2286000"/>
            <a:ext cx="2562225" cy="1781175"/>
          </a:xfrm>
          <a:prstGeom prst="rect">
            <a:avLst/>
          </a:prstGeom>
          <a:noFill/>
          <a:ln w="9525">
            <a:noFill/>
            <a:miter lim="800000"/>
            <a:headEnd/>
            <a:tailEnd/>
          </a:ln>
        </p:spPr>
      </p:pic>
      <p:pic>
        <p:nvPicPr>
          <p:cNvPr id="8197" name="Picture 1" descr="malaria map2.png"/>
          <p:cNvPicPr>
            <a:picLocks noChangeAspect="1"/>
          </p:cNvPicPr>
          <p:nvPr/>
        </p:nvPicPr>
        <p:blipFill>
          <a:blip r:embed="rId4"/>
          <a:srcRect/>
          <a:stretch>
            <a:fillRect/>
          </a:stretch>
        </p:blipFill>
        <p:spPr bwMode="auto">
          <a:xfrm>
            <a:off x="381000" y="914400"/>
            <a:ext cx="3733800" cy="571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altLang="en-US" dirty="0" smtClean="0"/>
              <a:t>x</a:t>
            </a:r>
            <a:endParaRPr lang="en-US" altLang="en-US" dirty="0"/>
          </a:p>
        </p:txBody>
      </p:sp>
      <p:pic>
        <p:nvPicPr>
          <p:cNvPr id="6147" name="Picture Placeholder 4" descr="omaria-a-novel-antimalarial-4-728.jpg"/>
          <p:cNvPicPr>
            <a:picLocks noGrp="1" noChangeAspect="1"/>
          </p:cNvPicPr>
          <p:nvPr>
            <p:ph type="pic" idx="1"/>
          </p:nvPr>
        </p:nvPicPr>
        <p:blipFill>
          <a:blip r:embed="rId3" cstate="print">
            <a:extLst>
              <a:ext uri="{28A0092B-C50C-407E-A947-70E740481C1C}">
                <a14:useLocalDpi xmlns="" xmlns:a14="http://schemas.microsoft.com/office/drawing/2010/main" val="0"/>
              </a:ext>
            </a:extLst>
          </a:blip>
          <a:srcRec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M-TEC\Desktop\images.jpg"/>
          <p:cNvPicPr>
            <a:picLocks noChangeAspect="1" noChangeArrowheads="1"/>
          </p:cNvPicPr>
          <p:nvPr/>
        </p:nvPicPr>
        <p:blipFill>
          <a:blip r:embed="rId2"/>
          <a:srcRect/>
          <a:stretch>
            <a:fillRect/>
          </a:stretch>
        </p:blipFill>
        <p:spPr bwMode="auto">
          <a:xfrm>
            <a:off x="228600" y="304800"/>
            <a:ext cx="8534400" cy="6248400"/>
          </a:xfrm>
          <a:prstGeom prst="rect">
            <a:avLst/>
          </a:prstGeom>
          <a:noFill/>
          <a:ln w="9525">
            <a:noFill/>
            <a:miter lim="800000"/>
            <a:headEnd/>
            <a:tailEnd/>
          </a:ln>
        </p:spPr>
      </p:pic>
      <p:sp>
        <p:nvSpPr>
          <p:cNvPr id="9219" name="Rectangle 1"/>
          <p:cNvSpPr>
            <a:spLocks noChangeArrowheads="1"/>
          </p:cNvSpPr>
          <p:nvPr/>
        </p:nvSpPr>
        <p:spPr bwMode="auto">
          <a:xfrm>
            <a:off x="2133600" y="5410200"/>
            <a:ext cx="4803775" cy="708025"/>
          </a:xfrm>
          <a:prstGeom prst="rect">
            <a:avLst/>
          </a:prstGeom>
          <a:noFill/>
          <a:ln w="9525">
            <a:noFill/>
            <a:miter lim="800000"/>
            <a:headEnd/>
            <a:tailEnd/>
          </a:ln>
        </p:spPr>
        <p:txBody>
          <a:bodyPr wrap="none">
            <a:spAutoFit/>
          </a:bodyPr>
          <a:lstStyle/>
          <a:p>
            <a:r>
              <a:rPr lang="en-US" altLang="en-US" sz="4000" b="1">
                <a:solidFill>
                  <a:srgbClr val="0066FF"/>
                </a:solidFill>
              </a:rPr>
              <a:t>Anopheles Mosquito </a:t>
            </a:r>
            <a:endParaRPr lang="en-US" altLang="en-US" sz="4000">
              <a:solidFill>
                <a:srgbClr val="0066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395288" y="0"/>
            <a:ext cx="7834312" cy="1143000"/>
          </a:xfrm>
        </p:spPr>
        <p:txBody>
          <a:bodyPr/>
          <a:lstStyle/>
          <a:p>
            <a:r>
              <a:rPr lang="en-GB" smtClean="0"/>
              <a:t>Who are affected?</a:t>
            </a:r>
            <a:endParaRPr lang="en-US" smtClean="0"/>
          </a:p>
        </p:txBody>
      </p:sp>
      <p:pic>
        <p:nvPicPr>
          <p:cNvPr id="5" name="Picture 4" descr="who jenn Waren PSI.JPG"/>
          <p:cNvPicPr>
            <a:picLocks noChangeAspect="1"/>
          </p:cNvPicPr>
          <p:nvPr/>
        </p:nvPicPr>
        <p:blipFill>
          <a:blip r:embed="rId3"/>
          <a:stretch>
            <a:fillRect/>
          </a:stretch>
        </p:blipFill>
        <p:spPr>
          <a:xfrm>
            <a:off x="179388" y="1196975"/>
            <a:ext cx="2736850" cy="4679950"/>
          </a:xfrm>
          <a:prstGeom prst="rect">
            <a:avLst/>
          </a:prstGeom>
          <a:ln>
            <a:solidFill>
              <a:schemeClr val="tx1"/>
            </a:solidFill>
          </a:ln>
          <a:effectLst>
            <a:outerShdw blurRad="50800" dist="38100" dir="2700000" algn="tl" rotWithShape="0">
              <a:prstClr val="black">
                <a:alpha val="40000"/>
              </a:prstClr>
            </a:outerShdw>
          </a:effectLst>
        </p:spPr>
      </p:pic>
      <p:pic>
        <p:nvPicPr>
          <p:cNvPr id="7" name="Picture 6" descr="Whos at tisk adults malaria_cdudley09_low.jpg"/>
          <p:cNvPicPr>
            <a:picLocks noChangeAspect="1"/>
          </p:cNvPicPr>
          <p:nvPr/>
        </p:nvPicPr>
        <p:blipFill>
          <a:blip r:embed="rId4"/>
          <a:stretch>
            <a:fillRect/>
          </a:stretch>
        </p:blipFill>
        <p:spPr>
          <a:xfrm>
            <a:off x="3086100" y="1196975"/>
            <a:ext cx="2925763" cy="4679950"/>
          </a:xfrm>
          <a:prstGeom prst="rect">
            <a:avLst/>
          </a:prstGeom>
          <a:ln>
            <a:solidFill>
              <a:schemeClr val="tx1"/>
            </a:solidFill>
          </a:ln>
          <a:effectLst>
            <a:outerShdw blurRad="50800" dist="38100" dir="2700000" algn="tl" rotWithShape="0">
              <a:prstClr val="black">
                <a:alpha val="40000"/>
              </a:prstClr>
            </a:outerShdw>
          </a:effectLst>
        </p:spPr>
      </p:pic>
      <p:pic>
        <p:nvPicPr>
          <p:cNvPr id="9" name="Picture 8" descr="Pregnant woman Bonniem gillespie.jpg"/>
          <p:cNvPicPr>
            <a:picLocks noChangeAspect="1"/>
          </p:cNvPicPr>
          <p:nvPr/>
        </p:nvPicPr>
        <p:blipFill>
          <a:blip r:embed="rId5"/>
          <a:srcRect l="12050"/>
          <a:stretch>
            <a:fillRect/>
          </a:stretch>
        </p:blipFill>
        <p:spPr>
          <a:xfrm>
            <a:off x="6227763" y="1196975"/>
            <a:ext cx="2628900" cy="4679950"/>
          </a:xfrm>
          <a:prstGeom prst="rect">
            <a:avLst/>
          </a:prstGeom>
          <a:ln>
            <a:solidFill>
              <a:schemeClr val="tx1"/>
            </a:solidFill>
          </a:ln>
          <a:effectLst>
            <a:outerShdw blurRad="50800" dist="38100" dir="2700000" algn="tl" rotWithShape="0">
              <a:prstClr val="black">
                <a:alpha val="40000"/>
              </a:prstClr>
            </a:outerShdw>
          </a:effectLst>
        </p:spPr>
      </p:pic>
      <p:sp>
        <p:nvSpPr>
          <p:cNvPr id="7174" name="TextBox 5"/>
          <p:cNvSpPr txBox="1">
            <a:spLocks noChangeArrowheads="1"/>
          </p:cNvSpPr>
          <p:nvPr/>
        </p:nvSpPr>
        <p:spPr bwMode="auto">
          <a:xfrm>
            <a:off x="755650" y="6021388"/>
            <a:ext cx="8101013" cy="261937"/>
          </a:xfrm>
          <a:prstGeom prst="rect">
            <a:avLst/>
          </a:prstGeom>
          <a:noFill/>
          <a:ln w="9525">
            <a:noFill/>
            <a:miter lim="800000"/>
            <a:headEnd/>
            <a:tailEnd/>
          </a:ln>
        </p:spPr>
        <p:txBody>
          <a:bodyPr>
            <a:spAutoFit/>
          </a:bodyPr>
          <a:lstStyle/>
          <a:p>
            <a:pPr algn="r"/>
            <a:r>
              <a:rPr lang="en-GB" sz="1100"/>
              <a:t>Images: Bonnie Gillespie, Voices for a malaria free future, </a:t>
            </a:r>
            <a:r>
              <a:rPr lang="en-US" sz="1100"/>
              <a:t>Courtney Dudley, JHU/ Voices for a Malaria Free Future</a:t>
            </a:r>
            <a:r>
              <a:rPr lang="en-GB" sz="1100"/>
              <a:t>, Cape Union Mart </a:t>
            </a:r>
            <a:endParaRPr lang="en-US" sz="110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250825" y="0"/>
            <a:ext cx="7834313" cy="1143000"/>
          </a:xfrm>
        </p:spPr>
        <p:txBody>
          <a:bodyPr/>
          <a:lstStyle/>
          <a:p>
            <a:r>
              <a:rPr lang="en-GB" smtClean="0"/>
              <a:t>Why these areas?</a:t>
            </a:r>
            <a:endParaRPr lang="en-US" smtClean="0"/>
          </a:p>
        </p:txBody>
      </p:sp>
      <p:pic>
        <p:nvPicPr>
          <p:cNvPr id="4" name="Picture 2" descr="Picture 5"/>
          <p:cNvPicPr>
            <a:picLocks noGrp="1" noChangeAspect="1" noChangeArrowheads="1"/>
          </p:cNvPicPr>
          <p:nvPr>
            <p:ph idx="1"/>
          </p:nvPr>
        </p:nvPicPr>
        <p:blipFill>
          <a:blip r:embed="rId3"/>
          <a:stretch>
            <a:fillRect/>
          </a:stretch>
        </p:blipFill>
        <p:spPr>
          <a:xfrm>
            <a:off x="4343400" y="3581400"/>
            <a:ext cx="3840665" cy="2697610"/>
          </a:xfrm>
          <a:ln>
            <a:solidFill>
              <a:schemeClr val="tx1"/>
            </a:solidFill>
          </a:ln>
          <a:effectLst>
            <a:outerShdw blurRad="50800" dist="38100" dir="2700000" algn="tl" rotWithShape="0">
              <a:prstClr val="black">
                <a:alpha val="40000"/>
              </a:prstClr>
            </a:outerShdw>
          </a:effectLst>
        </p:spPr>
      </p:pic>
      <p:sp>
        <p:nvSpPr>
          <p:cNvPr id="9220" name="TextBox 4"/>
          <p:cNvSpPr txBox="1">
            <a:spLocks noChangeArrowheads="1"/>
          </p:cNvSpPr>
          <p:nvPr/>
        </p:nvSpPr>
        <p:spPr bwMode="auto">
          <a:xfrm>
            <a:off x="252413" y="6021388"/>
            <a:ext cx="8640762" cy="261937"/>
          </a:xfrm>
          <a:prstGeom prst="rect">
            <a:avLst/>
          </a:prstGeom>
          <a:noFill/>
          <a:ln w="9525">
            <a:noFill/>
            <a:miter lim="800000"/>
            <a:headEnd/>
            <a:tailEnd/>
          </a:ln>
        </p:spPr>
        <p:txBody>
          <a:bodyPr>
            <a:spAutoFit/>
          </a:bodyPr>
          <a:lstStyle/>
          <a:p>
            <a:pPr algn="r"/>
            <a:r>
              <a:rPr lang="en-GB" sz="1100"/>
              <a:t>Images: Manfred Werner, </a:t>
            </a:r>
            <a:r>
              <a:rPr lang="en-US" sz="1100"/>
              <a:t>Courtney Dudley, JHU/Voices for a Malaria Free Future, Muhammad Mahdi Karim micro2macro.net, </a:t>
            </a:r>
            <a:r>
              <a:rPr lang="en-GB" sz="1100"/>
              <a:t>Julian Rayner</a:t>
            </a:r>
            <a:endParaRPr lang="en-US" sz="1100"/>
          </a:p>
        </p:txBody>
      </p:sp>
      <p:pic>
        <p:nvPicPr>
          <p:cNvPr id="6" name="Picture 5" descr="malaria_cdudley27_low.jpg"/>
          <p:cNvPicPr>
            <a:picLocks noChangeAspect="1"/>
          </p:cNvPicPr>
          <p:nvPr/>
        </p:nvPicPr>
        <p:blipFill>
          <a:blip r:embed="rId4"/>
          <a:srcRect r="1050" b="5556"/>
          <a:stretch>
            <a:fillRect/>
          </a:stretch>
        </p:blipFill>
        <p:spPr>
          <a:xfrm>
            <a:off x="539750" y="3644900"/>
            <a:ext cx="3621088" cy="2303463"/>
          </a:xfrm>
          <a:prstGeom prst="rect">
            <a:avLst/>
          </a:prstGeom>
          <a:ln>
            <a:solidFill>
              <a:schemeClr val="tx1"/>
            </a:solidFill>
          </a:ln>
          <a:effectLst>
            <a:outerShdw blurRad="50800" dist="38100" dir="2700000" algn="tl" rotWithShape="0">
              <a:prstClr val="black">
                <a:alpha val="40000"/>
              </a:prstClr>
            </a:outerShdw>
          </a:effectLst>
        </p:spPr>
      </p:pic>
      <p:pic>
        <p:nvPicPr>
          <p:cNvPr id="8" name="Picture 7" descr="Cambodia agriculture  creative commons credit Mnfred Werner.jpg"/>
          <p:cNvPicPr>
            <a:picLocks noChangeAspect="1"/>
          </p:cNvPicPr>
          <p:nvPr/>
        </p:nvPicPr>
        <p:blipFill>
          <a:blip r:embed="rId5"/>
          <a:srcRect t="2564" b="10204"/>
          <a:stretch>
            <a:fillRect/>
          </a:stretch>
        </p:blipFill>
        <p:spPr>
          <a:xfrm>
            <a:off x="539750" y="1196975"/>
            <a:ext cx="3630613" cy="2303463"/>
          </a:xfrm>
          <a:prstGeom prst="rect">
            <a:avLst/>
          </a:prstGeom>
          <a:ln>
            <a:solidFill>
              <a:schemeClr val="tx1"/>
            </a:solidFill>
          </a:ln>
          <a:effectLst>
            <a:outerShdw blurRad="50800" dist="38100" dir="2700000" algn="tl" rotWithShape="0">
              <a:prstClr val="black">
                <a:alpha val="40000"/>
              </a:prstClr>
            </a:outerShdw>
          </a:effectLst>
        </p:spPr>
      </p:pic>
      <p:pic>
        <p:nvPicPr>
          <p:cNvPr id="9" name="Picture 8" descr="800px-Dar_es_Salaam_before_dusk.jpg"/>
          <p:cNvPicPr>
            <a:picLocks noChangeAspect="1"/>
          </p:cNvPicPr>
          <p:nvPr/>
        </p:nvPicPr>
        <p:blipFill>
          <a:blip r:embed="rId6"/>
          <a:srcRect l="4520" t="26848" r="19193"/>
          <a:stretch>
            <a:fillRect/>
          </a:stretch>
        </p:blipFill>
        <p:spPr>
          <a:xfrm>
            <a:off x="4930775" y="1196975"/>
            <a:ext cx="3624263" cy="2303463"/>
          </a:xfrm>
          <a:prstGeom prst="rect">
            <a:avLst/>
          </a:prstGeom>
          <a:ln>
            <a:solidFill>
              <a:schemeClr val="tx1"/>
            </a:solidFill>
          </a:ln>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2"/>
          <p:cNvSpPr>
            <a:spLocks noGrp="1"/>
          </p:cNvSpPr>
          <p:nvPr>
            <p:ph sz="half" idx="1"/>
          </p:nvPr>
        </p:nvSpPr>
        <p:spPr>
          <a:xfrm>
            <a:off x="457200" y="1600200"/>
            <a:ext cx="5986463" cy="4525963"/>
          </a:xfrm>
        </p:spPr>
        <p:txBody>
          <a:bodyPr/>
          <a:lstStyle/>
          <a:p>
            <a:r>
              <a:rPr lang="en-GB" smtClean="0"/>
              <a:t>Malaria has a significant economic impact on countries with high levels of malaria transmission. </a:t>
            </a:r>
          </a:p>
          <a:p>
            <a:r>
              <a:rPr lang="en-GB" smtClean="0"/>
              <a:t>In affected countries the disease accounts for:</a:t>
            </a:r>
          </a:p>
          <a:p>
            <a:pPr lvl="1"/>
            <a:r>
              <a:rPr lang="en-GB" smtClean="0"/>
              <a:t>40% of public health drug expenditure</a:t>
            </a:r>
          </a:p>
          <a:p>
            <a:pPr lvl="1"/>
            <a:r>
              <a:rPr lang="en-GB" smtClean="0"/>
              <a:t>30-50% of in patient hospital admissions</a:t>
            </a:r>
          </a:p>
          <a:p>
            <a:pPr lvl="1"/>
            <a:r>
              <a:rPr lang="en-GB" smtClean="0"/>
              <a:t>up to 60% of outpatient health clinic visits</a:t>
            </a:r>
            <a:endParaRPr lang="en-US" smtClean="0"/>
          </a:p>
        </p:txBody>
      </p:sp>
      <p:sp>
        <p:nvSpPr>
          <p:cNvPr id="10243" name="Title 1"/>
          <p:cNvSpPr>
            <a:spLocks noGrp="1"/>
          </p:cNvSpPr>
          <p:nvPr>
            <p:ph type="title"/>
          </p:nvPr>
        </p:nvSpPr>
        <p:spPr>
          <a:xfrm>
            <a:off x="395288" y="0"/>
            <a:ext cx="7834312" cy="1143000"/>
          </a:xfrm>
        </p:spPr>
        <p:txBody>
          <a:bodyPr/>
          <a:lstStyle/>
          <a:p>
            <a:r>
              <a:rPr lang="en-GB" smtClean="0"/>
              <a:t>Why is malaria a problem?</a:t>
            </a:r>
            <a:endParaRPr lang="en-US" smtClean="0"/>
          </a:p>
        </p:txBody>
      </p:sp>
      <p:sp>
        <p:nvSpPr>
          <p:cNvPr id="10244" name="Rectangle 3"/>
          <p:cNvSpPr>
            <a:spLocks noChangeArrowheads="1"/>
          </p:cNvSpPr>
          <p:nvPr/>
        </p:nvSpPr>
        <p:spPr bwMode="auto">
          <a:xfrm>
            <a:off x="214313" y="6021388"/>
            <a:ext cx="2341562" cy="261937"/>
          </a:xfrm>
          <a:prstGeom prst="rect">
            <a:avLst/>
          </a:prstGeom>
          <a:noFill/>
          <a:ln w="9525">
            <a:noFill/>
            <a:miter lim="800000"/>
            <a:headEnd/>
            <a:tailEnd/>
          </a:ln>
        </p:spPr>
        <p:txBody>
          <a:bodyPr wrap="none">
            <a:spAutoFit/>
          </a:bodyPr>
          <a:lstStyle/>
          <a:p>
            <a:r>
              <a:rPr lang="en-GB" sz="1100" dirty="0"/>
              <a:t>Statistics: 2010 WHO Malaria Report </a:t>
            </a:r>
            <a:endParaRPr lang="en-US" sz="1100" dirty="0"/>
          </a:p>
        </p:txBody>
      </p:sp>
      <p:pic>
        <p:nvPicPr>
          <p:cNvPr id="5" name="Picture 4" descr="Pregnant woman Bonniem gillespie.jpg"/>
          <p:cNvPicPr>
            <a:picLocks noChangeAspect="1"/>
          </p:cNvPicPr>
          <p:nvPr/>
        </p:nvPicPr>
        <p:blipFill>
          <a:blip r:embed="rId3"/>
          <a:srcRect b="7055"/>
          <a:stretch>
            <a:fillRect/>
          </a:stretch>
        </p:blipFill>
        <p:spPr>
          <a:xfrm>
            <a:off x="6299200" y="1628775"/>
            <a:ext cx="2593975" cy="4248150"/>
          </a:xfrm>
          <a:prstGeom prst="rect">
            <a:avLst/>
          </a:prstGeom>
          <a:ln>
            <a:solidFill>
              <a:schemeClr val="tx1"/>
            </a:solidFill>
          </a:ln>
          <a:effectLst>
            <a:outerShdw blurRad="50800" dist="38100" dir="2700000" algn="tl" rotWithShape="0">
              <a:prstClr val="black">
                <a:alpha val="40000"/>
              </a:prstClr>
            </a:outerShdw>
          </a:effectLst>
        </p:spPr>
      </p:pic>
      <p:sp>
        <p:nvSpPr>
          <p:cNvPr id="10246" name="Rectangle 5"/>
          <p:cNvSpPr>
            <a:spLocks noChangeArrowheads="1"/>
          </p:cNvSpPr>
          <p:nvPr/>
        </p:nvSpPr>
        <p:spPr bwMode="auto">
          <a:xfrm>
            <a:off x="5113338" y="6021388"/>
            <a:ext cx="3779837" cy="261937"/>
          </a:xfrm>
          <a:prstGeom prst="rect">
            <a:avLst/>
          </a:prstGeom>
          <a:noFill/>
          <a:ln w="9525">
            <a:noFill/>
            <a:miter lim="800000"/>
            <a:headEnd/>
            <a:tailEnd/>
          </a:ln>
        </p:spPr>
        <p:txBody>
          <a:bodyPr>
            <a:spAutoFit/>
          </a:bodyPr>
          <a:lstStyle/>
          <a:p>
            <a:pPr algn="r"/>
            <a:r>
              <a:rPr lang="en-GB" sz="1100"/>
              <a:t>Image: Bonnie Gillespie, Voices for a Malaria Free Future</a:t>
            </a:r>
            <a:endParaRPr lang="en-US" sz="110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marR="5080">
              <a:lnSpc>
                <a:spcPct val="100000"/>
              </a:lnSpc>
              <a:spcBef>
                <a:spcPts val="95"/>
              </a:spcBef>
            </a:pPr>
            <a:r>
              <a:rPr sz="4000" spc="-5" dirty="0">
                <a:solidFill>
                  <a:srgbClr val="99FF66"/>
                </a:solidFill>
              </a:rPr>
              <a:t>Events in Humans start with Bite of  </a:t>
            </a:r>
            <a:r>
              <a:rPr sz="4000" i="1" spc="-5" dirty="0">
                <a:solidFill>
                  <a:srgbClr val="99FF66"/>
                </a:solidFill>
              </a:rPr>
              <a:t>Mosquito</a:t>
            </a:r>
            <a:endParaRPr sz="4000"/>
          </a:p>
        </p:txBody>
      </p:sp>
      <p:sp>
        <p:nvSpPr>
          <p:cNvPr id="3" name="object 3"/>
          <p:cNvSpPr/>
          <p:nvPr/>
        </p:nvSpPr>
        <p:spPr>
          <a:xfrm>
            <a:off x="4648200" y="1484375"/>
            <a:ext cx="4495799" cy="5373622"/>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535940" y="1552397"/>
            <a:ext cx="3752850" cy="4258945"/>
          </a:xfrm>
          <a:prstGeom prst="rect">
            <a:avLst/>
          </a:prstGeom>
        </p:spPr>
        <p:txBody>
          <a:bodyPr vert="horz" wrap="square" lIns="0" tIns="12700" rIns="0" bIns="0" rtlCol="0">
            <a:spAutoFit/>
          </a:bodyPr>
          <a:lstStyle/>
          <a:p>
            <a:pPr marL="332740" indent="-320675">
              <a:lnSpc>
                <a:spcPts val="2595"/>
              </a:lnSpc>
              <a:spcBef>
                <a:spcPts val="100"/>
              </a:spcBef>
              <a:buClr>
                <a:srgbClr val="DD8046"/>
              </a:buClr>
              <a:buSzPct val="60416"/>
              <a:buFont typeface="Wingdings"/>
              <a:buChar char=""/>
              <a:tabLst>
                <a:tab pos="332740" algn="l"/>
                <a:tab pos="333375" algn="l"/>
              </a:tabLst>
            </a:pPr>
            <a:r>
              <a:rPr sz="2400" b="1" dirty="0">
                <a:solidFill>
                  <a:srgbClr val="3366FF"/>
                </a:solidFill>
                <a:latin typeface="Arial"/>
                <a:cs typeface="Arial"/>
              </a:rPr>
              <a:t>Man –</a:t>
            </a:r>
            <a:r>
              <a:rPr sz="2400" b="1" spc="-35" dirty="0">
                <a:solidFill>
                  <a:srgbClr val="3366FF"/>
                </a:solidFill>
                <a:latin typeface="Arial"/>
                <a:cs typeface="Arial"/>
              </a:rPr>
              <a:t> </a:t>
            </a:r>
            <a:r>
              <a:rPr sz="2400" b="1" dirty="0">
                <a:solidFill>
                  <a:srgbClr val="3366FF"/>
                </a:solidFill>
                <a:latin typeface="Arial"/>
                <a:cs typeface="Arial"/>
              </a:rPr>
              <a:t>Intermediate</a:t>
            </a:r>
            <a:endParaRPr sz="2400">
              <a:latin typeface="Arial"/>
              <a:cs typeface="Arial"/>
            </a:endParaRPr>
          </a:p>
          <a:p>
            <a:pPr marL="332740">
              <a:lnSpc>
                <a:spcPts val="2595"/>
              </a:lnSpc>
            </a:pPr>
            <a:r>
              <a:rPr sz="2400" b="1" spc="-5" dirty="0">
                <a:solidFill>
                  <a:srgbClr val="3366FF"/>
                </a:solidFill>
                <a:latin typeface="Arial"/>
                <a:cs typeface="Arial"/>
              </a:rPr>
              <a:t>host.</a:t>
            </a:r>
            <a:endParaRPr sz="2400">
              <a:latin typeface="Arial"/>
              <a:cs typeface="Arial"/>
            </a:endParaRPr>
          </a:p>
          <a:p>
            <a:pPr marL="332740" marR="348615" indent="-320675">
              <a:lnSpc>
                <a:spcPts val="2300"/>
              </a:lnSpc>
              <a:spcBef>
                <a:spcPts val="680"/>
              </a:spcBef>
              <a:buClr>
                <a:srgbClr val="DD8046"/>
              </a:buClr>
              <a:buSzPct val="60416"/>
              <a:buFont typeface="Wingdings"/>
              <a:buChar char=""/>
              <a:tabLst>
                <a:tab pos="332740" algn="l"/>
                <a:tab pos="333375" algn="l"/>
              </a:tabLst>
            </a:pPr>
            <a:r>
              <a:rPr sz="2400" b="1" dirty="0">
                <a:solidFill>
                  <a:srgbClr val="3366FF"/>
                </a:solidFill>
                <a:latin typeface="Arial"/>
                <a:cs typeface="Arial"/>
              </a:rPr>
              <a:t>Mosquito –</a:t>
            </a:r>
            <a:r>
              <a:rPr sz="2400" b="1" spc="-80" dirty="0">
                <a:solidFill>
                  <a:srgbClr val="3366FF"/>
                </a:solidFill>
                <a:latin typeface="Arial"/>
                <a:cs typeface="Arial"/>
              </a:rPr>
              <a:t> </a:t>
            </a:r>
            <a:r>
              <a:rPr sz="2400" b="1" spc="-5" dirty="0">
                <a:solidFill>
                  <a:srgbClr val="3366FF"/>
                </a:solidFill>
                <a:latin typeface="Arial"/>
                <a:cs typeface="Arial"/>
              </a:rPr>
              <a:t>Definitive  </a:t>
            </a:r>
            <a:r>
              <a:rPr sz="2400" b="1" spc="-10" dirty="0">
                <a:solidFill>
                  <a:srgbClr val="3366FF"/>
                </a:solidFill>
                <a:latin typeface="Arial"/>
                <a:cs typeface="Arial"/>
              </a:rPr>
              <a:t>host</a:t>
            </a:r>
            <a:endParaRPr sz="2400">
              <a:latin typeface="Arial"/>
              <a:cs typeface="Arial"/>
            </a:endParaRPr>
          </a:p>
          <a:p>
            <a:pPr marL="332740" marR="1109345" indent="-236854">
              <a:lnSpc>
                <a:spcPts val="2300"/>
              </a:lnSpc>
              <a:spcBef>
                <a:spcPts val="705"/>
              </a:spcBef>
            </a:pPr>
            <a:r>
              <a:rPr sz="2400" dirty="0">
                <a:latin typeface="Arial"/>
                <a:cs typeface="Arial"/>
              </a:rPr>
              <a:t>– </a:t>
            </a:r>
            <a:r>
              <a:rPr sz="2400" b="1" spc="-5" dirty="0">
                <a:latin typeface="Arial"/>
                <a:cs typeface="Arial"/>
              </a:rPr>
              <a:t>Sporozoites</a:t>
            </a:r>
            <a:r>
              <a:rPr sz="2400" b="1" spc="-60" dirty="0">
                <a:latin typeface="Arial"/>
                <a:cs typeface="Arial"/>
              </a:rPr>
              <a:t> </a:t>
            </a:r>
            <a:r>
              <a:rPr sz="2400" b="1" spc="-5" dirty="0">
                <a:latin typeface="Arial"/>
                <a:cs typeface="Arial"/>
              </a:rPr>
              <a:t>are  </a:t>
            </a:r>
            <a:r>
              <a:rPr sz="2400" b="1" dirty="0">
                <a:latin typeface="Arial"/>
                <a:cs typeface="Arial"/>
              </a:rPr>
              <a:t>infective</a:t>
            </a:r>
            <a:r>
              <a:rPr sz="2400" b="1" spc="-45" dirty="0">
                <a:latin typeface="Arial"/>
                <a:cs typeface="Arial"/>
              </a:rPr>
              <a:t> </a:t>
            </a:r>
            <a:r>
              <a:rPr sz="2400" b="1" dirty="0">
                <a:latin typeface="Arial"/>
                <a:cs typeface="Arial"/>
              </a:rPr>
              <a:t>forms</a:t>
            </a:r>
            <a:endParaRPr sz="2400">
              <a:latin typeface="Arial"/>
              <a:cs typeface="Arial"/>
            </a:endParaRPr>
          </a:p>
          <a:p>
            <a:pPr marL="332740" marR="414655" indent="-320675">
              <a:lnSpc>
                <a:spcPts val="2300"/>
              </a:lnSpc>
              <a:spcBef>
                <a:spcPts val="720"/>
              </a:spcBef>
              <a:buClr>
                <a:srgbClr val="DD8046"/>
              </a:buClr>
              <a:buSzPct val="60416"/>
              <a:buFont typeface="Wingdings"/>
              <a:buChar char=""/>
              <a:tabLst>
                <a:tab pos="332740" algn="l"/>
                <a:tab pos="333375" algn="l"/>
              </a:tabLst>
            </a:pPr>
            <a:r>
              <a:rPr sz="2400" dirty="0">
                <a:latin typeface="Arial"/>
                <a:cs typeface="Arial"/>
              </a:rPr>
              <a:t>Present </a:t>
            </a:r>
            <a:r>
              <a:rPr sz="2400" spc="-5" dirty="0">
                <a:latin typeface="Arial"/>
                <a:cs typeface="Arial"/>
              </a:rPr>
              <a:t>in </a:t>
            </a:r>
            <a:r>
              <a:rPr sz="2400" dirty="0">
                <a:latin typeface="Arial"/>
                <a:cs typeface="Arial"/>
              </a:rPr>
              <a:t>the</a:t>
            </a:r>
            <a:r>
              <a:rPr sz="2400" spc="-60" dirty="0">
                <a:latin typeface="Arial"/>
                <a:cs typeface="Arial"/>
              </a:rPr>
              <a:t> </a:t>
            </a:r>
            <a:r>
              <a:rPr sz="2400" spc="-5" dirty="0">
                <a:latin typeface="Arial"/>
                <a:cs typeface="Arial"/>
              </a:rPr>
              <a:t>salivary  gland </a:t>
            </a:r>
            <a:r>
              <a:rPr sz="2400" dirty="0">
                <a:latin typeface="Arial"/>
                <a:cs typeface="Arial"/>
              </a:rPr>
              <a:t>of </a:t>
            </a:r>
            <a:r>
              <a:rPr sz="2400" spc="-5" dirty="0">
                <a:latin typeface="Arial"/>
                <a:cs typeface="Arial"/>
              </a:rPr>
              <a:t>female  anopheles</a:t>
            </a:r>
            <a:r>
              <a:rPr sz="2400" spc="20" dirty="0">
                <a:latin typeface="Arial"/>
                <a:cs typeface="Arial"/>
              </a:rPr>
              <a:t> </a:t>
            </a:r>
            <a:r>
              <a:rPr sz="2400" spc="-5" dirty="0">
                <a:latin typeface="Arial"/>
                <a:cs typeface="Arial"/>
              </a:rPr>
              <a:t>mosquito</a:t>
            </a:r>
            <a:endParaRPr sz="2400">
              <a:latin typeface="Arial"/>
              <a:cs typeface="Arial"/>
            </a:endParaRPr>
          </a:p>
          <a:p>
            <a:pPr marL="332740" marR="5080" indent="-320675">
              <a:lnSpc>
                <a:spcPct val="80000"/>
              </a:lnSpc>
              <a:spcBef>
                <a:spcPts val="720"/>
              </a:spcBef>
              <a:buClr>
                <a:srgbClr val="DD8046"/>
              </a:buClr>
              <a:buSzPct val="60416"/>
              <a:buFont typeface="Wingdings"/>
              <a:buChar char=""/>
              <a:tabLst>
                <a:tab pos="332740" algn="l"/>
                <a:tab pos="333375" algn="l"/>
              </a:tabLst>
            </a:pPr>
            <a:r>
              <a:rPr sz="2400" dirty="0">
                <a:latin typeface="Arial"/>
                <a:cs typeface="Arial"/>
              </a:rPr>
              <a:t>After </a:t>
            </a:r>
            <a:r>
              <a:rPr sz="2400" spc="-5" dirty="0">
                <a:latin typeface="Arial"/>
                <a:cs typeface="Arial"/>
              </a:rPr>
              <a:t>bite </a:t>
            </a:r>
            <a:r>
              <a:rPr sz="2400" dirty="0">
                <a:latin typeface="Arial"/>
                <a:cs typeface="Arial"/>
              </a:rPr>
              <a:t>of </a:t>
            </a:r>
            <a:r>
              <a:rPr sz="2400" spc="-5" dirty="0">
                <a:latin typeface="Arial"/>
                <a:cs typeface="Arial"/>
              </a:rPr>
              <a:t>infected  mosquito sporozoites are  introduced into blood  circulation.</a:t>
            </a:r>
            <a:endParaRPr sz="2400">
              <a:latin typeface="Arial"/>
              <a:cs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91387" y="483234"/>
            <a:ext cx="5344795" cy="696595"/>
          </a:xfrm>
          <a:prstGeom prst="rect">
            <a:avLst/>
          </a:prstGeom>
        </p:spPr>
        <p:txBody>
          <a:bodyPr vert="horz" wrap="square" lIns="0" tIns="13335" rIns="0" bIns="0" rtlCol="0">
            <a:spAutoFit/>
          </a:bodyPr>
          <a:lstStyle/>
          <a:p>
            <a:pPr marL="12700">
              <a:lnSpc>
                <a:spcPct val="100000"/>
              </a:lnSpc>
              <a:spcBef>
                <a:spcPts val="105"/>
              </a:spcBef>
            </a:pPr>
            <a:r>
              <a:rPr sz="4400" dirty="0">
                <a:solidFill>
                  <a:srgbClr val="99FF66"/>
                </a:solidFill>
              </a:rPr>
              <a:t>Pre erythrocytic</a:t>
            </a:r>
            <a:r>
              <a:rPr sz="4400" spc="-75" dirty="0">
                <a:solidFill>
                  <a:srgbClr val="99FF66"/>
                </a:solidFill>
              </a:rPr>
              <a:t> </a:t>
            </a:r>
            <a:r>
              <a:rPr sz="4400" spc="5" dirty="0">
                <a:solidFill>
                  <a:srgbClr val="99FF66"/>
                </a:solidFill>
              </a:rPr>
              <a:t>cycle</a:t>
            </a:r>
            <a:endParaRPr sz="4400"/>
          </a:p>
        </p:txBody>
      </p:sp>
      <p:sp>
        <p:nvSpPr>
          <p:cNvPr id="3" name="object 3"/>
          <p:cNvSpPr txBox="1"/>
          <p:nvPr/>
        </p:nvSpPr>
        <p:spPr>
          <a:xfrm>
            <a:off x="535940" y="1588973"/>
            <a:ext cx="3734435" cy="5747856"/>
          </a:xfrm>
          <a:prstGeom prst="rect">
            <a:avLst/>
          </a:prstGeom>
        </p:spPr>
        <p:txBody>
          <a:bodyPr vert="horz" wrap="square" lIns="0" tIns="48895" rIns="0" bIns="0" rtlCol="0">
            <a:spAutoFit/>
          </a:bodyPr>
          <a:lstStyle/>
          <a:p>
            <a:pPr marL="332740" marR="170180" indent="-320675">
              <a:lnSpc>
                <a:spcPct val="90100"/>
              </a:lnSpc>
              <a:spcBef>
                <a:spcPts val="385"/>
              </a:spcBef>
              <a:buClr>
                <a:srgbClr val="DD8046"/>
              </a:buClr>
              <a:buSzPct val="60416"/>
              <a:buFont typeface="Wingdings"/>
              <a:buChar char=""/>
              <a:tabLst>
                <a:tab pos="332740" algn="l"/>
                <a:tab pos="333375" algn="l"/>
              </a:tabLst>
            </a:pPr>
            <a:r>
              <a:rPr sz="2400" spc="-5" dirty="0">
                <a:latin typeface="Arial"/>
                <a:cs typeface="Arial"/>
              </a:rPr>
              <a:t>Sprozoites undergo  developmental phase in  the </a:t>
            </a:r>
            <a:r>
              <a:rPr sz="2400" spc="-10">
                <a:latin typeface="Arial"/>
                <a:cs typeface="Arial"/>
              </a:rPr>
              <a:t>liver</a:t>
            </a:r>
            <a:r>
              <a:rPr sz="2400" spc="20">
                <a:latin typeface="Arial"/>
                <a:cs typeface="Arial"/>
              </a:rPr>
              <a:t> </a:t>
            </a:r>
            <a:r>
              <a:rPr sz="2400" spc="-5" smtClean="0">
                <a:latin typeface="Arial"/>
                <a:cs typeface="Arial"/>
              </a:rPr>
              <a:t>cell</a:t>
            </a:r>
            <a:endParaRPr lang="en-US" sz="2400" spc="-5" dirty="0" smtClean="0">
              <a:latin typeface="Arial"/>
              <a:cs typeface="Arial"/>
            </a:endParaRPr>
          </a:p>
          <a:p>
            <a:pPr marL="332740" marR="170180" indent="-320675">
              <a:lnSpc>
                <a:spcPct val="90100"/>
              </a:lnSpc>
              <a:spcBef>
                <a:spcPts val="385"/>
              </a:spcBef>
              <a:buClr>
                <a:srgbClr val="DD8046"/>
              </a:buClr>
              <a:buSzPct val="60416"/>
              <a:buFont typeface="Wingdings"/>
              <a:buChar char=""/>
              <a:tabLst>
                <a:tab pos="332740" algn="l"/>
                <a:tab pos="333375" algn="l"/>
              </a:tabLst>
            </a:pPr>
            <a:r>
              <a:rPr lang="en-US" sz="2400" dirty="0" smtClean="0"/>
              <a:t>a single </a:t>
            </a:r>
            <a:r>
              <a:rPr lang="en-US" sz="2400" dirty="0" err="1" smtClean="0"/>
              <a:t>sporozoite</a:t>
            </a:r>
            <a:r>
              <a:rPr lang="en-US" sz="2400" dirty="0" smtClean="0"/>
              <a:t> may produce from 10,000 to &gt;30,000 daughter </a:t>
            </a:r>
            <a:r>
              <a:rPr lang="en-US" sz="2400" dirty="0" err="1" smtClean="0"/>
              <a:t>merozoites</a:t>
            </a:r>
            <a:endParaRPr lang="en-US" sz="2400" dirty="0" smtClean="0"/>
          </a:p>
          <a:p>
            <a:pPr marL="332740" marR="170180" indent="-320675">
              <a:lnSpc>
                <a:spcPct val="90100"/>
              </a:lnSpc>
              <a:spcBef>
                <a:spcPts val="385"/>
              </a:spcBef>
              <a:buClr>
                <a:srgbClr val="DD8046"/>
              </a:buClr>
              <a:buSzPct val="60416"/>
              <a:buFont typeface="Wingdings"/>
              <a:buChar char=""/>
              <a:tabLst>
                <a:tab pos="332740" algn="l"/>
                <a:tab pos="333375" algn="l"/>
              </a:tabLst>
            </a:pPr>
            <a:endParaRPr sz="2400">
              <a:latin typeface="Arial"/>
              <a:cs typeface="Arial"/>
            </a:endParaRPr>
          </a:p>
          <a:p>
            <a:pPr marL="332740" marR="5080" indent="-320675">
              <a:lnSpc>
                <a:spcPts val="2590"/>
              </a:lnSpc>
              <a:spcBef>
                <a:spcPts val="735"/>
              </a:spcBef>
              <a:buClr>
                <a:srgbClr val="DD8046"/>
              </a:buClr>
              <a:buSzPct val="60416"/>
              <a:buFont typeface="Wingdings"/>
              <a:buChar char=""/>
              <a:tabLst>
                <a:tab pos="332740" algn="l"/>
                <a:tab pos="333375" algn="l"/>
              </a:tabLst>
            </a:pPr>
            <a:r>
              <a:rPr sz="2400" spc="-5" dirty="0">
                <a:latin typeface="Arial"/>
                <a:cs typeface="Arial"/>
              </a:rPr>
              <a:t>Multiple nuclear divisions  develop </a:t>
            </a:r>
            <a:r>
              <a:rPr sz="2400">
                <a:latin typeface="Arial"/>
                <a:cs typeface="Arial"/>
              </a:rPr>
              <a:t>to</a:t>
            </a:r>
            <a:r>
              <a:rPr sz="2400" spc="5">
                <a:latin typeface="Arial"/>
                <a:cs typeface="Arial"/>
              </a:rPr>
              <a:t> </a:t>
            </a:r>
            <a:r>
              <a:rPr sz="2400" spc="-5" smtClean="0">
                <a:latin typeface="Arial"/>
                <a:cs typeface="Arial"/>
              </a:rPr>
              <a:t>Sch</a:t>
            </a:r>
            <a:r>
              <a:rPr lang="en-US" sz="2400" spc="-5" dirty="0" err="1" smtClean="0">
                <a:latin typeface="Arial"/>
                <a:cs typeface="Arial"/>
              </a:rPr>
              <a:t>i</a:t>
            </a:r>
            <a:r>
              <a:rPr sz="2400" spc="-5" smtClean="0">
                <a:latin typeface="Arial"/>
                <a:cs typeface="Arial"/>
              </a:rPr>
              <a:t>zonts</a:t>
            </a:r>
            <a:endParaRPr lang="en-US" sz="2400" spc="-5" dirty="0" smtClean="0">
              <a:latin typeface="Arial"/>
              <a:cs typeface="Arial"/>
            </a:endParaRPr>
          </a:p>
          <a:p>
            <a:pPr marL="332740" marR="5080" indent="-320675">
              <a:lnSpc>
                <a:spcPts val="2590"/>
              </a:lnSpc>
              <a:spcBef>
                <a:spcPts val="735"/>
              </a:spcBef>
              <a:buClr>
                <a:srgbClr val="DD8046"/>
              </a:buClr>
              <a:buSzPct val="60416"/>
              <a:buFont typeface="Wingdings"/>
              <a:buChar char=""/>
              <a:tabLst>
                <a:tab pos="332740" algn="l"/>
                <a:tab pos="333375" algn="l"/>
              </a:tabLst>
            </a:pPr>
            <a:r>
              <a:rPr lang="en-US" sz="2400" dirty="0" smtClean="0"/>
              <a:t>swollen infected liver cells eventually burst, discharging motile </a:t>
            </a:r>
            <a:r>
              <a:rPr lang="en-US" sz="2400" dirty="0" err="1" smtClean="0"/>
              <a:t>merozoites</a:t>
            </a:r>
            <a:r>
              <a:rPr lang="en-US" sz="2400" dirty="0" smtClean="0"/>
              <a:t> into the bloodstream</a:t>
            </a:r>
            <a:endParaRPr lang="en-US" sz="2400" spc="-5" dirty="0" smtClean="0">
              <a:latin typeface="Arial"/>
              <a:cs typeface="Arial"/>
            </a:endParaRPr>
          </a:p>
          <a:p>
            <a:pPr marL="332740" marR="5080" indent="-320675">
              <a:lnSpc>
                <a:spcPts val="2590"/>
              </a:lnSpc>
              <a:spcBef>
                <a:spcPts val="735"/>
              </a:spcBef>
              <a:buClr>
                <a:srgbClr val="DD8046"/>
              </a:buClr>
              <a:buSzPct val="60416"/>
              <a:buFont typeface="Wingdings"/>
              <a:buChar char=""/>
              <a:tabLst>
                <a:tab pos="332740" algn="l"/>
                <a:tab pos="333375" algn="l"/>
              </a:tabLst>
            </a:pPr>
            <a:endParaRPr sz="2400">
              <a:latin typeface="Arial"/>
              <a:cs typeface="Arial"/>
            </a:endParaRPr>
          </a:p>
        </p:txBody>
      </p:sp>
      <p:sp>
        <p:nvSpPr>
          <p:cNvPr id="4" name="object 4"/>
          <p:cNvSpPr/>
          <p:nvPr/>
        </p:nvSpPr>
        <p:spPr>
          <a:xfrm>
            <a:off x="4648200" y="1600198"/>
            <a:ext cx="4495800" cy="5257797"/>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91387" y="392937"/>
            <a:ext cx="7033895" cy="635000"/>
          </a:xfrm>
          <a:prstGeom prst="rect">
            <a:avLst/>
          </a:prstGeom>
        </p:spPr>
        <p:txBody>
          <a:bodyPr vert="horz" wrap="square" lIns="0" tIns="12065" rIns="0" bIns="0" rtlCol="0">
            <a:spAutoFit/>
          </a:bodyPr>
          <a:lstStyle/>
          <a:p>
            <a:pPr marL="12700">
              <a:lnSpc>
                <a:spcPct val="100000"/>
              </a:lnSpc>
              <a:spcBef>
                <a:spcPts val="95"/>
              </a:spcBef>
            </a:pPr>
            <a:r>
              <a:rPr sz="4000" spc="-5" dirty="0">
                <a:solidFill>
                  <a:srgbClr val="99FF66"/>
                </a:solidFill>
              </a:rPr>
              <a:t>Period of Pre erythrocytic</a:t>
            </a:r>
            <a:r>
              <a:rPr sz="4000" spc="80" dirty="0">
                <a:solidFill>
                  <a:srgbClr val="99FF66"/>
                </a:solidFill>
              </a:rPr>
              <a:t> </a:t>
            </a:r>
            <a:r>
              <a:rPr sz="4000" spc="-5" dirty="0">
                <a:solidFill>
                  <a:srgbClr val="99FF66"/>
                </a:solidFill>
              </a:rPr>
              <a:t>cycle</a:t>
            </a:r>
            <a:endParaRPr sz="4000"/>
          </a:p>
        </p:txBody>
      </p:sp>
      <p:sp>
        <p:nvSpPr>
          <p:cNvPr id="3" name="object 3"/>
          <p:cNvSpPr txBox="1"/>
          <p:nvPr/>
        </p:nvSpPr>
        <p:spPr>
          <a:xfrm>
            <a:off x="691387" y="2064232"/>
            <a:ext cx="6390640" cy="2157642"/>
          </a:xfrm>
          <a:prstGeom prst="rect">
            <a:avLst/>
          </a:prstGeom>
        </p:spPr>
        <p:txBody>
          <a:bodyPr vert="horz" wrap="square" lIns="0" tIns="102235" rIns="0" bIns="0" rtlCol="0">
            <a:spAutoFit/>
          </a:bodyPr>
          <a:lstStyle/>
          <a:p>
            <a:pPr marL="332740" indent="-320675">
              <a:lnSpc>
                <a:spcPct val="100000"/>
              </a:lnSpc>
              <a:spcBef>
                <a:spcPts val="805"/>
              </a:spcBef>
              <a:buClr>
                <a:srgbClr val="DD8046"/>
              </a:buClr>
              <a:buSzPct val="60344"/>
              <a:buFont typeface="Wingdings"/>
              <a:buChar char=""/>
              <a:tabLst>
                <a:tab pos="333375" algn="l"/>
                <a:tab pos="2084070" algn="l"/>
              </a:tabLst>
            </a:pPr>
            <a:r>
              <a:rPr sz="2900" dirty="0">
                <a:latin typeface="Arial"/>
                <a:cs typeface="Arial"/>
              </a:rPr>
              <a:t>1</a:t>
            </a:r>
            <a:r>
              <a:rPr sz="2900" spc="5" dirty="0">
                <a:latin typeface="Arial"/>
                <a:cs typeface="Arial"/>
              </a:rPr>
              <a:t> </a:t>
            </a:r>
            <a:r>
              <a:rPr sz="2900" spc="-55" dirty="0">
                <a:latin typeface="Arial"/>
                <a:cs typeface="Arial"/>
              </a:rPr>
              <a:t>P.vivax	</a:t>
            </a:r>
            <a:r>
              <a:rPr sz="2900" dirty="0">
                <a:latin typeface="Arial"/>
                <a:cs typeface="Arial"/>
              </a:rPr>
              <a:t>8</a:t>
            </a:r>
            <a:r>
              <a:rPr sz="2900" spc="-15" dirty="0">
                <a:latin typeface="Arial"/>
                <a:cs typeface="Arial"/>
              </a:rPr>
              <a:t> </a:t>
            </a:r>
            <a:r>
              <a:rPr sz="2900" dirty="0">
                <a:latin typeface="Arial"/>
                <a:cs typeface="Arial"/>
              </a:rPr>
              <a:t>days</a:t>
            </a:r>
            <a:endParaRPr sz="2900">
              <a:latin typeface="Arial"/>
              <a:cs typeface="Arial"/>
            </a:endParaRPr>
          </a:p>
          <a:p>
            <a:pPr marL="332740" indent="-320675">
              <a:lnSpc>
                <a:spcPct val="100000"/>
              </a:lnSpc>
              <a:spcBef>
                <a:spcPts val="710"/>
              </a:spcBef>
              <a:buClr>
                <a:srgbClr val="DD8046"/>
              </a:buClr>
              <a:buSzPct val="60344"/>
              <a:buFont typeface="Wingdings"/>
              <a:buChar char=""/>
              <a:tabLst>
                <a:tab pos="333375" algn="l"/>
              </a:tabLst>
            </a:pPr>
            <a:r>
              <a:rPr sz="2900" dirty="0">
                <a:latin typeface="Arial"/>
                <a:cs typeface="Arial"/>
              </a:rPr>
              <a:t>2 </a:t>
            </a:r>
            <a:r>
              <a:rPr sz="2900" spc="-30" dirty="0">
                <a:latin typeface="Arial"/>
                <a:cs typeface="Arial"/>
              </a:rPr>
              <a:t>P.falciparum </a:t>
            </a:r>
            <a:r>
              <a:rPr sz="2900" dirty="0">
                <a:latin typeface="Arial"/>
                <a:cs typeface="Arial"/>
              </a:rPr>
              <a:t>– 6</a:t>
            </a:r>
            <a:r>
              <a:rPr sz="2900" spc="-65" dirty="0">
                <a:latin typeface="Arial"/>
                <a:cs typeface="Arial"/>
              </a:rPr>
              <a:t> </a:t>
            </a:r>
            <a:r>
              <a:rPr sz="2900" dirty="0">
                <a:latin typeface="Arial"/>
                <a:cs typeface="Arial"/>
              </a:rPr>
              <a:t>days</a:t>
            </a:r>
            <a:endParaRPr sz="2900">
              <a:latin typeface="Arial"/>
              <a:cs typeface="Arial"/>
            </a:endParaRPr>
          </a:p>
          <a:p>
            <a:pPr marL="332740" indent="-320675">
              <a:lnSpc>
                <a:spcPct val="100000"/>
              </a:lnSpc>
              <a:spcBef>
                <a:spcPts val="695"/>
              </a:spcBef>
              <a:buClr>
                <a:srgbClr val="DD8046"/>
              </a:buClr>
              <a:buSzPct val="60344"/>
              <a:buFont typeface="Wingdings"/>
              <a:buChar char=""/>
              <a:tabLst>
                <a:tab pos="333375" algn="l"/>
                <a:tab pos="2556510" algn="l"/>
                <a:tab pos="2880995" algn="l"/>
              </a:tabLst>
            </a:pPr>
            <a:r>
              <a:rPr sz="2900" dirty="0">
                <a:latin typeface="Arial"/>
                <a:cs typeface="Arial"/>
              </a:rPr>
              <a:t>3</a:t>
            </a:r>
            <a:r>
              <a:rPr sz="2900" spc="15" dirty="0">
                <a:latin typeface="Arial"/>
                <a:cs typeface="Arial"/>
              </a:rPr>
              <a:t> </a:t>
            </a:r>
            <a:r>
              <a:rPr sz="2900" spc="-40" dirty="0">
                <a:latin typeface="Arial"/>
                <a:cs typeface="Arial"/>
              </a:rPr>
              <a:t>P.malariae	</a:t>
            </a:r>
            <a:r>
              <a:rPr sz="2900" dirty="0">
                <a:latin typeface="Arial"/>
                <a:cs typeface="Arial"/>
              </a:rPr>
              <a:t>-	13 – 16</a:t>
            </a:r>
            <a:r>
              <a:rPr sz="2900" spc="-50" dirty="0">
                <a:latin typeface="Arial"/>
                <a:cs typeface="Arial"/>
              </a:rPr>
              <a:t> </a:t>
            </a:r>
            <a:r>
              <a:rPr sz="2900" dirty="0">
                <a:latin typeface="Arial"/>
                <a:cs typeface="Arial"/>
              </a:rPr>
              <a:t>days,</a:t>
            </a:r>
            <a:endParaRPr sz="2900">
              <a:latin typeface="Arial"/>
              <a:cs typeface="Arial"/>
            </a:endParaRPr>
          </a:p>
          <a:p>
            <a:pPr marL="332740" indent="-320675">
              <a:lnSpc>
                <a:spcPct val="100000"/>
              </a:lnSpc>
              <a:spcBef>
                <a:spcPts val="700"/>
              </a:spcBef>
              <a:buClr>
                <a:srgbClr val="DD8046"/>
              </a:buClr>
              <a:buSzPct val="60344"/>
              <a:buFont typeface="Wingdings"/>
              <a:buChar char=""/>
              <a:tabLst>
                <a:tab pos="333375" algn="l"/>
                <a:tab pos="2327275" algn="l"/>
              </a:tabLst>
            </a:pPr>
            <a:r>
              <a:rPr sz="2900" dirty="0">
                <a:latin typeface="Arial"/>
                <a:cs typeface="Arial"/>
              </a:rPr>
              <a:t>4</a:t>
            </a:r>
            <a:r>
              <a:rPr sz="2900" spc="5" dirty="0">
                <a:latin typeface="Arial"/>
                <a:cs typeface="Arial"/>
              </a:rPr>
              <a:t> </a:t>
            </a:r>
            <a:r>
              <a:rPr sz="2900" spc="-55" dirty="0">
                <a:latin typeface="Arial"/>
                <a:cs typeface="Arial"/>
              </a:rPr>
              <a:t>P.ovale	</a:t>
            </a:r>
            <a:r>
              <a:rPr sz="2900">
                <a:latin typeface="Arial"/>
                <a:cs typeface="Arial"/>
              </a:rPr>
              <a:t>9</a:t>
            </a:r>
            <a:r>
              <a:rPr sz="2900" spc="-5">
                <a:latin typeface="Arial"/>
                <a:cs typeface="Arial"/>
              </a:rPr>
              <a:t> </a:t>
            </a:r>
            <a:r>
              <a:rPr sz="2900" smtClean="0">
                <a:latin typeface="Arial"/>
                <a:cs typeface="Arial"/>
              </a:rPr>
              <a:t>days</a:t>
            </a:r>
            <a:endParaRPr sz="2900">
              <a:latin typeface="Arial"/>
              <a:cs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91387" y="360933"/>
            <a:ext cx="4288155" cy="696595"/>
          </a:xfrm>
          <a:prstGeom prst="rect">
            <a:avLst/>
          </a:prstGeom>
        </p:spPr>
        <p:txBody>
          <a:bodyPr vert="horz" wrap="square" lIns="0" tIns="13335" rIns="0" bIns="0" rtlCol="0">
            <a:spAutoFit/>
          </a:bodyPr>
          <a:lstStyle/>
          <a:p>
            <a:pPr marL="12700">
              <a:lnSpc>
                <a:spcPct val="100000"/>
              </a:lnSpc>
              <a:spcBef>
                <a:spcPts val="105"/>
              </a:spcBef>
            </a:pPr>
            <a:r>
              <a:rPr sz="4400" dirty="0"/>
              <a:t>Erythrocyte</a:t>
            </a:r>
            <a:r>
              <a:rPr sz="4400" spc="-70" dirty="0"/>
              <a:t> </a:t>
            </a:r>
            <a:r>
              <a:rPr sz="4400" spc="5" dirty="0"/>
              <a:t>cycle</a:t>
            </a:r>
            <a:endParaRPr sz="4400"/>
          </a:p>
        </p:txBody>
      </p:sp>
      <p:sp>
        <p:nvSpPr>
          <p:cNvPr id="3" name="object 3"/>
          <p:cNvSpPr txBox="1"/>
          <p:nvPr/>
        </p:nvSpPr>
        <p:spPr>
          <a:xfrm>
            <a:off x="691387" y="1534362"/>
            <a:ext cx="7693659" cy="2881558"/>
          </a:xfrm>
          <a:prstGeom prst="rect">
            <a:avLst/>
          </a:prstGeom>
        </p:spPr>
        <p:txBody>
          <a:bodyPr vert="horz" wrap="square" lIns="0" tIns="57150" rIns="0" bIns="0" rtlCol="0">
            <a:spAutoFit/>
          </a:bodyPr>
          <a:lstStyle/>
          <a:p>
            <a:pPr marL="332740" indent="-320675">
              <a:lnSpc>
                <a:spcPct val="100000"/>
              </a:lnSpc>
              <a:spcBef>
                <a:spcPts val="450"/>
              </a:spcBef>
              <a:buClr>
                <a:srgbClr val="DD8046"/>
              </a:buClr>
              <a:buSzPct val="60344"/>
              <a:buFont typeface="Wingdings"/>
              <a:buChar char=""/>
              <a:tabLst>
                <a:tab pos="333375" algn="l"/>
              </a:tabLst>
            </a:pPr>
            <a:r>
              <a:rPr sz="2900" dirty="0">
                <a:latin typeface="Arial"/>
                <a:cs typeface="Arial"/>
              </a:rPr>
              <a:t>Merozoites released invade red</a:t>
            </a:r>
            <a:r>
              <a:rPr sz="2900" spc="-150" dirty="0">
                <a:latin typeface="Arial"/>
                <a:cs typeface="Arial"/>
              </a:rPr>
              <a:t> </a:t>
            </a:r>
            <a:r>
              <a:rPr sz="2900" dirty="0">
                <a:latin typeface="Arial"/>
                <a:cs typeface="Arial"/>
              </a:rPr>
              <a:t>cells</a:t>
            </a:r>
            <a:endParaRPr sz="2900">
              <a:latin typeface="Arial"/>
              <a:cs typeface="Arial"/>
            </a:endParaRPr>
          </a:p>
          <a:p>
            <a:pPr marL="332740" indent="-320675">
              <a:lnSpc>
                <a:spcPct val="100000"/>
              </a:lnSpc>
              <a:spcBef>
                <a:spcPts val="350"/>
              </a:spcBef>
              <a:buClr>
                <a:srgbClr val="DD8046"/>
              </a:buClr>
              <a:buSzPct val="60344"/>
              <a:buFont typeface="Wingdings"/>
              <a:buChar char=""/>
              <a:tabLst>
                <a:tab pos="333375" algn="l"/>
              </a:tabLst>
            </a:pPr>
            <a:r>
              <a:rPr sz="2900" spc="-55" dirty="0">
                <a:latin typeface="Arial"/>
                <a:cs typeface="Arial"/>
              </a:rPr>
              <a:t>P.vivax </a:t>
            </a:r>
            <a:r>
              <a:rPr sz="2900" dirty="0">
                <a:latin typeface="Arial"/>
                <a:cs typeface="Arial"/>
              </a:rPr>
              <a:t>infects young</a:t>
            </a:r>
            <a:r>
              <a:rPr sz="2900" spc="-40" dirty="0">
                <a:latin typeface="Arial"/>
                <a:cs typeface="Arial"/>
              </a:rPr>
              <a:t> </a:t>
            </a:r>
            <a:r>
              <a:rPr sz="2900" dirty="0">
                <a:latin typeface="Arial"/>
                <a:cs typeface="Arial"/>
              </a:rPr>
              <a:t>erythrocytes</a:t>
            </a:r>
            <a:endParaRPr sz="2900">
              <a:latin typeface="Arial"/>
              <a:cs typeface="Arial"/>
            </a:endParaRPr>
          </a:p>
          <a:p>
            <a:pPr marL="332740" indent="-320675">
              <a:lnSpc>
                <a:spcPct val="100000"/>
              </a:lnSpc>
              <a:spcBef>
                <a:spcPts val="360"/>
              </a:spcBef>
              <a:buClr>
                <a:srgbClr val="DD8046"/>
              </a:buClr>
              <a:buSzPct val="60344"/>
              <a:buFont typeface="Wingdings"/>
              <a:buChar char=""/>
              <a:tabLst>
                <a:tab pos="333375" algn="l"/>
                <a:tab pos="2249805" algn="l"/>
              </a:tabLst>
            </a:pPr>
            <a:r>
              <a:rPr sz="2900" spc="-40" dirty="0">
                <a:latin typeface="Arial"/>
                <a:cs typeface="Arial"/>
              </a:rPr>
              <a:t>P.malariae	</a:t>
            </a:r>
            <a:r>
              <a:rPr sz="2900" dirty="0">
                <a:latin typeface="Arial"/>
                <a:cs typeface="Arial"/>
              </a:rPr>
              <a:t>Infects old</a:t>
            </a:r>
            <a:r>
              <a:rPr sz="2900" spc="-70" dirty="0">
                <a:latin typeface="Arial"/>
                <a:cs typeface="Arial"/>
              </a:rPr>
              <a:t> </a:t>
            </a:r>
            <a:r>
              <a:rPr sz="2900" dirty="0">
                <a:latin typeface="Arial"/>
                <a:cs typeface="Arial"/>
              </a:rPr>
              <a:t>erythrocytes</a:t>
            </a:r>
            <a:endParaRPr sz="2900">
              <a:latin typeface="Arial"/>
              <a:cs typeface="Arial"/>
            </a:endParaRPr>
          </a:p>
          <a:p>
            <a:pPr marL="332740" indent="-320675">
              <a:lnSpc>
                <a:spcPct val="100000"/>
              </a:lnSpc>
              <a:spcBef>
                <a:spcPts val="350"/>
              </a:spcBef>
              <a:buClr>
                <a:srgbClr val="DD8046"/>
              </a:buClr>
              <a:buSzPct val="60344"/>
              <a:buFont typeface="Wingdings"/>
              <a:buChar char=""/>
              <a:tabLst>
                <a:tab pos="333375" algn="l"/>
              </a:tabLst>
            </a:pPr>
            <a:r>
              <a:rPr sz="2900" b="1" i="1" spc="-30" dirty="0">
                <a:solidFill>
                  <a:srgbClr val="FF9900"/>
                </a:solidFill>
                <a:latin typeface="Arial"/>
                <a:cs typeface="Arial"/>
              </a:rPr>
              <a:t>P.falciparum </a:t>
            </a:r>
            <a:r>
              <a:rPr sz="2900" b="1" i="1" dirty="0">
                <a:solidFill>
                  <a:srgbClr val="FF9900"/>
                </a:solidFill>
                <a:latin typeface="Arial"/>
                <a:cs typeface="Arial"/>
              </a:rPr>
              <a:t>infects RBC of all</a:t>
            </a:r>
            <a:r>
              <a:rPr sz="2900" b="1" i="1" spc="-120" dirty="0">
                <a:solidFill>
                  <a:srgbClr val="FF9900"/>
                </a:solidFill>
                <a:latin typeface="Arial"/>
                <a:cs typeface="Arial"/>
              </a:rPr>
              <a:t> </a:t>
            </a:r>
            <a:r>
              <a:rPr sz="2900" b="1" i="1" dirty="0">
                <a:solidFill>
                  <a:srgbClr val="FF9900"/>
                </a:solidFill>
                <a:latin typeface="Arial"/>
                <a:cs typeface="Arial"/>
              </a:rPr>
              <a:t>ages</a:t>
            </a:r>
            <a:endParaRPr sz="2900">
              <a:latin typeface="Arial"/>
              <a:cs typeface="Arial"/>
            </a:endParaRPr>
          </a:p>
          <a:p>
            <a:pPr marL="332740" marR="5080" indent="-320675">
              <a:lnSpc>
                <a:spcPts val="3130"/>
              </a:lnSpc>
              <a:spcBef>
                <a:spcPts val="745"/>
              </a:spcBef>
              <a:buClr>
                <a:srgbClr val="DD8046"/>
              </a:buClr>
              <a:buSzPct val="60344"/>
              <a:buFont typeface="Wingdings"/>
              <a:buChar char=""/>
              <a:tabLst>
                <a:tab pos="333375" algn="l"/>
              </a:tabLst>
            </a:pPr>
            <a:r>
              <a:rPr sz="2900" dirty="0">
                <a:latin typeface="Arial"/>
                <a:cs typeface="Arial"/>
              </a:rPr>
              <a:t>The Merozoites are pear shaped </a:t>
            </a:r>
            <a:r>
              <a:rPr sz="2900" spc="10" dirty="0">
                <a:latin typeface="Arial"/>
                <a:cs typeface="Arial"/>
              </a:rPr>
              <a:t>1-5</a:t>
            </a:r>
            <a:r>
              <a:rPr sz="2900" spc="-195" dirty="0">
                <a:latin typeface="Arial"/>
                <a:cs typeface="Arial"/>
              </a:rPr>
              <a:t> </a:t>
            </a:r>
            <a:r>
              <a:rPr sz="2900" dirty="0">
                <a:latin typeface="Arial"/>
                <a:cs typeface="Arial"/>
              </a:rPr>
              <a:t>microns  </a:t>
            </a:r>
            <a:r>
              <a:rPr sz="2900">
                <a:latin typeface="Arial"/>
                <a:cs typeface="Arial"/>
              </a:rPr>
              <a:t>in</a:t>
            </a:r>
            <a:r>
              <a:rPr sz="2900" spc="-5">
                <a:latin typeface="Arial"/>
                <a:cs typeface="Arial"/>
              </a:rPr>
              <a:t> </a:t>
            </a:r>
            <a:r>
              <a:rPr sz="2900" smtClean="0">
                <a:latin typeface="Arial"/>
                <a:cs typeface="Arial"/>
              </a:rPr>
              <a:t>length</a:t>
            </a:r>
            <a:endParaRPr sz="2900">
              <a:latin typeface="Arial"/>
              <a:cs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Content Placeholder 3"/>
          <p:cNvSpPr>
            <a:spLocks noGrp="1"/>
          </p:cNvSpPr>
          <p:nvPr>
            <p:ph idx="1"/>
          </p:nvPr>
        </p:nvSpPr>
        <p:spPr/>
        <p:txBody>
          <a:bodyPr>
            <a:normAutofit fontScale="92500" lnSpcReduction="10000"/>
          </a:bodyPr>
          <a:lstStyle/>
          <a:p>
            <a:r>
              <a:rPr lang="en-US" dirty="0" smtClean="0"/>
              <a:t>invade red blood cells (RBCs) to become </a:t>
            </a:r>
            <a:r>
              <a:rPr lang="en-US" dirty="0" err="1" smtClean="0"/>
              <a:t>trophozoites</a:t>
            </a:r>
            <a:r>
              <a:rPr lang="en-US" dirty="0" smtClean="0"/>
              <a:t> and multiply six- to twentyfold every 48 h</a:t>
            </a:r>
          </a:p>
          <a:p>
            <a:r>
              <a:rPr lang="en-US" dirty="0" smtClean="0"/>
              <a:t> (~100 million parasites in the blood of an adult)    symptomatic stage of the infection begins</a:t>
            </a:r>
          </a:p>
          <a:p>
            <a:endParaRPr lang="en-US" dirty="0" smtClean="0"/>
          </a:p>
          <a:p>
            <a:r>
              <a:rPr lang="en-US" dirty="0" smtClean="0"/>
              <a:t>In P. </a:t>
            </a:r>
            <a:r>
              <a:rPr lang="en-US" dirty="0" err="1" smtClean="0"/>
              <a:t>vivax</a:t>
            </a:r>
            <a:r>
              <a:rPr lang="en-US" dirty="0" smtClean="0"/>
              <a:t> and P. </a:t>
            </a:r>
            <a:r>
              <a:rPr lang="en-US" dirty="0" err="1" smtClean="0"/>
              <a:t>ovale</a:t>
            </a:r>
            <a:r>
              <a:rPr lang="en-US" dirty="0" smtClean="0"/>
              <a:t> infections, a proportion of the </a:t>
            </a:r>
            <a:r>
              <a:rPr lang="en-US" dirty="0" err="1" smtClean="0"/>
              <a:t>intrahepatic</a:t>
            </a:r>
            <a:r>
              <a:rPr lang="en-US" dirty="0" smtClean="0"/>
              <a:t> forms do not divide immediately but remain inert for a period ranging from  2 weeks to ≥1 year. These dormant forms, or </a:t>
            </a:r>
            <a:r>
              <a:rPr lang="en-US" dirty="0" err="1" smtClean="0"/>
              <a:t>hypnozoites</a:t>
            </a:r>
            <a:r>
              <a:rPr lang="en-US" dirty="0" smtClean="0"/>
              <a:t>, are the cause of the relapses that characterize infection with these species. </a:t>
            </a:r>
            <a:endParaRPr lang="en-US" dirty="0"/>
          </a:p>
        </p:txBody>
      </p:sp>
      <p:cxnSp>
        <p:nvCxnSpPr>
          <p:cNvPr id="6" name="Straight Arrow Connector 5"/>
          <p:cNvCxnSpPr/>
          <p:nvPr/>
        </p:nvCxnSpPr>
        <p:spPr>
          <a:xfrm rot="5400000">
            <a:off x="2934494" y="30091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3505200" y="22860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Attachment of </a:t>
            </a:r>
            <a:r>
              <a:rPr lang="en-US" dirty="0" err="1" smtClean="0"/>
              <a:t>merozoites</a:t>
            </a:r>
            <a:r>
              <a:rPr lang="en-US" dirty="0" smtClean="0"/>
              <a:t> to RBC     specific erythrocyte surface receptors </a:t>
            </a:r>
          </a:p>
          <a:p>
            <a:r>
              <a:rPr lang="en-US" dirty="0" smtClean="0"/>
              <a:t>P. </a:t>
            </a:r>
            <a:r>
              <a:rPr lang="en-US" dirty="0" err="1" smtClean="0"/>
              <a:t>falciparum</a:t>
            </a:r>
            <a:r>
              <a:rPr lang="en-US" dirty="0" smtClean="0"/>
              <a:t> </a:t>
            </a:r>
            <a:r>
              <a:rPr lang="en-US" dirty="0" err="1" smtClean="0"/>
              <a:t>merozoites</a:t>
            </a:r>
            <a:r>
              <a:rPr lang="en-US" dirty="0" smtClean="0"/>
              <a:t>      erythrocyte binding antigen 175 and </a:t>
            </a:r>
            <a:r>
              <a:rPr lang="en-US" dirty="0" err="1" smtClean="0"/>
              <a:t>glycophorin</a:t>
            </a:r>
            <a:r>
              <a:rPr lang="en-US" dirty="0" smtClean="0"/>
              <a:t> </a:t>
            </a:r>
          </a:p>
          <a:p>
            <a:r>
              <a:rPr lang="en-US" dirty="0" smtClean="0"/>
              <a:t>Duffy blood-group antigen </a:t>
            </a:r>
            <a:r>
              <a:rPr lang="en-US" dirty="0" err="1" smtClean="0"/>
              <a:t>Fya</a:t>
            </a:r>
            <a:r>
              <a:rPr lang="en-US" dirty="0" smtClean="0"/>
              <a:t> or </a:t>
            </a:r>
            <a:r>
              <a:rPr lang="en-US" dirty="0" err="1" smtClean="0"/>
              <a:t>Fyb</a:t>
            </a:r>
            <a:endParaRPr lang="en-US" dirty="0" smtClean="0"/>
          </a:p>
          <a:p>
            <a:pPr>
              <a:buNone/>
            </a:pPr>
            <a:r>
              <a:rPr lang="en-US" dirty="0" smtClean="0"/>
              <a:t>P. </a:t>
            </a:r>
            <a:r>
              <a:rPr lang="en-US" dirty="0" err="1" smtClean="0"/>
              <a:t>vivax</a:t>
            </a:r>
            <a:r>
              <a:rPr lang="en-US" dirty="0" smtClean="0"/>
              <a:t> malaria &amp; P. </a:t>
            </a:r>
            <a:r>
              <a:rPr lang="en-US" dirty="0" err="1" smtClean="0"/>
              <a:t>knowles</a:t>
            </a:r>
            <a:endParaRPr lang="en-US" dirty="0" smtClean="0"/>
          </a:p>
          <a:p>
            <a:endParaRPr lang="en-US" dirty="0"/>
          </a:p>
        </p:txBody>
      </p:sp>
      <p:cxnSp>
        <p:nvCxnSpPr>
          <p:cNvPr id="5" name="Straight Arrow Connector 4"/>
          <p:cNvCxnSpPr/>
          <p:nvPr/>
        </p:nvCxnSpPr>
        <p:spPr>
          <a:xfrm>
            <a:off x="5715000" y="18288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 name="Right Arrow 5"/>
          <p:cNvSpPr/>
          <p:nvPr/>
        </p:nvSpPr>
        <p:spPr>
          <a:xfrm>
            <a:off x="4724400" y="2667000"/>
            <a:ext cx="228600"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6477000" y="3581400"/>
            <a:ext cx="304800"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940" y="483234"/>
            <a:ext cx="5996305" cy="696595"/>
          </a:xfrm>
          <a:prstGeom prst="rect">
            <a:avLst/>
          </a:prstGeom>
        </p:spPr>
        <p:txBody>
          <a:bodyPr vert="horz" wrap="square" lIns="0" tIns="13335" rIns="0" bIns="0" rtlCol="0">
            <a:spAutoFit/>
          </a:bodyPr>
          <a:lstStyle/>
          <a:p>
            <a:pPr marL="12700">
              <a:lnSpc>
                <a:spcPct val="100000"/>
              </a:lnSpc>
              <a:spcBef>
                <a:spcPts val="105"/>
              </a:spcBef>
            </a:pPr>
            <a:r>
              <a:rPr sz="4400" dirty="0"/>
              <a:t>Erythrocytic</a:t>
            </a:r>
            <a:r>
              <a:rPr sz="4400" spc="-55" dirty="0"/>
              <a:t> </a:t>
            </a:r>
            <a:r>
              <a:rPr sz="4400" dirty="0"/>
              <a:t>Schizogony</a:t>
            </a:r>
            <a:endParaRPr sz="4400"/>
          </a:p>
        </p:txBody>
      </p:sp>
      <p:sp>
        <p:nvSpPr>
          <p:cNvPr id="3" name="object 3"/>
          <p:cNvSpPr txBox="1"/>
          <p:nvPr/>
        </p:nvSpPr>
        <p:spPr>
          <a:xfrm>
            <a:off x="535940" y="1624024"/>
            <a:ext cx="3670935" cy="2941320"/>
          </a:xfrm>
          <a:prstGeom prst="rect">
            <a:avLst/>
          </a:prstGeom>
        </p:spPr>
        <p:txBody>
          <a:bodyPr vert="horz" wrap="square" lIns="0" tIns="12065" rIns="0" bIns="0" rtlCol="0">
            <a:spAutoFit/>
          </a:bodyPr>
          <a:lstStyle/>
          <a:p>
            <a:pPr marL="332740" marR="5080" indent="-320675">
              <a:lnSpc>
                <a:spcPct val="100000"/>
              </a:lnSpc>
              <a:spcBef>
                <a:spcPts val="95"/>
              </a:spcBef>
              <a:buClr>
                <a:srgbClr val="DD8046"/>
              </a:buClr>
              <a:buSzPct val="58928"/>
              <a:buFont typeface="Wingdings"/>
              <a:buChar char=""/>
              <a:tabLst>
                <a:tab pos="332740" algn="l"/>
                <a:tab pos="333375" algn="l"/>
              </a:tabLst>
            </a:pPr>
            <a:r>
              <a:rPr sz="2800" dirty="0">
                <a:latin typeface="Arial"/>
                <a:cs typeface="Arial"/>
              </a:rPr>
              <a:t>Liberated</a:t>
            </a:r>
            <a:r>
              <a:rPr sz="2800" spc="-80" dirty="0">
                <a:latin typeface="Arial"/>
                <a:cs typeface="Arial"/>
              </a:rPr>
              <a:t> </a:t>
            </a:r>
            <a:r>
              <a:rPr sz="2800" dirty="0">
                <a:latin typeface="Arial"/>
                <a:cs typeface="Arial"/>
              </a:rPr>
              <a:t>Merozoites  penetrate</a:t>
            </a:r>
            <a:r>
              <a:rPr sz="2800" spc="-5" dirty="0">
                <a:latin typeface="Arial"/>
                <a:cs typeface="Arial"/>
              </a:rPr>
              <a:t> RBC</a:t>
            </a:r>
            <a:endParaRPr sz="2800">
              <a:latin typeface="Arial"/>
              <a:cs typeface="Arial"/>
            </a:endParaRPr>
          </a:p>
          <a:p>
            <a:pPr marL="308610" marR="283210" indent="-296545">
              <a:lnSpc>
                <a:spcPts val="4070"/>
              </a:lnSpc>
              <a:spcBef>
                <a:spcPts val="245"/>
              </a:spcBef>
              <a:buClr>
                <a:srgbClr val="DD8046"/>
              </a:buClr>
              <a:buSzPct val="58928"/>
              <a:buFont typeface="Wingdings"/>
              <a:buChar char=""/>
              <a:tabLst>
                <a:tab pos="332740" algn="l"/>
                <a:tab pos="333375" algn="l"/>
              </a:tabLst>
            </a:pPr>
            <a:r>
              <a:rPr sz="2800" spc="-5" dirty="0">
                <a:latin typeface="Arial"/>
                <a:cs typeface="Arial"/>
              </a:rPr>
              <a:t>Three stages occur </a:t>
            </a:r>
            <a:r>
              <a:rPr sz="2800" spc="-5" dirty="0">
                <a:solidFill>
                  <a:srgbClr val="F7B615"/>
                </a:solidFill>
                <a:latin typeface="Arial"/>
                <a:cs typeface="Arial"/>
              </a:rPr>
              <a:t> 1 </a:t>
            </a:r>
            <a:r>
              <a:rPr sz="2800" b="1" spc="-20" dirty="0">
                <a:latin typeface="Arial"/>
                <a:cs typeface="Arial"/>
              </a:rPr>
              <a:t>Trophozoites</a:t>
            </a:r>
            <a:endParaRPr sz="2800">
              <a:latin typeface="Arial"/>
              <a:cs typeface="Arial"/>
            </a:endParaRPr>
          </a:p>
          <a:p>
            <a:pPr marL="604520" lvl="1" indent="-296545">
              <a:lnSpc>
                <a:spcPct val="100000"/>
              </a:lnSpc>
              <a:spcBef>
                <a:spcPts val="440"/>
              </a:spcBef>
              <a:buAutoNum type="arabicPlain" startAt="2"/>
              <a:tabLst>
                <a:tab pos="605155" algn="l"/>
              </a:tabLst>
            </a:pPr>
            <a:r>
              <a:rPr sz="2800" b="1" spc="-5" dirty="0">
                <a:latin typeface="Arial"/>
                <a:cs typeface="Arial"/>
              </a:rPr>
              <a:t>Schizont</a:t>
            </a:r>
            <a:endParaRPr sz="2800">
              <a:latin typeface="Arial"/>
              <a:cs typeface="Arial"/>
            </a:endParaRPr>
          </a:p>
          <a:p>
            <a:pPr marL="604520" lvl="1" indent="-296545">
              <a:lnSpc>
                <a:spcPct val="100000"/>
              </a:lnSpc>
              <a:spcBef>
                <a:spcPts val="700"/>
              </a:spcBef>
              <a:buAutoNum type="arabicPlain" startAt="2"/>
              <a:tabLst>
                <a:tab pos="605155" algn="l"/>
              </a:tabLst>
            </a:pPr>
            <a:r>
              <a:rPr sz="2800" b="1" spc="-5" dirty="0">
                <a:latin typeface="Arial"/>
                <a:cs typeface="Arial"/>
              </a:rPr>
              <a:t>Merozoite</a:t>
            </a:r>
            <a:endParaRPr sz="2800">
              <a:latin typeface="Arial"/>
              <a:cs typeface="Arial"/>
            </a:endParaRPr>
          </a:p>
        </p:txBody>
      </p:sp>
      <p:sp>
        <p:nvSpPr>
          <p:cNvPr id="4" name="object 4"/>
          <p:cNvSpPr/>
          <p:nvPr/>
        </p:nvSpPr>
        <p:spPr>
          <a:xfrm>
            <a:off x="4212335" y="1412747"/>
            <a:ext cx="4931663" cy="5445251"/>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91387" y="328929"/>
            <a:ext cx="3515995" cy="756920"/>
          </a:xfrm>
          <a:prstGeom prst="rect">
            <a:avLst/>
          </a:prstGeom>
        </p:spPr>
        <p:txBody>
          <a:bodyPr vert="horz" wrap="square" lIns="0" tIns="12700" rIns="0" bIns="0" rtlCol="0">
            <a:spAutoFit/>
          </a:bodyPr>
          <a:lstStyle/>
          <a:p>
            <a:pPr marL="12700">
              <a:lnSpc>
                <a:spcPct val="100000"/>
              </a:lnSpc>
              <a:spcBef>
                <a:spcPts val="100"/>
              </a:spcBef>
            </a:pPr>
            <a:r>
              <a:rPr sz="4800" spc="-5" dirty="0"/>
              <a:t>Gametogony</a:t>
            </a:r>
            <a:endParaRPr sz="4800"/>
          </a:p>
        </p:txBody>
      </p:sp>
      <p:sp>
        <p:nvSpPr>
          <p:cNvPr id="3" name="object 3"/>
          <p:cNvSpPr txBox="1"/>
          <p:nvPr/>
        </p:nvSpPr>
        <p:spPr>
          <a:xfrm>
            <a:off x="691387" y="1538681"/>
            <a:ext cx="7442834" cy="2856230"/>
          </a:xfrm>
          <a:prstGeom prst="rect">
            <a:avLst/>
          </a:prstGeom>
        </p:spPr>
        <p:txBody>
          <a:bodyPr vert="horz" wrap="square" lIns="0" tIns="94615" rIns="0" bIns="0" rtlCol="0">
            <a:spAutoFit/>
          </a:bodyPr>
          <a:lstStyle/>
          <a:p>
            <a:pPr marL="332740" marR="5080" indent="-320675">
              <a:lnSpc>
                <a:spcPts val="2690"/>
              </a:lnSpc>
              <a:spcBef>
                <a:spcPts val="745"/>
              </a:spcBef>
              <a:buClr>
                <a:srgbClr val="DD8046"/>
              </a:buClr>
              <a:buSzPct val="58928"/>
              <a:buFont typeface="Wingdings"/>
              <a:buChar char=""/>
              <a:tabLst>
                <a:tab pos="332740" algn="l"/>
                <a:tab pos="333375" algn="l"/>
              </a:tabLst>
            </a:pPr>
            <a:r>
              <a:rPr sz="2800" dirty="0">
                <a:latin typeface="Arial"/>
                <a:cs typeface="Arial"/>
              </a:rPr>
              <a:t>Merozoites </a:t>
            </a:r>
            <a:r>
              <a:rPr sz="2800" spc="-5" dirty="0">
                <a:latin typeface="Arial"/>
                <a:cs typeface="Arial"/>
              </a:rPr>
              <a:t>differentiate </a:t>
            </a:r>
            <a:r>
              <a:rPr sz="2800" dirty="0">
                <a:latin typeface="Arial"/>
                <a:cs typeface="Arial"/>
              </a:rPr>
              <a:t>into </a:t>
            </a:r>
            <a:r>
              <a:rPr sz="2800" spc="-5" dirty="0">
                <a:latin typeface="Arial"/>
                <a:cs typeface="Arial"/>
              </a:rPr>
              <a:t>Male and female  gametocytes</a:t>
            </a:r>
            <a:endParaRPr sz="2800">
              <a:latin typeface="Arial"/>
              <a:cs typeface="Arial"/>
            </a:endParaRPr>
          </a:p>
          <a:p>
            <a:pPr marL="332740" indent="-320675">
              <a:lnSpc>
                <a:spcPct val="100000"/>
              </a:lnSpc>
              <a:spcBef>
                <a:spcPts val="45"/>
              </a:spcBef>
              <a:buClr>
                <a:srgbClr val="DD8046"/>
              </a:buClr>
              <a:buSzPct val="58928"/>
              <a:buFont typeface="Wingdings"/>
              <a:buChar char=""/>
              <a:tabLst>
                <a:tab pos="332740" algn="l"/>
                <a:tab pos="333375" algn="l"/>
              </a:tabLst>
            </a:pPr>
            <a:r>
              <a:rPr sz="2800" spc="-5" dirty="0">
                <a:latin typeface="Arial"/>
                <a:cs typeface="Arial"/>
              </a:rPr>
              <a:t>They develop in the red</a:t>
            </a:r>
            <a:r>
              <a:rPr sz="2800" spc="45" dirty="0">
                <a:latin typeface="Arial"/>
                <a:cs typeface="Arial"/>
              </a:rPr>
              <a:t> </a:t>
            </a:r>
            <a:r>
              <a:rPr sz="2800" dirty="0">
                <a:latin typeface="Arial"/>
                <a:cs typeface="Arial"/>
              </a:rPr>
              <a:t>cells</a:t>
            </a:r>
            <a:endParaRPr sz="2800">
              <a:latin typeface="Arial"/>
              <a:cs typeface="Arial"/>
            </a:endParaRPr>
          </a:p>
          <a:p>
            <a:pPr marL="332740" indent="-320675">
              <a:lnSpc>
                <a:spcPct val="100000"/>
              </a:lnSpc>
              <a:spcBef>
                <a:spcPts val="40"/>
              </a:spcBef>
              <a:buClr>
                <a:srgbClr val="DD8046"/>
              </a:buClr>
              <a:buSzPct val="58928"/>
              <a:buFont typeface="Wingdings"/>
              <a:buChar char=""/>
              <a:tabLst>
                <a:tab pos="332740" algn="l"/>
                <a:tab pos="333375" algn="l"/>
              </a:tabLst>
            </a:pPr>
            <a:r>
              <a:rPr sz="2800" spc="-5" dirty="0">
                <a:latin typeface="Arial"/>
                <a:cs typeface="Arial"/>
              </a:rPr>
              <a:t>Found in the </a:t>
            </a:r>
            <a:r>
              <a:rPr sz="2800" dirty="0">
                <a:latin typeface="Arial"/>
                <a:cs typeface="Arial"/>
              </a:rPr>
              <a:t>peripheral </a:t>
            </a:r>
            <a:r>
              <a:rPr sz="2800" spc="-5" dirty="0">
                <a:latin typeface="Arial"/>
                <a:cs typeface="Arial"/>
              </a:rPr>
              <a:t>blood</a:t>
            </a:r>
            <a:r>
              <a:rPr sz="2800" spc="25" dirty="0">
                <a:latin typeface="Arial"/>
                <a:cs typeface="Arial"/>
              </a:rPr>
              <a:t> </a:t>
            </a:r>
            <a:r>
              <a:rPr sz="2800" dirty="0">
                <a:latin typeface="Arial"/>
                <a:cs typeface="Arial"/>
              </a:rPr>
              <a:t>smears</a:t>
            </a:r>
            <a:endParaRPr sz="2800">
              <a:latin typeface="Arial"/>
              <a:cs typeface="Arial"/>
            </a:endParaRPr>
          </a:p>
          <a:p>
            <a:pPr marL="332740" marR="117475" indent="-320675">
              <a:lnSpc>
                <a:spcPts val="2690"/>
              </a:lnSpc>
              <a:spcBef>
                <a:spcPts val="670"/>
              </a:spcBef>
              <a:buClr>
                <a:srgbClr val="DD8046"/>
              </a:buClr>
              <a:buSzPct val="58928"/>
              <a:buFont typeface="Wingdings"/>
              <a:buChar char=""/>
              <a:tabLst>
                <a:tab pos="332740" algn="l"/>
                <a:tab pos="333375" algn="l"/>
              </a:tabLst>
            </a:pPr>
            <a:r>
              <a:rPr sz="2800" dirty="0">
                <a:latin typeface="Arial"/>
                <a:cs typeface="Arial"/>
              </a:rPr>
              <a:t>Microgametocyte </a:t>
            </a:r>
            <a:r>
              <a:rPr sz="2800" spc="-5" dirty="0">
                <a:latin typeface="Arial"/>
                <a:cs typeface="Arial"/>
              </a:rPr>
              <a:t>of all </a:t>
            </a:r>
            <a:r>
              <a:rPr sz="2800" dirty="0">
                <a:latin typeface="Arial"/>
                <a:cs typeface="Arial"/>
              </a:rPr>
              <a:t>species </a:t>
            </a:r>
            <a:r>
              <a:rPr sz="2800" spc="-5" dirty="0">
                <a:latin typeface="Arial"/>
                <a:cs typeface="Arial"/>
              </a:rPr>
              <a:t>are similar in  size</a:t>
            </a:r>
            <a:endParaRPr sz="2800">
              <a:latin typeface="Arial"/>
              <a:cs typeface="Arial"/>
            </a:endParaRPr>
          </a:p>
          <a:p>
            <a:pPr marL="332740" indent="-320675">
              <a:lnSpc>
                <a:spcPct val="100000"/>
              </a:lnSpc>
              <a:spcBef>
                <a:spcPts val="45"/>
              </a:spcBef>
              <a:buClr>
                <a:srgbClr val="DD8046"/>
              </a:buClr>
              <a:buSzPct val="58928"/>
              <a:buFont typeface="Wingdings"/>
              <a:buChar char=""/>
              <a:tabLst>
                <a:tab pos="332740" algn="l"/>
                <a:tab pos="333375" algn="l"/>
              </a:tabLst>
            </a:pPr>
            <a:r>
              <a:rPr sz="2800" spc="-5" dirty="0">
                <a:latin typeface="Arial"/>
                <a:cs typeface="Arial"/>
              </a:rPr>
              <a:t>Macro gametocytes are </a:t>
            </a:r>
            <a:r>
              <a:rPr sz="2800" dirty="0">
                <a:latin typeface="Arial"/>
                <a:cs typeface="Arial"/>
              </a:rPr>
              <a:t>larger </a:t>
            </a:r>
            <a:r>
              <a:rPr sz="2800" spc="-5" dirty="0">
                <a:latin typeface="Arial"/>
                <a:cs typeface="Arial"/>
              </a:rPr>
              <a:t>in</a:t>
            </a:r>
            <a:r>
              <a:rPr sz="2800" spc="40" dirty="0">
                <a:latin typeface="Arial"/>
                <a:cs typeface="Arial"/>
              </a:rPr>
              <a:t> </a:t>
            </a:r>
            <a:r>
              <a:rPr sz="2800" dirty="0">
                <a:latin typeface="Arial"/>
                <a:cs typeface="Arial"/>
              </a:rPr>
              <a:t>size.</a:t>
            </a:r>
            <a:endParaRPr sz="2800">
              <a:latin typeface="Arial"/>
              <a:cs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ingested in the blood meal of a biting female </a:t>
            </a:r>
            <a:r>
              <a:rPr lang="en-US" dirty="0" err="1" smtClean="0"/>
              <a:t>anopheline</a:t>
            </a:r>
            <a:r>
              <a:rPr lang="en-US" dirty="0" smtClean="0"/>
              <a:t> mosquito</a:t>
            </a:r>
          </a:p>
          <a:p>
            <a:endParaRPr lang="en-US" dirty="0" smtClean="0"/>
          </a:p>
          <a:p>
            <a:r>
              <a:rPr lang="en-US" dirty="0" smtClean="0"/>
              <a:t> the male and female gametocytes fuse to form a zygote [</a:t>
            </a:r>
            <a:r>
              <a:rPr lang="en-US" dirty="0" err="1" smtClean="0"/>
              <a:t>midgut</a:t>
            </a:r>
            <a:r>
              <a:rPr lang="en-US" dirty="0" smtClean="0"/>
              <a:t>]</a:t>
            </a:r>
          </a:p>
          <a:p>
            <a:endParaRPr lang="en-US" dirty="0" smtClean="0"/>
          </a:p>
          <a:p>
            <a:r>
              <a:rPr lang="en-US" dirty="0" err="1" smtClean="0"/>
              <a:t>Ookinete</a:t>
            </a:r>
            <a:endParaRPr lang="en-US" dirty="0" smtClean="0"/>
          </a:p>
          <a:p>
            <a:endParaRPr lang="en-US" dirty="0" smtClean="0"/>
          </a:p>
          <a:p>
            <a:r>
              <a:rPr lang="en-US" dirty="0" smtClean="0"/>
              <a:t>penetrates and </a:t>
            </a:r>
            <a:r>
              <a:rPr lang="en-US" dirty="0" err="1" smtClean="0"/>
              <a:t>encysts</a:t>
            </a:r>
            <a:r>
              <a:rPr lang="en-US" dirty="0" smtClean="0"/>
              <a:t> in the mosquito’s gut wall</a:t>
            </a:r>
            <a:endParaRPr lang="en-US" dirty="0"/>
          </a:p>
        </p:txBody>
      </p:sp>
      <p:cxnSp>
        <p:nvCxnSpPr>
          <p:cNvPr id="5" name="Straight Arrow Connector 4"/>
          <p:cNvCxnSpPr/>
          <p:nvPr/>
        </p:nvCxnSpPr>
        <p:spPr>
          <a:xfrm rot="5400000">
            <a:off x="2133600" y="27432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5400000">
            <a:off x="2209800" y="40386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2057400" y="50292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412747"/>
            <a:ext cx="9144000" cy="5445249"/>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691387" y="150063"/>
            <a:ext cx="5676265" cy="1123315"/>
          </a:xfrm>
          <a:prstGeom prst="rect">
            <a:avLst/>
          </a:prstGeom>
        </p:spPr>
        <p:txBody>
          <a:bodyPr vert="horz" wrap="square" lIns="0" tIns="12700" rIns="0" bIns="0" rtlCol="0">
            <a:spAutoFit/>
          </a:bodyPr>
          <a:lstStyle/>
          <a:p>
            <a:pPr marL="12700">
              <a:lnSpc>
                <a:spcPct val="100000"/>
              </a:lnSpc>
              <a:spcBef>
                <a:spcPts val="100"/>
              </a:spcBef>
            </a:pPr>
            <a:r>
              <a:rPr dirty="0"/>
              <a:t>Mosquito</a:t>
            </a:r>
            <a:r>
              <a:rPr spc="-5" dirty="0"/>
              <a:t> </a:t>
            </a:r>
            <a:r>
              <a:rPr dirty="0"/>
              <a:t>cycle</a:t>
            </a:r>
          </a:p>
          <a:p>
            <a:pPr marL="12700">
              <a:lnSpc>
                <a:spcPct val="100000"/>
              </a:lnSpc>
              <a:spcBef>
                <a:spcPts val="5"/>
              </a:spcBef>
            </a:pPr>
            <a:r>
              <a:rPr dirty="0">
                <a:solidFill>
                  <a:srgbClr val="FF0000"/>
                </a:solidFill>
              </a:rPr>
              <a:t>A definitive Host –</a:t>
            </a:r>
            <a:r>
              <a:rPr spc="-254" dirty="0">
                <a:solidFill>
                  <a:srgbClr val="FF0000"/>
                </a:solidFill>
              </a:rPr>
              <a:t> </a:t>
            </a:r>
            <a:r>
              <a:rPr dirty="0">
                <a:solidFill>
                  <a:srgbClr val="FF0000"/>
                </a:solidFill>
              </a:rPr>
              <a:t>Mosquito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 </a:t>
            </a:r>
            <a:r>
              <a:rPr lang="en-US" dirty="0" err="1" smtClean="0"/>
              <a:t>oocyst</a:t>
            </a:r>
            <a:r>
              <a:rPr lang="en-US" dirty="0" smtClean="0"/>
              <a:t> expands by asexual division until it bursts to liberate myriad motile </a:t>
            </a:r>
            <a:r>
              <a:rPr lang="en-US" dirty="0" err="1" smtClean="0"/>
              <a:t>sporozoites</a:t>
            </a:r>
            <a:endParaRPr lang="en-US" dirty="0" smtClean="0"/>
          </a:p>
          <a:p>
            <a:endParaRPr lang="en-US" dirty="0" smtClean="0"/>
          </a:p>
          <a:p>
            <a:r>
              <a:rPr lang="en-US" dirty="0" smtClean="0"/>
              <a:t>migrate in the </a:t>
            </a:r>
            <a:r>
              <a:rPr lang="en-US" dirty="0" err="1" smtClean="0"/>
              <a:t>hemolymph</a:t>
            </a:r>
            <a:r>
              <a:rPr lang="en-US" dirty="0" smtClean="0"/>
              <a:t> to the salivary gland of the mosquito </a:t>
            </a:r>
            <a:endParaRPr lang="en-US" dirty="0"/>
          </a:p>
        </p:txBody>
      </p:sp>
      <p:cxnSp>
        <p:nvCxnSpPr>
          <p:cNvPr id="5" name="Straight Arrow Connector 4"/>
          <p:cNvCxnSpPr/>
          <p:nvPr/>
        </p:nvCxnSpPr>
        <p:spPr>
          <a:xfrm rot="5400000">
            <a:off x="2933700" y="26289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1" descr="EID_lec17_slide8-large[1].jpg"/>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8600" y="203200"/>
            <a:ext cx="8686800" cy="6388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3600" dirty="0" smtClean="0">
                <a:solidFill>
                  <a:schemeClr val="tx1"/>
                </a:solidFill>
              </a:rPr>
              <a:t>CHARACTERISTICS OF DIFFERENT PLASMODIUM SPECIES</a:t>
            </a:r>
            <a:endParaRPr lang="en-IN" sz="3600" dirty="0">
              <a:solidFill>
                <a:schemeClr val="tx1"/>
              </a:solidFill>
            </a:endParaRPr>
          </a:p>
        </p:txBody>
      </p:sp>
      <p:pic>
        <p:nvPicPr>
          <p:cNvPr id="2050" name="Picture 2"/>
          <p:cNvPicPr>
            <a:picLocks noGrp="1" noChangeAspect="1" noChangeArrowheads="1"/>
          </p:cNvPicPr>
          <p:nvPr>
            <p:ph idx="1"/>
          </p:nvPr>
        </p:nvPicPr>
        <p:blipFill>
          <a:blip r:embed="rId3" cstate="print"/>
          <a:srcRect/>
          <a:stretch>
            <a:fillRect/>
          </a:stretch>
        </p:blipFill>
        <p:spPr bwMode="auto">
          <a:xfrm>
            <a:off x="0" y="1916832"/>
            <a:ext cx="9144000" cy="45365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lstStyle/>
          <a:p>
            <a:r>
              <a:rPr lang="en-US" dirty="0" smtClean="0"/>
              <a:t> </a:t>
            </a:r>
            <a:r>
              <a:rPr lang="en-US" dirty="0" err="1" smtClean="0"/>
              <a:t>Endemicity</a:t>
            </a:r>
            <a:r>
              <a:rPr lang="en-US" dirty="0" smtClean="0"/>
              <a:t> [rates of microscopy-detected </a:t>
            </a:r>
            <a:r>
              <a:rPr lang="en-US" dirty="0" err="1" smtClean="0"/>
              <a:t>parasitemia</a:t>
            </a:r>
            <a:r>
              <a:rPr lang="en-US" dirty="0" smtClean="0"/>
              <a:t> or palpable spleens in children 2–9 years of age </a:t>
            </a:r>
          </a:p>
          <a:p>
            <a:pPr>
              <a:buNone/>
            </a:pPr>
            <a:r>
              <a:rPr lang="en-US" dirty="0" smtClean="0"/>
              <a:t>               </a:t>
            </a:r>
            <a:r>
              <a:rPr lang="en-US" dirty="0" err="1" smtClean="0"/>
              <a:t>hypoendemic</a:t>
            </a:r>
            <a:r>
              <a:rPr lang="en-US" dirty="0" smtClean="0"/>
              <a:t> (&lt;10%)</a:t>
            </a:r>
          </a:p>
          <a:p>
            <a:pPr>
              <a:buNone/>
            </a:pPr>
            <a:endParaRPr lang="en-US" dirty="0" smtClean="0"/>
          </a:p>
          <a:p>
            <a:pPr>
              <a:buNone/>
            </a:pPr>
            <a:r>
              <a:rPr lang="en-US" dirty="0" smtClean="0"/>
              <a:t>              </a:t>
            </a:r>
            <a:r>
              <a:rPr lang="en-US" dirty="0" err="1" smtClean="0"/>
              <a:t>mesoendemic</a:t>
            </a:r>
            <a:r>
              <a:rPr lang="en-US" dirty="0" smtClean="0"/>
              <a:t> (11–50%)</a:t>
            </a:r>
          </a:p>
          <a:p>
            <a:pPr>
              <a:buNone/>
            </a:pPr>
            <a:endParaRPr lang="en-US" dirty="0" smtClean="0"/>
          </a:p>
          <a:p>
            <a:pPr>
              <a:buNone/>
            </a:pPr>
            <a:r>
              <a:rPr lang="en-US" dirty="0" smtClean="0"/>
              <a:t>               </a:t>
            </a:r>
            <a:r>
              <a:rPr lang="en-US" dirty="0" err="1" smtClean="0"/>
              <a:t>hyperendemic</a:t>
            </a:r>
            <a:r>
              <a:rPr lang="en-US" dirty="0" smtClean="0"/>
              <a:t> (51–75%)</a:t>
            </a:r>
          </a:p>
          <a:p>
            <a:pPr>
              <a:buNone/>
            </a:pPr>
            <a:endParaRPr lang="en-US" dirty="0" smtClean="0"/>
          </a:p>
          <a:p>
            <a:pPr>
              <a:buNone/>
            </a:pPr>
            <a:r>
              <a:rPr lang="en-US" dirty="0" smtClean="0"/>
              <a:t>               </a:t>
            </a:r>
            <a:r>
              <a:rPr lang="en-US" dirty="0" err="1" smtClean="0"/>
              <a:t>holoendemic</a:t>
            </a:r>
            <a:r>
              <a:rPr lang="en-US" dirty="0" smtClean="0"/>
              <a:t> (&gt;75%)</a:t>
            </a:r>
          </a:p>
          <a:p>
            <a:pPr>
              <a:buNone/>
            </a:pPr>
            <a:endParaRPr lang="en-US" dirty="0" smtClean="0"/>
          </a:p>
          <a:p>
            <a:pPr>
              <a:buNone/>
            </a:pPr>
            <a:endParaRPr lang="en-US" dirty="0" smtClean="0"/>
          </a:p>
        </p:txBody>
      </p:sp>
      <p:cxnSp>
        <p:nvCxnSpPr>
          <p:cNvPr id="18" name="Straight Connector 17"/>
          <p:cNvCxnSpPr/>
          <p:nvPr/>
        </p:nvCxnSpPr>
        <p:spPr>
          <a:xfrm rot="5400000">
            <a:off x="-151606" y="4571206"/>
            <a:ext cx="3200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1447800" y="30480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1524000" y="41148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1524000" y="50292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1447800" y="60960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Constant, frequent, year-round infection is termed stable transmission</a:t>
            </a:r>
          </a:p>
          <a:p>
            <a:r>
              <a:rPr lang="en-US" dirty="0" smtClean="0"/>
              <a:t> In areas where transmission is low, erratic, or focal, full protective immunity is not acquired, and symptomatic disease may occur at all ages. This situation usually exists in </a:t>
            </a:r>
            <a:r>
              <a:rPr lang="en-US" dirty="0" err="1" smtClean="0"/>
              <a:t>hypoendemic</a:t>
            </a:r>
            <a:r>
              <a:rPr lang="en-US" dirty="0" smtClean="0"/>
              <a:t> areas and is termed unstable transmission.</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normAutofit fontScale="90000"/>
          </a:bodyPr>
          <a:lstStyle/>
          <a:p>
            <a:r>
              <a:rPr lang="en-US" altLang="en-US" sz="4000" dirty="0" err="1" smtClean="0">
                <a:solidFill>
                  <a:schemeClr val="tx1"/>
                </a:solidFill>
              </a:rPr>
              <a:t>pathophySiology</a:t>
            </a:r>
            <a:r>
              <a:rPr lang="en-US" altLang="en-US" sz="4000" dirty="0" smtClean="0">
                <a:solidFill>
                  <a:schemeClr val="tx1"/>
                </a:solidFill>
              </a:rPr>
              <a:t/>
            </a:r>
            <a:br>
              <a:rPr lang="en-US" altLang="en-US" sz="4000" dirty="0" smtClean="0">
                <a:solidFill>
                  <a:schemeClr val="tx1"/>
                </a:solidFill>
              </a:rPr>
            </a:br>
            <a:r>
              <a:rPr lang="en-US" altLang="en-US" sz="4000" dirty="0" smtClean="0">
                <a:solidFill>
                  <a:schemeClr val="tx1"/>
                </a:solidFill>
              </a:rPr>
              <a:t>ERYTHROCYTE </a:t>
            </a:r>
            <a:r>
              <a:rPr lang="en-US" altLang="en-US" sz="4000" b="1" dirty="0" smtClean="0">
                <a:solidFill>
                  <a:schemeClr val="tx1"/>
                </a:solidFill>
              </a:rPr>
              <a:t>CHANGES IN MALARIA</a:t>
            </a:r>
            <a:endParaRPr lang="en-IN" sz="4000" b="1" dirty="0">
              <a:solidFill>
                <a:schemeClr val="tx1"/>
              </a:solidFill>
            </a:endParaRPr>
          </a:p>
        </p:txBody>
      </p:sp>
      <p:sp>
        <p:nvSpPr>
          <p:cNvPr id="3" name="Content Placeholder 2"/>
          <p:cNvSpPr>
            <a:spLocks noGrp="1"/>
          </p:cNvSpPr>
          <p:nvPr>
            <p:ph idx="1"/>
          </p:nvPr>
        </p:nvSpPr>
        <p:spPr>
          <a:xfrm>
            <a:off x="457200" y="1556792"/>
            <a:ext cx="8229600" cy="4968552"/>
          </a:xfrm>
        </p:spPr>
        <p:txBody>
          <a:bodyPr/>
          <a:lstStyle/>
          <a:p>
            <a:r>
              <a:rPr lang="en-US" altLang="en-US" sz="2400" dirty="0" smtClean="0"/>
              <a:t>Growing parasite progressively consumes and degrades intracellular proteins, majorly Hemoglobin.</a:t>
            </a:r>
          </a:p>
          <a:p>
            <a:r>
              <a:rPr lang="en-US" altLang="en-US" sz="2400" dirty="0" smtClean="0"/>
              <a:t>Degradation of Hemoglobin produces </a:t>
            </a:r>
            <a:r>
              <a:rPr lang="en-US" altLang="en-US" sz="2400" b="1" dirty="0" smtClean="0"/>
              <a:t>toxic </a:t>
            </a:r>
            <a:r>
              <a:rPr lang="en-US" altLang="en-US" sz="2400" b="1" dirty="0" err="1" smtClean="0"/>
              <a:t>Heme</a:t>
            </a:r>
            <a:r>
              <a:rPr lang="en-US" altLang="en-US" sz="2400" b="1" dirty="0" smtClean="0"/>
              <a:t> </a:t>
            </a:r>
            <a:r>
              <a:rPr lang="en-US" altLang="en-US" sz="2400" dirty="0" smtClean="0"/>
              <a:t>which is detoxified by lipid mediated crystallization to </a:t>
            </a:r>
            <a:r>
              <a:rPr lang="en-US" altLang="en-US" sz="2400" b="1" dirty="0" smtClean="0"/>
              <a:t>inert </a:t>
            </a:r>
            <a:r>
              <a:rPr lang="en-US" altLang="en-US" sz="2400" b="1" i="1" dirty="0" err="1" smtClean="0"/>
              <a:t>Hemozoin</a:t>
            </a:r>
            <a:r>
              <a:rPr lang="en-US" altLang="en-US" sz="2400" b="1" i="1" dirty="0" smtClean="0"/>
              <a:t>.</a:t>
            </a:r>
          </a:p>
          <a:p>
            <a:r>
              <a:rPr lang="en-US" altLang="en-US" sz="2400" dirty="0" smtClean="0"/>
              <a:t>Parasite alters the RBC membrane. So RBC becomes </a:t>
            </a:r>
            <a:r>
              <a:rPr lang="en-US" altLang="en-US" sz="2400" b="1" dirty="0" smtClean="0"/>
              <a:t>more irregular, more antigenic and less deformable.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In P. </a:t>
            </a:r>
            <a:r>
              <a:rPr lang="en-US" dirty="0" err="1" smtClean="0"/>
              <a:t>falciparum</a:t>
            </a:r>
            <a:r>
              <a:rPr lang="en-US" dirty="0" smtClean="0"/>
              <a:t> infections- membrane protuberances appear on the erythrocyte’s surface</a:t>
            </a:r>
          </a:p>
          <a:p>
            <a:r>
              <a:rPr lang="en-US" dirty="0" smtClean="0"/>
              <a:t> These “knobs” extrude a high-molecular-weight, </a:t>
            </a:r>
            <a:r>
              <a:rPr lang="en-US" dirty="0" err="1" smtClean="0"/>
              <a:t>antigenically</a:t>
            </a:r>
            <a:r>
              <a:rPr lang="en-US" dirty="0" smtClean="0"/>
              <a:t> variant, strain-specific erythrocyte membrane adhesive protein (PfEMP1) that mediates attachment to receptors on </a:t>
            </a:r>
            <a:r>
              <a:rPr lang="en-US" dirty="0" err="1" smtClean="0"/>
              <a:t>venular</a:t>
            </a:r>
            <a:r>
              <a:rPr lang="en-US" dirty="0" smtClean="0"/>
              <a:t> and capillary endothelium (</a:t>
            </a:r>
            <a:r>
              <a:rPr lang="en-US" dirty="0" err="1" smtClean="0"/>
              <a:t>cytoadherence</a:t>
            </a:r>
            <a:r>
              <a:rPr lang="en-US" dirty="0" smtClean="0"/>
              <a:t>)</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These infected RBCs may also adhere to uninfected RBCs (to form rosettes) and to other parasitized erythrocytes (agglutination).</a:t>
            </a:r>
          </a:p>
          <a:p>
            <a:r>
              <a:rPr lang="en-US" dirty="0" smtClean="0"/>
              <a:t>The processes of </a:t>
            </a:r>
            <a:r>
              <a:rPr lang="en-US" dirty="0" err="1" smtClean="0"/>
              <a:t>cytoadherence</a:t>
            </a:r>
            <a:r>
              <a:rPr lang="en-US" dirty="0" smtClean="0"/>
              <a:t>, </a:t>
            </a:r>
            <a:r>
              <a:rPr lang="en-US" dirty="0" err="1" smtClean="0"/>
              <a:t>rosetting</a:t>
            </a:r>
            <a:r>
              <a:rPr lang="en-US" dirty="0" smtClean="0"/>
              <a:t>, and agglutination are central to the pathogenesis of </a:t>
            </a:r>
            <a:r>
              <a:rPr lang="en-US" dirty="0" err="1" smtClean="0"/>
              <a:t>falciparum</a:t>
            </a:r>
            <a:r>
              <a:rPr lang="en-US" dirty="0" smtClean="0"/>
              <a:t> </a:t>
            </a:r>
          </a:p>
          <a:p>
            <a:r>
              <a:rPr lang="en-US" dirty="0" smtClean="0"/>
              <a:t>Erythrocytes containing more mature parasites stick inside and eventually block capillaries and </a:t>
            </a:r>
            <a:r>
              <a:rPr lang="en-US" dirty="0" err="1" smtClean="0"/>
              <a:t>venules</a:t>
            </a:r>
            <a:endParaRPr lang="en-US" dirty="0" smtClean="0"/>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46434" name="Picture 2"/>
          <p:cNvPicPr>
            <a:picLocks noGrp="1" noChangeAspect="1" noChangeArrowheads="1"/>
          </p:cNvPicPr>
          <p:nvPr>
            <p:ph idx="1"/>
          </p:nvPr>
        </p:nvPicPr>
        <p:blipFill>
          <a:blip r:embed="rId2"/>
          <a:srcRect/>
          <a:stretch>
            <a:fillRect/>
          </a:stretch>
        </p:blipFill>
        <p:spPr bwMode="auto">
          <a:xfrm>
            <a:off x="36773" y="457200"/>
            <a:ext cx="8040427" cy="5999163"/>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noChangeArrowheads="1"/>
          </p:cNvSpPr>
          <p:nvPr>
            <p:ph type="title"/>
          </p:nvPr>
        </p:nvSpPr>
        <p:spPr/>
        <p:txBody>
          <a:bodyPr/>
          <a:lstStyle/>
          <a:p>
            <a:endParaRPr lang="en-US" altLang="en-US" b="1" dirty="0" smtClean="0"/>
          </a:p>
        </p:txBody>
      </p:sp>
      <p:sp>
        <p:nvSpPr>
          <p:cNvPr id="15363" name="Content Placeholder 2"/>
          <p:cNvSpPr>
            <a:spLocks noGrp="1" noChangeArrowheads="1"/>
          </p:cNvSpPr>
          <p:nvPr>
            <p:ph idx="1"/>
          </p:nvPr>
        </p:nvSpPr>
        <p:spPr/>
        <p:txBody>
          <a:bodyPr>
            <a:normAutofit/>
          </a:bodyPr>
          <a:lstStyle/>
          <a:p>
            <a:r>
              <a:rPr lang="en-US" altLang="en-US" dirty="0" smtClean="0"/>
              <a:t>Symptoms are due to:</a:t>
            </a:r>
          </a:p>
          <a:p>
            <a:r>
              <a:rPr lang="en-US" altLang="en-US" b="1" u="sng" dirty="0" err="1" smtClean="0">
                <a:solidFill>
                  <a:srgbClr val="C00000"/>
                </a:solidFill>
              </a:rPr>
              <a:t>Hemolysis</a:t>
            </a:r>
            <a:r>
              <a:rPr lang="en-US" altLang="en-US" b="1" u="sng" dirty="0" smtClean="0">
                <a:solidFill>
                  <a:srgbClr val="C00000"/>
                </a:solidFill>
              </a:rPr>
              <a:t> of Red Blood Cells : </a:t>
            </a:r>
            <a:r>
              <a:rPr lang="en-US" altLang="en-US" dirty="0" smtClean="0">
                <a:solidFill>
                  <a:srgbClr val="C00000"/>
                </a:solidFill>
              </a:rPr>
              <a:t>with release of metabolites and pigments from Malaria parasite.</a:t>
            </a:r>
          </a:p>
          <a:p>
            <a:r>
              <a:rPr lang="en-US" altLang="en-US" b="1" u="sng" dirty="0" smtClean="0"/>
              <a:t>Plugging of capillaries by parasitized erythrocytes :</a:t>
            </a:r>
          </a:p>
          <a:p>
            <a:r>
              <a:rPr lang="en-US" altLang="en-US" dirty="0" smtClean="0"/>
              <a:t>.</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Several vascular receptors have been identified</a:t>
            </a:r>
          </a:p>
          <a:p>
            <a:pPr>
              <a:buNone/>
            </a:pPr>
            <a:r>
              <a:rPr lang="en-US" dirty="0" smtClean="0"/>
              <a:t>    intercellular adhesion molecule 1 </a:t>
            </a:r>
          </a:p>
          <a:p>
            <a:pPr marL="514350" indent="-514350">
              <a:buNone/>
            </a:pPr>
            <a:r>
              <a:rPr lang="en-US" dirty="0" smtClean="0"/>
              <a:t>    endothelial protein C receptor are important in the brain</a:t>
            </a:r>
          </a:p>
          <a:p>
            <a:pPr marL="514350" indent="-514350">
              <a:buNone/>
            </a:pPr>
            <a:r>
              <a:rPr lang="en-US" dirty="0" smtClean="0"/>
              <a:t>   </a:t>
            </a:r>
            <a:r>
              <a:rPr lang="en-US" dirty="0" err="1" smtClean="0"/>
              <a:t>chondroitin</a:t>
            </a:r>
            <a:r>
              <a:rPr lang="en-US" dirty="0" smtClean="0"/>
              <a:t> sulfate B predominates in the placenta</a:t>
            </a:r>
          </a:p>
          <a:p>
            <a:pPr marL="514350" indent="-514350">
              <a:buNone/>
            </a:pPr>
            <a:r>
              <a:rPr lang="en-US" dirty="0" smtClean="0"/>
              <a:t>    CD36 binds parasitized RBCs in most other organs</a:t>
            </a:r>
            <a:endParaRPr lang="en-US" dirty="0"/>
          </a:p>
        </p:txBody>
      </p:sp>
      <p:sp>
        <p:nvSpPr>
          <p:cNvPr id="5" name="Right Arrow 4"/>
          <p:cNvSpPr/>
          <p:nvPr/>
        </p:nvSpPr>
        <p:spPr>
          <a:xfrm>
            <a:off x="609600" y="2667000"/>
            <a:ext cx="152400"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609600" y="3200400"/>
            <a:ext cx="15240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a:off x="609600" y="4114800"/>
            <a:ext cx="15240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a:off x="609600" y="4953000"/>
            <a:ext cx="22860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85343" y="627633"/>
            <a:ext cx="7830184" cy="696595"/>
          </a:xfrm>
          <a:prstGeom prst="rect">
            <a:avLst/>
          </a:prstGeom>
        </p:spPr>
        <p:txBody>
          <a:bodyPr vert="horz" wrap="square" lIns="0" tIns="13335" rIns="0" bIns="0" rtlCol="0">
            <a:spAutoFit/>
          </a:bodyPr>
          <a:lstStyle/>
          <a:p>
            <a:pPr marL="12700">
              <a:lnSpc>
                <a:spcPct val="100000"/>
              </a:lnSpc>
              <a:spcBef>
                <a:spcPts val="105"/>
              </a:spcBef>
            </a:pPr>
            <a:r>
              <a:rPr sz="4400" i="0" dirty="0">
                <a:solidFill>
                  <a:srgbClr val="000000"/>
                </a:solidFill>
                <a:latin typeface="Arial"/>
                <a:cs typeface="Arial"/>
              </a:rPr>
              <a:t>Sequestration &amp;</a:t>
            </a:r>
            <a:r>
              <a:rPr sz="4400" i="0" spc="-50" dirty="0">
                <a:solidFill>
                  <a:srgbClr val="000000"/>
                </a:solidFill>
                <a:latin typeface="Arial"/>
                <a:cs typeface="Arial"/>
              </a:rPr>
              <a:t> </a:t>
            </a:r>
            <a:r>
              <a:rPr sz="4400" i="0" dirty="0">
                <a:solidFill>
                  <a:srgbClr val="000000"/>
                </a:solidFill>
                <a:latin typeface="Arial"/>
                <a:cs typeface="Arial"/>
              </a:rPr>
              <a:t>cytoadherence</a:t>
            </a:r>
            <a:endParaRPr sz="4400">
              <a:latin typeface="Arial"/>
              <a:cs typeface="Arial"/>
            </a:endParaRPr>
          </a:p>
        </p:txBody>
      </p:sp>
      <p:sp>
        <p:nvSpPr>
          <p:cNvPr id="3" name="object 3"/>
          <p:cNvSpPr txBox="1"/>
          <p:nvPr/>
        </p:nvSpPr>
        <p:spPr>
          <a:xfrm>
            <a:off x="4575428" y="2046859"/>
            <a:ext cx="3905250" cy="2037714"/>
          </a:xfrm>
          <a:prstGeom prst="rect">
            <a:avLst/>
          </a:prstGeom>
        </p:spPr>
        <p:txBody>
          <a:bodyPr vert="horz" wrap="square" lIns="0" tIns="48895" rIns="0" bIns="0" rtlCol="0">
            <a:spAutoFit/>
          </a:bodyPr>
          <a:lstStyle/>
          <a:p>
            <a:pPr marL="332740" marR="5080" indent="-320040">
              <a:lnSpc>
                <a:spcPct val="90000"/>
              </a:lnSpc>
              <a:spcBef>
                <a:spcPts val="385"/>
              </a:spcBef>
              <a:buClr>
                <a:srgbClr val="DD8046"/>
              </a:buClr>
              <a:buSzPct val="60416"/>
              <a:buFont typeface="Wingdings"/>
              <a:buChar char=""/>
              <a:tabLst>
                <a:tab pos="332105" algn="l"/>
                <a:tab pos="332740" algn="l"/>
              </a:tabLst>
            </a:pPr>
            <a:r>
              <a:rPr sz="2400" spc="-5" dirty="0">
                <a:latin typeface="Arial"/>
                <a:cs typeface="Arial"/>
              </a:rPr>
              <a:t>Rosetting (adhesion </a:t>
            </a:r>
            <a:r>
              <a:rPr sz="2400" dirty="0">
                <a:latin typeface="Arial"/>
                <a:cs typeface="Arial"/>
              </a:rPr>
              <a:t>of  </a:t>
            </a:r>
            <a:r>
              <a:rPr sz="2400" spc="-5" dirty="0">
                <a:latin typeface="Arial"/>
                <a:cs typeface="Arial"/>
              </a:rPr>
              <a:t>infected RBCs </a:t>
            </a:r>
            <a:r>
              <a:rPr sz="2400" dirty="0">
                <a:latin typeface="Arial"/>
                <a:cs typeface="Arial"/>
              </a:rPr>
              <a:t>to </a:t>
            </a:r>
            <a:r>
              <a:rPr sz="2400" spc="-5" dirty="0">
                <a:latin typeface="Arial"/>
                <a:cs typeface="Arial"/>
              </a:rPr>
              <a:t>other  RBCs) and clumping  (adhesion between  infected cells) was </a:t>
            </a:r>
            <a:r>
              <a:rPr sz="2400" dirty="0">
                <a:latin typeface="Arial"/>
                <a:cs typeface="Arial"/>
              </a:rPr>
              <a:t>first  </a:t>
            </a:r>
            <a:r>
              <a:rPr sz="2400" spc="-5" dirty="0">
                <a:latin typeface="Arial"/>
                <a:cs typeface="Arial"/>
              </a:rPr>
              <a:t>observed in in </a:t>
            </a:r>
            <a:r>
              <a:rPr sz="2400" dirty="0">
                <a:latin typeface="Arial"/>
                <a:cs typeface="Arial"/>
              </a:rPr>
              <a:t>vitro</a:t>
            </a:r>
            <a:r>
              <a:rPr sz="2400" spc="5" dirty="0">
                <a:latin typeface="Arial"/>
                <a:cs typeface="Arial"/>
              </a:rPr>
              <a:t> </a:t>
            </a:r>
            <a:r>
              <a:rPr sz="2400" spc="-5" dirty="0">
                <a:latin typeface="Arial"/>
                <a:cs typeface="Arial"/>
              </a:rPr>
              <a:t>culture</a:t>
            </a:r>
            <a:endParaRPr sz="2400">
              <a:latin typeface="Arial"/>
              <a:cs typeface="Arial"/>
            </a:endParaRPr>
          </a:p>
        </p:txBody>
      </p:sp>
      <p:grpSp>
        <p:nvGrpSpPr>
          <p:cNvPr id="4" name="object 4"/>
          <p:cNvGrpSpPr/>
          <p:nvPr/>
        </p:nvGrpSpPr>
        <p:grpSpPr>
          <a:xfrm>
            <a:off x="1371600" y="1905000"/>
            <a:ext cx="2371725" cy="4648200"/>
            <a:chOff x="1371600" y="1905000"/>
            <a:chExt cx="2371725" cy="4648200"/>
          </a:xfrm>
        </p:grpSpPr>
        <p:sp>
          <p:nvSpPr>
            <p:cNvPr id="5" name="object 5"/>
            <p:cNvSpPr/>
            <p:nvPr/>
          </p:nvSpPr>
          <p:spPr>
            <a:xfrm>
              <a:off x="1405128" y="1905000"/>
              <a:ext cx="2337816" cy="4648200"/>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1371600" y="3991355"/>
              <a:ext cx="853440" cy="570230"/>
            </a:xfrm>
            <a:custGeom>
              <a:avLst/>
              <a:gdLst/>
              <a:ahLst/>
              <a:cxnLst/>
              <a:rect l="l" t="t" r="r" b="b"/>
              <a:pathLst>
                <a:path w="853439" h="570229">
                  <a:moveTo>
                    <a:pt x="853439" y="0"/>
                  </a:moveTo>
                  <a:lnTo>
                    <a:pt x="0" y="0"/>
                  </a:lnTo>
                  <a:lnTo>
                    <a:pt x="0" y="569976"/>
                  </a:lnTo>
                  <a:lnTo>
                    <a:pt x="853439" y="569976"/>
                  </a:lnTo>
                  <a:lnTo>
                    <a:pt x="853439" y="0"/>
                  </a:lnTo>
                  <a:close/>
                </a:path>
              </a:pathLst>
            </a:custGeom>
            <a:solidFill>
              <a:srgbClr val="FFFFFF"/>
            </a:solidFill>
          </p:spPr>
          <p:txBody>
            <a:bodyPr wrap="square" lIns="0" tIns="0" rIns="0" bIns="0" rtlCol="0"/>
            <a:lstStyle/>
            <a:p>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u="sng" dirty="0" smtClean="0"/>
              <a:t>HOST RESPONSE </a:t>
            </a:r>
          </a:p>
          <a:p>
            <a:r>
              <a:rPr lang="en-US" dirty="0" smtClean="0"/>
              <a:t>Initially, the host responds to malaria infection by activating nonspecific defense mechanism</a:t>
            </a:r>
          </a:p>
          <a:p>
            <a:r>
              <a:rPr lang="en-US" dirty="0" err="1" smtClean="0"/>
              <a:t>Splenic</a:t>
            </a:r>
            <a:r>
              <a:rPr lang="en-US" dirty="0" smtClean="0"/>
              <a:t> immunologic and </a:t>
            </a:r>
            <a:r>
              <a:rPr lang="en-US" dirty="0" err="1" smtClean="0"/>
              <a:t>filtrative</a:t>
            </a:r>
            <a:r>
              <a:rPr lang="en-US" dirty="0" smtClean="0"/>
              <a:t> clearance functions are augmented, and the removal of both parasitized and uninfected erythrocytes is accelerated.</a:t>
            </a:r>
          </a:p>
          <a:p>
            <a:r>
              <a:rPr lang="en-US" dirty="0" smtClean="0"/>
              <a:t>The spleen also removes damaged ring-form parasites (a process known as “pitting”)</a:t>
            </a:r>
          </a:p>
          <a:p>
            <a:pPr>
              <a:buNone/>
            </a:pP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dirty="0" smtClean="0"/>
              <a:t>The parasitized cells escaping </a:t>
            </a:r>
            <a:r>
              <a:rPr lang="en-US" dirty="0" err="1" smtClean="0"/>
              <a:t>splenic</a:t>
            </a:r>
            <a:r>
              <a:rPr lang="en-US" dirty="0" smtClean="0"/>
              <a:t> removal are destroyed when the </a:t>
            </a:r>
            <a:r>
              <a:rPr lang="en-US" dirty="0" err="1" smtClean="0"/>
              <a:t>schizont</a:t>
            </a:r>
            <a:r>
              <a:rPr lang="en-US" dirty="0" smtClean="0"/>
              <a:t> ruptures</a:t>
            </a:r>
          </a:p>
          <a:p>
            <a:r>
              <a:rPr lang="en-US" dirty="0" smtClean="0"/>
              <a:t>The toxins release induces </a:t>
            </a:r>
            <a:r>
              <a:rPr lang="en-US" dirty="0" err="1" smtClean="0"/>
              <a:t>monocyte</a:t>
            </a:r>
            <a:r>
              <a:rPr lang="en-US" dirty="0" smtClean="0"/>
              <a:t>/ macrophage activation and the release of </a:t>
            </a:r>
            <a:r>
              <a:rPr lang="en-US" dirty="0" err="1" smtClean="0"/>
              <a:t>proinflammatory</a:t>
            </a:r>
            <a:r>
              <a:rPr lang="en-US" dirty="0" smtClean="0"/>
              <a:t> cytokines, which cause fever and other pathologic effects</a:t>
            </a:r>
          </a:p>
          <a:p>
            <a:r>
              <a:rPr lang="en-US" dirty="0" smtClean="0"/>
              <a:t>Temperatures of ≥40°C (≥104°F) damage mature parasites</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endParaRPr lang="en-US" dirty="0" smtClean="0"/>
          </a:p>
          <a:p>
            <a:r>
              <a:rPr lang="en-US" dirty="0" err="1" smtClean="0"/>
              <a:t>thalassemias</a:t>
            </a:r>
            <a:r>
              <a:rPr lang="en-US" dirty="0" smtClean="0"/>
              <a:t>, sickle cell  disease, </a:t>
            </a:r>
            <a:r>
              <a:rPr lang="en-US" dirty="0" err="1" smtClean="0"/>
              <a:t>hemoglobins</a:t>
            </a:r>
            <a:r>
              <a:rPr lang="en-US" dirty="0" smtClean="0"/>
              <a:t> C and E, hereditary </a:t>
            </a:r>
            <a:r>
              <a:rPr lang="en-US" dirty="0" err="1" smtClean="0"/>
              <a:t>ovalocytosis</a:t>
            </a:r>
            <a:r>
              <a:rPr lang="en-US" dirty="0" smtClean="0"/>
              <a:t>, and glucose- 6-phosphate </a:t>
            </a:r>
            <a:r>
              <a:rPr lang="en-US" dirty="0" err="1" smtClean="0"/>
              <a:t>dehydrogenase</a:t>
            </a:r>
            <a:r>
              <a:rPr lang="en-US" dirty="0" smtClean="0"/>
              <a:t> (G6PD) deficiency </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0"/>
            <a:ext cx="8229600" cy="1143000"/>
          </a:xfrm>
        </p:spPr>
        <p:txBody>
          <a:bodyPr/>
          <a:lstStyle/>
          <a:p>
            <a:r>
              <a:rPr lang="en-US" altLang="en-US" sz="3200" b="1" dirty="0" smtClean="0">
                <a:solidFill>
                  <a:prstClr val="black"/>
                </a:solidFill>
                <a:latin typeface="Tahoma" pitchFamily="34" charset="0"/>
                <a:ea typeface="Tahoma" pitchFamily="34" charset="0"/>
                <a:cs typeface="Tahoma" pitchFamily="34" charset="0"/>
              </a:rPr>
              <a:t>CLINICAL FEATURES</a:t>
            </a:r>
            <a:endParaRPr lang="en-IN" dirty="0"/>
          </a:p>
        </p:txBody>
      </p:sp>
      <p:sp>
        <p:nvSpPr>
          <p:cNvPr id="3" name="Content Placeholder 2"/>
          <p:cNvSpPr>
            <a:spLocks noGrp="1"/>
          </p:cNvSpPr>
          <p:nvPr>
            <p:ph idx="1"/>
          </p:nvPr>
        </p:nvSpPr>
        <p:spPr>
          <a:xfrm>
            <a:off x="0" y="1268760"/>
            <a:ext cx="9144000" cy="5589240"/>
          </a:xfrm>
        </p:spPr>
        <p:txBody>
          <a:bodyPr>
            <a:normAutofit fontScale="85000" lnSpcReduction="20000"/>
          </a:bodyPr>
          <a:lstStyle/>
          <a:p>
            <a:pPr>
              <a:buNone/>
            </a:pPr>
            <a:r>
              <a:rPr lang="en-IN" sz="2800" dirty="0" smtClean="0"/>
              <a:t>Malaria should be </a:t>
            </a:r>
            <a:r>
              <a:rPr lang="en-IN" sz="2800" dirty="0" smtClean="0">
                <a:solidFill>
                  <a:srgbClr val="C00000"/>
                </a:solidFill>
              </a:rPr>
              <a:t>suspected </a:t>
            </a:r>
            <a:r>
              <a:rPr lang="en-IN" sz="2800" dirty="0" smtClean="0"/>
              <a:t>in patients residing in endemic</a:t>
            </a:r>
          </a:p>
          <a:p>
            <a:pPr>
              <a:buNone/>
            </a:pPr>
            <a:r>
              <a:rPr lang="en-IN" sz="2800" dirty="0" smtClean="0"/>
              <a:t>areas </a:t>
            </a:r>
            <a:r>
              <a:rPr lang="en-IN" sz="2800" b="1" dirty="0" smtClean="0"/>
              <a:t>or</a:t>
            </a:r>
            <a:r>
              <a:rPr lang="en-IN" sz="2800" dirty="0" smtClean="0"/>
              <a:t> who have recently visited endemic area and presenting</a:t>
            </a:r>
          </a:p>
          <a:p>
            <a:pPr>
              <a:buNone/>
            </a:pPr>
            <a:r>
              <a:rPr lang="en-IN" sz="2800" dirty="0" smtClean="0"/>
              <a:t>with</a:t>
            </a:r>
            <a:endParaRPr lang="en-US" altLang="en-US" sz="2800" b="1" dirty="0" smtClean="0"/>
          </a:p>
          <a:p>
            <a:r>
              <a:rPr lang="en-US" altLang="en-US" sz="2800" b="1" dirty="0" smtClean="0"/>
              <a:t>Fever </a:t>
            </a:r>
            <a:r>
              <a:rPr lang="en-US" altLang="en-US" sz="2800" dirty="0" smtClean="0"/>
              <a:t>– Classical fever spikes at regular intervals with chills and rigors are </a:t>
            </a:r>
            <a:r>
              <a:rPr lang="en-US" altLang="en-US" sz="2800" b="1" dirty="0" smtClean="0"/>
              <a:t>unusual</a:t>
            </a:r>
            <a:r>
              <a:rPr lang="en-US" altLang="en-US" sz="2800" dirty="0" smtClean="0"/>
              <a:t>.</a:t>
            </a:r>
          </a:p>
          <a:p>
            <a:r>
              <a:rPr lang="en-US" altLang="en-US" sz="2800" dirty="0" smtClean="0"/>
              <a:t>Lack of sense of well being</a:t>
            </a:r>
          </a:p>
          <a:p>
            <a:r>
              <a:rPr lang="en-US" altLang="en-US" sz="2800" dirty="0" smtClean="0"/>
              <a:t>Headache and muscle aches</a:t>
            </a:r>
          </a:p>
          <a:p>
            <a:r>
              <a:rPr lang="en-US" altLang="en-US" sz="2800" dirty="0" smtClean="0"/>
              <a:t>Fatigue</a:t>
            </a:r>
          </a:p>
          <a:p>
            <a:r>
              <a:rPr lang="en-US" altLang="en-US" sz="2800" dirty="0" smtClean="0"/>
              <a:t>Nausea</a:t>
            </a:r>
          </a:p>
          <a:p>
            <a:r>
              <a:rPr lang="en-US" altLang="en-US" sz="2800" dirty="0" smtClean="0"/>
              <a:t>Vomiting</a:t>
            </a:r>
          </a:p>
          <a:p>
            <a:r>
              <a:rPr lang="en-US" altLang="en-US" sz="2800" dirty="0" smtClean="0"/>
              <a:t>Generalized seizures may occur. </a:t>
            </a:r>
          </a:p>
          <a:p>
            <a:pPr>
              <a:buNone/>
            </a:pPr>
            <a:r>
              <a:rPr lang="en-IN" sz="2400" dirty="0" smtClean="0"/>
              <a:t>The symptoms of malaria can be non-specific and mimic other diseases like viral</a:t>
            </a:r>
          </a:p>
          <a:p>
            <a:pPr>
              <a:buNone/>
            </a:pPr>
            <a:r>
              <a:rPr lang="en-IN" sz="2400" dirty="0" smtClean="0"/>
              <a:t>     infections, enteric fever etc.</a:t>
            </a:r>
            <a:endParaRPr lang="en-US" altLang="en-US" sz="2800" dirty="0" smtClean="0"/>
          </a:p>
          <a:p>
            <a:pPr>
              <a:buNone/>
            </a:pPr>
            <a:r>
              <a:rPr lang="en-US" altLang="en-US" sz="2800" b="1" dirty="0" smtClean="0">
                <a:solidFill>
                  <a:srgbClr val="C00000"/>
                </a:solidFill>
              </a:rPr>
              <a:t>SIGNS</a:t>
            </a:r>
            <a:r>
              <a:rPr lang="en-US" altLang="en-US" sz="2800" dirty="0" smtClean="0"/>
              <a:t> – mild Pallor, mild jaundice and a palpable spleen maybe seen.   </a:t>
            </a:r>
          </a:p>
          <a:p>
            <a:endParaRPr lang="en-IN"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Text Box 2">
            <a:extLst>
              <a:ext uri="{FF2B5EF4-FFF2-40B4-BE49-F238E27FC236}"/>
            </a:extLst>
          </p:cNvPr>
          <p:cNvSpPr txBox="1">
            <a:spLocks noChangeArrowheads="1"/>
          </p:cNvSpPr>
          <p:nvPr/>
        </p:nvSpPr>
        <p:spPr bwMode="auto">
          <a:xfrm>
            <a:off x="0" y="412750"/>
            <a:ext cx="1981200" cy="1917700"/>
          </a:xfrm>
          <a:prstGeom prst="rect">
            <a:avLst/>
          </a:prstGeom>
          <a:solidFill>
            <a:srgbClr val="CCFFFF"/>
          </a:solidFill>
          <a:ln w="18930">
            <a:noFill/>
            <a:miter lim="800000"/>
            <a:headEnd/>
            <a:tailEnd/>
          </a:ln>
          <a:effectLst/>
        </p:spPr>
        <p:txBody>
          <a:bodyPr anchor="ctr">
            <a:spAutoFit/>
          </a:bodyPr>
          <a:lstStyle/>
          <a:p>
            <a:pPr algn="ctr">
              <a:defRPr/>
            </a:pPr>
            <a:r>
              <a:rPr lang="en-US">
                <a:solidFill>
                  <a:srgbClr val="000099"/>
                </a:solidFill>
                <a:effectLst>
                  <a:outerShdw blurRad="38100" dist="38100" dir="2700000" algn="tl">
                    <a:srgbClr val="000000"/>
                  </a:outerShdw>
                </a:effectLst>
                <a:latin typeface="Tahoma" pitchFamily="34" charset="0"/>
              </a:rPr>
              <a:t>CLINICAL SIGNS &amp; SYMPTOMS OF MALARIA</a:t>
            </a:r>
          </a:p>
        </p:txBody>
      </p:sp>
      <p:grpSp>
        <p:nvGrpSpPr>
          <p:cNvPr id="2" name="Group 3"/>
          <p:cNvGrpSpPr>
            <a:grpSpLocks/>
          </p:cNvGrpSpPr>
          <p:nvPr/>
        </p:nvGrpSpPr>
        <p:grpSpPr bwMode="auto">
          <a:xfrm rot="-2964591">
            <a:off x="2805906" y="1918494"/>
            <a:ext cx="3151188" cy="3429000"/>
            <a:chOff x="1583" y="1054"/>
            <a:chExt cx="2184" cy="2278"/>
          </a:xfrm>
        </p:grpSpPr>
        <p:sp>
          <p:nvSpPr>
            <p:cNvPr id="12298" name="Freeform 4"/>
            <p:cNvSpPr>
              <a:spLocks/>
            </p:cNvSpPr>
            <p:nvPr/>
          </p:nvSpPr>
          <p:spPr bwMode="auto">
            <a:xfrm>
              <a:off x="2312" y="1054"/>
              <a:ext cx="1404" cy="1764"/>
            </a:xfrm>
            <a:custGeom>
              <a:avLst/>
              <a:gdLst>
                <a:gd name="T0" fmla="*/ 554 w 1404"/>
                <a:gd name="T1" fmla="*/ 235 h 1764"/>
                <a:gd name="T2" fmla="*/ 605 w 1404"/>
                <a:gd name="T3" fmla="*/ 245 h 1764"/>
                <a:gd name="T4" fmla="*/ 645 w 1404"/>
                <a:gd name="T5" fmla="*/ 255 h 1764"/>
                <a:gd name="T6" fmla="*/ 686 w 1404"/>
                <a:gd name="T7" fmla="*/ 268 h 1764"/>
                <a:gd name="T8" fmla="*/ 728 w 1404"/>
                <a:gd name="T9" fmla="*/ 282 h 1764"/>
                <a:gd name="T10" fmla="*/ 776 w 1404"/>
                <a:gd name="T11" fmla="*/ 301 h 1764"/>
                <a:gd name="T12" fmla="*/ 822 w 1404"/>
                <a:gd name="T13" fmla="*/ 321 h 1764"/>
                <a:gd name="T14" fmla="*/ 867 w 1404"/>
                <a:gd name="T15" fmla="*/ 344 h 1764"/>
                <a:gd name="T16" fmla="*/ 905 w 1404"/>
                <a:gd name="T17" fmla="*/ 367 h 1764"/>
                <a:gd name="T18" fmla="*/ 944 w 1404"/>
                <a:gd name="T19" fmla="*/ 392 h 1764"/>
                <a:gd name="T20" fmla="*/ 986 w 1404"/>
                <a:gd name="T21" fmla="*/ 423 h 1764"/>
                <a:gd name="T22" fmla="*/ 1024 w 1404"/>
                <a:gd name="T23" fmla="*/ 450 h 1764"/>
                <a:gd name="T24" fmla="*/ 1083 w 1404"/>
                <a:gd name="T25" fmla="*/ 503 h 1764"/>
                <a:gd name="T26" fmla="*/ 1134 w 1404"/>
                <a:gd name="T27" fmla="*/ 555 h 1764"/>
                <a:gd name="T28" fmla="*/ 1174 w 1404"/>
                <a:gd name="T29" fmla="*/ 603 h 1764"/>
                <a:gd name="T30" fmla="*/ 1217 w 1404"/>
                <a:gd name="T31" fmla="*/ 660 h 1764"/>
                <a:gd name="T32" fmla="*/ 1257 w 1404"/>
                <a:gd name="T33" fmla="*/ 720 h 1764"/>
                <a:gd name="T34" fmla="*/ 1291 w 1404"/>
                <a:gd name="T35" fmla="*/ 780 h 1764"/>
                <a:gd name="T36" fmla="*/ 1322 w 1404"/>
                <a:gd name="T37" fmla="*/ 847 h 1764"/>
                <a:gd name="T38" fmla="*/ 1347 w 1404"/>
                <a:gd name="T39" fmla="*/ 919 h 1764"/>
                <a:gd name="T40" fmla="*/ 1374 w 1404"/>
                <a:gd name="T41" fmla="*/ 1008 h 1764"/>
                <a:gd name="T42" fmla="*/ 1390 w 1404"/>
                <a:gd name="T43" fmla="*/ 1094 h 1764"/>
                <a:gd name="T44" fmla="*/ 1403 w 1404"/>
                <a:gd name="T45" fmla="*/ 1207 h 1764"/>
                <a:gd name="T46" fmla="*/ 1403 w 1404"/>
                <a:gd name="T47" fmla="*/ 1303 h 1764"/>
                <a:gd name="T48" fmla="*/ 1393 w 1404"/>
                <a:gd name="T49" fmla="*/ 1391 h 1764"/>
                <a:gd name="T50" fmla="*/ 1378 w 1404"/>
                <a:gd name="T51" fmla="*/ 1481 h 1764"/>
                <a:gd name="T52" fmla="*/ 1349 w 1404"/>
                <a:gd name="T53" fmla="*/ 1582 h 1764"/>
                <a:gd name="T54" fmla="*/ 1315 w 1404"/>
                <a:gd name="T55" fmla="*/ 1675 h 1764"/>
                <a:gd name="T56" fmla="*/ 1262 w 1404"/>
                <a:gd name="T57" fmla="*/ 1764 h 1764"/>
                <a:gd name="T58" fmla="*/ 871 w 1404"/>
                <a:gd name="T59" fmla="*/ 1480 h 1764"/>
                <a:gd name="T60" fmla="*/ 897 w 1404"/>
                <a:gd name="T61" fmla="*/ 1409 h 1764"/>
                <a:gd name="T62" fmla="*/ 913 w 1404"/>
                <a:gd name="T63" fmla="*/ 1339 h 1764"/>
                <a:gd name="T64" fmla="*/ 918 w 1404"/>
                <a:gd name="T65" fmla="*/ 1274 h 1764"/>
                <a:gd name="T66" fmla="*/ 916 w 1404"/>
                <a:gd name="T67" fmla="*/ 1201 h 1764"/>
                <a:gd name="T68" fmla="*/ 903 w 1404"/>
                <a:gd name="T69" fmla="*/ 1120 h 1764"/>
                <a:gd name="T70" fmla="*/ 879 w 1404"/>
                <a:gd name="T71" fmla="*/ 1047 h 1764"/>
                <a:gd name="T72" fmla="*/ 848 w 1404"/>
                <a:gd name="T73" fmla="*/ 982 h 1764"/>
                <a:gd name="T74" fmla="*/ 818 w 1404"/>
                <a:gd name="T75" fmla="*/ 937 h 1764"/>
                <a:gd name="T76" fmla="*/ 786 w 1404"/>
                <a:gd name="T77" fmla="*/ 896 h 1764"/>
                <a:gd name="T78" fmla="*/ 751 w 1404"/>
                <a:gd name="T79" fmla="*/ 860 h 1764"/>
                <a:gd name="T80" fmla="*/ 714 w 1404"/>
                <a:gd name="T81" fmla="*/ 826 h 1764"/>
                <a:gd name="T82" fmla="*/ 667 w 1404"/>
                <a:gd name="T83" fmla="*/ 794 h 1764"/>
                <a:gd name="T84" fmla="*/ 628 w 1404"/>
                <a:gd name="T85" fmla="*/ 769 h 1764"/>
                <a:gd name="T86" fmla="*/ 578 w 1404"/>
                <a:gd name="T87" fmla="*/ 745 h 1764"/>
                <a:gd name="T88" fmla="*/ 536 w 1404"/>
                <a:gd name="T89" fmla="*/ 730 h 1764"/>
                <a:gd name="T90" fmla="*/ 474 w 1404"/>
                <a:gd name="T91" fmla="*/ 717 h 1764"/>
                <a:gd name="T92" fmla="*/ 412 w 1404"/>
                <a:gd name="T93" fmla="*/ 712 h 1764"/>
                <a:gd name="T94" fmla="*/ 395 w 1404"/>
                <a:gd name="T95" fmla="*/ 968 h 1764"/>
                <a:gd name="T96" fmla="*/ 394 w 1404"/>
                <a:gd name="T97" fmla="*/ 0 h 1764"/>
                <a:gd name="T98" fmla="*/ 415 w 1404"/>
                <a:gd name="T99" fmla="*/ 222 h 1764"/>
                <a:gd name="T100" fmla="*/ 478 w 1404"/>
                <a:gd name="T101" fmla="*/ 225 h 1764"/>
                <a:gd name="T102" fmla="*/ 535 w 1404"/>
                <a:gd name="T103" fmla="*/ 231 h 17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404"/>
                <a:gd name="T157" fmla="*/ 0 h 1764"/>
                <a:gd name="T158" fmla="*/ 1404 w 1404"/>
                <a:gd name="T159" fmla="*/ 1764 h 176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404" h="1764">
                  <a:moveTo>
                    <a:pt x="535" y="231"/>
                  </a:moveTo>
                  <a:lnTo>
                    <a:pt x="554" y="235"/>
                  </a:lnTo>
                  <a:lnTo>
                    <a:pt x="580" y="239"/>
                  </a:lnTo>
                  <a:lnTo>
                    <a:pt x="605" y="245"/>
                  </a:lnTo>
                  <a:lnTo>
                    <a:pt x="623" y="250"/>
                  </a:lnTo>
                  <a:lnTo>
                    <a:pt x="645" y="255"/>
                  </a:lnTo>
                  <a:lnTo>
                    <a:pt x="665" y="261"/>
                  </a:lnTo>
                  <a:lnTo>
                    <a:pt x="686" y="268"/>
                  </a:lnTo>
                  <a:lnTo>
                    <a:pt x="706" y="273"/>
                  </a:lnTo>
                  <a:lnTo>
                    <a:pt x="728" y="282"/>
                  </a:lnTo>
                  <a:lnTo>
                    <a:pt x="754" y="292"/>
                  </a:lnTo>
                  <a:lnTo>
                    <a:pt x="776" y="301"/>
                  </a:lnTo>
                  <a:lnTo>
                    <a:pt x="797" y="310"/>
                  </a:lnTo>
                  <a:lnTo>
                    <a:pt x="822" y="321"/>
                  </a:lnTo>
                  <a:lnTo>
                    <a:pt x="846" y="333"/>
                  </a:lnTo>
                  <a:lnTo>
                    <a:pt x="867" y="344"/>
                  </a:lnTo>
                  <a:lnTo>
                    <a:pt x="887" y="356"/>
                  </a:lnTo>
                  <a:lnTo>
                    <a:pt x="905" y="367"/>
                  </a:lnTo>
                  <a:lnTo>
                    <a:pt x="923" y="380"/>
                  </a:lnTo>
                  <a:lnTo>
                    <a:pt x="944" y="392"/>
                  </a:lnTo>
                  <a:lnTo>
                    <a:pt x="966" y="408"/>
                  </a:lnTo>
                  <a:lnTo>
                    <a:pt x="986" y="423"/>
                  </a:lnTo>
                  <a:lnTo>
                    <a:pt x="1006" y="438"/>
                  </a:lnTo>
                  <a:lnTo>
                    <a:pt x="1024" y="450"/>
                  </a:lnTo>
                  <a:lnTo>
                    <a:pt x="1053" y="475"/>
                  </a:lnTo>
                  <a:lnTo>
                    <a:pt x="1083" y="503"/>
                  </a:lnTo>
                  <a:lnTo>
                    <a:pt x="1106" y="524"/>
                  </a:lnTo>
                  <a:lnTo>
                    <a:pt x="1134" y="555"/>
                  </a:lnTo>
                  <a:lnTo>
                    <a:pt x="1153" y="577"/>
                  </a:lnTo>
                  <a:lnTo>
                    <a:pt x="1174" y="603"/>
                  </a:lnTo>
                  <a:lnTo>
                    <a:pt x="1198" y="632"/>
                  </a:lnTo>
                  <a:lnTo>
                    <a:pt x="1217" y="660"/>
                  </a:lnTo>
                  <a:lnTo>
                    <a:pt x="1236" y="690"/>
                  </a:lnTo>
                  <a:lnTo>
                    <a:pt x="1257" y="720"/>
                  </a:lnTo>
                  <a:lnTo>
                    <a:pt x="1274" y="752"/>
                  </a:lnTo>
                  <a:lnTo>
                    <a:pt x="1291" y="780"/>
                  </a:lnTo>
                  <a:lnTo>
                    <a:pt x="1307" y="814"/>
                  </a:lnTo>
                  <a:lnTo>
                    <a:pt x="1322" y="847"/>
                  </a:lnTo>
                  <a:lnTo>
                    <a:pt x="1334" y="882"/>
                  </a:lnTo>
                  <a:lnTo>
                    <a:pt x="1347" y="919"/>
                  </a:lnTo>
                  <a:lnTo>
                    <a:pt x="1363" y="965"/>
                  </a:lnTo>
                  <a:lnTo>
                    <a:pt x="1374" y="1008"/>
                  </a:lnTo>
                  <a:lnTo>
                    <a:pt x="1385" y="1051"/>
                  </a:lnTo>
                  <a:lnTo>
                    <a:pt x="1390" y="1094"/>
                  </a:lnTo>
                  <a:lnTo>
                    <a:pt x="1397" y="1144"/>
                  </a:lnTo>
                  <a:lnTo>
                    <a:pt x="1403" y="1207"/>
                  </a:lnTo>
                  <a:lnTo>
                    <a:pt x="1404" y="1255"/>
                  </a:lnTo>
                  <a:lnTo>
                    <a:pt x="1403" y="1303"/>
                  </a:lnTo>
                  <a:lnTo>
                    <a:pt x="1398" y="1348"/>
                  </a:lnTo>
                  <a:lnTo>
                    <a:pt x="1393" y="1391"/>
                  </a:lnTo>
                  <a:lnTo>
                    <a:pt x="1388" y="1436"/>
                  </a:lnTo>
                  <a:lnTo>
                    <a:pt x="1378" y="1481"/>
                  </a:lnTo>
                  <a:lnTo>
                    <a:pt x="1365" y="1531"/>
                  </a:lnTo>
                  <a:lnTo>
                    <a:pt x="1349" y="1582"/>
                  </a:lnTo>
                  <a:lnTo>
                    <a:pt x="1333" y="1629"/>
                  </a:lnTo>
                  <a:lnTo>
                    <a:pt x="1315" y="1675"/>
                  </a:lnTo>
                  <a:lnTo>
                    <a:pt x="1289" y="1719"/>
                  </a:lnTo>
                  <a:lnTo>
                    <a:pt x="1262" y="1764"/>
                  </a:lnTo>
                  <a:lnTo>
                    <a:pt x="849" y="1525"/>
                  </a:lnTo>
                  <a:lnTo>
                    <a:pt x="871" y="1480"/>
                  </a:lnTo>
                  <a:lnTo>
                    <a:pt x="886" y="1446"/>
                  </a:lnTo>
                  <a:lnTo>
                    <a:pt x="897" y="1409"/>
                  </a:lnTo>
                  <a:lnTo>
                    <a:pt x="906" y="1373"/>
                  </a:lnTo>
                  <a:lnTo>
                    <a:pt x="913" y="1339"/>
                  </a:lnTo>
                  <a:lnTo>
                    <a:pt x="915" y="1306"/>
                  </a:lnTo>
                  <a:lnTo>
                    <a:pt x="918" y="1274"/>
                  </a:lnTo>
                  <a:lnTo>
                    <a:pt x="918" y="1240"/>
                  </a:lnTo>
                  <a:lnTo>
                    <a:pt x="916" y="1201"/>
                  </a:lnTo>
                  <a:lnTo>
                    <a:pt x="911" y="1162"/>
                  </a:lnTo>
                  <a:lnTo>
                    <a:pt x="903" y="1120"/>
                  </a:lnTo>
                  <a:lnTo>
                    <a:pt x="894" y="1085"/>
                  </a:lnTo>
                  <a:lnTo>
                    <a:pt x="879" y="1047"/>
                  </a:lnTo>
                  <a:lnTo>
                    <a:pt x="865" y="1014"/>
                  </a:lnTo>
                  <a:lnTo>
                    <a:pt x="848" y="982"/>
                  </a:lnTo>
                  <a:lnTo>
                    <a:pt x="833" y="957"/>
                  </a:lnTo>
                  <a:lnTo>
                    <a:pt x="818" y="937"/>
                  </a:lnTo>
                  <a:lnTo>
                    <a:pt x="803" y="917"/>
                  </a:lnTo>
                  <a:lnTo>
                    <a:pt x="786" y="896"/>
                  </a:lnTo>
                  <a:lnTo>
                    <a:pt x="767" y="875"/>
                  </a:lnTo>
                  <a:lnTo>
                    <a:pt x="751" y="860"/>
                  </a:lnTo>
                  <a:lnTo>
                    <a:pt x="732" y="842"/>
                  </a:lnTo>
                  <a:lnTo>
                    <a:pt x="714" y="826"/>
                  </a:lnTo>
                  <a:lnTo>
                    <a:pt x="693" y="810"/>
                  </a:lnTo>
                  <a:lnTo>
                    <a:pt x="667" y="794"/>
                  </a:lnTo>
                  <a:lnTo>
                    <a:pt x="646" y="779"/>
                  </a:lnTo>
                  <a:lnTo>
                    <a:pt x="628" y="769"/>
                  </a:lnTo>
                  <a:lnTo>
                    <a:pt x="601" y="753"/>
                  </a:lnTo>
                  <a:lnTo>
                    <a:pt x="578" y="745"/>
                  </a:lnTo>
                  <a:lnTo>
                    <a:pt x="557" y="737"/>
                  </a:lnTo>
                  <a:lnTo>
                    <a:pt x="536" y="730"/>
                  </a:lnTo>
                  <a:lnTo>
                    <a:pt x="504" y="723"/>
                  </a:lnTo>
                  <a:lnTo>
                    <a:pt x="474" y="717"/>
                  </a:lnTo>
                  <a:lnTo>
                    <a:pt x="443" y="714"/>
                  </a:lnTo>
                  <a:lnTo>
                    <a:pt x="412" y="712"/>
                  </a:lnTo>
                  <a:lnTo>
                    <a:pt x="395" y="711"/>
                  </a:lnTo>
                  <a:lnTo>
                    <a:pt x="395" y="968"/>
                  </a:lnTo>
                  <a:lnTo>
                    <a:pt x="0" y="491"/>
                  </a:lnTo>
                  <a:lnTo>
                    <a:pt x="394" y="0"/>
                  </a:lnTo>
                  <a:lnTo>
                    <a:pt x="394" y="221"/>
                  </a:lnTo>
                  <a:lnTo>
                    <a:pt x="415" y="222"/>
                  </a:lnTo>
                  <a:lnTo>
                    <a:pt x="446" y="223"/>
                  </a:lnTo>
                  <a:lnTo>
                    <a:pt x="478" y="225"/>
                  </a:lnTo>
                  <a:lnTo>
                    <a:pt x="509" y="228"/>
                  </a:lnTo>
                  <a:lnTo>
                    <a:pt x="535" y="231"/>
                  </a:lnTo>
                  <a:close/>
                </a:path>
              </a:pathLst>
            </a:custGeom>
            <a:solidFill>
              <a:srgbClr val="FF0000"/>
            </a:solidFill>
            <a:ln w="9525">
              <a:noFill/>
              <a:round/>
              <a:headEnd/>
              <a:tailEnd/>
            </a:ln>
          </p:spPr>
          <p:txBody>
            <a:bodyPr/>
            <a:lstStyle/>
            <a:p>
              <a:endParaRPr lang="en-US"/>
            </a:p>
          </p:txBody>
        </p:sp>
        <p:sp>
          <p:nvSpPr>
            <p:cNvPr id="12299" name="Freeform 5"/>
            <p:cNvSpPr>
              <a:spLocks/>
            </p:cNvSpPr>
            <p:nvPr/>
          </p:nvSpPr>
          <p:spPr bwMode="auto">
            <a:xfrm>
              <a:off x="1904" y="2352"/>
              <a:ext cx="1863" cy="980"/>
            </a:xfrm>
            <a:custGeom>
              <a:avLst/>
              <a:gdLst>
                <a:gd name="T0" fmla="*/ 956 w 1863"/>
                <a:gd name="T1" fmla="*/ 965 h 980"/>
                <a:gd name="T2" fmla="*/ 1007 w 1863"/>
                <a:gd name="T3" fmla="*/ 955 h 980"/>
                <a:gd name="T4" fmla="*/ 1046 w 1863"/>
                <a:gd name="T5" fmla="*/ 946 h 980"/>
                <a:gd name="T6" fmla="*/ 1089 w 1863"/>
                <a:gd name="T7" fmla="*/ 934 h 980"/>
                <a:gd name="T8" fmla="*/ 1130 w 1863"/>
                <a:gd name="T9" fmla="*/ 919 h 980"/>
                <a:gd name="T10" fmla="*/ 1179 w 1863"/>
                <a:gd name="T11" fmla="*/ 900 h 980"/>
                <a:gd name="T12" fmla="*/ 1225 w 1863"/>
                <a:gd name="T13" fmla="*/ 879 h 980"/>
                <a:gd name="T14" fmla="*/ 1270 w 1863"/>
                <a:gd name="T15" fmla="*/ 857 h 980"/>
                <a:gd name="T16" fmla="*/ 1307 w 1863"/>
                <a:gd name="T17" fmla="*/ 833 h 980"/>
                <a:gd name="T18" fmla="*/ 1345 w 1863"/>
                <a:gd name="T19" fmla="*/ 809 h 980"/>
                <a:gd name="T20" fmla="*/ 1388 w 1863"/>
                <a:gd name="T21" fmla="*/ 779 h 980"/>
                <a:gd name="T22" fmla="*/ 1424 w 1863"/>
                <a:gd name="T23" fmla="*/ 751 h 980"/>
                <a:gd name="T24" fmla="*/ 1481 w 1863"/>
                <a:gd name="T25" fmla="*/ 704 h 980"/>
                <a:gd name="T26" fmla="*/ 1535 w 1863"/>
                <a:gd name="T27" fmla="*/ 647 h 980"/>
                <a:gd name="T28" fmla="*/ 1576 w 1863"/>
                <a:gd name="T29" fmla="*/ 599 h 980"/>
                <a:gd name="T30" fmla="*/ 1620 w 1863"/>
                <a:gd name="T31" fmla="*/ 543 h 980"/>
                <a:gd name="T32" fmla="*/ 1662 w 1863"/>
                <a:gd name="T33" fmla="*/ 479 h 980"/>
                <a:gd name="T34" fmla="*/ 1667 w 1863"/>
                <a:gd name="T35" fmla="*/ 0 h 980"/>
                <a:gd name="T36" fmla="*/ 1244 w 1863"/>
                <a:gd name="T37" fmla="*/ 235 h 980"/>
                <a:gd name="T38" fmla="*/ 1207 w 1863"/>
                <a:gd name="T39" fmla="*/ 283 h 980"/>
                <a:gd name="T40" fmla="*/ 1168 w 1863"/>
                <a:gd name="T41" fmla="*/ 326 h 980"/>
                <a:gd name="T42" fmla="*/ 1135 w 1863"/>
                <a:gd name="T43" fmla="*/ 361 h 980"/>
                <a:gd name="T44" fmla="*/ 1094 w 1863"/>
                <a:gd name="T45" fmla="*/ 392 h 980"/>
                <a:gd name="T46" fmla="*/ 1047 w 1863"/>
                <a:gd name="T47" fmla="*/ 423 h 980"/>
                <a:gd name="T48" fmla="*/ 1003 w 1863"/>
                <a:gd name="T49" fmla="*/ 448 h 980"/>
                <a:gd name="T50" fmla="*/ 959 w 1863"/>
                <a:gd name="T51" fmla="*/ 464 h 980"/>
                <a:gd name="T52" fmla="*/ 907 w 1863"/>
                <a:gd name="T53" fmla="*/ 480 h 980"/>
                <a:gd name="T54" fmla="*/ 845 w 1863"/>
                <a:gd name="T55" fmla="*/ 488 h 980"/>
                <a:gd name="T56" fmla="*/ 739 w 1863"/>
                <a:gd name="T57" fmla="*/ 491 h 980"/>
                <a:gd name="T58" fmla="*/ 651 w 1863"/>
                <a:gd name="T59" fmla="*/ 475 h 980"/>
                <a:gd name="T60" fmla="*/ 561 w 1863"/>
                <a:gd name="T61" fmla="*/ 443 h 980"/>
                <a:gd name="T62" fmla="*/ 480 w 1863"/>
                <a:gd name="T63" fmla="*/ 397 h 980"/>
                <a:gd name="T64" fmla="*/ 0 w 1863"/>
                <a:gd name="T65" fmla="*/ 619 h 980"/>
                <a:gd name="T66" fmla="*/ 44 w 1863"/>
                <a:gd name="T67" fmla="*/ 665 h 980"/>
                <a:gd name="T68" fmla="*/ 87 w 1863"/>
                <a:gd name="T69" fmla="*/ 706 h 980"/>
                <a:gd name="T70" fmla="*/ 134 w 1863"/>
                <a:gd name="T71" fmla="*/ 748 h 980"/>
                <a:gd name="T72" fmla="*/ 181 w 1863"/>
                <a:gd name="T73" fmla="*/ 783 h 980"/>
                <a:gd name="T74" fmla="*/ 233 w 1863"/>
                <a:gd name="T75" fmla="*/ 819 h 980"/>
                <a:gd name="T76" fmla="*/ 284 w 1863"/>
                <a:gd name="T77" fmla="*/ 850 h 980"/>
                <a:gd name="T78" fmla="*/ 332 w 1863"/>
                <a:gd name="T79" fmla="*/ 875 h 980"/>
                <a:gd name="T80" fmla="*/ 394 w 1863"/>
                <a:gd name="T81" fmla="*/ 903 h 980"/>
                <a:gd name="T82" fmla="*/ 454 w 1863"/>
                <a:gd name="T83" fmla="*/ 925 h 980"/>
                <a:gd name="T84" fmla="*/ 507 w 1863"/>
                <a:gd name="T85" fmla="*/ 943 h 980"/>
                <a:gd name="T86" fmla="*/ 563 w 1863"/>
                <a:gd name="T87" fmla="*/ 957 h 980"/>
                <a:gd name="T88" fmla="*/ 627 w 1863"/>
                <a:gd name="T89" fmla="*/ 969 h 980"/>
                <a:gd name="T90" fmla="*/ 694 w 1863"/>
                <a:gd name="T91" fmla="*/ 977 h 980"/>
                <a:gd name="T92" fmla="*/ 755 w 1863"/>
                <a:gd name="T93" fmla="*/ 980 h 980"/>
                <a:gd name="T94" fmla="*/ 818 w 1863"/>
                <a:gd name="T95" fmla="*/ 979 h 980"/>
                <a:gd name="T96" fmla="*/ 881 w 1863"/>
                <a:gd name="T97" fmla="*/ 975 h 980"/>
                <a:gd name="T98" fmla="*/ 936 w 1863"/>
                <a:gd name="T99" fmla="*/ 968 h 98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863"/>
                <a:gd name="T151" fmla="*/ 0 h 980"/>
                <a:gd name="T152" fmla="*/ 1863 w 1863"/>
                <a:gd name="T153" fmla="*/ 980 h 98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863" h="980">
                  <a:moveTo>
                    <a:pt x="936" y="968"/>
                  </a:moveTo>
                  <a:lnTo>
                    <a:pt x="956" y="965"/>
                  </a:lnTo>
                  <a:lnTo>
                    <a:pt x="981" y="961"/>
                  </a:lnTo>
                  <a:lnTo>
                    <a:pt x="1007" y="955"/>
                  </a:lnTo>
                  <a:lnTo>
                    <a:pt x="1025" y="951"/>
                  </a:lnTo>
                  <a:lnTo>
                    <a:pt x="1046" y="946"/>
                  </a:lnTo>
                  <a:lnTo>
                    <a:pt x="1068" y="939"/>
                  </a:lnTo>
                  <a:lnTo>
                    <a:pt x="1089" y="934"/>
                  </a:lnTo>
                  <a:lnTo>
                    <a:pt x="1108" y="927"/>
                  </a:lnTo>
                  <a:lnTo>
                    <a:pt x="1130" y="919"/>
                  </a:lnTo>
                  <a:lnTo>
                    <a:pt x="1156" y="909"/>
                  </a:lnTo>
                  <a:lnTo>
                    <a:pt x="1179" y="900"/>
                  </a:lnTo>
                  <a:lnTo>
                    <a:pt x="1200" y="890"/>
                  </a:lnTo>
                  <a:lnTo>
                    <a:pt x="1225" y="879"/>
                  </a:lnTo>
                  <a:lnTo>
                    <a:pt x="1248" y="868"/>
                  </a:lnTo>
                  <a:lnTo>
                    <a:pt x="1270" y="857"/>
                  </a:lnTo>
                  <a:lnTo>
                    <a:pt x="1289" y="844"/>
                  </a:lnTo>
                  <a:lnTo>
                    <a:pt x="1307" y="833"/>
                  </a:lnTo>
                  <a:lnTo>
                    <a:pt x="1325" y="821"/>
                  </a:lnTo>
                  <a:lnTo>
                    <a:pt x="1345" y="809"/>
                  </a:lnTo>
                  <a:lnTo>
                    <a:pt x="1368" y="794"/>
                  </a:lnTo>
                  <a:lnTo>
                    <a:pt x="1388" y="779"/>
                  </a:lnTo>
                  <a:lnTo>
                    <a:pt x="1407" y="764"/>
                  </a:lnTo>
                  <a:lnTo>
                    <a:pt x="1424" y="751"/>
                  </a:lnTo>
                  <a:lnTo>
                    <a:pt x="1454" y="728"/>
                  </a:lnTo>
                  <a:lnTo>
                    <a:pt x="1481" y="704"/>
                  </a:lnTo>
                  <a:lnTo>
                    <a:pt x="1508" y="678"/>
                  </a:lnTo>
                  <a:lnTo>
                    <a:pt x="1535" y="647"/>
                  </a:lnTo>
                  <a:lnTo>
                    <a:pt x="1555" y="624"/>
                  </a:lnTo>
                  <a:lnTo>
                    <a:pt x="1576" y="599"/>
                  </a:lnTo>
                  <a:lnTo>
                    <a:pt x="1599" y="571"/>
                  </a:lnTo>
                  <a:lnTo>
                    <a:pt x="1620" y="543"/>
                  </a:lnTo>
                  <a:lnTo>
                    <a:pt x="1639" y="513"/>
                  </a:lnTo>
                  <a:lnTo>
                    <a:pt x="1662" y="479"/>
                  </a:lnTo>
                  <a:lnTo>
                    <a:pt x="1863" y="597"/>
                  </a:lnTo>
                  <a:lnTo>
                    <a:pt x="1667" y="0"/>
                  </a:lnTo>
                  <a:lnTo>
                    <a:pt x="1029" y="113"/>
                  </a:lnTo>
                  <a:lnTo>
                    <a:pt x="1244" y="235"/>
                  </a:lnTo>
                  <a:lnTo>
                    <a:pt x="1226" y="260"/>
                  </a:lnTo>
                  <a:lnTo>
                    <a:pt x="1207" y="283"/>
                  </a:lnTo>
                  <a:lnTo>
                    <a:pt x="1187" y="305"/>
                  </a:lnTo>
                  <a:lnTo>
                    <a:pt x="1168" y="326"/>
                  </a:lnTo>
                  <a:lnTo>
                    <a:pt x="1152" y="342"/>
                  </a:lnTo>
                  <a:lnTo>
                    <a:pt x="1135" y="361"/>
                  </a:lnTo>
                  <a:lnTo>
                    <a:pt x="1116" y="376"/>
                  </a:lnTo>
                  <a:lnTo>
                    <a:pt x="1094" y="392"/>
                  </a:lnTo>
                  <a:lnTo>
                    <a:pt x="1069" y="409"/>
                  </a:lnTo>
                  <a:lnTo>
                    <a:pt x="1047" y="423"/>
                  </a:lnTo>
                  <a:lnTo>
                    <a:pt x="1029" y="433"/>
                  </a:lnTo>
                  <a:lnTo>
                    <a:pt x="1003" y="448"/>
                  </a:lnTo>
                  <a:lnTo>
                    <a:pt x="979" y="458"/>
                  </a:lnTo>
                  <a:lnTo>
                    <a:pt x="959" y="464"/>
                  </a:lnTo>
                  <a:lnTo>
                    <a:pt x="938" y="472"/>
                  </a:lnTo>
                  <a:lnTo>
                    <a:pt x="907" y="480"/>
                  </a:lnTo>
                  <a:lnTo>
                    <a:pt x="876" y="484"/>
                  </a:lnTo>
                  <a:lnTo>
                    <a:pt x="845" y="488"/>
                  </a:lnTo>
                  <a:lnTo>
                    <a:pt x="799" y="490"/>
                  </a:lnTo>
                  <a:lnTo>
                    <a:pt x="739" y="491"/>
                  </a:lnTo>
                  <a:lnTo>
                    <a:pt x="693" y="484"/>
                  </a:lnTo>
                  <a:lnTo>
                    <a:pt x="651" y="475"/>
                  </a:lnTo>
                  <a:lnTo>
                    <a:pt x="603" y="461"/>
                  </a:lnTo>
                  <a:lnTo>
                    <a:pt x="561" y="443"/>
                  </a:lnTo>
                  <a:lnTo>
                    <a:pt x="518" y="421"/>
                  </a:lnTo>
                  <a:lnTo>
                    <a:pt x="480" y="397"/>
                  </a:lnTo>
                  <a:lnTo>
                    <a:pt x="442" y="364"/>
                  </a:lnTo>
                  <a:lnTo>
                    <a:pt x="0" y="619"/>
                  </a:lnTo>
                  <a:lnTo>
                    <a:pt x="18" y="640"/>
                  </a:lnTo>
                  <a:lnTo>
                    <a:pt x="44" y="665"/>
                  </a:lnTo>
                  <a:lnTo>
                    <a:pt x="65" y="686"/>
                  </a:lnTo>
                  <a:lnTo>
                    <a:pt x="87" y="706"/>
                  </a:lnTo>
                  <a:lnTo>
                    <a:pt x="108" y="727"/>
                  </a:lnTo>
                  <a:lnTo>
                    <a:pt x="134" y="748"/>
                  </a:lnTo>
                  <a:lnTo>
                    <a:pt x="157" y="766"/>
                  </a:lnTo>
                  <a:lnTo>
                    <a:pt x="181" y="783"/>
                  </a:lnTo>
                  <a:lnTo>
                    <a:pt x="207" y="800"/>
                  </a:lnTo>
                  <a:lnTo>
                    <a:pt x="233" y="819"/>
                  </a:lnTo>
                  <a:lnTo>
                    <a:pt x="260" y="836"/>
                  </a:lnTo>
                  <a:lnTo>
                    <a:pt x="284" y="850"/>
                  </a:lnTo>
                  <a:lnTo>
                    <a:pt x="309" y="863"/>
                  </a:lnTo>
                  <a:lnTo>
                    <a:pt x="332" y="875"/>
                  </a:lnTo>
                  <a:lnTo>
                    <a:pt x="364" y="890"/>
                  </a:lnTo>
                  <a:lnTo>
                    <a:pt x="394" y="903"/>
                  </a:lnTo>
                  <a:lnTo>
                    <a:pt x="428" y="916"/>
                  </a:lnTo>
                  <a:lnTo>
                    <a:pt x="454" y="925"/>
                  </a:lnTo>
                  <a:lnTo>
                    <a:pt x="479" y="935"/>
                  </a:lnTo>
                  <a:lnTo>
                    <a:pt x="507" y="943"/>
                  </a:lnTo>
                  <a:lnTo>
                    <a:pt x="535" y="951"/>
                  </a:lnTo>
                  <a:lnTo>
                    <a:pt x="563" y="957"/>
                  </a:lnTo>
                  <a:lnTo>
                    <a:pt x="595" y="964"/>
                  </a:lnTo>
                  <a:lnTo>
                    <a:pt x="627" y="969"/>
                  </a:lnTo>
                  <a:lnTo>
                    <a:pt x="660" y="973"/>
                  </a:lnTo>
                  <a:lnTo>
                    <a:pt x="694" y="977"/>
                  </a:lnTo>
                  <a:lnTo>
                    <a:pt x="720" y="978"/>
                  </a:lnTo>
                  <a:lnTo>
                    <a:pt x="755" y="980"/>
                  </a:lnTo>
                  <a:lnTo>
                    <a:pt x="790" y="980"/>
                  </a:lnTo>
                  <a:lnTo>
                    <a:pt x="818" y="979"/>
                  </a:lnTo>
                  <a:lnTo>
                    <a:pt x="848" y="978"/>
                  </a:lnTo>
                  <a:lnTo>
                    <a:pt x="881" y="975"/>
                  </a:lnTo>
                  <a:lnTo>
                    <a:pt x="911" y="971"/>
                  </a:lnTo>
                  <a:lnTo>
                    <a:pt x="936" y="968"/>
                  </a:lnTo>
                  <a:close/>
                </a:path>
              </a:pathLst>
            </a:custGeom>
            <a:solidFill>
              <a:srgbClr val="0000FF"/>
            </a:solidFill>
            <a:ln w="9525">
              <a:noFill/>
              <a:round/>
              <a:headEnd/>
              <a:tailEnd/>
            </a:ln>
          </p:spPr>
          <p:txBody>
            <a:bodyPr/>
            <a:lstStyle/>
            <a:p>
              <a:endParaRPr lang="en-US"/>
            </a:p>
          </p:txBody>
        </p:sp>
        <p:sp>
          <p:nvSpPr>
            <p:cNvPr id="12300" name="Freeform 6"/>
            <p:cNvSpPr>
              <a:spLocks/>
            </p:cNvSpPr>
            <p:nvPr/>
          </p:nvSpPr>
          <p:spPr bwMode="auto">
            <a:xfrm>
              <a:off x="1583" y="1291"/>
              <a:ext cx="945" cy="1747"/>
            </a:xfrm>
            <a:custGeom>
              <a:avLst/>
              <a:gdLst>
                <a:gd name="T0" fmla="*/ 924 w 945"/>
                <a:gd name="T1" fmla="*/ 3 h 1747"/>
                <a:gd name="T2" fmla="*/ 876 w 945"/>
                <a:gd name="T3" fmla="*/ 13 h 1747"/>
                <a:gd name="T4" fmla="*/ 835 w 945"/>
                <a:gd name="T5" fmla="*/ 23 h 1747"/>
                <a:gd name="T6" fmla="*/ 793 w 945"/>
                <a:gd name="T7" fmla="*/ 35 h 1747"/>
                <a:gd name="T8" fmla="*/ 751 w 945"/>
                <a:gd name="T9" fmla="*/ 50 h 1747"/>
                <a:gd name="T10" fmla="*/ 704 w 945"/>
                <a:gd name="T11" fmla="*/ 69 h 1747"/>
                <a:gd name="T12" fmla="*/ 659 w 945"/>
                <a:gd name="T13" fmla="*/ 89 h 1747"/>
                <a:gd name="T14" fmla="*/ 614 w 945"/>
                <a:gd name="T15" fmla="*/ 112 h 1747"/>
                <a:gd name="T16" fmla="*/ 575 w 945"/>
                <a:gd name="T17" fmla="*/ 135 h 1747"/>
                <a:gd name="T18" fmla="*/ 537 w 945"/>
                <a:gd name="T19" fmla="*/ 160 h 1747"/>
                <a:gd name="T20" fmla="*/ 494 w 945"/>
                <a:gd name="T21" fmla="*/ 191 h 1747"/>
                <a:gd name="T22" fmla="*/ 457 w 945"/>
                <a:gd name="T23" fmla="*/ 219 h 1747"/>
                <a:gd name="T24" fmla="*/ 397 w 945"/>
                <a:gd name="T25" fmla="*/ 272 h 1747"/>
                <a:gd name="T26" fmla="*/ 346 w 945"/>
                <a:gd name="T27" fmla="*/ 324 h 1747"/>
                <a:gd name="T28" fmla="*/ 305 w 945"/>
                <a:gd name="T29" fmla="*/ 372 h 1747"/>
                <a:gd name="T30" fmla="*/ 263 w 945"/>
                <a:gd name="T31" fmla="*/ 428 h 1747"/>
                <a:gd name="T32" fmla="*/ 224 w 945"/>
                <a:gd name="T33" fmla="*/ 489 h 1747"/>
                <a:gd name="T34" fmla="*/ 189 w 945"/>
                <a:gd name="T35" fmla="*/ 548 h 1747"/>
                <a:gd name="T36" fmla="*/ 159 w 945"/>
                <a:gd name="T37" fmla="*/ 616 h 1747"/>
                <a:gd name="T38" fmla="*/ 133 w 945"/>
                <a:gd name="T39" fmla="*/ 687 h 1747"/>
                <a:gd name="T40" fmla="*/ 107 w 945"/>
                <a:gd name="T41" fmla="*/ 776 h 1747"/>
                <a:gd name="T42" fmla="*/ 91 w 945"/>
                <a:gd name="T43" fmla="*/ 862 h 1747"/>
                <a:gd name="T44" fmla="*/ 78 w 945"/>
                <a:gd name="T45" fmla="*/ 974 h 1747"/>
                <a:gd name="T46" fmla="*/ 78 w 945"/>
                <a:gd name="T47" fmla="*/ 1072 h 1747"/>
                <a:gd name="T48" fmla="*/ 87 w 945"/>
                <a:gd name="T49" fmla="*/ 1160 h 1747"/>
                <a:gd name="T50" fmla="*/ 102 w 945"/>
                <a:gd name="T51" fmla="*/ 1251 h 1747"/>
                <a:gd name="T52" fmla="*/ 131 w 945"/>
                <a:gd name="T53" fmla="*/ 1350 h 1747"/>
                <a:gd name="T54" fmla="*/ 165 w 945"/>
                <a:gd name="T55" fmla="*/ 1443 h 1747"/>
                <a:gd name="T56" fmla="*/ 212 w 945"/>
                <a:gd name="T57" fmla="*/ 1531 h 1747"/>
                <a:gd name="T58" fmla="*/ 648 w 945"/>
                <a:gd name="T59" fmla="*/ 1747 h 1747"/>
                <a:gd name="T60" fmla="*/ 637 w 945"/>
                <a:gd name="T61" fmla="*/ 1285 h 1747"/>
                <a:gd name="T62" fmla="*/ 598 w 945"/>
                <a:gd name="T63" fmla="*/ 1212 h 1747"/>
                <a:gd name="T64" fmla="*/ 574 w 945"/>
                <a:gd name="T65" fmla="*/ 1142 h 1747"/>
                <a:gd name="T66" fmla="*/ 566 w 945"/>
                <a:gd name="T67" fmla="*/ 1075 h 1747"/>
                <a:gd name="T68" fmla="*/ 563 w 945"/>
                <a:gd name="T69" fmla="*/ 1009 h 1747"/>
                <a:gd name="T70" fmla="*/ 569 w 945"/>
                <a:gd name="T71" fmla="*/ 931 h 1747"/>
                <a:gd name="T72" fmla="*/ 587 w 945"/>
                <a:gd name="T73" fmla="*/ 854 h 1747"/>
                <a:gd name="T74" fmla="*/ 615 w 945"/>
                <a:gd name="T75" fmla="*/ 782 h 1747"/>
                <a:gd name="T76" fmla="*/ 648 w 945"/>
                <a:gd name="T77" fmla="*/ 726 h 1747"/>
                <a:gd name="T78" fmla="*/ 678 w 945"/>
                <a:gd name="T79" fmla="*/ 685 h 1747"/>
                <a:gd name="T80" fmla="*/ 713 w 945"/>
                <a:gd name="T81" fmla="*/ 643 h 1747"/>
                <a:gd name="T82" fmla="*/ 747 w 945"/>
                <a:gd name="T83" fmla="*/ 609 h 1747"/>
                <a:gd name="T84" fmla="*/ 787 w 945"/>
                <a:gd name="T85" fmla="*/ 578 h 1747"/>
                <a:gd name="T86" fmla="*/ 834 w 945"/>
                <a:gd name="T87" fmla="*/ 547 h 1747"/>
                <a:gd name="T88" fmla="*/ 878 w 945"/>
                <a:gd name="T89" fmla="*/ 522 h 1747"/>
                <a:gd name="T90" fmla="*/ 945 w 945"/>
                <a:gd name="T91" fmla="*/ 499 h 174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45"/>
                <a:gd name="T139" fmla="*/ 0 h 1747"/>
                <a:gd name="T140" fmla="*/ 945 w 945"/>
                <a:gd name="T141" fmla="*/ 1747 h 174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45" h="1747">
                  <a:moveTo>
                    <a:pt x="945" y="0"/>
                  </a:moveTo>
                  <a:lnTo>
                    <a:pt x="924" y="3"/>
                  </a:lnTo>
                  <a:lnTo>
                    <a:pt x="904" y="6"/>
                  </a:lnTo>
                  <a:lnTo>
                    <a:pt x="876" y="13"/>
                  </a:lnTo>
                  <a:lnTo>
                    <a:pt x="856" y="17"/>
                  </a:lnTo>
                  <a:lnTo>
                    <a:pt x="835" y="23"/>
                  </a:lnTo>
                  <a:lnTo>
                    <a:pt x="814" y="30"/>
                  </a:lnTo>
                  <a:lnTo>
                    <a:pt x="793" y="35"/>
                  </a:lnTo>
                  <a:lnTo>
                    <a:pt x="773" y="41"/>
                  </a:lnTo>
                  <a:lnTo>
                    <a:pt x="751" y="50"/>
                  </a:lnTo>
                  <a:lnTo>
                    <a:pt x="726" y="60"/>
                  </a:lnTo>
                  <a:lnTo>
                    <a:pt x="704" y="69"/>
                  </a:lnTo>
                  <a:lnTo>
                    <a:pt x="682" y="79"/>
                  </a:lnTo>
                  <a:lnTo>
                    <a:pt x="659" y="89"/>
                  </a:lnTo>
                  <a:lnTo>
                    <a:pt x="635" y="101"/>
                  </a:lnTo>
                  <a:lnTo>
                    <a:pt x="614" y="112"/>
                  </a:lnTo>
                  <a:lnTo>
                    <a:pt x="593" y="125"/>
                  </a:lnTo>
                  <a:lnTo>
                    <a:pt x="575" y="135"/>
                  </a:lnTo>
                  <a:lnTo>
                    <a:pt x="557" y="148"/>
                  </a:lnTo>
                  <a:lnTo>
                    <a:pt x="537" y="160"/>
                  </a:lnTo>
                  <a:lnTo>
                    <a:pt x="514" y="175"/>
                  </a:lnTo>
                  <a:lnTo>
                    <a:pt x="494" y="191"/>
                  </a:lnTo>
                  <a:lnTo>
                    <a:pt x="475" y="206"/>
                  </a:lnTo>
                  <a:lnTo>
                    <a:pt x="457" y="219"/>
                  </a:lnTo>
                  <a:lnTo>
                    <a:pt x="427" y="243"/>
                  </a:lnTo>
                  <a:lnTo>
                    <a:pt x="397" y="272"/>
                  </a:lnTo>
                  <a:lnTo>
                    <a:pt x="374" y="293"/>
                  </a:lnTo>
                  <a:lnTo>
                    <a:pt x="346" y="324"/>
                  </a:lnTo>
                  <a:lnTo>
                    <a:pt x="327" y="347"/>
                  </a:lnTo>
                  <a:lnTo>
                    <a:pt x="305" y="372"/>
                  </a:lnTo>
                  <a:lnTo>
                    <a:pt x="282" y="401"/>
                  </a:lnTo>
                  <a:lnTo>
                    <a:pt x="263" y="428"/>
                  </a:lnTo>
                  <a:lnTo>
                    <a:pt x="243" y="459"/>
                  </a:lnTo>
                  <a:lnTo>
                    <a:pt x="224" y="489"/>
                  </a:lnTo>
                  <a:lnTo>
                    <a:pt x="205" y="521"/>
                  </a:lnTo>
                  <a:lnTo>
                    <a:pt x="189" y="548"/>
                  </a:lnTo>
                  <a:lnTo>
                    <a:pt x="174" y="583"/>
                  </a:lnTo>
                  <a:lnTo>
                    <a:pt x="159" y="616"/>
                  </a:lnTo>
                  <a:lnTo>
                    <a:pt x="146" y="650"/>
                  </a:lnTo>
                  <a:lnTo>
                    <a:pt x="133" y="687"/>
                  </a:lnTo>
                  <a:lnTo>
                    <a:pt x="117" y="733"/>
                  </a:lnTo>
                  <a:lnTo>
                    <a:pt x="107" y="776"/>
                  </a:lnTo>
                  <a:lnTo>
                    <a:pt x="96" y="820"/>
                  </a:lnTo>
                  <a:lnTo>
                    <a:pt x="91" y="862"/>
                  </a:lnTo>
                  <a:lnTo>
                    <a:pt x="83" y="912"/>
                  </a:lnTo>
                  <a:lnTo>
                    <a:pt x="78" y="974"/>
                  </a:lnTo>
                  <a:lnTo>
                    <a:pt x="77" y="1023"/>
                  </a:lnTo>
                  <a:lnTo>
                    <a:pt x="78" y="1072"/>
                  </a:lnTo>
                  <a:lnTo>
                    <a:pt x="82" y="1117"/>
                  </a:lnTo>
                  <a:lnTo>
                    <a:pt x="87" y="1160"/>
                  </a:lnTo>
                  <a:lnTo>
                    <a:pt x="93" y="1205"/>
                  </a:lnTo>
                  <a:lnTo>
                    <a:pt x="102" y="1251"/>
                  </a:lnTo>
                  <a:lnTo>
                    <a:pt x="115" y="1300"/>
                  </a:lnTo>
                  <a:lnTo>
                    <a:pt x="131" y="1350"/>
                  </a:lnTo>
                  <a:lnTo>
                    <a:pt x="147" y="1397"/>
                  </a:lnTo>
                  <a:lnTo>
                    <a:pt x="165" y="1443"/>
                  </a:lnTo>
                  <a:lnTo>
                    <a:pt x="187" y="1488"/>
                  </a:lnTo>
                  <a:lnTo>
                    <a:pt x="212" y="1531"/>
                  </a:lnTo>
                  <a:lnTo>
                    <a:pt x="0" y="1651"/>
                  </a:lnTo>
                  <a:lnTo>
                    <a:pt x="648" y="1747"/>
                  </a:lnTo>
                  <a:lnTo>
                    <a:pt x="886" y="1152"/>
                  </a:lnTo>
                  <a:lnTo>
                    <a:pt x="637" y="1285"/>
                  </a:lnTo>
                  <a:lnTo>
                    <a:pt x="613" y="1247"/>
                  </a:lnTo>
                  <a:lnTo>
                    <a:pt x="598" y="1212"/>
                  </a:lnTo>
                  <a:lnTo>
                    <a:pt x="584" y="1177"/>
                  </a:lnTo>
                  <a:lnTo>
                    <a:pt x="574" y="1142"/>
                  </a:lnTo>
                  <a:lnTo>
                    <a:pt x="568" y="1108"/>
                  </a:lnTo>
                  <a:lnTo>
                    <a:pt x="566" y="1075"/>
                  </a:lnTo>
                  <a:lnTo>
                    <a:pt x="563" y="1042"/>
                  </a:lnTo>
                  <a:lnTo>
                    <a:pt x="563" y="1009"/>
                  </a:lnTo>
                  <a:lnTo>
                    <a:pt x="565" y="969"/>
                  </a:lnTo>
                  <a:lnTo>
                    <a:pt x="569" y="931"/>
                  </a:lnTo>
                  <a:lnTo>
                    <a:pt x="577" y="888"/>
                  </a:lnTo>
                  <a:lnTo>
                    <a:pt x="587" y="854"/>
                  </a:lnTo>
                  <a:lnTo>
                    <a:pt x="602" y="815"/>
                  </a:lnTo>
                  <a:lnTo>
                    <a:pt x="615" y="782"/>
                  </a:lnTo>
                  <a:lnTo>
                    <a:pt x="633" y="750"/>
                  </a:lnTo>
                  <a:lnTo>
                    <a:pt x="648" y="726"/>
                  </a:lnTo>
                  <a:lnTo>
                    <a:pt x="663" y="705"/>
                  </a:lnTo>
                  <a:lnTo>
                    <a:pt x="678" y="685"/>
                  </a:lnTo>
                  <a:lnTo>
                    <a:pt x="695" y="665"/>
                  </a:lnTo>
                  <a:lnTo>
                    <a:pt x="713" y="643"/>
                  </a:lnTo>
                  <a:lnTo>
                    <a:pt x="729" y="629"/>
                  </a:lnTo>
                  <a:lnTo>
                    <a:pt x="747" y="609"/>
                  </a:lnTo>
                  <a:lnTo>
                    <a:pt x="765" y="594"/>
                  </a:lnTo>
                  <a:lnTo>
                    <a:pt x="787" y="578"/>
                  </a:lnTo>
                  <a:lnTo>
                    <a:pt x="812" y="561"/>
                  </a:lnTo>
                  <a:lnTo>
                    <a:pt x="834" y="547"/>
                  </a:lnTo>
                  <a:lnTo>
                    <a:pt x="852" y="537"/>
                  </a:lnTo>
                  <a:lnTo>
                    <a:pt x="878" y="522"/>
                  </a:lnTo>
                  <a:lnTo>
                    <a:pt x="904" y="511"/>
                  </a:lnTo>
                  <a:lnTo>
                    <a:pt x="945" y="499"/>
                  </a:lnTo>
                  <a:lnTo>
                    <a:pt x="945" y="0"/>
                  </a:lnTo>
                  <a:close/>
                </a:path>
              </a:pathLst>
            </a:custGeom>
            <a:solidFill>
              <a:srgbClr val="008000"/>
            </a:solidFill>
            <a:ln w="9525">
              <a:noFill/>
              <a:round/>
              <a:headEnd/>
              <a:tailEnd/>
            </a:ln>
          </p:spPr>
          <p:txBody>
            <a:bodyPr/>
            <a:lstStyle/>
            <a:p>
              <a:endParaRPr lang="en-US"/>
            </a:p>
          </p:txBody>
        </p:sp>
        <p:sp>
          <p:nvSpPr>
            <p:cNvPr id="12301" name="Freeform 7"/>
            <p:cNvSpPr>
              <a:spLocks/>
            </p:cNvSpPr>
            <p:nvPr/>
          </p:nvSpPr>
          <p:spPr bwMode="auto">
            <a:xfrm>
              <a:off x="2312" y="1054"/>
              <a:ext cx="1404" cy="1582"/>
            </a:xfrm>
            <a:custGeom>
              <a:avLst/>
              <a:gdLst>
                <a:gd name="T0" fmla="*/ 554 w 1404"/>
                <a:gd name="T1" fmla="*/ 235 h 1582"/>
                <a:gd name="T2" fmla="*/ 605 w 1404"/>
                <a:gd name="T3" fmla="*/ 245 h 1582"/>
                <a:gd name="T4" fmla="*/ 645 w 1404"/>
                <a:gd name="T5" fmla="*/ 255 h 1582"/>
                <a:gd name="T6" fmla="*/ 686 w 1404"/>
                <a:gd name="T7" fmla="*/ 268 h 1582"/>
                <a:gd name="T8" fmla="*/ 728 w 1404"/>
                <a:gd name="T9" fmla="*/ 282 h 1582"/>
                <a:gd name="T10" fmla="*/ 776 w 1404"/>
                <a:gd name="T11" fmla="*/ 301 h 1582"/>
                <a:gd name="T12" fmla="*/ 822 w 1404"/>
                <a:gd name="T13" fmla="*/ 321 h 1582"/>
                <a:gd name="T14" fmla="*/ 867 w 1404"/>
                <a:gd name="T15" fmla="*/ 344 h 1582"/>
                <a:gd name="T16" fmla="*/ 905 w 1404"/>
                <a:gd name="T17" fmla="*/ 367 h 1582"/>
                <a:gd name="T18" fmla="*/ 944 w 1404"/>
                <a:gd name="T19" fmla="*/ 392 h 1582"/>
                <a:gd name="T20" fmla="*/ 986 w 1404"/>
                <a:gd name="T21" fmla="*/ 421 h 1582"/>
                <a:gd name="T22" fmla="*/ 1024 w 1404"/>
                <a:gd name="T23" fmla="*/ 450 h 1582"/>
                <a:gd name="T24" fmla="*/ 1083 w 1404"/>
                <a:gd name="T25" fmla="*/ 503 h 1582"/>
                <a:gd name="T26" fmla="*/ 1134 w 1404"/>
                <a:gd name="T27" fmla="*/ 555 h 1582"/>
                <a:gd name="T28" fmla="*/ 1174 w 1404"/>
                <a:gd name="T29" fmla="*/ 603 h 1582"/>
                <a:gd name="T30" fmla="*/ 1217 w 1404"/>
                <a:gd name="T31" fmla="*/ 660 h 1582"/>
                <a:gd name="T32" fmla="*/ 1257 w 1404"/>
                <a:gd name="T33" fmla="*/ 720 h 1582"/>
                <a:gd name="T34" fmla="*/ 1291 w 1404"/>
                <a:gd name="T35" fmla="*/ 780 h 1582"/>
                <a:gd name="T36" fmla="*/ 1322 w 1404"/>
                <a:gd name="T37" fmla="*/ 847 h 1582"/>
                <a:gd name="T38" fmla="*/ 1347 w 1404"/>
                <a:gd name="T39" fmla="*/ 919 h 1582"/>
                <a:gd name="T40" fmla="*/ 1374 w 1404"/>
                <a:gd name="T41" fmla="*/ 1008 h 1582"/>
                <a:gd name="T42" fmla="*/ 1390 w 1404"/>
                <a:gd name="T43" fmla="*/ 1094 h 1582"/>
                <a:gd name="T44" fmla="*/ 1403 w 1404"/>
                <a:gd name="T45" fmla="*/ 1206 h 1582"/>
                <a:gd name="T46" fmla="*/ 1403 w 1404"/>
                <a:gd name="T47" fmla="*/ 1302 h 1582"/>
                <a:gd name="T48" fmla="*/ 1393 w 1404"/>
                <a:gd name="T49" fmla="*/ 1391 h 1582"/>
                <a:gd name="T50" fmla="*/ 1378 w 1404"/>
                <a:gd name="T51" fmla="*/ 1481 h 1582"/>
                <a:gd name="T52" fmla="*/ 1349 w 1404"/>
                <a:gd name="T53" fmla="*/ 1582 h 1582"/>
                <a:gd name="T54" fmla="*/ 907 w 1404"/>
                <a:gd name="T55" fmla="*/ 1355 h 1582"/>
                <a:gd name="T56" fmla="*/ 918 w 1404"/>
                <a:gd name="T57" fmla="*/ 1273 h 1582"/>
                <a:gd name="T58" fmla="*/ 916 w 1404"/>
                <a:gd name="T59" fmla="*/ 1200 h 1582"/>
                <a:gd name="T60" fmla="*/ 903 w 1404"/>
                <a:gd name="T61" fmla="*/ 1120 h 1582"/>
                <a:gd name="T62" fmla="*/ 879 w 1404"/>
                <a:gd name="T63" fmla="*/ 1047 h 1582"/>
                <a:gd name="T64" fmla="*/ 848 w 1404"/>
                <a:gd name="T65" fmla="*/ 982 h 1582"/>
                <a:gd name="T66" fmla="*/ 818 w 1404"/>
                <a:gd name="T67" fmla="*/ 937 h 1582"/>
                <a:gd name="T68" fmla="*/ 786 w 1404"/>
                <a:gd name="T69" fmla="*/ 896 h 1582"/>
                <a:gd name="T70" fmla="*/ 751 w 1404"/>
                <a:gd name="T71" fmla="*/ 860 h 1582"/>
                <a:gd name="T72" fmla="*/ 714 w 1404"/>
                <a:gd name="T73" fmla="*/ 826 h 1582"/>
                <a:gd name="T74" fmla="*/ 667 w 1404"/>
                <a:gd name="T75" fmla="*/ 794 h 1582"/>
                <a:gd name="T76" fmla="*/ 628 w 1404"/>
                <a:gd name="T77" fmla="*/ 769 h 1582"/>
                <a:gd name="T78" fmla="*/ 578 w 1404"/>
                <a:gd name="T79" fmla="*/ 745 h 1582"/>
                <a:gd name="T80" fmla="*/ 536 w 1404"/>
                <a:gd name="T81" fmla="*/ 730 h 1582"/>
                <a:gd name="T82" fmla="*/ 474 w 1404"/>
                <a:gd name="T83" fmla="*/ 717 h 1582"/>
                <a:gd name="T84" fmla="*/ 412 w 1404"/>
                <a:gd name="T85" fmla="*/ 712 h 1582"/>
                <a:gd name="T86" fmla="*/ 395 w 1404"/>
                <a:gd name="T87" fmla="*/ 968 h 1582"/>
                <a:gd name="T88" fmla="*/ 394 w 1404"/>
                <a:gd name="T89" fmla="*/ 0 h 1582"/>
                <a:gd name="T90" fmla="*/ 415 w 1404"/>
                <a:gd name="T91" fmla="*/ 222 h 1582"/>
                <a:gd name="T92" fmla="*/ 478 w 1404"/>
                <a:gd name="T93" fmla="*/ 225 h 1582"/>
                <a:gd name="T94" fmla="*/ 535 w 1404"/>
                <a:gd name="T95" fmla="*/ 231 h 158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404"/>
                <a:gd name="T145" fmla="*/ 0 h 1582"/>
                <a:gd name="T146" fmla="*/ 1404 w 1404"/>
                <a:gd name="T147" fmla="*/ 1582 h 158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404" h="1582">
                  <a:moveTo>
                    <a:pt x="535" y="231"/>
                  </a:moveTo>
                  <a:lnTo>
                    <a:pt x="554" y="235"/>
                  </a:lnTo>
                  <a:lnTo>
                    <a:pt x="580" y="239"/>
                  </a:lnTo>
                  <a:lnTo>
                    <a:pt x="605" y="245"/>
                  </a:lnTo>
                  <a:lnTo>
                    <a:pt x="623" y="250"/>
                  </a:lnTo>
                  <a:lnTo>
                    <a:pt x="645" y="255"/>
                  </a:lnTo>
                  <a:lnTo>
                    <a:pt x="665" y="261"/>
                  </a:lnTo>
                  <a:lnTo>
                    <a:pt x="686" y="268"/>
                  </a:lnTo>
                  <a:lnTo>
                    <a:pt x="706" y="273"/>
                  </a:lnTo>
                  <a:lnTo>
                    <a:pt x="728" y="282"/>
                  </a:lnTo>
                  <a:lnTo>
                    <a:pt x="754" y="292"/>
                  </a:lnTo>
                  <a:lnTo>
                    <a:pt x="776" y="301"/>
                  </a:lnTo>
                  <a:lnTo>
                    <a:pt x="797" y="310"/>
                  </a:lnTo>
                  <a:lnTo>
                    <a:pt x="822" y="321"/>
                  </a:lnTo>
                  <a:lnTo>
                    <a:pt x="846" y="333"/>
                  </a:lnTo>
                  <a:lnTo>
                    <a:pt x="867" y="344"/>
                  </a:lnTo>
                  <a:lnTo>
                    <a:pt x="887" y="356"/>
                  </a:lnTo>
                  <a:lnTo>
                    <a:pt x="905" y="367"/>
                  </a:lnTo>
                  <a:lnTo>
                    <a:pt x="923" y="380"/>
                  </a:lnTo>
                  <a:lnTo>
                    <a:pt x="944" y="392"/>
                  </a:lnTo>
                  <a:lnTo>
                    <a:pt x="966" y="407"/>
                  </a:lnTo>
                  <a:lnTo>
                    <a:pt x="986" y="421"/>
                  </a:lnTo>
                  <a:lnTo>
                    <a:pt x="1006" y="436"/>
                  </a:lnTo>
                  <a:lnTo>
                    <a:pt x="1024" y="450"/>
                  </a:lnTo>
                  <a:lnTo>
                    <a:pt x="1053" y="475"/>
                  </a:lnTo>
                  <a:lnTo>
                    <a:pt x="1083" y="503"/>
                  </a:lnTo>
                  <a:lnTo>
                    <a:pt x="1106" y="524"/>
                  </a:lnTo>
                  <a:lnTo>
                    <a:pt x="1134" y="555"/>
                  </a:lnTo>
                  <a:lnTo>
                    <a:pt x="1153" y="577"/>
                  </a:lnTo>
                  <a:lnTo>
                    <a:pt x="1174" y="603"/>
                  </a:lnTo>
                  <a:lnTo>
                    <a:pt x="1198" y="632"/>
                  </a:lnTo>
                  <a:lnTo>
                    <a:pt x="1217" y="660"/>
                  </a:lnTo>
                  <a:lnTo>
                    <a:pt x="1236" y="690"/>
                  </a:lnTo>
                  <a:lnTo>
                    <a:pt x="1257" y="720"/>
                  </a:lnTo>
                  <a:lnTo>
                    <a:pt x="1274" y="752"/>
                  </a:lnTo>
                  <a:lnTo>
                    <a:pt x="1291" y="780"/>
                  </a:lnTo>
                  <a:lnTo>
                    <a:pt x="1307" y="814"/>
                  </a:lnTo>
                  <a:lnTo>
                    <a:pt x="1322" y="847"/>
                  </a:lnTo>
                  <a:lnTo>
                    <a:pt x="1334" y="882"/>
                  </a:lnTo>
                  <a:lnTo>
                    <a:pt x="1347" y="919"/>
                  </a:lnTo>
                  <a:lnTo>
                    <a:pt x="1363" y="965"/>
                  </a:lnTo>
                  <a:lnTo>
                    <a:pt x="1374" y="1008"/>
                  </a:lnTo>
                  <a:lnTo>
                    <a:pt x="1385" y="1051"/>
                  </a:lnTo>
                  <a:lnTo>
                    <a:pt x="1390" y="1094"/>
                  </a:lnTo>
                  <a:lnTo>
                    <a:pt x="1397" y="1144"/>
                  </a:lnTo>
                  <a:lnTo>
                    <a:pt x="1403" y="1206"/>
                  </a:lnTo>
                  <a:lnTo>
                    <a:pt x="1404" y="1254"/>
                  </a:lnTo>
                  <a:lnTo>
                    <a:pt x="1403" y="1302"/>
                  </a:lnTo>
                  <a:lnTo>
                    <a:pt x="1398" y="1348"/>
                  </a:lnTo>
                  <a:lnTo>
                    <a:pt x="1393" y="1391"/>
                  </a:lnTo>
                  <a:lnTo>
                    <a:pt x="1388" y="1436"/>
                  </a:lnTo>
                  <a:lnTo>
                    <a:pt x="1378" y="1481"/>
                  </a:lnTo>
                  <a:lnTo>
                    <a:pt x="1365" y="1531"/>
                  </a:lnTo>
                  <a:lnTo>
                    <a:pt x="1349" y="1582"/>
                  </a:lnTo>
                  <a:lnTo>
                    <a:pt x="1258" y="1296"/>
                  </a:lnTo>
                  <a:lnTo>
                    <a:pt x="907" y="1355"/>
                  </a:lnTo>
                  <a:lnTo>
                    <a:pt x="915" y="1305"/>
                  </a:lnTo>
                  <a:lnTo>
                    <a:pt x="918" y="1273"/>
                  </a:lnTo>
                  <a:lnTo>
                    <a:pt x="918" y="1239"/>
                  </a:lnTo>
                  <a:lnTo>
                    <a:pt x="916" y="1200"/>
                  </a:lnTo>
                  <a:lnTo>
                    <a:pt x="911" y="1162"/>
                  </a:lnTo>
                  <a:lnTo>
                    <a:pt x="903" y="1120"/>
                  </a:lnTo>
                  <a:lnTo>
                    <a:pt x="894" y="1085"/>
                  </a:lnTo>
                  <a:lnTo>
                    <a:pt x="879" y="1047"/>
                  </a:lnTo>
                  <a:lnTo>
                    <a:pt x="865" y="1014"/>
                  </a:lnTo>
                  <a:lnTo>
                    <a:pt x="848" y="982"/>
                  </a:lnTo>
                  <a:lnTo>
                    <a:pt x="833" y="957"/>
                  </a:lnTo>
                  <a:lnTo>
                    <a:pt x="818" y="937"/>
                  </a:lnTo>
                  <a:lnTo>
                    <a:pt x="803" y="917"/>
                  </a:lnTo>
                  <a:lnTo>
                    <a:pt x="786" y="896"/>
                  </a:lnTo>
                  <a:lnTo>
                    <a:pt x="767" y="875"/>
                  </a:lnTo>
                  <a:lnTo>
                    <a:pt x="751" y="860"/>
                  </a:lnTo>
                  <a:lnTo>
                    <a:pt x="732" y="842"/>
                  </a:lnTo>
                  <a:lnTo>
                    <a:pt x="714" y="826"/>
                  </a:lnTo>
                  <a:lnTo>
                    <a:pt x="693" y="810"/>
                  </a:lnTo>
                  <a:lnTo>
                    <a:pt x="667" y="794"/>
                  </a:lnTo>
                  <a:lnTo>
                    <a:pt x="646" y="779"/>
                  </a:lnTo>
                  <a:lnTo>
                    <a:pt x="628" y="769"/>
                  </a:lnTo>
                  <a:lnTo>
                    <a:pt x="601" y="753"/>
                  </a:lnTo>
                  <a:lnTo>
                    <a:pt x="578" y="745"/>
                  </a:lnTo>
                  <a:lnTo>
                    <a:pt x="557" y="737"/>
                  </a:lnTo>
                  <a:lnTo>
                    <a:pt x="536" y="730"/>
                  </a:lnTo>
                  <a:lnTo>
                    <a:pt x="504" y="723"/>
                  </a:lnTo>
                  <a:lnTo>
                    <a:pt x="474" y="717"/>
                  </a:lnTo>
                  <a:lnTo>
                    <a:pt x="443" y="714"/>
                  </a:lnTo>
                  <a:lnTo>
                    <a:pt x="412" y="712"/>
                  </a:lnTo>
                  <a:lnTo>
                    <a:pt x="395" y="711"/>
                  </a:lnTo>
                  <a:lnTo>
                    <a:pt x="395" y="968"/>
                  </a:lnTo>
                  <a:lnTo>
                    <a:pt x="0" y="491"/>
                  </a:lnTo>
                  <a:lnTo>
                    <a:pt x="394" y="0"/>
                  </a:lnTo>
                  <a:lnTo>
                    <a:pt x="394" y="221"/>
                  </a:lnTo>
                  <a:lnTo>
                    <a:pt x="415" y="222"/>
                  </a:lnTo>
                  <a:lnTo>
                    <a:pt x="446" y="223"/>
                  </a:lnTo>
                  <a:lnTo>
                    <a:pt x="478" y="225"/>
                  </a:lnTo>
                  <a:lnTo>
                    <a:pt x="509" y="228"/>
                  </a:lnTo>
                  <a:lnTo>
                    <a:pt x="535" y="231"/>
                  </a:lnTo>
                  <a:close/>
                </a:path>
              </a:pathLst>
            </a:custGeom>
            <a:solidFill>
              <a:srgbClr val="FF0000"/>
            </a:solidFill>
            <a:ln w="9525">
              <a:noFill/>
              <a:round/>
              <a:headEnd/>
              <a:tailEnd/>
            </a:ln>
          </p:spPr>
          <p:txBody>
            <a:bodyPr/>
            <a:lstStyle/>
            <a:p>
              <a:endParaRPr lang="en-US"/>
            </a:p>
          </p:txBody>
        </p:sp>
      </p:grpSp>
      <p:sp>
        <p:nvSpPr>
          <p:cNvPr id="215048" name="Text Box 8"/>
          <p:cNvSpPr txBox="1">
            <a:spLocks noChangeArrowheads="1"/>
          </p:cNvSpPr>
          <p:nvPr/>
        </p:nvSpPr>
        <p:spPr bwMode="auto">
          <a:xfrm>
            <a:off x="4114800" y="2133600"/>
            <a:ext cx="1173163" cy="519113"/>
          </a:xfrm>
          <a:prstGeom prst="rect">
            <a:avLst/>
          </a:prstGeom>
          <a:noFill/>
          <a:ln w="18930">
            <a:noFill/>
            <a:miter lim="800000"/>
            <a:headEnd/>
            <a:tailEnd/>
          </a:ln>
        </p:spPr>
        <p:txBody>
          <a:bodyPr wrap="none" anchor="ctr">
            <a:spAutoFit/>
          </a:bodyPr>
          <a:lstStyle/>
          <a:p>
            <a:pPr algn="ctr"/>
            <a:r>
              <a:rPr lang="en-US" altLang="en-US" sz="2800">
                <a:solidFill>
                  <a:srgbClr val="000099"/>
                </a:solidFill>
                <a:latin typeface="Tahoma" pitchFamily="34" charset="0"/>
              </a:rPr>
              <a:t>Fever</a:t>
            </a:r>
          </a:p>
        </p:txBody>
      </p:sp>
      <p:sp>
        <p:nvSpPr>
          <p:cNvPr id="215049" name="Text Box 9"/>
          <p:cNvSpPr txBox="1">
            <a:spLocks noChangeArrowheads="1"/>
          </p:cNvSpPr>
          <p:nvPr/>
        </p:nvSpPr>
        <p:spPr bwMode="auto">
          <a:xfrm>
            <a:off x="5410200" y="3352800"/>
            <a:ext cx="1155700" cy="519113"/>
          </a:xfrm>
          <a:prstGeom prst="rect">
            <a:avLst/>
          </a:prstGeom>
          <a:noFill/>
          <a:ln w="18930">
            <a:noFill/>
            <a:miter lim="800000"/>
            <a:headEnd/>
            <a:tailEnd/>
          </a:ln>
        </p:spPr>
        <p:txBody>
          <a:bodyPr wrap="none" anchor="ctr">
            <a:spAutoFit/>
          </a:bodyPr>
          <a:lstStyle/>
          <a:p>
            <a:pPr algn="ctr"/>
            <a:r>
              <a:rPr lang="en-US" altLang="en-US" sz="2800">
                <a:solidFill>
                  <a:srgbClr val="FF0000"/>
                </a:solidFill>
                <a:latin typeface="Tahoma" pitchFamily="34" charset="0"/>
              </a:rPr>
              <a:t>Chills</a:t>
            </a:r>
          </a:p>
        </p:txBody>
      </p:sp>
      <p:sp>
        <p:nvSpPr>
          <p:cNvPr id="215050" name="Text Box 10"/>
          <p:cNvSpPr txBox="1">
            <a:spLocks noChangeArrowheads="1"/>
          </p:cNvSpPr>
          <p:nvPr/>
        </p:nvSpPr>
        <p:spPr bwMode="auto">
          <a:xfrm rot="10794550" flipV="1">
            <a:off x="2667000" y="3429000"/>
            <a:ext cx="1855788" cy="519113"/>
          </a:xfrm>
          <a:prstGeom prst="rect">
            <a:avLst/>
          </a:prstGeom>
          <a:noFill/>
          <a:ln w="18930">
            <a:noFill/>
            <a:miter lim="800000"/>
            <a:headEnd/>
            <a:tailEnd/>
          </a:ln>
        </p:spPr>
        <p:txBody>
          <a:bodyPr anchor="ctr">
            <a:spAutoFit/>
          </a:bodyPr>
          <a:lstStyle/>
          <a:p>
            <a:pPr algn="ctr"/>
            <a:r>
              <a:rPr lang="en-US" altLang="en-US" sz="2800">
                <a:solidFill>
                  <a:srgbClr val="010000"/>
                </a:solidFill>
                <a:latin typeface="Tahoma" pitchFamily="34" charset="0"/>
              </a:rPr>
              <a:t>Sweating</a:t>
            </a:r>
          </a:p>
        </p:txBody>
      </p:sp>
      <p:pic>
        <p:nvPicPr>
          <p:cNvPr id="215051" name="Picture 11" descr="coldstage"/>
          <p:cNvPicPr>
            <a:picLocks noChangeAspect="1" noChangeArrowheads="1"/>
          </p:cNvPicPr>
          <p:nvPr/>
        </p:nvPicPr>
        <p:blipFill>
          <a:blip r:embed="rId2"/>
          <a:srcRect/>
          <a:stretch>
            <a:fillRect/>
          </a:stretch>
        </p:blipFill>
        <p:spPr bwMode="auto">
          <a:xfrm>
            <a:off x="6172200" y="3848100"/>
            <a:ext cx="2971800" cy="2336800"/>
          </a:xfrm>
          <a:prstGeom prst="rect">
            <a:avLst/>
          </a:prstGeom>
          <a:noFill/>
          <a:ln w="9525">
            <a:noFill/>
            <a:miter lim="800000"/>
            <a:headEnd/>
            <a:tailEnd/>
          </a:ln>
        </p:spPr>
      </p:pic>
      <p:pic>
        <p:nvPicPr>
          <p:cNvPr id="215052" name="Picture 12" descr="hotstage"/>
          <p:cNvPicPr>
            <a:picLocks noChangeAspect="1" noChangeArrowheads="1"/>
          </p:cNvPicPr>
          <p:nvPr/>
        </p:nvPicPr>
        <p:blipFill>
          <a:blip r:embed="rId3"/>
          <a:srcRect/>
          <a:stretch>
            <a:fillRect/>
          </a:stretch>
        </p:blipFill>
        <p:spPr bwMode="auto">
          <a:xfrm>
            <a:off x="3429000" y="457200"/>
            <a:ext cx="2209800" cy="1738313"/>
          </a:xfrm>
          <a:prstGeom prst="rect">
            <a:avLst/>
          </a:prstGeom>
          <a:noFill/>
          <a:ln w="9525">
            <a:noFill/>
            <a:miter lim="800000"/>
            <a:headEnd/>
            <a:tailEnd/>
          </a:ln>
        </p:spPr>
      </p:pic>
      <p:pic>
        <p:nvPicPr>
          <p:cNvPr id="215053" name="Picture 13"/>
          <p:cNvPicPr>
            <a:picLocks noChangeAspect="1" noChangeArrowheads="1"/>
          </p:cNvPicPr>
          <p:nvPr/>
        </p:nvPicPr>
        <p:blipFill>
          <a:blip r:embed="rId4"/>
          <a:srcRect/>
          <a:stretch>
            <a:fillRect/>
          </a:stretch>
        </p:blipFill>
        <p:spPr bwMode="auto">
          <a:xfrm>
            <a:off x="0" y="3903663"/>
            <a:ext cx="2895600" cy="225266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5049"/>
                                        </p:tgtEl>
                                        <p:attrNameLst>
                                          <p:attrName>style.visibility</p:attrName>
                                        </p:attrNameLst>
                                      </p:cBhvr>
                                      <p:to>
                                        <p:strVal val="visible"/>
                                      </p:to>
                                    </p:set>
                                    <p:animEffect transition="in" filter="dissolve">
                                      <p:cBhvr>
                                        <p:cTn id="7" dur="500"/>
                                        <p:tgtEl>
                                          <p:spTgt spid="21504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499"/>
                                          </p:stCondLst>
                                        </p:cTn>
                                        <p:tgtEl>
                                          <p:spTgt spid="215051"/>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215048"/>
                                        </p:tgtEl>
                                        <p:attrNameLst>
                                          <p:attrName>style.visibility</p:attrName>
                                        </p:attrNameLst>
                                      </p:cBhvr>
                                      <p:to>
                                        <p:strVal val="visible"/>
                                      </p:to>
                                    </p:set>
                                    <p:animEffect transition="in" filter="dissolve">
                                      <p:cBhvr>
                                        <p:cTn id="16" dur="500"/>
                                        <p:tgtEl>
                                          <p:spTgt spid="21504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499"/>
                                          </p:stCondLst>
                                        </p:cTn>
                                        <p:tgtEl>
                                          <p:spTgt spid="215052"/>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215050"/>
                                        </p:tgtEl>
                                        <p:attrNameLst>
                                          <p:attrName>style.visibility</p:attrName>
                                        </p:attrNameLst>
                                      </p:cBhvr>
                                      <p:to>
                                        <p:strVal val="visible"/>
                                      </p:to>
                                    </p:set>
                                    <p:animEffect transition="in" filter="dissolve">
                                      <p:cBhvr>
                                        <p:cTn id="25" dur="500"/>
                                        <p:tgtEl>
                                          <p:spTgt spid="21505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nodeType="clickEffect">
                                  <p:stCondLst>
                                    <p:cond delay="0"/>
                                  </p:stCondLst>
                                  <p:childTnLst>
                                    <p:set>
                                      <p:cBhvr>
                                        <p:cTn id="29" dur="1" fill="hold">
                                          <p:stCondLst>
                                            <p:cond delay="499"/>
                                          </p:stCondLst>
                                        </p:cTn>
                                        <p:tgtEl>
                                          <p:spTgt spid="2150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8" grpId="0" autoUpdateAnimBg="0"/>
      <p:bldP spid="215049" grpId="0" autoUpdateAnimBg="0"/>
      <p:bldP spid="215050"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2714" name="Group 26">
            <a:extLst>
              <a:ext uri="{FF2B5EF4-FFF2-40B4-BE49-F238E27FC236}"/>
            </a:extLst>
          </p:cNvPr>
          <p:cNvGraphicFramePr>
            <a:graphicFrameLocks noGrp="1"/>
          </p:cNvGraphicFramePr>
          <p:nvPr/>
        </p:nvGraphicFramePr>
        <p:xfrm>
          <a:off x="762000" y="228600"/>
          <a:ext cx="4419600" cy="6235700"/>
        </p:xfrm>
        <a:graphic>
          <a:graphicData uri="http://schemas.openxmlformats.org/drawingml/2006/table">
            <a:tbl>
              <a:tblPr/>
              <a:tblGrid>
                <a:gridCol w="4419600">
                  <a:extLst>
                    <a:ext uri="{9D8B030D-6E8A-4147-A177-3AD203B41FA5}"/>
                  </a:extLst>
                </a:gridCol>
              </a:tblGrid>
              <a:tr h="5254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Times New Roman" pitchFamily="18" charset="0"/>
                        </a:rPr>
                        <a:t>Malarial Paroxysm</a:t>
                      </a:r>
                      <a:endParaRPr kumimoji="0" lang="en-US" sz="2400" b="0" i="0" u="none" strike="noStrike" cap="none" normalizeH="0" baseline="0" dirty="0">
                        <a:ln>
                          <a:noFill/>
                        </a:ln>
                        <a:solidFill>
                          <a:schemeClr val="tx1"/>
                        </a:solidFill>
                        <a:effectLst/>
                        <a:latin typeface="Times New Roman" pitchFamily="18" charset="0"/>
                      </a:endParaRPr>
                    </a:p>
                  </a:txBody>
                  <a:tcPr horzOverflow="overflow">
                    <a:lnL cap="flat">
                      <a:noFill/>
                    </a:lnL>
                    <a:lnR cap="flat">
                      <a:noFill/>
                    </a:lnR>
                    <a:lnT cap="flat">
                      <a:noFill/>
                    </a:lnT>
                    <a:lnB>
                      <a:noFill/>
                    </a:lnB>
                    <a:lnTlToBr>
                      <a:noFill/>
                    </a:lnTlToBr>
                    <a:lnBlToTr>
                      <a:noFill/>
                    </a:lnBlToTr>
                    <a:solidFill>
                      <a:srgbClr val="CCCCCC"/>
                    </a:solidFill>
                  </a:tcPr>
                </a:tc>
                <a:extLst>
                  <a:ext uri="{0D108BD9-81ED-4DB2-BD59-A6C34878D82A}"/>
                </a:extLst>
              </a:tr>
              <a:tr h="571023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rgbClr val="0000FF"/>
                          </a:solidFill>
                          <a:effectLst/>
                          <a:latin typeface="Times New Roman" pitchFamily="18" charset="0"/>
                        </a:rPr>
                        <a:t>cold </a:t>
                      </a:r>
                      <a:r>
                        <a:rPr kumimoji="0" lang="en-US" sz="2000" b="1" i="0" u="none" strike="noStrike" cap="none" normalizeH="0" baseline="0" dirty="0" smtClean="0">
                          <a:ln>
                            <a:noFill/>
                          </a:ln>
                          <a:solidFill>
                            <a:srgbClr val="0000FF"/>
                          </a:solidFill>
                          <a:effectLst/>
                          <a:latin typeface="Times New Roman" pitchFamily="18" charset="0"/>
                        </a:rPr>
                        <a:t>stage chills</a:t>
                      </a:r>
                      <a:endParaRPr kumimoji="0" lang="en-US" sz="2000" b="1" i="0" u="none" strike="noStrike" cap="none" normalizeH="0" baseline="0" dirty="0">
                        <a:ln>
                          <a:noFill/>
                        </a:ln>
                        <a:solidFill>
                          <a:schemeClr val="tx1"/>
                        </a:solidFill>
                        <a:effectLst/>
                        <a:latin typeface="Times New Roman" pitchFamily="18"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0000FF"/>
                          </a:solidFill>
                          <a:effectLst/>
                          <a:latin typeface="Times New Roman" pitchFamily="18" charset="0"/>
                        </a:rPr>
                        <a:t>feeling of intense cold</a:t>
                      </a:r>
                      <a:r>
                        <a:rPr kumimoji="0" lang="en-US" sz="2400" b="0" i="0" u="none" strike="noStrike" cap="none" normalizeH="0" baseline="0" dirty="0">
                          <a:ln>
                            <a:noFill/>
                          </a:ln>
                          <a:solidFill>
                            <a:schemeClr val="tx1"/>
                          </a:solidFill>
                          <a:effectLst/>
                          <a:latin typeface="Times New Roman" pitchFamily="18" charset="0"/>
                        </a:rPr>
                        <a:t> </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0000FF"/>
                          </a:solidFill>
                          <a:effectLst/>
                          <a:latin typeface="Times New Roman" pitchFamily="18" charset="0"/>
                        </a:rPr>
                        <a:t>vigorous shivering</a:t>
                      </a:r>
                      <a:r>
                        <a:rPr kumimoji="0" lang="en-US" sz="2400" b="0" i="0" u="none" strike="noStrike" cap="none" normalizeH="0" baseline="0" dirty="0">
                          <a:ln>
                            <a:noFill/>
                          </a:ln>
                          <a:solidFill>
                            <a:schemeClr val="tx1"/>
                          </a:solidFill>
                          <a:effectLst/>
                          <a:latin typeface="Times New Roman" pitchFamily="18" charset="0"/>
                        </a:rPr>
                        <a:t> </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0000FF"/>
                          </a:solidFill>
                          <a:effectLst/>
                          <a:latin typeface="Times New Roman" pitchFamily="18" charset="0"/>
                        </a:rPr>
                        <a:t>lasts 15-60 minutes</a:t>
                      </a:r>
                      <a:r>
                        <a:rPr kumimoji="0" lang="en-US" sz="2400" b="0" i="0" u="none" strike="noStrike" cap="none" normalizeH="0" baseline="0" dirty="0">
                          <a:ln>
                            <a:noFill/>
                          </a:ln>
                          <a:solidFill>
                            <a:schemeClr val="tx1"/>
                          </a:solidFill>
                          <a:effectLst/>
                          <a:latin typeface="Times New Roman"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rgbClr val="FF0000"/>
                          </a:solidFill>
                          <a:effectLst/>
                          <a:latin typeface="Times New Roman" pitchFamily="18" charset="0"/>
                        </a:rPr>
                        <a:t>hot stage </a:t>
                      </a:r>
                      <a:r>
                        <a:rPr kumimoji="0" lang="en-US" sz="2000" b="1" i="0" u="none" strike="noStrike" cap="none" normalizeH="0" baseline="0" dirty="0" smtClean="0">
                          <a:ln>
                            <a:noFill/>
                          </a:ln>
                          <a:solidFill>
                            <a:srgbClr val="FF0000"/>
                          </a:solidFill>
                          <a:effectLst/>
                          <a:latin typeface="Times New Roman" pitchFamily="18" charset="0"/>
                        </a:rPr>
                        <a:t>fever</a:t>
                      </a:r>
                      <a:endParaRPr kumimoji="0" lang="en-US" sz="2000" b="1" i="0" u="none" strike="noStrike" cap="none" normalizeH="0" baseline="0" dirty="0">
                        <a:ln>
                          <a:noFill/>
                        </a:ln>
                        <a:solidFill>
                          <a:srgbClr val="FF0000"/>
                        </a:solidFill>
                        <a:effectLst/>
                        <a:latin typeface="Times New Roman" pitchFamily="18"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FF0000"/>
                          </a:solidFill>
                          <a:effectLst/>
                          <a:latin typeface="Times New Roman" pitchFamily="18" charset="0"/>
                        </a:rPr>
                        <a:t>intense heat </a:t>
                      </a:r>
                      <a:r>
                        <a:rPr kumimoji="0" lang="en-US" sz="2400" b="0" i="0" u="none" strike="noStrike" cap="none" normalizeH="0" baseline="0" dirty="0" smtClean="0">
                          <a:ln>
                            <a:noFill/>
                          </a:ln>
                          <a:solidFill>
                            <a:srgbClr val="FF0000"/>
                          </a:solidFill>
                          <a:effectLst/>
                          <a:latin typeface="Times New Roman" pitchFamily="18" charset="0"/>
                        </a:rPr>
                        <a:t> </a:t>
                      </a:r>
                      <a:endParaRPr kumimoji="0" lang="en-US" sz="2400" b="0" i="0" u="none" strike="noStrike" cap="none" normalizeH="0" baseline="0" dirty="0">
                        <a:ln>
                          <a:noFill/>
                        </a:ln>
                        <a:solidFill>
                          <a:srgbClr val="FF0000"/>
                        </a:solidFill>
                        <a:effectLst/>
                        <a:latin typeface="Times New Roman" pitchFamily="18"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FF0000"/>
                          </a:solidFill>
                          <a:effectLst/>
                          <a:latin typeface="Times New Roman" pitchFamily="18" charset="0"/>
                        </a:rPr>
                        <a:t>throbbing headache </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FF0000"/>
                          </a:solidFill>
                          <a:effectLst/>
                          <a:latin typeface="Times New Roman" pitchFamily="18" charset="0"/>
                        </a:rPr>
                        <a:t>lasts 2-6 hours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0000FF"/>
                          </a:solidFill>
                          <a:effectLst/>
                          <a:latin typeface="Times New Roman" pitchFamily="18" charset="0"/>
                        </a:rPr>
                        <a:t>  </a:t>
                      </a:r>
                      <a:r>
                        <a:rPr kumimoji="0" lang="en-US" sz="2000" b="1" i="0" u="none" strike="noStrike" cap="none" normalizeH="0" baseline="0" dirty="0">
                          <a:ln>
                            <a:noFill/>
                          </a:ln>
                          <a:solidFill>
                            <a:srgbClr val="0000FF"/>
                          </a:solidFill>
                          <a:effectLst/>
                          <a:latin typeface="Times New Roman" pitchFamily="18" charset="0"/>
                        </a:rPr>
                        <a:t>sweating stage</a:t>
                      </a:r>
                      <a:r>
                        <a:rPr kumimoji="0" lang="en-US" sz="2000" b="1" i="0" u="none" strike="noStrike" cap="none" normalizeH="0" baseline="0" dirty="0">
                          <a:ln>
                            <a:noFill/>
                          </a:ln>
                          <a:solidFill>
                            <a:schemeClr val="tx1"/>
                          </a:solidFill>
                          <a:effectLst/>
                          <a:latin typeface="Times New Roman" pitchFamily="18" charset="0"/>
                        </a:rPr>
                        <a:t> </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00B050"/>
                          </a:solidFill>
                          <a:effectLst/>
                          <a:latin typeface="Times New Roman" pitchFamily="18" charset="0"/>
                        </a:rPr>
                        <a:t>profuse sweating </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00B050"/>
                          </a:solidFill>
                          <a:effectLst/>
                          <a:latin typeface="Times New Roman" pitchFamily="18" charset="0"/>
                        </a:rPr>
                        <a:t>declining temperature </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00B050"/>
                          </a:solidFill>
                          <a:effectLst/>
                          <a:latin typeface="Times New Roman" pitchFamily="18" charset="0"/>
                        </a:rPr>
                        <a:t>exhausted and weak → sleep </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00B050"/>
                          </a:solidFill>
                          <a:effectLst/>
                          <a:latin typeface="Times New Roman" pitchFamily="18" charset="0"/>
                        </a:rPr>
                        <a:t>lasts 2-4 hours </a:t>
                      </a:r>
                    </a:p>
                  </a:txBody>
                  <a:tcPr horzOverflow="overflow">
                    <a:lnL cap="flat">
                      <a:noFill/>
                    </a:lnL>
                    <a:lnR cap="flat">
                      <a:noFill/>
                    </a:lnR>
                    <a:lnT>
                      <a:noFill/>
                    </a:lnT>
                    <a:lnB cap="flat">
                      <a:noFill/>
                    </a:lnB>
                    <a:lnTlToBr>
                      <a:noFill/>
                    </a:lnTlToBr>
                    <a:lnBlToTr>
                      <a:noFill/>
                    </a:lnBlToTr>
                    <a:noFill/>
                  </a:tcPr>
                </a:tc>
                <a:extLst>
                  <a:ext uri="{0D108BD9-81ED-4DB2-BD59-A6C34878D82A}"/>
                </a:extLst>
              </a:tr>
            </a:tbl>
          </a:graphicData>
        </a:graphic>
      </p:graphicFrame>
      <p:pic>
        <p:nvPicPr>
          <p:cNvPr id="13317" name="Picture 27" descr="coldstage"/>
          <p:cNvPicPr>
            <a:picLocks noChangeAspect="1" noChangeArrowheads="1"/>
          </p:cNvPicPr>
          <p:nvPr/>
        </p:nvPicPr>
        <p:blipFill>
          <a:blip r:embed="rId2"/>
          <a:srcRect/>
          <a:stretch>
            <a:fillRect/>
          </a:stretch>
        </p:blipFill>
        <p:spPr bwMode="auto">
          <a:xfrm>
            <a:off x="5943600" y="609600"/>
            <a:ext cx="2438400" cy="1917700"/>
          </a:xfrm>
          <a:prstGeom prst="rect">
            <a:avLst/>
          </a:prstGeom>
          <a:noFill/>
          <a:ln w="9525">
            <a:noFill/>
            <a:miter lim="800000"/>
            <a:headEnd/>
            <a:tailEnd/>
          </a:ln>
        </p:spPr>
      </p:pic>
      <p:pic>
        <p:nvPicPr>
          <p:cNvPr id="13318" name="Picture 28"/>
          <p:cNvPicPr>
            <a:picLocks noChangeAspect="1" noChangeArrowheads="1"/>
          </p:cNvPicPr>
          <p:nvPr/>
        </p:nvPicPr>
        <p:blipFill>
          <a:blip r:embed="rId3"/>
          <a:srcRect/>
          <a:stretch>
            <a:fillRect/>
          </a:stretch>
        </p:blipFill>
        <p:spPr bwMode="auto">
          <a:xfrm>
            <a:off x="5943600" y="4538663"/>
            <a:ext cx="2514600" cy="1955800"/>
          </a:xfrm>
          <a:prstGeom prst="rect">
            <a:avLst/>
          </a:prstGeom>
          <a:noFill/>
          <a:ln w="9525">
            <a:noFill/>
            <a:miter lim="800000"/>
            <a:headEnd/>
            <a:tailEnd/>
          </a:ln>
        </p:spPr>
      </p:pic>
      <p:pic>
        <p:nvPicPr>
          <p:cNvPr id="13319" name="Picture 29" descr="hotstage"/>
          <p:cNvPicPr>
            <a:picLocks noChangeAspect="1" noChangeArrowheads="1"/>
          </p:cNvPicPr>
          <p:nvPr/>
        </p:nvPicPr>
        <p:blipFill>
          <a:blip r:embed="rId4"/>
          <a:srcRect/>
          <a:stretch>
            <a:fillRect/>
          </a:stretch>
        </p:blipFill>
        <p:spPr bwMode="auto">
          <a:xfrm>
            <a:off x="5943600" y="2514600"/>
            <a:ext cx="2438400" cy="1917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5"/>
          <p:cNvSpPr txBox="1">
            <a:spLocks noChangeArrowheads="1"/>
          </p:cNvSpPr>
          <p:nvPr/>
        </p:nvSpPr>
        <p:spPr bwMode="auto">
          <a:xfrm flipH="1">
            <a:off x="798513" y="2522538"/>
            <a:ext cx="2260600" cy="1384300"/>
          </a:xfrm>
          <a:prstGeom prst="rect">
            <a:avLst/>
          </a:prstGeom>
          <a:solidFill>
            <a:schemeClr val="hlink"/>
          </a:solidFill>
          <a:ln w="9525">
            <a:noFill/>
            <a:miter lim="800000"/>
            <a:headEnd/>
            <a:tailEnd/>
          </a:ln>
        </p:spPr>
        <p:txBody>
          <a:bodyPr>
            <a:spAutoFit/>
          </a:bodyPr>
          <a:lstStyle/>
          <a:p>
            <a:pPr algn="ctr" eaLnBrk="1" hangingPunct="1">
              <a:spcBef>
                <a:spcPct val="50000"/>
              </a:spcBef>
            </a:pPr>
            <a:r>
              <a:rPr lang="en-US" altLang="en-US" b="1" i="1"/>
              <a:t>Plasmodium falciparum</a:t>
            </a:r>
            <a:r>
              <a:rPr lang="en-US" altLang="en-US"/>
              <a:t>::</a:t>
            </a:r>
          </a:p>
          <a:p>
            <a:pPr algn="ctr" eaLnBrk="1" hangingPunct="1">
              <a:spcBef>
                <a:spcPct val="50000"/>
              </a:spcBef>
            </a:pPr>
            <a:endParaRPr lang="en-US" altLang="en-US"/>
          </a:p>
        </p:txBody>
      </p:sp>
      <p:sp>
        <p:nvSpPr>
          <p:cNvPr id="14339" name="Text Box 6"/>
          <p:cNvSpPr txBox="1">
            <a:spLocks noChangeArrowheads="1"/>
          </p:cNvSpPr>
          <p:nvPr/>
        </p:nvSpPr>
        <p:spPr bwMode="auto">
          <a:xfrm>
            <a:off x="554038" y="4075113"/>
            <a:ext cx="2438400" cy="862012"/>
          </a:xfrm>
          <a:prstGeom prst="rect">
            <a:avLst/>
          </a:prstGeom>
          <a:solidFill>
            <a:schemeClr val="hlink"/>
          </a:solidFill>
          <a:ln w="9525">
            <a:noFill/>
            <a:miter lim="800000"/>
            <a:headEnd/>
            <a:tailEnd/>
          </a:ln>
        </p:spPr>
        <p:txBody>
          <a:bodyPr>
            <a:spAutoFit/>
          </a:bodyPr>
          <a:lstStyle/>
          <a:p>
            <a:pPr algn="ctr" eaLnBrk="1" hangingPunct="1">
              <a:spcBef>
                <a:spcPct val="50000"/>
              </a:spcBef>
            </a:pPr>
            <a:r>
              <a:rPr lang="en-US" altLang="en-US" sz="2000" b="1" i="1"/>
              <a:t>Plasmodium vivax,</a:t>
            </a:r>
          </a:p>
          <a:p>
            <a:pPr algn="ctr" eaLnBrk="1" hangingPunct="1">
              <a:spcBef>
                <a:spcPct val="50000"/>
              </a:spcBef>
            </a:pPr>
            <a:r>
              <a:rPr lang="en-US" altLang="en-US" sz="2000" b="1" i="1"/>
              <a:t>Plasmodium ovale</a:t>
            </a:r>
            <a:endParaRPr lang="en-US" altLang="en-US" sz="2000"/>
          </a:p>
        </p:txBody>
      </p:sp>
      <p:sp>
        <p:nvSpPr>
          <p:cNvPr id="14340" name="Text Box 7"/>
          <p:cNvSpPr txBox="1">
            <a:spLocks noChangeArrowheads="1"/>
          </p:cNvSpPr>
          <p:nvPr/>
        </p:nvSpPr>
        <p:spPr bwMode="auto">
          <a:xfrm>
            <a:off x="444500" y="5294313"/>
            <a:ext cx="2819400" cy="1384300"/>
          </a:xfrm>
          <a:prstGeom prst="rect">
            <a:avLst/>
          </a:prstGeom>
          <a:solidFill>
            <a:schemeClr val="hlink"/>
          </a:solidFill>
          <a:ln w="9525">
            <a:noFill/>
            <a:miter lim="800000"/>
            <a:headEnd/>
            <a:tailEnd/>
          </a:ln>
        </p:spPr>
        <p:txBody>
          <a:bodyPr>
            <a:spAutoFit/>
          </a:bodyPr>
          <a:lstStyle/>
          <a:p>
            <a:pPr algn="ctr" eaLnBrk="1" hangingPunct="1">
              <a:spcBef>
                <a:spcPct val="50000"/>
              </a:spcBef>
            </a:pPr>
            <a:r>
              <a:rPr lang="en-US" altLang="en-US" b="1" i="1"/>
              <a:t>Plasmodium malariae\</a:t>
            </a:r>
            <a:r>
              <a:rPr lang="en-US" altLang="en-US"/>
              <a:t>:</a:t>
            </a:r>
          </a:p>
          <a:p>
            <a:pPr algn="ctr" eaLnBrk="1" hangingPunct="1">
              <a:spcBef>
                <a:spcPct val="50000"/>
              </a:spcBef>
            </a:pPr>
            <a:endParaRPr lang="en-US" altLang="en-US"/>
          </a:p>
        </p:txBody>
      </p:sp>
      <p:pic>
        <p:nvPicPr>
          <p:cNvPr id="14341" name="Picture 8"/>
          <p:cNvPicPr>
            <a:picLocks noChangeAspect="1" noChangeArrowheads="1"/>
          </p:cNvPicPr>
          <p:nvPr/>
        </p:nvPicPr>
        <p:blipFill>
          <a:blip r:embed="rId2"/>
          <a:srcRect/>
          <a:stretch>
            <a:fillRect/>
          </a:stretch>
        </p:blipFill>
        <p:spPr bwMode="auto">
          <a:xfrm>
            <a:off x="2971800" y="2516188"/>
            <a:ext cx="6477000" cy="3962400"/>
          </a:xfrm>
          <a:prstGeom prst="rect">
            <a:avLst/>
          </a:prstGeom>
          <a:noFill/>
          <a:ln w="9525">
            <a:noFill/>
            <a:miter lim="800000"/>
            <a:headEnd/>
            <a:tailEnd/>
          </a:ln>
        </p:spPr>
      </p:pic>
      <p:sp>
        <p:nvSpPr>
          <p:cNvPr id="2" name="Rectangle 1"/>
          <p:cNvSpPr/>
          <p:nvPr/>
        </p:nvSpPr>
        <p:spPr>
          <a:xfrm>
            <a:off x="31750" y="333375"/>
            <a:ext cx="9144000" cy="1631950"/>
          </a:xfrm>
          <a:prstGeom prst="rect">
            <a:avLst/>
          </a:prstGeom>
        </p:spPr>
        <p:txBody>
          <a:bodyPr>
            <a:spAutoFit/>
          </a:bodyPr>
          <a:lstStyle/>
          <a:p>
            <a:pPr lvl="1" eaLnBrk="1" hangingPunct="1">
              <a:defRPr/>
            </a:pPr>
            <a:r>
              <a:rPr lang="en-US" altLang="en-US" sz="2800" b="1" i="1" dirty="0">
                <a:solidFill>
                  <a:srgbClr val="FF0000"/>
                </a:solidFill>
              </a:rPr>
              <a:t>Plasmodium falciparum  (</a:t>
            </a:r>
            <a:r>
              <a:rPr lang="en-US" altLang="en-US" b="1" i="1" dirty="0">
                <a:solidFill>
                  <a:srgbClr val="FF0000"/>
                </a:solidFill>
              </a:rPr>
              <a:t>fever tertian, irregular)</a:t>
            </a:r>
            <a:endParaRPr lang="en-US" altLang="en-US" b="1" dirty="0">
              <a:solidFill>
                <a:srgbClr val="FF0000"/>
              </a:solidFill>
            </a:endParaRPr>
          </a:p>
          <a:p>
            <a:pPr lvl="1" eaLnBrk="1" hangingPunct="1">
              <a:defRPr/>
            </a:pPr>
            <a:r>
              <a:rPr lang="en-US" altLang="en-US" b="1" i="1" dirty="0">
                <a:solidFill>
                  <a:schemeClr val="accent1">
                    <a:lumMod val="75000"/>
                  </a:schemeClr>
                </a:solidFill>
              </a:rPr>
              <a:t>Plasmodium vivax  (fever every 48hours tertian)</a:t>
            </a:r>
            <a:endParaRPr lang="en-US" altLang="en-US" dirty="0">
              <a:solidFill>
                <a:schemeClr val="accent1">
                  <a:lumMod val="75000"/>
                </a:schemeClr>
              </a:solidFill>
            </a:endParaRPr>
          </a:p>
          <a:p>
            <a:pPr lvl="1" eaLnBrk="1" hangingPunct="1">
              <a:defRPr/>
            </a:pPr>
            <a:r>
              <a:rPr lang="en-US" altLang="en-US" b="1" i="1" dirty="0">
                <a:solidFill>
                  <a:schemeClr val="accent1">
                    <a:lumMod val="75000"/>
                  </a:schemeClr>
                </a:solidFill>
              </a:rPr>
              <a:t>Plasmodium </a:t>
            </a:r>
            <a:r>
              <a:rPr lang="en-US" altLang="en-US" b="1" i="1" dirty="0" err="1">
                <a:solidFill>
                  <a:schemeClr val="accent1">
                    <a:lumMod val="75000"/>
                  </a:schemeClr>
                </a:solidFill>
              </a:rPr>
              <a:t>ovale</a:t>
            </a:r>
            <a:r>
              <a:rPr lang="en-US" altLang="en-US" b="1" i="1" dirty="0">
                <a:solidFill>
                  <a:schemeClr val="accent1">
                    <a:lumMod val="75000"/>
                  </a:schemeClr>
                </a:solidFill>
              </a:rPr>
              <a:t> (fever every 48 hours tertian)</a:t>
            </a:r>
            <a:endParaRPr lang="en-US" altLang="en-US" dirty="0">
              <a:solidFill>
                <a:schemeClr val="accent1">
                  <a:lumMod val="75000"/>
                </a:schemeClr>
              </a:solidFill>
            </a:endParaRPr>
          </a:p>
          <a:p>
            <a:pPr lvl="1" eaLnBrk="1" hangingPunct="1">
              <a:defRPr/>
            </a:pPr>
            <a:r>
              <a:rPr lang="en-US" altLang="en-US" b="1" i="1" dirty="0">
                <a:solidFill>
                  <a:srgbClr val="7030A0"/>
                </a:solidFill>
              </a:rPr>
              <a:t>Plasmodium </a:t>
            </a:r>
            <a:r>
              <a:rPr lang="en-US" altLang="en-US" b="1" i="1" dirty="0" err="1">
                <a:solidFill>
                  <a:srgbClr val="7030A0"/>
                </a:solidFill>
              </a:rPr>
              <a:t>malariae</a:t>
            </a:r>
            <a:r>
              <a:rPr lang="en-US" altLang="en-US" b="1" i="1" dirty="0">
                <a:solidFill>
                  <a:srgbClr val="7030A0"/>
                </a:solidFill>
              </a:rPr>
              <a:t> (fever every 72 hours </a:t>
            </a:r>
            <a:r>
              <a:rPr lang="en-US" altLang="en-US" b="1" i="1" dirty="0" err="1">
                <a:solidFill>
                  <a:srgbClr val="7030A0"/>
                </a:solidFill>
              </a:rPr>
              <a:t>quartan</a:t>
            </a:r>
            <a:r>
              <a:rPr lang="en-US" altLang="en-US" b="1" i="1" dirty="0">
                <a:solidFill>
                  <a:srgbClr val="7030A0"/>
                </a:solidFill>
              </a:rPr>
              <a:t>)</a:t>
            </a:r>
            <a:endParaRPr lang="en-US" altLang="en-US" dirty="0">
              <a:solidFill>
                <a:srgbClr val="7030A0"/>
              </a:solidFill>
            </a:endParaRPr>
          </a:p>
        </p:txBody>
      </p:sp>
      <p:sp>
        <p:nvSpPr>
          <p:cNvPr id="14343" name="TextBox 2"/>
          <p:cNvSpPr txBox="1">
            <a:spLocks noChangeArrowheads="1"/>
          </p:cNvSpPr>
          <p:nvPr/>
        </p:nvSpPr>
        <p:spPr bwMode="auto">
          <a:xfrm>
            <a:off x="1341438" y="0"/>
            <a:ext cx="6862762" cy="461963"/>
          </a:xfrm>
          <a:prstGeom prst="rect">
            <a:avLst/>
          </a:prstGeom>
          <a:noFill/>
          <a:ln w="9525">
            <a:noFill/>
            <a:miter lim="800000"/>
            <a:headEnd/>
            <a:tailEnd/>
          </a:ln>
        </p:spPr>
        <p:txBody>
          <a:bodyPr wrap="none">
            <a:spAutoFit/>
          </a:bodyPr>
          <a:lstStyle/>
          <a:p>
            <a:r>
              <a:rPr lang="en-US" b="1" u="none">
                <a:solidFill>
                  <a:srgbClr val="0066FF"/>
                </a:solidFill>
              </a:rPr>
              <a:t>The pattern of fever in different species of malaria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Cerebral Malaria </a:t>
            </a:r>
            <a:endParaRPr lang="en-US" dirty="0"/>
          </a:p>
        </p:txBody>
      </p:sp>
      <p:sp>
        <p:nvSpPr>
          <p:cNvPr id="3" name="Content Placeholder 2"/>
          <p:cNvSpPr>
            <a:spLocks noGrp="1"/>
          </p:cNvSpPr>
          <p:nvPr>
            <p:ph idx="1"/>
          </p:nvPr>
        </p:nvSpPr>
        <p:spPr/>
        <p:txBody>
          <a:bodyPr>
            <a:normAutofit/>
          </a:bodyPr>
          <a:lstStyle/>
          <a:p>
            <a:r>
              <a:rPr lang="en-US" dirty="0" smtClean="0"/>
              <a:t>Coma is a characteristic and ominous feature </a:t>
            </a:r>
          </a:p>
          <a:p>
            <a:r>
              <a:rPr lang="en-US" dirty="0" smtClean="0"/>
              <a:t> </a:t>
            </a:r>
            <a:r>
              <a:rPr lang="en-US" altLang="en-US" sz="2400" dirty="0" smtClean="0"/>
              <a:t>Failure to localize or respond appropriately to noxious stimuli or coma persisting for </a:t>
            </a:r>
            <a:r>
              <a:rPr lang="en-US" altLang="en-US" sz="2400" dirty="0" smtClean="0">
                <a:solidFill>
                  <a:srgbClr val="C00000"/>
                </a:solidFill>
              </a:rPr>
              <a:t>&gt; 30 min </a:t>
            </a:r>
            <a:r>
              <a:rPr lang="en-US" altLang="en-US" sz="2400" dirty="0" smtClean="0"/>
              <a:t>after generalized convulsion.</a:t>
            </a:r>
          </a:p>
          <a:p>
            <a:r>
              <a:rPr lang="en-US" altLang="en-US" sz="2400" dirty="0" smtClean="0"/>
              <a:t>Manifests as </a:t>
            </a:r>
            <a:r>
              <a:rPr lang="en-US" altLang="en-US" sz="2400" dirty="0" smtClean="0">
                <a:solidFill>
                  <a:srgbClr val="C00000"/>
                </a:solidFill>
              </a:rPr>
              <a:t>diffuse symmetric encephalopathy.</a:t>
            </a:r>
            <a:r>
              <a:rPr lang="en-US" altLang="en-US" sz="2400" dirty="0" smtClean="0"/>
              <a:t> Focal signs are unusual.</a:t>
            </a:r>
          </a:p>
          <a:p>
            <a:endParaRPr lang="en-US" dirty="0" smtClean="0"/>
          </a:p>
          <a:p>
            <a:r>
              <a:rPr lang="en-US" dirty="0" smtClean="0"/>
              <a:t>signs of </a:t>
            </a:r>
            <a:r>
              <a:rPr lang="en-US" dirty="0" err="1" smtClean="0"/>
              <a:t>meningeal</a:t>
            </a:r>
            <a:r>
              <a:rPr lang="en-US" dirty="0" smtClean="0"/>
              <a:t> irritation are absent</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The eyes may be divergent, and </a:t>
            </a:r>
            <a:r>
              <a:rPr lang="en-US" dirty="0" err="1" smtClean="0"/>
              <a:t>bruxism</a:t>
            </a:r>
            <a:r>
              <a:rPr lang="en-US" dirty="0" smtClean="0"/>
              <a:t> and a pout reflex are common</a:t>
            </a:r>
          </a:p>
          <a:p>
            <a:r>
              <a:rPr lang="en-US" dirty="0" smtClean="0"/>
              <a:t> other primitive reflexes are usually absent</a:t>
            </a:r>
          </a:p>
          <a:p>
            <a:r>
              <a:rPr lang="en-US" dirty="0" smtClean="0"/>
              <a:t> The corneal reflexes are preserved, except in deep coma.</a:t>
            </a:r>
          </a:p>
          <a:p>
            <a:r>
              <a:rPr lang="en-US" dirty="0" smtClean="0"/>
              <a:t> Muscle tone may be either increased or decreased.</a:t>
            </a:r>
          </a:p>
          <a:p>
            <a:r>
              <a:rPr lang="en-US" dirty="0" smtClean="0"/>
              <a:t> The tendon reflexes are variable </a:t>
            </a:r>
          </a:p>
          <a:p>
            <a:r>
              <a:rPr lang="en-US" dirty="0" smtClean="0"/>
              <a:t>the plantar reflexes may be flexor or extensor</a:t>
            </a:r>
          </a:p>
          <a:p>
            <a:r>
              <a:rPr lang="en-US" dirty="0" smtClean="0"/>
              <a:t> the abdominal and </a:t>
            </a:r>
            <a:r>
              <a:rPr lang="en-US" dirty="0" err="1" smtClean="0"/>
              <a:t>cremasteric</a:t>
            </a:r>
            <a:r>
              <a:rPr lang="en-US" dirty="0" smtClean="0"/>
              <a:t> reflexes are absent.</a:t>
            </a:r>
          </a:p>
          <a:p>
            <a:r>
              <a:rPr lang="en-US" dirty="0" smtClean="0"/>
              <a:t> Flexor or extensor posturing may be seen. </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87616" y="5157192"/>
            <a:ext cx="3456384" cy="1224136"/>
          </a:xfrm>
        </p:spPr>
        <p:txBody>
          <a:bodyPr>
            <a:normAutofit fontScale="90000"/>
          </a:bodyPr>
          <a:lstStyle/>
          <a:p>
            <a:r>
              <a:rPr lang="en-IN" sz="2400" b="1" dirty="0" smtClean="0">
                <a:solidFill>
                  <a:schemeClr val="tx1"/>
                </a:solidFill>
              </a:rPr>
              <a:t> </a:t>
            </a:r>
            <a:r>
              <a:rPr lang="en-IN" sz="2400" b="1" dirty="0" err="1" smtClean="0">
                <a:solidFill>
                  <a:schemeClr val="tx1"/>
                </a:solidFill>
              </a:rPr>
              <a:t>Perimacular</a:t>
            </a:r>
            <a:r>
              <a:rPr lang="en-IN" sz="2400" b="1" dirty="0" smtClean="0">
                <a:solidFill>
                  <a:schemeClr val="tx1"/>
                </a:solidFill>
              </a:rPr>
              <a:t> whitening</a:t>
            </a:r>
            <a:br>
              <a:rPr lang="en-IN" sz="2400" b="1" dirty="0" smtClean="0">
                <a:solidFill>
                  <a:schemeClr val="tx1"/>
                </a:solidFill>
              </a:rPr>
            </a:br>
            <a:r>
              <a:rPr lang="en-IN" sz="2400" b="1" dirty="0" smtClean="0">
                <a:solidFill>
                  <a:schemeClr val="tx1"/>
                </a:solidFill>
              </a:rPr>
              <a:t> and Pale-</a:t>
            </a:r>
            <a:r>
              <a:rPr lang="en-IN" sz="2400" b="1" dirty="0" err="1" smtClean="0">
                <a:solidFill>
                  <a:schemeClr val="tx1"/>
                </a:solidFill>
              </a:rPr>
              <a:t>centered</a:t>
            </a:r>
            <a:r>
              <a:rPr lang="en-IN" sz="2400" b="1" dirty="0" smtClean="0">
                <a:solidFill>
                  <a:schemeClr val="tx1"/>
                </a:solidFill>
              </a:rPr>
              <a:t> retinal     </a:t>
            </a:r>
            <a:r>
              <a:rPr lang="en-IN" sz="2400" b="1" dirty="0" err="1" smtClean="0">
                <a:solidFill>
                  <a:schemeClr val="tx1"/>
                </a:solidFill>
              </a:rPr>
              <a:t>hemorrhages</a:t>
            </a:r>
            <a:endParaRPr lang="en-IN" sz="2400" b="1" dirty="0">
              <a:solidFill>
                <a:schemeClr val="tx1"/>
              </a:solidFill>
            </a:endParaRPr>
          </a:p>
        </p:txBody>
      </p:sp>
      <p:pic>
        <p:nvPicPr>
          <p:cNvPr id="1026" name="Picture 2"/>
          <p:cNvPicPr>
            <a:picLocks noGrp="1" noChangeAspect="1" noChangeArrowheads="1"/>
          </p:cNvPicPr>
          <p:nvPr>
            <p:ph idx="1"/>
          </p:nvPr>
        </p:nvPicPr>
        <p:blipFill>
          <a:blip r:embed="rId3" cstate="print"/>
          <a:srcRect/>
          <a:stretch>
            <a:fillRect/>
          </a:stretch>
        </p:blipFill>
        <p:spPr bwMode="auto">
          <a:xfrm>
            <a:off x="0" y="2387189"/>
            <a:ext cx="5292080" cy="4470811"/>
          </a:xfrm>
          <a:prstGeom prst="rect">
            <a:avLst/>
          </a:prstGeom>
          <a:noFill/>
          <a:ln w="9525">
            <a:noFill/>
            <a:miter lim="800000"/>
            <a:headEnd/>
            <a:tailEnd/>
          </a:ln>
        </p:spPr>
      </p:pic>
      <p:sp>
        <p:nvSpPr>
          <p:cNvPr id="5" name="TextBox 4"/>
          <p:cNvSpPr txBox="1"/>
          <p:nvPr/>
        </p:nvSpPr>
        <p:spPr>
          <a:xfrm>
            <a:off x="0" y="1124744"/>
            <a:ext cx="8064896" cy="369332"/>
          </a:xfrm>
          <a:prstGeom prst="rect">
            <a:avLst/>
          </a:prstGeom>
          <a:noFill/>
        </p:spPr>
        <p:txBody>
          <a:bodyPr wrap="square" rtlCol="0">
            <a:spAutoFit/>
          </a:bodyPr>
          <a:lstStyle/>
          <a:p>
            <a:endParaRPr lang="en-IN" dirty="0"/>
          </a:p>
        </p:txBody>
      </p:sp>
      <p:sp>
        <p:nvSpPr>
          <p:cNvPr id="6" name="TextBox 5"/>
          <p:cNvSpPr txBox="1"/>
          <p:nvPr/>
        </p:nvSpPr>
        <p:spPr>
          <a:xfrm>
            <a:off x="1043608" y="548680"/>
            <a:ext cx="7776864" cy="1846659"/>
          </a:xfrm>
          <a:prstGeom prst="rect">
            <a:avLst/>
          </a:prstGeom>
          <a:noFill/>
        </p:spPr>
        <p:txBody>
          <a:bodyPr wrap="square" rtlCol="0">
            <a:spAutoFit/>
          </a:bodyPr>
          <a:lstStyle/>
          <a:p>
            <a:r>
              <a:rPr lang="en-IN" sz="2400" b="1" dirty="0" smtClean="0">
                <a:solidFill>
                  <a:prstClr val="black"/>
                </a:solidFill>
                <a:latin typeface="Calibri"/>
                <a:ea typeface="+mj-ea"/>
                <a:cs typeface="+mj-cs"/>
              </a:rPr>
              <a:t>The </a:t>
            </a:r>
            <a:r>
              <a:rPr lang="en-IN" sz="2400" b="1" dirty="0" smtClean="0">
                <a:solidFill>
                  <a:srgbClr val="C00000"/>
                </a:solidFill>
                <a:latin typeface="Calibri"/>
                <a:ea typeface="+mj-ea"/>
                <a:cs typeface="+mj-cs"/>
              </a:rPr>
              <a:t>EYE </a:t>
            </a:r>
            <a:r>
              <a:rPr lang="en-IN" sz="2400" b="1" dirty="0" smtClean="0">
                <a:solidFill>
                  <a:prstClr val="black"/>
                </a:solidFill>
                <a:latin typeface="Calibri"/>
                <a:ea typeface="+mj-ea"/>
                <a:cs typeface="+mj-cs"/>
              </a:rPr>
              <a:t>in cerebral malaria: </a:t>
            </a:r>
            <a:r>
              <a:rPr lang="en-IN" dirty="0" smtClean="0"/>
              <a:t> </a:t>
            </a:r>
          </a:p>
          <a:p>
            <a:r>
              <a:rPr lang="en-IN" dirty="0" smtClean="0"/>
              <a:t>-retinal </a:t>
            </a:r>
            <a:r>
              <a:rPr lang="en-IN" dirty="0" err="1" smtClean="0"/>
              <a:t>hemorrhages</a:t>
            </a:r>
            <a:r>
              <a:rPr lang="en-IN" dirty="0" smtClean="0"/>
              <a:t> (30–40%)</a:t>
            </a:r>
          </a:p>
          <a:p>
            <a:r>
              <a:rPr lang="en-IN" dirty="0" smtClean="0"/>
              <a:t>-discrete spots of retinal </a:t>
            </a:r>
            <a:r>
              <a:rPr lang="en-IN" dirty="0" err="1" smtClean="0"/>
              <a:t>opacification</a:t>
            </a:r>
            <a:r>
              <a:rPr lang="en-IN" dirty="0" smtClean="0"/>
              <a:t> (30–60%), </a:t>
            </a:r>
          </a:p>
          <a:p>
            <a:r>
              <a:rPr lang="en-IN" dirty="0" smtClean="0"/>
              <a:t>-</a:t>
            </a:r>
            <a:r>
              <a:rPr lang="en-IN" dirty="0" err="1" smtClean="0"/>
              <a:t>papilledema</a:t>
            </a:r>
            <a:r>
              <a:rPr lang="en-IN" dirty="0" smtClean="0"/>
              <a:t> (8% among children, rare among adults), </a:t>
            </a:r>
          </a:p>
          <a:p>
            <a:r>
              <a:rPr lang="en-IN" dirty="0" smtClean="0"/>
              <a:t>-cotton wool spots (&lt;5%)</a:t>
            </a:r>
          </a:p>
          <a:p>
            <a:r>
              <a:rPr lang="en-IN" dirty="0" smtClean="0"/>
              <a:t>-</a:t>
            </a:r>
            <a:r>
              <a:rPr lang="en-IN" dirty="0" err="1" smtClean="0"/>
              <a:t>decolorization</a:t>
            </a:r>
            <a:r>
              <a:rPr lang="en-IN" dirty="0" smtClean="0"/>
              <a:t> of a retinal vessel or segment of vessel (occasional cases).  </a:t>
            </a:r>
          </a:p>
        </p:txBody>
      </p:sp>
      <p:sp>
        <p:nvSpPr>
          <p:cNvPr id="9" name="Curved Left Arrow 8"/>
          <p:cNvSpPr/>
          <p:nvPr/>
        </p:nvSpPr>
        <p:spPr>
          <a:xfrm rot="19124472">
            <a:off x="5796136" y="2996952"/>
            <a:ext cx="2016224" cy="2304256"/>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Convulsions, which are usually generalized and often repeated, occur in ~10% of adults and up to 50% of children with cerebral malaria. </a:t>
            </a:r>
          </a:p>
          <a:p>
            <a:r>
              <a:rPr lang="en-US" dirty="0" smtClean="0"/>
              <a:t> adults rarely (&lt;3% of cases) suffer neurologic </a:t>
            </a:r>
            <a:r>
              <a:rPr lang="en-US" dirty="0" err="1" smtClean="0"/>
              <a:t>sequelae</a:t>
            </a:r>
            <a:endParaRPr lang="en-US" dirty="0" smtClean="0"/>
          </a:p>
          <a:p>
            <a:r>
              <a:rPr lang="en-US" dirty="0" smtClean="0"/>
              <a:t> ~10% of children surviving cerebral malaria—especially those with hypoglycemia, severe anemia, repeated seizures, and deep coma—have residual neurologic deficits when they regain consciousness</a:t>
            </a:r>
          </a:p>
          <a:p>
            <a:r>
              <a:rPr lang="en-US" dirty="0" smtClean="0"/>
              <a:t> </a:t>
            </a:r>
            <a:r>
              <a:rPr lang="en-US" dirty="0" err="1" smtClean="0"/>
              <a:t>hemiplegia</a:t>
            </a:r>
            <a:r>
              <a:rPr lang="en-US" dirty="0" smtClean="0"/>
              <a:t>, cerebral palsy, cortical blindness, deafness, and impaired cognition may all occur</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20688"/>
            <a:ext cx="8229600" cy="566936"/>
          </a:xfrm>
        </p:spPr>
        <p:txBody>
          <a:bodyPr/>
          <a:lstStyle/>
          <a:p>
            <a:r>
              <a:rPr lang="en-US" altLang="en-US" sz="2800" b="1" dirty="0" smtClean="0">
                <a:solidFill>
                  <a:srgbClr val="FF0000"/>
                </a:solidFill>
                <a:latin typeface="Tahoma" pitchFamily="34" charset="0"/>
                <a:ea typeface="Tahoma" pitchFamily="34" charset="0"/>
                <a:cs typeface="Tahoma" pitchFamily="34" charset="0"/>
              </a:rPr>
              <a:t>HYPOGLYCEMIA</a:t>
            </a:r>
            <a:endParaRPr lang="en-IN" dirty="0">
              <a:solidFill>
                <a:srgbClr val="FF0000"/>
              </a:solidFill>
            </a:endParaRPr>
          </a:p>
        </p:txBody>
      </p:sp>
      <p:sp>
        <p:nvSpPr>
          <p:cNvPr id="3" name="Content Placeholder 2"/>
          <p:cNvSpPr>
            <a:spLocks noGrp="1"/>
          </p:cNvSpPr>
          <p:nvPr>
            <p:ph idx="1"/>
          </p:nvPr>
        </p:nvSpPr>
        <p:spPr>
          <a:xfrm>
            <a:off x="0" y="1268760"/>
            <a:ext cx="9144000" cy="5589240"/>
          </a:xfrm>
        </p:spPr>
        <p:txBody>
          <a:bodyPr>
            <a:normAutofit/>
          </a:bodyPr>
          <a:lstStyle/>
          <a:p>
            <a:r>
              <a:rPr lang="en-US" altLang="en-US" sz="2800" dirty="0" smtClean="0"/>
              <a:t>Plasma glucose level of </a:t>
            </a:r>
            <a:r>
              <a:rPr lang="en-US" altLang="en-US" sz="2800" dirty="0" smtClean="0">
                <a:solidFill>
                  <a:srgbClr val="C00000"/>
                </a:solidFill>
              </a:rPr>
              <a:t>&lt; 40 mg/dl </a:t>
            </a:r>
            <a:r>
              <a:rPr lang="en-US" altLang="en-US" sz="2800" dirty="0" smtClean="0"/>
              <a:t>is associated with poor prognosis particularly in children and pregnant women.</a:t>
            </a:r>
          </a:p>
          <a:p>
            <a:r>
              <a:rPr lang="en-US" altLang="en-US" sz="2800" dirty="0" smtClean="0"/>
              <a:t>Results from </a:t>
            </a:r>
            <a:r>
              <a:rPr lang="en-US" altLang="en-US" sz="2800" b="1" dirty="0" smtClean="0"/>
              <a:t>failure of hepatic </a:t>
            </a:r>
            <a:r>
              <a:rPr lang="en-US" altLang="en-US" sz="2800" b="1" dirty="0" err="1" smtClean="0"/>
              <a:t>gluconeogenesis</a:t>
            </a:r>
            <a:r>
              <a:rPr lang="en-US" altLang="en-US" sz="2800" b="1" dirty="0" smtClean="0"/>
              <a:t> and increase in consumption of glucose by both host and parasite.</a:t>
            </a:r>
          </a:p>
          <a:p>
            <a:r>
              <a:rPr lang="en-US" altLang="en-US" sz="2800" b="1" dirty="0" smtClean="0"/>
              <a:t>Quinine</a:t>
            </a:r>
            <a:r>
              <a:rPr lang="en-US" altLang="en-US" sz="2800" dirty="0" smtClean="0"/>
              <a:t> – used in </a:t>
            </a:r>
            <a:r>
              <a:rPr lang="en-US" altLang="en-US" sz="2800" dirty="0" err="1" smtClean="0"/>
              <a:t>Falciparum</a:t>
            </a:r>
            <a:r>
              <a:rPr lang="en-US" altLang="en-US" sz="2800" dirty="0" smtClean="0"/>
              <a:t> malaria </a:t>
            </a:r>
            <a:r>
              <a:rPr lang="en-US" altLang="en-US" sz="2800" dirty="0" smtClean="0">
                <a:solidFill>
                  <a:srgbClr val="C00000"/>
                </a:solidFill>
              </a:rPr>
              <a:t>enhances insulin release </a:t>
            </a:r>
            <a:r>
              <a:rPr lang="en-US" altLang="en-US" sz="2800" dirty="0" smtClean="0"/>
              <a:t>and aggravates hypoglycemia.</a:t>
            </a:r>
          </a:p>
          <a:p>
            <a:r>
              <a:rPr lang="en-IN" sz="2800" dirty="0" smtClean="0"/>
              <a:t>The usual </a:t>
            </a:r>
            <a:r>
              <a:rPr lang="en-IN" sz="2800" dirty="0" smtClean="0">
                <a:solidFill>
                  <a:srgbClr val="C00000"/>
                </a:solidFill>
              </a:rPr>
              <a:t>physical signs </a:t>
            </a:r>
            <a:r>
              <a:rPr lang="en-IN" sz="2800" dirty="0" smtClean="0"/>
              <a:t>(sweating, gooseflesh, tachycardia) are absent. </a:t>
            </a:r>
          </a:p>
          <a:p>
            <a:r>
              <a:rPr lang="en-IN" sz="2800" dirty="0" smtClean="0"/>
              <a:t>The </a:t>
            </a:r>
            <a:r>
              <a:rPr lang="en-IN" sz="2800" dirty="0" smtClean="0">
                <a:solidFill>
                  <a:srgbClr val="C00000"/>
                </a:solidFill>
              </a:rPr>
              <a:t>neurologic impairment </a:t>
            </a:r>
            <a:r>
              <a:rPr lang="en-IN" sz="2800" dirty="0" smtClean="0"/>
              <a:t>caused by </a:t>
            </a:r>
            <a:r>
              <a:rPr lang="en-IN" sz="2800" dirty="0" err="1" smtClean="0"/>
              <a:t>hypoglycemia</a:t>
            </a:r>
            <a:r>
              <a:rPr lang="en-IN" sz="2800" dirty="0" smtClean="0"/>
              <a:t> cannot be distinguished from that caused by malaria.</a:t>
            </a:r>
            <a:endParaRPr lang="en-US" altLang="en-US" sz="2800" dirty="0" smtClean="0"/>
          </a:p>
          <a:p>
            <a:endParaRPr lang="en-IN"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229600" cy="1143000"/>
          </a:xfrm>
        </p:spPr>
        <p:txBody>
          <a:bodyPr/>
          <a:lstStyle/>
          <a:p>
            <a:r>
              <a:rPr lang="en-US" altLang="en-US" sz="2800" b="1" dirty="0" smtClean="0">
                <a:solidFill>
                  <a:srgbClr val="FF0000"/>
                </a:solidFill>
                <a:latin typeface="Tahoma" pitchFamily="34" charset="0"/>
                <a:ea typeface="Tahoma" pitchFamily="34" charset="0"/>
                <a:cs typeface="Tahoma" pitchFamily="34" charset="0"/>
              </a:rPr>
              <a:t>ACIDOSIS</a:t>
            </a:r>
            <a:endParaRPr lang="en-IN" dirty="0">
              <a:solidFill>
                <a:srgbClr val="FF0000"/>
              </a:solidFill>
            </a:endParaRPr>
          </a:p>
        </p:txBody>
      </p:sp>
      <p:sp>
        <p:nvSpPr>
          <p:cNvPr id="3" name="Content Placeholder 2"/>
          <p:cNvSpPr>
            <a:spLocks noGrp="1"/>
          </p:cNvSpPr>
          <p:nvPr>
            <p:ph idx="1"/>
          </p:nvPr>
        </p:nvSpPr>
        <p:spPr>
          <a:xfrm>
            <a:off x="0" y="1412776"/>
            <a:ext cx="9144000" cy="6207224"/>
          </a:xfrm>
        </p:spPr>
        <p:txBody>
          <a:bodyPr>
            <a:normAutofit fontScale="92500"/>
          </a:bodyPr>
          <a:lstStyle/>
          <a:p>
            <a:r>
              <a:rPr lang="en-US" altLang="en-US" sz="2800" dirty="0" smtClean="0"/>
              <a:t>Plasma pH of </a:t>
            </a:r>
            <a:r>
              <a:rPr lang="en-US" altLang="en-US" sz="2800" dirty="0" smtClean="0">
                <a:solidFill>
                  <a:srgbClr val="C00000"/>
                </a:solidFill>
              </a:rPr>
              <a:t>&lt; 7.25 </a:t>
            </a:r>
            <a:r>
              <a:rPr lang="en-US" altLang="en-US" sz="2800" dirty="0" smtClean="0"/>
              <a:t>or plasma bicarbonate </a:t>
            </a:r>
            <a:r>
              <a:rPr lang="en-US" altLang="en-US" sz="2800" dirty="0" smtClean="0">
                <a:solidFill>
                  <a:srgbClr val="C00000"/>
                </a:solidFill>
              </a:rPr>
              <a:t>&lt; 15 </a:t>
            </a:r>
            <a:r>
              <a:rPr lang="en-US" altLang="en-US" sz="2800" dirty="0" err="1" smtClean="0">
                <a:solidFill>
                  <a:srgbClr val="C00000"/>
                </a:solidFill>
              </a:rPr>
              <a:t>mmol</a:t>
            </a:r>
            <a:r>
              <a:rPr lang="en-US" altLang="en-US" sz="2800" dirty="0" smtClean="0">
                <a:solidFill>
                  <a:srgbClr val="C00000"/>
                </a:solidFill>
              </a:rPr>
              <a:t>/L</a:t>
            </a:r>
            <a:r>
              <a:rPr lang="en-US" altLang="en-US" sz="2800" dirty="0" smtClean="0"/>
              <a:t>; Lactate level of </a:t>
            </a:r>
            <a:r>
              <a:rPr lang="en-US" altLang="en-US" sz="2800" dirty="0" smtClean="0">
                <a:solidFill>
                  <a:srgbClr val="C00000"/>
                </a:solidFill>
              </a:rPr>
              <a:t>&gt; 5 </a:t>
            </a:r>
            <a:r>
              <a:rPr lang="en-US" altLang="en-US" sz="2800" dirty="0" err="1" smtClean="0">
                <a:solidFill>
                  <a:srgbClr val="C00000"/>
                </a:solidFill>
              </a:rPr>
              <a:t>mmol</a:t>
            </a:r>
            <a:r>
              <a:rPr lang="en-US" altLang="en-US" sz="2800" dirty="0" smtClean="0">
                <a:solidFill>
                  <a:srgbClr val="C00000"/>
                </a:solidFill>
              </a:rPr>
              <a:t>/L</a:t>
            </a:r>
            <a:r>
              <a:rPr lang="en-US" altLang="en-US" sz="2800" dirty="0" smtClean="0"/>
              <a:t>.</a:t>
            </a:r>
          </a:p>
          <a:p>
            <a:r>
              <a:rPr lang="en-US" altLang="en-US" sz="2800" dirty="0" smtClean="0"/>
              <a:t>Results from- </a:t>
            </a:r>
          </a:p>
          <a:p>
            <a:pPr>
              <a:buNone/>
            </a:pPr>
            <a:r>
              <a:rPr lang="en-US" altLang="en-US" sz="2800" dirty="0" smtClean="0"/>
              <a:t>-accumulation of organic acids produced by </a:t>
            </a:r>
            <a:r>
              <a:rPr lang="en-US" altLang="en-US" sz="2800" dirty="0" smtClean="0">
                <a:solidFill>
                  <a:srgbClr val="C00000"/>
                </a:solidFill>
              </a:rPr>
              <a:t>anaerobic </a:t>
            </a:r>
            <a:r>
              <a:rPr lang="en-US" altLang="en-US" sz="2800" dirty="0" err="1" smtClean="0">
                <a:solidFill>
                  <a:srgbClr val="C00000"/>
                </a:solidFill>
              </a:rPr>
              <a:t>glycolysis</a:t>
            </a:r>
            <a:r>
              <a:rPr lang="en-US" altLang="en-US" sz="2800" dirty="0" smtClean="0"/>
              <a:t> in tissues due to impaired microcirculatory flow</a:t>
            </a:r>
            <a:r>
              <a:rPr lang="en-IN" sz="2800" dirty="0" smtClean="0"/>
              <a:t> </a:t>
            </a:r>
          </a:p>
          <a:p>
            <a:pPr>
              <a:buNone/>
            </a:pPr>
            <a:r>
              <a:rPr lang="en-IN" sz="2800" dirty="0" smtClean="0"/>
              <a:t>-</a:t>
            </a:r>
            <a:r>
              <a:rPr lang="en-IN" sz="2800" dirty="0" smtClean="0">
                <a:solidFill>
                  <a:srgbClr val="C00000"/>
                </a:solidFill>
              </a:rPr>
              <a:t>lactate production </a:t>
            </a:r>
            <a:r>
              <a:rPr lang="en-IN" sz="2800" dirty="0" smtClean="0"/>
              <a:t>by the parasites</a:t>
            </a:r>
          </a:p>
          <a:p>
            <a:pPr>
              <a:buNone/>
            </a:pPr>
            <a:r>
              <a:rPr lang="en-IN" sz="2800" dirty="0" smtClean="0"/>
              <a:t>-failure of hepatic and renal lactate clearance</a:t>
            </a:r>
            <a:r>
              <a:rPr lang="en-US" altLang="en-US" sz="2800" dirty="0" smtClean="0"/>
              <a:t>.</a:t>
            </a:r>
          </a:p>
          <a:p>
            <a:r>
              <a:rPr lang="en-US" altLang="en-US" sz="2800" dirty="0" smtClean="0"/>
              <a:t>Manifests as </a:t>
            </a:r>
            <a:r>
              <a:rPr lang="en-US" altLang="en-US" sz="2800" dirty="0" err="1" smtClean="0"/>
              <a:t>laboured</a:t>
            </a:r>
            <a:r>
              <a:rPr lang="en-US" altLang="en-US" sz="2800" dirty="0" smtClean="0"/>
              <a:t> deep breathing or </a:t>
            </a:r>
            <a:r>
              <a:rPr lang="en-US" altLang="en-US" sz="2800" dirty="0" err="1" smtClean="0"/>
              <a:t>acidotic</a:t>
            </a:r>
            <a:r>
              <a:rPr lang="en-US" altLang="en-US" sz="2800" dirty="0" smtClean="0"/>
              <a:t> breathing – a sign of </a:t>
            </a:r>
            <a:r>
              <a:rPr lang="en-US" altLang="en-US" sz="2800" dirty="0" smtClean="0">
                <a:solidFill>
                  <a:srgbClr val="C00000"/>
                </a:solidFill>
              </a:rPr>
              <a:t>poor prognosis</a:t>
            </a:r>
            <a:r>
              <a:rPr lang="en-US" altLang="en-US" sz="2800" dirty="0" smtClean="0"/>
              <a:t>.</a:t>
            </a:r>
          </a:p>
          <a:p>
            <a:r>
              <a:rPr lang="en-US" altLang="en-US" sz="2800" dirty="0" smtClean="0"/>
              <a:t>Is followed by circulatory failure and respiratory arrest.</a:t>
            </a:r>
          </a:p>
          <a:p>
            <a:r>
              <a:rPr lang="en-US" sz="2800" dirty="0" smtClean="0"/>
              <a:t>Plasma concentrations of bicarbonate or lactate are the best biochemical prognosticators in severe malaria</a:t>
            </a:r>
            <a:endParaRPr lang="en-US" altLang="en-US" sz="2800" dirty="0" smtClean="0"/>
          </a:p>
          <a:p>
            <a:pPr>
              <a:buNone/>
            </a:pPr>
            <a:endParaRPr lang="en-US" altLang="en-US" sz="2800" dirty="0" smtClean="0"/>
          </a:p>
          <a:p>
            <a:endParaRPr lang="en-IN"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0648"/>
            <a:ext cx="8229600" cy="1143000"/>
          </a:xfrm>
        </p:spPr>
        <p:txBody>
          <a:bodyPr>
            <a:normAutofit/>
          </a:bodyPr>
          <a:lstStyle/>
          <a:p>
            <a:r>
              <a:rPr lang="en-US" altLang="en-US" sz="2800" b="1" dirty="0" smtClean="0">
                <a:solidFill>
                  <a:srgbClr val="FF0000"/>
                </a:solidFill>
                <a:latin typeface="Tahoma" pitchFamily="34" charset="0"/>
                <a:ea typeface="Tahoma" pitchFamily="34" charset="0"/>
                <a:cs typeface="Tahoma" pitchFamily="34" charset="0"/>
              </a:rPr>
              <a:t>NONCARDIOGENIC PULMONARY EDEMA</a:t>
            </a:r>
            <a:endParaRPr lang="en-IN" dirty="0">
              <a:solidFill>
                <a:srgbClr val="FF0000"/>
              </a:solidFill>
            </a:endParaRPr>
          </a:p>
        </p:txBody>
      </p:sp>
      <p:sp>
        <p:nvSpPr>
          <p:cNvPr id="3" name="Content Placeholder 2"/>
          <p:cNvSpPr>
            <a:spLocks noGrp="1"/>
          </p:cNvSpPr>
          <p:nvPr>
            <p:ph idx="1"/>
          </p:nvPr>
        </p:nvSpPr>
        <p:spPr>
          <a:xfrm>
            <a:off x="251520" y="1556792"/>
            <a:ext cx="8640960" cy="5112568"/>
          </a:xfrm>
        </p:spPr>
        <p:txBody>
          <a:bodyPr/>
          <a:lstStyle/>
          <a:p>
            <a:r>
              <a:rPr lang="en-US" altLang="en-US" sz="2800" dirty="0" smtClean="0"/>
              <a:t>Often aggravated by </a:t>
            </a:r>
            <a:r>
              <a:rPr lang="en-US" altLang="en-US" sz="2800" dirty="0" smtClean="0">
                <a:solidFill>
                  <a:srgbClr val="C00000"/>
                </a:solidFill>
              </a:rPr>
              <a:t>over hydration.</a:t>
            </a:r>
          </a:p>
          <a:p>
            <a:r>
              <a:rPr lang="en-US" altLang="en-US" sz="2800" dirty="0" smtClean="0"/>
              <a:t>Pathogenesis is unclear.</a:t>
            </a:r>
          </a:p>
          <a:p>
            <a:r>
              <a:rPr lang="en-US" altLang="en-US" sz="2800" dirty="0" smtClean="0"/>
              <a:t>May develop even after several days of </a:t>
            </a:r>
            <a:r>
              <a:rPr lang="en-US" altLang="en-US" sz="2800" dirty="0" err="1" smtClean="0"/>
              <a:t>antimalarial</a:t>
            </a:r>
            <a:r>
              <a:rPr lang="en-US" altLang="en-US" sz="2800" dirty="0" smtClean="0"/>
              <a:t> therapy in </a:t>
            </a:r>
            <a:r>
              <a:rPr lang="en-US" altLang="en-US" sz="2800" dirty="0" err="1" smtClean="0"/>
              <a:t>falciparum</a:t>
            </a:r>
            <a:r>
              <a:rPr lang="en-US" altLang="en-US" sz="2800" dirty="0" smtClean="0"/>
              <a:t> malaria.</a:t>
            </a:r>
          </a:p>
          <a:p>
            <a:r>
              <a:rPr lang="en-US" altLang="en-US" sz="2800" dirty="0" smtClean="0"/>
              <a:t>Mortality rate is &gt; 80% in severe </a:t>
            </a:r>
            <a:r>
              <a:rPr lang="en-US" altLang="en-US" sz="2800" dirty="0" err="1" smtClean="0"/>
              <a:t>Falciparum</a:t>
            </a:r>
            <a:r>
              <a:rPr lang="en-US" altLang="en-US" sz="2800" dirty="0" smtClean="0"/>
              <a:t> malaria and usual in </a:t>
            </a:r>
            <a:r>
              <a:rPr lang="en-US" altLang="en-US" sz="2800" dirty="0" err="1" smtClean="0"/>
              <a:t>vivax</a:t>
            </a:r>
            <a:r>
              <a:rPr lang="en-US" altLang="en-US" sz="2800" dirty="0" smtClean="0"/>
              <a:t> malaria</a:t>
            </a:r>
          </a:p>
          <a:p>
            <a:endParaRPr lang="en-IN"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r>
              <a:rPr lang="en-US" altLang="en-US" sz="2800" b="1" dirty="0" smtClean="0">
                <a:solidFill>
                  <a:srgbClr val="FF0000"/>
                </a:solidFill>
                <a:latin typeface="Tahoma" pitchFamily="34" charset="0"/>
                <a:ea typeface="Tahoma" pitchFamily="34" charset="0"/>
                <a:cs typeface="Tahoma" pitchFamily="34" charset="0"/>
              </a:rPr>
              <a:t>RENAL FAILURE</a:t>
            </a:r>
            <a:endParaRPr lang="en-IN" dirty="0">
              <a:solidFill>
                <a:srgbClr val="FF0000"/>
              </a:solidFill>
            </a:endParaRPr>
          </a:p>
        </p:txBody>
      </p:sp>
      <p:sp>
        <p:nvSpPr>
          <p:cNvPr id="3" name="Content Placeholder 2"/>
          <p:cNvSpPr>
            <a:spLocks noGrp="1"/>
          </p:cNvSpPr>
          <p:nvPr>
            <p:ph idx="1"/>
          </p:nvPr>
        </p:nvSpPr>
        <p:spPr>
          <a:xfrm>
            <a:off x="179512" y="1340768"/>
            <a:ext cx="8964488" cy="5517232"/>
          </a:xfrm>
        </p:spPr>
        <p:txBody>
          <a:bodyPr>
            <a:normAutofit/>
          </a:bodyPr>
          <a:lstStyle/>
          <a:p>
            <a:r>
              <a:rPr lang="en-US" altLang="en-US" sz="2800" dirty="0" smtClean="0"/>
              <a:t>Serum </a:t>
            </a:r>
            <a:r>
              <a:rPr lang="en-US" altLang="en-US" sz="2800" dirty="0" err="1" smtClean="0"/>
              <a:t>Creatinine</a:t>
            </a:r>
            <a:r>
              <a:rPr lang="en-US" altLang="en-US" sz="2800" dirty="0" smtClean="0"/>
              <a:t> level of </a:t>
            </a:r>
            <a:r>
              <a:rPr lang="en-US" altLang="en-US" sz="2800" dirty="0" smtClean="0">
                <a:solidFill>
                  <a:srgbClr val="C00000"/>
                </a:solidFill>
              </a:rPr>
              <a:t>&gt; 3mg/</a:t>
            </a:r>
            <a:r>
              <a:rPr lang="en-US" altLang="en-US" sz="2800" dirty="0" err="1" smtClean="0">
                <a:solidFill>
                  <a:srgbClr val="C00000"/>
                </a:solidFill>
              </a:rPr>
              <a:t>dL</a:t>
            </a:r>
            <a:r>
              <a:rPr lang="en-US" altLang="en-US" sz="2800" dirty="0" smtClean="0"/>
              <a:t>; </a:t>
            </a:r>
          </a:p>
          <a:p>
            <a:r>
              <a:rPr lang="en-US" altLang="en-US" sz="2800" dirty="0" smtClean="0"/>
              <a:t>24hr urine output &lt; 400 ml in adults or &lt; 12 ml/ Kg in children </a:t>
            </a:r>
          </a:p>
          <a:p>
            <a:r>
              <a:rPr lang="en-US" altLang="en-US" sz="2800" dirty="0" smtClean="0"/>
              <a:t>No improvement with rehydration.</a:t>
            </a:r>
          </a:p>
          <a:p>
            <a:r>
              <a:rPr lang="en-US" altLang="en-US" sz="2800" dirty="0" smtClean="0"/>
              <a:t>Maybe due to impaired micro-circulatory flow and metabolism.</a:t>
            </a:r>
          </a:p>
          <a:p>
            <a:r>
              <a:rPr lang="en-US" altLang="en-US" sz="2800" dirty="0" smtClean="0"/>
              <a:t>Manifests as </a:t>
            </a:r>
            <a:r>
              <a:rPr lang="en-US" altLang="en-US" sz="2800" dirty="0" smtClean="0">
                <a:solidFill>
                  <a:srgbClr val="C00000"/>
                </a:solidFill>
              </a:rPr>
              <a:t>Acute tubular necrosis</a:t>
            </a:r>
          </a:p>
          <a:p>
            <a:r>
              <a:rPr lang="en-IN" sz="2800" dirty="0" smtClean="0"/>
              <a:t>Urine flow resumes in a median of 4 days, and serum </a:t>
            </a:r>
            <a:r>
              <a:rPr lang="en-IN" sz="2800" dirty="0" err="1" smtClean="0"/>
              <a:t>creatinine</a:t>
            </a:r>
            <a:r>
              <a:rPr lang="en-IN" sz="2800" dirty="0" smtClean="0"/>
              <a:t> levels return to normal in </a:t>
            </a:r>
            <a:r>
              <a:rPr lang="en-IN" sz="2800" dirty="0" err="1" smtClean="0"/>
              <a:t>arround</a:t>
            </a:r>
            <a:r>
              <a:rPr lang="en-IN" sz="2800" dirty="0" smtClean="0"/>
              <a:t> 17 days</a:t>
            </a:r>
            <a:endParaRPr lang="en-US" altLang="en-US" sz="2800" dirty="0" smtClean="0"/>
          </a:p>
          <a:p>
            <a:r>
              <a:rPr lang="en-US" altLang="en-US" sz="2800" dirty="0" smtClean="0"/>
              <a:t>Early dialysis or </a:t>
            </a:r>
            <a:r>
              <a:rPr lang="en-US" altLang="en-US" sz="2800" dirty="0" err="1" smtClean="0"/>
              <a:t>hemofiltration</a:t>
            </a:r>
            <a:r>
              <a:rPr lang="en-US" altLang="en-US" sz="2800" dirty="0" smtClean="0"/>
              <a:t> increase the chances of patient survival.</a:t>
            </a:r>
          </a:p>
          <a:p>
            <a:endParaRPr lang="en-IN"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548680"/>
            <a:ext cx="8229600" cy="710952"/>
          </a:xfrm>
        </p:spPr>
        <p:txBody>
          <a:bodyPr>
            <a:normAutofit/>
          </a:bodyPr>
          <a:lstStyle/>
          <a:p>
            <a:r>
              <a:rPr lang="en-US" altLang="en-US" sz="2800" b="1" dirty="0" smtClean="0">
                <a:solidFill>
                  <a:srgbClr val="FF0000"/>
                </a:solidFill>
                <a:latin typeface="Tahoma" pitchFamily="34" charset="0"/>
                <a:ea typeface="Tahoma" pitchFamily="34" charset="0"/>
                <a:cs typeface="Tahoma" pitchFamily="34" charset="0"/>
              </a:rPr>
              <a:t>HEMATOLOGIC ABNORMALITIES</a:t>
            </a:r>
            <a:endParaRPr lang="en-IN" dirty="0">
              <a:solidFill>
                <a:srgbClr val="FF0000"/>
              </a:solidFill>
            </a:endParaRPr>
          </a:p>
        </p:txBody>
      </p:sp>
      <p:sp>
        <p:nvSpPr>
          <p:cNvPr id="3" name="Content Placeholder 2"/>
          <p:cNvSpPr>
            <a:spLocks noGrp="1"/>
          </p:cNvSpPr>
          <p:nvPr>
            <p:ph idx="1"/>
          </p:nvPr>
        </p:nvSpPr>
        <p:spPr>
          <a:xfrm>
            <a:off x="251520" y="1556792"/>
            <a:ext cx="8640960" cy="5112568"/>
          </a:xfrm>
        </p:spPr>
        <p:txBody>
          <a:bodyPr>
            <a:normAutofit lnSpcReduction="10000"/>
          </a:bodyPr>
          <a:lstStyle/>
          <a:p>
            <a:r>
              <a:rPr lang="en-US" altLang="en-US" sz="2800" dirty="0" smtClean="0"/>
              <a:t>Severe </a:t>
            </a:r>
            <a:r>
              <a:rPr lang="en-US" altLang="en-US" sz="2800" dirty="0" err="1" smtClean="0"/>
              <a:t>normocytic</a:t>
            </a:r>
            <a:r>
              <a:rPr lang="en-US" altLang="en-US" sz="2800" dirty="0" smtClean="0"/>
              <a:t> </a:t>
            </a:r>
            <a:r>
              <a:rPr lang="en-US" altLang="en-US" sz="2800" dirty="0" err="1" smtClean="0"/>
              <a:t>normochromic</a:t>
            </a:r>
            <a:r>
              <a:rPr lang="en-US" altLang="en-US" sz="2800" dirty="0" smtClean="0"/>
              <a:t> anemia due to accelerated </a:t>
            </a:r>
            <a:r>
              <a:rPr lang="en-US" altLang="en-US" sz="2800" dirty="0" smtClean="0">
                <a:solidFill>
                  <a:srgbClr val="C00000"/>
                </a:solidFill>
              </a:rPr>
              <a:t>RBC destruction </a:t>
            </a:r>
            <a:r>
              <a:rPr lang="en-US" altLang="en-US" sz="2800" dirty="0" smtClean="0"/>
              <a:t>by spleen and parasite.</a:t>
            </a:r>
          </a:p>
          <a:p>
            <a:r>
              <a:rPr lang="en-US" altLang="en-US" sz="2800" dirty="0" err="1" smtClean="0">
                <a:solidFill>
                  <a:srgbClr val="C00000"/>
                </a:solidFill>
              </a:rPr>
              <a:t>Splenic</a:t>
            </a:r>
            <a:r>
              <a:rPr lang="en-US" altLang="en-US" sz="2800" dirty="0" smtClean="0">
                <a:solidFill>
                  <a:srgbClr val="C00000"/>
                </a:solidFill>
              </a:rPr>
              <a:t> clearance </a:t>
            </a:r>
            <a:r>
              <a:rPr lang="en-US" altLang="en-US" sz="2800" dirty="0" smtClean="0"/>
              <a:t>is increased as RBCs show reduced deformability.</a:t>
            </a:r>
          </a:p>
          <a:p>
            <a:r>
              <a:rPr lang="en-US" altLang="en-US" sz="2800" dirty="0" smtClean="0"/>
              <a:t>In areas of unstable transmission, anemia can progress rapidly and transfusion may be required.</a:t>
            </a:r>
          </a:p>
          <a:p>
            <a:r>
              <a:rPr lang="en-US" altLang="en-US" sz="2800" dirty="0" smtClean="0"/>
              <a:t>Slight coagulation abnormalities are common in </a:t>
            </a:r>
            <a:r>
              <a:rPr lang="en-US" altLang="en-US" sz="2800" dirty="0" err="1" smtClean="0"/>
              <a:t>falciparum</a:t>
            </a:r>
            <a:r>
              <a:rPr lang="en-US" altLang="en-US" sz="2800" dirty="0" smtClean="0"/>
              <a:t> malaria and mild thrombocytopenia is usual.</a:t>
            </a:r>
          </a:p>
          <a:p>
            <a:r>
              <a:rPr lang="en-US" altLang="en-US" sz="2800" dirty="0" smtClean="0">
                <a:solidFill>
                  <a:srgbClr val="C00000"/>
                </a:solidFill>
              </a:rPr>
              <a:t>DIC</a:t>
            </a:r>
            <a:r>
              <a:rPr lang="en-US" altLang="en-US" sz="2800" dirty="0" smtClean="0"/>
              <a:t> with significant bleeding occurs in &lt; 5% of patients.</a:t>
            </a:r>
            <a:endParaRPr lang="en-IN"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 Acute hemolytic anemia with massive </a:t>
            </a:r>
            <a:r>
              <a:rPr lang="en-US" dirty="0" err="1" smtClean="0"/>
              <a:t>hemoglobinuria</a:t>
            </a:r>
            <a:r>
              <a:rPr lang="en-US" dirty="0" smtClean="0"/>
              <a:t> (“</a:t>
            </a:r>
            <a:r>
              <a:rPr lang="en-US" dirty="0" err="1" smtClean="0"/>
              <a:t>blackwater</a:t>
            </a:r>
            <a:r>
              <a:rPr lang="en-US" dirty="0" smtClean="0"/>
              <a:t> fever”) may occur</a:t>
            </a:r>
          </a:p>
          <a:p>
            <a:r>
              <a:rPr lang="en-US" dirty="0" smtClean="0"/>
              <a:t> </a:t>
            </a:r>
            <a:r>
              <a:rPr lang="en-US" dirty="0" err="1" smtClean="0"/>
              <a:t>Hemoglobinuria</a:t>
            </a:r>
            <a:r>
              <a:rPr lang="en-US" dirty="0" smtClean="0"/>
              <a:t> may contribute to renal injury</a:t>
            </a:r>
          </a:p>
          <a:p>
            <a:r>
              <a:rPr lang="en-US" dirty="0" smtClean="0"/>
              <a:t>Sudden </a:t>
            </a:r>
            <a:r>
              <a:rPr lang="en-US" dirty="0" err="1" smtClean="0"/>
              <a:t>hemolysis</a:t>
            </a:r>
            <a:r>
              <a:rPr lang="en-US" dirty="0" smtClean="0"/>
              <a:t> may follow many days after </a:t>
            </a:r>
            <a:r>
              <a:rPr lang="en-US" dirty="0" err="1" smtClean="0"/>
              <a:t>artesunate</a:t>
            </a:r>
            <a:r>
              <a:rPr lang="en-US" dirty="0" smtClean="0"/>
              <a:t> treatment of </a:t>
            </a:r>
            <a:r>
              <a:rPr lang="en-US" dirty="0" err="1" smtClean="0"/>
              <a:t>hyperparasitemia</a:t>
            </a:r>
            <a:r>
              <a:rPr lang="en-US" dirty="0" smtClean="0"/>
              <a:t>, usually as a result of relatively synchronous loss of once-parasitized “pitted” RBCs</a:t>
            </a:r>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 Anemia is a common consequence of </a:t>
            </a:r>
            <a:r>
              <a:rPr lang="en-US" dirty="0" err="1" smtClean="0"/>
              <a:t>antimalarial</a:t>
            </a:r>
            <a:r>
              <a:rPr lang="en-US" dirty="0" smtClean="0"/>
              <a:t> drug resistance, which results in repeated or continued infection. </a:t>
            </a:r>
          </a:p>
          <a:p>
            <a:r>
              <a:rPr lang="en-US" dirty="0" smtClean="0"/>
              <a:t> mild thrombocytopenia is usual </a:t>
            </a:r>
          </a:p>
          <a:p>
            <a:r>
              <a:rPr lang="en-US" dirty="0" smtClean="0"/>
              <a:t> Fewer than 5% of patients with severe malaria have significant bleeding with evidence of disseminated intravascular coagulation.</a:t>
            </a:r>
          </a:p>
          <a:p>
            <a:r>
              <a:rPr lang="en-US" dirty="0" smtClean="0"/>
              <a:t> </a:t>
            </a:r>
            <a:r>
              <a:rPr lang="en-US" dirty="0" err="1" smtClean="0"/>
              <a:t>Hematemesis</a:t>
            </a:r>
            <a:r>
              <a:rPr lang="en-US" dirty="0" smtClean="0"/>
              <a:t> from stress ulceration or acute gastric erosions also may occur rarely</a:t>
            </a:r>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304800" y="620688"/>
            <a:ext cx="8839200" cy="792088"/>
          </a:xfrm>
        </p:spPr>
        <p:txBody>
          <a:bodyPr>
            <a:normAutofit/>
          </a:bodyPr>
          <a:lstStyle/>
          <a:p>
            <a:r>
              <a:rPr lang="en-US" altLang="en-US" sz="4000" b="1" dirty="0">
                <a:solidFill>
                  <a:srgbClr val="FF0000"/>
                </a:solidFill>
              </a:rPr>
              <a:t>LIVER DYSFUNCTION</a:t>
            </a:r>
          </a:p>
        </p:txBody>
      </p:sp>
      <p:sp>
        <p:nvSpPr>
          <p:cNvPr id="22531" name="Content Placeholder 2"/>
          <p:cNvSpPr>
            <a:spLocks noGrp="1"/>
          </p:cNvSpPr>
          <p:nvPr>
            <p:ph idx="1"/>
          </p:nvPr>
        </p:nvSpPr>
        <p:spPr>
          <a:xfrm>
            <a:off x="152400" y="1628800"/>
            <a:ext cx="8839200" cy="5076800"/>
          </a:xfrm>
        </p:spPr>
        <p:txBody>
          <a:bodyPr/>
          <a:lstStyle/>
          <a:p>
            <a:r>
              <a:rPr lang="en-US" altLang="en-US" sz="2400" dirty="0"/>
              <a:t>Mild </a:t>
            </a:r>
            <a:r>
              <a:rPr lang="en-US" altLang="en-US" sz="2400" dirty="0">
                <a:solidFill>
                  <a:srgbClr val="C00000"/>
                </a:solidFill>
              </a:rPr>
              <a:t>hemolytic jaundice </a:t>
            </a:r>
            <a:r>
              <a:rPr lang="en-US" altLang="en-US" sz="2400" dirty="0"/>
              <a:t>is common in malaria but severe jaundice may occur in </a:t>
            </a:r>
            <a:r>
              <a:rPr lang="en-US" altLang="en-US" sz="2400" dirty="0" err="1"/>
              <a:t>P.falciparum</a:t>
            </a:r>
            <a:r>
              <a:rPr lang="en-US" altLang="en-US" sz="2400" dirty="0"/>
              <a:t> infections.</a:t>
            </a:r>
          </a:p>
          <a:p>
            <a:r>
              <a:rPr lang="en-US" altLang="en-US" sz="2400" dirty="0"/>
              <a:t>Jaundice is more common in adults than in children and results from </a:t>
            </a:r>
            <a:r>
              <a:rPr lang="en-US" altLang="en-US" sz="2400" dirty="0" err="1"/>
              <a:t>hemolysis</a:t>
            </a:r>
            <a:r>
              <a:rPr lang="en-US" altLang="en-US" sz="2400" dirty="0"/>
              <a:t>, </a:t>
            </a:r>
            <a:r>
              <a:rPr lang="en-US" altLang="en-US" sz="2400" dirty="0" err="1"/>
              <a:t>hepatocyte</a:t>
            </a:r>
            <a:r>
              <a:rPr lang="en-US" altLang="en-US" sz="2400" dirty="0"/>
              <a:t> injury and </a:t>
            </a:r>
            <a:r>
              <a:rPr lang="en-US" altLang="en-US" sz="2400" dirty="0" err="1"/>
              <a:t>cholestasis</a:t>
            </a:r>
            <a:r>
              <a:rPr lang="en-US" altLang="en-US" sz="2400" dirty="0"/>
              <a:t>.</a:t>
            </a:r>
          </a:p>
          <a:p>
            <a:r>
              <a:rPr lang="en-US" altLang="en-US" sz="2400" dirty="0"/>
              <a:t>Liver dysfunction leads to hypoglycemia, lactic acidosis and impaired drug metabolism.</a:t>
            </a:r>
          </a:p>
          <a:p>
            <a:endParaRPr lang="en-US" altLang="en-US" sz="24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Complications </a:t>
            </a:r>
            <a:endParaRPr lang="en-US" dirty="0"/>
          </a:p>
        </p:txBody>
      </p:sp>
      <p:sp>
        <p:nvSpPr>
          <p:cNvPr id="3" name="Content Placeholder 2"/>
          <p:cNvSpPr>
            <a:spLocks noGrp="1"/>
          </p:cNvSpPr>
          <p:nvPr>
            <p:ph idx="1"/>
          </p:nvPr>
        </p:nvSpPr>
        <p:spPr/>
        <p:txBody>
          <a:bodyPr/>
          <a:lstStyle/>
          <a:p>
            <a:r>
              <a:rPr lang="en-US" dirty="0" smtClean="0"/>
              <a:t> Malaria anemia is worsened by concurrent infections with intestinal </a:t>
            </a:r>
            <a:r>
              <a:rPr lang="en-US" dirty="0" err="1" smtClean="0"/>
              <a:t>helminths</a:t>
            </a:r>
            <a:r>
              <a:rPr lang="en-US" dirty="0" smtClean="0"/>
              <a:t>, hookworm </a:t>
            </a:r>
          </a:p>
          <a:p>
            <a:r>
              <a:rPr lang="en-US" dirty="0" smtClean="0"/>
              <a:t>Septicemia may complicate severe malaria, particularly in children.</a:t>
            </a:r>
          </a:p>
          <a:p>
            <a:r>
              <a:rPr lang="en-US" dirty="0" smtClean="0"/>
              <a:t> Chest infections and catheter-induced urinary tract infections are common among patients who are unconscious for &gt;3 days</a:t>
            </a:r>
          </a:p>
          <a:p>
            <a:r>
              <a:rPr lang="en-US" dirty="0" smtClean="0"/>
              <a:t>Aspiration pneumonia may follow generalized convulsion</a:t>
            </a: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99330" name="Picture 2" descr="C:\Users\muthoos\Desktop\PASW 18\IMG_20211021_195316.jpg"/>
          <p:cNvPicPr>
            <a:picLocks noGrp="1" noChangeAspect="1" noChangeArrowheads="1"/>
          </p:cNvPicPr>
          <p:nvPr>
            <p:ph idx="1"/>
          </p:nvPr>
        </p:nvPicPr>
        <p:blipFill>
          <a:blip r:embed="rId2"/>
          <a:srcRect/>
          <a:stretch>
            <a:fillRect/>
          </a:stretch>
        </p:blipFill>
        <p:spPr bwMode="auto">
          <a:xfrm>
            <a:off x="990600" y="1609725"/>
            <a:ext cx="6172200" cy="4846638"/>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0355" name="Picture 3" descr="C:\Users\muthoos\Desktop\PASW 18\IMG_20211021_202952.jpg"/>
          <p:cNvPicPr>
            <a:picLocks noGrp="1" noChangeAspect="1" noChangeArrowheads="1"/>
          </p:cNvPicPr>
          <p:nvPr>
            <p:ph idx="1"/>
          </p:nvPr>
        </p:nvPicPr>
        <p:blipFill>
          <a:blip r:embed="rId2"/>
          <a:srcRect/>
          <a:stretch>
            <a:fillRect/>
          </a:stretch>
        </p:blipFill>
        <p:spPr bwMode="auto">
          <a:xfrm>
            <a:off x="381000" y="457200"/>
            <a:ext cx="7162800" cy="6096000"/>
          </a:xfrm>
          <a:prstGeom prst="rect">
            <a:avLst/>
          </a:prstGeom>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1378" name="Picture 2" descr="C:\Users\muthoos\Desktop\PASW 18\IMG_20211021_203309.jpg"/>
          <p:cNvPicPr>
            <a:picLocks noGrp="1" noChangeAspect="1" noChangeArrowheads="1"/>
          </p:cNvPicPr>
          <p:nvPr>
            <p:ph idx="1"/>
          </p:nvPr>
        </p:nvPicPr>
        <p:blipFill>
          <a:blip r:embed="rId2"/>
          <a:srcRect/>
          <a:stretch>
            <a:fillRect/>
          </a:stretch>
        </p:blipFill>
        <p:spPr bwMode="auto">
          <a:xfrm>
            <a:off x="457200" y="1524000"/>
            <a:ext cx="7239000" cy="4876800"/>
          </a:xfrm>
          <a:prstGeom prst="rect">
            <a:avLst/>
          </a:prstGeom>
          <a:noFill/>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fig7"/>
          <p:cNvPicPr>
            <a:picLocks noChangeAspect="1" noChangeArrowheads="1"/>
          </p:cNvPicPr>
          <p:nvPr/>
        </p:nvPicPr>
        <p:blipFill>
          <a:blip r:embed="rId3"/>
          <a:srcRect/>
          <a:stretch>
            <a:fillRect/>
          </a:stretch>
        </p:blipFill>
        <p:spPr bwMode="auto">
          <a:xfrm>
            <a:off x="6324600" y="1824038"/>
            <a:ext cx="2622550" cy="1816100"/>
          </a:xfrm>
          <a:prstGeom prst="rect">
            <a:avLst/>
          </a:prstGeom>
          <a:noFill/>
          <a:ln w="9525">
            <a:noFill/>
            <a:miter lim="800000"/>
            <a:headEnd/>
            <a:tailEnd/>
          </a:ln>
        </p:spPr>
      </p:pic>
      <p:sp>
        <p:nvSpPr>
          <p:cNvPr id="19459" name="Text Box 4"/>
          <p:cNvSpPr txBox="1">
            <a:spLocks noChangeArrowheads="1"/>
          </p:cNvSpPr>
          <p:nvPr/>
        </p:nvSpPr>
        <p:spPr bwMode="auto">
          <a:xfrm>
            <a:off x="685800" y="381000"/>
            <a:ext cx="7772400" cy="1160463"/>
          </a:xfrm>
          <a:prstGeom prst="rect">
            <a:avLst/>
          </a:prstGeom>
          <a:solidFill>
            <a:schemeClr val="hlink"/>
          </a:solidFill>
          <a:ln w="9525">
            <a:noFill/>
            <a:miter lim="800000"/>
            <a:headEnd/>
            <a:tailEnd/>
          </a:ln>
        </p:spPr>
        <p:txBody>
          <a:bodyPr>
            <a:spAutoFit/>
          </a:bodyPr>
          <a:lstStyle/>
          <a:p>
            <a:pPr algn="ctr">
              <a:spcBef>
                <a:spcPct val="50000"/>
              </a:spcBef>
            </a:pPr>
            <a:r>
              <a:rPr lang="en-US" altLang="en-US" sz="2800" b="1" u="none">
                <a:latin typeface="Humanst521 Cn BT" pitchFamily="34" charset="0"/>
              </a:rPr>
              <a:t>Severe Complications of malaria :</a:t>
            </a:r>
          </a:p>
          <a:p>
            <a:pPr algn="ctr">
              <a:spcBef>
                <a:spcPct val="50000"/>
              </a:spcBef>
            </a:pPr>
            <a:r>
              <a:rPr lang="en-US" altLang="en-US" sz="2800" b="1" i="1">
                <a:solidFill>
                  <a:srgbClr val="FF0000"/>
                </a:solidFill>
                <a:latin typeface="Tahoma" pitchFamily="34" charset="0"/>
              </a:rPr>
              <a:t>P. falciparum</a:t>
            </a:r>
            <a:r>
              <a:rPr lang="en-US" altLang="en-US" sz="2800" b="1" u="none">
                <a:latin typeface="Humanst521 Cn BT" pitchFamily="34" charset="0"/>
              </a:rPr>
              <a:t> </a:t>
            </a:r>
          </a:p>
        </p:txBody>
      </p:sp>
      <p:pic>
        <p:nvPicPr>
          <p:cNvPr id="19460" name="Picture 6" descr="cm3"/>
          <p:cNvPicPr>
            <a:picLocks noChangeAspect="1" noChangeArrowheads="1"/>
          </p:cNvPicPr>
          <p:nvPr/>
        </p:nvPicPr>
        <p:blipFill>
          <a:blip r:embed="rId4"/>
          <a:srcRect/>
          <a:stretch>
            <a:fillRect/>
          </a:stretch>
        </p:blipFill>
        <p:spPr bwMode="auto">
          <a:xfrm>
            <a:off x="3429000" y="1700213"/>
            <a:ext cx="2713038" cy="1993900"/>
          </a:xfrm>
          <a:prstGeom prst="rect">
            <a:avLst/>
          </a:prstGeom>
          <a:noFill/>
          <a:ln w="9525">
            <a:noFill/>
            <a:miter lim="800000"/>
            <a:headEnd/>
            <a:tailEnd/>
          </a:ln>
        </p:spPr>
      </p:pic>
      <p:pic>
        <p:nvPicPr>
          <p:cNvPr id="19461" name="Picture 3" descr="cm1"/>
          <p:cNvPicPr>
            <a:picLocks noChangeAspect="1" noChangeArrowheads="1"/>
          </p:cNvPicPr>
          <p:nvPr/>
        </p:nvPicPr>
        <p:blipFill>
          <a:blip r:embed="rId5"/>
          <a:srcRect/>
          <a:stretch>
            <a:fillRect/>
          </a:stretch>
        </p:blipFill>
        <p:spPr bwMode="auto">
          <a:xfrm>
            <a:off x="0" y="3922713"/>
            <a:ext cx="8759825" cy="3338512"/>
          </a:xfrm>
          <a:prstGeom prst="rect">
            <a:avLst/>
          </a:prstGeom>
          <a:noFill/>
          <a:ln w="9525">
            <a:noFill/>
            <a:miter lim="800000"/>
            <a:headEnd/>
            <a:tailEnd/>
          </a:ln>
        </p:spPr>
      </p:pic>
      <p:sp>
        <p:nvSpPr>
          <p:cNvPr id="19462" name="Rectangle 1"/>
          <p:cNvSpPr>
            <a:spLocks noChangeArrowheads="1"/>
          </p:cNvSpPr>
          <p:nvPr/>
        </p:nvSpPr>
        <p:spPr bwMode="auto">
          <a:xfrm>
            <a:off x="2438400" y="6477000"/>
            <a:ext cx="3084513" cy="461963"/>
          </a:xfrm>
          <a:prstGeom prst="rect">
            <a:avLst/>
          </a:prstGeom>
          <a:noFill/>
          <a:ln w="9525">
            <a:noFill/>
            <a:miter lim="800000"/>
            <a:headEnd/>
            <a:tailEnd/>
          </a:ln>
        </p:spPr>
        <p:txBody>
          <a:bodyPr>
            <a:spAutoFit/>
          </a:bodyPr>
          <a:lstStyle/>
          <a:p>
            <a:pPr algn="ctr">
              <a:spcBef>
                <a:spcPct val="50000"/>
              </a:spcBef>
            </a:pPr>
            <a:r>
              <a:rPr lang="en-US" altLang="en-US" b="1" u="none">
                <a:latin typeface="Humanst521 Cn BT" pitchFamily="34" charset="0"/>
              </a:rPr>
              <a:t>Cerebral  malaria</a:t>
            </a:r>
          </a:p>
        </p:txBody>
      </p:sp>
      <p:sp>
        <p:nvSpPr>
          <p:cNvPr id="19463" name="Rectangle 2"/>
          <p:cNvSpPr>
            <a:spLocks noChangeArrowheads="1"/>
          </p:cNvSpPr>
          <p:nvPr/>
        </p:nvSpPr>
        <p:spPr bwMode="auto">
          <a:xfrm>
            <a:off x="671513" y="1854200"/>
            <a:ext cx="2286000" cy="1570038"/>
          </a:xfrm>
          <a:prstGeom prst="rect">
            <a:avLst/>
          </a:prstGeom>
          <a:noFill/>
          <a:ln w="9525">
            <a:noFill/>
            <a:miter lim="800000"/>
            <a:headEnd/>
            <a:tailEnd/>
          </a:ln>
        </p:spPr>
        <p:txBody>
          <a:bodyPr>
            <a:spAutoFit/>
          </a:bodyPr>
          <a:lstStyle/>
          <a:p>
            <a:r>
              <a:rPr lang="en-US" altLang="en-US" b="1">
                <a:solidFill>
                  <a:srgbClr val="000066"/>
                </a:solidFill>
              </a:rPr>
              <a:t>Hypo glycaemia </a:t>
            </a:r>
            <a:r>
              <a:rPr lang="en-US" altLang="en-US" b="1" i="1">
                <a:solidFill>
                  <a:srgbClr val="000066"/>
                </a:solidFill>
              </a:rPr>
              <a:t> and pulmonary edema in pregnancy </a:t>
            </a:r>
            <a:endParaRPr lang="en-US" altLang="en-US"/>
          </a:p>
        </p:txBody>
      </p:sp>
    </p:spTree>
  </p:cSld>
  <p:clrMapOvr>
    <a:masterClrMapping/>
  </p:clrMapOvr>
  <p:transition>
    <p:random/>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3"/>
          <p:cNvSpPr txBox="1">
            <a:spLocks noChangeArrowheads="1"/>
          </p:cNvSpPr>
          <p:nvPr/>
        </p:nvSpPr>
        <p:spPr bwMode="auto">
          <a:xfrm>
            <a:off x="-7938" y="3852863"/>
            <a:ext cx="9144001" cy="2524125"/>
          </a:xfrm>
          <a:prstGeom prst="rect">
            <a:avLst/>
          </a:prstGeom>
          <a:solidFill>
            <a:schemeClr val="hlink"/>
          </a:solidFill>
          <a:ln w="9525">
            <a:noFill/>
            <a:miter lim="800000"/>
            <a:headEnd/>
            <a:tailEnd/>
          </a:ln>
        </p:spPr>
        <p:txBody>
          <a:bodyPr>
            <a:spAutoFit/>
          </a:bodyPr>
          <a:lstStyle/>
          <a:p>
            <a:r>
              <a:rPr lang="en-US" altLang="en-US" sz="2800" b="1">
                <a:solidFill>
                  <a:srgbClr val="FF0000"/>
                </a:solidFill>
                <a:latin typeface="Humanst521 Cn BT" pitchFamily="34" charset="0"/>
              </a:rPr>
              <a:t>Clinical Picture :</a:t>
            </a:r>
          </a:p>
          <a:p>
            <a:endParaRPr lang="en-US" altLang="en-US" sz="1800" b="1" u="none">
              <a:latin typeface="Humanst521 Cn BT" pitchFamily="34" charset="0"/>
            </a:endParaRPr>
          </a:p>
          <a:p>
            <a:r>
              <a:rPr lang="en-US" altLang="en-US" b="1" u="none">
                <a:latin typeface="Humanst521 Cn BT" pitchFamily="34" charset="0"/>
              </a:rPr>
              <a:t>Hemoglobinuria associated with malaria </a:t>
            </a:r>
            <a:r>
              <a:rPr lang="en-US" altLang="en-US" sz="2800" b="1" u="none">
                <a:latin typeface="Humanst521 Cn BT" pitchFamily="34" charset="0"/>
              </a:rPr>
              <a:t>(blackwater fever</a:t>
            </a:r>
            <a:r>
              <a:rPr lang="en-US" altLang="en-US" sz="2800" u="none">
                <a:latin typeface="Humanst521 Cn BT" pitchFamily="34" charset="0"/>
              </a:rPr>
              <a:t>) is uncommon and malarial hemoglobinuria usually presents in adults as severe disease with anemia and renal failure.</a:t>
            </a:r>
            <a:endParaRPr lang="en-US" altLang="en-US" sz="2800" b="1" u="none">
              <a:latin typeface="Humanst521 Cn BT" pitchFamily="34" charset="0"/>
            </a:endParaRPr>
          </a:p>
        </p:txBody>
      </p:sp>
      <p:pic>
        <p:nvPicPr>
          <p:cNvPr id="21507" name="Picture 4" descr="urine_malaria"/>
          <p:cNvPicPr>
            <a:picLocks noChangeAspect="1" noChangeArrowheads="1"/>
          </p:cNvPicPr>
          <p:nvPr/>
        </p:nvPicPr>
        <p:blipFill>
          <a:blip r:embed="rId3"/>
          <a:srcRect/>
          <a:stretch>
            <a:fillRect/>
          </a:stretch>
        </p:blipFill>
        <p:spPr bwMode="auto">
          <a:xfrm>
            <a:off x="287338" y="639763"/>
            <a:ext cx="2659062" cy="2573337"/>
          </a:xfrm>
          <a:prstGeom prst="rect">
            <a:avLst/>
          </a:prstGeom>
          <a:noFill/>
          <a:ln w="9525">
            <a:noFill/>
            <a:miter lim="800000"/>
            <a:headEnd/>
            <a:tailEnd/>
          </a:ln>
        </p:spPr>
      </p:pic>
      <p:sp>
        <p:nvSpPr>
          <p:cNvPr id="21508" name="Text Box 5"/>
          <p:cNvSpPr txBox="1">
            <a:spLocks noChangeArrowheads="1"/>
          </p:cNvSpPr>
          <p:nvPr/>
        </p:nvSpPr>
        <p:spPr bwMode="auto">
          <a:xfrm>
            <a:off x="2522538" y="0"/>
            <a:ext cx="5435600" cy="1160463"/>
          </a:xfrm>
          <a:prstGeom prst="rect">
            <a:avLst/>
          </a:prstGeom>
          <a:noFill/>
          <a:ln w="9525">
            <a:noFill/>
            <a:miter lim="800000"/>
            <a:headEnd/>
            <a:tailEnd/>
          </a:ln>
        </p:spPr>
        <p:txBody>
          <a:bodyPr>
            <a:spAutoFit/>
          </a:bodyPr>
          <a:lstStyle/>
          <a:p>
            <a:r>
              <a:rPr lang="en-US" altLang="en-US" sz="2800" b="1" u="none">
                <a:latin typeface="Humanst521 Cn BT" pitchFamily="34" charset="0"/>
              </a:rPr>
              <a:t>Malarial haemoglobinuria</a:t>
            </a:r>
          </a:p>
          <a:p>
            <a:pPr>
              <a:spcBef>
                <a:spcPct val="50000"/>
              </a:spcBef>
            </a:pPr>
            <a:endParaRPr lang="en-US" altLang="en-US" sz="2800" b="1" u="none">
              <a:latin typeface="Humanst521 Cn BT" pitchFamily="34" charset="0"/>
            </a:endParaRPr>
          </a:p>
        </p:txBody>
      </p:sp>
      <p:pic>
        <p:nvPicPr>
          <p:cNvPr id="21509" name="Picture 6" descr="jaundice"/>
          <p:cNvPicPr>
            <a:picLocks noChangeAspect="1" noChangeArrowheads="1"/>
          </p:cNvPicPr>
          <p:nvPr/>
        </p:nvPicPr>
        <p:blipFill>
          <a:blip r:embed="rId4"/>
          <a:srcRect/>
          <a:stretch>
            <a:fillRect/>
          </a:stretch>
        </p:blipFill>
        <p:spPr bwMode="auto">
          <a:xfrm>
            <a:off x="3911600" y="1163638"/>
            <a:ext cx="2540000" cy="1981200"/>
          </a:xfrm>
          <a:prstGeom prst="rect">
            <a:avLst/>
          </a:prstGeom>
          <a:noFill/>
          <a:ln w="9525">
            <a:noFill/>
            <a:miter lim="800000"/>
            <a:headEnd/>
            <a:tailEnd/>
          </a:ln>
        </p:spPr>
      </p:pic>
      <p:sp>
        <p:nvSpPr>
          <p:cNvPr id="21510" name="Rectangle 1"/>
          <p:cNvSpPr>
            <a:spLocks noChangeArrowheads="1"/>
          </p:cNvSpPr>
          <p:nvPr/>
        </p:nvSpPr>
        <p:spPr bwMode="auto">
          <a:xfrm>
            <a:off x="5578475" y="496888"/>
            <a:ext cx="2846388" cy="646112"/>
          </a:xfrm>
          <a:prstGeom prst="rect">
            <a:avLst/>
          </a:prstGeom>
          <a:noFill/>
          <a:ln w="9525">
            <a:noFill/>
            <a:miter lim="800000"/>
            <a:headEnd/>
            <a:tailEnd/>
          </a:ln>
        </p:spPr>
        <p:txBody>
          <a:bodyPr wrap="none">
            <a:spAutoFit/>
          </a:bodyPr>
          <a:lstStyle/>
          <a:p>
            <a:pPr algn="ctr">
              <a:spcBef>
                <a:spcPct val="50000"/>
              </a:spcBef>
            </a:pPr>
            <a:r>
              <a:rPr lang="en-US" altLang="en-US" sz="3600" b="1" i="1">
                <a:solidFill>
                  <a:srgbClr val="FF0000"/>
                </a:solidFill>
              </a:rPr>
              <a:t>P. falciparum</a:t>
            </a:r>
            <a:r>
              <a:rPr lang="en-US" altLang="en-US" sz="3600" b="1" u="none">
                <a:latin typeface="Humanst521 Cn BT" pitchFamily="34" charset="0"/>
              </a:rPr>
              <a:t> </a:t>
            </a:r>
          </a:p>
        </p:txBody>
      </p:sp>
    </p:spTree>
  </p:cSld>
  <p:clrMapOvr>
    <a:masterClrMapping/>
  </p:clrMapOvr>
  <p:transition>
    <p:random/>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CHRONIC COMPLICATIONS OF MALARIA </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 HYPERREACTIVE MALARIAL SPLENOMEGALY </a:t>
            </a:r>
          </a:p>
          <a:p>
            <a:pPr marL="514350" indent="-514350">
              <a:buNone/>
            </a:pPr>
            <a:r>
              <a:rPr lang="en-US" dirty="0" err="1" smtClean="0"/>
              <a:t>hypergammaglobulinemia</a:t>
            </a:r>
            <a:r>
              <a:rPr lang="en-US" dirty="0" smtClean="0"/>
              <a:t>; </a:t>
            </a:r>
            <a:r>
              <a:rPr lang="en-US" dirty="0" err="1" smtClean="0"/>
              <a:t>normochromic</a:t>
            </a:r>
            <a:r>
              <a:rPr lang="en-US" dirty="0" smtClean="0"/>
              <a:t>, </a:t>
            </a:r>
            <a:r>
              <a:rPr lang="en-US" dirty="0" err="1" smtClean="0"/>
              <a:t>normocytic</a:t>
            </a:r>
            <a:r>
              <a:rPr lang="en-US" dirty="0" smtClean="0"/>
              <a:t> anemia; and, in certain situations, </a:t>
            </a:r>
            <a:r>
              <a:rPr lang="en-US" dirty="0" err="1" smtClean="0"/>
              <a:t>splenomegaly</a:t>
            </a:r>
            <a:r>
              <a:rPr lang="en-US" dirty="0" smtClean="0"/>
              <a:t>. </a:t>
            </a:r>
          </a:p>
          <a:p>
            <a:pPr marL="514350" indent="-514350"/>
            <a:r>
              <a:rPr lang="en-US" dirty="0" smtClean="0"/>
              <a:t> massive </a:t>
            </a:r>
            <a:r>
              <a:rPr lang="en-US" dirty="0" err="1" smtClean="0"/>
              <a:t>splenomegaly</a:t>
            </a:r>
            <a:endParaRPr lang="en-US" dirty="0" smtClean="0"/>
          </a:p>
          <a:p>
            <a:pPr marL="514350" indent="-514350"/>
            <a:r>
              <a:rPr lang="en-US" dirty="0" err="1" smtClean="0"/>
              <a:t>Hepatomegaly</a:t>
            </a:r>
            <a:endParaRPr lang="en-US" dirty="0" smtClean="0"/>
          </a:p>
          <a:p>
            <a:pPr marL="514350" indent="-514350"/>
            <a:r>
              <a:rPr lang="en-US" dirty="0" smtClean="0"/>
              <a:t> marked elevations in serum </a:t>
            </a:r>
            <a:r>
              <a:rPr lang="en-US" dirty="0" err="1" smtClean="0"/>
              <a:t>IgM</a:t>
            </a:r>
            <a:r>
              <a:rPr lang="en-US" dirty="0" smtClean="0"/>
              <a:t> and malarial antibody titers</a:t>
            </a:r>
          </a:p>
          <a:p>
            <a:pPr marL="514350" indent="-514350"/>
            <a:r>
              <a:rPr lang="en-US" dirty="0" smtClean="0"/>
              <a:t>  hepatic sinusoidal </a:t>
            </a:r>
            <a:r>
              <a:rPr lang="en-US" dirty="0" err="1" smtClean="0"/>
              <a:t>lymphocytosis</a:t>
            </a:r>
            <a:r>
              <a:rPr lang="en-US" dirty="0" smtClean="0"/>
              <a:t>, and (in Africa) peripheral B cell </a:t>
            </a:r>
            <a:r>
              <a:rPr lang="en-US" dirty="0" err="1" smtClean="0"/>
              <a:t>lymphocytosis</a:t>
            </a:r>
            <a:r>
              <a:rPr lang="en-US" dirty="0" smtClean="0"/>
              <a:t>. </a:t>
            </a:r>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pPr>
              <a:buFont typeface="Wingdings" pitchFamily="2" charset="2"/>
              <a:buChar char="v"/>
            </a:pPr>
            <a:r>
              <a:rPr lang="en-US" dirty="0" smtClean="0"/>
              <a:t> production of </a:t>
            </a:r>
            <a:r>
              <a:rPr lang="en-US" dirty="0" err="1" smtClean="0"/>
              <a:t>cytotoxic</a:t>
            </a:r>
            <a:r>
              <a:rPr lang="en-US" dirty="0" smtClean="0"/>
              <a:t> </a:t>
            </a:r>
            <a:r>
              <a:rPr lang="en-US" dirty="0" err="1" smtClean="0"/>
              <a:t>IgM</a:t>
            </a:r>
            <a:r>
              <a:rPr lang="en-US" dirty="0" smtClean="0"/>
              <a:t> antibodies to CD8+ T lymphocytes</a:t>
            </a:r>
          </a:p>
          <a:p>
            <a:pPr>
              <a:buFont typeface="Wingdings" pitchFamily="2" charset="2"/>
              <a:buChar char="v"/>
            </a:pPr>
            <a:r>
              <a:rPr lang="en-US" dirty="0" smtClean="0"/>
              <a:t> antibodies to CD5+ T lymphocytes</a:t>
            </a:r>
          </a:p>
          <a:p>
            <a:pPr>
              <a:buFont typeface="Wingdings" pitchFamily="2" charset="2"/>
              <a:buChar char="v"/>
            </a:pPr>
            <a:r>
              <a:rPr lang="en-US" dirty="0" smtClean="0"/>
              <a:t>increase in the ratio of CD4+ to CD8+ T cells</a:t>
            </a:r>
          </a:p>
          <a:p>
            <a:pPr>
              <a:buNone/>
            </a:pPr>
            <a:endParaRPr lang="en-US" dirty="0" smtClean="0"/>
          </a:p>
          <a:p>
            <a:pPr>
              <a:buNone/>
            </a:pPr>
            <a:r>
              <a:rPr lang="en-US" dirty="0" smtClean="0"/>
              <a:t>uninhibited B cell production of </a:t>
            </a:r>
            <a:r>
              <a:rPr lang="en-US" dirty="0" err="1" smtClean="0"/>
              <a:t>IgM</a:t>
            </a:r>
            <a:r>
              <a:rPr lang="en-US" dirty="0" smtClean="0"/>
              <a:t> and the formation of </a:t>
            </a:r>
            <a:r>
              <a:rPr lang="en-US" dirty="0" err="1" smtClean="0"/>
              <a:t>cryoglobulins</a:t>
            </a:r>
            <a:r>
              <a:rPr lang="en-US" dirty="0" smtClean="0"/>
              <a:t> (</a:t>
            </a:r>
            <a:r>
              <a:rPr lang="en-US" dirty="0" err="1" smtClean="0"/>
              <a:t>IgM</a:t>
            </a:r>
            <a:r>
              <a:rPr lang="en-US" dirty="0" smtClean="0"/>
              <a:t> aggregates and immune complexes)</a:t>
            </a:r>
          </a:p>
          <a:p>
            <a:pPr>
              <a:buNone/>
            </a:pPr>
            <a:endParaRPr lang="en-US" dirty="0" smtClean="0"/>
          </a:p>
          <a:p>
            <a:pPr>
              <a:buNone/>
            </a:pPr>
            <a:r>
              <a:rPr lang="en-US" dirty="0" smtClean="0"/>
              <a:t>stimulates lymphoid hyperplasia and clearance activity and eventually produces </a:t>
            </a:r>
            <a:r>
              <a:rPr lang="en-US" dirty="0" err="1" smtClean="0"/>
              <a:t>splenomegaly</a:t>
            </a:r>
            <a:endParaRPr lang="en-US" dirty="0"/>
          </a:p>
        </p:txBody>
      </p:sp>
      <p:cxnSp>
        <p:nvCxnSpPr>
          <p:cNvPr id="5" name="Straight Arrow Connector 4"/>
          <p:cNvCxnSpPr/>
          <p:nvPr/>
        </p:nvCxnSpPr>
        <p:spPr>
          <a:xfrm rot="5400000">
            <a:off x="2971800" y="37338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5400000">
            <a:off x="3048000" y="53340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 abdominal mass or a dragging sensation in the abdomen and occasional sharp abdominal pains suggesting </a:t>
            </a:r>
            <a:r>
              <a:rPr lang="en-US" dirty="0" err="1" smtClean="0"/>
              <a:t>perisplenitis</a:t>
            </a:r>
            <a:endParaRPr lang="en-US" dirty="0" smtClean="0"/>
          </a:p>
          <a:p>
            <a:r>
              <a:rPr lang="en-US" dirty="0" smtClean="0"/>
              <a:t> anemia and some degree of </a:t>
            </a:r>
            <a:r>
              <a:rPr lang="en-US" dirty="0" err="1" smtClean="0"/>
              <a:t>pancytopenia</a:t>
            </a:r>
            <a:r>
              <a:rPr lang="en-US" dirty="0" smtClean="0"/>
              <a:t> (</a:t>
            </a:r>
            <a:r>
              <a:rPr lang="en-US" dirty="0" err="1" smtClean="0"/>
              <a:t>hypersplenism</a:t>
            </a:r>
            <a:r>
              <a:rPr lang="en-US" dirty="0" smtClean="0"/>
              <a:t>)</a:t>
            </a:r>
          </a:p>
          <a:p>
            <a:r>
              <a:rPr lang="en-US" dirty="0" smtClean="0"/>
              <a:t>in endemic areas should receive </a:t>
            </a:r>
            <a:r>
              <a:rPr lang="en-US" dirty="0" err="1" smtClean="0"/>
              <a:t>antimalarial</a:t>
            </a:r>
            <a:r>
              <a:rPr lang="en-US" dirty="0" smtClean="0"/>
              <a:t> chemoprophylaxis</a:t>
            </a:r>
          </a:p>
          <a:p>
            <a:r>
              <a:rPr lang="en-US" dirty="0" smtClean="0"/>
              <a:t> In </a:t>
            </a:r>
            <a:r>
              <a:rPr lang="en-US" dirty="0" err="1" smtClean="0"/>
              <a:t>nonendemic</a:t>
            </a:r>
            <a:r>
              <a:rPr lang="en-US" dirty="0" smtClean="0"/>
              <a:t> areas, </a:t>
            </a:r>
            <a:r>
              <a:rPr lang="en-US" dirty="0" err="1" smtClean="0"/>
              <a:t>antimalarial</a:t>
            </a:r>
            <a:r>
              <a:rPr lang="en-US" dirty="0" smtClean="0"/>
              <a:t> treatment is advised</a:t>
            </a:r>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QUARTAN MALARIAL NEPHROPATHY </a:t>
            </a:r>
            <a:endParaRPr lang="en-US" dirty="0"/>
          </a:p>
        </p:txBody>
      </p:sp>
      <p:sp>
        <p:nvSpPr>
          <p:cNvPr id="3" name="Content Placeholder 2"/>
          <p:cNvSpPr>
            <a:spLocks noGrp="1"/>
          </p:cNvSpPr>
          <p:nvPr>
            <p:ph idx="1"/>
          </p:nvPr>
        </p:nvSpPr>
        <p:spPr/>
        <p:txBody>
          <a:bodyPr/>
          <a:lstStyle/>
          <a:p>
            <a:r>
              <a:rPr lang="en-US" dirty="0" smtClean="0"/>
              <a:t> P. </a:t>
            </a:r>
            <a:r>
              <a:rPr lang="en-US" dirty="0" err="1" smtClean="0"/>
              <a:t>malariae</a:t>
            </a:r>
            <a:r>
              <a:rPr lang="en-US" dirty="0" smtClean="0"/>
              <a:t> </a:t>
            </a:r>
          </a:p>
          <a:p>
            <a:r>
              <a:rPr lang="en-US" dirty="0" smtClean="0"/>
              <a:t> soluble immune complex injury to the renal </a:t>
            </a:r>
            <a:r>
              <a:rPr lang="en-US" dirty="0" err="1" smtClean="0"/>
              <a:t>glomeruli</a:t>
            </a:r>
            <a:r>
              <a:rPr lang="en-US" dirty="0" smtClean="0"/>
              <a:t>                 </a:t>
            </a:r>
            <a:r>
              <a:rPr lang="en-US" dirty="0" err="1" smtClean="0"/>
              <a:t>nephrotic</a:t>
            </a:r>
            <a:r>
              <a:rPr lang="en-US" dirty="0" smtClean="0"/>
              <a:t> syndrome</a:t>
            </a:r>
          </a:p>
          <a:p>
            <a:r>
              <a:rPr lang="en-US" dirty="0" smtClean="0"/>
              <a:t> focal or segmental </a:t>
            </a:r>
            <a:r>
              <a:rPr lang="en-US" dirty="0" err="1" smtClean="0"/>
              <a:t>glomerulonephritis</a:t>
            </a:r>
            <a:r>
              <a:rPr lang="en-US" dirty="0" smtClean="0"/>
              <a:t> </a:t>
            </a:r>
          </a:p>
          <a:p>
            <a:r>
              <a:rPr lang="en-US" dirty="0" smtClean="0"/>
              <a:t> </a:t>
            </a:r>
            <a:r>
              <a:rPr lang="en-US" dirty="0" err="1" smtClean="0"/>
              <a:t>Subendothelial</a:t>
            </a:r>
            <a:r>
              <a:rPr lang="en-US" dirty="0" smtClean="0"/>
              <a:t> dense deposits are seen on </a:t>
            </a:r>
            <a:r>
              <a:rPr lang="en-US" dirty="0" err="1" smtClean="0"/>
              <a:t>ems</a:t>
            </a:r>
            <a:endParaRPr lang="en-US" dirty="0" smtClean="0"/>
          </a:p>
          <a:p>
            <a:r>
              <a:rPr lang="en-US" dirty="0" smtClean="0"/>
              <a:t>IF-deposits of complement and </a:t>
            </a:r>
            <a:r>
              <a:rPr lang="en-US" dirty="0" err="1" smtClean="0"/>
              <a:t>immunoglobulins</a:t>
            </a:r>
            <a:endParaRPr lang="en-US" dirty="0" smtClean="0"/>
          </a:p>
          <a:p>
            <a:pPr>
              <a:buNone/>
            </a:pPr>
            <a:r>
              <a:rPr lang="en-US" dirty="0" smtClean="0"/>
              <a:t> BURKITT’S LYMPHOMA AND EPSTEIN-BARR  VIRUS INFECTION </a:t>
            </a:r>
            <a:endParaRPr lang="en-US" dirty="0"/>
          </a:p>
        </p:txBody>
      </p:sp>
      <p:cxnSp>
        <p:nvCxnSpPr>
          <p:cNvPr id="5" name="Straight Arrow Connector 4"/>
          <p:cNvCxnSpPr/>
          <p:nvPr/>
        </p:nvCxnSpPr>
        <p:spPr>
          <a:xfrm>
            <a:off x="2362200" y="2743200"/>
            <a:ext cx="1447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FF0000"/>
                </a:solidFill>
              </a:rPr>
              <a:t>Relapse Vs </a:t>
            </a:r>
            <a:r>
              <a:rPr lang="en-US" b="1" dirty="0" err="1" smtClean="0">
                <a:solidFill>
                  <a:srgbClr val="FF0000"/>
                </a:solidFill>
              </a:rPr>
              <a:t>Recrudesence</a:t>
            </a:r>
            <a:endParaRPr lang="en-US" dirty="0"/>
          </a:p>
        </p:txBody>
      </p:sp>
      <p:sp>
        <p:nvSpPr>
          <p:cNvPr id="3" name="Content Placeholder 2"/>
          <p:cNvSpPr>
            <a:spLocks noGrp="1"/>
          </p:cNvSpPr>
          <p:nvPr>
            <p:ph idx="1"/>
          </p:nvPr>
        </p:nvSpPr>
        <p:spPr>
          <a:xfrm>
            <a:off x="457200" y="1285860"/>
            <a:ext cx="8229600" cy="5143536"/>
          </a:xfrm>
        </p:spPr>
        <p:txBody>
          <a:bodyPr>
            <a:noAutofit/>
          </a:bodyPr>
          <a:lstStyle/>
          <a:p>
            <a:r>
              <a:rPr lang="en-US" sz="2800" dirty="0" smtClean="0">
                <a:latin typeface="Times New Roman" pitchFamily="18" charset="0"/>
                <a:cs typeface="Times New Roman" pitchFamily="18" charset="0"/>
              </a:rPr>
              <a:t>Depending upon the cause , recurrence can be classified either as recrudescence or relapse</a:t>
            </a:r>
          </a:p>
          <a:p>
            <a:r>
              <a:rPr lang="en-US" sz="2800" dirty="0" smtClean="0">
                <a:latin typeface="Times New Roman" pitchFamily="18" charset="0"/>
                <a:cs typeface="Times New Roman" pitchFamily="18" charset="0"/>
              </a:rPr>
              <a:t>Recrudescence is when symptoms return after a symptoms free period. It is due to parasites surviving in the blood as a result of inadequate or ineffective treatment.</a:t>
            </a:r>
          </a:p>
          <a:p>
            <a:r>
              <a:rPr lang="en-US" sz="2800" dirty="0" smtClean="0">
                <a:latin typeface="Times New Roman" pitchFamily="18" charset="0"/>
                <a:cs typeface="Times New Roman" pitchFamily="18" charset="0"/>
              </a:rPr>
              <a:t>Relapse is when symptoms reappear after the parasites have been eliminated from blood but persist as dormant </a:t>
            </a:r>
            <a:r>
              <a:rPr lang="en-US" sz="2800" dirty="0" err="1" smtClean="0">
                <a:latin typeface="Times New Roman" pitchFamily="18" charset="0"/>
                <a:cs typeface="Times New Roman" pitchFamily="18" charset="0"/>
              </a:rPr>
              <a:t>hypnozites</a:t>
            </a:r>
            <a:r>
              <a:rPr lang="en-US" sz="2800" dirty="0" smtClean="0">
                <a:latin typeface="Times New Roman" pitchFamily="18" charset="0"/>
                <a:cs typeface="Times New Roman" pitchFamily="18" charset="0"/>
              </a:rPr>
              <a:t> in liver cells.</a:t>
            </a:r>
          </a:p>
          <a:p>
            <a:r>
              <a:rPr lang="en-US" sz="2800" dirty="0" smtClean="0">
                <a:latin typeface="Times New Roman" pitchFamily="18" charset="0"/>
                <a:cs typeface="Times New Roman" pitchFamily="18" charset="0"/>
              </a:rPr>
              <a:t>Relapse is common in </a:t>
            </a:r>
            <a:r>
              <a:rPr lang="en-US" sz="2800" i="1" dirty="0" err="1" smtClean="0">
                <a:latin typeface="Times New Roman" pitchFamily="18" charset="0"/>
                <a:cs typeface="Times New Roman" pitchFamily="18" charset="0"/>
              </a:rPr>
              <a:t>P.ovale</a:t>
            </a:r>
            <a:r>
              <a:rPr lang="en-US" sz="2800" dirty="0" smtClean="0">
                <a:latin typeface="Times New Roman" pitchFamily="18" charset="0"/>
                <a:cs typeface="Times New Roman" pitchFamily="18" charset="0"/>
              </a:rPr>
              <a:t> and </a:t>
            </a:r>
            <a:r>
              <a:rPr lang="en-US" sz="2800" i="1" dirty="0" err="1" smtClean="0">
                <a:latin typeface="Times New Roman" pitchFamily="18" charset="0"/>
                <a:cs typeface="Times New Roman" pitchFamily="18" charset="0"/>
              </a:rPr>
              <a:t>P.vivax</a:t>
            </a:r>
            <a:r>
              <a:rPr lang="en-US" sz="2800" i="1"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infection</a:t>
            </a:r>
          </a:p>
          <a:p>
            <a:r>
              <a:rPr lang="en-US" sz="2800" dirty="0" smtClean="0">
                <a:latin typeface="Times New Roman" pitchFamily="18" charset="0"/>
                <a:cs typeface="Times New Roman" pitchFamily="18" charset="0"/>
              </a:rPr>
              <a:t>Recrudescence is commonly seen in </a:t>
            </a:r>
            <a:r>
              <a:rPr lang="en-US" sz="2800" i="1" dirty="0" err="1" smtClean="0">
                <a:latin typeface="Times New Roman" pitchFamily="18" charset="0"/>
                <a:cs typeface="Times New Roman" pitchFamily="18" charset="0"/>
              </a:rPr>
              <a:t>P.falciparum</a:t>
            </a:r>
            <a:endParaRPr lang="en-US" sz="2800" i="1" dirty="0" smtClean="0">
              <a:latin typeface="Times New Roman" pitchFamily="18" charset="0"/>
              <a:cs typeface="Times New Roman" pitchFamily="18" charset="0"/>
            </a:endParaRPr>
          </a:p>
          <a:p>
            <a:pPr>
              <a:buNone/>
            </a:pP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 OF MALARIA </a:t>
            </a:r>
            <a:endParaRPr lang="en-US" dirty="0"/>
          </a:p>
        </p:txBody>
      </p:sp>
      <p:sp>
        <p:nvSpPr>
          <p:cNvPr id="3" name="Content Placeholder 2"/>
          <p:cNvSpPr>
            <a:spLocks noGrp="1"/>
          </p:cNvSpPr>
          <p:nvPr>
            <p:ph idx="1"/>
          </p:nvPr>
        </p:nvSpPr>
        <p:spPr/>
        <p:txBody>
          <a:bodyPr/>
          <a:lstStyle/>
          <a:p>
            <a:r>
              <a:rPr lang="en-US" dirty="0" smtClean="0"/>
              <a:t> thick and thin blood smears</a:t>
            </a:r>
          </a:p>
          <a:p>
            <a:r>
              <a:rPr lang="en-US" dirty="0" smtClean="0"/>
              <a:t>demonstration of asexual forms of the parasite in stained peripheral-blood smears</a:t>
            </a:r>
          </a:p>
          <a:p>
            <a:r>
              <a:rPr lang="en-US" dirty="0" smtClean="0"/>
              <a:t> </a:t>
            </a:r>
            <a:r>
              <a:rPr lang="en-US" dirty="0" err="1" smtClean="0"/>
              <a:t>Giemsa</a:t>
            </a:r>
            <a:r>
              <a:rPr lang="en-US" dirty="0" smtClean="0"/>
              <a:t> at pH 7.2 is preferred; Field’s, Wright’s, or </a:t>
            </a:r>
            <a:r>
              <a:rPr lang="en-US" dirty="0" err="1" smtClean="0"/>
              <a:t>Leishman’s</a:t>
            </a:r>
            <a:r>
              <a:rPr lang="en-US" dirty="0" smtClean="0"/>
              <a:t> stain can also be used. </a:t>
            </a:r>
          </a:p>
          <a:p>
            <a:r>
              <a:rPr lang="en-US" dirty="0" smtClean="0"/>
              <a:t> Staining of parasites with the fluorescent dye </a:t>
            </a:r>
            <a:r>
              <a:rPr lang="en-US" dirty="0" err="1" smtClean="0"/>
              <a:t>acridine</a:t>
            </a:r>
            <a:r>
              <a:rPr lang="en-US" dirty="0" smtClean="0"/>
              <a:t> orange allows more rapid diagnosis of malaria </a:t>
            </a:r>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 blood smear</a:t>
            </a:r>
            <a:endParaRPr lang="en-US" dirty="0"/>
          </a:p>
        </p:txBody>
      </p:sp>
      <p:sp>
        <p:nvSpPr>
          <p:cNvPr id="3" name="Content Placeholder 2"/>
          <p:cNvSpPr>
            <a:spLocks noGrp="1"/>
          </p:cNvSpPr>
          <p:nvPr>
            <p:ph idx="1"/>
          </p:nvPr>
        </p:nvSpPr>
        <p:spPr/>
        <p:txBody>
          <a:bodyPr/>
          <a:lstStyle/>
          <a:p>
            <a:r>
              <a:rPr lang="en-US" dirty="0" smtClean="0"/>
              <a:t>air-dried</a:t>
            </a:r>
          </a:p>
          <a:p>
            <a:r>
              <a:rPr lang="en-US" dirty="0" smtClean="0"/>
              <a:t> fixed in anhydrous methanol</a:t>
            </a:r>
          </a:p>
          <a:p>
            <a:r>
              <a:rPr lang="en-US" dirty="0" err="1" smtClean="0"/>
              <a:t>Staine</a:t>
            </a:r>
            <a:endParaRPr lang="en-US" dirty="0" smtClean="0"/>
          </a:p>
          <a:p>
            <a:r>
              <a:rPr lang="en-US" dirty="0" smtClean="0"/>
              <a:t> the RBCs in the tail of the film should then be examined under oil immersion (×1000 magnification)</a:t>
            </a:r>
          </a:p>
          <a:p>
            <a:r>
              <a:rPr lang="en-US" dirty="0" smtClean="0"/>
              <a:t> The density of </a:t>
            </a:r>
            <a:r>
              <a:rPr lang="en-US" dirty="0" err="1" smtClean="0"/>
              <a:t>parasitemia</a:t>
            </a:r>
            <a:r>
              <a:rPr lang="en-US" dirty="0" smtClean="0"/>
              <a:t> is expressed as the number of parasitized erythrocytes per 1000 RBCs. </a:t>
            </a:r>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thick blood film</a:t>
            </a:r>
            <a:endParaRPr lang="en-US" dirty="0"/>
          </a:p>
        </p:txBody>
      </p:sp>
      <p:sp>
        <p:nvSpPr>
          <p:cNvPr id="3" name="Content Placeholder 2"/>
          <p:cNvSpPr>
            <a:spLocks noGrp="1"/>
          </p:cNvSpPr>
          <p:nvPr>
            <p:ph idx="1"/>
          </p:nvPr>
        </p:nvSpPr>
        <p:spPr/>
        <p:txBody>
          <a:bodyPr>
            <a:normAutofit/>
          </a:bodyPr>
          <a:lstStyle/>
          <a:p>
            <a:r>
              <a:rPr lang="en-US" dirty="0" smtClean="0"/>
              <a:t>uneven thickness</a:t>
            </a:r>
          </a:p>
          <a:p>
            <a:r>
              <a:rPr lang="en-US" dirty="0" smtClean="0"/>
              <a:t>dried thoroughly </a:t>
            </a:r>
          </a:p>
          <a:p>
            <a:r>
              <a:rPr lang="en-US" dirty="0" smtClean="0"/>
              <a:t>stained without fixing</a:t>
            </a:r>
          </a:p>
          <a:p>
            <a:r>
              <a:rPr lang="en-US" dirty="0" smtClean="0"/>
              <a:t>increasing diagnostic sensitivity</a:t>
            </a:r>
          </a:p>
          <a:p>
            <a:r>
              <a:rPr lang="en-US" dirty="0" smtClean="0"/>
              <a:t>Both parasites and white blood cells (WBCs) are counted</a:t>
            </a:r>
          </a:p>
          <a:p>
            <a:r>
              <a:rPr lang="en-US" dirty="0" smtClean="0"/>
              <a:t>the number of parasites per unit volume is calculated from the total leukocyte count</a:t>
            </a:r>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91387" y="328929"/>
            <a:ext cx="5885180" cy="756920"/>
          </a:xfrm>
          <a:prstGeom prst="rect">
            <a:avLst/>
          </a:prstGeom>
        </p:spPr>
        <p:txBody>
          <a:bodyPr vert="horz" wrap="square" lIns="0" tIns="12700" rIns="0" bIns="0" rtlCol="0">
            <a:spAutoFit/>
          </a:bodyPr>
          <a:lstStyle/>
          <a:p>
            <a:pPr marL="12700">
              <a:lnSpc>
                <a:spcPct val="100000"/>
              </a:lnSpc>
              <a:spcBef>
                <a:spcPts val="100"/>
              </a:spcBef>
            </a:pPr>
            <a:r>
              <a:rPr sz="4800" i="0" spc="-5" dirty="0">
                <a:latin typeface="Arial"/>
                <a:cs typeface="Arial"/>
              </a:rPr>
              <a:t>Thin and </a:t>
            </a:r>
            <a:r>
              <a:rPr sz="4800" i="0" dirty="0">
                <a:latin typeface="Arial"/>
                <a:cs typeface="Arial"/>
              </a:rPr>
              <a:t>Thick</a:t>
            </a:r>
            <a:r>
              <a:rPr sz="4800" i="0" spc="-50" dirty="0">
                <a:latin typeface="Arial"/>
                <a:cs typeface="Arial"/>
              </a:rPr>
              <a:t> </a:t>
            </a:r>
            <a:r>
              <a:rPr sz="4800" i="0" spc="-5" dirty="0">
                <a:latin typeface="Arial"/>
                <a:cs typeface="Arial"/>
              </a:rPr>
              <a:t>smear</a:t>
            </a:r>
            <a:endParaRPr sz="4800">
              <a:latin typeface="Arial"/>
              <a:cs typeface="Arial"/>
            </a:endParaRPr>
          </a:p>
        </p:txBody>
      </p:sp>
      <p:sp>
        <p:nvSpPr>
          <p:cNvPr id="3" name="object 3"/>
          <p:cNvSpPr/>
          <p:nvPr/>
        </p:nvSpPr>
        <p:spPr>
          <a:xfrm>
            <a:off x="1760220" y="2147316"/>
            <a:ext cx="5858256" cy="3401567"/>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590447" y="1519327"/>
            <a:ext cx="1726564" cy="1650364"/>
            <a:chOff x="1590447" y="1519327"/>
            <a:chExt cx="1726564" cy="1650364"/>
          </a:xfrm>
        </p:grpSpPr>
        <p:sp>
          <p:nvSpPr>
            <p:cNvPr id="3" name="object 3"/>
            <p:cNvSpPr/>
            <p:nvPr/>
          </p:nvSpPr>
          <p:spPr>
            <a:xfrm>
              <a:off x="1595120" y="1524000"/>
              <a:ext cx="1717039" cy="1639570"/>
            </a:xfrm>
            <a:custGeom>
              <a:avLst/>
              <a:gdLst/>
              <a:ahLst/>
              <a:cxnLst/>
              <a:rect l="l" t="t" r="r" b="b"/>
              <a:pathLst>
                <a:path w="1717039" h="1639570">
                  <a:moveTo>
                    <a:pt x="858519" y="0"/>
                  </a:moveTo>
                  <a:lnTo>
                    <a:pt x="808620" y="1253"/>
                  </a:lnTo>
                  <a:lnTo>
                    <a:pt x="759598" y="4975"/>
                  </a:lnTo>
                  <a:lnTo>
                    <a:pt x="711520" y="11105"/>
                  </a:lnTo>
                  <a:lnTo>
                    <a:pt x="664447" y="19583"/>
                  </a:lnTo>
                  <a:lnTo>
                    <a:pt x="618443" y="30349"/>
                  </a:lnTo>
                  <a:lnTo>
                    <a:pt x="573571" y="43342"/>
                  </a:lnTo>
                  <a:lnTo>
                    <a:pt x="529896" y="58504"/>
                  </a:lnTo>
                  <a:lnTo>
                    <a:pt x="487480" y="75774"/>
                  </a:lnTo>
                  <a:lnTo>
                    <a:pt x="446387" y="95092"/>
                  </a:lnTo>
                  <a:lnTo>
                    <a:pt x="406680" y="116398"/>
                  </a:lnTo>
                  <a:lnTo>
                    <a:pt x="368423" y="139631"/>
                  </a:lnTo>
                  <a:lnTo>
                    <a:pt x="331679" y="164733"/>
                  </a:lnTo>
                  <a:lnTo>
                    <a:pt x="296512" y="191643"/>
                  </a:lnTo>
                  <a:lnTo>
                    <a:pt x="262985" y="220301"/>
                  </a:lnTo>
                  <a:lnTo>
                    <a:pt x="231161" y="250647"/>
                  </a:lnTo>
                  <a:lnTo>
                    <a:pt x="201103" y="282622"/>
                  </a:lnTo>
                  <a:lnTo>
                    <a:pt x="172877" y="316164"/>
                  </a:lnTo>
                  <a:lnTo>
                    <a:pt x="146543" y="351214"/>
                  </a:lnTo>
                  <a:lnTo>
                    <a:pt x="122167" y="387713"/>
                  </a:lnTo>
                  <a:lnTo>
                    <a:pt x="99812" y="425600"/>
                  </a:lnTo>
                  <a:lnTo>
                    <a:pt x="79540" y="464815"/>
                  </a:lnTo>
                  <a:lnTo>
                    <a:pt x="61416" y="505298"/>
                  </a:lnTo>
                  <a:lnTo>
                    <a:pt x="45502" y="546989"/>
                  </a:lnTo>
                  <a:lnTo>
                    <a:pt x="31863" y="589829"/>
                  </a:lnTo>
                  <a:lnTo>
                    <a:pt x="20561" y="633756"/>
                  </a:lnTo>
                  <a:lnTo>
                    <a:pt x="11661" y="678712"/>
                  </a:lnTo>
                  <a:lnTo>
                    <a:pt x="5224" y="724636"/>
                  </a:lnTo>
                  <a:lnTo>
                    <a:pt x="1316" y="771469"/>
                  </a:lnTo>
                  <a:lnTo>
                    <a:pt x="0" y="819150"/>
                  </a:lnTo>
                  <a:lnTo>
                    <a:pt x="1316" y="866957"/>
                  </a:lnTo>
                  <a:lnTo>
                    <a:pt x="5224" y="913908"/>
                  </a:lnTo>
                  <a:lnTo>
                    <a:pt x="11661" y="959942"/>
                  </a:lnTo>
                  <a:lnTo>
                    <a:pt x="20561" y="1004999"/>
                  </a:lnTo>
                  <a:lnTo>
                    <a:pt x="31863" y="1049021"/>
                  </a:lnTo>
                  <a:lnTo>
                    <a:pt x="45502" y="1091946"/>
                  </a:lnTo>
                  <a:lnTo>
                    <a:pt x="61416" y="1133717"/>
                  </a:lnTo>
                  <a:lnTo>
                    <a:pt x="79540" y="1174272"/>
                  </a:lnTo>
                  <a:lnTo>
                    <a:pt x="99812" y="1213553"/>
                  </a:lnTo>
                  <a:lnTo>
                    <a:pt x="122167" y="1251499"/>
                  </a:lnTo>
                  <a:lnTo>
                    <a:pt x="146543" y="1288051"/>
                  </a:lnTo>
                  <a:lnTo>
                    <a:pt x="172877" y="1323149"/>
                  </a:lnTo>
                  <a:lnTo>
                    <a:pt x="201103" y="1356734"/>
                  </a:lnTo>
                  <a:lnTo>
                    <a:pt x="231161" y="1388746"/>
                  </a:lnTo>
                  <a:lnTo>
                    <a:pt x="262985" y="1419125"/>
                  </a:lnTo>
                  <a:lnTo>
                    <a:pt x="296512" y="1447811"/>
                  </a:lnTo>
                  <a:lnTo>
                    <a:pt x="331679" y="1474746"/>
                  </a:lnTo>
                  <a:lnTo>
                    <a:pt x="368423" y="1499868"/>
                  </a:lnTo>
                  <a:lnTo>
                    <a:pt x="406680" y="1523119"/>
                  </a:lnTo>
                  <a:lnTo>
                    <a:pt x="446387" y="1544439"/>
                  </a:lnTo>
                  <a:lnTo>
                    <a:pt x="487480" y="1563768"/>
                  </a:lnTo>
                  <a:lnTo>
                    <a:pt x="529896" y="1581047"/>
                  </a:lnTo>
                  <a:lnTo>
                    <a:pt x="573571" y="1596215"/>
                  </a:lnTo>
                  <a:lnTo>
                    <a:pt x="618443" y="1609214"/>
                  </a:lnTo>
                  <a:lnTo>
                    <a:pt x="664447" y="1619983"/>
                  </a:lnTo>
                  <a:lnTo>
                    <a:pt x="711520" y="1628462"/>
                  </a:lnTo>
                  <a:lnTo>
                    <a:pt x="759598" y="1634593"/>
                  </a:lnTo>
                  <a:lnTo>
                    <a:pt x="808620" y="1638315"/>
                  </a:lnTo>
                  <a:lnTo>
                    <a:pt x="858519" y="1639570"/>
                  </a:lnTo>
                  <a:lnTo>
                    <a:pt x="908419" y="1638315"/>
                  </a:lnTo>
                  <a:lnTo>
                    <a:pt x="957441" y="1634593"/>
                  </a:lnTo>
                  <a:lnTo>
                    <a:pt x="1005519" y="1628462"/>
                  </a:lnTo>
                  <a:lnTo>
                    <a:pt x="1052592" y="1619983"/>
                  </a:lnTo>
                  <a:lnTo>
                    <a:pt x="1098596" y="1609214"/>
                  </a:lnTo>
                  <a:lnTo>
                    <a:pt x="1143468" y="1596215"/>
                  </a:lnTo>
                  <a:lnTo>
                    <a:pt x="1187143" y="1581047"/>
                  </a:lnTo>
                  <a:lnTo>
                    <a:pt x="1229559" y="1563768"/>
                  </a:lnTo>
                  <a:lnTo>
                    <a:pt x="1270652" y="1544439"/>
                  </a:lnTo>
                  <a:lnTo>
                    <a:pt x="1310359" y="1523119"/>
                  </a:lnTo>
                  <a:lnTo>
                    <a:pt x="1348616" y="1499868"/>
                  </a:lnTo>
                  <a:lnTo>
                    <a:pt x="1385360" y="1474746"/>
                  </a:lnTo>
                  <a:lnTo>
                    <a:pt x="1420527" y="1447811"/>
                  </a:lnTo>
                  <a:lnTo>
                    <a:pt x="1454054" y="1419125"/>
                  </a:lnTo>
                  <a:lnTo>
                    <a:pt x="1485878" y="1388746"/>
                  </a:lnTo>
                  <a:lnTo>
                    <a:pt x="1515936" y="1356734"/>
                  </a:lnTo>
                  <a:lnTo>
                    <a:pt x="1544162" y="1323149"/>
                  </a:lnTo>
                  <a:lnTo>
                    <a:pt x="1570496" y="1288051"/>
                  </a:lnTo>
                  <a:lnTo>
                    <a:pt x="1594872" y="1251499"/>
                  </a:lnTo>
                  <a:lnTo>
                    <a:pt x="1617227" y="1213553"/>
                  </a:lnTo>
                  <a:lnTo>
                    <a:pt x="1637499" y="1174272"/>
                  </a:lnTo>
                  <a:lnTo>
                    <a:pt x="1655623" y="1133717"/>
                  </a:lnTo>
                  <a:lnTo>
                    <a:pt x="1671537" y="1091946"/>
                  </a:lnTo>
                  <a:lnTo>
                    <a:pt x="1685176" y="1049021"/>
                  </a:lnTo>
                  <a:lnTo>
                    <a:pt x="1696478" y="1004999"/>
                  </a:lnTo>
                  <a:lnTo>
                    <a:pt x="1705378" y="959942"/>
                  </a:lnTo>
                  <a:lnTo>
                    <a:pt x="1711815" y="913908"/>
                  </a:lnTo>
                  <a:lnTo>
                    <a:pt x="1715723" y="866957"/>
                  </a:lnTo>
                  <a:lnTo>
                    <a:pt x="1717040" y="819150"/>
                  </a:lnTo>
                  <a:lnTo>
                    <a:pt x="1715723" y="771469"/>
                  </a:lnTo>
                  <a:lnTo>
                    <a:pt x="1711815" y="724636"/>
                  </a:lnTo>
                  <a:lnTo>
                    <a:pt x="1705378" y="678712"/>
                  </a:lnTo>
                  <a:lnTo>
                    <a:pt x="1696478" y="633756"/>
                  </a:lnTo>
                  <a:lnTo>
                    <a:pt x="1685176" y="589829"/>
                  </a:lnTo>
                  <a:lnTo>
                    <a:pt x="1671537" y="546989"/>
                  </a:lnTo>
                  <a:lnTo>
                    <a:pt x="1655623" y="505298"/>
                  </a:lnTo>
                  <a:lnTo>
                    <a:pt x="1637499" y="464815"/>
                  </a:lnTo>
                  <a:lnTo>
                    <a:pt x="1617227" y="425600"/>
                  </a:lnTo>
                  <a:lnTo>
                    <a:pt x="1594872" y="387713"/>
                  </a:lnTo>
                  <a:lnTo>
                    <a:pt x="1570496" y="351214"/>
                  </a:lnTo>
                  <a:lnTo>
                    <a:pt x="1544162" y="316164"/>
                  </a:lnTo>
                  <a:lnTo>
                    <a:pt x="1515936" y="282622"/>
                  </a:lnTo>
                  <a:lnTo>
                    <a:pt x="1485878" y="250647"/>
                  </a:lnTo>
                  <a:lnTo>
                    <a:pt x="1454054" y="220301"/>
                  </a:lnTo>
                  <a:lnTo>
                    <a:pt x="1420527" y="191643"/>
                  </a:lnTo>
                  <a:lnTo>
                    <a:pt x="1385360" y="164733"/>
                  </a:lnTo>
                  <a:lnTo>
                    <a:pt x="1348616" y="139631"/>
                  </a:lnTo>
                  <a:lnTo>
                    <a:pt x="1310359" y="116398"/>
                  </a:lnTo>
                  <a:lnTo>
                    <a:pt x="1270652" y="95092"/>
                  </a:lnTo>
                  <a:lnTo>
                    <a:pt x="1229559" y="75774"/>
                  </a:lnTo>
                  <a:lnTo>
                    <a:pt x="1187143" y="58504"/>
                  </a:lnTo>
                  <a:lnTo>
                    <a:pt x="1143468" y="43342"/>
                  </a:lnTo>
                  <a:lnTo>
                    <a:pt x="1098596" y="30349"/>
                  </a:lnTo>
                  <a:lnTo>
                    <a:pt x="1052592" y="19583"/>
                  </a:lnTo>
                  <a:lnTo>
                    <a:pt x="1005519" y="11105"/>
                  </a:lnTo>
                  <a:lnTo>
                    <a:pt x="957441" y="4975"/>
                  </a:lnTo>
                  <a:lnTo>
                    <a:pt x="908419" y="1253"/>
                  </a:lnTo>
                  <a:lnTo>
                    <a:pt x="858519" y="0"/>
                  </a:lnTo>
                  <a:close/>
                </a:path>
              </a:pathLst>
            </a:custGeom>
            <a:solidFill>
              <a:srgbClr val="FFCCFF"/>
            </a:solidFill>
          </p:spPr>
          <p:txBody>
            <a:bodyPr wrap="square" lIns="0" tIns="0" rIns="0" bIns="0" rtlCol="0"/>
            <a:lstStyle/>
            <a:p>
              <a:endParaRPr/>
            </a:p>
          </p:txBody>
        </p:sp>
        <p:sp>
          <p:nvSpPr>
            <p:cNvPr id="4" name="object 4"/>
            <p:cNvSpPr/>
            <p:nvPr/>
          </p:nvSpPr>
          <p:spPr>
            <a:xfrm>
              <a:off x="1595120" y="1524000"/>
              <a:ext cx="1717039" cy="1640839"/>
            </a:xfrm>
            <a:custGeom>
              <a:avLst/>
              <a:gdLst/>
              <a:ahLst/>
              <a:cxnLst/>
              <a:rect l="l" t="t" r="r" b="b"/>
              <a:pathLst>
                <a:path w="1717039" h="1640839">
                  <a:moveTo>
                    <a:pt x="858519" y="0"/>
                  </a:moveTo>
                  <a:lnTo>
                    <a:pt x="908419" y="1253"/>
                  </a:lnTo>
                  <a:lnTo>
                    <a:pt x="957441" y="4975"/>
                  </a:lnTo>
                  <a:lnTo>
                    <a:pt x="1005519" y="11105"/>
                  </a:lnTo>
                  <a:lnTo>
                    <a:pt x="1052592" y="19583"/>
                  </a:lnTo>
                  <a:lnTo>
                    <a:pt x="1098596" y="30349"/>
                  </a:lnTo>
                  <a:lnTo>
                    <a:pt x="1143468" y="43342"/>
                  </a:lnTo>
                  <a:lnTo>
                    <a:pt x="1187143" y="58504"/>
                  </a:lnTo>
                  <a:lnTo>
                    <a:pt x="1229559" y="75774"/>
                  </a:lnTo>
                  <a:lnTo>
                    <a:pt x="1270652" y="95092"/>
                  </a:lnTo>
                  <a:lnTo>
                    <a:pt x="1310359" y="116398"/>
                  </a:lnTo>
                  <a:lnTo>
                    <a:pt x="1348616" y="139631"/>
                  </a:lnTo>
                  <a:lnTo>
                    <a:pt x="1385360" y="164733"/>
                  </a:lnTo>
                  <a:lnTo>
                    <a:pt x="1420527" y="191643"/>
                  </a:lnTo>
                  <a:lnTo>
                    <a:pt x="1454054" y="220301"/>
                  </a:lnTo>
                  <a:lnTo>
                    <a:pt x="1485878" y="250647"/>
                  </a:lnTo>
                  <a:lnTo>
                    <a:pt x="1515936" y="282622"/>
                  </a:lnTo>
                  <a:lnTo>
                    <a:pt x="1544162" y="316164"/>
                  </a:lnTo>
                  <a:lnTo>
                    <a:pt x="1570496" y="351214"/>
                  </a:lnTo>
                  <a:lnTo>
                    <a:pt x="1594872" y="387713"/>
                  </a:lnTo>
                  <a:lnTo>
                    <a:pt x="1617227" y="425600"/>
                  </a:lnTo>
                  <a:lnTo>
                    <a:pt x="1637499" y="464815"/>
                  </a:lnTo>
                  <a:lnTo>
                    <a:pt x="1655623" y="505298"/>
                  </a:lnTo>
                  <a:lnTo>
                    <a:pt x="1671537" y="546989"/>
                  </a:lnTo>
                  <a:lnTo>
                    <a:pt x="1685176" y="589829"/>
                  </a:lnTo>
                  <a:lnTo>
                    <a:pt x="1696478" y="633756"/>
                  </a:lnTo>
                  <a:lnTo>
                    <a:pt x="1705378" y="678712"/>
                  </a:lnTo>
                  <a:lnTo>
                    <a:pt x="1711815" y="724636"/>
                  </a:lnTo>
                  <a:lnTo>
                    <a:pt x="1715723" y="771469"/>
                  </a:lnTo>
                  <a:lnTo>
                    <a:pt x="1717040" y="819150"/>
                  </a:lnTo>
                  <a:lnTo>
                    <a:pt x="1715723" y="866957"/>
                  </a:lnTo>
                  <a:lnTo>
                    <a:pt x="1711815" y="913908"/>
                  </a:lnTo>
                  <a:lnTo>
                    <a:pt x="1705378" y="959942"/>
                  </a:lnTo>
                  <a:lnTo>
                    <a:pt x="1696478" y="1004999"/>
                  </a:lnTo>
                  <a:lnTo>
                    <a:pt x="1685176" y="1049021"/>
                  </a:lnTo>
                  <a:lnTo>
                    <a:pt x="1671537" y="1091946"/>
                  </a:lnTo>
                  <a:lnTo>
                    <a:pt x="1655623" y="1133717"/>
                  </a:lnTo>
                  <a:lnTo>
                    <a:pt x="1637499" y="1174272"/>
                  </a:lnTo>
                  <a:lnTo>
                    <a:pt x="1617227" y="1213553"/>
                  </a:lnTo>
                  <a:lnTo>
                    <a:pt x="1594872" y="1251499"/>
                  </a:lnTo>
                  <a:lnTo>
                    <a:pt x="1570496" y="1288051"/>
                  </a:lnTo>
                  <a:lnTo>
                    <a:pt x="1544162" y="1323149"/>
                  </a:lnTo>
                  <a:lnTo>
                    <a:pt x="1515936" y="1356734"/>
                  </a:lnTo>
                  <a:lnTo>
                    <a:pt x="1485878" y="1388746"/>
                  </a:lnTo>
                  <a:lnTo>
                    <a:pt x="1454054" y="1419125"/>
                  </a:lnTo>
                  <a:lnTo>
                    <a:pt x="1420527" y="1447811"/>
                  </a:lnTo>
                  <a:lnTo>
                    <a:pt x="1385360" y="1474746"/>
                  </a:lnTo>
                  <a:lnTo>
                    <a:pt x="1348616" y="1499868"/>
                  </a:lnTo>
                  <a:lnTo>
                    <a:pt x="1310359" y="1523119"/>
                  </a:lnTo>
                  <a:lnTo>
                    <a:pt x="1270652" y="1544439"/>
                  </a:lnTo>
                  <a:lnTo>
                    <a:pt x="1229559" y="1563768"/>
                  </a:lnTo>
                  <a:lnTo>
                    <a:pt x="1187143" y="1581047"/>
                  </a:lnTo>
                  <a:lnTo>
                    <a:pt x="1143468" y="1596215"/>
                  </a:lnTo>
                  <a:lnTo>
                    <a:pt x="1098596" y="1609214"/>
                  </a:lnTo>
                  <a:lnTo>
                    <a:pt x="1052592" y="1619983"/>
                  </a:lnTo>
                  <a:lnTo>
                    <a:pt x="1005519" y="1628462"/>
                  </a:lnTo>
                  <a:lnTo>
                    <a:pt x="957441" y="1634593"/>
                  </a:lnTo>
                  <a:lnTo>
                    <a:pt x="908419" y="1638315"/>
                  </a:lnTo>
                  <a:lnTo>
                    <a:pt x="858519" y="1639570"/>
                  </a:lnTo>
                  <a:lnTo>
                    <a:pt x="808620" y="1638315"/>
                  </a:lnTo>
                  <a:lnTo>
                    <a:pt x="759598" y="1634593"/>
                  </a:lnTo>
                  <a:lnTo>
                    <a:pt x="711520" y="1628462"/>
                  </a:lnTo>
                  <a:lnTo>
                    <a:pt x="664447" y="1619983"/>
                  </a:lnTo>
                  <a:lnTo>
                    <a:pt x="618443" y="1609214"/>
                  </a:lnTo>
                  <a:lnTo>
                    <a:pt x="573571" y="1596215"/>
                  </a:lnTo>
                  <a:lnTo>
                    <a:pt x="529896" y="1581047"/>
                  </a:lnTo>
                  <a:lnTo>
                    <a:pt x="487480" y="1563768"/>
                  </a:lnTo>
                  <a:lnTo>
                    <a:pt x="446387" y="1544439"/>
                  </a:lnTo>
                  <a:lnTo>
                    <a:pt x="406680" y="1523119"/>
                  </a:lnTo>
                  <a:lnTo>
                    <a:pt x="368423" y="1499868"/>
                  </a:lnTo>
                  <a:lnTo>
                    <a:pt x="331679" y="1474746"/>
                  </a:lnTo>
                  <a:lnTo>
                    <a:pt x="296512" y="1447811"/>
                  </a:lnTo>
                  <a:lnTo>
                    <a:pt x="262985" y="1419125"/>
                  </a:lnTo>
                  <a:lnTo>
                    <a:pt x="231161" y="1388746"/>
                  </a:lnTo>
                  <a:lnTo>
                    <a:pt x="201103" y="1356734"/>
                  </a:lnTo>
                  <a:lnTo>
                    <a:pt x="172877" y="1323149"/>
                  </a:lnTo>
                  <a:lnTo>
                    <a:pt x="146543" y="1288051"/>
                  </a:lnTo>
                  <a:lnTo>
                    <a:pt x="122167" y="1251499"/>
                  </a:lnTo>
                  <a:lnTo>
                    <a:pt x="99812" y="1213553"/>
                  </a:lnTo>
                  <a:lnTo>
                    <a:pt x="79540" y="1174272"/>
                  </a:lnTo>
                  <a:lnTo>
                    <a:pt x="61416" y="1133717"/>
                  </a:lnTo>
                  <a:lnTo>
                    <a:pt x="45502" y="1091946"/>
                  </a:lnTo>
                  <a:lnTo>
                    <a:pt x="31863" y="1049021"/>
                  </a:lnTo>
                  <a:lnTo>
                    <a:pt x="20561" y="1004999"/>
                  </a:lnTo>
                  <a:lnTo>
                    <a:pt x="11661" y="959942"/>
                  </a:lnTo>
                  <a:lnTo>
                    <a:pt x="5224" y="913908"/>
                  </a:lnTo>
                  <a:lnTo>
                    <a:pt x="1316" y="866957"/>
                  </a:lnTo>
                  <a:lnTo>
                    <a:pt x="0" y="819150"/>
                  </a:lnTo>
                  <a:lnTo>
                    <a:pt x="1316" y="771469"/>
                  </a:lnTo>
                  <a:lnTo>
                    <a:pt x="5224" y="724636"/>
                  </a:lnTo>
                  <a:lnTo>
                    <a:pt x="11661" y="678712"/>
                  </a:lnTo>
                  <a:lnTo>
                    <a:pt x="20561" y="633756"/>
                  </a:lnTo>
                  <a:lnTo>
                    <a:pt x="31863" y="589829"/>
                  </a:lnTo>
                  <a:lnTo>
                    <a:pt x="45502" y="546989"/>
                  </a:lnTo>
                  <a:lnTo>
                    <a:pt x="61416" y="505298"/>
                  </a:lnTo>
                  <a:lnTo>
                    <a:pt x="79540" y="464815"/>
                  </a:lnTo>
                  <a:lnTo>
                    <a:pt x="99812" y="425600"/>
                  </a:lnTo>
                  <a:lnTo>
                    <a:pt x="122167" y="387713"/>
                  </a:lnTo>
                  <a:lnTo>
                    <a:pt x="146543" y="351214"/>
                  </a:lnTo>
                  <a:lnTo>
                    <a:pt x="172877" y="316164"/>
                  </a:lnTo>
                  <a:lnTo>
                    <a:pt x="201103" y="282622"/>
                  </a:lnTo>
                  <a:lnTo>
                    <a:pt x="231161" y="250647"/>
                  </a:lnTo>
                  <a:lnTo>
                    <a:pt x="262985" y="220301"/>
                  </a:lnTo>
                  <a:lnTo>
                    <a:pt x="296512" y="191643"/>
                  </a:lnTo>
                  <a:lnTo>
                    <a:pt x="331679" y="164733"/>
                  </a:lnTo>
                  <a:lnTo>
                    <a:pt x="368423" y="139631"/>
                  </a:lnTo>
                  <a:lnTo>
                    <a:pt x="406680" y="116398"/>
                  </a:lnTo>
                  <a:lnTo>
                    <a:pt x="446387" y="95092"/>
                  </a:lnTo>
                  <a:lnTo>
                    <a:pt x="487480" y="75774"/>
                  </a:lnTo>
                  <a:lnTo>
                    <a:pt x="529896" y="58504"/>
                  </a:lnTo>
                  <a:lnTo>
                    <a:pt x="573571" y="43342"/>
                  </a:lnTo>
                  <a:lnTo>
                    <a:pt x="618443" y="30349"/>
                  </a:lnTo>
                  <a:lnTo>
                    <a:pt x="664447" y="19583"/>
                  </a:lnTo>
                  <a:lnTo>
                    <a:pt x="711520" y="11105"/>
                  </a:lnTo>
                  <a:lnTo>
                    <a:pt x="759598" y="4975"/>
                  </a:lnTo>
                  <a:lnTo>
                    <a:pt x="808620" y="1253"/>
                  </a:lnTo>
                  <a:lnTo>
                    <a:pt x="858519" y="0"/>
                  </a:lnTo>
                  <a:close/>
                </a:path>
                <a:path w="1717039" h="1640839">
                  <a:moveTo>
                    <a:pt x="0" y="0"/>
                  </a:moveTo>
                  <a:lnTo>
                    <a:pt x="0" y="0"/>
                  </a:lnTo>
                </a:path>
                <a:path w="1717039" h="1640839">
                  <a:moveTo>
                    <a:pt x="1717040" y="1640839"/>
                  </a:moveTo>
                  <a:lnTo>
                    <a:pt x="1717040" y="1640839"/>
                  </a:lnTo>
                </a:path>
              </a:pathLst>
            </a:custGeom>
            <a:ln w="9344">
              <a:solidFill>
                <a:srgbClr val="000000"/>
              </a:solidFill>
            </a:ln>
          </p:spPr>
          <p:txBody>
            <a:bodyPr wrap="square" lIns="0" tIns="0" rIns="0" bIns="0" rtlCol="0"/>
            <a:lstStyle/>
            <a:p>
              <a:endParaRPr/>
            </a:p>
          </p:txBody>
        </p:sp>
      </p:grpSp>
      <p:grpSp>
        <p:nvGrpSpPr>
          <p:cNvPr id="5" name="object 5"/>
          <p:cNvGrpSpPr/>
          <p:nvPr/>
        </p:nvGrpSpPr>
        <p:grpSpPr>
          <a:xfrm>
            <a:off x="1590447" y="3979317"/>
            <a:ext cx="1726564" cy="1650364"/>
            <a:chOff x="1590447" y="3979317"/>
            <a:chExt cx="1726564" cy="1650364"/>
          </a:xfrm>
        </p:grpSpPr>
        <p:sp>
          <p:nvSpPr>
            <p:cNvPr id="6" name="object 6"/>
            <p:cNvSpPr/>
            <p:nvPr/>
          </p:nvSpPr>
          <p:spPr>
            <a:xfrm>
              <a:off x="1595120" y="3983989"/>
              <a:ext cx="1717039" cy="1640839"/>
            </a:xfrm>
            <a:custGeom>
              <a:avLst/>
              <a:gdLst/>
              <a:ahLst/>
              <a:cxnLst/>
              <a:rect l="l" t="t" r="r" b="b"/>
              <a:pathLst>
                <a:path w="1717039" h="1640839">
                  <a:moveTo>
                    <a:pt x="858519" y="0"/>
                  </a:moveTo>
                  <a:lnTo>
                    <a:pt x="808620" y="1258"/>
                  </a:lnTo>
                  <a:lnTo>
                    <a:pt x="759598" y="4993"/>
                  </a:lnTo>
                  <a:lnTo>
                    <a:pt x="711520" y="11143"/>
                  </a:lnTo>
                  <a:lnTo>
                    <a:pt x="664447" y="19649"/>
                  </a:lnTo>
                  <a:lnTo>
                    <a:pt x="618443" y="30449"/>
                  </a:lnTo>
                  <a:lnTo>
                    <a:pt x="573571" y="43483"/>
                  </a:lnTo>
                  <a:lnTo>
                    <a:pt x="529896" y="58690"/>
                  </a:lnTo>
                  <a:lnTo>
                    <a:pt x="487480" y="76011"/>
                  </a:lnTo>
                  <a:lnTo>
                    <a:pt x="446387" y="95383"/>
                  </a:lnTo>
                  <a:lnTo>
                    <a:pt x="406680" y="116746"/>
                  </a:lnTo>
                  <a:lnTo>
                    <a:pt x="368423" y="140041"/>
                  </a:lnTo>
                  <a:lnTo>
                    <a:pt x="331679" y="165206"/>
                  </a:lnTo>
                  <a:lnTo>
                    <a:pt x="296512" y="192180"/>
                  </a:lnTo>
                  <a:lnTo>
                    <a:pt x="262985" y="220903"/>
                  </a:lnTo>
                  <a:lnTo>
                    <a:pt x="231161" y="251315"/>
                  </a:lnTo>
                  <a:lnTo>
                    <a:pt x="201103" y="283355"/>
                  </a:lnTo>
                  <a:lnTo>
                    <a:pt x="172877" y="316961"/>
                  </a:lnTo>
                  <a:lnTo>
                    <a:pt x="146543" y="352075"/>
                  </a:lnTo>
                  <a:lnTo>
                    <a:pt x="122167" y="388634"/>
                  </a:lnTo>
                  <a:lnTo>
                    <a:pt x="99812" y="426579"/>
                  </a:lnTo>
                  <a:lnTo>
                    <a:pt x="79540" y="465848"/>
                  </a:lnTo>
                  <a:lnTo>
                    <a:pt x="61416" y="506381"/>
                  </a:lnTo>
                  <a:lnTo>
                    <a:pt x="45502" y="548118"/>
                  </a:lnTo>
                  <a:lnTo>
                    <a:pt x="31863" y="590998"/>
                  </a:lnTo>
                  <a:lnTo>
                    <a:pt x="20561" y="634960"/>
                  </a:lnTo>
                  <a:lnTo>
                    <a:pt x="11661" y="679944"/>
                  </a:lnTo>
                  <a:lnTo>
                    <a:pt x="5224" y="725889"/>
                  </a:lnTo>
                  <a:lnTo>
                    <a:pt x="1316" y="772734"/>
                  </a:lnTo>
                  <a:lnTo>
                    <a:pt x="0" y="820420"/>
                  </a:lnTo>
                  <a:lnTo>
                    <a:pt x="1316" y="868105"/>
                  </a:lnTo>
                  <a:lnTo>
                    <a:pt x="5224" y="914950"/>
                  </a:lnTo>
                  <a:lnTo>
                    <a:pt x="11661" y="960895"/>
                  </a:lnTo>
                  <a:lnTo>
                    <a:pt x="20561" y="1005879"/>
                  </a:lnTo>
                  <a:lnTo>
                    <a:pt x="31863" y="1049841"/>
                  </a:lnTo>
                  <a:lnTo>
                    <a:pt x="45502" y="1092721"/>
                  </a:lnTo>
                  <a:lnTo>
                    <a:pt x="61416" y="1134458"/>
                  </a:lnTo>
                  <a:lnTo>
                    <a:pt x="79540" y="1174991"/>
                  </a:lnTo>
                  <a:lnTo>
                    <a:pt x="99812" y="1214260"/>
                  </a:lnTo>
                  <a:lnTo>
                    <a:pt x="122167" y="1252205"/>
                  </a:lnTo>
                  <a:lnTo>
                    <a:pt x="146543" y="1288764"/>
                  </a:lnTo>
                  <a:lnTo>
                    <a:pt x="172877" y="1323878"/>
                  </a:lnTo>
                  <a:lnTo>
                    <a:pt x="201103" y="1357484"/>
                  </a:lnTo>
                  <a:lnTo>
                    <a:pt x="231161" y="1389524"/>
                  </a:lnTo>
                  <a:lnTo>
                    <a:pt x="262985" y="1419936"/>
                  </a:lnTo>
                  <a:lnTo>
                    <a:pt x="296512" y="1448659"/>
                  </a:lnTo>
                  <a:lnTo>
                    <a:pt x="331679" y="1475633"/>
                  </a:lnTo>
                  <a:lnTo>
                    <a:pt x="368423" y="1500798"/>
                  </a:lnTo>
                  <a:lnTo>
                    <a:pt x="406680" y="1524093"/>
                  </a:lnTo>
                  <a:lnTo>
                    <a:pt x="446387" y="1545456"/>
                  </a:lnTo>
                  <a:lnTo>
                    <a:pt x="487480" y="1564828"/>
                  </a:lnTo>
                  <a:lnTo>
                    <a:pt x="529896" y="1582149"/>
                  </a:lnTo>
                  <a:lnTo>
                    <a:pt x="573571" y="1597356"/>
                  </a:lnTo>
                  <a:lnTo>
                    <a:pt x="618443" y="1610390"/>
                  </a:lnTo>
                  <a:lnTo>
                    <a:pt x="664447" y="1621190"/>
                  </a:lnTo>
                  <a:lnTo>
                    <a:pt x="711520" y="1629696"/>
                  </a:lnTo>
                  <a:lnTo>
                    <a:pt x="759598" y="1635846"/>
                  </a:lnTo>
                  <a:lnTo>
                    <a:pt x="808620" y="1639581"/>
                  </a:lnTo>
                  <a:lnTo>
                    <a:pt x="858519" y="1640840"/>
                  </a:lnTo>
                  <a:lnTo>
                    <a:pt x="908419" y="1639581"/>
                  </a:lnTo>
                  <a:lnTo>
                    <a:pt x="957441" y="1635846"/>
                  </a:lnTo>
                  <a:lnTo>
                    <a:pt x="1005519" y="1629696"/>
                  </a:lnTo>
                  <a:lnTo>
                    <a:pt x="1052592" y="1621190"/>
                  </a:lnTo>
                  <a:lnTo>
                    <a:pt x="1098596" y="1610390"/>
                  </a:lnTo>
                  <a:lnTo>
                    <a:pt x="1143468" y="1597356"/>
                  </a:lnTo>
                  <a:lnTo>
                    <a:pt x="1187143" y="1582149"/>
                  </a:lnTo>
                  <a:lnTo>
                    <a:pt x="1229559" y="1564828"/>
                  </a:lnTo>
                  <a:lnTo>
                    <a:pt x="1270652" y="1545456"/>
                  </a:lnTo>
                  <a:lnTo>
                    <a:pt x="1310359" y="1524093"/>
                  </a:lnTo>
                  <a:lnTo>
                    <a:pt x="1348616" y="1500798"/>
                  </a:lnTo>
                  <a:lnTo>
                    <a:pt x="1385360" y="1475633"/>
                  </a:lnTo>
                  <a:lnTo>
                    <a:pt x="1420527" y="1448659"/>
                  </a:lnTo>
                  <a:lnTo>
                    <a:pt x="1454054" y="1419936"/>
                  </a:lnTo>
                  <a:lnTo>
                    <a:pt x="1485878" y="1389524"/>
                  </a:lnTo>
                  <a:lnTo>
                    <a:pt x="1515936" y="1357484"/>
                  </a:lnTo>
                  <a:lnTo>
                    <a:pt x="1544162" y="1323878"/>
                  </a:lnTo>
                  <a:lnTo>
                    <a:pt x="1570496" y="1288764"/>
                  </a:lnTo>
                  <a:lnTo>
                    <a:pt x="1594872" y="1252205"/>
                  </a:lnTo>
                  <a:lnTo>
                    <a:pt x="1617227" y="1214260"/>
                  </a:lnTo>
                  <a:lnTo>
                    <a:pt x="1637499" y="1174991"/>
                  </a:lnTo>
                  <a:lnTo>
                    <a:pt x="1655623" y="1134458"/>
                  </a:lnTo>
                  <a:lnTo>
                    <a:pt x="1671537" y="1092721"/>
                  </a:lnTo>
                  <a:lnTo>
                    <a:pt x="1685176" y="1049841"/>
                  </a:lnTo>
                  <a:lnTo>
                    <a:pt x="1696478" y="1005879"/>
                  </a:lnTo>
                  <a:lnTo>
                    <a:pt x="1705378" y="960895"/>
                  </a:lnTo>
                  <a:lnTo>
                    <a:pt x="1711815" y="914950"/>
                  </a:lnTo>
                  <a:lnTo>
                    <a:pt x="1715723" y="868105"/>
                  </a:lnTo>
                  <a:lnTo>
                    <a:pt x="1717040" y="820420"/>
                  </a:lnTo>
                  <a:lnTo>
                    <a:pt x="1715723" y="772734"/>
                  </a:lnTo>
                  <a:lnTo>
                    <a:pt x="1711815" y="725889"/>
                  </a:lnTo>
                  <a:lnTo>
                    <a:pt x="1705378" y="679944"/>
                  </a:lnTo>
                  <a:lnTo>
                    <a:pt x="1696478" y="634960"/>
                  </a:lnTo>
                  <a:lnTo>
                    <a:pt x="1685176" y="590998"/>
                  </a:lnTo>
                  <a:lnTo>
                    <a:pt x="1671537" y="548118"/>
                  </a:lnTo>
                  <a:lnTo>
                    <a:pt x="1655623" y="506381"/>
                  </a:lnTo>
                  <a:lnTo>
                    <a:pt x="1637499" y="465848"/>
                  </a:lnTo>
                  <a:lnTo>
                    <a:pt x="1617227" y="426579"/>
                  </a:lnTo>
                  <a:lnTo>
                    <a:pt x="1594872" y="388634"/>
                  </a:lnTo>
                  <a:lnTo>
                    <a:pt x="1570496" y="352075"/>
                  </a:lnTo>
                  <a:lnTo>
                    <a:pt x="1544162" y="316961"/>
                  </a:lnTo>
                  <a:lnTo>
                    <a:pt x="1515936" y="283355"/>
                  </a:lnTo>
                  <a:lnTo>
                    <a:pt x="1485878" y="251315"/>
                  </a:lnTo>
                  <a:lnTo>
                    <a:pt x="1454054" y="220903"/>
                  </a:lnTo>
                  <a:lnTo>
                    <a:pt x="1420527" y="192180"/>
                  </a:lnTo>
                  <a:lnTo>
                    <a:pt x="1385360" y="165206"/>
                  </a:lnTo>
                  <a:lnTo>
                    <a:pt x="1348616" y="140041"/>
                  </a:lnTo>
                  <a:lnTo>
                    <a:pt x="1310359" y="116746"/>
                  </a:lnTo>
                  <a:lnTo>
                    <a:pt x="1270652" y="95383"/>
                  </a:lnTo>
                  <a:lnTo>
                    <a:pt x="1229559" y="76011"/>
                  </a:lnTo>
                  <a:lnTo>
                    <a:pt x="1187143" y="58690"/>
                  </a:lnTo>
                  <a:lnTo>
                    <a:pt x="1143468" y="43483"/>
                  </a:lnTo>
                  <a:lnTo>
                    <a:pt x="1098596" y="30449"/>
                  </a:lnTo>
                  <a:lnTo>
                    <a:pt x="1052592" y="19649"/>
                  </a:lnTo>
                  <a:lnTo>
                    <a:pt x="1005519" y="11143"/>
                  </a:lnTo>
                  <a:lnTo>
                    <a:pt x="957441" y="4993"/>
                  </a:lnTo>
                  <a:lnTo>
                    <a:pt x="908419" y="1258"/>
                  </a:lnTo>
                  <a:lnTo>
                    <a:pt x="858519" y="0"/>
                  </a:lnTo>
                  <a:close/>
                </a:path>
              </a:pathLst>
            </a:custGeom>
            <a:solidFill>
              <a:srgbClr val="FFCCFF"/>
            </a:solidFill>
          </p:spPr>
          <p:txBody>
            <a:bodyPr wrap="square" lIns="0" tIns="0" rIns="0" bIns="0" rtlCol="0"/>
            <a:lstStyle/>
            <a:p>
              <a:endParaRPr/>
            </a:p>
          </p:txBody>
        </p:sp>
        <p:sp>
          <p:nvSpPr>
            <p:cNvPr id="7" name="object 7"/>
            <p:cNvSpPr/>
            <p:nvPr/>
          </p:nvSpPr>
          <p:spPr>
            <a:xfrm>
              <a:off x="1595120" y="3983989"/>
              <a:ext cx="1717039" cy="1640839"/>
            </a:xfrm>
            <a:custGeom>
              <a:avLst/>
              <a:gdLst/>
              <a:ahLst/>
              <a:cxnLst/>
              <a:rect l="l" t="t" r="r" b="b"/>
              <a:pathLst>
                <a:path w="1717039" h="1640839">
                  <a:moveTo>
                    <a:pt x="858519" y="0"/>
                  </a:moveTo>
                  <a:lnTo>
                    <a:pt x="908419" y="1258"/>
                  </a:lnTo>
                  <a:lnTo>
                    <a:pt x="957441" y="4993"/>
                  </a:lnTo>
                  <a:lnTo>
                    <a:pt x="1005519" y="11143"/>
                  </a:lnTo>
                  <a:lnTo>
                    <a:pt x="1052592" y="19649"/>
                  </a:lnTo>
                  <a:lnTo>
                    <a:pt x="1098596" y="30449"/>
                  </a:lnTo>
                  <a:lnTo>
                    <a:pt x="1143468" y="43483"/>
                  </a:lnTo>
                  <a:lnTo>
                    <a:pt x="1187143" y="58690"/>
                  </a:lnTo>
                  <a:lnTo>
                    <a:pt x="1229559" y="76011"/>
                  </a:lnTo>
                  <a:lnTo>
                    <a:pt x="1270652" y="95383"/>
                  </a:lnTo>
                  <a:lnTo>
                    <a:pt x="1310359" y="116746"/>
                  </a:lnTo>
                  <a:lnTo>
                    <a:pt x="1348616" y="140041"/>
                  </a:lnTo>
                  <a:lnTo>
                    <a:pt x="1385360" y="165206"/>
                  </a:lnTo>
                  <a:lnTo>
                    <a:pt x="1420527" y="192180"/>
                  </a:lnTo>
                  <a:lnTo>
                    <a:pt x="1454054" y="220903"/>
                  </a:lnTo>
                  <a:lnTo>
                    <a:pt x="1485878" y="251315"/>
                  </a:lnTo>
                  <a:lnTo>
                    <a:pt x="1515936" y="283355"/>
                  </a:lnTo>
                  <a:lnTo>
                    <a:pt x="1544162" y="316961"/>
                  </a:lnTo>
                  <a:lnTo>
                    <a:pt x="1570496" y="352075"/>
                  </a:lnTo>
                  <a:lnTo>
                    <a:pt x="1594872" y="388634"/>
                  </a:lnTo>
                  <a:lnTo>
                    <a:pt x="1617227" y="426579"/>
                  </a:lnTo>
                  <a:lnTo>
                    <a:pt x="1637499" y="465848"/>
                  </a:lnTo>
                  <a:lnTo>
                    <a:pt x="1655623" y="506381"/>
                  </a:lnTo>
                  <a:lnTo>
                    <a:pt x="1671537" y="548118"/>
                  </a:lnTo>
                  <a:lnTo>
                    <a:pt x="1685176" y="590998"/>
                  </a:lnTo>
                  <a:lnTo>
                    <a:pt x="1696478" y="634960"/>
                  </a:lnTo>
                  <a:lnTo>
                    <a:pt x="1705378" y="679944"/>
                  </a:lnTo>
                  <a:lnTo>
                    <a:pt x="1711815" y="725889"/>
                  </a:lnTo>
                  <a:lnTo>
                    <a:pt x="1715723" y="772734"/>
                  </a:lnTo>
                  <a:lnTo>
                    <a:pt x="1717040" y="820420"/>
                  </a:lnTo>
                  <a:lnTo>
                    <a:pt x="1715723" y="868105"/>
                  </a:lnTo>
                  <a:lnTo>
                    <a:pt x="1711815" y="914950"/>
                  </a:lnTo>
                  <a:lnTo>
                    <a:pt x="1705378" y="960895"/>
                  </a:lnTo>
                  <a:lnTo>
                    <a:pt x="1696478" y="1005879"/>
                  </a:lnTo>
                  <a:lnTo>
                    <a:pt x="1685176" y="1049841"/>
                  </a:lnTo>
                  <a:lnTo>
                    <a:pt x="1671537" y="1092721"/>
                  </a:lnTo>
                  <a:lnTo>
                    <a:pt x="1655623" y="1134458"/>
                  </a:lnTo>
                  <a:lnTo>
                    <a:pt x="1637499" y="1174991"/>
                  </a:lnTo>
                  <a:lnTo>
                    <a:pt x="1617227" y="1214260"/>
                  </a:lnTo>
                  <a:lnTo>
                    <a:pt x="1594872" y="1252205"/>
                  </a:lnTo>
                  <a:lnTo>
                    <a:pt x="1570496" y="1288764"/>
                  </a:lnTo>
                  <a:lnTo>
                    <a:pt x="1544162" y="1323878"/>
                  </a:lnTo>
                  <a:lnTo>
                    <a:pt x="1515936" y="1357484"/>
                  </a:lnTo>
                  <a:lnTo>
                    <a:pt x="1485878" y="1389524"/>
                  </a:lnTo>
                  <a:lnTo>
                    <a:pt x="1454054" y="1419936"/>
                  </a:lnTo>
                  <a:lnTo>
                    <a:pt x="1420527" y="1448659"/>
                  </a:lnTo>
                  <a:lnTo>
                    <a:pt x="1385360" y="1475633"/>
                  </a:lnTo>
                  <a:lnTo>
                    <a:pt x="1348616" y="1500798"/>
                  </a:lnTo>
                  <a:lnTo>
                    <a:pt x="1310359" y="1524093"/>
                  </a:lnTo>
                  <a:lnTo>
                    <a:pt x="1270652" y="1545456"/>
                  </a:lnTo>
                  <a:lnTo>
                    <a:pt x="1229559" y="1564828"/>
                  </a:lnTo>
                  <a:lnTo>
                    <a:pt x="1187143" y="1582149"/>
                  </a:lnTo>
                  <a:lnTo>
                    <a:pt x="1143468" y="1597356"/>
                  </a:lnTo>
                  <a:lnTo>
                    <a:pt x="1098596" y="1610390"/>
                  </a:lnTo>
                  <a:lnTo>
                    <a:pt x="1052592" y="1621190"/>
                  </a:lnTo>
                  <a:lnTo>
                    <a:pt x="1005519" y="1629696"/>
                  </a:lnTo>
                  <a:lnTo>
                    <a:pt x="957441" y="1635846"/>
                  </a:lnTo>
                  <a:lnTo>
                    <a:pt x="908419" y="1639581"/>
                  </a:lnTo>
                  <a:lnTo>
                    <a:pt x="858519" y="1640840"/>
                  </a:lnTo>
                  <a:lnTo>
                    <a:pt x="808620" y="1639581"/>
                  </a:lnTo>
                  <a:lnTo>
                    <a:pt x="759598" y="1635846"/>
                  </a:lnTo>
                  <a:lnTo>
                    <a:pt x="711520" y="1629696"/>
                  </a:lnTo>
                  <a:lnTo>
                    <a:pt x="664447" y="1621190"/>
                  </a:lnTo>
                  <a:lnTo>
                    <a:pt x="618443" y="1610390"/>
                  </a:lnTo>
                  <a:lnTo>
                    <a:pt x="573571" y="1597356"/>
                  </a:lnTo>
                  <a:lnTo>
                    <a:pt x="529896" y="1582149"/>
                  </a:lnTo>
                  <a:lnTo>
                    <a:pt x="487480" y="1564828"/>
                  </a:lnTo>
                  <a:lnTo>
                    <a:pt x="446387" y="1545456"/>
                  </a:lnTo>
                  <a:lnTo>
                    <a:pt x="406680" y="1524093"/>
                  </a:lnTo>
                  <a:lnTo>
                    <a:pt x="368423" y="1500798"/>
                  </a:lnTo>
                  <a:lnTo>
                    <a:pt x="331679" y="1475633"/>
                  </a:lnTo>
                  <a:lnTo>
                    <a:pt x="296512" y="1448659"/>
                  </a:lnTo>
                  <a:lnTo>
                    <a:pt x="262985" y="1419936"/>
                  </a:lnTo>
                  <a:lnTo>
                    <a:pt x="231161" y="1389524"/>
                  </a:lnTo>
                  <a:lnTo>
                    <a:pt x="201103" y="1357484"/>
                  </a:lnTo>
                  <a:lnTo>
                    <a:pt x="172877" y="1323878"/>
                  </a:lnTo>
                  <a:lnTo>
                    <a:pt x="146543" y="1288764"/>
                  </a:lnTo>
                  <a:lnTo>
                    <a:pt x="122167" y="1252205"/>
                  </a:lnTo>
                  <a:lnTo>
                    <a:pt x="99812" y="1214260"/>
                  </a:lnTo>
                  <a:lnTo>
                    <a:pt x="79540" y="1174991"/>
                  </a:lnTo>
                  <a:lnTo>
                    <a:pt x="61416" y="1134458"/>
                  </a:lnTo>
                  <a:lnTo>
                    <a:pt x="45502" y="1092721"/>
                  </a:lnTo>
                  <a:lnTo>
                    <a:pt x="31863" y="1049841"/>
                  </a:lnTo>
                  <a:lnTo>
                    <a:pt x="20561" y="1005879"/>
                  </a:lnTo>
                  <a:lnTo>
                    <a:pt x="11661" y="960895"/>
                  </a:lnTo>
                  <a:lnTo>
                    <a:pt x="5224" y="914950"/>
                  </a:lnTo>
                  <a:lnTo>
                    <a:pt x="1316" y="868105"/>
                  </a:lnTo>
                  <a:lnTo>
                    <a:pt x="0" y="820420"/>
                  </a:lnTo>
                  <a:lnTo>
                    <a:pt x="1316" y="772734"/>
                  </a:lnTo>
                  <a:lnTo>
                    <a:pt x="5224" y="725889"/>
                  </a:lnTo>
                  <a:lnTo>
                    <a:pt x="11661" y="679944"/>
                  </a:lnTo>
                  <a:lnTo>
                    <a:pt x="20561" y="634960"/>
                  </a:lnTo>
                  <a:lnTo>
                    <a:pt x="31863" y="590998"/>
                  </a:lnTo>
                  <a:lnTo>
                    <a:pt x="45502" y="548118"/>
                  </a:lnTo>
                  <a:lnTo>
                    <a:pt x="61416" y="506381"/>
                  </a:lnTo>
                  <a:lnTo>
                    <a:pt x="79540" y="465848"/>
                  </a:lnTo>
                  <a:lnTo>
                    <a:pt x="99812" y="426579"/>
                  </a:lnTo>
                  <a:lnTo>
                    <a:pt x="122167" y="388634"/>
                  </a:lnTo>
                  <a:lnTo>
                    <a:pt x="146543" y="352075"/>
                  </a:lnTo>
                  <a:lnTo>
                    <a:pt x="172877" y="316961"/>
                  </a:lnTo>
                  <a:lnTo>
                    <a:pt x="201103" y="283355"/>
                  </a:lnTo>
                  <a:lnTo>
                    <a:pt x="231161" y="251315"/>
                  </a:lnTo>
                  <a:lnTo>
                    <a:pt x="262985" y="220903"/>
                  </a:lnTo>
                  <a:lnTo>
                    <a:pt x="296512" y="192180"/>
                  </a:lnTo>
                  <a:lnTo>
                    <a:pt x="331679" y="165206"/>
                  </a:lnTo>
                  <a:lnTo>
                    <a:pt x="368423" y="140041"/>
                  </a:lnTo>
                  <a:lnTo>
                    <a:pt x="406680" y="116746"/>
                  </a:lnTo>
                  <a:lnTo>
                    <a:pt x="446387" y="95383"/>
                  </a:lnTo>
                  <a:lnTo>
                    <a:pt x="487480" y="76011"/>
                  </a:lnTo>
                  <a:lnTo>
                    <a:pt x="529896" y="58690"/>
                  </a:lnTo>
                  <a:lnTo>
                    <a:pt x="573571" y="43483"/>
                  </a:lnTo>
                  <a:lnTo>
                    <a:pt x="618443" y="30449"/>
                  </a:lnTo>
                  <a:lnTo>
                    <a:pt x="664447" y="19649"/>
                  </a:lnTo>
                  <a:lnTo>
                    <a:pt x="711520" y="11143"/>
                  </a:lnTo>
                  <a:lnTo>
                    <a:pt x="759598" y="4993"/>
                  </a:lnTo>
                  <a:lnTo>
                    <a:pt x="808620" y="1258"/>
                  </a:lnTo>
                  <a:lnTo>
                    <a:pt x="858519" y="0"/>
                  </a:lnTo>
                  <a:close/>
                </a:path>
                <a:path w="1717039" h="1640839">
                  <a:moveTo>
                    <a:pt x="0" y="0"/>
                  </a:moveTo>
                  <a:lnTo>
                    <a:pt x="0" y="0"/>
                  </a:lnTo>
                </a:path>
                <a:path w="1717039" h="1640839">
                  <a:moveTo>
                    <a:pt x="1717040" y="1640840"/>
                  </a:moveTo>
                  <a:lnTo>
                    <a:pt x="1717040" y="1640840"/>
                  </a:lnTo>
                </a:path>
              </a:pathLst>
            </a:custGeom>
            <a:ln w="9344">
              <a:solidFill>
                <a:srgbClr val="000000"/>
              </a:solidFill>
            </a:ln>
          </p:spPr>
          <p:txBody>
            <a:bodyPr wrap="square" lIns="0" tIns="0" rIns="0" bIns="0" rtlCol="0"/>
            <a:lstStyle/>
            <a:p>
              <a:endParaRPr/>
            </a:p>
          </p:txBody>
        </p:sp>
      </p:grpSp>
      <p:grpSp>
        <p:nvGrpSpPr>
          <p:cNvPr id="8" name="object 8"/>
          <p:cNvGrpSpPr/>
          <p:nvPr/>
        </p:nvGrpSpPr>
        <p:grpSpPr>
          <a:xfrm>
            <a:off x="6025287" y="4047897"/>
            <a:ext cx="1726564" cy="1650364"/>
            <a:chOff x="6025287" y="4047897"/>
            <a:chExt cx="1726564" cy="1650364"/>
          </a:xfrm>
        </p:grpSpPr>
        <p:sp>
          <p:nvSpPr>
            <p:cNvPr id="9" name="object 9"/>
            <p:cNvSpPr/>
            <p:nvPr/>
          </p:nvSpPr>
          <p:spPr>
            <a:xfrm>
              <a:off x="6029959" y="4052569"/>
              <a:ext cx="1717039" cy="1640839"/>
            </a:xfrm>
            <a:custGeom>
              <a:avLst/>
              <a:gdLst/>
              <a:ahLst/>
              <a:cxnLst/>
              <a:rect l="l" t="t" r="r" b="b"/>
              <a:pathLst>
                <a:path w="1717040" h="1640839">
                  <a:moveTo>
                    <a:pt x="858519" y="0"/>
                  </a:moveTo>
                  <a:lnTo>
                    <a:pt x="808620" y="1258"/>
                  </a:lnTo>
                  <a:lnTo>
                    <a:pt x="759598" y="4993"/>
                  </a:lnTo>
                  <a:lnTo>
                    <a:pt x="711520" y="11143"/>
                  </a:lnTo>
                  <a:lnTo>
                    <a:pt x="664447" y="19649"/>
                  </a:lnTo>
                  <a:lnTo>
                    <a:pt x="618443" y="30449"/>
                  </a:lnTo>
                  <a:lnTo>
                    <a:pt x="573571" y="43483"/>
                  </a:lnTo>
                  <a:lnTo>
                    <a:pt x="529896" y="58690"/>
                  </a:lnTo>
                  <a:lnTo>
                    <a:pt x="487480" y="76011"/>
                  </a:lnTo>
                  <a:lnTo>
                    <a:pt x="446387" y="95383"/>
                  </a:lnTo>
                  <a:lnTo>
                    <a:pt x="406680" y="116746"/>
                  </a:lnTo>
                  <a:lnTo>
                    <a:pt x="368423" y="140041"/>
                  </a:lnTo>
                  <a:lnTo>
                    <a:pt x="331679" y="165206"/>
                  </a:lnTo>
                  <a:lnTo>
                    <a:pt x="296512" y="192180"/>
                  </a:lnTo>
                  <a:lnTo>
                    <a:pt x="262985" y="220903"/>
                  </a:lnTo>
                  <a:lnTo>
                    <a:pt x="231161" y="251315"/>
                  </a:lnTo>
                  <a:lnTo>
                    <a:pt x="201103" y="283355"/>
                  </a:lnTo>
                  <a:lnTo>
                    <a:pt x="172877" y="316961"/>
                  </a:lnTo>
                  <a:lnTo>
                    <a:pt x="146543" y="352075"/>
                  </a:lnTo>
                  <a:lnTo>
                    <a:pt x="122167" y="388634"/>
                  </a:lnTo>
                  <a:lnTo>
                    <a:pt x="99812" y="426579"/>
                  </a:lnTo>
                  <a:lnTo>
                    <a:pt x="79540" y="465848"/>
                  </a:lnTo>
                  <a:lnTo>
                    <a:pt x="61416" y="506381"/>
                  </a:lnTo>
                  <a:lnTo>
                    <a:pt x="45502" y="548118"/>
                  </a:lnTo>
                  <a:lnTo>
                    <a:pt x="31863" y="590998"/>
                  </a:lnTo>
                  <a:lnTo>
                    <a:pt x="20561" y="634960"/>
                  </a:lnTo>
                  <a:lnTo>
                    <a:pt x="11661" y="679944"/>
                  </a:lnTo>
                  <a:lnTo>
                    <a:pt x="5224" y="725889"/>
                  </a:lnTo>
                  <a:lnTo>
                    <a:pt x="1316" y="772734"/>
                  </a:lnTo>
                  <a:lnTo>
                    <a:pt x="0" y="820419"/>
                  </a:lnTo>
                  <a:lnTo>
                    <a:pt x="1316" y="868105"/>
                  </a:lnTo>
                  <a:lnTo>
                    <a:pt x="5224" y="914950"/>
                  </a:lnTo>
                  <a:lnTo>
                    <a:pt x="11661" y="960895"/>
                  </a:lnTo>
                  <a:lnTo>
                    <a:pt x="20561" y="1005879"/>
                  </a:lnTo>
                  <a:lnTo>
                    <a:pt x="31863" y="1049841"/>
                  </a:lnTo>
                  <a:lnTo>
                    <a:pt x="45502" y="1092721"/>
                  </a:lnTo>
                  <a:lnTo>
                    <a:pt x="61416" y="1134458"/>
                  </a:lnTo>
                  <a:lnTo>
                    <a:pt x="79540" y="1174991"/>
                  </a:lnTo>
                  <a:lnTo>
                    <a:pt x="99812" y="1214260"/>
                  </a:lnTo>
                  <a:lnTo>
                    <a:pt x="122167" y="1252205"/>
                  </a:lnTo>
                  <a:lnTo>
                    <a:pt x="146543" y="1288764"/>
                  </a:lnTo>
                  <a:lnTo>
                    <a:pt x="172877" y="1323878"/>
                  </a:lnTo>
                  <a:lnTo>
                    <a:pt x="201103" y="1357484"/>
                  </a:lnTo>
                  <a:lnTo>
                    <a:pt x="231161" y="1389524"/>
                  </a:lnTo>
                  <a:lnTo>
                    <a:pt x="262985" y="1419936"/>
                  </a:lnTo>
                  <a:lnTo>
                    <a:pt x="296512" y="1448659"/>
                  </a:lnTo>
                  <a:lnTo>
                    <a:pt x="331679" y="1475633"/>
                  </a:lnTo>
                  <a:lnTo>
                    <a:pt x="368423" y="1500798"/>
                  </a:lnTo>
                  <a:lnTo>
                    <a:pt x="406680" y="1524093"/>
                  </a:lnTo>
                  <a:lnTo>
                    <a:pt x="446387" y="1545456"/>
                  </a:lnTo>
                  <a:lnTo>
                    <a:pt x="487480" y="1564828"/>
                  </a:lnTo>
                  <a:lnTo>
                    <a:pt x="529896" y="1582149"/>
                  </a:lnTo>
                  <a:lnTo>
                    <a:pt x="573571" y="1597356"/>
                  </a:lnTo>
                  <a:lnTo>
                    <a:pt x="618443" y="1610390"/>
                  </a:lnTo>
                  <a:lnTo>
                    <a:pt x="664447" y="1621190"/>
                  </a:lnTo>
                  <a:lnTo>
                    <a:pt x="711520" y="1629696"/>
                  </a:lnTo>
                  <a:lnTo>
                    <a:pt x="759598" y="1635846"/>
                  </a:lnTo>
                  <a:lnTo>
                    <a:pt x="808620" y="1639581"/>
                  </a:lnTo>
                  <a:lnTo>
                    <a:pt x="858519" y="1640839"/>
                  </a:lnTo>
                  <a:lnTo>
                    <a:pt x="908419" y="1639581"/>
                  </a:lnTo>
                  <a:lnTo>
                    <a:pt x="957441" y="1635846"/>
                  </a:lnTo>
                  <a:lnTo>
                    <a:pt x="1005519" y="1629696"/>
                  </a:lnTo>
                  <a:lnTo>
                    <a:pt x="1052592" y="1621190"/>
                  </a:lnTo>
                  <a:lnTo>
                    <a:pt x="1098596" y="1610390"/>
                  </a:lnTo>
                  <a:lnTo>
                    <a:pt x="1143468" y="1597356"/>
                  </a:lnTo>
                  <a:lnTo>
                    <a:pt x="1187143" y="1582149"/>
                  </a:lnTo>
                  <a:lnTo>
                    <a:pt x="1229559" y="1564828"/>
                  </a:lnTo>
                  <a:lnTo>
                    <a:pt x="1270652" y="1545456"/>
                  </a:lnTo>
                  <a:lnTo>
                    <a:pt x="1310359" y="1524093"/>
                  </a:lnTo>
                  <a:lnTo>
                    <a:pt x="1348616" y="1500798"/>
                  </a:lnTo>
                  <a:lnTo>
                    <a:pt x="1385360" y="1475633"/>
                  </a:lnTo>
                  <a:lnTo>
                    <a:pt x="1420527" y="1448659"/>
                  </a:lnTo>
                  <a:lnTo>
                    <a:pt x="1454054" y="1419936"/>
                  </a:lnTo>
                  <a:lnTo>
                    <a:pt x="1485878" y="1389524"/>
                  </a:lnTo>
                  <a:lnTo>
                    <a:pt x="1515936" y="1357484"/>
                  </a:lnTo>
                  <a:lnTo>
                    <a:pt x="1544162" y="1323878"/>
                  </a:lnTo>
                  <a:lnTo>
                    <a:pt x="1570496" y="1288764"/>
                  </a:lnTo>
                  <a:lnTo>
                    <a:pt x="1594872" y="1252205"/>
                  </a:lnTo>
                  <a:lnTo>
                    <a:pt x="1617227" y="1214260"/>
                  </a:lnTo>
                  <a:lnTo>
                    <a:pt x="1637499" y="1174991"/>
                  </a:lnTo>
                  <a:lnTo>
                    <a:pt x="1655623" y="1134458"/>
                  </a:lnTo>
                  <a:lnTo>
                    <a:pt x="1671537" y="1092721"/>
                  </a:lnTo>
                  <a:lnTo>
                    <a:pt x="1685176" y="1049841"/>
                  </a:lnTo>
                  <a:lnTo>
                    <a:pt x="1696478" y="1005879"/>
                  </a:lnTo>
                  <a:lnTo>
                    <a:pt x="1705378" y="960895"/>
                  </a:lnTo>
                  <a:lnTo>
                    <a:pt x="1711815" y="914950"/>
                  </a:lnTo>
                  <a:lnTo>
                    <a:pt x="1715723" y="868105"/>
                  </a:lnTo>
                  <a:lnTo>
                    <a:pt x="1717039" y="820419"/>
                  </a:lnTo>
                  <a:lnTo>
                    <a:pt x="1715723" y="772734"/>
                  </a:lnTo>
                  <a:lnTo>
                    <a:pt x="1711815" y="725889"/>
                  </a:lnTo>
                  <a:lnTo>
                    <a:pt x="1705378" y="679944"/>
                  </a:lnTo>
                  <a:lnTo>
                    <a:pt x="1696478" y="634960"/>
                  </a:lnTo>
                  <a:lnTo>
                    <a:pt x="1685176" y="590998"/>
                  </a:lnTo>
                  <a:lnTo>
                    <a:pt x="1671537" y="548118"/>
                  </a:lnTo>
                  <a:lnTo>
                    <a:pt x="1655623" y="506381"/>
                  </a:lnTo>
                  <a:lnTo>
                    <a:pt x="1637499" y="465848"/>
                  </a:lnTo>
                  <a:lnTo>
                    <a:pt x="1617227" y="426579"/>
                  </a:lnTo>
                  <a:lnTo>
                    <a:pt x="1594872" y="388634"/>
                  </a:lnTo>
                  <a:lnTo>
                    <a:pt x="1570496" y="352075"/>
                  </a:lnTo>
                  <a:lnTo>
                    <a:pt x="1544162" y="316961"/>
                  </a:lnTo>
                  <a:lnTo>
                    <a:pt x="1515936" y="283355"/>
                  </a:lnTo>
                  <a:lnTo>
                    <a:pt x="1485878" y="251315"/>
                  </a:lnTo>
                  <a:lnTo>
                    <a:pt x="1454054" y="220903"/>
                  </a:lnTo>
                  <a:lnTo>
                    <a:pt x="1420527" y="192180"/>
                  </a:lnTo>
                  <a:lnTo>
                    <a:pt x="1385360" y="165206"/>
                  </a:lnTo>
                  <a:lnTo>
                    <a:pt x="1348616" y="140041"/>
                  </a:lnTo>
                  <a:lnTo>
                    <a:pt x="1310359" y="116746"/>
                  </a:lnTo>
                  <a:lnTo>
                    <a:pt x="1270652" y="95383"/>
                  </a:lnTo>
                  <a:lnTo>
                    <a:pt x="1229559" y="76011"/>
                  </a:lnTo>
                  <a:lnTo>
                    <a:pt x="1187143" y="58690"/>
                  </a:lnTo>
                  <a:lnTo>
                    <a:pt x="1143468" y="43483"/>
                  </a:lnTo>
                  <a:lnTo>
                    <a:pt x="1098596" y="30449"/>
                  </a:lnTo>
                  <a:lnTo>
                    <a:pt x="1052592" y="19649"/>
                  </a:lnTo>
                  <a:lnTo>
                    <a:pt x="1005519" y="11143"/>
                  </a:lnTo>
                  <a:lnTo>
                    <a:pt x="957441" y="4993"/>
                  </a:lnTo>
                  <a:lnTo>
                    <a:pt x="908419" y="1258"/>
                  </a:lnTo>
                  <a:lnTo>
                    <a:pt x="858519" y="0"/>
                  </a:lnTo>
                  <a:close/>
                </a:path>
              </a:pathLst>
            </a:custGeom>
            <a:solidFill>
              <a:srgbClr val="FFCCFF"/>
            </a:solidFill>
          </p:spPr>
          <p:txBody>
            <a:bodyPr wrap="square" lIns="0" tIns="0" rIns="0" bIns="0" rtlCol="0"/>
            <a:lstStyle/>
            <a:p>
              <a:endParaRPr/>
            </a:p>
          </p:txBody>
        </p:sp>
        <p:sp>
          <p:nvSpPr>
            <p:cNvPr id="10" name="object 10"/>
            <p:cNvSpPr/>
            <p:nvPr/>
          </p:nvSpPr>
          <p:spPr>
            <a:xfrm>
              <a:off x="6029959" y="4052569"/>
              <a:ext cx="1717039" cy="1640839"/>
            </a:xfrm>
            <a:custGeom>
              <a:avLst/>
              <a:gdLst/>
              <a:ahLst/>
              <a:cxnLst/>
              <a:rect l="l" t="t" r="r" b="b"/>
              <a:pathLst>
                <a:path w="1717040" h="1640839">
                  <a:moveTo>
                    <a:pt x="858519" y="0"/>
                  </a:moveTo>
                  <a:lnTo>
                    <a:pt x="908419" y="1258"/>
                  </a:lnTo>
                  <a:lnTo>
                    <a:pt x="957441" y="4993"/>
                  </a:lnTo>
                  <a:lnTo>
                    <a:pt x="1005519" y="11143"/>
                  </a:lnTo>
                  <a:lnTo>
                    <a:pt x="1052592" y="19649"/>
                  </a:lnTo>
                  <a:lnTo>
                    <a:pt x="1098596" y="30449"/>
                  </a:lnTo>
                  <a:lnTo>
                    <a:pt x="1143468" y="43483"/>
                  </a:lnTo>
                  <a:lnTo>
                    <a:pt x="1187143" y="58690"/>
                  </a:lnTo>
                  <a:lnTo>
                    <a:pt x="1229559" y="76011"/>
                  </a:lnTo>
                  <a:lnTo>
                    <a:pt x="1270652" y="95383"/>
                  </a:lnTo>
                  <a:lnTo>
                    <a:pt x="1310359" y="116746"/>
                  </a:lnTo>
                  <a:lnTo>
                    <a:pt x="1348616" y="140041"/>
                  </a:lnTo>
                  <a:lnTo>
                    <a:pt x="1385360" y="165206"/>
                  </a:lnTo>
                  <a:lnTo>
                    <a:pt x="1420527" y="192180"/>
                  </a:lnTo>
                  <a:lnTo>
                    <a:pt x="1454054" y="220903"/>
                  </a:lnTo>
                  <a:lnTo>
                    <a:pt x="1485878" y="251315"/>
                  </a:lnTo>
                  <a:lnTo>
                    <a:pt x="1515936" y="283355"/>
                  </a:lnTo>
                  <a:lnTo>
                    <a:pt x="1544162" y="316961"/>
                  </a:lnTo>
                  <a:lnTo>
                    <a:pt x="1570496" y="352075"/>
                  </a:lnTo>
                  <a:lnTo>
                    <a:pt x="1594872" y="388634"/>
                  </a:lnTo>
                  <a:lnTo>
                    <a:pt x="1617227" y="426579"/>
                  </a:lnTo>
                  <a:lnTo>
                    <a:pt x="1637499" y="465848"/>
                  </a:lnTo>
                  <a:lnTo>
                    <a:pt x="1655623" y="506381"/>
                  </a:lnTo>
                  <a:lnTo>
                    <a:pt x="1671537" y="548118"/>
                  </a:lnTo>
                  <a:lnTo>
                    <a:pt x="1685176" y="590998"/>
                  </a:lnTo>
                  <a:lnTo>
                    <a:pt x="1696478" y="634960"/>
                  </a:lnTo>
                  <a:lnTo>
                    <a:pt x="1705378" y="679944"/>
                  </a:lnTo>
                  <a:lnTo>
                    <a:pt x="1711815" y="725889"/>
                  </a:lnTo>
                  <a:lnTo>
                    <a:pt x="1715723" y="772734"/>
                  </a:lnTo>
                  <a:lnTo>
                    <a:pt x="1717039" y="820419"/>
                  </a:lnTo>
                  <a:lnTo>
                    <a:pt x="1715723" y="868105"/>
                  </a:lnTo>
                  <a:lnTo>
                    <a:pt x="1711815" y="914950"/>
                  </a:lnTo>
                  <a:lnTo>
                    <a:pt x="1705378" y="960895"/>
                  </a:lnTo>
                  <a:lnTo>
                    <a:pt x="1696478" y="1005879"/>
                  </a:lnTo>
                  <a:lnTo>
                    <a:pt x="1685176" y="1049841"/>
                  </a:lnTo>
                  <a:lnTo>
                    <a:pt x="1671537" y="1092721"/>
                  </a:lnTo>
                  <a:lnTo>
                    <a:pt x="1655623" y="1134458"/>
                  </a:lnTo>
                  <a:lnTo>
                    <a:pt x="1637499" y="1174991"/>
                  </a:lnTo>
                  <a:lnTo>
                    <a:pt x="1617227" y="1214260"/>
                  </a:lnTo>
                  <a:lnTo>
                    <a:pt x="1594872" y="1252205"/>
                  </a:lnTo>
                  <a:lnTo>
                    <a:pt x="1570496" y="1288764"/>
                  </a:lnTo>
                  <a:lnTo>
                    <a:pt x="1544162" y="1323878"/>
                  </a:lnTo>
                  <a:lnTo>
                    <a:pt x="1515936" y="1357484"/>
                  </a:lnTo>
                  <a:lnTo>
                    <a:pt x="1485878" y="1389524"/>
                  </a:lnTo>
                  <a:lnTo>
                    <a:pt x="1454054" y="1419936"/>
                  </a:lnTo>
                  <a:lnTo>
                    <a:pt x="1420527" y="1448659"/>
                  </a:lnTo>
                  <a:lnTo>
                    <a:pt x="1385360" y="1475633"/>
                  </a:lnTo>
                  <a:lnTo>
                    <a:pt x="1348616" y="1500798"/>
                  </a:lnTo>
                  <a:lnTo>
                    <a:pt x="1310359" y="1524093"/>
                  </a:lnTo>
                  <a:lnTo>
                    <a:pt x="1270652" y="1545456"/>
                  </a:lnTo>
                  <a:lnTo>
                    <a:pt x="1229559" y="1564828"/>
                  </a:lnTo>
                  <a:lnTo>
                    <a:pt x="1187143" y="1582149"/>
                  </a:lnTo>
                  <a:lnTo>
                    <a:pt x="1143468" y="1597356"/>
                  </a:lnTo>
                  <a:lnTo>
                    <a:pt x="1098596" y="1610390"/>
                  </a:lnTo>
                  <a:lnTo>
                    <a:pt x="1052592" y="1621190"/>
                  </a:lnTo>
                  <a:lnTo>
                    <a:pt x="1005519" y="1629696"/>
                  </a:lnTo>
                  <a:lnTo>
                    <a:pt x="957441" y="1635846"/>
                  </a:lnTo>
                  <a:lnTo>
                    <a:pt x="908419" y="1639581"/>
                  </a:lnTo>
                  <a:lnTo>
                    <a:pt x="858519" y="1640839"/>
                  </a:lnTo>
                  <a:lnTo>
                    <a:pt x="808620" y="1639581"/>
                  </a:lnTo>
                  <a:lnTo>
                    <a:pt x="759598" y="1635846"/>
                  </a:lnTo>
                  <a:lnTo>
                    <a:pt x="711520" y="1629696"/>
                  </a:lnTo>
                  <a:lnTo>
                    <a:pt x="664447" y="1621190"/>
                  </a:lnTo>
                  <a:lnTo>
                    <a:pt x="618443" y="1610390"/>
                  </a:lnTo>
                  <a:lnTo>
                    <a:pt x="573571" y="1597356"/>
                  </a:lnTo>
                  <a:lnTo>
                    <a:pt x="529896" y="1582149"/>
                  </a:lnTo>
                  <a:lnTo>
                    <a:pt x="487480" y="1564828"/>
                  </a:lnTo>
                  <a:lnTo>
                    <a:pt x="446387" y="1545456"/>
                  </a:lnTo>
                  <a:lnTo>
                    <a:pt x="406680" y="1524093"/>
                  </a:lnTo>
                  <a:lnTo>
                    <a:pt x="368423" y="1500798"/>
                  </a:lnTo>
                  <a:lnTo>
                    <a:pt x="331679" y="1475633"/>
                  </a:lnTo>
                  <a:lnTo>
                    <a:pt x="296512" y="1448659"/>
                  </a:lnTo>
                  <a:lnTo>
                    <a:pt x="262985" y="1419936"/>
                  </a:lnTo>
                  <a:lnTo>
                    <a:pt x="231161" y="1389524"/>
                  </a:lnTo>
                  <a:lnTo>
                    <a:pt x="201103" y="1357484"/>
                  </a:lnTo>
                  <a:lnTo>
                    <a:pt x="172877" y="1323878"/>
                  </a:lnTo>
                  <a:lnTo>
                    <a:pt x="146543" y="1288764"/>
                  </a:lnTo>
                  <a:lnTo>
                    <a:pt x="122167" y="1252205"/>
                  </a:lnTo>
                  <a:lnTo>
                    <a:pt x="99812" y="1214260"/>
                  </a:lnTo>
                  <a:lnTo>
                    <a:pt x="79540" y="1174991"/>
                  </a:lnTo>
                  <a:lnTo>
                    <a:pt x="61416" y="1134458"/>
                  </a:lnTo>
                  <a:lnTo>
                    <a:pt x="45502" y="1092721"/>
                  </a:lnTo>
                  <a:lnTo>
                    <a:pt x="31863" y="1049841"/>
                  </a:lnTo>
                  <a:lnTo>
                    <a:pt x="20561" y="1005879"/>
                  </a:lnTo>
                  <a:lnTo>
                    <a:pt x="11661" y="960895"/>
                  </a:lnTo>
                  <a:lnTo>
                    <a:pt x="5224" y="914950"/>
                  </a:lnTo>
                  <a:lnTo>
                    <a:pt x="1316" y="868105"/>
                  </a:lnTo>
                  <a:lnTo>
                    <a:pt x="0" y="820419"/>
                  </a:lnTo>
                  <a:lnTo>
                    <a:pt x="1316" y="772734"/>
                  </a:lnTo>
                  <a:lnTo>
                    <a:pt x="5224" y="725889"/>
                  </a:lnTo>
                  <a:lnTo>
                    <a:pt x="11661" y="679944"/>
                  </a:lnTo>
                  <a:lnTo>
                    <a:pt x="20561" y="634960"/>
                  </a:lnTo>
                  <a:lnTo>
                    <a:pt x="31863" y="590998"/>
                  </a:lnTo>
                  <a:lnTo>
                    <a:pt x="45502" y="548118"/>
                  </a:lnTo>
                  <a:lnTo>
                    <a:pt x="61416" y="506381"/>
                  </a:lnTo>
                  <a:lnTo>
                    <a:pt x="79540" y="465848"/>
                  </a:lnTo>
                  <a:lnTo>
                    <a:pt x="99812" y="426579"/>
                  </a:lnTo>
                  <a:lnTo>
                    <a:pt x="122167" y="388634"/>
                  </a:lnTo>
                  <a:lnTo>
                    <a:pt x="146543" y="352075"/>
                  </a:lnTo>
                  <a:lnTo>
                    <a:pt x="172877" y="316961"/>
                  </a:lnTo>
                  <a:lnTo>
                    <a:pt x="201103" y="283355"/>
                  </a:lnTo>
                  <a:lnTo>
                    <a:pt x="231161" y="251315"/>
                  </a:lnTo>
                  <a:lnTo>
                    <a:pt x="262985" y="220903"/>
                  </a:lnTo>
                  <a:lnTo>
                    <a:pt x="296512" y="192180"/>
                  </a:lnTo>
                  <a:lnTo>
                    <a:pt x="331679" y="165206"/>
                  </a:lnTo>
                  <a:lnTo>
                    <a:pt x="368423" y="140041"/>
                  </a:lnTo>
                  <a:lnTo>
                    <a:pt x="406680" y="116746"/>
                  </a:lnTo>
                  <a:lnTo>
                    <a:pt x="446387" y="95383"/>
                  </a:lnTo>
                  <a:lnTo>
                    <a:pt x="487480" y="76011"/>
                  </a:lnTo>
                  <a:lnTo>
                    <a:pt x="529896" y="58690"/>
                  </a:lnTo>
                  <a:lnTo>
                    <a:pt x="573571" y="43483"/>
                  </a:lnTo>
                  <a:lnTo>
                    <a:pt x="618443" y="30449"/>
                  </a:lnTo>
                  <a:lnTo>
                    <a:pt x="664447" y="19649"/>
                  </a:lnTo>
                  <a:lnTo>
                    <a:pt x="711520" y="11143"/>
                  </a:lnTo>
                  <a:lnTo>
                    <a:pt x="759598" y="4993"/>
                  </a:lnTo>
                  <a:lnTo>
                    <a:pt x="808620" y="1258"/>
                  </a:lnTo>
                  <a:lnTo>
                    <a:pt x="858519" y="0"/>
                  </a:lnTo>
                  <a:close/>
                </a:path>
                <a:path w="1717040" h="1640839">
                  <a:moveTo>
                    <a:pt x="0" y="0"/>
                  </a:moveTo>
                  <a:lnTo>
                    <a:pt x="0" y="0"/>
                  </a:lnTo>
                </a:path>
                <a:path w="1717040" h="1640839">
                  <a:moveTo>
                    <a:pt x="1717039" y="1640839"/>
                  </a:moveTo>
                  <a:lnTo>
                    <a:pt x="1717039" y="1640839"/>
                  </a:lnTo>
                </a:path>
              </a:pathLst>
            </a:custGeom>
            <a:ln w="9344">
              <a:solidFill>
                <a:srgbClr val="000000"/>
              </a:solidFill>
            </a:ln>
          </p:spPr>
          <p:txBody>
            <a:bodyPr wrap="square" lIns="0" tIns="0" rIns="0" bIns="0" rtlCol="0"/>
            <a:lstStyle/>
            <a:p>
              <a:endParaRPr/>
            </a:p>
          </p:txBody>
        </p:sp>
      </p:grpSp>
      <p:grpSp>
        <p:nvGrpSpPr>
          <p:cNvPr id="11" name="object 11"/>
          <p:cNvGrpSpPr/>
          <p:nvPr/>
        </p:nvGrpSpPr>
        <p:grpSpPr>
          <a:xfrm>
            <a:off x="1805077" y="2065427"/>
            <a:ext cx="296545" cy="488315"/>
            <a:chOff x="1805077" y="2065427"/>
            <a:chExt cx="296545" cy="488315"/>
          </a:xfrm>
        </p:grpSpPr>
        <p:sp>
          <p:nvSpPr>
            <p:cNvPr id="12" name="object 12"/>
            <p:cNvSpPr/>
            <p:nvPr/>
          </p:nvSpPr>
          <p:spPr>
            <a:xfrm>
              <a:off x="1809749" y="2070099"/>
              <a:ext cx="287020" cy="478790"/>
            </a:xfrm>
            <a:custGeom>
              <a:avLst/>
              <a:gdLst/>
              <a:ahLst/>
              <a:cxnLst/>
              <a:rect l="l" t="t" r="r" b="b"/>
              <a:pathLst>
                <a:path w="287019" h="478789">
                  <a:moveTo>
                    <a:pt x="287019" y="0"/>
                  </a:moveTo>
                  <a:lnTo>
                    <a:pt x="235700" y="3883"/>
                  </a:lnTo>
                  <a:lnTo>
                    <a:pt x="187287" y="15072"/>
                  </a:lnTo>
                  <a:lnTo>
                    <a:pt x="142616" y="32878"/>
                  </a:lnTo>
                  <a:lnTo>
                    <a:pt x="102523" y="56611"/>
                  </a:lnTo>
                  <a:lnTo>
                    <a:pt x="67844" y="85581"/>
                  </a:lnTo>
                  <a:lnTo>
                    <a:pt x="39417" y="119097"/>
                  </a:lnTo>
                  <a:lnTo>
                    <a:pt x="18076" y="156471"/>
                  </a:lnTo>
                  <a:lnTo>
                    <a:pt x="4658" y="197012"/>
                  </a:lnTo>
                  <a:lnTo>
                    <a:pt x="0" y="240029"/>
                  </a:lnTo>
                  <a:lnTo>
                    <a:pt x="4658" y="282669"/>
                  </a:lnTo>
                  <a:lnTo>
                    <a:pt x="18076" y="322916"/>
                  </a:lnTo>
                  <a:lnTo>
                    <a:pt x="39417" y="360068"/>
                  </a:lnTo>
                  <a:lnTo>
                    <a:pt x="67844" y="393426"/>
                  </a:lnTo>
                  <a:lnTo>
                    <a:pt x="102523" y="422289"/>
                  </a:lnTo>
                  <a:lnTo>
                    <a:pt x="142616" y="445958"/>
                  </a:lnTo>
                  <a:lnTo>
                    <a:pt x="187287" y="463731"/>
                  </a:lnTo>
                  <a:lnTo>
                    <a:pt x="235700" y="474908"/>
                  </a:lnTo>
                  <a:lnTo>
                    <a:pt x="287019" y="478789"/>
                  </a:lnTo>
                  <a:lnTo>
                    <a:pt x="243014" y="469312"/>
                  </a:lnTo>
                  <a:lnTo>
                    <a:pt x="200481" y="452735"/>
                  </a:lnTo>
                  <a:lnTo>
                    <a:pt x="160776" y="429699"/>
                  </a:lnTo>
                  <a:lnTo>
                    <a:pt x="125253" y="400843"/>
                  </a:lnTo>
                  <a:lnTo>
                    <a:pt x="95267" y="366809"/>
                  </a:lnTo>
                  <a:lnTo>
                    <a:pt x="72171" y="328235"/>
                  </a:lnTo>
                  <a:lnTo>
                    <a:pt x="57321" y="285762"/>
                  </a:lnTo>
                  <a:lnTo>
                    <a:pt x="52069" y="240029"/>
                  </a:lnTo>
                  <a:lnTo>
                    <a:pt x="57321" y="193878"/>
                  </a:lnTo>
                  <a:lnTo>
                    <a:pt x="72171" y="151090"/>
                  </a:lnTo>
                  <a:lnTo>
                    <a:pt x="95267" y="112290"/>
                  </a:lnTo>
                  <a:lnTo>
                    <a:pt x="125253" y="78105"/>
                  </a:lnTo>
                  <a:lnTo>
                    <a:pt x="160776" y="49157"/>
                  </a:lnTo>
                  <a:lnTo>
                    <a:pt x="200481" y="26074"/>
                  </a:lnTo>
                  <a:lnTo>
                    <a:pt x="243014" y="9480"/>
                  </a:lnTo>
                  <a:lnTo>
                    <a:pt x="287019" y="0"/>
                  </a:lnTo>
                  <a:close/>
                </a:path>
              </a:pathLst>
            </a:custGeom>
            <a:solidFill>
              <a:srgbClr val="66CCFF"/>
            </a:solidFill>
          </p:spPr>
          <p:txBody>
            <a:bodyPr wrap="square" lIns="0" tIns="0" rIns="0" bIns="0" rtlCol="0"/>
            <a:lstStyle/>
            <a:p>
              <a:endParaRPr/>
            </a:p>
          </p:txBody>
        </p:sp>
        <p:sp>
          <p:nvSpPr>
            <p:cNvPr id="13" name="object 13"/>
            <p:cNvSpPr/>
            <p:nvPr/>
          </p:nvSpPr>
          <p:spPr>
            <a:xfrm>
              <a:off x="1809749" y="2070099"/>
              <a:ext cx="287020" cy="478790"/>
            </a:xfrm>
            <a:custGeom>
              <a:avLst/>
              <a:gdLst/>
              <a:ahLst/>
              <a:cxnLst/>
              <a:rect l="l" t="t" r="r" b="b"/>
              <a:pathLst>
                <a:path w="287019" h="478789">
                  <a:moveTo>
                    <a:pt x="287019" y="0"/>
                  </a:moveTo>
                  <a:lnTo>
                    <a:pt x="243014" y="9480"/>
                  </a:lnTo>
                  <a:lnTo>
                    <a:pt x="200481" y="26074"/>
                  </a:lnTo>
                  <a:lnTo>
                    <a:pt x="160776" y="49157"/>
                  </a:lnTo>
                  <a:lnTo>
                    <a:pt x="125253" y="78105"/>
                  </a:lnTo>
                  <a:lnTo>
                    <a:pt x="95267" y="112290"/>
                  </a:lnTo>
                  <a:lnTo>
                    <a:pt x="72171" y="151090"/>
                  </a:lnTo>
                  <a:lnTo>
                    <a:pt x="57321" y="193878"/>
                  </a:lnTo>
                  <a:lnTo>
                    <a:pt x="52069" y="240029"/>
                  </a:lnTo>
                  <a:lnTo>
                    <a:pt x="57321" y="285762"/>
                  </a:lnTo>
                  <a:lnTo>
                    <a:pt x="72171" y="328235"/>
                  </a:lnTo>
                  <a:lnTo>
                    <a:pt x="95267" y="366809"/>
                  </a:lnTo>
                  <a:lnTo>
                    <a:pt x="125253" y="400843"/>
                  </a:lnTo>
                  <a:lnTo>
                    <a:pt x="160776" y="429699"/>
                  </a:lnTo>
                  <a:lnTo>
                    <a:pt x="200481" y="452735"/>
                  </a:lnTo>
                  <a:lnTo>
                    <a:pt x="243014" y="469312"/>
                  </a:lnTo>
                  <a:lnTo>
                    <a:pt x="287019" y="478789"/>
                  </a:lnTo>
                  <a:lnTo>
                    <a:pt x="235700" y="474908"/>
                  </a:lnTo>
                  <a:lnTo>
                    <a:pt x="187287" y="463731"/>
                  </a:lnTo>
                  <a:lnTo>
                    <a:pt x="142616" y="445958"/>
                  </a:lnTo>
                  <a:lnTo>
                    <a:pt x="102523" y="422289"/>
                  </a:lnTo>
                  <a:lnTo>
                    <a:pt x="67844" y="393426"/>
                  </a:lnTo>
                  <a:lnTo>
                    <a:pt x="39417" y="360068"/>
                  </a:lnTo>
                  <a:lnTo>
                    <a:pt x="18076" y="322916"/>
                  </a:lnTo>
                  <a:lnTo>
                    <a:pt x="4658" y="282669"/>
                  </a:lnTo>
                  <a:lnTo>
                    <a:pt x="0" y="240029"/>
                  </a:lnTo>
                  <a:lnTo>
                    <a:pt x="4658" y="197012"/>
                  </a:lnTo>
                  <a:lnTo>
                    <a:pt x="18076" y="156471"/>
                  </a:lnTo>
                  <a:lnTo>
                    <a:pt x="39417" y="119097"/>
                  </a:lnTo>
                  <a:lnTo>
                    <a:pt x="67844" y="85581"/>
                  </a:lnTo>
                  <a:lnTo>
                    <a:pt x="102523" y="56611"/>
                  </a:lnTo>
                  <a:lnTo>
                    <a:pt x="142616" y="32878"/>
                  </a:lnTo>
                  <a:lnTo>
                    <a:pt x="187287" y="15072"/>
                  </a:lnTo>
                  <a:lnTo>
                    <a:pt x="235700" y="3883"/>
                  </a:lnTo>
                  <a:lnTo>
                    <a:pt x="287019" y="0"/>
                  </a:lnTo>
                  <a:close/>
                </a:path>
              </a:pathLst>
            </a:custGeom>
            <a:ln w="9344">
              <a:solidFill>
                <a:srgbClr val="000000"/>
              </a:solidFill>
            </a:ln>
          </p:spPr>
          <p:txBody>
            <a:bodyPr wrap="square" lIns="0" tIns="0" rIns="0" bIns="0" rtlCol="0"/>
            <a:lstStyle/>
            <a:p>
              <a:endParaRPr/>
            </a:p>
          </p:txBody>
        </p:sp>
      </p:grpSp>
      <p:sp>
        <p:nvSpPr>
          <p:cNvPr id="14" name="object 14"/>
          <p:cNvSpPr/>
          <p:nvPr/>
        </p:nvSpPr>
        <p:spPr>
          <a:xfrm>
            <a:off x="5300979" y="1519327"/>
            <a:ext cx="2307182" cy="1650184"/>
          </a:xfrm>
          <a:prstGeom prst="rect">
            <a:avLst/>
          </a:prstGeom>
          <a:blipFill>
            <a:blip r:embed="rId2" cstate="print"/>
            <a:stretch>
              <a:fillRect/>
            </a:stretch>
          </a:blipFill>
        </p:spPr>
        <p:txBody>
          <a:bodyPr wrap="square" lIns="0" tIns="0" rIns="0" bIns="0" rtlCol="0"/>
          <a:lstStyle/>
          <a:p>
            <a:endParaRPr/>
          </a:p>
        </p:txBody>
      </p:sp>
      <p:grpSp>
        <p:nvGrpSpPr>
          <p:cNvPr id="15" name="object 15"/>
          <p:cNvGrpSpPr/>
          <p:nvPr/>
        </p:nvGrpSpPr>
        <p:grpSpPr>
          <a:xfrm>
            <a:off x="2019707" y="2064828"/>
            <a:ext cx="337820" cy="488950"/>
            <a:chOff x="2019707" y="2064828"/>
            <a:chExt cx="337820" cy="488950"/>
          </a:xfrm>
        </p:grpSpPr>
        <p:sp>
          <p:nvSpPr>
            <p:cNvPr id="16" name="object 16"/>
            <p:cNvSpPr/>
            <p:nvPr/>
          </p:nvSpPr>
          <p:spPr>
            <a:xfrm>
              <a:off x="2131060" y="2069500"/>
              <a:ext cx="185420" cy="410845"/>
            </a:xfrm>
            <a:custGeom>
              <a:avLst/>
              <a:gdLst/>
              <a:ahLst/>
              <a:cxnLst/>
              <a:rect l="l" t="t" r="r" b="b"/>
              <a:pathLst>
                <a:path w="185419" h="410844">
                  <a:moveTo>
                    <a:pt x="35389" y="0"/>
                  </a:moveTo>
                  <a:lnTo>
                    <a:pt x="0" y="599"/>
                  </a:lnTo>
                  <a:lnTo>
                    <a:pt x="24922" y="21143"/>
                  </a:lnTo>
                  <a:lnTo>
                    <a:pt x="50027" y="48819"/>
                  </a:lnTo>
                  <a:lnTo>
                    <a:pt x="73974" y="85273"/>
                  </a:lnTo>
                  <a:lnTo>
                    <a:pt x="95422" y="132151"/>
                  </a:lnTo>
                  <a:lnTo>
                    <a:pt x="113029" y="191099"/>
                  </a:lnTo>
                  <a:lnTo>
                    <a:pt x="124012" y="251135"/>
                  </a:lnTo>
                  <a:lnTo>
                    <a:pt x="126217" y="302270"/>
                  </a:lnTo>
                  <a:lnTo>
                    <a:pt x="121533" y="345359"/>
                  </a:lnTo>
                  <a:lnTo>
                    <a:pt x="111851" y="381254"/>
                  </a:lnTo>
                  <a:lnTo>
                    <a:pt x="99059" y="410809"/>
                  </a:lnTo>
                  <a:lnTo>
                    <a:pt x="130904" y="395434"/>
                  </a:lnTo>
                  <a:lnTo>
                    <a:pt x="156115" y="367394"/>
                  </a:lnTo>
                  <a:lnTo>
                    <a:pt x="173990" y="329053"/>
                  </a:lnTo>
                  <a:lnTo>
                    <a:pt x="183820" y="282774"/>
                  </a:lnTo>
                  <a:lnTo>
                    <a:pt x="184902" y="230922"/>
                  </a:lnTo>
                  <a:lnTo>
                    <a:pt x="176529" y="175859"/>
                  </a:lnTo>
                  <a:lnTo>
                    <a:pt x="158603" y="122484"/>
                  </a:lnTo>
                  <a:lnTo>
                    <a:pt x="133867" y="76517"/>
                  </a:lnTo>
                  <a:lnTo>
                    <a:pt x="103981" y="39652"/>
                  </a:lnTo>
                  <a:lnTo>
                    <a:pt x="70602" y="13581"/>
                  </a:lnTo>
                  <a:lnTo>
                    <a:pt x="35389" y="0"/>
                  </a:lnTo>
                  <a:close/>
                </a:path>
              </a:pathLst>
            </a:custGeom>
            <a:solidFill>
              <a:srgbClr val="66CCFF"/>
            </a:solidFill>
          </p:spPr>
          <p:txBody>
            <a:bodyPr wrap="square" lIns="0" tIns="0" rIns="0" bIns="0" rtlCol="0"/>
            <a:lstStyle/>
            <a:p>
              <a:endParaRPr/>
            </a:p>
          </p:txBody>
        </p:sp>
        <p:sp>
          <p:nvSpPr>
            <p:cNvPr id="17" name="object 17"/>
            <p:cNvSpPr/>
            <p:nvPr/>
          </p:nvSpPr>
          <p:spPr>
            <a:xfrm>
              <a:off x="2131060" y="2069500"/>
              <a:ext cx="226060" cy="410845"/>
            </a:xfrm>
            <a:custGeom>
              <a:avLst/>
              <a:gdLst/>
              <a:ahLst/>
              <a:cxnLst/>
              <a:rect l="l" t="t" r="r" b="b"/>
              <a:pathLst>
                <a:path w="226060" h="410844">
                  <a:moveTo>
                    <a:pt x="99059" y="410809"/>
                  </a:moveTo>
                  <a:lnTo>
                    <a:pt x="111851" y="381254"/>
                  </a:lnTo>
                  <a:lnTo>
                    <a:pt x="121533" y="345359"/>
                  </a:lnTo>
                  <a:lnTo>
                    <a:pt x="126217" y="302270"/>
                  </a:lnTo>
                  <a:lnTo>
                    <a:pt x="124012" y="251135"/>
                  </a:lnTo>
                  <a:lnTo>
                    <a:pt x="113029" y="191099"/>
                  </a:lnTo>
                  <a:lnTo>
                    <a:pt x="95422" y="132151"/>
                  </a:lnTo>
                  <a:lnTo>
                    <a:pt x="73974" y="85273"/>
                  </a:lnTo>
                  <a:lnTo>
                    <a:pt x="50027" y="48819"/>
                  </a:lnTo>
                  <a:lnTo>
                    <a:pt x="0" y="599"/>
                  </a:lnTo>
                  <a:lnTo>
                    <a:pt x="35389" y="0"/>
                  </a:lnTo>
                  <a:lnTo>
                    <a:pt x="103981" y="39652"/>
                  </a:lnTo>
                  <a:lnTo>
                    <a:pt x="133867" y="76517"/>
                  </a:lnTo>
                  <a:lnTo>
                    <a:pt x="158603" y="122484"/>
                  </a:lnTo>
                  <a:lnTo>
                    <a:pt x="176529" y="175859"/>
                  </a:lnTo>
                  <a:lnTo>
                    <a:pt x="184902" y="230922"/>
                  </a:lnTo>
                  <a:lnTo>
                    <a:pt x="183820" y="282774"/>
                  </a:lnTo>
                  <a:lnTo>
                    <a:pt x="173990" y="329053"/>
                  </a:lnTo>
                  <a:lnTo>
                    <a:pt x="156115" y="367394"/>
                  </a:lnTo>
                  <a:lnTo>
                    <a:pt x="130904" y="395434"/>
                  </a:lnTo>
                  <a:lnTo>
                    <a:pt x="99059" y="410809"/>
                  </a:lnTo>
                  <a:close/>
                </a:path>
                <a:path w="226060" h="410844">
                  <a:moveTo>
                    <a:pt x="226059" y="380329"/>
                  </a:moveTo>
                  <a:lnTo>
                    <a:pt x="226059" y="380329"/>
                  </a:lnTo>
                </a:path>
                <a:path w="226060" h="410844">
                  <a:moveTo>
                    <a:pt x="0" y="599"/>
                  </a:moveTo>
                  <a:lnTo>
                    <a:pt x="0" y="599"/>
                  </a:lnTo>
                </a:path>
              </a:pathLst>
            </a:custGeom>
            <a:ln w="9344">
              <a:solidFill>
                <a:srgbClr val="000000"/>
              </a:solidFill>
            </a:ln>
          </p:spPr>
          <p:txBody>
            <a:bodyPr wrap="square" lIns="0" tIns="0" rIns="0" bIns="0" rtlCol="0"/>
            <a:lstStyle/>
            <a:p>
              <a:endParaRPr/>
            </a:p>
          </p:txBody>
        </p:sp>
        <p:sp>
          <p:nvSpPr>
            <p:cNvPr id="18" name="object 18"/>
            <p:cNvSpPr/>
            <p:nvPr/>
          </p:nvSpPr>
          <p:spPr>
            <a:xfrm>
              <a:off x="2019707" y="2407057"/>
              <a:ext cx="151584" cy="146504"/>
            </a:xfrm>
            <a:prstGeom prst="rect">
              <a:avLst/>
            </a:prstGeom>
            <a:blipFill>
              <a:blip r:embed="rId3" cstate="print"/>
              <a:stretch>
                <a:fillRect/>
              </a:stretch>
            </a:blipFill>
          </p:spPr>
          <p:txBody>
            <a:bodyPr wrap="square" lIns="0" tIns="0" rIns="0" bIns="0" rtlCol="0"/>
            <a:lstStyle/>
            <a:p>
              <a:endParaRPr/>
            </a:p>
          </p:txBody>
        </p:sp>
      </p:grpSp>
      <p:grpSp>
        <p:nvGrpSpPr>
          <p:cNvPr id="19" name="object 19"/>
          <p:cNvGrpSpPr/>
          <p:nvPr/>
        </p:nvGrpSpPr>
        <p:grpSpPr>
          <a:xfrm>
            <a:off x="1805077" y="4116477"/>
            <a:ext cx="1368425" cy="1308735"/>
            <a:chOff x="1805077" y="4116477"/>
            <a:chExt cx="1368425" cy="1308735"/>
          </a:xfrm>
        </p:grpSpPr>
        <p:sp>
          <p:nvSpPr>
            <p:cNvPr id="20" name="object 20"/>
            <p:cNvSpPr/>
            <p:nvPr/>
          </p:nvSpPr>
          <p:spPr>
            <a:xfrm>
              <a:off x="1809749" y="4121150"/>
              <a:ext cx="1358900" cy="1299210"/>
            </a:xfrm>
            <a:custGeom>
              <a:avLst/>
              <a:gdLst/>
              <a:ahLst/>
              <a:cxnLst/>
              <a:rect l="l" t="t" r="r" b="b"/>
              <a:pathLst>
                <a:path w="1358900" h="1299210">
                  <a:moveTo>
                    <a:pt x="679450" y="0"/>
                  </a:moveTo>
                  <a:lnTo>
                    <a:pt x="629785" y="1575"/>
                  </a:lnTo>
                  <a:lnTo>
                    <a:pt x="581244" y="6239"/>
                  </a:lnTo>
                  <a:lnTo>
                    <a:pt x="533928" y="13896"/>
                  </a:lnTo>
                  <a:lnTo>
                    <a:pt x="487936" y="24451"/>
                  </a:lnTo>
                  <a:lnTo>
                    <a:pt x="443371" y="37809"/>
                  </a:lnTo>
                  <a:lnTo>
                    <a:pt x="400333" y="53874"/>
                  </a:lnTo>
                  <a:lnTo>
                    <a:pt x="358922" y="72551"/>
                  </a:lnTo>
                  <a:lnTo>
                    <a:pt x="319240" y="93745"/>
                  </a:lnTo>
                  <a:lnTo>
                    <a:pt x="281387" y="117361"/>
                  </a:lnTo>
                  <a:lnTo>
                    <a:pt x="245465" y="143304"/>
                  </a:lnTo>
                  <a:lnTo>
                    <a:pt x="211573" y="171478"/>
                  </a:lnTo>
                  <a:lnTo>
                    <a:pt x="179814" y="201788"/>
                  </a:lnTo>
                  <a:lnTo>
                    <a:pt x="150287" y="234140"/>
                  </a:lnTo>
                  <a:lnTo>
                    <a:pt x="123093" y="268437"/>
                  </a:lnTo>
                  <a:lnTo>
                    <a:pt x="98334" y="304585"/>
                  </a:lnTo>
                  <a:lnTo>
                    <a:pt x="76111" y="342488"/>
                  </a:lnTo>
                  <a:lnTo>
                    <a:pt x="56523" y="382052"/>
                  </a:lnTo>
                  <a:lnTo>
                    <a:pt x="39672" y="423181"/>
                  </a:lnTo>
                  <a:lnTo>
                    <a:pt x="25659" y="465780"/>
                  </a:lnTo>
                  <a:lnTo>
                    <a:pt x="14584" y="509753"/>
                  </a:lnTo>
                  <a:lnTo>
                    <a:pt x="6549" y="555006"/>
                  </a:lnTo>
                  <a:lnTo>
                    <a:pt x="1654" y="601443"/>
                  </a:lnTo>
                  <a:lnTo>
                    <a:pt x="0" y="648969"/>
                  </a:lnTo>
                  <a:lnTo>
                    <a:pt x="1654" y="696503"/>
                  </a:lnTo>
                  <a:lnTo>
                    <a:pt x="6549" y="742960"/>
                  </a:lnTo>
                  <a:lnTo>
                    <a:pt x="14584" y="788245"/>
                  </a:lnTo>
                  <a:lnTo>
                    <a:pt x="25659" y="832261"/>
                  </a:lnTo>
                  <a:lnTo>
                    <a:pt x="39672" y="874912"/>
                  </a:lnTo>
                  <a:lnTo>
                    <a:pt x="56523" y="916101"/>
                  </a:lnTo>
                  <a:lnTo>
                    <a:pt x="76111" y="955732"/>
                  </a:lnTo>
                  <a:lnTo>
                    <a:pt x="98334" y="993708"/>
                  </a:lnTo>
                  <a:lnTo>
                    <a:pt x="123093" y="1029933"/>
                  </a:lnTo>
                  <a:lnTo>
                    <a:pt x="150287" y="1064311"/>
                  </a:lnTo>
                  <a:lnTo>
                    <a:pt x="179814" y="1096744"/>
                  </a:lnTo>
                  <a:lnTo>
                    <a:pt x="211573" y="1127137"/>
                  </a:lnTo>
                  <a:lnTo>
                    <a:pt x="245465" y="1155394"/>
                  </a:lnTo>
                  <a:lnTo>
                    <a:pt x="281387" y="1181417"/>
                  </a:lnTo>
                  <a:lnTo>
                    <a:pt x="319240" y="1205110"/>
                  </a:lnTo>
                  <a:lnTo>
                    <a:pt x="358922" y="1226377"/>
                  </a:lnTo>
                  <a:lnTo>
                    <a:pt x="400333" y="1245121"/>
                  </a:lnTo>
                  <a:lnTo>
                    <a:pt x="443371" y="1261246"/>
                  </a:lnTo>
                  <a:lnTo>
                    <a:pt x="487936" y="1274656"/>
                  </a:lnTo>
                  <a:lnTo>
                    <a:pt x="533928" y="1285253"/>
                  </a:lnTo>
                  <a:lnTo>
                    <a:pt x="581244" y="1292942"/>
                  </a:lnTo>
                  <a:lnTo>
                    <a:pt x="629785" y="1297627"/>
                  </a:lnTo>
                  <a:lnTo>
                    <a:pt x="679450" y="1299210"/>
                  </a:lnTo>
                  <a:lnTo>
                    <a:pt x="729114" y="1297627"/>
                  </a:lnTo>
                  <a:lnTo>
                    <a:pt x="777655" y="1292942"/>
                  </a:lnTo>
                  <a:lnTo>
                    <a:pt x="824971" y="1285253"/>
                  </a:lnTo>
                  <a:lnTo>
                    <a:pt x="870963" y="1274656"/>
                  </a:lnTo>
                  <a:lnTo>
                    <a:pt x="915528" y="1261246"/>
                  </a:lnTo>
                  <a:lnTo>
                    <a:pt x="958566" y="1245121"/>
                  </a:lnTo>
                  <a:lnTo>
                    <a:pt x="999977" y="1226377"/>
                  </a:lnTo>
                  <a:lnTo>
                    <a:pt x="1039659" y="1205110"/>
                  </a:lnTo>
                  <a:lnTo>
                    <a:pt x="1077512" y="1181417"/>
                  </a:lnTo>
                  <a:lnTo>
                    <a:pt x="1113434" y="1155394"/>
                  </a:lnTo>
                  <a:lnTo>
                    <a:pt x="1147326" y="1127137"/>
                  </a:lnTo>
                  <a:lnTo>
                    <a:pt x="1179085" y="1096744"/>
                  </a:lnTo>
                  <a:lnTo>
                    <a:pt x="1208612" y="1064311"/>
                  </a:lnTo>
                  <a:lnTo>
                    <a:pt x="1235806" y="1029933"/>
                  </a:lnTo>
                  <a:lnTo>
                    <a:pt x="1260565" y="993708"/>
                  </a:lnTo>
                  <a:lnTo>
                    <a:pt x="1282788" y="955732"/>
                  </a:lnTo>
                  <a:lnTo>
                    <a:pt x="1302376" y="916101"/>
                  </a:lnTo>
                  <a:lnTo>
                    <a:pt x="1319227" y="874912"/>
                  </a:lnTo>
                  <a:lnTo>
                    <a:pt x="1333240" y="832261"/>
                  </a:lnTo>
                  <a:lnTo>
                    <a:pt x="1344315" y="788245"/>
                  </a:lnTo>
                  <a:lnTo>
                    <a:pt x="1352350" y="742960"/>
                  </a:lnTo>
                  <a:lnTo>
                    <a:pt x="1357245" y="696503"/>
                  </a:lnTo>
                  <a:lnTo>
                    <a:pt x="1358900" y="648969"/>
                  </a:lnTo>
                  <a:lnTo>
                    <a:pt x="1357245" y="601443"/>
                  </a:lnTo>
                  <a:lnTo>
                    <a:pt x="1352350" y="555006"/>
                  </a:lnTo>
                  <a:lnTo>
                    <a:pt x="1344315" y="509753"/>
                  </a:lnTo>
                  <a:lnTo>
                    <a:pt x="1333240" y="465780"/>
                  </a:lnTo>
                  <a:lnTo>
                    <a:pt x="1319227" y="423181"/>
                  </a:lnTo>
                  <a:lnTo>
                    <a:pt x="1302376" y="382052"/>
                  </a:lnTo>
                  <a:lnTo>
                    <a:pt x="1282788" y="342488"/>
                  </a:lnTo>
                  <a:lnTo>
                    <a:pt x="1260565" y="304585"/>
                  </a:lnTo>
                  <a:lnTo>
                    <a:pt x="1235806" y="268437"/>
                  </a:lnTo>
                  <a:lnTo>
                    <a:pt x="1208612" y="234140"/>
                  </a:lnTo>
                  <a:lnTo>
                    <a:pt x="1179085" y="201788"/>
                  </a:lnTo>
                  <a:lnTo>
                    <a:pt x="1147326" y="171478"/>
                  </a:lnTo>
                  <a:lnTo>
                    <a:pt x="1113434" y="143304"/>
                  </a:lnTo>
                  <a:lnTo>
                    <a:pt x="1077512" y="117361"/>
                  </a:lnTo>
                  <a:lnTo>
                    <a:pt x="1039659" y="93745"/>
                  </a:lnTo>
                  <a:lnTo>
                    <a:pt x="999977" y="72551"/>
                  </a:lnTo>
                  <a:lnTo>
                    <a:pt x="958566" y="53874"/>
                  </a:lnTo>
                  <a:lnTo>
                    <a:pt x="915528" y="37809"/>
                  </a:lnTo>
                  <a:lnTo>
                    <a:pt x="870963" y="24451"/>
                  </a:lnTo>
                  <a:lnTo>
                    <a:pt x="824971" y="13896"/>
                  </a:lnTo>
                  <a:lnTo>
                    <a:pt x="777655" y="6239"/>
                  </a:lnTo>
                  <a:lnTo>
                    <a:pt x="729114" y="1575"/>
                  </a:lnTo>
                  <a:lnTo>
                    <a:pt x="679450" y="0"/>
                  </a:lnTo>
                  <a:close/>
                </a:path>
              </a:pathLst>
            </a:custGeom>
            <a:solidFill>
              <a:srgbClr val="66CCFF"/>
            </a:solidFill>
          </p:spPr>
          <p:txBody>
            <a:bodyPr wrap="square" lIns="0" tIns="0" rIns="0" bIns="0" rtlCol="0"/>
            <a:lstStyle/>
            <a:p>
              <a:endParaRPr/>
            </a:p>
          </p:txBody>
        </p:sp>
        <p:sp>
          <p:nvSpPr>
            <p:cNvPr id="21" name="object 21"/>
            <p:cNvSpPr/>
            <p:nvPr/>
          </p:nvSpPr>
          <p:spPr>
            <a:xfrm>
              <a:off x="1809749" y="4121150"/>
              <a:ext cx="1358900" cy="1299210"/>
            </a:xfrm>
            <a:custGeom>
              <a:avLst/>
              <a:gdLst/>
              <a:ahLst/>
              <a:cxnLst/>
              <a:rect l="l" t="t" r="r" b="b"/>
              <a:pathLst>
                <a:path w="1358900" h="1299210">
                  <a:moveTo>
                    <a:pt x="679450" y="0"/>
                  </a:moveTo>
                  <a:lnTo>
                    <a:pt x="729114" y="1575"/>
                  </a:lnTo>
                  <a:lnTo>
                    <a:pt x="777655" y="6239"/>
                  </a:lnTo>
                  <a:lnTo>
                    <a:pt x="824971" y="13896"/>
                  </a:lnTo>
                  <a:lnTo>
                    <a:pt x="870963" y="24451"/>
                  </a:lnTo>
                  <a:lnTo>
                    <a:pt x="915528" y="37809"/>
                  </a:lnTo>
                  <a:lnTo>
                    <a:pt x="958566" y="53874"/>
                  </a:lnTo>
                  <a:lnTo>
                    <a:pt x="999977" y="72551"/>
                  </a:lnTo>
                  <a:lnTo>
                    <a:pt x="1039659" y="93745"/>
                  </a:lnTo>
                  <a:lnTo>
                    <a:pt x="1077512" y="117361"/>
                  </a:lnTo>
                  <a:lnTo>
                    <a:pt x="1113434" y="143304"/>
                  </a:lnTo>
                  <a:lnTo>
                    <a:pt x="1147326" y="171478"/>
                  </a:lnTo>
                  <a:lnTo>
                    <a:pt x="1179085" y="201788"/>
                  </a:lnTo>
                  <a:lnTo>
                    <a:pt x="1208612" y="234140"/>
                  </a:lnTo>
                  <a:lnTo>
                    <a:pt x="1235806" y="268437"/>
                  </a:lnTo>
                  <a:lnTo>
                    <a:pt x="1260565" y="304585"/>
                  </a:lnTo>
                  <a:lnTo>
                    <a:pt x="1282788" y="342488"/>
                  </a:lnTo>
                  <a:lnTo>
                    <a:pt x="1302376" y="382052"/>
                  </a:lnTo>
                  <a:lnTo>
                    <a:pt x="1319227" y="423181"/>
                  </a:lnTo>
                  <a:lnTo>
                    <a:pt x="1333240" y="465780"/>
                  </a:lnTo>
                  <a:lnTo>
                    <a:pt x="1344315" y="509753"/>
                  </a:lnTo>
                  <a:lnTo>
                    <a:pt x="1352350" y="555006"/>
                  </a:lnTo>
                  <a:lnTo>
                    <a:pt x="1357245" y="601443"/>
                  </a:lnTo>
                  <a:lnTo>
                    <a:pt x="1358900" y="648969"/>
                  </a:lnTo>
                  <a:lnTo>
                    <a:pt x="1357245" y="696503"/>
                  </a:lnTo>
                  <a:lnTo>
                    <a:pt x="1352350" y="742960"/>
                  </a:lnTo>
                  <a:lnTo>
                    <a:pt x="1344315" y="788245"/>
                  </a:lnTo>
                  <a:lnTo>
                    <a:pt x="1333240" y="832261"/>
                  </a:lnTo>
                  <a:lnTo>
                    <a:pt x="1319227" y="874912"/>
                  </a:lnTo>
                  <a:lnTo>
                    <a:pt x="1302376" y="916101"/>
                  </a:lnTo>
                  <a:lnTo>
                    <a:pt x="1282788" y="955732"/>
                  </a:lnTo>
                  <a:lnTo>
                    <a:pt x="1260565" y="993708"/>
                  </a:lnTo>
                  <a:lnTo>
                    <a:pt x="1235806" y="1029933"/>
                  </a:lnTo>
                  <a:lnTo>
                    <a:pt x="1208612" y="1064311"/>
                  </a:lnTo>
                  <a:lnTo>
                    <a:pt x="1179085" y="1096744"/>
                  </a:lnTo>
                  <a:lnTo>
                    <a:pt x="1147326" y="1127137"/>
                  </a:lnTo>
                  <a:lnTo>
                    <a:pt x="1113434" y="1155394"/>
                  </a:lnTo>
                  <a:lnTo>
                    <a:pt x="1077512" y="1181417"/>
                  </a:lnTo>
                  <a:lnTo>
                    <a:pt x="1039659" y="1205110"/>
                  </a:lnTo>
                  <a:lnTo>
                    <a:pt x="999977" y="1226377"/>
                  </a:lnTo>
                  <a:lnTo>
                    <a:pt x="958566" y="1245121"/>
                  </a:lnTo>
                  <a:lnTo>
                    <a:pt x="915528" y="1261246"/>
                  </a:lnTo>
                  <a:lnTo>
                    <a:pt x="870963" y="1274656"/>
                  </a:lnTo>
                  <a:lnTo>
                    <a:pt x="824971" y="1285253"/>
                  </a:lnTo>
                  <a:lnTo>
                    <a:pt x="777655" y="1292942"/>
                  </a:lnTo>
                  <a:lnTo>
                    <a:pt x="729114" y="1297627"/>
                  </a:lnTo>
                  <a:lnTo>
                    <a:pt x="679450" y="1299210"/>
                  </a:lnTo>
                  <a:lnTo>
                    <a:pt x="629785" y="1297627"/>
                  </a:lnTo>
                  <a:lnTo>
                    <a:pt x="581244" y="1292942"/>
                  </a:lnTo>
                  <a:lnTo>
                    <a:pt x="533928" y="1285253"/>
                  </a:lnTo>
                  <a:lnTo>
                    <a:pt x="487936" y="1274656"/>
                  </a:lnTo>
                  <a:lnTo>
                    <a:pt x="443371" y="1261246"/>
                  </a:lnTo>
                  <a:lnTo>
                    <a:pt x="400333" y="1245121"/>
                  </a:lnTo>
                  <a:lnTo>
                    <a:pt x="358922" y="1226377"/>
                  </a:lnTo>
                  <a:lnTo>
                    <a:pt x="319240" y="1205110"/>
                  </a:lnTo>
                  <a:lnTo>
                    <a:pt x="281387" y="1181417"/>
                  </a:lnTo>
                  <a:lnTo>
                    <a:pt x="245465" y="1155394"/>
                  </a:lnTo>
                  <a:lnTo>
                    <a:pt x="211573" y="1127137"/>
                  </a:lnTo>
                  <a:lnTo>
                    <a:pt x="179814" y="1096744"/>
                  </a:lnTo>
                  <a:lnTo>
                    <a:pt x="150287" y="1064311"/>
                  </a:lnTo>
                  <a:lnTo>
                    <a:pt x="123093" y="1029933"/>
                  </a:lnTo>
                  <a:lnTo>
                    <a:pt x="98334" y="993708"/>
                  </a:lnTo>
                  <a:lnTo>
                    <a:pt x="76111" y="955732"/>
                  </a:lnTo>
                  <a:lnTo>
                    <a:pt x="56523" y="916101"/>
                  </a:lnTo>
                  <a:lnTo>
                    <a:pt x="39672" y="874912"/>
                  </a:lnTo>
                  <a:lnTo>
                    <a:pt x="25659" y="832261"/>
                  </a:lnTo>
                  <a:lnTo>
                    <a:pt x="14584" y="788245"/>
                  </a:lnTo>
                  <a:lnTo>
                    <a:pt x="6549" y="742960"/>
                  </a:lnTo>
                  <a:lnTo>
                    <a:pt x="1654" y="696503"/>
                  </a:lnTo>
                  <a:lnTo>
                    <a:pt x="0" y="648969"/>
                  </a:lnTo>
                  <a:lnTo>
                    <a:pt x="1654" y="601443"/>
                  </a:lnTo>
                  <a:lnTo>
                    <a:pt x="6549" y="555006"/>
                  </a:lnTo>
                  <a:lnTo>
                    <a:pt x="14584" y="509753"/>
                  </a:lnTo>
                  <a:lnTo>
                    <a:pt x="25659" y="465780"/>
                  </a:lnTo>
                  <a:lnTo>
                    <a:pt x="39672" y="423181"/>
                  </a:lnTo>
                  <a:lnTo>
                    <a:pt x="56523" y="382052"/>
                  </a:lnTo>
                  <a:lnTo>
                    <a:pt x="76111" y="342488"/>
                  </a:lnTo>
                  <a:lnTo>
                    <a:pt x="98334" y="304585"/>
                  </a:lnTo>
                  <a:lnTo>
                    <a:pt x="123093" y="268437"/>
                  </a:lnTo>
                  <a:lnTo>
                    <a:pt x="150287" y="234140"/>
                  </a:lnTo>
                  <a:lnTo>
                    <a:pt x="179814" y="201788"/>
                  </a:lnTo>
                  <a:lnTo>
                    <a:pt x="211573" y="171478"/>
                  </a:lnTo>
                  <a:lnTo>
                    <a:pt x="245465" y="143304"/>
                  </a:lnTo>
                  <a:lnTo>
                    <a:pt x="281387" y="117361"/>
                  </a:lnTo>
                  <a:lnTo>
                    <a:pt x="319240" y="93745"/>
                  </a:lnTo>
                  <a:lnTo>
                    <a:pt x="358922" y="72551"/>
                  </a:lnTo>
                  <a:lnTo>
                    <a:pt x="400333" y="53874"/>
                  </a:lnTo>
                  <a:lnTo>
                    <a:pt x="443371" y="37809"/>
                  </a:lnTo>
                  <a:lnTo>
                    <a:pt x="487936" y="24451"/>
                  </a:lnTo>
                  <a:lnTo>
                    <a:pt x="533928" y="13896"/>
                  </a:lnTo>
                  <a:lnTo>
                    <a:pt x="581244" y="6239"/>
                  </a:lnTo>
                  <a:lnTo>
                    <a:pt x="629785" y="1575"/>
                  </a:lnTo>
                  <a:lnTo>
                    <a:pt x="679450" y="0"/>
                  </a:lnTo>
                  <a:close/>
                </a:path>
                <a:path w="1358900" h="1299210">
                  <a:moveTo>
                    <a:pt x="0" y="0"/>
                  </a:moveTo>
                  <a:lnTo>
                    <a:pt x="0" y="0"/>
                  </a:lnTo>
                </a:path>
                <a:path w="1358900" h="1299210">
                  <a:moveTo>
                    <a:pt x="1358900" y="1299210"/>
                  </a:moveTo>
                  <a:lnTo>
                    <a:pt x="1358900" y="1299210"/>
                  </a:lnTo>
                </a:path>
              </a:pathLst>
            </a:custGeom>
            <a:ln w="9344">
              <a:solidFill>
                <a:srgbClr val="000000"/>
              </a:solidFill>
            </a:ln>
          </p:spPr>
          <p:txBody>
            <a:bodyPr wrap="square" lIns="0" tIns="0" rIns="0" bIns="0" rtlCol="0"/>
            <a:lstStyle/>
            <a:p>
              <a:endParaRPr/>
            </a:p>
          </p:txBody>
        </p:sp>
        <p:sp>
          <p:nvSpPr>
            <p:cNvPr id="22" name="object 22"/>
            <p:cNvSpPr/>
            <p:nvPr/>
          </p:nvSpPr>
          <p:spPr>
            <a:xfrm>
              <a:off x="2163217" y="4253637"/>
              <a:ext cx="223974" cy="213814"/>
            </a:xfrm>
            <a:prstGeom prst="rect">
              <a:avLst/>
            </a:prstGeom>
            <a:blipFill>
              <a:blip r:embed="rId4" cstate="print"/>
              <a:stretch>
                <a:fillRect/>
              </a:stretch>
            </a:blipFill>
          </p:spPr>
          <p:txBody>
            <a:bodyPr wrap="square" lIns="0" tIns="0" rIns="0" bIns="0" rtlCol="0"/>
            <a:lstStyle/>
            <a:p>
              <a:endParaRPr/>
            </a:p>
          </p:txBody>
        </p:sp>
        <p:sp>
          <p:nvSpPr>
            <p:cNvPr id="23" name="object 23"/>
            <p:cNvSpPr/>
            <p:nvPr/>
          </p:nvSpPr>
          <p:spPr>
            <a:xfrm>
              <a:off x="1948587" y="4595267"/>
              <a:ext cx="223974" cy="213814"/>
            </a:xfrm>
            <a:prstGeom prst="rect">
              <a:avLst/>
            </a:prstGeom>
            <a:blipFill>
              <a:blip r:embed="rId4" cstate="print"/>
              <a:stretch>
                <a:fillRect/>
              </a:stretch>
            </a:blipFill>
          </p:spPr>
          <p:txBody>
            <a:bodyPr wrap="square" lIns="0" tIns="0" rIns="0" bIns="0" rtlCol="0"/>
            <a:lstStyle/>
            <a:p>
              <a:endParaRPr/>
            </a:p>
          </p:txBody>
        </p:sp>
        <p:sp>
          <p:nvSpPr>
            <p:cNvPr id="24" name="object 24"/>
            <p:cNvSpPr/>
            <p:nvPr/>
          </p:nvSpPr>
          <p:spPr>
            <a:xfrm>
              <a:off x="2090827" y="4936897"/>
              <a:ext cx="223974" cy="215084"/>
            </a:xfrm>
            <a:prstGeom prst="rect">
              <a:avLst/>
            </a:prstGeom>
            <a:blipFill>
              <a:blip r:embed="rId5" cstate="print"/>
              <a:stretch>
                <a:fillRect/>
              </a:stretch>
            </a:blipFill>
          </p:spPr>
          <p:txBody>
            <a:bodyPr wrap="square" lIns="0" tIns="0" rIns="0" bIns="0" rtlCol="0"/>
            <a:lstStyle/>
            <a:p>
              <a:endParaRPr/>
            </a:p>
          </p:txBody>
        </p:sp>
        <p:sp>
          <p:nvSpPr>
            <p:cNvPr id="25" name="object 25"/>
            <p:cNvSpPr/>
            <p:nvPr/>
          </p:nvSpPr>
          <p:spPr>
            <a:xfrm>
              <a:off x="2453639" y="5010150"/>
              <a:ext cx="214629" cy="273050"/>
            </a:xfrm>
            <a:custGeom>
              <a:avLst/>
              <a:gdLst/>
              <a:ahLst/>
              <a:cxnLst/>
              <a:rect l="l" t="t" r="r" b="b"/>
              <a:pathLst>
                <a:path w="214630" h="273050">
                  <a:moveTo>
                    <a:pt x="107950" y="0"/>
                  </a:moveTo>
                  <a:lnTo>
                    <a:pt x="65365" y="10338"/>
                  </a:lnTo>
                  <a:lnTo>
                    <a:pt x="31114" y="38893"/>
                  </a:lnTo>
                  <a:lnTo>
                    <a:pt x="8294" y="81974"/>
                  </a:lnTo>
                  <a:lnTo>
                    <a:pt x="0" y="135889"/>
                  </a:lnTo>
                  <a:lnTo>
                    <a:pt x="8294" y="190003"/>
                  </a:lnTo>
                  <a:lnTo>
                    <a:pt x="31114" y="233521"/>
                  </a:lnTo>
                  <a:lnTo>
                    <a:pt x="65365" y="262512"/>
                  </a:lnTo>
                  <a:lnTo>
                    <a:pt x="107950" y="273050"/>
                  </a:lnTo>
                  <a:lnTo>
                    <a:pt x="149800" y="262512"/>
                  </a:lnTo>
                  <a:lnTo>
                    <a:pt x="183673" y="233521"/>
                  </a:lnTo>
                  <a:lnTo>
                    <a:pt x="206355" y="190003"/>
                  </a:lnTo>
                  <a:lnTo>
                    <a:pt x="214630" y="135889"/>
                  </a:lnTo>
                  <a:lnTo>
                    <a:pt x="206355" y="81974"/>
                  </a:lnTo>
                  <a:lnTo>
                    <a:pt x="183673" y="38893"/>
                  </a:lnTo>
                  <a:lnTo>
                    <a:pt x="149800" y="10338"/>
                  </a:lnTo>
                  <a:lnTo>
                    <a:pt x="107950" y="0"/>
                  </a:lnTo>
                  <a:close/>
                </a:path>
              </a:pathLst>
            </a:custGeom>
            <a:solidFill>
              <a:srgbClr val="333399"/>
            </a:solidFill>
          </p:spPr>
          <p:txBody>
            <a:bodyPr wrap="square" lIns="0" tIns="0" rIns="0" bIns="0" rtlCol="0"/>
            <a:lstStyle/>
            <a:p>
              <a:endParaRPr/>
            </a:p>
          </p:txBody>
        </p:sp>
        <p:sp>
          <p:nvSpPr>
            <p:cNvPr id="26" name="object 26"/>
            <p:cNvSpPr/>
            <p:nvPr/>
          </p:nvSpPr>
          <p:spPr>
            <a:xfrm>
              <a:off x="2453639" y="5010150"/>
              <a:ext cx="214629" cy="273050"/>
            </a:xfrm>
            <a:custGeom>
              <a:avLst/>
              <a:gdLst/>
              <a:ahLst/>
              <a:cxnLst/>
              <a:rect l="l" t="t" r="r" b="b"/>
              <a:pathLst>
                <a:path w="214630" h="273050">
                  <a:moveTo>
                    <a:pt x="107950" y="0"/>
                  </a:moveTo>
                  <a:lnTo>
                    <a:pt x="149800" y="10338"/>
                  </a:lnTo>
                  <a:lnTo>
                    <a:pt x="183673" y="38893"/>
                  </a:lnTo>
                  <a:lnTo>
                    <a:pt x="206355" y="81974"/>
                  </a:lnTo>
                  <a:lnTo>
                    <a:pt x="214630" y="135889"/>
                  </a:lnTo>
                  <a:lnTo>
                    <a:pt x="206355" y="190003"/>
                  </a:lnTo>
                  <a:lnTo>
                    <a:pt x="183673" y="233521"/>
                  </a:lnTo>
                  <a:lnTo>
                    <a:pt x="149800" y="262512"/>
                  </a:lnTo>
                  <a:lnTo>
                    <a:pt x="107950" y="273050"/>
                  </a:lnTo>
                  <a:lnTo>
                    <a:pt x="65365" y="262512"/>
                  </a:lnTo>
                  <a:lnTo>
                    <a:pt x="31114" y="233521"/>
                  </a:lnTo>
                  <a:lnTo>
                    <a:pt x="8294" y="190003"/>
                  </a:lnTo>
                  <a:lnTo>
                    <a:pt x="0" y="135889"/>
                  </a:lnTo>
                  <a:lnTo>
                    <a:pt x="8294" y="81974"/>
                  </a:lnTo>
                  <a:lnTo>
                    <a:pt x="31114" y="38893"/>
                  </a:lnTo>
                  <a:lnTo>
                    <a:pt x="65365" y="10338"/>
                  </a:lnTo>
                  <a:lnTo>
                    <a:pt x="107950" y="0"/>
                  </a:lnTo>
                  <a:close/>
                </a:path>
                <a:path w="214630" h="273050">
                  <a:moveTo>
                    <a:pt x="0" y="0"/>
                  </a:moveTo>
                  <a:lnTo>
                    <a:pt x="0" y="0"/>
                  </a:lnTo>
                </a:path>
                <a:path w="214630" h="273050">
                  <a:moveTo>
                    <a:pt x="214630" y="273050"/>
                  </a:moveTo>
                  <a:lnTo>
                    <a:pt x="214630" y="273050"/>
                  </a:lnTo>
                </a:path>
              </a:pathLst>
            </a:custGeom>
            <a:ln w="9344">
              <a:solidFill>
                <a:srgbClr val="000000"/>
              </a:solidFill>
            </a:ln>
          </p:spPr>
          <p:txBody>
            <a:bodyPr wrap="square" lIns="0" tIns="0" rIns="0" bIns="0" rtlCol="0"/>
            <a:lstStyle/>
            <a:p>
              <a:endParaRPr/>
            </a:p>
          </p:txBody>
        </p:sp>
        <p:sp>
          <p:nvSpPr>
            <p:cNvPr id="27" name="object 27"/>
            <p:cNvSpPr/>
            <p:nvPr/>
          </p:nvSpPr>
          <p:spPr>
            <a:xfrm>
              <a:off x="2734717" y="4868317"/>
              <a:ext cx="223974" cy="215084"/>
            </a:xfrm>
            <a:prstGeom prst="rect">
              <a:avLst/>
            </a:prstGeom>
            <a:blipFill>
              <a:blip r:embed="rId6" cstate="print"/>
              <a:stretch>
                <a:fillRect/>
              </a:stretch>
            </a:blipFill>
          </p:spPr>
          <p:txBody>
            <a:bodyPr wrap="square" lIns="0" tIns="0" rIns="0" bIns="0" rtlCol="0"/>
            <a:lstStyle/>
            <a:p>
              <a:endParaRPr/>
            </a:p>
          </p:txBody>
        </p:sp>
        <p:sp>
          <p:nvSpPr>
            <p:cNvPr id="28" name="object 28"/>
            <p:cNvSpPr/>
            <p:nvPr/>
          </p:nvSpPr>
          <p:spPr>
            <a:xfrm>
              <a:off x="2734717" y="4526687"/>
              <a:ext cx="223974" cy="215084"/>
            </a:xfrm>
            <a:prstGeom prst="rect">
              <a:avLst/>
            </a:prstGeom>
            <a:blipFill>
              <a:blip r:embed="rId7" cstate="print"/>
              <a:stretch>
                <a:fillRect/>
              </a:stretch>
            </a:blipFill>
          </p:spPr>
          <p:txBody>
            <a:bodyPr wrap="square" lIns="0" tIns="0" rIns="0" bIns="0" rtlCol="0"/>
            <a:lstStyle/>
            <a:p>
              <a:endParaRPr/>
            </a:p>
          </p:txBody>
        </p:sp>
        <p:sp>
          <p:nvSpPr>
            <p:cNvPr id="29" name="object 29"/>
            <p:cNvSpPr/>
            <p:nvPr/>
          </p:nvSpPr>
          <p:spPr>
            <a:xfrm>
              <a:off x="2592477" y="4253637"/>
              <a:ext cx="223974" cy="213814"/>
            </a:xfrm>
            <a:prstGeom prst="rect">
              <a:avLst/>
            </a:prstGeom>
            <a:blipFill>
              <a:blip r:embed="rId4" cstate="print"/>
              <a:stretch>
                <a:fillRect/>
              </a:stretch>
            </a:blipFill>
          </p:spPr>
          <p:txBody>
            <a:bodyPr wrap="square" lIns="0" tIns="0" rIns="0" bIns="0" rtlCol="0"/>
            <a:lstStyle/>
            <a:p>
              <a:endParaRPr/>
            </a:p>
          </p:txBody>
        </p:sp>
        <p:sp>
          <p:nvSpPr>
            <p:cNvPr id="30" name="object 30"/>
            <p:cNvSpPr/>
            <p:nvPr/>
          </p:nvSpPr>
          <p:spPr>
            <a:xfrm>
              <a:off x="2305457" y="4595267"/>
              <a:ext cx="366214" cy="283664"/>
            </a:xfrm>
            <a:prstGeom prst="rect">
              <a:avLst/>
            </a:prstGeom>
            <a:blipFill>
              <a:blip r:embed="rId8" cstate="print"/>
              <a:stretch>
                <a:fillRect/>
              </a:stretch>
            </a:blipFill>
          </p:spPr>
          <p:txBody>
            <a:bodyPr wrap="square" lIns="0" tIns="0" rIns="0" bIns="0" rtlCol="0"/>
            <a:lstStyle/>
            <a:p>
              <a:endParaRPr/>
            </a:p>
          </p:txBody>
        </p:sp>
      </p:grpSp>
      <p:grpSp>
        <p:nvGrpSpPr>
          <p:cNvPr id="31" name="object 31"/>
          <p:cNvGrpSpPr/>
          <p:nvPr/>
        </p:nvGrpSpPr>
        <p:grpSpPr>
          <a:xfrm>
            <a:off x="5372100" y="4116477"/>
            <a:ext cx="2307590" cy="1513205"/>
            <a:chOff x="5372100" y="4116477"/>
            <a:chExt cx="2307590" cy="1513205"/>
          </a:xfrm>
        </p:grpSpPr>
        <p:sp>
          <p:nvSpPr>
            <p:cNvPr id="32" name="object 32"/>
            <p:cNvSpPr/>
            <p:nvPr/>
          </p:nvSpPr>
          <p:spPr>
            <a:xfrm>
              <a:off x="6101080" y="4121150"/>
              <a:ext cx="1573530" cy="1503680"/>
            </a:xfrm>
            <a:custGeom>
              <a:avLst/>
              <a:gdLst/>
              <a:ahLst/>
              <a:cxnLst/>
              <a:rect l="l" t="t" r="r" b="b"/>
              <a:pathLst>
                <a:path w="1573529" h="1503679">
                  <a:moveTo>
                    <a:pt x="787400" y="0"/>
                  </a:moveTo>
                  <a:lnTo>
                    <a:pt x="736440" y="1430"/>
                  </a:lnTo>
                  <a:lnTo>
                    <a:pt x="686486" y="5669"/>
                  </a:lnTo>
                  <a:lnTo>
                    <a:pt x="637619" y="12642"/>
                  </a:lnTo>
                  <a:lnTo>
                    <a:pt x="589919" y="22271"/>
                  </a:lnTo>
                  <a:lnTo>
                    <a:pt x="543468" y="34481"/>
                  </a:lnTo>
                  <a:lnTo>
                    <a:pt x="498346" y="49195"/>
                  </a:lnTo>
                  <a:lnTo>
                    <a:pt x="454635" y="66337"/>
                  </a:lnTo>
                  <a:lnTo>
                    <a:pt x="412416" y="85830"/>
                  </a:lnTo>
                  <a:lnTo>
                    <a:pt x="371770" y="107599"/>
                  </a:lnTo>
                  <a:lnTo>
                    <a:pt x="332778" y="131566"/>
                  </a:lnTo>
                  <a:lnTo>
                    <a:pt x="295521" y="157656"/>
                  </a:lnTo>
                  <a:lnTo>
                    <a:pt x="260080" y="185793"/>
                  </a:lnTo>
                  <a:lnTo>
                    <a:pt x="226536" y="215900"/>
                  </a:lnTo>
                  <a:lnTo>
                    <a:pt x="194970" y="247900"/>
                  </a:lnTo>
                  <a:lnTo>
                    <a:pt x="165464" y="281718"/>
                  </a:lnTo>
                  <a:lnTo>
                    <a:pt x="138098" y="317276"/>
                  </a:lnTo>
                  <a:lnTo>
                    <a:pt x="112954" y="354500"/>
                  </a:lnTo>
                  <a:lnTo>
                    <a:pt x="90112" y="393312"/>
                  </a:lnTo>
                  <a:lnTo>
                    <a:pt x="69654" y="433637"/>
                  </a:lnTo>
                  <a:lnTo>
                    <a:pt x="51661" y="475397"/>
                  </a:lnTo>
                  <a:lnTo>
                    <a:pt x="36213" y="518517"/>
                  </a:lnTo>
                  <a:lnTo>
                    <a:pt x="23392" y="562920"/>
                  </a:lnTo>
                  <a:lnTo>
                    <a:pt x="13280" y="608530"/>
                  </a:lnTo>
                  <a:lnTo>
                    <a:pt x="5956" y="655271"/>
                  </a:lnTo>
                  <a:lnTo>
                    <a:pt x="1502" y="703066"/>
                  </a:lnTo>
                  <a:lnTo>
                    <a:pt x="0" y="751839"/>
                  </a:lnTo>
                  <a:lnTo>
                    <a:pt x="1502" y="800613"/>
                  </a:lnTo>
                  <a:lnTo>
                    <a:pt x="5956" y="848408"/>
                  </a:lnTo>
                  <a:lnTo>
                    <a:pt x="13280" y="895149"/>
                  </a:lnTo>
                  <a:lnTo>
                    <a:pt x="23392" y="940759"/>
                  </a:lnTo>
                  <a:lnTo>
                    <a:pt x="36213" y="985162"/>
                  </a:lnTo>
                  <a:lnTo>
                    <a:pt x="51661" y="1028282"/>
                  </a:lnTo>
                  <a:lnTo>
                    <a:pt x="69654" y="1070042"/>
                  </a:lnTo>
                  <a:lnTo>
                    <a:pt x="90112" y="1110367"/>
                  </a:lnTo>
                  <a:lnTo>
                    <a:pt x="112954" y="1149179"/>
                  </a:lnTo>
                  <a:lnTo>
                    <a:pt x="138098" y="1186403"/>
                  </a:lnTo>
                  <a:lnTo>
                    <a:pt x="165464" y="1221961"/>
                  </a:lnTo>
                  <a:lnTo>
                    <a:pt x="194970" y="1255779"/>
                  </a:lnTo>
                  <a:lnTo>
                    <a:pt x="226536" y="1287779"/>
                  </a:lnTo>
                  <a:lnTo>
                    <a:pt x="260080" y="1317886"/>
                  </a:lnTo>
                  <a:lnTo>
                    <a:pt x="295521" y="1346023"/>
                  </a:lnTo>
                  <a:lnTo>
                    <a:pt x="332778" y="1372113"/>
                  </a:lnTo>
                  <a:lnTo>
                    <a:pt x="371770" y="1396080"/>
                  </a:lnTo>
                  <a:lnTo>
                    <a:pt x="412416" y="1417849"/>
                  </a:lnTo>
                  <a:lnTo>
                    <a:pt x="454635" y="1437342"/>
                  </a:lnTo>
                  <a:lnTo>
                    <a:pt x="498346" y="1454484"/>
                  </a:lnTo>
                  <a:lnTo>
                    <a:pt x="543468" y="1469198"/>
                  </a:lnTo>
                  <a:lnTo>
                    <a:pt x="589919" y="1481408"/>
                  </a:lnTo>
                  <a:lnTo>
                    <a:pt x="637619" y="1491037"/>
                  </a:lnTo>
                  <a:lnTo>
                    <a:pt x="686486" y="1498010"/>
                  </a:lnTo>
                  <a:lnTo>
                    <a:pt x="736440" y="1502249"/>
                  </a:lnTo>
                  <a:lnTo>
                    <a:pt x="787400" y="1503680"/>
                  </a:lnTo>
                  <a:lnTo>
                    <a:pt x="838353" y="1502249"/>
                  </a:lnTo>
                  <a:lnTo>
                    <a:pt x="888291" y="1498010"/>
                  </a:lnTo>
                  <a:lnTo>
                    <a:pt x="937133" y="1491037"/>
                  </a:lnTo>
                  <a:lnTo>
                    <a:pt x="984799" y="1481408"/>
                  </a:lnTo>
                  <a:lnTo>
                    <a:pt x="1031209" y="1469198"/>
                  </a:lnTo>
                  <a:lnTo>
                    <a:pt x="1076281" y="1454484"/>
                  </a:lnTo>
                  <a:lnTo>
                    <a:pt x="1119937" y="1437342"/>
                  </a:lnTo>
                  <a:lnTo>
                    <a:pt x="1162096" y="1417849"/>
                  </a:lnTo>
                  <a:lnTo>
                    <a:pt x="1202678" y="1396080"/>
                  </a:lnTo>
                  <a:lnTo>
                    <a:pt x="1241602" y="1372113"/>
                  </a:lnTo>
                  <a:lnTo>
                    <a:pt x="1278789" y="1346023"/>
                  </a:lnTo>
                  <a:lnTo>
                    <a:pt x="1314158" y="1317886"/>
                  </a:lnTo>
                  <a:lnTo>
                    <a:pt x="1347628" y="1287780"/>
                  </a:lnTo>
                  <a:lnTo>
                    <a:pt x="1379121" y="1255779"/>
                  </a:lnTo>
                  <a:lnTo>
                    <a:pt x="1408555" y="1221961"/>
                  </a:lnTo>
                  <a:lnTo>
                    <a:pt x="1435850" y="1186403"/>
                  </a:lnTo>
                  <a:lnTo>
                    <a:pt x="1460926" y="1149179"/>
                  </a:lnTo>
                  <a:lnTo>
                    <a:pt x="1483703" y="1110367"/>
                  </a:lnTo>
                  <a:lnTo>
                    <a:pt x="1504101" y="1070042"/>
                  </a:lnTo>
                  <a:lnTo>
                    <a:pt x="1522040" y="1028282"/>
                  </a:lnTo>
                  <a:lnTo>
                    <a:pt x="1537439" y="985162"/>
                  </a:lnTo>
                  <a:lnTo>
                    <a:pt x="1550217" y="940759"/>
                  </a:lnTo>
                  <a:lnTo>
                    <a:pt x="1560296" y="895149"/>
                  </a:lnTo>
                  <a:lnTo>
                    <a:pt x="1567595" y="848408"/>
                  </a:lnTo>
                  <a:lnTo>
                    <a:pt x="1572032" y="800613"/>
                  </a:lnTo>
                  <a:lnTo>
                    <a:pt x="1573529" y="751839"/>
                  </a:lnTo>
                  <a:lnTo>
                    <a:pt x="1572032" y="703066"/>
                  </a:lnTo>
                  <a:lnTo>
                    <a:pt x="1567595" y="655271"/>
                  </a:lnTo>
                  <a:lnTo>
                    <a:pt x="1560296" y="608530"/>
                  </a:lnTo>
                  <a:lnTo>
                    <a:pt x="1550217" y="562920"/>
                  </a:lnTo>
                  <a:lnTo>
                    <a:pt x="1537439" y="518517"/>
                  </a:lnTo>
                  <a:lnTo>
                    <a:pt x="1522040" y="475397"/>
                  </a:lnTo>
                  <a:lnTo>
                    <a:pt x="1504101" y="433637"/>
                  </a:lnTo>
                  <a:lnTo>
                    <a:pt x="1483703" y="393312"/>
                  </a:lnTo>
                  <a:lnTo>
                    <a:pt x="1460926" y="354500"/>
                  </a:lnTo>
                  <a:lnTo>
                    <a:pt x="1435850" y="317276"/>
                  </a:lnTo>
                  <a:lnTo>
                    <a:pt x="1408555" y="281718"/>
                  </a:lnTo>
                  <a:lnTo>
                    <a:pt x="1379121" y="247900"/>
                  </a:lnTo>
                  <a:lnTo>
                    <a:pt x="1347628" y="215900"/>
                  </a:lnTo>
                  <a:lnTo>
                    <a:pt x="1314158" y="185793"/>
                  </a:lnTo>
                  <a:lnTo>
                    <a:pt x="1278789" y="157656"/>
                  </a:lnTo>
                  <a:lnTo>
                    <a:pt x="1241602" y="131566"/>
                  </a:lnTo>
                  <a:lnTo>
                    <a:pt x="1202678" y="107599"/>
                  </a:lnTo>
                  <a:lnTo>
                    <a:pt x="1162096" y="85830"/>
                  </a:lnTo>
                  <a:lnTo>
                    <a:pt x="1119937" y="66337"/>
                  </a:lnTo>
                  <a:lnTo>
                    <a:pt x="1076281" y="49195"/>
                  </a:lnTo>
                  <a:lnTo>
                    <a:pt x="1031209" y="34481"/>
                  </a:lnTo>
                  <a:lnTo>
                    <a:pt x="984799" y="22271"/>
                  </a:lnTo>
                  <a:lnTo>
                    <a:pt x="937133" y="12642"/>
                  </a:lnTo>
                  <a:lnTo>
                    <a:pt x="888291" y="5669"/>
                  </a:lnTo>
                  <a:lnTo>
                    <a:pt x="838353" y="1430"/>
                  </a:lnTo>
                  <a:lnTo>
                    <a:pt x="787400" y="0"/>
                  </a:lnTo>
                  <a:close/>
                </a:path>
              </a:pathLst>
            </a:custGeom>
            <a:solidFill>
              <a:srgbClr val="66CCFF"/>
            </a:solidFill>
          </p:spPr>
          <p:txBody>
            <a:bodyPr wrap="square" lIns="0" tIns="0" rIns="0" bIns="0" rtlCol="0"/>
            <a:lstStyle/>
            <a:p>
              <a:endParaRPr/>
            </a:p>
          </p:txBody>
        </p:sp>
        <p:sp>
          <p:nvSpPr>
            <p:cNvPr id="33" name="object 33"/>
            <p:cNvSpPr/>
            <p:nvPr/>
          </p:nvSpPr>
          <p:spPr>
            <a:xfrm>
              <a:off x="6101080" y="4121150"/>
              <a:ext cx="1573530" cy="1503680"/>
            </a:xfrm>
            <a:custGeom>
              <a:avLst/>
              <a:gdLst/>
              <a:ahLst/>
              <a:cxnLst/>
              <a:rect l="l" t="t" r="r" b="b"/>
              <a:pathLst>
                <a:path w="1573529" h="1503679">
                  <a:moveTo>
                    <a:pt x="787400" y="0"/>
                  </a:moveTo>
                  <a:lnTo>
                    <a:pt x="838353" y="1430"/>
                  </a:lnTo>
                  <a:lnTo>
                    <a:pt x="888291" y="5669"/>
                  </a:lnTo>
                  <a:lnTo>
                    <a:pt x="937133" y="12642"/>
                  </a:lnTo>
                  <a:lnTo>
                    <a:pt x="984799" y="22271"/>
                  </a:lnTo>
                  <a:lnTo>
                    <a:pt x="1031209" y="34481"/>
                  </a:lnTo>
                  <a:lnTo>
                    <a:pt x="1076281" y="49195"/>
                  </a:lnTo>
                  <a:lnTo>
                    <a:pt x="1119937" y="66337"/>
                  </a:lnTo>
                  <a:lnTo>
                    <a:pt x="1162096" y="85830"/>
                  </a:lnTo>
                  <a:lnTo>
                    <a:pt x="1202678" y="107599"/>
                  </a:lnTo>
                  <a:lnTo>
                    <a:pt x="1241602" y="131566"/>
                  </a:lnTo>
                  <a:lnTo>
                    <a:pt x="1278789" y="157656"/>
                  </a:lnTo>
                  <a:lnTo>
                    <a:pt x="1314158" y="185793"/>
                  </a:lnTo>
                  <a:lnTo>
                    <a:pt x="1347628" y="215900"/>
                  </a:lnTo>
                  <a:lnTo>
                    <a:pt x="1379121" y="247900"/>
                  </a:lnTo>
                  <a:lnTo>
                    <a:pt x="1408555" y="281718"/>
                  </a:lnTo>
                  <a:lnTo>
                    <a:pt x="1435850" y="317276"/>
                  </a:lnTo>
                  <a:lnTo>
                    <a:pt x="1460926" y="354500"/>
                  </a:lnTo>
                  <a:lnTo>
                    <a:pt x="1483703" y="393312"/>
                  </a:lnTo>
                  <a:lnTo>
                    <a:pt x="1504101" y="433637"/>
                  </a:lnTo>
                  <a:lnTo>
                    <a:pt x="1522040" y="475397"/>
                  </a:lnTo>
                  <a:lnTo>
                    <a:pt x="1537439" y="518517"/>
                  </a:lnTo>
                  <a:lnTo>
                    <a:pt x="1550217" y="562920"/>
                  </a:lnTo>
                  <a:lnTo>
                    <a:pt x="1560296" y="608530"/>
                  </a:lnTo>
                  <a:lnTo>
                    <a:pt x="1567595" y="655271"/>
                  </a:lnTo>
                  <a:lnTo>
                    <a:pt x="1572032" y="703066"/>
                  </a:lnTo>
                  <a:lnTo>
                    <a:pt x="1573529" y="751839"/>
                  </a:lnTo>
                  <a:lnTo>
                    <a:pt x="1572032" y="800613"/>
                  </a:lnTo>
                  <a:lnTo>
                    <a:pt x="1567595" y="848408"/>
                  </a:lnTo>
                  <a:lnTo>
                    <a:pt x="1560296" y="895149"/>
                  </a:lnTo>
                  <a:lnTo>
                    <a:pt x="1550217" y="940759"/>
                  </a:lnTo>
                  <a:lnTo>
                    <a:pt x="1537439" y="985162"/>
                  </a:lnTo>
                  <a:lnTo>
                    <a:pt x="1522040" y="1028282"/>
                  </a:lnTo>
                  <a:lnTo>
                    <a:pt x="1504101" y="1070042"/>
                  </a:lnTo>
                  <a:lnTo>
                    <a:pt x="1483703" y="1110367"/>
                  </a:lnTo>
                  <a:lnTo>
                    <a:pt x="1460926" y="1149179"/>
                  </a:lnTo>
                  <a:lnTo>
                    <a:pt x="1435850" y="1186403"/>
                  </a:lnTo>
                  <a:lnTo>
                    <a:pt x="1408555" y="1221961"/>
                  </a:lnTo>
                  <a:lnTo>
                    <a:pt x="1379121" y="1255779"/>
                  </a:lnTo>
                  <a:lnTo>
                    <a:pt x="1347628" y="1287780"/>
                  </a:lnTo>
                  <a:lnTo>
                    <a:pt x="1314158" y="1317886"/>
                  </a:lnTo>
                  <a:lnTo>
                    <a:pt x="1278789" y="1346023"/>
                  </a:lnTo>
                  <a:lnTo>
                    <a:pt x="1241602" y="1372113"/>
                  </a:lnTo>
                  <a:lnTo>
                    <a:pt x="1202678" y="1396080"/>
                  </a:lnTo>
                  <a:lnTo>
                    <a:pt x="1162096" y="1417849"/>
                  </a:lnTo>
                  <a:lnTo>
                    <a:pt x="1119937" y="1437342"/>
                  </a:lnTo>
                  <a:lnTo>
                    <a:pt x="1076281" y="1454484"/>
                  </a:lnTo>
                  <a:lnTo>
                    <a:pt x="1031209" y="1469198"/>
                  </a:lnTo>
                  <a:lnTo>
                    <a:pt x="984799" y="1481408"/>
                  </a:lnTo>
                  <a:lnTo>
                    <a:pt x="937133" y="1491037"/>
                  </a:lnTo>
                  <a:lnTo>
                    <a:pt x="888291" y="1498010"/>
                  </a:lnTo>
                  <a:lnTo>
                    <a:pt x="838353" y="1502249"/>
                  </a:lnTo>
                  <a:lnTo>
                    <a:pt x="787400" y="1503680"/>
                  </a:lnTo>
                  <a:lnTo>
                    <a:pt x="736440" y="1502249"/>
                  </a:lnTo>
                  <a:lnTo>
                    <a:pt x="686486" y="1498010"/>
                  </a:lnTo>
                  <a:lnTo>
                    <a:pt x="637619" y="1491037"/>
                  </a:lnTo>
                  <a:lnTo>
                    <a:pt x="589919" y="1481408"/>
                  </a:lnTo>
                  <a:lnTo>
                    <a:pt x="543468" y="1469198"/>
                  </a:lnTo>
                  <a:lnTo>
                    <a:pt x="498346" y="1454484"/>
                  </a:lnTo>
                  <a:lnTo>
                    <a:pt x="454635" y="1437342"/>
                  </a:lnTo>
                  <a:lnTo>
                    <a:pt x="412416" y="1417849"/>
                  </a:lnTo>
                  <a:lnTo>
                    <a:pt x="371770" y="1396080"/>
                  </a:lnTo>
                  <a:lnTo>
                    <a:pt x="332778" y="1372113"/>
                  </a:lnTo>
                  <a:lnTo>
                    <a:pt x="295521" y="1346023"/>
                  </a:lnTo>
                  <a:lnTo>
                    <a:pt x="260080" y="1317886"/>
                  </a:lnTo>
                  <a:lnTo>
                    <a:pt x="226536" y="1287779"/>
                  </a:lnTo>
                  <a:lnTo>
                    <a:pt x="194970" y="1255779"/>
                  </a:lnTo>
                  <a:lnTo>
                    <a:pt x="165464" y="1221961"/>
                  </a:lnTo>
                  <a:lnTo>
                    <a:pt x="138098" y="1186403"/>
                  </a:lnTo>
                  <a:lnTo>
                    <a:pt x="112954" y="1149179"/>
                  </a:lnTo>
                  <a:lnTo>
                    <a:pt x="90112" y="1110367"/>
                  </a:lnTo>
                  <a:lnTo>
                    <a:pt x="69654" y="1070042"/>
                  </a:lnTo>
                  <a:lnTo>
                    <a:pt x="51661" y="1028282"/>
                  </a:lnTo>
                  <a:lnTo>
                    <a:pt x="36213" y="985162"/>
                  </a:lnTo>
                  <a:lnTo>
                    <a:pt x="23392" y="940759"/>
                  </a:lnTo>
                  <a:lnTo>
                    <a:pt x="13280" y="895149"/>
                  </a:lnTo>
                  <a:lnTo>
                    <a:pt x="5956" y="848408"/>
                  </a:lnTo>
                  <a:lnTo>
                    <a:pt x="1502" y="800613"/>
                  </a:lnTo>
                  <a:lnTo>
                    <a:pt x="0" y="751839"/>
                  </a:lnTo>
                  <a:lnTo>
                    <a:pt x="1502" y="703066"/>
                  </a:lnTo>
                  <a:lnTo>
                    <a:pt x="5956" y="655271"/>
                  </a:lnTo>
                  <a:lnTo>
                    <a:pt x="13280" y="608530"/>
                  </a:lnTo>
                  <a:lnTo>
                    <a:pt x="23392" y="562920"/>
                  </a:lnTo>
                  <a:lnTo>
                    <a:pt x="36213" y="518517"/>
                  </a:lnTo>
                  <a:lnTo>
                    <a:pt x="51661" y="475397"/>
                  </a:lnTo>
                  <a:lnTo>
                    <a:pt x="69654" y="433637"/>
                  </a:lnTo>
                  <a:lnTo>
                    <a:pt x="90112" y="393312"/>
                  </a:lnTo>
                  <a:lnTo>
                    <a:pt x="112954" y="354500"/>
                  </a:lnTo>
                  <a:lnTo>
                    <a:pt x="138098" y="317276"/>
                  </a:lnTo>
                  <a:lnTo>
                    <a:pt x="165464" y="281718"/>
                  </a:lnTo>
                  <a:lnTo>
                    <a:pt x="194970" y="247900"/>
                  </a:lnTo>
                  <a:lnTo>
                    <a:pt x="226536" y="215900"/>
                  </a:lnTo>
                  <a:lnTo>
                    <a:pt x="260080" y="185793"/>
                  </a:lnTo>
                  <a:lnTo>
                    <a:pt x="295521" y="157656"/>
                  </a:lnTo>
                  <a:lnTo>
                    <a:pt x="332778" y="131566"/>
                  </a:lnTo>
                  <a:lnTo>
                    <a:pt x="371770" y="107599"/>
                  </a:lnTo>
                  <a:lnTo>
                    <a:pt x="412416" y="85830"/>
                  </a:lnTo>
                  <a:lnTo>
                    <a:pt x="454635" y="66337"/>
                  </a:lnTo>
                  <a:lnTo>
                    <a:pt x="498346" y="49195"/>
                  </a:lnTo>
                  <a:lnTo>
                    <a:pt x="543468" y="34481"/>
                  </a:lnTo>
                  <a:lnTo>
                    <a:pt x="589919" y="22271"/>
                  </a:lnTo>
                  <a:lnTo>
                    <a:pt x="637619" y="12642"/>
                  </a:lnTo>
                  <a:lnTo>
                    <a:pt x="686486" y="5669"/>
                  </a:lnTo>
                  <a:lnTo>
                    <a:pt x="736440" y="1430"/>
                  </a:lnTo>
                  <a:lnTo>
                    <a:pt x="787400" y="0"/>
                  </a:lnTo>
                  <a:close/>
                </a:path>
                <a:path w="1573529" h="1503679">
                  <a:moveTo>
                    <a:pt x="0" y="0"/>
                  </a:moveTo>
                  <a:lnTo>
                    <a:pt x="0" y="0"/>
                  </a:lnTo>
                </a:path>
                <a:path w="1573529" h="1503679">
                  <a:moveTo>
                    <a:pt x="1573529" y="1503680"/>
                  </a:moveTo>
                  <a:lnTo>
                    <a:pt x="1573529" y="1503680"/>
                  </a:lnTo>
                </a:path>
              </a:pathLst>
            </a:custGeom>
            <a:ln w="9344">
              <a:solidFill>
                <a:srgbClr val="000000"/>
              </a:solidFill>
            </a:ln>
          </p:spPr>
          <p:txBody>
            <a:bodyPr wrap="square" lIns="0" tIns="0" rIns="0" bIns="0" rtlCol="0"/>
            <a:lstStyle/>
            <a:p>
              <a:endParaRPr/>
            </a:p>
          </p:txBody>
        </p:sp>
        <p:sp>
          <p:nvSpPr>
            <p:cNvPr id="34" name="object 34"/>
            <p:cNvSpPr/>
            <p:nvPr/>
          </p:nvSpPr>
          <p:spPr>
            <a:xfrm>
              <a:off x="6601460" y="5010150"/>
              <a:ext cx="858519" cy="547370"/>
            </a:xfrm>
            <a:custGeom>
              <a:avLst/>
              <a:gdLst/>
              <a:ahLst/>
              <a:cxnLst/>
              <a:rect l="l" t="t" r="r" b="b"/>
              <a:pathLst>
                <a:path w="858520" h="547370">
                  <a:moveTo>
                    <a:pt x="429260" y="0"/>
                  </a:moveTo>
                  <a:lnTo>
                    <a:pt x="369857" y="2413"/>
                  </a:lnTo>
                  <a:lnTo>
                    <a:pt x="313237" y="9466"/>
                  </a:lnTo>
                  <a:lnTo>
                    <a:pt x="259853" y="20875"/>
                  </a:lnTo>
                  <a:lnTo>
                    <a:pt x="210161" y="36359"/>
                  </a:lnTo>
                  <a:lnTo>
                    <a:pt x="164614" y="55635"/>
                  </a:lnTo>
                  <a:lnTo>
                    <a:pt x="123666" y="78422"/>
                  </a:lnTo>
                  <a:lnTo>
                    <a:pt x="87771" y="104436"/>
                  </a:lnTo>
                  <a:lnTo>
                    <a:pt x="57385" y="133397"/>
                  </a:lnTo>
                  <a:lnTo>
                    <a:pt x="32960" y="165020"/>
                  </a:lnTo>
                  <a:lnTo>
                    <a:pt x="14951" y="199025"/>
                  </a:lnTo>
                  <a:lnTo>
                    <a:pt x="0" y="273050"/>
                  </a:lnTo>
                  <a:lnTo>
                    <a:pt x="3813" y="310995"/>
                  </a:lnTo>
                  <a:lnTo>
                    <a:pt x="32960" y="381277"/>
                  </a:lnTo>
                  <a:lnTo>
                    <a:pt x="57385" y="413032"/>
                  </a:lnTo>
                  <a:lnTo>
                    <a:pt x="87771" y="442140"/>
                  </a:lnTo>
                  <a:lnTo>
                    <a:pt x="123666" y="468312"/>
                  </a:lnTo>
                  <a:lnTo>
                    <a:pt x="164614" y="491256"/>
                  </a:lnTo>
                  <a:lnTo>
                    <a:pt x="210161" y="510681"/>
                  </a:lnTo>
                  <a:lnTo>
                    <a:pt x="259853" y="526295"/>
                  </a:lnTo>
                  <a:lnTo>
                    <a:pt x="313237" y="537809"/>
                  </a:lnTo>
                  <a:lnTo>
                    <a:pt x="369857" y="544931"/>
                  </a:lnTo>
                  <a:lnTo>
                    <a:pt x="429260" y="547369"/>
                  </a:lnTo>
                  <a:lnTo>
                    <a:pt x="488929" y="544931"/>
                  </a:lnTo>
                  <a:lnTo>
                    <a:pt x="545723" y="537809"/>
                  </a:lnTo>
                  <a:lnTo>
                    <a:pt x="599201" y="526295"/>
                  </a:lnTo>
                  <a:lnTo>
                    <a:pt x="648922" y="510681"/>
                  </a:lnTo>
                  <a:lnTo>
                    <a:pt x="694445" y="491256"/>
                  </a:lnTo>
                  <a:lnTo>
                    <a:pt x="735329" y="468312"/>
                  </a:lnTo>
                  <a:lnTo>
                    <a:pt x="771134" y="442140"/>
                  </a:lnTo>
                  <a:lnTo>
                    <a:pt x="801417" y="413032"/>
                  </a:lnTo>
                  <a:lnTo>
                    <a:pt x="825738" y="381277"/>
                  </a:lnTo>
                  <a:lnTo>
                    <a:pt x="843656" y="347168"/>
                  </a:lnTo>
                  <a:lnTo>
                    <a:pt x="858520" y="273050"/>
                  </a:lnTo>
                  <a:lnTo>
                    <a:pt x="854730" y="235129"/>
                  </a:lnTo>
                  <a:lnTo>
                    <a:pt x="825738" y="165020"/>
                  </a:lnTo>
                  <a:lnTo>
                    <a:pt x="801417" y="133397"/>
                  </a:lnTo>
                  <a:lnTo>
                    <a:pt x="771134" y="104436"/>
                  </a:lnTo>
                  <a:lnTo>
                    <a:pt x="735329" y="78422"/>
                  </a:lnTo>
                  <a:lnTo>
                    <a:pt x="694445" y="55635"/>
                  </a:lnTo>
                  <a:lnTo>
                    <a:pt x="648922" y="36359"/>
                  </a:lnTo>
                  <a:lnTo>
                    <a:pt x="599201" y="20875"/>
                  </a:lnTo>
                  <a:lnTo>
                    <a:pt x="545723" y="9466"/>
                  </a:lnTo>
                  <a:lnTo>
                    <a:pt x="488929" y="2413"/>
                  </a:lnTo>
                  <a:lnTo>
                    <a:pt x="429260" y="0"/>
                  </a:lnTo>
                  <a:close/>
                </a:path>
              </a:pathLst>
            </a:custGeom>
            <a:solidFill>
              <a:srgbClr val="FF0000"/>
            </a:solidFill>
          </p:spPr>
          <p:txBody>
            <a:bodyPr wrap="square" lIns="0" tIns="0" rIns="0" bIns="0" rtlCol="0"/>
            <a:lstStyle/>
            <a:p>
              <a:endParaRPr/>
            </a:p>
          </p:txBody>
        </p:sp>
        <p:sp>
          <p:nvSpPr>
            <p:cNvPr id="35" name="object 35"/>
            <p:cNvSpPr/>
            <p:nvPr/>
          </p:nvSpPr>
          <p:spPr>
            <a:xfrm>
              <a:off x="6601460" y="5010150"/>
              <a:ext cx="859790" cy="547370"/>
            </a:xfrm>
            <a:custGeom>
              <a:avLst/>
              <a:gdLst/>
              <a:ahLst/>
              <a:cxnLst/>
              <a:rect l="l" t="t" r="r" b="b"/>
              <a:pathLst>
                <a:path w="859790" h="547370">
                  <a:moveTo>
                    <a:pt x="429260" y="0"/>
                  </a:moveTo>
                  <a:lnTo>
                    <a:pt x="488929" y="2413"/>
                  </a:lnTo>
                  <a:lnTo>
                    <a:pt x="545723" y="9466"/>
                  </a:lnTo>
                  <a:lnTo>
                    <a:pt x="599201" y="20875"/>
                  </a:lnTo>
                  <a:lnTo>
                    <a:pt x="648922" y="36359"/>
                  </a:lnTo>
                  <a:lnTo>
                    <a:pt x="694445" y="55635"/>
                  </a:lnTo>
                  <a:lnTo>
                    <a:pt x="735329" y="78422"/>
                  </a:lnTo>
                  <a:lnTo>
                    <a:pt x="771134" y="104436"/>
                  </a:lnTo>
                  <a:lnTo>
                    <a:pt x="801417" y="133397"/>
                  </a:lnTo>
                  <a:lnTo>
                    <a:pt x="825738" y="165020"/>
                  </a:lnTo>
                  <a:lnTo>
                    <a:pt x="843656" y="199025"/>
                  </a:lnTo>
                  <a:lnTo>
                    <a:pt x="858520" y="273050"/>
                  </a:lnTo>
                  <a:lnTo>
                    <a:pt x="854730" y="310995"/>
                  </a:lnTo>
                  <a:lnTo>
                    <a:pt x="825738" y="381277"/>
                  </a:lnTo>
                  <a:lnTo>
                    <a:pt x="801417" y="413032"/>
                  </a:lnTo>
                  <a:lnTo>
                    <a:pt x="771134" y="442140"/>
                  </a:lnTo>
                  <a:lnTo>
                    <a:pt x="735329" y="468312"/>
                  </a:lnTo>
                  <a:lnTo>
                    <a:pt x="694445" y="491256"/>
                  </a:lnTo>
                  <a:lnTo>
                    <a:pt x="648922" y="510681"/>
                  </a:lnTo>
                  <a:lnTo>
                    <a:pt x="599201" y="526295"/>
                  </a:lnTo>
                  <a:lnTo>
                    <a:pt x="545723" y="537809"/>
                  </a:lnTo>
                  <a:lnTo>
                    <a:pt x="488929" y="544931"/>
                  </a:lnTo>
                  <a:lnTo>
                    <a:pt x="429260" y="547369"/>
                  </a:lnTo>
                  <a:lnTo>
                    <a:pt x="369857" y="544931"/>
                  </a:lnTo>
                  <a:lnTo>
                    <a:pt x="313237" y="537809"/>
                  </a:lnTo>
                  <a:lnTo>
                    <a:pt x="259853" y="526295"/>
                  </a:lnTo>
                  <a:lnTo>
                    <a:pt x="210161" y="510681"/>
                  </a:lnTo>
                  <a:lnTo>
                    <a:pt x="164614" y="491256"/>
                  </a:lnTo>
                  <a:lnTo>
                    <a:pt x="123666" y="468312"/>
                  </a:lnTo>
                  <a:lnTo>
                    <a:pt x="87771" y="442140"/>
                  </a:lnTo>
                  <a:lnTo>
                    <a:pt x="57385" y="413032"/>
                  </a:lnTo>
                  <a:lnTo>
                    <a:pt x="32960" y="381277"/>
                  </a:lnTo>
                  <a:lnTo>
                    <a:pt x="14951" y="347168"/>
                  </a:lnTo>
                  <a:lnTo>
                    <a:pt x="0" y="273050"/>
                  </a:lnTo>
                  <a:lnTo>
                    <a:pt x="3813" y="235129"/>
                  </a:lnTo>
                  <a:lnTo>
                    <a:pt x="32960" y="165020"/>
                  </a:lnTo>
                  <a:lnTo>
                    <a:pt x="57385" y="133397"/>
                  </a:lnTo>
                  <a:lnTo>
                    <a:pt x="87771" y="104436"/>
                  </a:lnTo>
                  <a:lnTo>
                    <a:pt x="123666" y="78422"/>
                  </a:lnTo>
                  <a:lnTo>
                    <a:pt x="164614" y="55635"/>
                  </a:lnTo>
                  <a:lnTo>
                    <a:pt x="210161" y="36359"/>
                  </a:lnTo>
                  <a:lnTo>
                    <a:pt x="259853" y="20875"/>
                  </a:lnTo>
                  <a:lnTo>
                    <a:pt x="313237" y="9466"/>
                  </a:lnTo>
                  <a:lnTo>
                    <a:pt x="369857" y="2413"/>
                  </a:lnTo>
                  <a:lnTo>
                    <a:pt x="429260" y="0"/>
                  </a:lnTo>
                  <a:close/>
                </a:path>
                <a:path w="859790" h="547370">
                  <a:moveTo>
                    <a:pt x="0" y="0"/>
                  </a:moveTo>
                  <a:lnTo>
                    <a:pt x="0" y="0"/>
                  </a:lnTo>
                </a:path>
                <a:path w="859790" h="547370">
                  <a:moveTo>
                    <a:pt x="859790" y="547369"/>
                  </a:moveTo>
                  <a:lnTo>
                    <a:pt x="859790" y="547369"/>
                  </a:lnTo>
                </a:path>
              </a:pathLst>
            </a:custGeom>
            <a:ln w="9344">
              <a:solidFill>
                <a:srgbClr val="000000"/>
              </a:solidFill>
            </a:ln>
          </p:spPr>
          <p:txBody>
            <a:bodyPr wrap="square" lIns="0" tIns="0" rIns="0" bIns="0" rtlCol="0"/>
            <a:lstStyle/>
            <a:p>
              <a:endParaRPr/>
            </a:p>
          </p:txBody>
        </p:sp>
        <p:sp>
          <p:nvSpPr>
            <p:cNvPr id="36" name="object 36"/>
            <p:cNvSpPr/>
            <p:nvPr/>
          </p:nvSpPr>
          <p:spPr>
            <a:xfrm>
              <a:off x="6669177" y="4526687"/>
              <a:ext cx="80464" cy="77924"/>
            </a:xfrm>
            <a:prstGeom prst="rect">
              <a:avLst/>
            </a:prstGeom>
            <a:blipFill>
              <a:blip r:embed="rId9" cstate="print"/>
              <a:stretch>
                <a:fillRect/>
              </a:stretch>
            </a:blipFill>
          </p:spPr>
          <p:txBody>
            <a:bodyPr wrap="square" lIns="0" tIns="0" rIns="0" bIns="0" rtlCol="0"/>
            <a:lstStyle/>
            <a:p>
              <a:endParaRPr/>
            </a:p>
          </p:txBody>
        </p:sp>
        <p:sp>
          <p:nvSpPr>
            <p:cNvPr id="37" name="object 37"/>
            <p:cNvSpPr/>
            <p:nvPr/>
          </p:nvSpPr>
          <p:spPr>
            <a:xfrm>
              <a:off x="6311037" y="4732427"/>
              <a:ext cx="152854" cy="77924"/>
            </a:xfrm>
            <a:prstGeom prst="rect">
              <a:avLst/>
            </a:prstGeom>
            <a:blipFill>
              <a:blip r:embed="rId10" cstate="print"/>
              <a:stretch>
                <a:fillRect/>
              </a:stretch>
            </a:blipFill>
          </p:spPr>
          <p:txBody>
            <a:bodyPr wrap="square" lIns="0" tIns="0" rIns="0" bIns="0" rtlCol="0"/>
            <a:lstStyle/>
            <a:p>
              <a:endParaRPr/>
            </a:p>
          </p:txBody>
        </p:sp>
        <p:sp>
          <p:nvSpPr>
            <p:cNvPr id="38" name="object 38"/>
            <p:cNvSpPr/>
            <p:nvPr/>
          </p:nvSpPr>
          <p:spPr>
            <a:xfrm>
              <a:off x="6959600" y="4531360"/>
              <a:ext cx="71120" cy="68580"/>
            </a:xfrm>
            <a:custGeom>
              <a:avLst/>
              <a:gdLst/>
              <a:ahLst/>
              <a:cxnLst/>
              <a:rect l="l" t="t" r="r" b="b"/>
              <a:pathLst>
                <a:path w="71120" h="68579">
                  <a:moveTo>
                    <a:pt x="35559" y="0"/>
                  </a:moveTo>
                  <a:lnTo>
                    <a:pt x="21431" y="2678"/>
                  </a:lnTo>
                  <a:lnTo>
                    <a:pt x="10159" y="10001"/>
                  </a:lnTo>
                  <a:lnTo>
                    <a:pt x="2698" y="20895"/>
                  </a:lnTo>
                  <a:lnTo>
                    <a:pt x="0" y="34289"/>
                  </a:lnTo>
                  <a:lnTo>
                    <a:pt x="2698" y="47684"/>
                  </a:lnTo>
                  <a:lnTo>
                    <a:pt x="10159" y="58578"/>
                  </a:lnTo>
                  <a:lnTo>
                    <a:pt x="21431" y="65901"/>
                  </a:lnTo>
                  <a:lnTo>
                    <a:pt x="35559" y="68579"/>
                  </a:lnTo>
                  <a:lnTo>
                    <a:pt x="49688" y="65901"/>
                  </a:lnTo>
                  <a:lnTo>
                    <a:pt x="60960" y="58578"/>
                  </a:lnTo>
                  <a:lnTo>
                    <a:pt x="68421" y="47684"/>
                  </a:lnTo>
                  <a:lnTo>
                    <a:pt x="71120" y="34289"/>
                  </a:lnTo>
                  <a:lnTo>
                    <a:pt x="68421" y="20895"/>
                  </a:lnTo>
                  <a:lnTo>
                    <a:pt x="60960" y="10001"/>
                  </a:lnTo>
                  <a:lnTo>
                    <a:pt x="49688" y="2678"/>
                  </a:lnTo>
                  <a:lnTo>
                    <a:pt x="35559" y="0"/>
                  </a:lnTo>
                  <a:close/>
                </a:path>
              </a:pathLst>
            </a:custGeom>
            <a:solidFill>
              <a:srgbClr val="996633"/>
            </a:solidFill>
          </p:spPr>
          <p:txBody>
            <a:bodyPr wrap="square" lIns="0" tIns="0" rIns="0" bIns="0" rtlCol="0"/>
            <a:lstStyle/>
            <a:p>
              <a:endParaRPr/>
            </a:p>
          </p:txBody>
        </p:sp>
        <p:sp>
          <p:nvSpPr>
            <p:cNvPr id="39" name="object 39"/>
            <p:cNvSpPr/>
            <p:nvPr/>
          </p:nvSpPr>
          <p:spPr>
            <a:xfrm>
              <a:off x="6959600" y="4531360"/>
              <a:ext cx="72390" cy="68580"/>
            </a:xfrm>
            <a:custGeom>
              <a:avLst/>
              <a:gdLst/>
              <a:ahLst/>
              <a:cxnLst/>
              <a:rect l="l" t="t" r="r" b="b"/>
              <a:pathLst>
                <a:path w="72390" h="68579">
                  <a:moveTo>
                    <a:pt x="35559" y="0"/>
                  </a:moveTo>
                  <a:lnTo>
                    <a:pt x="49688" y="2678"/>
                  </a:lnTo>
                  <a:lnTo>
                    <a:pt x="60960" y="10001"/>
                  </a:lnTo>
                  <a:lnTo>
                    <a:pt x="68421" y="20895"/>
                  </a:lnTo>
                  <a:lnTo>
                    <a:pt x="71120" y="34289"/>
                  </a:lnTo>
                  <a:lnTo>
                    <a:pt x="68421" y="47684"/>
                  </a:lnTo>
                  <a:lnTo>
                    <a:pt x="60960" y="58578"/>
                  </a:lnTo>
                  <a:lnTo>
                    <a:pt x="49688" y="65901"/>
                  </a:lnTo>
                  <a:lnTo>
                    <a:pt x="35559" y="68579"/>
                  </a:lnTo>
                  <a:lnTo>
                    <a:pt x="21431" y="65901"/>
                  </a:lnTo>
                  <a:lnTo>
                    <a:pt x="10159" y="58578"/>
                  </a:lnTo>
                  <a:lnTo>
                    <a:pt x="2698" y="47684"/>
                  </a:lnTo>
                  <a:lnTo>
                    <a:pt x="0" y="34289"/>
                  </a:lnTo>
                  <a:lnTo>
                    <a:pt x="2698" y="20895"/>
                  </a:lnTo>
                  <a:lnTo>
                    <a:pt x="10159" y="10001"/>
                  </a:lnTo>
                  <a:lnTo>
                    <a:pt x="21431" y="2678"/>
                  </a:lnTo>
                  <a:lnTo>
                    <a:pt x="35559" y="0"/>
                  </a:lnTo>
                  <a:close/>
                </a:path>
                <a:path w="72390" h="68579">
                  <a:moveTo>
                    <a:pt x="0" y="0"/>
                  </a:moveTo>
                  <a:lnTo>
                    <a:pt x="0" y="0"/>
                  </a:lnTo>
                </a:path>
                <a:path w="72390" h="68579">
                  <a:moveTo>
                    <a:pt x="72390" y="68579"/>
                  </a:moveTo>
                  <a:lnTo>
                    <a:pt x="72390" y="68579"/>
                  </a:lnTo>
                </a:path>
              </a:pathLst>
            </a:custGeom>
            <a:ln w="9344">
              <a:solidFill>
                <a:srgbClr val="000000"/>
              </a:solidFill>
            </a:ln>
          </p:spPr>
          <p:txBody>
            <a:bodyPr wrap="square" lIns="0" tIns="0" rIns="0" bIns="0" rtlCol="0"/>
            <a:lstStyle/>
            <a:p>
              <a:endParaRPr/>
            </a:p>
          </p:txBody>
        </p:sp>
        <p:sp>
          <p:nvSpPr>
            <p:cNvPr id="40" name="object 40"/>
            <p:cNvSpPr/>
            <p:nvPr/>
          </p:nvSpPr>
          <p:spPr>
            <a:xfrm>
              <a:off x="6525667" y="4185057"/>
              <a:ext cx="152854" cy="77924"/>
            </a:xfrm>
            <a:prstGeom prst="rect">
              <a:avLst/>
            </a:prstGeom>
            <a:blipFill>
              <a:blip r:embed="rId11" cstate="print"/>
              <a:stretch>
                <a:fillRect/>
              </a:stretch>
            </a:blipFill>
          </p:spPr>
          <p:txBody>
            <a:bodyPr wrap="square" lIns="0" tIns="0" rIns="0" bIns="0" rtlCol="0"/>
            <a:lstStyle/>
            <a:p>
              <a:endParaRPr/>
            </a:p>
          </p:txBody>
        </p:sp>
        <p:sp>
          <p:nvSpPr>
            <p:cNvPr id="41" name="object 41"/>
            <p:cNvSpPr/>
            <p:nvPr/>
          </p:nvSpPr>
          <p:spPr>
            <a:xfrm>
              <a:off x="6454547" y="4322217"/>
              <a:ext cx="151584" cy="146504"/>
            </a:xfrm>
            <a:prstGeom prst="rect">
              <a:avLst/>
            </a:prstGeom>
            <a:blipFill>
              <a:blip r:embed="rId12" cstate="print"/>
              <a:stretch>
                <a:fillRect/>
              </a:stretch>
            </a:blipFill>
          </p:spPr>
          <p:txBody>
            <a:bodyPr wrap="square" lIns="0" tIns="0" rIns="0" bIns="0" rtlCol="0"/>
            <a:lstStyle/>
            <a:p>
              <a:endParaRPr/>
            </a:p>
          </p:txBody>
        </p:sp>
        <p:sp>
          <p:nvSpPr>
            <p:cNvPr id="42" name="object 42"/>
            <p:cNvSpPr/>
            <p:nvPr/>
          </p:nvSpPr>
          <p:spPr>
            <a:xfrm>
              <a:off x="6811417" y="4390797"/>
              <a:ext cx="152854" cy="77924"/>
            </a:xfrm>
            <a:prstGeom prst="rect">
              <a:avLst/>
            </a:prstGeom>
            <a:blipFill>
              <a:blip r:embed="rId13" cstate="print"/>
              <a:stretch>
                <a:fillRect/>
              </a:stretch>
            </a:blipFill>
          </p:spPr>
          <p:txBody>
            <a:bodyPr wrap="square" lIns="0" tIns="0" rIns="0" bIns="0" rtlCol="0"/>
            <a:lstStyle/>
            <a:p>
              <a:endParaRPr/>
            </a:p>
          </p:txBody>
        </p:sp>
        <p:sp>
          <p:nvSpPr>
            <p:cNvPr id="43" name="object 43"/>
            <p:cNvSpPr/>
            <p:nvPr/>
          </p:nvSpPr>
          <p:spPr>
            <a:xfrm>
              <a:off x="6883807" y="4663847"/>
              <a:ext cx="80464" cy="77924"/>
            </a:xfrm>
            <a:prstGeom prst="rect">
              <a:avLst/>
            </a:prstGeom>
            <a:blipFill>
              <a:blip r:embed="rId9" cstate="print"/>
              <a:stretch>
                <a:fillRect/>
              </a:stretch>
            </a:blipFill>
          </p:spPr>
          <p:txBody>
            <a:bodyPr wrap="square" lIns="0" tIns="0" rIns="0" bIns="0" rtlCol="0"/>
            <a:lstStyle/>
            <a:p>
              <a:endParaRPr/>
            </a:p>
          </p:txBody>
        </p:sp>
        <p:sp>
          <p:nvSpPr>
            <p:cNvPr id="44" name="object 44"/>
            <p:cNvSpPr/>
            <p:nvPr/>
          </p:nvSpPr>
          <p:spPr>
            <a:xfrm>
              <a:off x="7030720" y="4599940"/>
              <a:ext cx="71120" cy="68580"/>
            </a:xfrm>
            <a:custGeom>
              <a:avLst/>
              <a:gdLst/>
              <a:ahLst/>
              <a:cxnLst/>
              <a:rect l="l" t="t" r="r" b="b"/>
              <a:pathLst>
                <a:path w="71120" h="68579">
                  <a:moveTo>
                    <a:pt x="35559" y="0"/>
                  </a:moveTo>
                  <a:lnTo>
                    <a:pt x="21967" y="2678"/>
                  </a:lnTo>
                  <a:lnTo>
                    <a:pt x="10636" y="10001"/>
                  </a:lnTo>
                  <a:lnTo>
                    <a:pt x="2877" y="20895"/>
                  </a:lnTo>
                  <a:lnTo>
                    <a:pt x="0" y="34290"/>
                  </a:lnTo>
                  <a:lnTo>
                    <a:pt x="2877" y="47684"/>
                  </a:lnTo>
                  <a:lnTo>
                    <a:pt x="10636" y="58578"/>
                  </a:lnTo>
                  <a:lnTo>
                    <a:pt x="21967" y="65901"/>
                  </a:lnTo>
                  <a:lnTo>
                    <a:pt x="35559" y="68580"/>
                  </a:lnTo>
                  <a:lnTo>
                    <a:pt x="49688" y="65901"/>
                  </a:lnTo>
                  <a:lnTo>
                    <a:pt x="60960" y="58578"/>
                  </a:lnTo>
                  <a:lnTo>
                    <a:pt x="68421" y="47684"/>
                  </a:lnTo>
                  <a:lnTo>
                    <a:pt x="71120" y="34290"/>
                  </a:lnTo>
                  <a:lnTo>
                    <a:pt x="68421" y="20895"/>
                  </a:lnTo>
                  <a:lnTo>
                    <a:pt x="60960" y="10001"/>
                  </a:lnTo>
                  <a:lnTo>
                    <a:pt x="49688" y="2678"/>
                  </a:lnTo>
                  <a:lnTo>
                    <a:pt x="35559" y="0"/>
                  </a:lnTo>
                  <a:close/>
                </a:path>
              </a:pathLst>
            </a:custGeom>
            <a:solidFill>
              <a:srgbClr val="996633"/>
            </a:solidFill>
          </p:spPr>
          <p:txBody>
            <a:bodyPr wrap="square" lIns="0" tIns="0" rIns="0" bIns="0" rtlCol="0"/>
            <a:lstStyle/>
            <a:p>
              <a:endParaRPr/>
            </a:p>
          </p:txBody>
        </p:sp>
        <p:sp>
          <p:nvSpPr>
            <p:cNvPr id="45" name="object 45"/>
            <p:cNvSpPr/>
            <p:nvPr/>
          </p:nvSpPr>
          <p:spPr>
            <a:xfrm>
              <a:off x="7030720" y="4599940"/>
              <a:ext cx="72390" cy="68580"/>
            </a:xfrm>
            <a:custGeom>
              <a:avLst/>
              <a:gdLst/>
              <a:ahLst/>
              <a:cxnLst/>
              <a:rect l="l" t="t" r="r" b="b"/>
              <a:pathLst>
                <a:path w="72390" h="68579">
                  <a:moveTo>
                    <a:pt x="35559" y="0"/>
                  </a:moveTo>
                  <a:lnTo>
                    <a:pt x="49688" y="2678"/>
                  </a:lnTo>
                  <a:lnTo>
                    <a:pt x="60960" y="10001"/>
                  </a:lnTo>
                  <a:lnTo>
                    <a:pt x="68421" y="20895"/>
                  </a:lnTo>
                  <a:lnTo>
                    <a:pt x="71120" y="34290"/>
                  </a:lnTo>
                  <a:lnTo>
                    <a:pt x="68421" y="47684"/>
                  </a:lnTo>
                  <a:lnTo>
                    <a:pt x="60960" y="58578"/>
                  </a:lnTo>
                  <a:lnTo>
                    <a:pt x="49688" y="65901"/>
                  </a:lnTo>
                  <a:lnTo>
                    <a:pt x="35559" y="68580"/>
                  </a:lnTo>
                  <a:lnTo>
                    <a:pt x="21967" y="65901"/>
                  </a:lnTo>
                  <a:lnTo>
                    <a:pt x="10636" y="58578"/>
                  </a:lnTo>
                  <a:lnTo>
                    <a:pt x="2877" y="47684"/>
                  </a:lnTo>
                  <a:lnTo>
                    <a:pt x="0" y="34290"/>
                  </a:lnTo>
                  <a:lnTo>
                    <a:pt x="2877" y="20895"/>
                  </a:lnTo>
                  <a:lnTo>
                    <a:pt x="10636" y="10001"/>
                  </a:lnTo>
                  <a:lnTo>
                    <a:pt x="21967" y="2678"/>
                  </a:lnTo>
                  <a:lnTo>
                    <a:pt x="35559" y="0"/>
                  </a:lnTo>
                  <a:close/>
                </a:path>
                <a:path w="72390" h="68579">
                  <a:moveTo>
                    <a:pt x="0" y="0"/>
                  </a:moveTo>
                  <a:lnTo>
                    <a:pt x="0" y="0"/>
                  </a:lnTo>
                </a:path>
                <a:path w="72390" h="68579">
                  <a:moveTo>
                    <a:pt x="72389" y="68580"/>
                  </a:moveTo>
                  <a:lnTo>
                    <a:pt x="72389" y="68580"/>
                  </a:lnTo>
                </a:path>
              </a:pathLst>
            </a:custGeom>
            <a:ln w="9344">
              <a:solidFill>
                <a:srgbClr val="000000"/>
              </a:solidFill>
            </a:ln>
          </p:spPr>
          <p:txBody>
            <a:bodyPr wrap="square" lIns="0" tIns="0" rIns="0" bIns="0" rtlCol="0"/>
            <a:lstStyle/>
            <a:p>
              <a:endParaRPr/>
            </a:p>
          </p:txBody>
        </p:sp>
        <p:sp>
          <p:nvSpPr>
            <p:cNvPr id="46" name="object 46"/>
            <p:cNvSpPr/>
            <p:nvPr/>
          </p:nvSpPr>
          <p:spPr>
            <a:xfrm>
              <a:off x="7026047" y="4322217"/>
              <a:ext cx="80464" cy="77924"/>
            </a:xfrm>
            <a:prstGeom prst="rect">
              <a:avLst/>
            </a:prstGeom>
            <a:blipFill>
              <a:blip r:embed="rId14" cstate="print"/>
              <a:stretch>
                <a:fillRect/>
              </a:stretch>
            </a:blipFill>
          </p:spPr>
          <p:txBody>
            <a:bodyPr wrap="square" lIns="0" tIns="0" rIns="0" bIns="0" rtlCol="0"/>
            <a:lstStyle/>
            <a:p>
              <a:endParaRPr/>
            </a:p>
          </p:txBody>
        </p:sp>
        <p:sp>
          <p:nvSpPr>
            <p:cNvPr id="47" name="object 47"/>
            <p:cNvSpPr/>
            <p:nvPr/>
          </p:nvSpPr>
          <p:spPr>
            <a:xfrm>
              <a:off x="6669177" y="4322217"/>
              <a:ext cx="80464" cy="77924"/>
            </a:xfrm>
            <a:prstGeom prst="rect">
              <a:avLst/>
            </a:prstGeom>
            <a:blipFill>
              <a:blip r:embed="rId15" cstate="print"/>
              <a:stretch>
                <a:fillRect/>
              </a:stretch>
            </a:blipFill>
          </p:spPr>
          <p:txBody>
            <a:bodyPr wrap="square" lIns="0" tIns="0" rIns="0" bIns="0" rtlCol="0"/>
            <a:lstStyle/>
            <a:p>
              <a:endParaRPr/>
            </a:p>
          </p:txBody>
        </p:sp>
        <p:sp>
          <p:nvSpPr>
            <p:cNvPr id="48" name="object 48"/>
            <p:cNvSpPr/>
            <p:nvPr/>
          </p:nvSpPr>
          <p:spPr>
            <a:xfrm>
              <a:off x="6811417" y="4526687"/>
              <a:ext cx="81734" cy="77924"/>
            </a:xfrm>
            <a:prstGeom prst="rect">
              <a:avLst/>
            </a:prstGeom>
            <a:blipFill>
              <a:blip r:embed="rId16" cstate="print"/>
              <a:stretch>
                <a:fillRect/>
              </a:stretch>
            </a:blipFill>
          </p:spPr>
          <p:txBody>
            <a:bodyPr wrap="square" lIns="0" tIns="0" rIns="0" bIns="0" rtlCol="0"/>
            <a:lstStyle/>
            <a:p>
              <a:endParaRPr/>
            </a:p>
          </p:txBody>
        </p:sp>
        <p:sp>
          <p:nvSpPr>
            <p:cNvPr id="49" name="object 49"/>
            <p:cNvSpPr/>
            <p:nvPr/>
          </p:nvSpPr>
          <p:spPr>
            <a:xfrm>
              <a:off x="6383427" y="4595267"/>
              <a:ext cx="80464" cy="77924"/>
            </a:xfrm>
            <a:prstGeom prst="rect">
              <a:avLst/>
            </a:prstGeom>
            <a:blipFill>
              <a:blip r:embed="rId17" cstate="print"/>
              <a:stretch>
                <a:fillRect/>
              </a:stretch>
            </a:blipFill>
          </p:spPr>
          <p:txBody>
            <a:bodyPr wrap="square" lIns="0" tIns="0" rIns="0" bIns="0" rtlCol="0"/>
            <a:lstStyle/>
            <a:p>
              <a:endParaRPr/>
            </a:p>
          </p:txBody>
        </p:sp>
        <p:sp>
          <p:nvSpPr>
            <p:cNvPr id="50" name="object 50"/>
            <p:cNvSpPr/>
            <p:nvPr/>
          </p:nvSpPr>
          <p:spPr>
            <a:xfrm>
              <a:off x="6096407" y="4801007"/>
              <a:ext cx="152854" cy="77924"/>
            </a:xfrm>
            <a:prstGeom prst="rect">
              <a:avLst/>
            </a:prstGeom>
            <a:blipFill>
              <a:blip r:embed="rId18" cstate="print"/>
              <a:stretch>
                <a:fillRect/>
              </a:stretch>
            </a:blipFill>
          </p:spPr>
          <p:txBody>
            <a:bodyPr wrap="square" lIns="0" tIns="0" rIns="0" bIns="0" rtlCol="0"/>
            <a:lstStyle/>
            <a:p>
              <a:endParaRPr/>
            </a:p>
          </p:txBody>
        </p:sp>
        <p:sp>
          <p:nvSpPr>
            <p:cNvPr id="51" name="object 51"/>
            <p:cNvSpPr/>
            <p:nvPr/>
          </p:nvSpPr>
          <p:spPr>
            <a:xfrm>
              <a:off x="6311037" y="4936897"/>
              <a:ext cx="152854" cy="77924"/>
            </a:xfrm>
            <a:prstGeom prst="rect">
              <a:avLst/>
            </a:prstGeom>
            <a:blipFill>
              <a:blip r:embed="rId11" cstate="print"/>
              <a:stretch>
                <a:fillRect/>
              </a:stretch>
            </a:blipFill>
          </p:spPr>
          <p:txBody>
            <a:bodyPr wrap="square" lIns="0" tIns="0" rIns="0" bIns="0" rtlCol="0"/>
            <a:lstStyle/>
            <a:p>
              <a:endParaRPr/>
            </a:p>
          </p:txBody>
        </p:sp>
        <p:sp>
          <p:nvSpPr>
            <p:cNvPr id="52" name="object 52"/>
            <p:cNvSpPr/>
            <p:nvPr/>
          </p:nvSpPr>
          <p:spPr>
            <a:xfrm>
              <a:off x="7030720" y="4668520"/>
              <a:ext cx="71120" cy="68580"/>
            </a:xfrm>
            <a:custGeom>
              <a:avLst/>
              <a:gdLst/>
              <a:ahLst/>
              <a:cxnLst/>
              <a:rect l="l" t="t" r="r" b="b"/>
              <a:pathLst>
                <a:path w="71120" h="68579">
                  <a:moveTo>
                    <a:pt x="35559" y="0"/>
                  </a:moveTo>
                  <a:lnTo>
                    <a:pt x="21967" y="2678"/>
                  </a:lnTo>
                  <a:lnTo>
                    <a:pt x="10636" y="10001"/>
                  </a:lnTo>
                  <a:lnTo>
                    <a:pt x="2877" y="20895"/>
                  </a:lnTo>
                  <a:lnTo>
                    <a:pt x="0" y="34289"/>
                  </a:lnTo>
                  <a:lnTo>
                    <a:pt x="2877" y="47684"/>
                  </a:lnTo>
                  <a:lnTo>
                    <a:pt x="10636" y="58578"/>
                  </a:lnTo>
                  <a:lnTo>
                    <a:pt x="21967" y="65901"/>
                  </a:lnTo>
                  <a:lnTo>
                    <a:pt x="35559" y="68579"/>
                  </a:lnTo>
                  <a:lnTo>
                    <a:pt x="49688" y="65901"/>
                  </a:lnTo>
                  <a:lnTo>
                    <a:pt x="60960" y="58578"/>
                  </a:lnTo>
                  <a:lnTo>
                    <a:pt x="68421" y="47684"/>
                  </a:lnTo>
                  <a:lnTo>
                    <a:pt x="71120" y="34289"/>
                  </a:lnTo>
                  <a:lnTo>
                    <a:pt x="68421" y="20895"/>
                  </a:lnTo>
                  <a:lnTo>
                    <a:pt x="60960" y="10001"/>
                  </a:lnTo>
                  <a:lnTo>
                    <a:pt x="49688" y="2678"/>
                  </a:lnTo>
                  <a:lnTo>
                    <a:pt x="35559" y="0"/>
                  </a:lnTo>
                  <a:close/>
                </a:path>
              </a:pathLst>
            </a:custGeom>
            <a:solidFill>
              <a:srgbClr val="996633"/>
            </a:solidFill>
          </p:spPr>
          <p:txBody>
            <a:bodyPr wrap="square" lIns="0" tIns="0" rIns="0" bIns="0" rtlCol="0"/>
            <a:lstStyle/>
            <a:p>
              <a:endParaRPr/>
            </a:p>
          </p:txBody>
        </p:sp>
        <p:sp>
          <p:nvSpPr>
            <p:cNvPr id="53" name="object 53"/>
            <p:cNvSpPr/>
            <p:nvPr/>
          </p:nvSpPr>
          <p:spPr>
            <a:xfrm>
              <a:off x="7030720" y="4668520"/>
              <a:ext cx="72390" cy="68580"/>
            </a:xfrm>
            <a:custGeom>
              <a:avLst/>
              <a:gdLst/>
              <a:ahLst/>
              <a:cxnLst/>
              <a:rect l="l" t="t" r="r" b="b"/>
              <a:pathLst>
                <a:path w="72390" h="68579">
                  <a:moveTo>
                    <a:pt x="35559" y="0"/>
                  </a:moveTo>
                  <a:lnTo>
                    <a:pt x="49688" y="2678"/>
                  </a:lnTo>
                  <a:lnTo>
                    <a:pt x="60960" y="10001"/>
                  </a:lnTo>
                  <a:lnTo>
                    <a:pt x="68421" y="20895"/>
                  </a:lnTo>
                  <a:lnTo>
                    <a:pt x="71120" y="34289"/>
                  </a:lnTo>
                  <a:lnTo>
                    <a:pt x="68421" y="47684"/>
                  </a:lnTo>
                  <a:lnTo>
                    <a:pt x="60960" y="58578"/>
                  </a:lnTo>
                  <a:lnTo>
                    <a:pt x="49688" y="65901"/>
                  </a:lnTo>
                  <a:lnTo>
                    <a:pt x="35559" y="68579"/>
                  </a:lnTo>
                  <a:lnTo>
                    <a:pt x="21967" y="65901"/>
                  </a:lnTo>
                  <a:lnTo>
                    <a:pt x="10636" y="58578"/>
                  </a:lnTo>
                  <a:lnTo>
                    <a:pt x="2877" y="47684"/>
                  </a:lnTo>
                  <a:lnTo>
                    <a:pt x="0" y="34289"/>
                  </a:lnTo>
                  <a:lnTo>
                    <a:pt x="2877" y="20895"/>
                  </a:lnTo>
                  <a:lnTo>
                    <a:pt x="10636" y="10001"/>
                  </a:lnTo>
                  <a:lnTo>
                    <a:pt x="21967" y="2678"/>
                  </a:lnTo>
                  <a:lnTo>
                    <a:pt x="35559" y="0"/>
                  </a:lnTo>
                  <a:close/>
                </a:path>
                <a:path w="72390" h="68579">
                  <a:moveTo>
                    <a:pt x="0" y="0"/>
                  </a:moveTo>
                  <a:lnTo>
                    <a:pt x="0" y="0"/>
                  </a:lnTo>
                </a:path>
                <a:path w="72390" h="68579">
                  <a:moveTo>
                    <a:pt x="72389" y="68579"/>
                  </a:moveTo>
                  <a:lnTo>
                    <a:pt x="72389" y="68579"/>
                  </a:lnTo>
                </a:path>
              </a:pathLst>
            </a:custGeom>
            <a:ln w="9344">
              <a:solidFill>
                <a:srgbClr val="000000"/>
              </a:solidFill>
            </a:ln>
          </p:spPr>
          <p:txBody>
            <a:bodyPr wrap="square" lIns="0" tIns="0" rIns="0" bIns="0" rtlCol="0"/>
            <a:lstStyle/>
            <a:p>
              <a:endParaRPr/>
            </a:p>
          </p:txBody>
        </p:sp>
        <p:sp>
          <p:nvSpPr>
            <p:cNvPr id="54" name="object 54"/>
            <p:cNvSpPr/>
            <p:nvPr/>
          </p:nvSpPr>
          <p:spPr>
            <a:xfrm>
              <a:off x="7174229" y="4668520"/>
              <a:ext cx="71120" cy="68580"/>
            </a:xfrm>
            <a:custGeom>
              <a:avLst/>
              <a:gdLst/>
              <a:ahLst/>
              <a:cxnLst/>
              <a:rect l="l" t="t" r="r" b="b"/>
              <a:pathLst>
                <a:path w="71120" h="68579">
                  <a:moveTo>
                    <a:pt x="35560" y="0"/>
                  </a:moveTo>
                  <a:lnTo>
                    <a:pt x="21431" y="2678"/>
                  </a:lnTo>
                  <a:lnTo>
                    <a:pt x="10159" y="10001"/>
                  </a:lnTo>
                  <a:lnTo>
                    <a:pt x="2698" y="20895"/>
                  </a:lnTo>
                  <a:lnTo>
                    <a:pt x="0" y="34289"/>
                  </a:lnTo>
                  <a:lnTo>
                    <a:pt x="2698" y="47684"/>
                  </a:lnTo>
                  <a:lnTo>
                    <a:pt x="10159" y="58578"/>
                  </a:lnTo>
                  <a:lnTo>
                    <a:pt x="21431" y="65901"/>
                  </a:lnTo>
                  <a:lnTo>
                    <a:pt x="35560" y="68579"/>
                  </a:lnTo>
                  <a:lnTo>
                    <a:pt x="49688" y="65901"/>
                  </a:lnTo>
                  <a:lnTo>
                    <a:pt x="60960" y="58578"/>
                  </a:lnTo>
                  <a:lnTo>
                    <a:pt x="68421" y="47684"/>
                  </a:lnTo>
                  <a:lnTo>
                    <a:pt x="71120" y="34289"/>
                  </a:lnTo>
                  <a:lnTo>
                    <a:pt x="68421" y="20895"/>
                  </a:lnTo>
                  <a:lnTo>
                    <a:pt x="60960" y="10001"/>
                  </a:lnTo>
                  <a:lnTo>
                    <a:pt x="49688" y="2678"/>
                  </a:lnTo>
                  <a:lnTo>
                    <a:pt x="35560" y="0"/>
                  </a:lnTo>
                  <a:close/>
                </a:path>
              </a:pathLst>
            </a:custGeom>
            <a:solidFill>
              <a:srgbClr val="996633"/>
            </a:solidFill>
          </p:spPr>
          <p:txBody>
            <a:bodyPr wrap="square" lIns="0" tIns="0" rIns="0" bIns="0" rtlCol="0"/>
            <a:lstStyle/>
            <a:p>
              <a:endParaRPr/>
            </a:p>
          </p:txBody>
        </p:sp>
        <p:sp>
          <p:nvSpPr>
            <p:cNvPr id="55" name="object 55"/>
            <p:cNvSpPr/>
            <p:nvPr/>
          </p:nvSpPr>
          <p:spPr>
            <a:xfrm>
              <a:off x="7174229" y="4668520"/>
              <a:ext cx="72390" cy="68580"/>
            </a:xfrm>
            <a:custGeom>
              <a:avLst/>
              <a:gdLst/>
              <a:ahLst/>
              <a:cxnLst/>
              <a:rect l="l" t="t" r="r" b="b"/>
              <a:pathLst>
                <a:path w="72390" h="68579">
                  <a:moveTo>
                    <a:pt x="35560" y="0"/>
                  </a:moveTo>
                  <a:lnTo>
                    <a:pt x="49688" y="2678"/>
                  </a:lnTo>
                  <a:lnTo>
                    <a:pt x="60960" y="10001"/>
                  </a:lnTo>
                  <a:lnTo>
                    <a:pt x="68421" y="20895"/>
                  </a:lnTo>
                  <a:lnTo>
                    <a:pt x="71120" y="34289"/>
                  </a:lnTo>
                  <a:lnTo>
                    <a:pt x="68421" y="47684"/>
                  </a:lnTo>
                  <a:lnTo>
                    <a:pt x="60960" y="58578"/>
                  </a:lnTo>
                  <a:lnTo>
                    <a:pt x="49688" y="65901"/>
                  </a:lnTo>
                  <a:lnTo>
                    <a:pt x="35560" y="68579"/>
                  </a:lnTo>
                  <a:lnTo>
                    <a:pt x="21431" y="65901"/>
                  </a:lnTo>
                  <a:lnTo>
                    <a:pt x="10159" y="58578"/>
                  </a:lnTo>
                  <a:lnTo>
                    <a:pt x="2698" y="47684"/>
                  </a:lnTo>
                  <a:lnTo>
                    <a:pt x="0" y="34289"/>
                  </a:lnTo>
                  <a:lnTo>
                    <a:pt x="2698" y="20895"/>
                  </a:lnTo>
                  <a:lnTo>
                    <a:pt x="10159" y="10001"/>
                  </a:lnTo>
                  <a:lnTo>
                    <a:pt x="21431" y="2678"/>
                  </a:lnTo>
                  <a:lnTo>
                    <a:pt x="35560" y="0"/>
                  </a:lnTo>
                  <a:close/>
                </a:path>
                <a:path w="72390" h="68579">
                  <a:moveTo>
                    <a:pt x="0" y="0"/>
                  </a:moveTo>
                  <a:lnTo>
                    <a:pt x="0" y="0"/>
                  </a:lnTo>
                </a:path>
                <a:path w="72390" h="68579">
                  <a:moveTo>
                    <a:pt x="72390" y="68579"/>
                  </a:moveTo>
                  <a:lnTo>
                    <a:pt x="72390" y="68579"/>
                  </a:lnTo>
                </a:path>
              </a:pathLst>
            </a:custGeom>
            <a:ln w="9344">
              <a:solidFill>
                <a:srgbClr val="000000"/>
              </a:solidFill>
            </a:ln>
          </p:spPr>
          <p:txBody>
            <a:bodyPr wrap="square" lIns="0" tIns="0" rIns="0" bIns="0" rtlCol="0"/>
            <a:lstStyle/>
            <a:p>
              <a:endParaRPr/>
            </a:p>
          </p:txBody>
        </p:sp>
        <p:sp>
          <p:nvSpPr>
            <p:cNvPr id="56" name="object 56"/>
            <p:cNvSpPr/>
            <p:nvPr/>
          </p:nvSpPr>
          <p:spPr>
            <a:xfrm>
              <a:off x="6744969" y="4737100"/>
              <a:ext cx="71120" cy="67310"/>
            </a:xfrm>
            <a:custGeom>
              <a:avLst/>
              <a:gdLst/>
              <a:ahLst/>
              <a:cxnLst/>
              <a:rect l="l" t="t" r="r" b="b"/>
              <a:pathLst>
                <a:path w="71120" h="67310">
                  <a:moveTo>
                    <a:pt x="35559" y="0"/>
                  </a:moveTo>
                  <a:lnTo>
                    <a:pt x="21431" y="2480"/>
                  </a:lnTo>
                  <a:lnTo>
                    <a:pt x="10159" y="9366"/>
                  </a:lnTo>
                  <a:lnTo>
                    <a:pt x="2698" y="19823"/>
                  </a:lnTo>
                  <a:lnTo>
                    <a:pt x="0" y="33019"/>
                  </a:lnTo>
                  <a:lnTo>
                    <a:pt x="2698" y="46414"/>
                  </a:lnTo>
                  <a:lnTo>
                    <a:pt x="10160" y="57308"/>
                  </a:lnTo>
                  <a:lnTo>
                    <a:pt x="21431" y="64631"/>
                  </a:lnTo>
                  <a:lnTo>
                    <a:pt x="35559" y="67310"/>
                  </a:lnTo>
                  <a:lnTo>
                    <a:pt x="49688" y="64631"/>
                  </a:lnTo>
                  <a:lnTo>
                    <a:pt x="60960" y="57308"/>
                  </a:lnTo>
                  <a:lnTo>
                    <a:pt x="68421" y="46414"/>
                  </a:lnTo>
                  <a:lnTo>
                    <a:pt x="71120" y="33019"/>
                  </a:lnTo>
                  <a:lnTo>
                    <a:pt x="68421" y="19823"/>
                  </a:lnTo>
                  <a:lnTo>
                    <a:pt x="60960" y="9366"/>
                  </a:lnTo>
                  <a:lnTo>
                    <a:pt x="49688" y="2480"/>
                  </a:lnTo>
                  <a:lnTo>
                    <a:pt x="35559" y="0"/>
                  </a:lnTo>
                  <a:close/>
                </a:path>
              </a:pathLst>
            </a:custGeom>
            <a:solidFill>
              <a:srgbClr val="996633"/>
            </a:solidFill>
          </p:spPr>
          <p:txBody>
            <a:bodyPr wrap="square" lIns="0" tIns="0" rIns="0" bIns="0" rtlCol="0"/>
            <a:lstStyle/>
            <a:p>
              <a:endParaRPr/>
            </a:p>
          </p:txBody>
        </p:sp>
        <p:sp>
          <p:nvSpPr>
            <p:cNvPr id="57" name="object 57"/>
            <p:cNvSpPr/>
            <p:nvPr/>
          </p:nvSpPr>
          <p:spPr>
            <a:xfrm>
              <a:off x="6744969" y="4737100"/>
              <a:ext cx="72390" cy="68580"/>
            </a:xfrm>
            <a:custGeom>
              <a:avLst/>
              <a:gdLst/>
              <a:ahLst/>
              <a:cxnLst/>
              <a:rect l="l" t="t" r="r" b="b"/>
              <a:pathLst>
                <a:path w="72390" h="68579">
                  <a:moveTo>
                    <a:pt x="35559" y="0"/>
                  </a:moveTo>
                  <a:lnTo>
                    <a:pt x="49688" y="2480"/>
                  </a:lnTo>
                  <a:lnTo>
                    <a:pt x="60960" y="9366"/>
                  </a:lnTo>
                  <a:lnTo>
                    <a:pt x="68421" y="19823"/>
                  </a:lnTo>
                  <a:lnTo>
                    <a:pt x="71120" y="33019"/>
                  </a:lnTo>
                  <a:lnTo>
                    <a:pt x="68421" y="46414"/>
                  </a:lnTo>
                  <a:lnTo>
                    <a:pt x="60960" y="57308"/>
                  </a:lnTo>
                  <a:lnTo>
                    <a:pt x="49688" y="64631"/>
                  </a:lnTo>
                  <a:lnTo>
                    <a:pt x="35559" y="67310"/>
                  </a:lnTo>
                  <a:lnTo>
                    <a:pt x="21431" y="64631"/>
                  </a:lnTo>
                  <a:lnTo>
                    <a:pt x="10160" y="57308"/>
                  </a:lnTo>
                  <a:lnTo>
                    <a:pt x="2698" y="46414"/>
                  </a:lnTo>
                  <a:lnTo>
                    <a:pt x="0" y="33019"/>
                  </a:lnTo>
                  <a:lnTo>
                    <a:pt x="2698" y="19823"/>
                  </a:lnTo>
                  <a:lnTo>
                    <a:pt x="10159" y="9366"/>
                  </a:lnTo>
                  <a:lnTo>
                    <a:pt x="21431" y="2480"/>
                  </a:lnTo>
                  <a:lnTo>
                    <a:pt x="35559" y="0"/>
                  </a:lnTo>
                  <a:close/>
                </a:path>
                <a:path w="72390" h="68579">
                  <a:moveTo>
                    <a:pt x="0" y="0"/>
                  </a:moveTo>
                  <a:lnTo>
                    <a:pt x="0" y="0"/>
                  </a:lnTo>
                </a:path>
                <a:path w="72390" h="68579">
                  <a:moveTo>
                    <a:pt x="72389" y="68580"/>
                  </a:moveTo>
                  <a:lnTo>
                    <a:pt x="72389" y="68580"/>
                  </a:lnTo>
                </a:path>
              </a:pathLst>
            </a:custGeom>
            <a:ln w="9344">
              <a:solidFill>
                <a:srgbClr val="000000"/>
              </a:solidFill>
            </a:ln>
          </p:spPr>
          <p:txBody>
            <a:bodyPr wrap="square" lIns="0" tIns="0" rIns="0" bIns="0" rtlCol="0"/>
            <a:lstStyle/>
            <a:p>
              <a:endParaRPr/>
            </a:p>
          </p:txBody>
        </p:sp>
        <p:sp>
          <p:nvSpPr>
            <p:cNvPr id="58" name="object 58"/>
            <p:cNvSpPr/>
            <p:nvPr/>
          </p:nvSpPr>
          <p:spPr>
            <a:xfrm>
              <a:off x="6669177" y="4869587"/>
              <a:ext cx="80464" cy="77924"/>
            </a:xfrm>
            <a:prstGeom prst="rect">
              <a:avLst/>
            </a:prstGeom>
            <a:blipFill>
              <a:blip r:embed="rId19" cstate="print"/>
              <a:stretch>
                <a:fillRect/>
              </a:stretch>
            </a:blipFill>
          </p:spPr>
          <p:txBody>
            <a:bodyPr wrap="square" lIns="0" tIns="0" rIns="0" bIns="0" rtlCol="0"/>
            <a:lstStyle/>
            <a:p>
              <a:endParaRPr/>
            </a:p>
          </p:txBody>
        </p:sp>
        <p:sp>
          <p:nvSpPr>
            <p:cNvPr id="59" name="object 59"/>
            <p:cNvSpPr/>
            <p:nvPr/>
          </p:nvSpPr>
          <p:spPr>
            <a:xfrm>
              <a:off x="6601460" y="5010150"/>
              <a:ext cx="72390" cy="68580"/>
            </a:xfrm>
            <a:custGeom>
              <a:avLst/>
              <a:gdLst/>
              <a:ahLst/>
              <a:cxnLst/>
              <a:rect l="l" t="t" r="r" b="b"/>
              <a:pathLst>
                <a:path w="72390" h="68579">
                  <a:moveTo>
                    <a:pt x="36830" y="0"/>
                  </a:moveTo>
                  <a:lnTo>
                    <a:pt x="22502" y="2678"/>
                  </a:lnTo>
                  <a:lnTo>
                    <a:pt x="10795" y="10001"/>
                  </a:lnTo>
                  <a:lnTo>
                    <a:pt x="2897" y="20895"/>
                  </a:lnTo>
                  <a:lnTo>
                    <a:pt x="0" y="34289"/>
                  </a:lnTo>
                  <a:lnTo>
                    <a:pt x="2897" y="47684"/>
                  </a:lnTo>
                  <a:lnTo>
                    <a:pt x="10795" y="58578"/>
                  </a:lnTo>
                  <a:lnTo>
                    <a:pt x="22502" y="65901"/>
                  </a:lnTo>
                  <a:lnTo>
                    <a:pt x="36830" y="68580"/>
                  </a:lnTo>
                  <a:lnTo>
                    <a:pt x="50422" y="65901"/>
                  </a:lnTo>
                  <a:lnTo>
                    <a:pt x="61753" y="58578"/>
                  </a:lnTo>
                  <a:lnTo>
                    <a:pt x="69512" y="47684"/>
                  </a:lnTo>
                  <a:lnTo>
                    <a:pt x="72390" y="34289"/>
                  </a:lnTo>
                  <a:lnTo>
                    <a:pt x="69512" y="20895"/>
                  </a:lnTo>
                  <a:lnTo>
                    <a:pt x="61753" y="10001"/>
                  </a:lnTo>
                  <a:lnTo>
                    <a:pt x="50422" y="2678"/>
                  </a:lnTo>
                  <a:lnTo>
                    <a:pt x="36830" y="0"/>
                  </a:lnTo>
                  <a:close/>
                </a:path>
              </a:pathLst>
            </a:custGeom>
            <a:solidFill>
              <a:srgbClr val="996633"/>
            </a:solidFill>
          </p:spPr>
          <p:txBody>
            <a:bodyPr wrap="square" lIns="0" tIns="0" rIns="0" bIns="0" rtlCol="0"/>
            <a:lstStyle/>
            <a:p>
              <a:endParaRPr/>
            </a:p>
          </p:txBody>
        </p:sp>
        <p:sp>
          <p:nvSpPr>
            <p:cNvPr id="60" name="object 60"/>
            <p:cNvSpPr/>
            <p:nvPr/>
          </p:nvSpPr>
          <p:spPr>
            <a:xfrm>
              <a:off x="6601460" y="5010150"/>
              <a:ext cx="72390" cy="68580"/>
            </a:xfrm>
            <a:custGeom>
              <a:avLst/>
              <a:gdLst/>
              <a:ahLst/>
              <a:cxnLst/>
              <a:rect l="l" t="t" r="r" b="b"/>
              <a:pathLst>
                <a:path w="72390" h="68579">
                  <a:moveTo>
                    <a:pt x="36830" y="0"/>
                  </a:moveTo>
                  <a:lnTo>
                    <a:pt x="50422" y="2678"/>
                  </a:lnTo>
                  <a:lnTo>
                    <a:pt x="61753" y="10001"/>
                  </a:lnTo>
                  <a:lnTo>
                    <a:pt x="69512" y="20895"/>
                  </a:lnTo>
                  <a:lnTo>
                    <a:pt x="72390" y="34289"/>
                  </a:lnTo>
                  <a:lnTo>
                    <a:pt x="69512" y="47684"/>
                  </a:lnTo>
                  <a:lnTo>
                    <a:pt x="61753" y="58578"/>
                  </a:lnTo>
                  <a:lnTo>
                    <a:pt x="50422" y="65901"/>
                  </a:lnTo>
                  <a:lnTo>
                    <a:pt x="36830" y="68580"/>
                  </a:lnTo>
                  <a:lnTo>
                    <a:pt x="22502" y="65901"/>
                  </a:lnTo>
                  <a:lnTo>
                    <a:pt x="10795" y="58578"/>
                  </a:lnTo>
                  <a:lnTo>
                    <a:pt x="2897" y="47684"/>
                  </a:lnTo>
                  <a:lnTo>
                    <a:pt x="0" y="34289"/>
                  </a:lnTo>
                  <a:lnTo>
                    <a:pt x="2897" y="20895"/>
                  </a:lnTo>
                  <a:lnTo>
                    <a:pt x="10795" y="10001"/>
                  </a:lnTo>
                  <a:lnTo>
                    <a:pt x="22502" y="2678"/>
                  </a:lnTo>
                  <a:lnTo>
                    <a:pt x="36830" y="0"/>
                  </a:lnTo>
                  <a:close/>
                </a:path>
                <a:path w="72390" h="68579">
                  <a:moveTo>
                    <a:pt x="0" y="0"/>
                  </a:moveTo>
                  <a:lnTo>
                    <a:pt x="0" y="0"/>
                  </a:lnTo>
                </a:path>
                <a:path w="72390" h="68579">
                  <a:moveTo>
                    <a:pt x="72390" y="68580"/>
                  </a:moveTo>
                  <a:lnTo>
                    <a:pt x="72390" y="68580"/>
                  </a:lnTo>
                </a:path>
              </a:pathLst>
            </a:custGeom>
            <a:ln w="9344">
              <a:solidFill>
                <a:srgbClr val="000000"/>
              </a:solidFill>
            </a:ln>
          </p:spPr>
          <p:txBody>
            <a:bodyPr wrap="square" lIns="0" tIns="0" rIns="0" bIns="0" rtlCol="0"/>
            <a:lstStyle/>
            <a:p>
              <a:endParaRPr/>
            </a:p>
          </p:txBody>
        </p:sp>
        <p:sp>
          <p:nvSpPr>
            <p:cNvPr id="61" name="object 61"/>
            <p:cNvSpPr/>
            <p:nvPr/>
          </p:nvSpPr>
          <p:spPr>
            <a:xfrm>
              <a:off x="6454547" y="5142637"/>
              <a:ext cx="80464" cy="77924"/>
            </a:xfrm>
            <a:prstGeom prst="rect">
              <a:avLst/>
            </a:prstGeom>
            <a:blipFill>
              <a:blip r:embed="rId15" cstate="print"/>
              <a:stretch>
                <a:fillRect/>
              </a:stretch>
            </a:blipFill>
          </p:spPr>
          <p:txBody>
            <a:bodyPr wrap="square" lIns="0" tIns="0" rIns="0" bIns="0" rtlCol="0"/>
            <a:lstStyle/>
            <a:p>
              <a:endParaRPr/>
            </a:p>
          </p:txBody>
        </p:sp>
        <p:sp>
          <p:nvSpPr>
            <p:cNvPr id="62" name="object 62"/>
            <p:cNvSpPr/>
            <p:nvPr/>
          </p:nvSpPr>
          <p:spPr>
            <a:xfrm>
              <a:off x="6454547" y="5278527"/>
              <a:ext cx="80464" cy="79194"/>
            </a:xfrm>
            <a:prstGeom prst="rect">
              <a:avLst/>
            </a:prstGeom>
            <a:blipFill>
              <a:blip r:embed="rId20" cstate="print"/>
              <a:stretch>
                <a:fillRect/>
              </a:stretch>
            </a:blipFill>
          </p:spPr>
          <p:txBody>
            <a:bodyPr wrap="square" lIns="0" tIns="0" rIns="0" bIns="0" rtlCol="0"/>
            <a:lstStyle/>
            <a:p>
              <a:endParaRPr/>
            </a:p>
          </p:txBody>
        </p:sp>
        <p:sp>
          <p:nvSpPr>
            <p:cNvPr id="63" name="object 63"/>
            <p:cNvSpPr/>
            <p:nvPr/>
          </p:nvSpPr>
          <p:spPr>
            <a:xfrm>
              <a:off x="7030720" y="4805680"/>
              <a:ext cx="71120" cy="68580"/>
            </a:xfrm>
            <a:custGeom>
              <a:avLst/>
              <a:gdLst/>
              <a:ahLst/>
              <a:cxnLst/>
              <a:rect l="l" t="t" r="r" b="b"/>
              <a:pathLst>
                <a:path w="71120" h="68579">
                  <a:moveTo>
                    <a:pt x="35559" y="0"/>
                  </a:moveTo>
                  <a:lnTo>
                    <a:pt x="21967" y="2500"/>
                  </a:lnTo>
                  <a:lnTo>
                    <a:pt x="10636" y="9525"/>
                  </a:lnTo>
                  <a:lnTo>
                    <a:pt x="2877" y="20359"/>
                  </a:lnTo>
                  <a:lnTo>
                    <a:pt x="0" y="34290"/>
                  </a:lnTo>
                  <a:lnTo>
                    <a:pt x="2877" y="47684"/>
                  </a:lnTo>
                  <a:lnTo>
                    <a:pt x="10636" y="58578"/>
                  </a:lnTo>
                  <a:lnTo>
                    <a:pt x="21967" y="65901"/>
                  </a:lnTo>
                  <a:lnTo>
                    <a:pt x="35559" y="68580"/>
                  </a:lnTo>
                  <a:lnTo>
                    <a:pt x="49688" y="65901"/>
                  </a:lnTo>
                  <a:lnTo>
                    <a:pt x="60960" y="58578"/>
                  </a:lnTo>
                  <a:lnTo>
                    <a:pt x="68421" y="47684"/>
                  </a:lnTo>
                  <a:lnTo>
                    <a:pt x="71120" y="34290"/>
                  </a:lnTo>
                  <a:lnTo>
                    <a:pt x="68421" y="20359"/>
                  </a:lnTo>
                  <a:lnTo>
                    <a:pt x="60960" y="9525"/>
                  </a:lnTo>
                  <a:lnTo>
                    <a:pt x="49688" y="2500"/>
                  </a:lnTo>
                  <a:lnTo>
                    <a:pt x="35559" y="0"/>
                  </a:lnTo>
                  <a:close/>
                </a:path>
              </a:pathLst>
            </a:custGeom>
            <a:solidFill>
              <a:srgbClr val="996633"/>
            </a:solidFill>
          </p:spPr>
          <p:txBody>
            <a:bodyPr wrap="square" lIns="0" tIns="0" rIns="0" bIns="0" rtlCol="0"/>
            <a:lstStyle/>
            <a:p>
              <a:endParaRPr/>
            </a:p>
          </p:txBody>
        </p:sp>
        <p:sp>
          <p:nvSpPr>
            <p:cNvPr id="64" name="object 64"/>
            <p:cNvSpPr/>
            <p:nvPr/>
          </p:nvSpPr>
          <p:spPr>
            <a:xfrm>
              <a:off x="7030720" y="4805680"/>
              <a:ext cx="72390" cy="68580"/>
            </a:xfrm>
            <a:custGeom>
              <a:avLst/>
              <a:gdLst/>
              <a:ahLst/>
              <a:cxnLst/>
              <a:rect l="l" t="t" r="r" b="b"/>
              <a:pathLst>
                <a:path w="72390" h="68579">
                  <a:moveTo>
                    <a:pt x="35559" y="0"/>
                  </a:moveTo>
                  <a:lnTo>
                    <a:pt x="49688" y="2500"/>
                  </a:lnTo>
                  <a:lnTo>
                    <a:pt x="60960" y="9525"/>
                  </a:lnTo>
                  <a:lnTo>
                    <a:pt x="68421" y="20359"/>
                  </a:lnTo>
                  <a:lnTo>
                    <a:pt x="71120" y="34290"/>
                  </a:lnTo>
                  <a:lnTo>
                    <a:pt x="68421" y="47684"/>
                  </a:lnTo>
                  <a:lnTo>
                    <a:pt x="60960" y="58578"/>
                  </a:lnTo>
                  <a:lnTo>
                    <a:pt x="49688" y="65901"/>
                  </a:lnTo>
                  <a:lnTo>
                    <a:pt x="35559" y="68580"/>
                  </a:lnTo>
                  <a:lnTo>
                    <a:pt x="21967" y="65901"/>
                  </a:lnTo>
                  <a:lnTo>
                    <a:pt x="10636" y="58578"/>
                  </a:lnTo>
                  <a:lnTo>
                    <a:pt x="2877" y="47684"/>
                  </a:lnTo>
                  <a:lnTo>
                    <a:pt x="0" y="34290"/>
                  </a:lnTo>
                  <a:lnTo>
                    <a:pt x="2877" y="20359"/>
                  </a:lnTo>
                  <a:lnTo>
                    <a:pt x="10636" y="9525"/>
                  </a:lnTo>
                  <a:lnTo>
                    <a:pt x="21967" y="2500"/>
                  </a:lnTo>
                  <a:lnTo>
                    <a:pt x="35559" y="0"/>
                  </a:lnTo>
                  <a:close/>
                </a:path>
                <a:path w="72390" h="68579">
                  <a:moveTo>
                    <a:pt x="0" y="0"/>
                  </a:moveTo>
                  <a:lnTo>
                    <a:pt x="0" y="0"/>
                  </a:lnTo>
                </a:path>
                <a:path w="72390" h="68579">
                  <a:moveTo>
                    <a:pt x="72389" y="68580"/>
                  </a:moveTo>
                  <a:lnTo>
                    <a:pt x="72389" y="68580"/>
                  </a:lnTo>
                </a:path>
              </a:pathLst>
            </a:custGeom>
            <a:ln w="9344">
              <a:solidFill>
                <a:srgbClr val="000000"/>
              </a:solidFill>
            </a:ln>
          </p:spPr>
          <p:txBody>
            <a:bodyPr wrap="square" lIns="0" tIns="0" rIns="0" bIns="0" rtlCol="0"/>
            <a:lstStyle/>
            <a:p>
              <a:endParaRPr/>
            </a:p>
          </p:txBody>
        </p:sp>
        <p:sp>
          <p:nvSpPr>
            <p:cNvPr id="65" name="object 65"/>
            <p:cNvSpPr/>
            <p:nvPr/>
          </p:nvSpPr>
          <p:spPr>
            <a:xfrm>
              <a:off x="7103110" y="4737100"/>
              <a:ext cx="71120" cy="67310"/>
            </a:xfrm>
            <a:custGeom>
              <a:avLst/>
              <a:gdLst/>
              <a:ahLst/>
              <a:cxnLst/>
              <a:rect l="l" t="t" r="r" b="b"/>
              <a:pathLst>
                <a:path w="71120" h="67310">
                  <a:moveTo>
                    <a:pt x="35560" y="0"/>
                  </a:moveTo>
                  <a:lnTo>
                    <a:pt x="21431" y="2480"/>
                  </a:lnTo>
                  <a:lnTo>
                    <a:pt x="10159" y="9366"/>
                  </a:lnTo>
                  <a:lnTo>
                    <a:pt x="2698" y="19823"/>
                  </a:lnTo>
                  <a:lnTo>
                    <a:pt x="0" y="33019"/>
                  </a:lnTo>
                  <a:lnTo>
                    <a:pt x="2698" y="46414"/>
                  </a:lnTo>
                  <a:lnTo>
                    <a:pt x="10159" y="57308"/>
                  </a:lnTo>
                  <a:lnTo>
                    <a:pt x="21431" y="64631"/>
                  </a:lnTo>
                  <a:lnTo>
                    <a:pt x="35560" y="67310"/>
                  </a:lnTo>
                  <a:lnTo>
                    <a:pt x="49688" y="64631"/>
                  </a:lnTo>
                  <a:lnTo>
                    <a:pt x="60960" y="57308"/>
                  </a:lnTo>
                  <a:lnTo>
                    <a:pt x="68421" y="46414"/>
                  </a:lnTo>
                  <a:lnTo>
                    <a:pt x="71120" y="33019"/>
                  </a:lnTo>
                  <a:lnTo>
                    <a:pt x="68421" y="19823"/>
                  </a:lnTo>
                  <a:lnTo>
                    <a:pt x="60959" y="9366"/>
                  </a:lnTo>
                  <a:lnTo>
                    <a:pt x="49688" y="2480"/>
                  </a:lnTo>
                  <a:lnTo>
                    <a:pt x="35560" y="0"/>
                  </a:lnTo>
                  <a:close/>
                </a:path>
              </a:pathLst>
            </a:custGeom>
            <a:solidFill>
              <a:srgbClr val="996633"/>
            </a:solidFill>
          </p:spPr>
          <p:txBody>
            <a:bodyPr wrap="square" lIns="0" tIns="0" rIns="0" bIns="0" rtlCol="0"/>
            <a:lstStyle/>
            <a:p>
              <a:endParaRPr/>
            </a:p>
          </p:txBody>
        </p:sp>
        <p:sp>
          <p:nvSpPr>
            <p:cNvPr id="66" name="object 66"/>
            <p:cNvSpPr/>
            <p:nvPr/>
          </p:nvSpPr>
          <p:spPr>
            <a:xfrm>
              <a:off x="7103110" y="4737100"/>
              <a:ext cx="71120" cy="68580"/>
            </a:xfrm>
            <a:custGeom>
              <a:avLst/>
              <a:gdLst/>
              <a:ahLst/>
              <a:cxnLst/>
              <a:rect l="l" t="t" r="r" b="b"/>
              <a:pathLst>
                <a:path w="71120" h="68579">
                  <a:moveTo>
                    <a:pt x="35560" y="0"/>
                  </a:moveTo>
                  <a:lnTo>
                    <a:pt x="49688" y="2480"/>
                  </a:lnTo>
                  <a:lnTo>
                    <a:pt x="60959" y="9366"/>
                  </a:lnTo>
                  <a:lnTo>
                    <a:pt x="68421" y="19823"/>
                  </a:lnTo>
                  <a:lnTo>
                    <a:pt x="71120" y="33019"/>
                  </a:lnTo>
                  <a:lnTo>
                    <a:pt x="68421" y="46414"/>
                  </a:lnTo>
                  <a:lnTo>
                    <a:pt x="60960" y="57308"/>
                  </a:lnTo>
                  <a:lnTo>
                    <a:pt x="49688" y="64631"/>
                  </a:lnTo>
                  <a:lnTo>
                    <a:pt x="35560" y="67310"/>
                  </a:lnTo>
                  <a:lnTo>
                    <a:pt x="21431" y="64631"/>
                  </a:lnTo>
                  <a:lnTo>
                    <a:pt x="10159" y="57308"/>
                  </a:lnTo>
                  <a:lnTo>
                    <a:pt x="2698" y="46414"/>
                  </a:lnTo>
                  <a:lnTo>
                    <a:pt x="0" y="33019"/>
                  </a:lnTo>
                  <a:lnTo>
                    <a:pt x="2698" y="19823"/>
                  </a:lnTo>
                  <a:lnTo>
                    <a:pt x="10159" y="9366"/>
                  </a:lnTo>
                  <a:lnTo>
                    <a:pt x="21431" y="2480"/>
                  </a:lnTo>
                  <a:lnTo>
                    <a:pt x="35560" y="0"/>
                  </a:lnTo>
                  <a:close/>
                </a:path>
                <a:path w="71120" h="68579">
                  <a:moveTo>
                    <a:pt x="0" y="0"/>
                  </a:moveTo>
                  <a:lnTo>
                    <a:pt x="0" y="0"/>
                  </a:lnTo>
                </a:path>
                <a:path w="71120" h="68579">
                  <a:moveTo>
                    <a:pt x="71120" y="68580"/>
                  </a:moveTo>
                  <a:lnTo>
                    <a:pt x="71120" y="68580"/>
                  </a:lnTo>
                </a:path>
              </a:pathLst>
            </a:custGeom>
            <a:ln w="9344">
              <a:solidFill>
                <a:srgbClr val="000000"/>
              </a:solidFill>
            </a:ln>
          </p:spPr>
          <p:txBody>
            <a:bodyPr wrap="square" lIns="0" tIns="0" rIns="0" bIns="0" rtlCol="0"/>
            <a:lstStyle/>
            <a:p>
              <a:endParaRPr/>
            </a:p>
          </p:txBody>
        </p:sp>
        <p:sp>
          <p:nvSpPr>
            <p:cNvPr id="67" name="object 67"/>
            <p:cNvSpPr/>
            <p:nvPr/>
          </p:nvSpPr>
          <p:spPr>
            <a:xfrm>
              <a:off x="7245350" y="4805680"/>
              <a:ext cx="71120" cy="68580"/>
            </a:xfrm>
            <a:custGeom>
              <a:avLst/>
              <a:gdLst/>
              <a:ahLst/>
              <a:cxnLst/>
              <a:rect l="l" t="t" r="r" b="b"/>
              <a:pathLst>
                <a:path w="71120" h="68579">
                  <a:moveTo>
                    <a:pt x="35559" y="0"/>
                  </a:moveTo>
                  <a:lnTo>
                    <a:pt x="21431" y="2500"/>
                  </a:lnTo>
                  <a:lnTo>
                    <a:pt x="10159" y="9525"/>
                  </a:lnTo>
                  <a:lnTo>
                    <a:pt x="2698" y="20359"/>
                  </a:lnTo>
                  <a:lnTo>
                    <a:pt x="0" y="34290"/>
                  </a:lnTo>
                  <a:lnTo>
                    <a:pt x="2698" y="47684"/>
                  </a:lnTo>
                  <a:lnTo>
                    <a:pt x="10159" y="58578"/>
                  </a:lnTo>
                  <a:lnTo>
                    <a:pt x="21431" y="65901"/>
                  </a:lnTo>
                  <a:lnTo>
                    <a:pt x="35559" y="68580"/>
                  </a:lnTo>
                  <a:lnTo>
                    <a:pt x="49688" y="65901"/>
                  </a:lnTo>
                  <a:lnTo>
                    <a:pt x="60960" y="58578"/>
                  </a:lnTo>
                  <a:lnTo>
                    <a:pt x="68421" y="47684"/>
                  </a:lnTo>
                  <a:lnTo>
                    <a:pt x="71120" y="34290"/>
                  </a:lnTo>
                  <a:lnTo>
                    <a:pt x="68421" y="20359"/>
                  </a:lnTo>
                  <a:lnTo>
                    <a:pt x="60960" y="9525"/>
                  </a:lnTo>
                  <a:lnTo>
                    <a:pt x="49688" y="2500"/>
                  </a:lnTo>
                  <a:lnTo>
                    <a:pt x="35559" y="0"/>
                  </a:lnTo>
                  <a:close/>
                </a:path>
              </a:pathLst>
            </a:custGeom>
            <a:solidFill>
              <a:srgbClr val="996633"/>
            </a:solidFill>
          </p:spPr>
          <p:txBody>
            <a:bodyPr wrap="square" lIns="0" tIns="0" rIns="0" bIns="0" rtlCol="0"/>
            <a:lstStyle/>
            <a:p>
              <a:endParaRPr/>
            </a:p>
          </p:txBody>
        </p:sp>
        <p:sp>
          <p:nvSpPr>
            <p:cNvPr id="68" name="object 68"/>
            <p:cNvSpPr/>
            <p:nvPr/>
          </p:nvSpPr>
          <p:spPr>
            <a:xfrm>
              <a:off x="7245350" y="4805680"/>
              <a:ext cx="72390" cy="68580"/>
            </a:xfrm>
            <a:custGeom>
              <a:avLst/>
              <a:gdLst/>
              <a:ahLst/>
              <a:cxnLst/>
              <a:rect l="l" t="t" r="r" b="b"/>
              <a:pathLst>
                <a:path w="72390" h="68579">
                  <a:moveTo>
                    <a:pt x="35559" y="0"/>
                  </a:moveTo>
                  <a:lnTo>
                    <a:pt x="49688" y="2500"/>
                  </a:lnTo>
                  <a:lnTo>
                    <a:pt x="60960" y="9525"/>
                  </a:lnTo>
                  <a:lnTo>
                    <a:pt x="68421" y="20359"/>
                  </a:lnTo>
                  <a:lnTo>
                    <a:pt x="71120" y="34290"/>
                  </a:lnTo>
                  <a:lnTo>
                    <a:pt x="68421" y="47684"/>
                  </a:lnTo>
                  <a:lnTo>
                    <a:pt x="60960" y="58578"/>
                  </a:lnTo>
                  <a:lnTo>
                    <a:pt x="49688" y="65901"/>
                  </a:lnTo>
                  <a:lnTo>
                    <a:pt x="35559" y="68580"/>
                  </a:lnTo>
                  <a:lnTo>
                    <a:pt x="21431" y="65901"/>
                  </a:lnTo>
                  <a:lnTo>
                    <a:pt x="10159" y="58578"/>
                  </a:lnTo>
                  <a:lnTo>
                    <a:pt x="2698" y="47684"/>
                  </a:lnTo>
                  <a:lnTo>
                    <a:pt x="0" y="34290"/>
                  </a:lnTo>
                  <a:lnTo>
                    <a:pt x="2698" y="20359"/>
                  </a:lnTo>
                  <a:lnTo>
                    <a:pt x="10159" y="9525"/>
                  </a:lnTo>
                  <a:lnTo>
                    <a:pt x="21431" y="2500"/>
                  </a:lnTo>
                  <a:lnTo>
                    <a:pt x="35559" y="0"/>
                  </a:lnTo>
                  <a:close/>
                </a:path>
                <a:path w="72390" h="68579">
                  <a:moveTo>
                    <a:pt x="0" y="0"/>
                  </a:moveTo>
                  <a:lnTo>
                    <a:pt x="0" y="0"/>
                  </a:lnTo>
                </a:path>
                <a:path w="72390" h="68579">
                  <a:moveTo>
                    <a:pt x="72390" y="68580"/>
                  </a:moveTo>
                  <a:lnTo>
                    <a:pt x="72390" y="68580"/>
                  </a:lnTo>
                </a:path>
              </a:pathLst>
            </a:custGeom>
            <a:ln w="9344">
              <a:solidFill>
                <a:srgbClr val="000000"/>
              </a:solidFill>
            </a:ln>
          </p:spPr>
          <p:txBody>
            <a:bodyPr wrap="square" lIns="0" tIns="0" rIns="0" bIns="0" rtlCol="0"/>
            <a:lstStyle/>
            <a:p>
              <a:endParaRPr/>
            </a:p>
          </p:txBody>
        </p:sp>
        <p:sp>
          <p:nvSpPr>
            <p:cNvPr id="69" name="object 69"/>
            <p:cNvSpPr/>
            <p:nvPr/>
          </p:nvSpPr>
          <p:spPr>
            <a:xfrm>
              <a:off x="7317739" y="4531360"/>
              <a:ext cx="71120" cy="68580"/>
            </a:xfrm>
            <a:custGeom>
              <a:avLst/>
              <a:gdLst/>
              <a:ahLst/>
              <a:cxnLst/>
              <a:rect l="l" t="t" r="r" b="b"/>
              <a:pathLst>
                <a:path w="71120" h="68579">
                  <a:moveTo>
                    <a:pt x="35559" y="0"/>
                  </a:moveTo>
                  <a:lnTo>
                    <a:pt x="21431" y="2678"/>
                  </a:lnTo>
                  <a:lnTo>
                    <a:pt x="10159" y="10001"/>
                  </a:lnTo>
                  <a:lnTo>
                    <a:pt x="2698" y="20895"/>
                  </a:lnTo>
                  <a:lnTo>
                    <a:pt x="0" y="34289"/>
                  </a:lnTo>
                  <a:lnTo>
                    <a:pt x="2698" y="47684"/>
                  </a:lnTo>
                  <a:lnTo>
                    <a:pt x="10160" y="58578"/>
                  </a:lnTo>
                  <a:lnTo>
                    <a:pt x="21431" y="65901"/>
                  </a:lnTo>
                  <a:lnTo>
                    <a:pt x="35559" y="68579"/>
                  </a:lnTo>
                  <a:lnTo>
                    <a:pt x="49688" y="65901"/>
                  </a:lnTo>
                  <a:lnTo>
                    <a:pt x="60959" y="58578"/>
                  </a:lnTo>
                  <a:lnTo>
                    <a:pt x="68421" y="47684"/>
                  </a:lnTo>
                  <a:lnTo>
                    <a:pt x="71119" y="34289"/>
                  </a:lnTo>
                  <a:lnTo>
                    <a:pt x="68421" y="20895"/>
                  </a:lnTo>
                  <a:lnTo>
                    <a:pt x="60959" y="10001"/>
                  </a:lnTo>
                  <a:lnTo>
                    <a:pt x="49688" y="2678"/>
                  </a:lnTo>
                  <a:lnTo>
                    <a:pt x="35559" y="0"/>
                  </a:lnTo>
                  <a:close/>
                </a:path>
              </a:pathLst>
            </a:custGeom>
            <a:solidFill>
              <a:srgbClr val="996633"/>
            </a:solidFill>
          </p:spPr>
          <p:txBody>
            <a:bodyPr wrap="square" lIns="0" tIns="0" rIns="0" bIns="0" rtlCol="0"/>
            <a:lstStyle/>
            <a:p>
              <a:endParaRPr/>
            </a:p>
          </p:txBody>
        </p:sp>
        <p:sp>
          <p:nvSpPr>
            <p:cNvPr id="70" name="object 70"/>
            <p:cNvSpPr/>
            <p:nvPr/>
          </p:nvSpPr>
          <p:spPr>
            <a:xfrm>
              <a:off x="7317739" y="4531360"/>
              <a:ext cx="71120" cy="68580"/>
            </a:xfrm>
            <a:custGeom>
              <a:avLst/>
              <a:gdLst/>
              <a:ahLst/>
              <a:cxnLst/>
              <a:rect l="l" t="t" r="r" b="b"/>
              <a:pathLst>
                <a:path w="71120" h="68579">
                  <a:moveTo>
                    <a:pt x="35559" y="0"/>
                  </a:moveTo>
                  <a:lnTo>
                    <a:pt x="49688" y="2678"/>
                  </a:lnTo>
                  <a:lnTo>
                    <a:pt x="60959" y="10001"/>
                  </a:lnTo>
                  <a:lnTo>
                    <a:pt x="68421" y="20895"/>
                  </a:lnTo>
                  <a:lnTo>
                    <a:pt x="71119" y="34289"/>
                  </a:lnTo>
                  <a:lnTo>
                    <a:pt x="68421" y="47684"/>
                  </a:lnTo>
                  <a:lnTo>
                    <a:pt x="60959" y="58578"/>
                  </a:lnTo>
                  <a:lnTo>
                    <a:pt x="49688" y="65901"/>
                  </a:lnTo>
                  <a:lnTo>
                    <a:pt x="35559" y="68579"/>
                  </a:lnTo>
                  <a:lnTo>
                    <a:pt x="21431" y="65901"/>
                  </a:lnTo>
                  <a:lnTo>
                    <a:pt x="10160" y="58578"/>
                  </a:lnTo>
                  <a:lnTo>
                    <a:pt x="2698" y="47684"/>
                  </a:lnTo>
                  <a:lnTo>
                    <a:pt x="0" y="34289"/>
                  </a:lnTo>
                  <a:lnTo>
                    <a:pt x="2698" y="20895"/>
                  </a:lnTo>
                  <a:lnTo>
                    <a:pt x="10159" y="10001"/>
                  </a:lnTo>
                  <a:lnTo>
                    <a:pt x="21431" y="2678"/>
                  </a:lnTo>
                  <a:lnTo>
                    <a:pt x="35559" y="0"/>
                  </a:lnTo>
                  <a:close/>
                </a:path>
                <a:path w="71120" h="68579">
                  <a:moveTo>
                    <a:pt x="0" y="0"/>
                  </a:moveTo>
                  <a:lnTo>
                    <a:pt x="0" y="0"/>
                  </a:lnTo>
                </a:path>
                <a:path w="71120" h="68579">
                  <a:moveTo>
                    <a:pt x="71119" y="68579"/>
                  </a:moveTo>
                  <a:lnTo>
                    <a:pt x="71119" y="68579"/>
                  </a:lnTo>
                </a:path>
              </a:pathLst>
            </a:custGeom>
            <a:ln w="9344">
              <a:solidFill>
                <a:srgbClr val="000000"/>
              </a:solidFill>
            </a:ln>
          </p:spPr>
          <p:txBody>
            <a:bodyPr wrap="square" lIns="0" tIns="0" rIns="0" bIns="0" rtlCol="0"/>
            <a:lstStyle/>
            <a:p>
              <a:endParaRPr/>
            </a:p>
          </p:txBody>
        </p:sp>
        <p:sp>
          <p:nvSpPr>
            <p:cNvPr id="71" name="object 71"/>
            <p:cNvSpPr/>
            <p:nvPr/>
          </p:nvSpPr>
          <p:spPr>
            <a:xfrm>
              <a:off x="7388860" y="4941570"/>
              <a:ext cx="71120" cy="68580"/>
            </a:xfrm>
            <a:custGeom>
              <a:avLst/>
              <a:gdLst/>
              <a:ahLst/>
              <a:cxnLst/>
              <a:rect l="l" t="t" r="r" b="b"/>
              <a:pathLst>
                <a:path w="71120" h="68579">
                  <a:moveTo>
                    <a:pt x="35560" y="0"/>
                  </a:moveTo>
                  <a:lnTo>
                    <a:pt x="21431" y="2678"/>
                  </a:lnTo>
                  <a:lnTo>
                    <a:pt x="10159" y="10001"/>
                  </a:lnTo>
                  <a:lnTo>
                    <a:pt x="2698" y="20895"/>
                  </a:lnTo>
                  <a:lnTo>
                    <a:pt x="0" y="34289"/>
                  </a:lnTo>
                  <a:lnTo>
                    <a:pt x="2698" y="47684"/>
                  </a:lnTo>
                  <a:lnTo>
                    <a:pt x="10159" y="58578"/>
                  </a:lnTo>
                  <a:lnTo>
                    <a:pt x="21431" y="65901"/>
                  </a:lnTo>
                  <a:lnTo>
                    <a:pt x="35560" y="68579"/>
                  </a:lnTo>
                  <a:lnTo>
                    <a:pt x="49688" y="65901"/>
                  </a:lnTo>
                  <a:lnTo>
                    <a:pt x="60960" y="58578"/>
                  </a:lnTo>
                  <a:lnTo>
                    <a:pt x="68421" y="47684"/>
                  </a:lnTo>
                  <a:lnTo>
                    <a:pt x="71120" y="34289"/>
                  </a:lnTo>
                  <a:lnTo>
                    <a:pt x="68421" y="20895"/>
                  </a:lnTo>
                  <a:lnTo>
                    <a:pt x="60959" y="10001"/>
                  </a:lnTo>
                  <a:lnTo>
                    <a:pt x="49688" y="2678"/>
                  </a:lnTo>
                  <a:lnTo>
                    <a:pt x="35560" y="0"/>
                  </a:lnTo>
                  <a:close/>
                </a:path>
              </a:pathLst>
            </a:custGeom>
            <a:solidFill>
              <a:srgbClr val="996633"/>
            </a:solidFill>
          </p:spPr>
          <p:txBody>
            <a:bodyPr wrap="square" lIns="0" tIns="0" rIns="0" bIns="0" rtlCol="0"/>
            <a:lstStyle/>
            <a:p>
              <a:endParaRPr/>
            </a:p>
          </p:txBody>
        </p:sp>
        <p:sp>
          <p:nvSpPr>
            <p:cNvPr id="72" name="object 72"/>
            <p:cNvSpPr/>
            <p:nvPr/>
          </p:nvSpPr>
          <p:spPr>
            <a:xfrm>
              <a:off x="7388860" y="4941570"/>
              <a:ext cx="72390" cy="68580"/>
            </a:xfrm>
            <a:custGeom>
              <a:avLst/>
              <a:gdLst/>
              <a:ahLst/>
              <a:cxnLst/>
              <a:rect l="l" t="t" r="r" b="b"/>
              <a:pathLst>
                <a:path w="72390" h="68579">
                  <a:moveTo>
                    <a:pt x="35560" y="0"/>
                  </a:moveTo>
                  <a:lnTo>
                    <a:pt x="49688" y="2678"/>
                  </a:lnTo>
                  <a:lnTo>
                    <a:pt x="60959" y="10001"/>
                  </a:lnTo>
                  <a:lnTo>
                    <a:pt x="68421" y="20895"/>
                  </a:lnTo>
                  <a:lnTo>
                    <a:pt x="71120" y="34289"/>
                  </a:lnTo>
                  <a:lnTo>
                    <a:pt x="68421" y="47684"/>
                  </a:lnTo>
                  <a:lnTo>
                    <a:pt x="60960" y="58578"/>
                  </a:lnTo>
                  <a:lnTo>
                    <a:pt x="49688" y="65901"/>
                  </a:lnTo>
                  <a:lnTo>
                    <a:pt x="35560" y="68579"/>
                  </a:lnTo>
                  <a:lnTo>
                    <a:pt x="21431" y="65901"/>
                  </a:lnTo>
                  <a:lnTo>
                    <a:pt x="10159" y="58578"/>
                  </a:lnTo>
                  <a:lnTo>
                    <a:pt x="2698" y="47684"/>
                  </a:lnTo>
                  <a:lnTo>
                    <a:pt x="0" y="34289"/>
                  </a:lnTo>
                  <a:lnTo>
                    <a:pt x="2698" y="20895"/>
                  </a:lnTo>
                  <a:lnTo>
                    <a:pt x="10159" y="10001"/>
                  </a:lnTo>
                  <a:lnTo>
                    <a:pt x="21431" y="2678"/>
                  </a:lnTo>
                  <a:lnTo>
                    <a:pt x="35560" y="0"/>
                  </a:lnTo>
                  <a:close/>
                </a:path>
                <a:path w="72390" h="68579">
                  <a:moveTo>
                    <a:pt x="0" y="0"/>
                  </a:moveTo>
                  <a:lnTo>
                    <a:pt x="0" y="0"/>
                  </a:lnTo>
                </a:path>
                <a:path w="72390" h="68579">
                  <a:moveTo>
                    <a:pt x="72390" y="68579"/>
                  </a:moveTo>
                  <a:lnTo>
                    <a:pt x="72390" y="68579"/>
                  </a:lnTo>
                </a:path>
              </a:pathLst>
            </a:custGeom>
            <a:ln w="9344">
              <a:solidFill>
                <a:srgbClr val="000000"/>
              </a:solidFill>
            </a:ln>
          </p:spPr>
          <p:txBody>
            <a:bodyPr wrap="square" lIns="0" tIns="0" rIns="0" bIns="0" rtlCol="0"/>
            <a:lstStyle/>
            <a:p>
              <a:endParaRPr/>
            </a:p>
          </p:txBody>
        </p:sp>
        <p:sp>
          <p:nvSpPr>
            <p:cNvPr id="73" name="object 73"/>
            <p:cNvSpPr/>
            <p:nvPr/>
          </p:nvSpPr>
          <p:spPr>
            <a:xfrm>
              <a:off x="7455307" y="4732427"/>
              <a:ext cx="80464" cy="77924"/>
            </a:xfrm>
            <a:prstGeom prst="rect">
              <a:avLst/>
            </a:prstGeom>
            <a:blipFill>
              <a:blip r:embed="rId15" cstate="print"/>
              <a:stretch>
                <a:fillRect/>
              </a:stretch>
            </a:blipFill>
          </p:spPr>
          <p:txBody>
            <a:bodyPr wrap="square" lIns="0" tIns="0" rIns="0" bIns="0" rtlCol="0"/>
            <a:lstStyle/>
            <a:p>
              <a:endParaRPr/>
            </a:p>
          </p:txBody>
        </p:sp>
        <p:sp>
          <p:nvSpPr>
            <p:cNvPr id="74" name="object 74"/>
            <p:cNvSpPr/>
            <p:nvPr/>
          </p:nvSpPr>
          <p:spPr>
            <a:xfrm>
              <a:off x="7169557" y="4390797"/>
              <a:ext cx="80464" cy="77924"/>
            </a:xfrm>
            <a:prstGeom prst="rect">
              <a:avLst/>
            </a:prstGeom>
            <a:blipFill>
              <a:blip r:embed="rId21" cstate="print"/>
              <a:stretch>
                <a:fillRect/>
              </a:stretch>
            </a:blipFill>
          </p:spPr>
          <p:txBody>
            <a:bodyPr wrap="square" lIns="0" tIns="0" rIns="0" bIns="0" rtlCol="0"/>
            <a:lstStyle/>
            <a:p>
              <a:endParaRPr/>
            </a:p>
          </p:txBody>
        </p:sp>
        <p:sp>
          <p:nvSpPr>
            <p:cNvPr id="75" name="object 75"/>
            <p:cNvSpPr/>
            <p:nvPr/>
          </p:nvSpPr>
          <p:spPr>
            <a:xfrm>
              <a:off x="7169557" y="4253637"/>
              <a:ext cx="80464" cy="77924"/>
            </a:xfrm>
            <a:prstGeom prst="rect">
              <a:avLst/>
            </a:prstGeom>
            <a:blipFill>
              <a:blip r:embed="rId9" cstate="print"/>
              <a:stretch>
                <a:fillRect/>
              </a:stretch>
            </a:blipFill>
          </p:spPr>
          <p:txBody>
            <a:bodyPr wrap="square" lIns="0" tIns="0" rIns="0" bIns="0" rtlCol="0"/>
            <a:lstStyle/>
            <a:p>
              <a:endParaRPr/>
            </a:p>
          </p:txBody>
        </p:sp>
        <p:sp>
          <p:nvSpPr>
            <p:cNvPr id="76" name="object 76"/>
            <p:cNvSpPr/>
            <p:nvPr/>
          </p:nvSpPr>
          <p:spPr>
            <a:xfrm>
              <a:off x="6811417" y="4253637"/>
              <a:ext cx="152854" cy="77924"/>
            </a:xfrm>
            <a:prstGeom prst="rect">
              <a:avLst/>
            </a:prstGeom>
            <a:blipFill>
              <a:blip r:embed="rId22" cstate="print"/>
              <a:stretch>
                <a:fillRect/>
              </a:stretch>
            </a:blipFill>
          </p:spPr>
          <p:txBody>
            <a:bodyPr wrap="square" lIns="0" tIns="0" rIns="0" bIns="0" rtlCol="0"/>
            <a:lstStyle/>
            <a:p>
              <a:endParaRPr/>
            </a:p>
          </p:txBody>
        </p:sp>
        <p:sp>
          <p:nvSpPr>
            <p:cNvPr id="77" name="object 77"/>
            <p:cNvSpPr/>
            <p:nvPr/>
          </p:nvSpPr>
          <p:spPr>
            <a:xfrm>
              <a:off x="7245350" y="4668520"/>
              <a:ext cx="71120" cy="68580"/>
            </a:xfrm>
            <a:custGeom>
              <a:avLst/>
              <a:gdLst/>
              <a:ahLst/>
              <a:cxnLst/>
              <a:rect l="l" t="t" r="r" b="b"/>
              <a:pathLst>
                <a:path w="71120" h="68579">
                  <a:moveTo>
                    <a:pt x="35559" y="0"/>
                  </a:moveTo>
                  <a:lnTo>
                    <a:pt x="21431" y="2678"/>
                  </a:lnTo>
                  <a:lnTo>
                    <a:pt x="10159" y="10001"/>
                  </a:lnTo>
                  <a:lnTo>
                    <a:pt x="2698" y="20895"/>
                  </a:lnTo>
                  <a:lnTo>
                    <a:pt x="0" y="34289"/>
                  </a:lnTo>
                  <a:lnTo>
                    <a:pt x="2698" y="47684"/>
                  </a:lnTo>
                  <a:lnTo>
                    <a:pt x="10159" y="58578"/>
                  </a:lnTo>
                  <a:lnTo>
                    <a:pt x="21431" y="65901"/>
                  </a:lnTo>
                  <a:lnTo>
                    <a:pt x="35559" y="68579"/>
                  </a:lnTo>
                  <a:lnTo>
                    <a:pt x="49688" y="65901"/>
                  </a:lnTo>
                  <a:lnTo>
                    <a:pt x="60960" y="58578"/>
                  </a:lnTo>
                  <a:lnTo>
                    <a:pt x="68421" y="47684"/>
                  </a:lnTo>
                  <a:lnTo>
                    <a:pt x="71120" y="34289"/>
                  </a:lnTo>
                  <a:lnTo>
                    <a:pt x="68421" y="20895"/>
                  </a:lnTo>
                  <a:lnTo>
                    <a:pt x="60960" y="10001"/>
                  </a:lnTo>
                  <a:lnTo>
                    <a:pt x="49688" y="2678"/>
                  </a:lnTo>
                  <a:lnTo>
                    <a:pt x="35559" y="0"/>
                  </a:lnTo>
                  <a:close/>
                </a:path>
              </a:pathLst>
            </a:custGeom>
            <a:solidFill>
              <a:srgbClr val="996633"/>
            </a:solidFill>
          </p:spPr>
          <p:txBody>
            <a:bodyPr wrap="square" lIns="0" tIns="0" rIns="0" bIns="0" rtlCol="0"/>
            <a:lstStyle/>
            <a:p>
              <a:endParaRPr/>
            </a:p>
          </p:txBody>
        </p:sp>
        <p:sp>
          <p:nvSpPr>
            <p:cNvPr id="78" name="object 78"/>
            <p:cNvSpPr/>
            <p:nvPr/>
          </p:nvSpPr>
          <p:spPr>
            <a:xfrm>
              <a:off x="7245350" y="4668520"/>
              <a:ext cx="72390" cy="68580"/>
            </a:xfrm>
            <a:custGeom>
              <a:avLst/>
              <a:gdLst/>
              <a:ahLst/>
              <a:cxnLst/>
              <a:rect l="l" t="t" r="r" b="b"/>
              <a:pathLst>
                <a:path w="72390" h="68579">
                  <a:moveTo>
                    <a:pt x="35559" y="68579"/>
                  </a:moveTo>
                  <a:lnTo>
                    <a:pt x="49688" y="65901"/>
                  </a:lnTo>
                  <a:lnTo>
                    <a:pt x="60960" y="58578"/>
                  </a:lnTo>
                  <a:lnTo>
                    <a:pt x="68421" y="47684"/>
                  </a:lnTo>
                  <a:lnTo>
                    <a:pt x="71120" y="34289"/>
                  </a:lnTo>
                  <a:lnTo>
                    <a:pt x="68421" y="20895"/>
                  </a:lnTo>
                  <a:lnTo>
                    <a:pt x="60960" y="10001"/>
                  </a:lnTo>
                  <a:lnTo>
                    <a:pt x="49688" y="2678"/>
                  </a:lnTo>
                  <a:lnTo>
                    <a:pt x="35559" y="0"/>
                  </a:lnTo>
                  <a:lnTo>
                    <a:pt x="21431" y="2678"/>
                  </a:lnTo>
                  <a:lnTo>
                    <a:pt x="10159" y="10001"/>
                  </a:lnTo>
                  <a:lnTo>
                    <a:pt x="2698" y="20895"/>
                  </a:lnTo>
                  <a:lnTo>
                    <a:pt x="0" y="34289"/>
                  </a:lnTo>
                  <a:lnTo>
                    <a:pt x="2698" y="47684"/>
                  </a:lnTo>
                  <a:lnTo>
                    <a:pt x="10159" y="58578"/>
                  </a:lnTo>
                  <a:lnTo>
                    <a:pt x="21431" y="65901"/>
                  </a:lnTo>
                  <a:lnTo>
                    <a:pt x="35559" y="68579"/>
                  </a:lnTo>
                  <a:close/>
                </a:path>
                <a:path w="72390" h="68579">
                  <a:moveTo>
                    <a:pt x="0" y="68579"/>
                  </a:moveTo>
                  <a:lnTo>
                    <a:pt x="0" y="68579"/>
                  </a:lnTo>
                </a:path>
                <a:path w="72390" h="68579">
                  <a:moveTo>
                    <a:pt x="72390" y="0"/>
                  </a:moveTo>
                  <a:lnTo>
                    <a:pt x="72390" y="0"/>
                  </a:lnTo>
                </a:path>
              </a:pathLst>
            </a:custGeom>
            <a:ln w="9344">
              <a:solidFill>
                <a:srgbClr val="000000"/>
              </a:solidFill>
            </a:ln>
          </p:spPr>
          <p:txBody>
            <a:bodyPr wrap="square" lIns="0" tIns="0" rIns="0" bIns="0" rtlCol="0"/>
            <a:lstStyle/>
            <a:p>
              <a:endParaRPr/>
            </a:p>
          </p:txBody>
        </p:sp>
        <p:sp>
          <p:nvSpPr>
            <p:cNvPr id="79" name="object 79"/>
            <p:cNvSpPr/>
            <p:nvPr/>
          </p:nvSpPr>
          <p:spPr>
            <a:xfrm>
              <a:off x="7459979" y="4874260"/>
              <a:ext cx="71120" cy="67310"/>
            </a:xfrm>
            <a:custGeom>
              <a:avLst/>
              <a:gdLst/>
              <a:ahLst/>
              <a:cxnLst/>
              <a:rect l="l" t="t" r="r" b="b"/>
              <a:pathLst>
                <a:path w="71120" h="67310">
                  <a:moveTo>
                    <a:pt x="35560" y="0"/>
                  </a:moveTo>
                  <a:lnTo>
                    <a:pt x="21431" y="2480"/>
                  </a:lnTo>
                  <a:lnTo>
                    <a:pt x="10159" y="9366"/>
                  </a:lnTo>
                  <a:lnTo>
                    <a:pt x="2698" y="19823"/>
                  </a:lnTo>
                  <a:lnTo>
                    <a:pt x="0" y="33019"/>
                  </a:lnTo>
                  <a:lnTo>
                    <a:pt x="2698" y="46950"/>
                  </a:lnTo>
                  <a:lnTo>
                    <a:pt x="10159" y="57784"/>
                  </a:lnTo>
                  <a:lnTo>
                    <a:pt x="21431" y="64809"/>
                  </a:lnTo>
                  <a:lnTo>
                    <a:pt x="35560" y="67309"/>
                  </a:lnTo>
                  <a:lnTo>
                    <a:pt x="49688" y="64809"/>
                  </a:lnTo>
                  <a:lnTo>
                    <a:pt x="60960" y="57784"/>
                  </a:lnTo>
                  <a:lnTo>
                    <a:pt x="68421" y="46950"/>
                  </a:lnTo>
                  <a:lnTo>
                    <a:pt x="71120" y="33019"/>
                  </a:lnTo>
                  <a:lnTo>
                    <a:pt x="68421" y="19823"/>
                  </a:lnTo>
                  <a:lnTo>
                    <a:pt x="60960" y="9366"/>
                  </a:lnTo>
                  <a:lnTo>
                    <a:pt x="49688" y="2480"/>
                  </a:lnTo>
                  <a:lnTo>
                    <a:pt x="35560" y="0"/>
                  </a:lnTo>
                  <a:close/>
                </a:path>
              </a:pathLst>
            </a:custGeom>
            <a:solidFill>
              <a:srgbClr val="996633"/>
            </a:solidFill>
          </p:spPr>
          <p:txBody>
            <a:bodyPr wrap="square" lIns="0" tIns="0" rIns="0" bIns="0" rtlCol="0"/>
            <a:lstStyle/>
            <a:p>
              <a:endParaRPr/>
            </a:p>
          </p:txBody>
        </p:sp>
        <p:sp>
          <p:nvSpPr>
            <p:cNvPr id="80" name="object 80"/>
            <p:cNvSpPr/>
            <p:nvPr/>
          </p:nvSpPr>
          <p:spPr>
            <a:xfrm>
              <a:off x="7459979" y="4872990"/>
              <a:ext cx="72390" cy="68580"/>
            </a:xfrm>
            <a:custGeom>
              <a:avLst/>
              <a:gdLst/>
              <a:ahLst/>
              <a:cxnLst/>
              <a:rect l="l" t="t" r="r" b="b"/>
              <a:pathLst>
                <a:path w="72390" h="68579">
                  <a:moveTo>
                    <a:pt x="35560" y="68580"/>
                  </a:moveTo>
                  <a:lnTo>
                    <a:pt x="49688" y="66079"/>
                  </a:lnTo>
                  <a:lnTo>
                    <a:pt x="60960" y="59055"/>
                  </a:lnTo>
                  <a:lnTo>
                    <a:pt x="68421" y="48220"/>
                  </a:lnTo>
                  <a:lnTo>
                    <a:pt x="71120" y="34290"/>
                  </a:lnTo>
                  <a:lnTo>
                    <a:pt x="68421" y="21093"/>
                  </a:lnTo>
                  <a:lnTo>
                    <a:pt x="60960" y="10636"/>
                  </a:lnTo>
                  <a:lnTo>
                    <a:pt x="49688" y="3750"/>
                  </a:lnTo>
                  <a:lnTo>
                    <a:pt x="35560" y="1270"/>
                  </a:lnTo>
                  <a:lnTo>
                    <a:pt x="21431" y="3750"/>
                  </a:lnTo>
                  <a:lnTo>
                    <a:pt x="10159" y="10636"/>
                  </a:lnTo>
                  <a:lnTo>
                    <a:pt x="2698" y="21093"/>
                  </a:lnTo>
                  <a:lnTo>
                    <a:pt x="0" y="34290"/>
                  </a:lnTo>
                  <a:lnTo>
                    <a:pt x="2698" y="48220"/>
                  </a:lnTo>
                  <a:lnTo>
                    <a:pt x="10159" y="59055"/>
                  </a:lnTo>
                  <a:lnTo>
                    <a:pt x="21431" y="66079"/>
                  </a:lnTo>
                  <a:lnTo>
                    <a:pt x="35560" y="68580"/>
                  </a:lnTo>
                  <a:close/>
                </a:path>
                <a:path w="72390" h="68579">
                  <a:moveTo>
                    <a:pt x="0" y="68580"/>
                  </a:moveTo>
                  <a:lnTo>
                    <a:pt x="0" y="68580"/>
                  </a:lnTo>
                </a:path>
                <a:path w="72390" h="68579">
                  <a:moveTo>
                    <a:pt x="72390" y="0"/>
                  </a:moveTo>
                  <a:lnTo>
                    <a:pt x="72390" y="0"/>
                  </a:lnTo>
                </a:path>
              </a:pathLst>
            </a:custGeom>
            <a:ln w="9344">
              <a:solidFill>
                <a:srgbClr val="000000"/>
              </a:solidFill>
            </a:ln>
          </p:spPr>
          <p:txBody>
            <a:bodyPr wrap="square" lIns="0" tIns="0" rIns="0" bIns="0" rtlCol="0"/>
            <a:lstStyle/>
            <a:p>
              <a:endParaRPr/>
            </a:p>
          </p:txBody>
        </p:sp>
        <p:sp>
          <p:nvSpPr>
            <p:cNvPr id="81" name="object 81"/>
            <p:cNvSpPr/>
            <p:nvPr/>
          </p:nvSpPr>
          <p:spPr>
            <a:xfrm>
              <a:off x="7455307" y="5074057"/>
              <a:ext cx="80464" cy="77924"/>
            </a:xfrm>
            <a:prstGeom prst="rect">
              <a:avLst/>
            </a:prstGeom>
            <a:blipFill>
              <a:blip r:embed="rId9" cstate="print"/>
              <a:stretch>
                <a:fillRect/>
              </a:stretch>
            </a:blipFill>
          </p:spPr>
          <p:txBody>
            <a:bodyPr wrap="square" lIns="0" tIns="0" rIns="0" bIns="0" rtlCol="0"/>
            <a:lstStyle/>
            <a:p>
              <a:endParaRPr/>
            </a:p>
          </p:txBody>
        </p:sp>
        <p:sp>
          <p:nvSpPr>
            <p:cNvPr id="82" name="object 82"/>
            <p:cNvSpPr/>
            <p:nvPr/>
          </p:nvSpPr>
          <p:spPr>
            <a:xfrm>
              <a:off x="6816089" y="4805680"/>
              <a:ext cx="143510" cy="68580"/>
            </a:xfrm>
            <a:custGeom>
              <a:avLst/>
              <a:gdLst/>
              <a:ahLst/>
              <a:cxnLst/>
              <a:rect l="l" t="t" r="r" b="b"/>
              <a:pathLst>
                <a:path w="143509" h="68579">
                  <a:moveTo>
                    <a:pt x="71119" y="0"/>
                  </a:moveTo>
                  <a:lnTo>
                    <a:pt x="42862" y="2500"/>
                  </a:lnTo>
                  <a:lnTo>
                    <a:pt x="20319" y="9525"/>
                  </a:lnTo>
                  <a:lnTo>
                    <a:pt x="5397" y="20359"/>
                  </a:lnTo>
                  <a:lnTo>
                    <a:pt x="0" y="34290"/>
                  </a:lnTo>
                  <a:lnTo>
                    <a:pt x="5397" y="47684"/>
                  </a:lnTo>
                  <a:lnTo>
                    <a:pt x="20320" y="58578"/>
                  </a:lnTo>
                  <a:lnTo>
                    <a:pt x="42862" y="65901"/>
                  </a:lnTo>
                  <a:lnTo>
                    <a:pt x="71119" y="68580"/>
                  </a:lnTo>
                  <a:lnTo>
                    <a:pt x="99575" y="65901"/>
                  </a:lnTo>
                  <a:lnTo>
                    <a:pt x="122554" y="58578"/>
                  </a:lnTo>
                  <a:lnTo>
                    <a:pt x="137914" y="47684"/>
                  </a:lnTo>
                  <a:lnTo>
                    <a:pt x="143509" y="34290"/>
                  </a:lnTo>
                  <a:lnTo>
                    <a:pt x="137914" y="20359"/>
                  </a:lnTo>
                  <a:lnTo>
                    <a:pt x="122554" y="9525"/>
                  </a:lnTo>
                  <a:lnTo>
                    <a:pt x="99575" y="2500"/>
                  </a:lnTo>
                  <a:lnTo>
                    <a:pt x="71119" y="0"/>
                  </a:lnTo>
                  <a:close/>
                </a:path>
              </a:pathLst>
            </a:custGeom>
            <a:solidFill>
              <a:srgbClr val="996633"/>
            </a:solidFill>
          </p:spPr>
          <p:txBody>
            <a:bodyPr wrap="square" lIns="0" tIns="0" rIns="0" bIns="0" rtlCol="0"/>
            <a:lstStyle/>
            <a:p>
              <a:endParaRPr/>
            </a:p>
          </p:txBody>
        </p:sp>
        <p:sp>
          <p:nvSpPr>
            <p:cNvPr id="83" name="object 83"/>
            <p:cNvSpPr/>
            <p:nvPr/>
          </p:nvSpPr>
          <p:spPr>
            <a:xfrm>
              <a:off x="6816089" y="4805680"/>
              <a:ext cx="143510" cy="68580"/>
            </a:xfrm>
            <a:custGeom>
              <a:avLst/>
              <a:gdLst/>
              <a:ahLst/>
              <a:cxnLst/>
              <a:rect l="l" t="t" r="r" b="b"/>
              <a:pathLst>
                <a:path w="143509" h="68579">
                  <a:moveTo>
                    <a:pt x="71119" y="0"/>
                  </a:moveTo>
                  <a:lnTo>
                    <a:pt x="99575" y="2500"/>
                  </a:lnTo>
                  <a:lnTo>
                    <a:pt x="122554" y="9525"/>
                  </a:lnTo>
                  <a:lnTo>
                    <a:pt x="137914" y="20359"/>
                  </a:lnTo>
                  <a:lnTo>
                    <a:pt x="143509" y="34290"/>
                  </a:lnTo>
                  <a:lnTo>
                    <a:pt x="137914" y="47684"/>
                  </a:lnTo>
                  <a:lnTo>
                    <a:pt x="122554" y="58578"/>
                  </a:lnTo>
                  <a:lnTo>
                    <a:pt x="99575" y="65901"/>
                  </a:lnTo>
                  <a:lnTo>
                    <a:pt x="71119" y="68580"/>
                  </a:lnTo>
                  <a:lnTo>
                    <a:pt x="42862" y="65901"/>
                  </a:lnTo>
                  <a:lnTo>
                    <a:pt x="20320" y="58578"/>
                  </a:lnTo>
                  <a:lnTo>
                    <a:pt x="5397" y="47684"/>
                  </a:lnTo>
                  <a:lnTo>
                    <a:pt x="0" y="34290"/>
                  </a:lnTo>
                  <a:lnTo>
                    <a:pt x="5397" y="20359"/>
                  </a:lnTo>
                  <a:lnTo>
                    <a:pt x="20319" y="9525"/>
                  </a:lnTo>
                  <a:lnTo>
                    <a:pt x="42862" y="2500"/>
                  </a:lnTo>
                  <a:lnTo>
                    <a:pt x="71119" y="0"/>
                  </a:lnTo>
                  <a:close/>
                </a:path>
                <a:path w="143509" h="68579">
                  <a:moveTo>
                    <a:pt x="0" y="0"/>
                  </a:moveTo>
                  <a:lnTo>
                    <a:pt x="0" y="0"/>
                  </a:lnTo>
                </a:path>
                <a:path w="143509" h="68579">
                  <a:moveTo>
                    <a:pt x="143509" y="68580"/>
                  </a:moveTo>
                  <a:lnTo>
                    <a:pt x="143509" y="68580"/>
                  </a:lnTo>
                </a:path>
              </a:pathLst>
            </a:custGeom>
            <a:ln w="9344">
              <a:solidFill>
                <a:srgbClr val="000000"/>
              </a:solidFill>
            </a:ln>
          </p:spPr>
          <p:txBody>
            <a:bodyPr wrap="square" lIns="0" tIns="0" rIns="0" bIns="0" rtlCol="0"/>
            <a:lstStyle/>
            <a:p>
              <a:endParaRPr/>
            </a:p>
          </p:txBody>
        </p:sp>
        <p:sp>
          <p:nvSpPr>
            <p:cNvPr id="84" name="object 84"/>
            <p:cNvSpPr/>
            <p:nvPr/>
          </p:nvSpPr>
          <p:spPr>
            <a:xfrm>
              <a:off x="6454547" y="5415687"/>
              <a:ext cx="151584" cy="77924"/>
            </a:xfrm>
            <a:prstGeom prst="rect">
              <a:avLst/>
            </a:prstGeom>
            <a:blipFill>
              <a:blip r:embed="rId23" cstate="print"/>
              <a:stretch>
                <a:fillRect/>
              </a:stretch>
            </a:blipFill>
          </p:spPr>
          <p:txBody>
            <a:bodyPr wrap="square" lIns="0" tIns="0" rIns="0" bIns="0" rtlCol="0"/>
            <a:lstStyle/>
            <a:p>
              <a:endParaRPr/>
            </a:p>
          </p:txBody>
        </p:sp>
        <p:sp>
          <p:nvSpPr>
            <p:cNvPr id="85" name="object 85"/>
            <p:cNvSpPr/>
            <p:nvPr/>
          </p:nvSpPr>
          <p:spPr>
            <a:xfrm>
              <a:off x="6816089" y="4874260"/>
              <a:ext cx="143510" cy="67310"/>
            </a:xfrm>
            <a:custGeom>
              <a:avLst/>
              <a:gdLst/>
              <a:ahLst/>
              <a:cxnLst/>
              <a:rect l="l" t="t" r="r" b="b"/>
              <a:pathLst>
                <a:path w="143509" h="67310">
                  <a:moveTo>
                    <a:pt x="71119" y="0"/>
                  </a:moveTo>
                  <a:lnTo>
                    <a:pt x="42862" y="2480"/>
                  </a:lnTo>
                  <a:lnTo>
                    <a:pt x="20319" y="9366"/>
                  </a:lnTo>
                  <a:lnTo>
                    <a:pt x="5397" y="19823"/>
                  </a:lnTo>
                  <a:lnTo>
                    <a:pt x="0" y="33019"/>
                  </a:lnTo>
                  <a:lnTo>
                    <a:pt x="5397" y="46950"/>
                  </a:lnTo>
                  <a:lnTo>
                    <a:pt x="20320" y="57784"/>
                  </a:lnTo>
                  <a:lnTo>
                    <a:pt x="42862" y="64809"/>
                  </a:lnTo>
                  <a:lnTo>
                    <a:pt x="71119" y="67309"/>
                  </a:lnTo>
                  <a:lnTo>
                    <a:pt x="99575" y="64809"/>
                  </a:lnTo>
                  <a:lnTo>
                    <a:pt x="122554" y="57784"/>
                  </a:lnTo>
                  <a:lnTo>
                    <a:pt x="137914" y="46950"/>
                  </a:lnTo>
                  <a:lnTo>
                    <a:pt x="143509" y="33019"/>
                  </a:lnTo>
                  <a:lnTo>
                    <a:pt x="137914" y="19823"/>
                  </a:lnTo>
                  <a:lnTo>
                    <a:pt x="122554" y="9366"/>
                  </a:lnTo>
                  <a:lnTo>
                    <a:pt x="99575" y="2480"/>
                  </a:lnTo>
                  <a:lnTo>
                    <a:pt x="71119" y="0"/>
                  </a:lnTo>
                  <a:close/>
                </a:path>
              </a:pathLst>
            </a:custGeom>
            <a:solidFill>
              <a:srgbClr val="996633"/>
            </a:solidFill>
          </p:spPr>
          <p:txBody>
            <a:bodyPr wrap="square" lIns="0" tIns="0" rIns="0" bIns="0" rtlCol="0"/>
            <a:lstStyle/>
            <a:p>
              <a:endParaRPr/>
            </a:p>
          </p:txBody>
        </p:sp>
        <p:sp>
          <p:nvSpPr>
            <p:cNvPr id="86" name="object 86"/>
            <p:cNvSpPr/>
            <p:nvPr/>
          </p:nvSpPr>
          <p:spPr>
            <a:xfrm>
              <a:off x="6816089" y="4874260"/>
              <a:ext cx="143510" cy="68580"/>
            </a:xfrm>
            <a:custGeom>
              <a:avLst/>
              <a:gdLst/>
              <a:ahLst/>
              <a:cxnLst/>
              <a:rect l="l" t="t" r="r" b="b"/>
              <a:pathLst>
                <a:path w="143509" h="68579">
                  <a:moveTo>
                    <a:pt x="71119" y="0"/>
                  </a:moveTo>
                  <a:lnTo>
                    <a:pt x="99575" y="2480"/>
                  </a:lnTo>
                  <a:lnTo>
                    <a:pt x="122554" y="9366"/>
                  </a:lnTo>
                  <a:lnTo>
                    <a:pt x="137914" y="19823"/>
                  </a:lnTo>
                  <a:lnTo>
                    <a:pt x="143509" y="33019"/>
                  </a:lnTo>
                  <a:lnTo>
                    <a:pt x="137914" y="46950"/>
                  </a:lnTo>
                  <a:lnTo>
                    <a:pt x="122554" y="57784"/>
                  </a:lnTo>
                  <a:lnTo>
                    <a:pt x="99575" y="64809"/>
                  </a:lnTo>
                  <a:lnTo>
                    <a:pt x="71119" y="67309"/>
                  </a:lnTo>
                  <a:lnTo>
                    <a:pt x="42862" y="64809"/>
                  </a:lnTo>
                  <a:lnTo>
                    <a:pt x="20320" y="57784"/>
                  </a:lnTo>
                  <a:lnTo>
                    <a:pt x="5397" y="46950"/>
                  </a:lnTo>
                  <a:lnTo>
                    <a:pt x="0" y="33019"/>
                  </a:lnTo>
                  <a:lnTo>
                    <a:pt x="5397" y="19823"/>
                  </a:lnTo>
                  <a:lnTo>
                    <a:pt x="20319" y="9366"/>
                  </a:lnTo>
                  <a:lnTo>
                    <a:pt x="42862" y="2480"/>
                  </a:lnTo>
                  <a:lnTo>
                    <a:pt x="71119" y="0"/>
                  </a:lnTo>
                  <a:close/>
                </a:path>
                <a:path w="143509" h="68579">
                  <a:moveTo>
                    <a:pt x="0" y="0"/>
                  </a:moveTo>
                  <a:lnTo>
                    <a:pt x="0" y="0"/>
                  </a:lnTo>
                </a:path>
                <a:path w="143509" h="68579">
                  <a:moveTo>
                    <a:pt x="143509" y="68579"/>
                  </a:moveTo>
                  <a:lnTo>
                    <a:pt x="143509" y="68579"/>
                  </a:lnTo>
                </a:path>
              </a:pathLst>
            </a:custGeom>
            <a:ln w="9344">
              <a:solidFill>
                <a:srgbClr val="000000"/>
              </a:solidFill>
            </a:ln>
          </p:spPr>
          <p:txBody>
            <a:bodyPr wrap="square" lIns="0" tIns="0" rIns="0" bIns="0" rtlCol="0"/>
            <a:lstStyle/>
            <a:p>
              <a:endParaRPr/>
            </a:p>
          </p:txBody>
        </p:sp>
        <p:sp>
          <p:nvSpPr>
            <p:cNvPr id="87" name="object 87"/>
            <p:cNvSpPr/>
            <p:nvPr/>
          </p:nvSpPr>
          <p:spPr>
            <a:xfrm>
              <a:off x="7388860" y="4531360"/>
              <a:ext cx="142240" cy="68580"/>
            </a:xfrm>
            <a:custGeom>
              <a:avLst/>
              <a:gdLst/>
              <a:ahLst/>
              <a:cxnLst/>
              <a:rect l="l" t="t" r="r" b="b"/>
              <a:pathLst>
                <a:path w="142240" h="68579">
                  <a:moveTo>
                    <a:pt x="71120" y="0"/>
                  </a:moveTo>
                  <a:lnTo>
                    <a:pt x="42862" y="2678"/>
                  </a:lnTo>
                  <a:lnTo>
                    <a:pt x="20320" y="10001"/>
                  </a:lnTo>
                  <a:lnTo>
                    <a:pt x="5397" y="20895"/>
                  </a:lnTo>
                  <a:lnTo>
                    <a:pt x="0" y="34289"/>
                  </a:lnTo>
                  <a:lnTo>
                    <a:pt x="5397" y="47684"/>
                  </a:lnTo>
                  <a:lnTo>
                    <a:pt x="20320" y="58578"/>
                  </a:lnTo>
                  <a:lnTo>
                    <a:pt x="42862" y="65901"/>
                  </a:lnTo>
                  <a:lnTo>
                    <a:pt x="71120" y="68579"/>
                  </a:lnTo>
                  <a:lnTo>
                    <a:pt x="99377" y="65901"/>
                  </a:lnTo>
                  <a:lnTo>
                    <a:pt x="121920" y="58578"/>
                  </a:lnTo>
                  <a:lnTo>
                    <a:pt x="136842" y="47684"/>
                  </a:lnTo>
                  <a:lnTo>
                    <a:pt x="142240" y="34289"/>
                  </a:lnTo>
                  <a:lnTo>
                    <a:pt x="136842" y="20895"/>
                  </a:lnTo>
                  <a:lnTo>
                    <a:pt x="121920" y="10001"/>
                  </a:lnTo>
                  <a:lnTo>
                    <a:pt x="99377" y="2678"/>
                  </a:lnTo>
                  <a:lnTo>
                    <a:pt x="71120" y="0"/>
                  </a:lnTo>
                  <a:close/>
                </a:path>
              </a:pathLst>
            </a:custGeom>
            <a:solidFill>
              <a:srgbClr val="996633"/>
            </a:solidFill>
          </p:spPr>
          <p:txBody>
            <a:bodyPr wrap="square" lIns="0" tIns="0" rIns="0" bIns="0" rtlCol="0"/>
            <a:lstStyle/>
            <a:p>
              <a:endParaRPr/>
            </a:p>
          </p:txBody>
        </p:sp>
        <p:sp>
          <p:nvSpPr>
            <p:cNvPr id="88" name="object 88"/>
            <p:cNvSpPr/>
            <p:nvPr/>
          </p:nvSpPr>
          <p:spPr>
            <a:xfrm>
              <a:off x="7388860" y="4531360"/>
              <a:ext cx="143510" cy="68580"/>
            </a:xfrm>
            <a:custGeom>
              <a:avLst/>
              <a:gdLst/>
              <a:ahLst/>
              <a:cxnLst/>
              <a:rect l="l" t="t" r="r" b="b"/>
              <a:pathLst>
                <a:path w="143509" h="68579">
                  <a:moveTo>
                    <a:pt x="71120" y="0"/>
                  </a:moveTo>
                  <a:lnTo>
                    <a:pt x="99377" y="2678"/>
                  </a:lnTo>
                  <a:lnTo>
                    <a:pt x="121920" y="10001"/>
                  </a:lnTo>
                  <a:lnTo>
                    <a:pt x="136842" y="20895"/>
                  </a:lnTo>
                  <a:lnTo>
                    <a:pt x="142240" y="34289"/>
                  </a:lnTo>
                  <a:lnTo>
                    <a:pt x="136842" y="47684"/>
                  </a:lnTo>
                  <a:lnTo>
                    <a:pt x="121920" y="58578"/>
                  </a:lnTo>
                  <a:lnTo>
                    <a:pt x="99377" y="65901"/>
                  </a:lnTo>
                  <a:lnTo>
                    <a:pt x="71120" y="68579"/>
                  </a:lnTo>
                  <a:lnTo>
                    <a:pt x="42862" y="65901"/>
                  </a:lnTo>
                  <a:lnTo>
                    <a:pt x="20320" y="58578"/>
                  </a:lnTo>
                  <a:lnTo>
                    <a:pt x="5397" y="47684"/>
                  </a:lnTo>
                  <a:lnTo>
                    <a:pt x="0" y="34289"/>
                  </a:lnTo>
                  <a:lnTo>
                    <a:pt x="5397" y="20895"/>
                  </a:lnTo>
                  <a:lnTo>
                    <a:pt x="20320" y="10001"/>
                  </a:lnTo>
                  <a:lnTo>
                    <a:pt x="42862" y="2678"/>
                  </a:lnTo>
                  <a:lnTo>
                    <a:pt x="71120" y="0"/>
                  </a:lnTo>
                  <a:close/>
                </a:path>
                <a:path w="143509" h="68579">
                  <a:moveTo>
                    <a:pt x="0" y="0"/>
                  </a:moveTo>
                  <a:lnTo>
                    <a:pt x="0" y="0"/>
                  </a:lnTo>
                </a:path>
                <a:path w="143509" h="68579">
                  <a:moveTo>
                    <a:pt x="143510" y="68579"/>
                  </a:moveTo>
                  <a:lnTo>
                    <a:pt x="143510" y="68579"/>
                  </a:lnTo>
                </a:path>
              </a:pathLst>
            </a:custGeom>
            <a:ln w="9344">
              <a:solidFill>
                <a:srgbClr val="000000"/>
              </a:solidFill>
            </a:ln>
          </p:spPr>
          <p:txBody>
            <a:bodyPr wrap="square" lIns="0" tIns="0" rIns="0" bIns="0" rtlCol="0"/>
            <a:lstStyle/>
            <a:p>
              <a:endParaRPr/>
            </a:p>
          </p:txBody>
        </p:sp>
        <p:sp>
          <p:nvSpPr>
            <p:cNvPr id="89" name="object 89"/>
            <p:cNvSpPr/>
            <p:nvPr/>
          </p:nvSpPr>
          <p:spPr>
            <a:xfrm>
              <a:off x="5386070" y="4617720"/>
              <a:ext cx="1424940" cy="323850"/>
            </a:xfrm>
            <a:custGeom>
              <a:avLst/>
              <a:gdLst/>
              <a:ahLst/>
              <a:cxnLst/>
              <a:rect l="l" t="t" r="r" b="b"/>
              <a:pathLst>
                <a:path w="1424940" h="323850">
                  <a:moveTo>
                    <a:pt x="0" y="323849"/>
                  </a:moveTo>
                  <a:lnTo>
                    <a:pt x="1424939" y="0"/>
                  </a:lnTo>
                </a:path>
              </a:pathLst>
            </a:custGeom>
            <a:ln w="27940">
              <a:solidFill>
                <a:srgbClr val="000000"/>
              </a:solidFill>
            </a:ln>
          </p:spPr>
          <p:txBody>
            <a:bodyPr wrap="square" lIns="0" tIns="0" rIns="0" bIns="0" rtlCol="0"/>
            <a:lstStyle/>
            <a:p>
              <a:endParaRPr/>
            </a:p>
          </p:txBody>
        </p:sp>
        <p:sp>
          <p:nvSpPr>
            <p:cNvPr id="90" name="object 90"/>
            <p:cNvSpPr/>
            <p:nvPr/>
          </p:nvSpPr>
          <p:spPr>
            <a:xfrm>
              <a:off x="6795769" y="4577080"/>
              <a:ext cx="92710" cy="83820"/>
            </a:xfrm>
            <a:custGeom>
              <a:avLst/>
              <a:gdLst/>
              <a:ahLst/>
              <a:cxnLst/>
              <a:rect l="l" t="t" r="r" b="b"/>
              <a:pathLst>
                <a:path w="92709" h="83820">
                  <a:moveTo>
                    <a:pt x="0" y="0"/>
                  </a:moveTo>
                  <a:lnTo>
                    <a:pt x="19050" y="83820"/>
                  </a:lnTo>
                  <a:lnTo>
                    <a:pt x="92709" y="22860"/>
                  </a:lnTo>
                  <a:lnTo>
                    <a:pt x="0" y="0"/>
                  </a:lnTo>
                  <a:close/>
                </a:path>
              </a:pathLst>
            </a:custGeom>
            <a:solidFill>
              <a:srgbClr val="000000"/>
            </a:solidFill>
          </p:spPr>
          <p:txBody>
            <a:bodyPr wrap="square" lIns="0" tIns="0" rIns="0" bIns="0" rtlCol="0"/>
            <a:lstStyle/>
            <a:p>
              <a:endParaRPr/>
            </a:p>
          </p:txBody>
        </p:sp>
      </p:grpSp>
      <p:sp>
        <p:nvSpPr>
          <p:cNvPr id="91" name="object 91"/>
          <p:cNvSpPr txBox="1"/>
          <p:nvPr/>
        </p:nvSpPr>
        <p:spPr>
          <a:xfrm>
            <a:off x="2258060" y="3265170"/>
            <a:ext cx="511175" cy="299720"/>
          </a:xfrm>
          <a:prstGeom prst="rect">
            <a:avLst/>
          </a:prstGeom>
        </p:spPr>
        <p:txBody>
          <a:bodyPr vert="horz" wrap="square" lIns="0" tIns="12700" rIns="0" bIns="0" rtlCol="0">
            <a:spAutoFit/>
          </a:bodyPr>
          <a:lstStyle/>
          <a:p>
            <a:pPr marL="12700">
              <a:lnSpc>
                <a:spcPct val="100000"/>
              </a:lnSpc>
              <a:spcBef>
                <a:spcPts val="100"/>
              </a:spcBef>
            </a:pPr>
            <a:r>
              <a:rPr sz="1800" b="1" spc="-5" dirty="0">
                <a:latin typeface="Carlito"/>
                <a:cs typeface="Carlito"/>
              </a:rPr>
              <a:t>RI</a:t>
            </a:r>
            <a:r>
              <a:rPr sz="1800" b="1" dirty="0">
                <a:latin typeface="Carlito"/>
                <a:cs typeface="Carlito"/>
              </a:rPr>
              <a:t>NG</a:t>
            </a:r>
            <a:endParaRPr sz="1800">
              <a:latin typeface="Carlito"/>
              <a:cs typeface="Carlito"/>
            </a:endParaRPr>
          </a:p>
        </p:txBody>
      </p:sp>
      <p:sp>
        <p:nvSpPr>
          <p:cNvPr id="92" name="object 92"/>
          <p:cNvSpPr txBox="1"/>
          <p:nvPr/>
        </p:nvSpPr>
        <p:spPr>
          <a:xfrm>
            <a:off x="6638290" y="3265170"/>
            <a:ext cx="1389380" cy="299720"/>
          </a:xfrm>
          <a:prstGeom prst="rect">
            <a:avLst/>
          </a:prstGeom>
        </p:spPr>
        <p:txBody>
          <a:bodyPr vert="horz" wrap="square" lIns="0" tIns="12700" rIns="0" bIns="0" rtlCol="0">
            <a:spAutoFit/>
          </a:bodyPr>
          <a:lstStyle/>
          <a:p>
            <a:pPr marL="12700">
              <a:lnSpc>
                <a:spcPct val="100000"/>
              </a:lnSpc>
              <a:spcBef>
                <a:spcPts val="100"/>
              </a:spcBef>
            </a:pPr>
            <a:r>
              <a:rPr sz="1800" b="1" spc="-5" dirty="0">
                <a:latin typeface="Carlito"/>
                <a:cs typeface="Carlito"/>
              </a:rPr>
              <a:t>TR</a:t>
            </a:r>
            <a:r>
              <a:rPr sz="1800" b="1" spc="-10" dirty="0">
                <a:latin typeface="Carlito"/>
                <a:cs typeface="Carlito"/>
              </a:rPr>
              <a:t>O</a:t>
            </a:r>
            <a:r>
              <a:rPr sz="1800" b="1" spc="-5" dirty="0">
                <a:latin typeface="Carlito"/>
                <a:cs typeface="Carlito"/>
              </a:rPr>
              <a:t>P</a:t>
            </a:r>
            <a:r>
              <a:rPr sz="1800" b="1" dirty="0">
                <a:latin typeface="Carlito"/>
                <a:cs typeface="Carlito"/>
              </a:rPr>
              <a:t>H</a:t>
            </a:r>
            <a:r>
              <a:rPr sz="1800" b="1" spc="-10" dirty="0">
                <a:latin typeface="Carlito"/>
                <a:cs typeface="Carlito"/>
              </a:rPr>
              <a:t>O</a:t>
            </a:r>
            <a:r>
              <a:rPr sz="1800" b="1" spc="5" dirty="0">
                <a:latin typeface="Carlito"/>
                <a:cs typeface="Carlito"/>
              </a:rPr>
              <a:t>Z</a:t>
            </a:r>
            <a:r>
              <a:rPr sz="1800" b="1" spc="-10" dirty="0">
                <a:latin typeface="Carlito"/>
                <a:cs typeface="Carlito"/>
              </a:rPr>
              <a:t>O</a:t>
            </a:r>
            <a:r>
              <a:rPr sz="1800" b="1" spc="-5" dirty="0">
                <a:latin typeface="Carlito"/>
                <a:cs typeface="Carlito"/>
              </a:rPr>
              <a:t>IT</a:t>
            </a:r>
            <a:r>
              <a:rPr sz="1800" b="1" dirty="0">
                <a:latin typeface="Carlito"/>
                <a:cs typeface="Carlito"/>
              </a:rPr>
              <a:t>E</a:t>
            </a:r>
            <a:endParaRPr sz="1800">
              <a:latin typeface="Carlito"/>
              <a:cs typeface="Carlito"/>
            </a:endParaRPr>
          </a:p>
        </p:txBody>
      </p:sp>
      <p:sp>
        <p:nvSpPr>
          <p:cNvPr id="93" name="object 93"/>
          <p:cNvSpPr txBox="1"/>
          <p:nvPr/>
        </p:nvSpPr>
        <p:spPr>
          <a:xfrm>
            <a:off x="1926589" y="5796279"/>
            <a:ext cx="986790" cy="299720"/>
          </a:xfrm>
          <a:prstGeom prst="rect">
            <a:avLst/>
          </a:prstGeom>
        </p:spPr>
        <p:txBody>
          <a:bodyPr vert="horz" wrap="square" lIns="0" tIns="12700" rIns="0" bIns="0" rtlCol="0">
            <a:spAutoFit/>
          </a:bodyPr>
          <a:lstStyle/>
          <a:p>
            <a:pPr marL="12700">
              <a:lnSpc>
                <a:spcPct val="100000"/>
              </a:lnSpc>
              <a:spcBef>
                <a:spcPts val="100"/>
              </a:spcBef>
            </a:pPr>
            <a:r>
              <a:rPr sz="1800" b="1" spc="-5" dirty="0">
                <a:latin typeface="Carlito"/>
                <a:cs typeface="Carlito"/>
              </a:rPr>
              <a:t>SC</a:t>
            </a:r>
            <a:r>
              <a:rPr sz="1800" b="1" dirty="0">
                <a:latin typeface="Carlito"/>
                <a:cs typeface="Carlito"/>
              </a:rPr>
              <a:t>H</a:t>
            </a:r>
            <a:r>
              <a:rPr sz="1800" b="1" spc="-5" dirty="0">
                <a:latin typeface="Carlito"/>
                <a:cs typeface="Carlito"/>
              </a:rPr>
              <a:t>IZ</a:t>
            </a:r>
            <a:r>
              <a:rPr sz="1800" b="1" dirty="0">
                <a:latin typeface="Carlito"/>
                <a:cs typeface="Carlito"/>
              </a:rPr>
              <a:t>O</a:t>
            </a:r>
            <a:r>
              <a:rPr sz="1800" b="1" spc="-5" dirty="0">
                <a:latin typeface="Carlito"/>
                <a:cs typeface="Carlito"/>
              </a:rPr>
              <a:t>N</a:t>
            </a:r>
            <a:r>
              <a:rPr sz="1800" b="1" dirty="0">
                <a:latin typeface="Carlito"/>
                <a:cs typeface="Carlito"/>
              </a:rPr>
              <a:t>T</a:t>
            </a:r>
            <a:endParaRPr sz="1800">
              <a:latin typeface="Carlito"/>
              <a:cs typeface="Carlito"/>
            </a:endParaRPr>
          </a:p>
        </p:txBody>
      </p:sp>
      <p:sp>
        <p:nvSpPr>
          <p:cNvPr id="94" name="object 94"/>
          <p:cNvSpPr txBox="1"/>
          <p:nvPr/>
        </p:nvSpPr>
        <p:spPr>
          <a:xfrm>
            <a:off x="6777990" y="5796279"/>
            <a:ext cx="135001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Carlito"/>
                <a:cs typeface="Carlito"/>
              </a:rPr>
              <a:t>G</a:t>
            </a:r>
            <a:r>
              <a:rPr sz="1800" b="1" spc="-5" dirty="0">
                <a:latin typeface="Carlito"/>
                <a:cs typeface="Carlito"/>
              </a:rPr>
              <a:t>A</a:t>
            </a:r>
            <a:r>
              <a:rPr sz="1800" b="1" dirty="0">
                <a:latin typeface="Carlito"/>
                <a:cs typeface="Carlito"/>
              </a:rPr>
              <a:t>M</a:t>
            </a:r>
            <a:r>
              <a:rPr sz="1800" b="1" spc="-10" dirty="0">
                <a:latin typeface="Carlito"/>
                <a:cs typeface="Carlito"/>
              </a:rPr>
              <a:t>E</a:t>
            </a:r>
            <a:r>
              <a:rPr sz="1800" b="1" spc="-5" dirty="0">
                <a:latin typeface="Carlito"/>
                <a:cs typeface="Carlito"/>
              </a:rPr>
              <a:t>T</a:t>
            </a:r>
            <a:r>
              <a:rPr sz="1800" b="1" spc="-10" dirty="0">
                <a:latin typeface="Carlito"/>
                <a:cs typeface="Carlito"/>
              </a:rPr>
              <a:t>O</a:t>
            </a:r>
            <a:r>
              <a:rPr sz="1800" b="1" spc="-5" dirty="0">
                <a:latin typeface="Carlito"/>
                <a:cs typeface="Carlito"/>
              </a:rPr>
              <a:t>C</a:t>
            </a:r>
            <a:r>
              <a:rPr sz="1800" b="1" dirty="0">
                <a:latin typeface="Carlito"/>
                <a:cs typeface="Carlito"/>
              </a:rPr>
              <a:t>Y</a:t>
            </a:r>
            <a:r>
              <a:rPr sz="1800" b="1" spc="-15" dirty="0">
                <a:latin typeface="Carlito"/>
                <a:cs typeface="Carlito"/>
              </a:rPr>
              <a:t>T</a:t>
            </a:r>
            <a:r>
              <a:rPr sz="1800" b="1" dirty="0">
                <a:latin typeface="Carlito"/>
                <a:cs typeface="Carlito"/>
              </a:rPr>
              <a:t>E</a:t>
            </a:r>
            <a:endParaRPr sz="1800">
              <a:latin typeface="Carlito"/>
              <a:cs typeface="Carlito"/>
            </a:endParaRPr>
          </a:p>
        </p:txBody>
      </p:sp>
      <p:sp>
        <p:nvSpPr>
          <p:cNvPr id="95" name="object 95"/>
          <p:cNvSpPr txBox="1"/>
          <p:nvPr/>
        </p:nvSpPr>
        <p:spPr>
          <a:xfrm>
            <a:off x="4117340" y="2103120"/>
            <a:ext cx="1025525" cy="574040"/>
          </a:xfrm>
          <a:prstGeom prst="rect">
            <a:avLst/>
          </a:prstGeom>
        </p:spPr>
        <p:txBody>
          <a:bodyPr vert="horz" wrap="square" lIns="0" tIns="12700" rIns="0" bIns="0" rtlCol="0">
            <a:spAutoFit/>
          </a:bodyPr>
          <a:lstStyle/>
          <a:p>
            <a:pPr marL="12700" marR="5080" indent="288290">
              <a:lnSpc>
                <a:spcPct val="100000"/>
              </a:lnSpc>
              <a:spcBef>
                <a:spcPts val="100"/>
              </a:spcBef>
            </a:pPr>
            <a:r>
              <a:rPr sz="1800" b="1" spc="-5" dirty="0">
                <a:latin typeface="Carlito"/>
                <a:cs typeface="Carlito"/>
              </a:rPr>
              <a:t>Blue  </a:t>
            </a:r>
            <a:r>
              <a:rPr sz="1800" b="1" spc="-15" dirty="0">
                <a:latin typeface="Carlito"/>
                <a:cs typeface="Carlito"/>
              </a:rPr>
              <a:t>C</a:t>
            </a:r>
            <a:r>
              <a:rPr sz="1800" b="1" spc="5" dirty="0">
                <a:latin typeface="Carlito"/>
                <a:cs typeface="Carlito"/>
              </a:rPr>
              <a:t>y</a:t>
            </a:r>
            <a:r>
              <a:rPr sz="1800" b="1" spc="-5" dirty="0">
                <a:latin typeface="Carlito"/>
                <a:cs typeface="Carlito"/>
              </a:rPr>
              <a:t>t</a:t>
            </a:r>
            <a:r>
              <a:rPr sz="1800" b="1" dirty="0">
                <a:latin typeface="Carlito"/>
                <a:cs typeface="Carlito"/>
              </a:rPr>
              <a:t>op</a:t>
            </a:r>
            <a:r>
              <a:rPr sz="1800" b="1" spc="5" dirty="0">
                <a:latin typeface="Carlito"/>
                <a:cs typeface="Carlito"/>
              </a:rPr>
              <a:t>l</a:t>
            </a:r>
            <a:r>
              <a:rPr sz="1800" b="1" spc="-5" dirty="0">
                <a:latin typeface="Carlito"/>
                <a:cs typeface="Carlito"/>
              </a:rPr>
              <a:t>a</a:t>
            </a:r>
            <a:r>
              <a:rPr sz="1800" b="1" dirty="0">
                <a:latin typeface="Carlito"/>
                <a:cs typeface="Carlito"/>
              </a:rPr>
              <a:t>sm</a:t>
            </a:r>
            <a:endParaRPr sz="1800">
              <a:latin typeface="Carlito"/>
              <a:cs typeface="Carlito"/>
            </a:endParaRPr>
          </a:p>
        </p:txBody>
      </p:sp>
      <p:sp>
        <p:nvSpPr>
          <p:cNvPr id="96" name="object 96"/>
          <p:cNvSpPr txBox="1"/>
          <p:nvPr/>
        </p:nvSpPr>
        <p:spPr>
          <a:xfrm>
            <a:off x="4226559" y="3302000"/>
            <a:ext cx="1029969" cy="574040"/>
          </a:xfrm>
          <a:prstGeom prst="rect">
            <a:avLst/>
          </a:prstGeom>
        </p:spPr>
        <p:txBody>
          <a:bodyPr vert="horz" wrap="square" lIns="0" tIns="12700" rIns="0" bIns="0" rtlCol="0">
            <a:spAutoFit/>
          </a:bodyPr>
          <a:lstStyle/>
          <a:p>
            <a:pPr marL="12700" marR="5080" indent="320040">
              <a:lnSpc>
                <a:spcPct val="100000"/>
              </a:lnSpc>
              <a:spcBef>
                <a:spcPts val="100"/>
              </a:spcBef>
            </a:pPr>
            <a:r>
              <a:rPr sz="1800" b="1" spc="-5" dirty="0">
                <a:latin typeface="Carlito"/>
                <a:cs typeface="Carlito"/>
              </a:rPr>
              <a:t>Red  C</a:t>
            </a:r>
            <a:r>
              <a:rPr sz="1800" b="1" dirty="0">
                <a:latin typeface="Carlito"/>
                <a:cs typeface="Carlito"/>
              </a:rPr>
              <a:t>h</a:t>
            </a:r>
            <a:r>
              <a:rPr sz="1800" b="1" spc="-5" dirty="0">
                <a:latin typeface="Carlito"/>
                <a:cs typeface="Carlito"/>
              </a:rPr>
              <a:t>r</a:t>
            </a:r>
            <a:r>
              <a:rPr sz="1800" b="1" dirty="0">
                <a:latin typeface="Carlito"/>
                <a:cs typeface="Carlito"/>
              </a:rPr>
              <a:t>o</a:t>
            </a:r>
            <a:r>
              <a:rPr sz="1800" b="1" spc="-5" dirty="0">
                <a:latin typeface="Carlito"/>
                <a:cs typeface="Carlito"/>
              </a:rPr>
              <a:t>mat</a:t>
            </a:r>
            <a:r>
              <a:rPr sz="1800" b="1" spc="5" dirty="0">
                <a:latin typeface="Carlito"/>
                <a:cs typeface="Carlito"/>
              </a:rPr>
              <a:t>i</a:t>
            </a:r>
            <a:r>
              <a:rPr sz="1800" b="1" dirty="0">
                <a:latin typeface="Carlito"/>
                <a:cs typeface="Carlito"/>
              </a:rPr>
              <a:t>n</a:t>
            </a:r>
            <a:endParaRPr sz="1800">
              <a:latin typeface="Carlito"/>
              <a:cs typeface="Carlito"/>
            </a:endParaRPr>
          </a:p>
        </p:txBody>
      </p:sp>
      <p:sp>
        <p:nvSpPr>
          <p:cNvPr id="97" name="object 97"/>
          <p:cNvSpPr txBox="1"/>
          <p:nvPr/>
        </p:nvSpPr>
        <p:spPr>
          <a:xfrm>
            <a:off x="4269740" y="4498340"/>
            <a:ext cx="816610" cy="574040"/>
          </a:xfrm>
          <a:prstGeom prst="rect">
            <a:avLst/>
          </a:prstGeom>
        </p:spPr>
        <p:txBody>
          <a:bodyPr vert="horz" wrap="square" lIns="0" tIns="12700" rIns="0" bIns="0" rtlCol="0">
            <a:spAutoFit/>
          </a:bodyPr>
          <a:lstStyle/>
          <a:p>
            <a:pPr marL="12700" marR="5080" indent="82550">
              <a:lnSpc>
                <a:spcPct val="100000"/>
              </a:lnSpc>
              <a:spcBef>
                <a:spcPts val="100"/>
              </a:spcBef>
            </a:pPr>
            <a:r>
              <a:rPr sz="1800" b="1" spc="-5" dirty="0">
                <a:latin typeface="Carlito"/>
                <a:cs typeface="Carlito"/>
              </a:rPr>
              <a:t>Brown  Pi</a:t>
            </a:r>
            <a:r>
              <a:rPr sz="1800" b="1" spc="5" dirty="0">
                <a:latin typeface="Carlito"/>
                <a:cs typeface="Carlito"/>
              </a:rPr>
              <a:t>g</a:t>
            </a:r>
            <a:r>
              <a:rPr sz="1800" b="1" spc="-5" dirty="0">
                <a:latin typeface="Carlito"/>
                <a:cs typeface="Carlito"/>
              </a:rPr>
              <a:t>m</a:t>
            </a:r>
            <a:r>
              <a:rPr sz="1800" b="1" dirty="0">
                <a:latin typeface="Carlito"/>
                <a:cs typeface="Carlito"/>
              </a:rPr>
              <a:t>e</a:t>
            </a:r>
            <a:r>
              <a:rPr sz="1800" b="1" spc="10" dirty="0">
                <a:latin typeface="Carlito"/>
                <a:cs typeface="Carlito"/>
              </a:rPr>
              <a:t>n</a:t>
            </a:r>
            <a:r>
              <a:rPr sz="1800" b="1" dirty="0">
                <a:latin typeface="Carlito"/>
                <a:cs typeface="Carlito"/>
              </a:rPr>
              <a:t>t</a:t>
            </a:r>
            <a:endParaRPr sz="1800">
              <a:latin typeface="Carlito"/>
              <a:cs typeface="Carlito"/>
            </a:endParaRPr>
          </a:p>
        </p:txBody>
      </p:sp>
      <p:grpSp>
        <p:nvGrpSpPr>
          <p:cNvPr id="98" name="object 98"/>
          <p:cNvGrpSpPr/>
          <p:nvPr/>
        </p:nvGrpSpPr>
        <p:grpSpPr>
          <a:xfrm>
            <a:off x="2453639" y="2171700"/>
            <a:ext cx="1516380" cy="185420"/>
            <a:chOff x="2453639" y="2171700"/>
            <a:chExt cx="1516380" cy="185420"/>
          </a:xfrm>
        </p:grpSpPr>
        <p:sp>
          <p:nvSpPr>
            <p:cNvPr id="99" name="object 99"/>
            <p:cNvSpPr/>
            <p:nvPr/>
          </p:nvSpPr>
          <p:spPr>
            <a:xfrm>
              <a:off x="2532379" y="2214880"/>
              <a:ext cx="1423670" cy="128270"/>
            </a:xfrm>
            <a:custGeom>
              <a:avLst/>
              <a:gdLst/>
              <a:ahLst/>
              <a:cxnLst/>
              <a:rect l="l" t="t" r="r" b="b"/>
              <a:pathLst>
                <a:path w="1423670" h="128269">
                  <a:moveTo>
                    <a:pt x="1423670" y="128270"/>
                  </a:moveTo>
                  <a:lnTo>
                    <a:pt x="0" y="0"/>
                  </a:lnTo>
                </a:path>
              </a:pathLst>
            </a:custGeom>
            <a:ln w="27940">
              <a:solidFill>
                <a:srgbClr val="000000"/>
              </a:solidFill>
            </a:ln>
          </p:spPr>
          <p:txBody>
            <a:bodyPr wrap="square" lIns="0" tIns="0" rIns="0" bIns="0" rtlCol="0"/>
            <a:lstStyle/>
            <a:p>
              <a:endParaRPr/>
            </a:p>
          </p:txBody>
        </p:sp>
        <p:sp>
          <p:nvSpPr>
            <p:cNvPr id="100" name="object 100"/>
            <p:cNvSpPr/>
            <p:nvPr/>
          </p:nvSpPr>
          <p:spPr>
            <a:xfrm>
              <a:off x="2453639" y="2171700"/>
              <a:ext cx="88900" cy="85090"/>
            </a:xfrm>
            <a:custGeom>
              <a:avLst/>
              <a:gdLst/>
              <a:ahLst/>
              <a:cxnLst/>
              <a:rect l="l" t="t" r="r" b="b"/>
              <a:pathLst>
                <a:path w="88900" h="85089">
                  <a:moveTo>
                    <a:pt x="88900" y="0"/>
                  </a:moveTo>
                  <a:lnTo>
                    <a:pt x="0" y="35560"/>
                  </a:lnTo>
                  <a:lnTo>
                    <a:pt x="81280" y="85089"/>
                  </a:lnTo>
                  <a:lnTo>
                    <a:pt x="88900" y="0"/>
                  </a:lnTo>
                  <a:close/>
                </a:path>
              </a:pathLst>
            </a:custGeom>
            <a:solidFill>
              <a:srgbClr val="000000"/>
            </a:solidFill>
          </p:spPr>
          <p:txBody>
            <a:bodyPr wrap="square" lIns="0" tIns="0" rIns="0" bIns="0" rtlCol="0"/>
            <a:lstStyle/>
            <a:p>
              <a:endParaRPr/>
            </a:p>
          </p:txBody>
        </p:sp>
      </p:grpSp>
      <p:grpSp>
        <p:nvGrpSpPr>
          <p:cNvPr id="101" name="object 101"/>
          <p:cNvGrpSpPr/>
          <p:nvPr/>
        </p:nvGrpSpPr>
        <p:grpSpPr>
          <a:xfrm>
            <a:off x="2239010" y="2548889"/>
            <a:ext cx="2016760" cy="1040130"/>
            <a:chOff x="2239010" y="2548889"/>
            <a:chExt cx="2016760" cy="1040130"/>
          </a:xfrm>
        </p:grpSpPr>
        <p:sp>
          <p:nvSpPr>
            <p:cNvPr id="102" name="object 102"/>
            <p:cNvSpPr/>
            <p:nvPr/>
          </p:nvSpPr>
          <p:spPr>
            <a:xfrm>
              <a:off x="2310130" y="2585719"/>
              <a:ext cx="1931670" cy="989330"/>
            </a:xfrm>
            <a:custGeom>
              <a:avLst/>
              <a:gdLst/>
              <a:ahLst/>
              <a:cxnLst/>
              <a:rect l="l" t="t" r="r" b="b"/>
              <a:pathLst>
                <a:path w="1931670" h="989329">
                  <a:moveTo>
                    <a:pt x="1931670" y="989329"/>
                  </a:moveTo>
                  <a:lnTo>
                    <a:pt x="0" y="0"/>
                  </a:lnTo>
                </a:path>
              </a:pathLst>
            </a:custGeom>
            <a:ln w="27940">
              <a:solidFill>
                <a:srgbClr val="000000"/>
              </a:solidFill>
            </a:ln>
          </p:spPr>
          <p:txBody>
            <a:bodyPr wrap="square" lIns="0" tIns="0" rIns="0" bIns="0" rtlCol="0"/>
            <a:lstStyle/>
            <a:p>
              <a:endParaRPr/>
            </a:p>
          </p:txBody>
        </p:sp>
        <p:sp>
          <p:nvSpPr>
            <p:cNvPr id="103" name="object 103"/>
            <p:cNvSpPr/>
            <p:nvPr/>
          </p:nvSpPr>
          <p:spPr>
            <a:xfrm>
              <a:off x="2239010" y="2548889"/>
              <a:ext cx="95250" cy="77470"/>
            </a:xfrm>
            <a:custGeom>
              <a:avLst/>
              <a:gdLst/>
              <a:ahLst/>
              <a:cxnLst/>
              <a:rect l="l" t="t" r="r" b="b"/>
              <a:pathLst>
                <a:path w="95250" h="77469">
                  <a:moveTo>
                    <a:pt x="0" y="0"/>
                  </a:moveTo>
                  <a:lnTo>
                    <a:pt x="57150" y="77470"/>
                  </a:lnTo>
                  <a:lnTo>
                    <a:pt x="95250" y="1270"/>
                  </a:lnTo>
                  <a:lnTo>
                    <a:pt x="0" y="0"/>
                  </a:lnTo>
                  <a:close/>
                </a:path>
              </a:pathLst>
            </a:custGeom>
            <a:solidFill>
              <a:srgbClr val="000000"/>
            </a:solidFill>
          </p:spPr>
          <p:txBody>
            <a:bodyPr wrap="square" lIns="0" tIns="0" rIns="0" bIns="0" rtlCol="0"/>
            <a:lstStyle/>
            <a:p>
              <a:endParaRPr/>
            </a:p>
          </p:txBody>
        </p:sp>
      </p:grpSp>
      <p:grpSp>
        <p:nvGrpSpPr>
          <p:cNvPr id="104" name="object 104"/>
          <p:cNvGrpSpPr/>
          <p:nvPr/>
        </p:nvGrpSpPr>
        <p:grpSpPr>
          <a:xfrm>
            <a:off x="2811779" y="3902709"/>
            <a:ext cx="1085850" cy="370840"/>
            <a:chOff x="2811779" y="3902709"/>
            <a:chExt cx="1085850" cy="370840"/>
          </a:xfrm>
        </p:grpSpPr>
        <p:sp>
          <p:nvSpPr>
            <p:cNvPr id="105" name="object 105"/>
            <p:cNvSpPr/>
            <p:nvPr/>
          </p:nvSpPr>
          <p:spPr>
            <a:xfrm>
              <a:off x="2886709" y="3916679"/>
              <a:ext cx="996950" cy="317500"/>
            </a:xfrm>
            <a:custGeom>
              <a:avLst/>
              <a:gdLst/>
              <a:ahLst/>
              <a:cxnLst/>
              <a:rect l="l" t="t" r="r" b="b"/>
              <a:pathLst>
                <a:path w="996950" h="317500">
                  <a:moveTo>
                    <a:pt x="996950" y="0"/>
                  </a:moveTo>
                  <a:lnTo>
                    <a:pt x="0" y="317500"/>
                  </a:lnTo>
                </a:path>
              </a:pathLst>
            </a:custGeom>
            <a:ln w="27940">
              <a:solidFill>
                <a:srgbClr val="000000"/>
              </a:solidFill>
            </a:ln>
          </p:spPr>
          <p:txBody>
            <a:bodyPr wrap="square" lIns="0" tIns="0" rIns="0" bIns="0" rtlCol="0"/>
            <a:lstStyle/>
            <a:p>
              <a:endParaRPr/>
            </a:p>
          </p:txBody>
        </p:sp>
        <p:sp>
          <p:nvSpPr>
            <p:cNvPr id="106" name="object 106"/>
            <p:cNvSpPr/>
            <p:nvPr/>
          </p:nvSpPr>
          <p:spPr>
            <a:xfrm>
              <a:off x="2811779" y="4192269"/>
              <a:ext cx="93980" cy="81280"/>
            </a:xfrm>
            <a:custGeom>
              <a:avLst/>
              <a:gdLst/>
              <a:ahLst/>
              <a:cxnLst/>
              <a:rect l="l" t="t" r="r" b="b"/>
              <a:pathLst>
                <a:path w="93980" h="81279">
                  <a:moveTo>
                    <a:pt x="67309" y="0"/>
                  </a:moveTo>
                  <a:lnTo>
                    <a:pt x="0" y="66039"/>
                  </a:lnTo>
                  <a:lnTo>
                    <a:pt x="93980" y="81279"/>
                  </a:lnTo>
                  <a:lnTo>
                    <a:pt x="67309" y="0"/>
                  </a:lnTo>
                  <a:close/>
                </a:path>
              </a:pathLst>
            </a:custGeom>
            <a:solidFill>
              <a:srgbClr val="000000"/>
            </a:solidFill>
          </p:spPr>
          <p:txBody>
            <a:bodyPr wrap="square" lIns="0" tIns="0" rIns="0" bIns="0" rtlCol="0"/>
            <a:lstStyle/>
            <a:p>
              <a:endParaRPr/>
            </a:p>
          </p:txBody>
        </p:sp>
      </p:grpSp>
      <p:grpSp>
        <p:nvGrpSpPr>
          <p:cNvPr id="107" name="object 107"/>
          <p:cNvGrpSpPr/>
          <p:nvPr/>
        </p:nvGrpSpPr>
        <p:grpSpPr>
          <a:xfrm>
            <a:off x="2668270" y="4699000"/>
            <a:ext cx="1301750" cy="119380"/>
            <a:chOff x="2668270" y="4699000"/>
            <a:chExt cx="1301750" cy="119380"/>
          </a:xfrm>
        </p:grpSpPr>
        <p:sp>
          <p:nvSpPr>
            <p:cNvPr id="108" name="object 108"/>
            <p:cNvSpPr/>
            <p:nvPr/>
          </p:nvSpPr>
          <p:spPr>
            <a:xfrm>
              <a:off x="2748280" y="4740909"/>
              <a:ext cx="1207770" cy="63500"/>
            </a:xfrm>
            <a:custGeom>
              <a:avLst/>
              <a:gdLst/>
              <a:ahLst/>
              <a:cxnLst/>
              <a:rect l="l" t="t" r="r" b="b"/>
              <a:pathLst>
                <a:path w="1207770" h="63500">
                  <a:moveTo>
                    <a:pt x="1207770" y="63500"/>
                  </a:moveTo>
                  <a:lnTo>
                    <a:pt x="0" y="0"/>
                  </a:lnTo>
                </a:path>
              </a:pathLst>
            </a:custGeom>
            <a:ln w="27940">
              <a:solidFill>
                <a:srgbClr val="000000"/>
              </a:solidFill>
            </a:ln>
          </p:spPr>
          <p:txBody>
            <a:bodyPr wrap="square" lIns="0" tIns="0" rIns="0" bIns="0" rtlCol="0"/>
            <a:lstStyle/>
            <a:p>
              <a:endParaRPr/>
            </a:p>
          </p:txBody>
        </p:sp>
        <p:sp>
          <p:nvSpPr>
            <p:cNvPr id="109" name="object 109"/>
            <p:cNvSpPr/>
            <p:nvPr/>
          </p:nvSpPr>
          <p:spPr>
            <a:xfrm>
              <a:off x="2668270" y="4699000"/>
              <a:ext cx="87630" cy="85090"/>
            </a:xfrm>
            <a:custGeom>
              <a:avLst/>
              <a:gdLst/>
              <a:ahLst/>
              <a:cxnLst/>
              <a:rect l="l" t="t" r="r" b="b"/>
              <a:pathLst>
                <a:path w="87630" h="85089">
                  <a:moveTo>
                    <a:pt x="87630" y="0"/>
                  </a:moveTo>
                  <a:lnTo>
                    <a:pt x="0" y="38100"/>
                  </a:lnTo>
                  <a:lnTo>
                    <a:pt x="82550" y="85089"/>
                  </a:lnTo>
                  <a:lnTo>
                    <a:pt x="87630" y="0"/>
                  </a:lnTo>
                  <a:close/>
                </a:path>
              </a:pathLst>
            </a:custGeom>
            <a:solidFill>
              <a:srgbClr val="000000"/>
            </a:solidFill>
          </p:spPr>
          <p:txBody>
            <a:bodyPr wrap="square" lIns="0" tIns="0" rIns="0" bIns="0" rtlCol="0"/>
            <a:lstStyle/>
            <a:p>
              <a:endParaRPr/>
            </a:p>
          </p:txBody>
        </p:sp>
      </p:grpSp>
      <p:sp>
        <p:nvSpPr>
          <p:cNvPr id="110" name="object 110"/>
          <p:cNvSpPr txBox="1">
            <a:spLocks noGrp="1"/>
          </p:cNvSpPr>
          <p:nvPr>
            <p:ph type="title"/>
          </p:nvPr>
        </p:nvSpPr>
        <p:spPr>
          <a:xfrm>
            <a:off x="1314450" y="391159"/>
            <a:ext cx="6661150" cy="1122680"/>
          </a:xfrm>
          <a:prstGeom prst="rect">
            <a:avLst/>
          </a:prstGeom>
        </p:spPr>
        <p:txBody>
          <a:bodyPr vert="horz" wrap="square" lIns="0" tIns="12700" rIns="0" bIns="0" rtlCol="0">
            <a:spAutoFit/>
          </a:bodyPr>
          <a:lstStyle/>
          <a:p>
            <a:pPr algn="ctr">
              <a:lnSpc>
                <a:spcPct val="100000"/>
              </a:lnSpc>
              <a:spcBef>
                <a:spcPts val="100"/>
              </a:spcBef>
            </a:pPr>
            <a:r>
              <a:rPr sz="4000" spc="-250" dirty="0"/>
              <a:t>Recognizing </a:t>
            </a:r>
            <a:r>
              <a:rPr sz="4000" spc="-114" dirty="0"/>
              <a:t>Erythrocytic</a:t>
            </a:r>
            <a:r>
              <a:rPr sz="4000" spc="-240" dirty="0"/>
              <a:t> </a:t>
            </a:r>
            <a:r>
              <a:rPr sz="4000" spc="-285" dirty="0"/>
              <a:t>Stages:</a:t>
            </a:r>
            <a:endParaRPr sz="4000"/>
          </a:p>
          <a:p>
            <a:pPr marL="1905" algn="ctr">
              <a:lnSpc>
                <a:spcPct val="100000"/>
              </a:lnSpc>
            </a:pPr>
            <a:r>
              <a:rPr sz="3200" spc="-185" dirty="0"/>
              <a:t>Schematic</a:t>
            </a:r>
            <a:r>
              <a:rPr sz="3200" spc="-175" dirty="0"/>
              <a:t> </a:t>
            </a:r>
            <a:r>
              <a:rPr sz="3200" spc="-80" dirty="0"/>
              <a:t>Morphology</a:t>
            </a:r>
            <a:endParaRPr sz="3200"/>
          </a:p>
        </p:txBody>
      </p:sp>
      <p:sp>
        <p:nvSpPr>
          <p:cNvPr id="111" name="object 111"/>
          <p:cNvSpPr txBox="1">
            <a:spLocks noGrp="1"/>
          </p:cNvSpPr>
          <p:nvPr>
            <p:ph type="dt" sz="half" idx="4294967295"/>
          </p:nvPr>
        </p:nvSpPr>
        <p:spPr>
          <a:xfrm>
            <a:off x="534669" y="6295722"/>
            <a:ext cx="719455" cy="224154"/>
          </a:xfrm>
          <a:prstGeom prst="rect">
            <a:avLst/>
          </a:prstGeom>
        </p:spPr>
        <p:txBody>
          <a:bodyPr vert="horz" wrap="square" lIns="0" tIns="0" rIns="0" bIns="0" rtlCol="0">
            <a:spAutoFit/>
          </a:bodyPr>
          <a:lstStyle/>
          <a:p>
            <a:pPr marL="12700">
              <a:lnSpc>
                <a:spcPts val="1645"/>
              </a:lnSpc>
            </a:pPr>
            <a:r>
              <a:rPr spc="-5" dirty="0"/>
              <a:t>02/19/15</a:t>
            </a:r>
          </a:p>
        </p:txBody>
      </p:sp>
      <p:sp>
        <p:nvSpPr>
          <p:cNvPr id="112" name="object 112"/>
          <p:cNvSpPr txBox="1">
            <a:spLocks noGrp="1"/>
          </p:cNvSpPr>
          <p:nvPr>
            <p:ph type="ftr" sz="quarter" idx="4294967295"/>
          </p:nvPr>
        </p:nvSpPr>
        <p:spPr>
          <a:xfrm>
            <a:off x="4107179" y="6295722"/>
            <a:ext cx="929004" cy="224154"/>
          </a:xfrm>
          <a:prstGeom prst="rect">
            <a:avLst/>
          </a:prstGeom>
        </p:spPr>
        <p:txBody>
          <a:bodyPr vert="horz" wrap="square" lIns="0" tIns="0" rIns="0" bIns="0" rtlCol="0">
            <a:spAutoFit/>
          </a:bodyPr>
          <a:lstStyle/>
          <a:p>
            <a:pPr marL="12700">
              <a:lnSpc>
                <a:spcPts val="1645"/>
              </a:lnSpc>
            </a:pPr>
            <a:r>
              <a:rPr spc="-5" dirty="0"/>
              <a:t>V</a:t>
            </a:r>
            <a:r>
              <a:rPr dirty="0"/>
              <a:t>AI</a:t>
            </a:r>
            <a:r>
              <a:rPr spc="15" dirty="0"/>
              <a:t>D</a:t>
            </a:r>
            <a:r>
              <a:rPr spc="-5" dirty="0"/>
              <a:t>E</a:t>
            </a:r>
            <a:r>
              <a:rPr dirty="0"/>
              <a:t>G</a:t>
            </a:r>
            <a:r>
              <a:rPr spc="10" dirty="0"/>
              <a:t>I.</a:t>
            </a:r>
            <a:r>
              <a:rPr dirty="0"/>
              <a:t>D</a:t>
            </a:r>
          </a:p>
        </p:txBody>
      </p:sp>
      <p:sp>
        <p:nvSpPr>
          <p:cNvPr id="113" name="object 113"/>
          <p:cNvSpPr txBox="1">
            <a:spLocks noGrp="1"/>
          </p:cNvSpPr>
          <p:nvPr>
            <p:ph type="sldNum" sz="quarter" idx="4294967295"/>
          </p:nvPr>
        </p:nvSpPr>
        <p:spPr>
          <a:xfrm>
            <a:off x="8360409" y="6295722"/>
            <a:ext cx="274320" cy="224154"/>
          </a:xfrm>
          <a:prstGeom prst="rect">
            <a:avLst/>
          </a:prstGeom>
        </p:spPr>
        <p:txBody>
          <a:bodyPr vert="horz" wrap="square" lIns="0" tIns="0" rIns="0" bIns="0" rtlCol="0">
            <a:spAutoFit/>
          </a:bodyPr>
          <a:lstStyle/>
          <a:p>
            <a:pPr marL="136525">
              <a:lnSpc>
                <a:spcPts val="1645"/>
              </a:lnSpc>
            </a:pPr>
            <a:fld id="{81D60167-4931-47E6-BA6A-407CBD079E47}" type="slidenum">
              <a:rPr dirty="0"/>
              <a:pPr marL="136525">
                <a:lnSpc>
                  <a:spcPts val="1645"/>
                </a:lnSpc>
              </a:pPr>
              <a:t>68</a:t>
            </a:fld>
            <a:endParaRPr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50339" y="0"/>
            <a:ext cx="7488555" cy="1244600"/>
          </a:xfrm>
          <a:prstGeom prst="rect">
            <a:avLst/>
          </a:prstGeom>
        </p:spPr>
        <p:txBody>
          <a:bodyPr vert="horz" wrap="square" lIns="0" tIns="12700" rIns="0" bIns="0" rtlCol="0">
            <a:spAutoFit/>
          </a:bodyPr>
          <a:lstStyle/>
          <a:p>
            <a:pPr marL="12700" marR="5080">
              <a:lnSpc>
                <a:spcPct val="100000"/>
              </a:lnSpc>
              <a:spcBef>
                <a:spcPts val="100"/>
              </a:spcBef>
              <a:tabLst>
                <a:tab pos="2069464" algn="l"/>
              </a:tabLst>
            </a:pPr>
            <a:r>
              <a:rPr sz="4000" b="1" spc="-10" dirty="0">
                <a:latin typeface="Arial"/>
                <a:cs typeface="Arial"/>
              </a:rPr>
              <a:t>Species	Differentiation </a:t>
            </a:r>
            <a:r>
              <a:rPr sz="4000" b="1" spc="-5" dirty="0">
                <a:latin typeface="Arial"/>
                <a:cs typeface="Arial"/>
              </a:rPr>
              <a:t>on </a:t>
            </a:r>
            <a:r>
              <a:rPr sz="4000" b="1" spc="-10" dirty="0">
                <a:latin typeface="Arial"/>
                <a:cs typeface="Arial"/>
              </a:rPr>
              <a:t>Thin  Films</a:t>
            </a:r>
            <a:endParaRPr sz="4000">
              <a:latin typeface="Arial"/>
              <a:cs typeface="Arial"/>
            </a:endParaRPr>
          </a:p>
        </p:txBody>
      </p:sp>
      <p:sp>
        <p:nvSpPr>
          <p:cNvPr id="3" name="object 3"/>
          <p:cNvSpPr txBox="1"/>
          <p:nvPr/>
        </p:nvSpPr>
        <p:spPr>
          <a:xfrm>
            <a:off x="1436369" y="1410970"/>
            <a:ext cx="7264400" cy="3923665"/>
          </a:xfrm>
          <a:prstGeom prst="rect">
            <a:avLst/>
          </a:prstGeom>
        </p:spPr>
        <p:txBody>
          <a:bodyPr vert="horz" wrap="square" lIns="0" tIns="13970" rIns="0" bIns="0" rtlCol="0">
            <a:spAutoFit/>
          </a:bodyPr>
          <a:lstStyle/>
          <a:p>
            <a:pPr marL="1539240">
              <a:lnSpc>
                <a:spcPct val="100000"/>
              </a:lnSpc>
              <a:spcBef>
                <a:spcPts val="110"/>
              </a:spcBef>
              <a:tabLst>
                <a:tab pos="3336925" algn="l"/>
                <a:tab pos="4822825" algn="l"/>
                <a:tab pos="6174105" algn="l"/>
              </a:tabLst>
            </a:pPr>
            <a:r>
              <a:rPr sz="1950" i="1" spc="-70" dirty="0">
                <a:solidFill>
                  <a:srgbClr val="FF0000"/>
                </a:solidFill>
                <a:latin typeface="Times New Roman"/>
                <a:cs typeface="Times New Roman"/>
              </a:rPr>
              <a:t>P.</a:t>
            </a:r>
            <a:r>
              <a:rPr sz="1950" i="1" spc="-30" dirty="0">
                <a:solidFill>
                  <a:srgbClr val="FF0000"/>
                </a:solidFill>
                <a:latin typeface="Times New Roman"/>
                <a:cs typeface="Times New Roman"/>
              </a:rPr>
              <a:t> </a:t>
            </a:r>
            <a:r>
              <a:rPr sz="1950" i="1" spc="-70" dirty="0">
                <a:solidFill>
                  <a:srgbClr val="FF0000"/>
                </a:solidFill>
                <a:latin typeface="Times New Roman"/>
                <a:cs typeface="Times New Roman"/>
              </a:rPr>
              <a:t>falciparum	P.</a:t>
            </a:r>
            <a:r>
              <a:rPr sz="1950" i="1" spc="-20" dirty="0">
                <a:solidFill>
                  <a:srgbClr val="FF0000"/>
                </a:solidFill>
                <a:latin typeface="Times New Roman"/>
                <a:cs typeface="Times New Roman"/>
              </a:rPr>
              <a:t> </a:t>
            </a:r>
            <a:r>
              <a:rPr sz="1950" i="1" spc="-70" dirty="0">
                <a:solidFill>
                  <a:srgbClr val="FF0000"/>
                </a:solidFill>
                <a:latin typeface="Times New Roman"/>
                <a:cs typeface="Times New Roman"/>
              </a:rPr>
              <a:t>vivax	P.</a:t>
            </a:r>
            <a:r>
              <a:rPr sz="1950" i="1" spc="-40" dirty="0">
                <a:solidFill>
                  <a:srgbClr val="FF0000"/>
                </a:solidFill>
                <a:latin typeface="Times New Roman"/>
                <a:cs typeface="Times New Roman"/>
              </a:rPr>
              <a:t> </a:t>
            </a:r>
            <a:r>
              <a:rPr sz="1950" i="1" spc="-70" dirty="0">
                <a:solidFill>
                  <a:srgbClr val="FF0000"/>
                </a:solidFill>
                <a:latin typeface="Times New Roman"/>
                <a:cs typeface="Times New Roman"/>
              </a:rPr>
              <a:t>ovale	P.</a:t>
            </a:r>
            <a:r>
              <a:rPr sz="1950" i="1" spc="-90" dirty="0">
                <a:solidFill>
                  <a:srgbClr val="FF0000"/>
                </a:solidFill>
                <a:latin typeface="Times New Roman"/>
                <a:cs typeface="Times New Roman"/>
              </a:rPr>
              <a:t> </a:t>
            </a:r>
            <a:r>
              <a:rPr sz="1950" i="1" spc="-75" dirty="0">
                <a:solidFill>
                  <a:srgbClr val="FF0000"/>
                </a:solidFill>
                <a:latin typeface="Times New Roman"/>
                <a:cs typeface="Times New Roman"/>
              </a:rPr>
              <a:t>malariae</a:t>
            </a:r>
            <a:endParaRPr sz="1950">
              <a:latin typeface="Times New Roman"/>
              <a:cs typeface="Times New Roman"/>
            </a:endParaRPr>
          </a:p>
          <a:p>
            <a:pPr marL="12700" marR="6037580">
              <a:lnSpc>
                <a:spcPts val="7070"/>
              </a:lnSpc>
              <a:spcBef>
                <a:spcPts val="204"/>
              </a:spcBef>
            </a:pPr>
            <a:r>
              <a:rPr sz="1950" spc="-80" dirty="0">
                <a:solidFill>
                  <a:srgbClr val="FF0000"/>
                </a:solidFill>
                <a:latin typeface="Times New Roman"/>
                <a:cs typeface="Times New Roman"/>
              </a:rPr>
              <a:t>Rings  </a:t>
            </a:r>
            <a:r>
              <a:rPr sz="1950" spc="-75" dirty="0">
                <a:solidFill>
                  <a:srgbClr val="FF0000"/>
                </a:solidFill>
                <a:latin typeface="Times New Roman"/>
                <a:cs typeface="Times New Roman"/>
              </a:rPr>
              <a:t>T</a:t>
            </a:r>
            <a:r>
              <a:rPr sz="1950" spc="-70" dirty="0">
                <a:solidFill>
                  <a:srgbClr val="FF0000"/>
                </a:solidFill>
                <a:latin typeface="Times New Roman"/>
                <a:cs typeface="Times New Roman"/>
              </a:rPr>
              <a:t>r</a:t>
            </a:r>
            <a:r>
              <a:rPr sz="1950" spc="-80" dirty="0">
                <a:solidFill>
                  <a:srgbClr val="FF0000"/>
                </a:solidFill>
                <a:latin typeface="Times New Roman"/>
                <a:cs typeface="Times New Roman"/>
              </a:rPr>
              <a:t>op</a:t>
            </a:r>
            <a:r>
              <a:rPr sz="1950" spc="-95" dirty="0">
                <a:solidFill>
                  <a:srgbClr val="FF0000"/>
                </a:solidFill>
                <a:latin typeface="Times New Roman"/>
                <a:cs typeface="Times New Roman"/>
              </a:rPr>
              <a:t>h</a:t>
            </a:r>
            <a:r>
              <a:rPr sz="1950" spc="-75" dirty="0">
                <a:solidFill>
                  <a:srgbClr val="FF0000"/>
                </a:solidFill>
                <a:latin typeface="Times New Roman"/>
                <a:cs typeface="Times New Roman"/>
              </a:rPr>
              <a:t>oz</a:t>
            </a:r>
            <a:r>
              <a:rPr sz="1950" spc="-70" dirty="0">
                <a:solidFill>
                  <a:srgbClr val="FF0000"/>
                </a:solidFill>
                <a:latin typeface="Times New Roman"/>
                <a:cs typeface="Times New Roman"/>
              </a:rPr>
              <a:t>o</a:t>
            </a:r>
            <a:r>
              <a:rPr sz="1950" spc="-60" dirty="0">
                <a:solidFill>
                  <a:srgbClr val="FF0000"/>
                </a:solidFill>
                <a:latin typeface="Times New Roman"/>
                <a:cs typeface="Times New Roman"/>
              </a:rPr>
              <a:t>i</a:t>
            </a:r>
            <a:r>
              <a:rPr sz="1950" spc="-45" dirty="0">
                <a:solidFill>
                  <a:srgbClr val="FF0000"/>
                </a:solidFill>
                <a:latin typeface="Times New Roman"/>
                <a:cs typeface="Times New Roman"/>
              </a:rPr>
              <a:t>t</a:t>
            </a:r>
            <a:r>
              <a:rPr sz="1950" spc="-70" dirty="0">
                <a:solidFill>
                  <a:srgbClr val="FF0000"/>
                </a:solidFill>
                <a:latin typeface="Times New Roman"/>
                <a:cs typeface="Times New Roman"/>
              </a:rPr>
              <a:t>e</a:t>
            </a:r>
            <a:r>
              <a:rPr sz="1950" spc="-65" dirty="0">
                <a:solidFill>
                  <a:srgbClr val="FF0000"/>
                </a:solidFill>
                <a:latin typeface="Times New Roman"/>
                <a:cs typeface="Times New Roman"/>
              </a:rPr>
              <a:t>s</a:t>
            </a:r>
            <a:endParaRPr sz="1950">
              <a:latin typeface="Times New Roman"/>
              <a:cs typeface="Times New Roman"/>
            </a:endParaRPr>
          </a:p>
          <a:p>
            <a:pPr marL="12700" marR="6054090">
              <a:lnSpc>
                <a:spcPts val="7070"/>
              </a:lnSpc>
              <a:spcBef>
                <a:spcPts val="875"/>
              </a:spcBef>
            </a:pPr>
            <a:r>
              <a:rPr sz="1950" spc="-70" dirty="0">
                <a:solidFill>
                  <a:srgbClr val="FF0000"/>
                </a:solidFill>
                <a:latin typeface="Times New Roman"/>
                <a:cs typeface="Times New Roman"/>
              </a:rPr>
              <a:t>Schizonts  </a:t>
            </a:r>
            <a:r>
              <a:rPr sz="1950" spc="-130" dirty="0">
                <a:solidFill>
                  <a:srgbClr val="FF0000"/>
                </a:solidFill>
                <a:latin typeface="Times New Roman"/>
                <a:cs typeface="Times New Roman"/>
              </a:rPr>
              <a:t>G</a:t>
            </a:r>
            <a:r>
              <a:rPr sz="1950" spc="-50" dirty="0">
                <a:solidFill>
                  <a:srgbClr val="FF0000"/>
                </a:solidFill>
                <a:latin typeface="Times New Roman"/>
                <a:cs typeface="Times New Roman"/>
              </a:rPr>
              <a:t>a</a:t>
            </a:r>
            <a:r>
              <a:rPr sz="1950" spc="-160" dirty="0">
                <a:solidFill>
                  <a:srgbClr val="FF0000"/>
                </a:solidFill>
                <a:latin typeface="Times New Roman"/>
                <a:cs typeface="Times New Roman"/>
              </a:rPr>
              <a:t>m</a:t>
            </a:r>
            <a:r>
              <a:rPr sz="1950" spc="-70" dirty="0">
                <a:solidFill>
                  <a:srgbClr val="FF0000"/>
                </a:solidFill>
                <a:latin typeface="Times New Roman"/>
                <a:cs typeface="Times New Roman"/>
              </a:rPr>
              <a:t>e</a:t>
            </a:r>
            <a:r>
              <a:rPr sz="1950" spc="-50" dirty="0">
                <a:solidFill>
                  <a:srgbClr val="FF0000"/>
                </a:solidFill>
                <a:latin typeface="Times New Roman"/>
                <a:cs typeface="Times New Roman"/>
              </a:rPr>
              <a:t>t</a:t>
            </a:r>
            <a:r>
              <a:rPr sz="1950" spc="-70" dirty="0">
                <a:solidFill>
                  <a:srgbClr val="FF0000"/>
                </a:solidFill>
                <a:latin typeface="Times New Roman"/>
                <a:cs typeface="Times New Roman"/>
              </a:rPr>
              <a:t>o</a:t>
            </a:r>
            <a:r>
              <a:rPr sz="1950" spc="-50" dirty="0">
                <a:solidFill>
                  <a:srgbClr val="FF0000"/>
                </a:solidFill>
                <a:latin typeface="Times New Roman"/>
                <a:cs typeface="Times New Roman"/>
              </a:rPr>
              <a:t>c</a:t>
            </a:r>
            <a:r>
              <a:rPr sz="1950" spc="-105" dirty="0">
                <a:solidFill>
                  <a:srgbClr val="FF0000"/>
                </a:solidFill>
                <a:latin typeface="Times New Roman"/>
                <a:cs typeface="Times New Roman"/>
              </a:rPr>
              <a:t>y</a:t>
            </a:r>
            <a:r>
              <a:rPr sz="1950" spc="-45" dirty="0">
                <a:solidFill>
                  <a:srgbClr val="FF0000"/>
                </a:solidFill>
                <a:latin typeface="Times New Roman"/>
                <a:cs typeface="Times New Roman"/>
              </a:rPr>
              <a:t>t</a:t>
            </a:r>
            <a:r>
              <a:rPr sz="1950" spc="-70" dirty="0">
                <a:solidFill>
                  <a:srgbClr val="FF0000"/>
                </a:solidFill>
                <a:latin typeface="Times New Roman"/>
                <a:cs typeface="Times New Roman"/>
              </a:rPr>
              <a:t>e</a:t>
            </a:r>
            <a:r>
              <a:rPr sz="1950" spc="-65" dirty="0">
                <a:solidFill>
                  <a:srgbClr val="FF0000"/>
                </a:solidFill>
                <a:latin typeface="Times New Roman"/>
                <a:cs typeface="Times New Roman"/>
              </a:rPr>
              <a:t>s</a:t>
            </a:r>
            <a:endParaRPr sz="1950">
              <a:latin typeface="Times New Roman"/>
              <a:cs typeface="Times New Roman"/>
            </a:endParaRPr>
          </a:p>
        </p:txBody>
      </p:sp>
      <p:grpSp>
        <p:nvGrpSpPr>
          <p:cNvPr id="4" name="object 4"/>
          <p:cNvGrpSpPr/>
          <p:nvPr/>
        </p:nvGrpSpPr>
        <p:grpSpPr>
          <a:xfrm>
            <a:off x="2781301" y="4762501"/>
            <a:ext cx="725170" cy="858519"/>
            <a:chOff x="2781301" y="4762501"/>
            <a:chExt cx="725170" cy="858519"/>
          </a:xfrm>
        </p:grpSpPr>
        <p:sp>
          <p:nvSpPr>
            <p:cNvPr id="5" name="object 5"/>
            <p:cNvSpPr/>
            <p:nvPr/>
          </p:nvSpPr>
          <p:spPr>
            <a:xfrm>
              <a:off x="2827020" y="4808219"/>
              <a:ext cx="660400" cy="793750"/>
            </a:xfrm>
            <a:custGeom>
              <a:avLst/>
              <a:gdLst/>
              <a:ahLst/>
              <a:cxnLst/>
              <a:rect l="l" t="t" r="r" b="b"/>
              <a:pathLst>
                <a:path w="660400" h="793750">
                  <a:moveTo>
                    <a:pt x="0" y="0"/>
                  </a:moveTo>
                  <a:lnTo>
                    <a:pt x="660400" y="0"/>
                  </a:lnTo>
                  <a:lnTo>
                    <a:pt x="660400" y="793749"/>
                  </a:lnTo>
                  <a:lnTo>
                    <a:pt x="0" y="793749"/>
                  </a:lnTo>
                  <a:lnTo>
                    <a:pt x="0" y="0"/>
                  </a:lnTo>
                  <a:close/>
                </a:path>
              </a:pathLst>
            </a:custGeom>
            <a:ln w="38097">
              <a:solidFill>
                <a:srgbClr val="000000"/>
              </a:solidFill>
            </a:ln>
          </p:spPr>
          <p:txBody>
            <a:bodyPr wrap="square" lIns="0" tIns="0" rIns="0" bIns="0" rtlCol="0"/>
            <a:lstStyle/>
            <a:p>
              <a:endParaRPr/>
            </a:p>
          </p:txBody>
        </p:sp>
        <p:sp>
          <p:nvSpPr>
            <p:cNvPr id="6" name="object 6"/>
            <p:cNvSpPr/>
            <p:nvPr/>
          </p:nvSpPr>
          <p:spPr>
            <a:xfrm>
              <a:off x="2846070" y="4827269"/>
              <a:ext cx="622300" cy="755650"/>
            </a:xfrm>
            <a:custGeom>
              <a:avLst/>
              <a:gdLst/>
              <a:ahLst/>
              <a:cxnLst/>
              <a:rect l="l" t="t" r="r" b="b"/>
              <a:pathLst>
                <a:path w="622300" h="755650">
                  <a:moveTo>
                    <a:pt x="622300" y="0"/>
                  </a:moveTo>
                  <a:lnTo>
                    <a:pt x="0" y="0"/>
                  </a:lnTo>
                  <a:lnTo>
                    <a:pt x="0" y="755649"/>
                  </a:lnTo>
                  <a:lnTo>
                    <a:pt x="622300" y="755649"/>
                  </a:lnTo>
                  <a:lnTo>
                    <a:pt x="622300" y="0"/>
                  </a:lnTo>
                  <a:close/>
                </a:path>
              </a:pathLst>
            </a:custGeom>
            <a:solidFill>
              <a:srgbClr val="000000">
                <a:alpha val="43998"/>
              </a:srgbClr>
            </a:solidFill>
          </p:spPr>
          <p:txBody>
            <a:bodyPr wrap="square" lIns="0" tIns="0" rIns="0" bIns="0" rtlCol="0"/>
            <a:lstStyle/>
            <a:p>
              <a:endParaRPr/>
            </a:p>
          </p:txBody>
        </p:sp>
        <p:sp>
          <p:nvSpPr>
            <p:cNvPr id="7" name="object 7"/>
            <p:cNvSpPr/>
            <p:nvPr/>
          </p:nvSpPr>
          <p:spPr>
            <a:xfrm>
              <a:off x="2800350" y="4781549"/>
              <a:ext cx="660400" cy="793750"/>
            </a:xfrm>
            <a:custGeom>
              <a:avLst/>
              <a:gdLst/>
              <a:ahLst/>
              <a:cxnLst/>
              <a:rect l="l" t="t" r="r" b="b"/>
              <a:pathLst>
                <a:path w="660400" h="793750">
                  <a:moveTo>
                    <a:pt x="0" y="0"/>
                  </a:moveTo>
                  <a:lnTo>
                    <a:pt x="660400" y="0"/>
                  </a:lnTo>
                  <a:lnTo>
                    <a:pt x="660400" y="793750"/>
                  </a:lnTo>
                  <a:lnTo>
                    <a:pt x="0" y="793750"/>
                  </a:lnTo>
                  <a:lnTo>
                    <a:pt x="0" y="0"/>
                  </a:lnTo>
                  <a:close/>
                </a:path>
              </a:pathLst>
            </a:custGeom>
            <a:ln w="38097">
              <a:solidFill>
                <a:srgbClr val="000000"/>
              </a:solidFill>
            </a:ln>
          </p:spPr>
          <p:txBody>
            <a:bodyPr wrap="square" lIns="0" tIns="0" rIns="0" bIns="0" rtlCol="0"/>
            <a:lstStyle/>
            <a:p>
              <a:endParaRPr/>
            </a:p>
          </p:txBody>
        </p:sp>
        <p:sp>
          <p:nvSpPr>
            <p:cNvPr id="8" name="object 8"/>
            <p:cNvSpPr/>
            <p:nvPr/>
          </p:nvSpPr>
          <p:spPr>
            <a:xfrm>
              <a:off x="2819400" y="4800599"/>
              <a:ext cx="622300" cy="755650"/>
            </a:xfrm>
            <a:prstGeom prst="rect">
              <a:avLst/>
            </a:prstGeom>
            <a:blipFill>
              <a:blip r:embed="rId2" cstate="print"/>
              <a:stretch>
                <a:fillRect/>
              </a:stretch>
            </a:blipFill>
          </p:spPr>
          <p:txBody>
            <a:bodyPr wrap="square" lIns="0" tIns="0" rIns="0" bIns="0" rtlCol="0"/>
            <a:lstStyle/>
            <a:p>
              <a:endParaRPr/>
            </a:p>
          </p:txBody>
        </p:sp>
      </p:grpSp>
      <p:grpSp>
        <p:nvGrpSpPr>
          <p:cNvPr id="9" name="object 9"/>
          <p:cNvGrpSpPr/>
          <p:nvPr/>
        </p:nvGrpSpPr>
        <p:grpSpPr>
          <a:xfrm>
            <a:off x="2705101" y="2019301"/>
            <a:ext cx="584200" cy="577850"/>
            <a:chOff x="2705101" y="2019301"/>
            <a:chExt cx="584200" cy="577850"/>
          </a:xfrm>
        </p:grpSpPr>
        <p:sp>
          <p:nvSpPr>
            <p:cNvPr id="10" name="object 10"/>
            <p:cNvSpPr/>
            <p:nvPr/>
          </p:nvSpPr>
          <p:spPr>
            <a:xfrm>
              <a:off x="2750820" y="2065020"/>
              <a:ext cx="519430" cy="513080"/>
            </a:xfrm>
            <a:custGeom>
              <a:avLst/>
              <a:gdLst/>
              <a:ahLst/>
              <a:cxnLst/>
              <a:rect l="l" t="t" r="r" b="b"/>
              <a:pathLst>
                <a:path w="519429" h="513080">
                  <a:moveTo>
                    <a:pt x="0" y="0"/>
                  </a:moveTo>
                  <a:lnTo>
                    <a:pt x="519430" y="0"/>
                  </a:lnTo>
                  <a:lnTo>
                    <a:pt x="519430" y="513079"/>
                  </a:lnTo>
                  <a:lnTo>
                    <a:pt x="0" y="513079"/>
                  </a:lnTo>
                  <a:lnTo>
                    <a:pt x="0" y="0"/>
                  </a:lnTo>
                  <a:close/>
                </a:path>
              </a:pathLst>
            </a:custGeom>
            <a:ln w="38097">
              <a:solidFill>
                <a:srgbClr val="000000"/>
              </a:solidFill>
            </a:ln>
          </p:spPr>
          <p:txBody>
            <a:bodyPr wrap="square" lIns="0" tIns="0" rIns="0" bIns="0" rtlCol="0"/>
            <a:lstStyle/>
            <a:p>
              <a:endParaRPr/>
            </a:p>
          </p:txBody>
        </p:sp>
        <p:sp>
          <p:nvSpPr>
            <p:cNvPr id="11" name="object 11"/>
            <p:cNvSpPr/>
            <p:nvPr/>
          </p:nvSpPr>
          <p:spPr>
            <a:xfrm>
              <a:off x="2769870" y="2084070"/>
              <a:ext cx="481330" cy="474980"/>
            </a:xfrm>
            <a:custGeom>
              <a:avLst/>
              <a:gdLst/>
              <a:ahLst/>
              <a:cxnLst/>
              <a:rect l="l" t="t" r="r" b="b"/>
              <a:pathLst>
                <a:path w="481329" h="474980">
                  <a:moveTo>
                    <a:pt x="481330" y="0"/>
                  </a:moveTo>
                  <a:lnTo>
                    <a:pt x="0" y="0"/>
                  </a:lnTo>
                  <a:lnTo>
                    <a:pt x="0" y="474979"/>
                  </a:lnTo>
                  <a:lnTo>
                    <a:pt x="481330" y="474979"/>
                  </a:lnTo>
                  <a:lnTo>
                    <a:pt x="481330" y="0"/>
                  </a:lnTo>
                  <a:close/>
                </a:path>
              </a:pathLst>
            </a:custGeom>
            <a:solidFill>
              <a:srgbClr val="000000">
                <a:alpha val="43998"/>
              </a:srgbClr>
            </a:solidFill>
          </p:spPr>
          <p:txBody>
            <a:bodyPr wrap="square" lIns="0" tIns="0" rIns="0" bIns="0" rtlCol="0"/>
            <a:lstStyle/>
            <a:p>
              <a:endParaRPr/>
            </a:p>
          </p:txBody>
        </p:sp>
        <p:sp>
          <p:nvSpPr>
            <p:cNvPr id="12" name="object 12"/>
            <p:cNvSpPr/>
            <p:nvPr/>
          </p:nvSpPr>
          <p:spPr>
            <a:xfrm>
              <a:off x="2724150" y="2038350"/>
              <a:ext cx="519430" cy="513080"/>
            </a:xfrm>
            <a:custGeom>
              <a:avLst/>
              <a:gdLst/>
              <a:ahLst/>
              <a:cxnLst/>
              <a:rect l="l" t="t" r="r" b="b"/>
              <a:pathLst>
                <a:path w="519430" h="513080">
                  <a:moveTo>
                    <a:pt x="0" y="0"/>
                  </a:moveTo>
                  <a:lnTo>
                    <a:pt x="519430" y="0"/>
                  </a:lnTo>
                  <a:lnTo>
                    <a:pt x="519430" y="513079"/>
                  </a:lnTo>
                  <a:lnTo>
                    <a:pt x="0" y="513079"/>
                  </a:lnTo>
                  <a:lnTo>
                    <a:pt x="0" y="0"/>
                  </a:lnTo>
                  <a:close/>
                </a:path>
              </a:pathLst>
            </a:custGeom>
            <a:ln w="38097">
              <a:solidFill>
                <a:srgbClr val="000000"/>
              </a:solidFill>
            </a:ln>
          </p:spPr>
          <p:txBody>
            <a:bodyPr wrap="square" lIns="0" tIns="0" rIns="0" bIns="0" rtlCol="0"/>
            <a:lstStyle/>
            <a:p>
              <a:endParaRPr/>
            </a:p>
          </p:txBody>
        </p:sp>
        <p:sp>
          <p:nvSpPr>
            <p:cNvPr id="13" name="object 13"/>
            <p:cNvSpPr/>
            <p:nvPr/>
          </p:nvSpPr>
          <p:spPr>
            <a:xfrm>
              <a:off x="2743200" y="2057400"/>
              <a:ext cx="481330" cy="474979"/>
            </a:xfrm>
            <a:prstGeom prst="rect">
              <a:avLst/>
            </a:prstGeom>
            <a:blipFill>
              <a:blip r:embed="rId3" cstate="print"/>
              <a:stretch>
                <a:fillRect/>
              </a:stretch>
            </a:blipFill>
          </p:spPr>
          <p:txBody>
            <a:bodyPr wrap="square" lIns="0" tIns="0" rIns="0" bIns="0" rtlCol="0"/>
            <a:lstStyle/>
            <a:p>
              <a:endParaRPr/>
            </a:p>
          </p:txBody>
        </p:sp>
      </p:grpSp>
      <p:grpSp>
        <p:nvGrpSpPr>
          <p:cNvPr id="14" name="object 14"/>
          <p:cNvGrpSpPr/>
          <p:nvPr/>
        </p:nvGrpSpPr>
        <p:grpSpPr>
          <a:xfrm>
            <a:off x="2781301" y="3924301"/>
            <a:ext cx="748030" cy="718820"/>
            <a:chOff x="2781301" y="3924301"/>
            <a:chExt cx="748030" cy="718820"/>
          </a:xfrm>
        </p:grpSpPr>
        <p:sp>
          <p:nvSpPr>
            <p:cNvPr id="15" name="object 15"/>
            <p:cNvSpPr/>
            <p:nvPr/>
          </p:nvSpPr>
          <p:spPr>
            <a:xfrm>
              <a:off x="2827020" y="3970019"/>
              <a:ext cx="683260" cy="654050"/>
            </a:xfrm>
            <a:custGeom>
              <a:avLst/>
              <a:gdLst/>
              <a:ahLst/>
              <a:cxnLst/>
              <a:rect l="l" t="t" r="r" b="b"/>
              <a:pathLst>
                <a:path w="683260" h="654050">
                  <a:moveTo>
                    <a:pt x="0" y="0"/>
                  </a:moveTo>
                  <a:lnTo>
                    <a:pt x="683259" y="0"/>
                  </a:lnTo>
                  <a:lnTo>
                    <a:pt x="683259" y="654049"/>
                  </a:lnTo>
                  <a:lnTo>
                    <a:pt x="0" y="654049"/>
                  </a:lnTo>
                  <a:lnTo>
                    <a:pt x="0" y="0"/>
                  </a:lnTo>
                  <a:close/>
                </a:path>
              </a:pathLst>
            </a:custGeom>
            <a:ln w="38097">
              <a:solidFill>
                <a:srgbClr val="000000"/>
              </a:solidFill>
            </a:ln>
          </p:spPr>
          <p:txBody>
            <a:bodyPr wrap="square" lIns="0" tIns="0" rIns="0" bIns="0" rtlCol="0"/>
            <a:lstStyle/>
            <a:p>
              <a:endParaRPr/>
            </a:p>
          </p:txBody>
        </p:sp>
        <p:sp>
          <p:nvSpPr>
            <p:cNvPr id="16" name="object 16"/>
            <p:cNvSpPr/>
            <p:nvPr/>
          </p:nvSpPr>
          <p:spPr>
            <a:xfrm>
              <a:off x="2846070" y="3989069"/>
              <a:ext cx="645160" cy="615950"/>
            </a:xfrm>
            <a:custGeom>
              <a:avLst/>
              <a:gdLst/>
              <a:ahLst/>
              <a:cxnLst/>
              <a:rect l="l" t="t" r="r" b="b"/>
              <a:pathLst>
                <a:path w="645160" h="615950">
                  <a:moveTo>
                    <a:pt x="645159" y="0"/>
                  </a:moveTo>
                  <a:lnTo>
                    <a:pt x="0" y="0"/>
                  </a:lnTo>
                  <a:lnTo>
                    <a:pt x="0" y="615949"/>
                  </a:lnTo>
                  <a:lnTo>
                    <a:pt x="645159" y="615949"/>
                  </a:lnTo>
                  <a:lnTo>
                    <a:pt x="645159" y="0"/>
                  </a:lnTo>
                  <a:close/>
                </a:path>
              </a:pathLst>
            </a:custGeom>
            <a:solidFill>
              <a:srgbClr val="000000">
                <a:alpha val="43998"/>
              </a:srgbClr>
            </a:solidFill>
          </p:spPr>
          <p:txBody>
            <a:bodyPr wrap="square" lIns="0" tIns="0" rIns="0" bIns="0" rtlCol="0"/>
            <a:lstStyle/>
            <a:p>
              <a:endParaRPr/>
            </a:p>
          </p:txBody>
        </p:sp>
        <p:sp>
          <p:nvSpPr>
            <p:cNvPr id="17" name="object 17"/>
            <p:cNvSpPr/>
            <p:nvPr/>
          </p:nvSpPr>
          <p:spPr>
            <a:xfrm>
              <a:off x="2800350" y="3943349"/>
              <a:ext cx="683260" cy="654050"/>
            </a:xfrm>
            <a:custGeom>
              <a:avLst/>
              <a:gdLst/>
              <a:ahLst/>
              <a:cxnLst/>
              <a:rect l="l" t="t" r="r" b="b"/>
              <a:pathLst>
                <a:path w="683260" h="654050">
                  <a:moveTo>
                    <a:pt x="0" y="0"/>
                  </a:moveTo>
                  <a:lnTo>
                    <a:pt x="683260" y="0"/>
                  </a:lnTo>
                  <a:lnTo>
                    <a:pt x="683260" y="654050"/>
                  </a:lnTo>
                  <a:lnTo>
                    <a:pt x="0" y="654050"/>
                  </a:lnTo>
                  <a:lnTo>
                    <a:pt x="0" y="0"/>
                  </a:lnTo>
                  <a:close/>
                </a:path>
              </a:pathLst>
            </a:custGeom>
            <a:ln w="38097">
              <a:solidFill>
                <a:srgbClr val="000000"/>
              </a:solidFill>
            </a:ln>
          </p:spPr>
          <p:txBody>
            <a:bodyPr wrap="square" lIns="0" tIns="0" rIns="0" bIns="0" rtlCol="0"/>
            <a:lstStyle/>
            <a:p>
              <a:endParaRPr/>
            </a:p>
          </p:txBody>
        </p:sp>
        <p:sp>
          <p:nvSpPr>
            <p:cNvPr id="18" name="object 18"/>
            <p:cNvSpPr/>
            <p:nvPr/>
          </p:nvSpPr>
          <p:spPr>
            <a:xfrm>
              <a:off x="2819400" y="3962399"/>
              <a:ext cx="643889" cy="615950"/>
            </a:xfrm>
            <a:prstGeom prst="rect">
              <a:avLst/>
            </a:prstGeom>
            <a:blipFill>
              <a:blip r:embed="rId4" cstate="print"/>
              <a:stretch>
                <a:fillRect/>
              </a:stretch>
            </a:blipFill>
          </p:spPr>
          <p:txBody>
            <a:bodyPr wrap="square" lIns="0" tIns="0" rIns="0" bIns="0" rtlCol="0"/>
            <a:lstStyle/>
            <a:p>
              <a:endParaRPr/>
            </a:p>
          </p:txBody>
        </p:sp>
      </p:grpSp>
      <p:grpSp>
        <p:nvGrpSpPr>
          <p:cNvPr id="19" name="object 19"/>
          <p:cNvGrpSpPr/>
          <p:nvPr/>
        </p:nvGrpSpPr>
        <p:grpSpPr>
          <a:xfrm>
            <a:off x="2705101" y="3009901"/>
            <a:ext cx="671830" cy="660400"/>
            <a:chOff x="2705101" y="3009901"/>
            <a:chExt cx="671830" cy="660400"/>
          </a:xfrm>
        </p:grpSpPr>
        <p:sp>
          <p:nvSpPr>
            <p:cNvPr id="20" name="object 20"/>
            <p:cNvSpPr/>
            <p:nvPr/>
          </p:nvSpPr>
          <p:spPr>
            <a:xfrm>
              <a:off x="2750820" y="3055620"/>
              <a:ext cx="607060" cy="595630"/>
            </a:xfrm>
            <a:custGeom>
              <a:avLst/>
              <a:gdLst/>
              <a:ahLst/>
              <a:cxnLst/>
              <a:rect l="l" t="t" r="r" b="b"/>
              <a:pathLst>
                <a:path w="607060" h="595629">
                  <a:moveTo>
                    <a:pt x="0" y="0"/>
                  </a:moveTo>
                  <a:lnTo>
                    <a:pt x="607059" y="0"/>
                  </a:lnTo>
                  <a:lnTo>
                    <a:pt x="607059" y="595629"/>
                  </a:lnTo>
                  <a:lnTo>
                    <a:pt x="0" y="595629"/>
                  </a:lnTo>
                  <a:lnTo>
                    <a:pt x="0" y="0"/>
                  </a:lnTo>
                  <a:close/>
                </a:path>
              </a:pathLst>
            </a:custGeom>
            <a:ln w="38097">
              <a:solidFill>
                <a:srgbClr val="000000"/>
              </a:solidFill>
            </a:ln>
          </p:spPr>
          <p:txBody>
            <a:bodyPr wrap="square" lIns="0" tIns="0" rIns="0" bIns="0" rtlCol="0"/>
            <a:lstStyle/>
            <a:p>
              <a:endParaRPr/>
            </a:p>
          </p:txBody>
        </p:sp>
        <p:sp>
          <p:nvSpPr>
            <p:cNvPr id="21" name="object 21"/>
            <p:cNvSpPr/>
            <p:nvPr/>
          </p:nvSpPr>
          <p:spPr>
            <a:xfrm>
              <a:off x="2769870" y="3074670"/>
              <a:ext cx="568960" cy="557530"/>
            </a:xfrm>
            <a:custGeom>
              <a:avLst/>
              <a:gdLst/>
              <a:ahLst/>
              <a:cxnLst/>
              <a:rect l="l" t="t" r="r" b="b"/>
              <a:pathLst>
                <a:path w="568960" h="557529">
                  <a:moveTo>
                    <a:pt x="568959" y="0"/>
                  </a:moveTo>
                  <a:lnTo>
                    <a:pt x="0" y="0"/>
                  </a:lnTo>
                  <a:lnTo>
                    <a:pt x="0" y="557529"/>
                  </a:lnTo>
                  <a:lnTo>
                    <a:pt x="568959" y="557529"/>
                  </a:lnTo>
                  <a:lnTo>
                    <a:pt x="568959" y="0"/>
                  </a:lnTo>
                  <a:close/>
                </a:path>
              </a:pathLst>
            </a:custGeom>
            <a:solidFill>
              <a:srgbClr val="000000">
                <a:alpha val="43998"/>
              </a:srgbClr>
            </a:solidFill>
          </p:spPr>
          <p:txBody>
            <a:bodyPr wrap="square" lIns="0" tIns="0" rIns="0" bIns="0" rtlCol="0"/>
            <a:lstStyle/>
            <a:p>
              <a:endParaRPr/>
            </a:p>
          </p:txBody>
        </p:sp>
        <p:sp>
          <p:nvSpPr>
            <p:cNvPr id="22" name="object 22"/>
            <p:cNvSpPr/>
            <p:nvPr/>
          </p:nvSpPr>
          <p:spPr>
            <a:xfrm>
              <a:off x="2724150" y="3028950"/>
              <a:ext cx="607060" cy="595630"/>
            </a:xfrm>
            <a:custGeom>
              <a:avLst/>
              <a:gdLst/>
              <a:ahLst/>
              <a:cxnLst/>
              <a:rect l="l" t="t" r="r" b="b"/>
              <a:pathLst>
                <a:path w="607060" h="595629">
                  <a:moveTo>
                    <a:pt x="0" y="0"/>
                  </a:moveTo>
                  <a:lnTo>
                    <a:pt x="607060" y="0"/>
                  </a:lnTo>
                  <a:lnTo>
                    <a:pt x="607060" y="595630"/>
                  </a:lnTo>
                  <a:lnTo>
                    <a:pt x="0" y="595630"/>
                  </a:lnTo>
                  <a:lnTo>
                    <a:pt x="0" y="0"/>
                  </a:lnTo>
                  <a:close/>
                </a:path>
              </a:pathLst>
            </a:custGeom>
            <a:ln w="38097">
              <a:solidFill>
                <a:srgbClr val="000000"/>
              </a:solidFill>
            </a:ln>
          </p:spPr>
          <p:txBody>
            <a:bodyPr wrap="square" lIns="0" tIns="0" rIns="0" bIns="0" rtlCol="0"/>
            <a:lstStyle/>
            <a:p>
              <a:endParaRPr/>
            </a:p>
          </p:txBody>
        </p:sp>
        <p:sp>
          <p:nvSpPr>
            <p:cNvPr id="23" name="object 23"/>
            <p:cNvSpPr/>
            <p:nvPr/>
          </p:nvSpPr>
          <p:spPr>
            <a:xfrm>
              <a:off x="2743200" y="3046730"/>
              <a:ext cx="568960" cy="557529"/>
            </a:xfrm>
            <a:prstGeom prst="rect">
              <a:avLst/>
            </a:prstGeom>
            <a:blipFill>
              <a:blip r:embed="rId5" cstate="print"/>
              <a:stretch>
                <a:fillRect/>
              </a:stretch>
            </a:blipFill>
          </p:spPr>
          <p:txBody>
            <a:bodyPr wrap="square" lIns="0" tIns="0" rIns="0" bIns="0" rtlCol="0"/>
            <a:lstStyle/>
            <a:p>
              <a:endParaRPr/>
            </a:p>
          </p:txBody>
        </p:sp>
      </p:grpSp>
      <p:grpSp>
        <p:nvGrpSpPr>
          <p:cNvPr id="24" name="object 24"/>
          <p:cNvGrpSpPr/>
          <p:nvPr/>
        </p:nvGrpSpPr>
        <p:grpSpPr>
          <a:xfrm>
            <a:off x="4229101" y="1949451"/>
            <a:ext cx="774700" cy="782320"/>
            <a:chOff x="4229101" y="1949451"/>
            <a:chExt cx="774700" cy="782320"/>
          </a:xfrm>
        </p:grpSpPr>
        <p:sp>
          <p:nvSpPr>
            <p:cNvPr id="25" name="object 25"/>
            <p:cNvSpPr/>
            <p:nvPr/>
          </p:nvSpPr>
          <p:spPr>
            <a:xfrm>
              <a:off x="4274819" y="1995170"/>
              <a:ext cx="709930" cy="717550"/>
            </a:xfrm>
            <a:custGeom>
              <a:avLst/>
              <a:gdLst/>
              <a:ahLst/>
              <a:cxnLst/>
              <a:rect l="l" t="t" r="r" b="b"/>
              <a:pathLst>
                <a:path w="709929" h="717550">
                  <a:moveTo>
                    <a:pt x="0" y="0"/>
                  </a:moveTo>
                  <a:lnTo>
                    <a:pt x="709929" y="0"/>
                  </a:lnTo>
                  <a:lnTo>
                    <a:pt x="709929" y="717550"/>
                  </a:lnTo>
                  <a:lnTo>
                    <a:pt x="0" y="717550"/>
                  </a:lnTo>
                  <a:lnTo>
                    <a:pt x="0" y="0"/>
                  </a:lnTo>
                  <a:close/>
                </a:path>
              </a:pathLst>
            </a:custGeom>
            <a:ln w="38097">
              <a:solidFill>
                <a:srgbClr val="000000"/>
              </a:solidFill>
            </a:ln>
          </p:spPr>
          <p:txBody>
            <a:bodyPr wrap="square" lIns="0" tIns="0" rIns="0" bIns="0" rtlCol="0"/>
            <a:lstStyle/>
            <a:p>
              <a:endParaRPr/>
            </a:p>
          </p:txBody>
        </p:sp>
        <p:sp>
          <p:nvSpPr>
            <p:cNvPr id="26" name="object 26"/>
            <p:cNvSpPr/>
            <p:nvPr/>
          </p:nvSpPr>
          <p:spPr>
            <a:xfrm>
              <a:off x="4293869" y="2014220"/>
              <a:ext cx="671830" cy="679450"/>
            </a:xfrm>
            <a:custGeom>
              <a:avLst/>
              <a:gdLst/>
              <a:ahLst/>
              <a:cxnLst/>
              <a:rect l="l" t="t" r="r" b="b"/>
              <a:pathLst>
                <a:path w="671829" h="679450">
                  <a:moveTo>
                    <a:pt x="671829" y="0"/>
                  </a:moveTo>
                  <a:lnTo>
                    <a:pt x="0" y="0"/>
                  </a:lnTo>
                  <a:lnTo>
                    <a:pt x="0" y="679450"/>
                  </a:lnTo>
                  <a:lnTo>
                    <a:pt x="671829" y="679450"/>
                  </a:lnTo>
                  <a:lnTo>
                    <a:pt x="671829" y="0"/>
                  </a:lnTo>
                  <a:close/>
                </a:path>
              </a:pathLst>
            </a:custGeom>
            <a:solidFill>
              <a:srgbClr val="000000">
                <a:alpha val="43998"/>
              </a:srgbClr>
            </a:solidFill>
          </p:spPr>
          <p:txBody>
            <a:bodyPr wrap="square" lIns="0" tIns="0" rIns="0" bIns="0" rtlCol="0"/>
            <a:lstStyle/>
            <a:p>
              <a:endParaRPr/>
            </a:p>
          </p:txBody>
        </p:sp>
        <p:sp>
          <p:nvSpPr>
            <p:cNvPr id="27" name="object 27"/>
            <p:cNvSpPr/>
            <p:nvPr/>
          </p:nvSpPr>
          <p:spPr>
            <a:xfrm>
              <a:off x="4248149" y="1968500"/>
              <a:ext cx="709930" cy="717550"/>
            </a:xfrm>
            <a:custGeom>
              <a:avLst/>
              <a:gdLst/>
              <a:ahLst/>
              <a:cxnLst/>
              <a:rect l="l" t="t" r="r" b="b"/>
              <a:pathLst>
                <a:path w="709929" h="717550">
                  <a:moveTo>
                    <a:pt x="0" y="0"/>
                  </a:moveTo>
                  <a:lnTo>
                    <a:pt x="709929" y="0"/>
                  </a:lnTo>
                  <a:lnTo>
                    <a:pt x="709929" y="717550"/>
                  </a:lnTo>
                  <a:lnTo>
                    <a:pt x="0" y="717550"/>
                  </a:lnTo>
                  <a:lnTo>
                    <a:pt x="0" y="0"/>
                  </a:lnTo>
                  <a:close/>
                </a:path>
              </a:pathLst>
            </a:custGeom>
            <a:ln w="38097">
              <a:solidFill>
                <a:srgbClr val="000000"/>
              </a:solidFill>
            </a:ln>
          </p:spPr>
          <p:txBody>
            <a:bodyPr wrap="square" lIns="0" tIns="0" rIns="0" bIns="0" rtlCol="0"/>
            <a:lstStyle/>
            <a:p>
              <a:endParaRPr/>
            </a:p>
          </p:txBody>
        </p:sp>
        <p:sp>
          <p:nvSpPr>
            <p:cNvPr id="28" name="object 28"/>
            <p:cNvSpPr/>
            <p:nvPr/>
          </p:nvSpPr>
          <p:spPr>
            <a:xfrm>
              <a:off x="4267199" y="1987550"/>
              <a:ext cx="671829" cy="679450"/>
            </a:xfrm>
            <a:prstGeom prst="rect">
              <a:avLst/>
            </a:prstGeom>
            <a:blipFill>
              <a:blip r:embed="rId6" cstate="print"/>
              <a:stretch>
                <a:fillRect/>
              </a:stretch>
            </a:blipFill>
          </p:spPr>
          <p:txBody>
            <a:bodyPr wrap="square" lIns="0" tIns="0" rIns="0" bIns="0" rtlCol="0"/>
            <a:lstStyle/>
            <a:p>
              <a:endParaRPr/>
            </a:p>
          </p:txBody>
        </p:sp>
      </p:grpSp>
      <p:grpSp>
        <p:nvGrpSpPr>
          <p:cNvPr id="29" name="object 29"/>
          <p:cNvGrpSpPr/>
          <p:nvPr/>
        </p:nvGrpSpPr>
        <p:grpSpPr>
          <a:xfrm>
            <a:off x="4077971" y="2929891"/>
            <a:ext cx="1092200" cy="792480"/>
            <a:chOff x="4077971" y="2929891"/>
            <a:chExt cx="1092200" cy="792480"/>
          </a:xfrm>
        </p:grpSpPr>
        <p:sp>
          <p:nvSpPr>
            <p:cNvPr id="30" name="object 30"/>
            <p:cNvSpPr/>
            <p:nvPr/>
          </p:nvSpPr>
          <p:spPr>
            <a:xfrm>
              <a:off x="4123689" y="2976880"/>
              <a:ext cx="1027430" cy="726440"/>
            </a:xfrm>
            <a:custGeom>
              <a:avLst/>
              <a:gdLst/>
              <a:ahLst/>
              <a:cxnLst/>
              <a:rect l="l" t="t" r="r" b="b"/>
              <a:pathLst>
                <a:path w="1027429" h="726439">
                  <a:moveTo>
                    <a:pt x="0" y="0"/>
                  </a:moveTo>
                  <a:lnTo>
                    <a:pt x="1027430" y="0"/>
                  </a:lnTo>
                  <a:lnTo>
                    <a:pt x="1027430" y="726440"/>
                  </a:lnTo>
                  <a:lnTo>
                    <a:pt x="0" y="726440"/>
                  </a:lnTo>
                  <a:lnTo>
                    <a:pt x="0" y="0"/>
                  </a:lnTo>
                  <a:close/>
                </a:path>
              </a:pathLst>
            </a:custGeom>
            <a:ln w="38097">
              <a:solidFill>
                <a:srgbClr val="000000"/>
              </a:solidFill>
            </a:ln>
          </p:spPr>
          <p:txBody>
            <a:bodyPr wrap="square" lIns="0" tIns="0" rIns="0" bIns="0" rtlCol="0"/>
            <a:lstStyle/>
            <a:p>
              <a:endParaRPr/>
            </a:p>
          </p:txBody>
        </p:sp>
        <p:sp>
          <p:nvSpPr>
            <p:cNvPr id="31" name="object 31"/>
            <p:cNvSpPr/>
            <p:nvPr/>
          </p:nvSpPr>
          <p:spPr>
            <a:xfrm>
              <a:off x="4142739" y="2995930"/>
              <a:ext cx="989330" cy="688340"/>
            </a:xfrm>
            <a:custGeom>
              <a:avLst/>
              <a:gdLst/>
              <a:ahLst/>
              <a:cxnLst/>
              <a:rect l="l" t="t" r="r" b="b"/>
              <a:pathLst>
                <a:path w="989329" h="688339">
                  <a:moveTo>
                    <a:pt x="989330" y="0"/>
                  </a:moveTo>
                  <a:lnTo>
                    <a:pt x="0" y="0"/>
                  </a:lnTo>
                  <a:lnTo>
                    <a:pt x="0" y="688340"/>
                  </a:lnTo>
                  <a:lnTo>
                    <a:pt x="989330" y="688340"/>
                  </a:lnTo>
                  <a:lnTo>
                    <a:pt x="989330" y="0"/>
                  </a:lnTo>
                  <a:close/>
                </a:path>
              </a:pathLst>
            </a:custGeom>
            <a:solidFill>
              <a:srgbClr val="000000">
                <a:alpha val="43998"/>
              </a:srgbClr>
            </a:solidFill>
          </p:spPr>
          <p:txBody>
            <a:bodyPr wrap="square" lIns="0" tIns="0" rIns="0" bIns="0" rtlCol="0"/>
            <a:lstStyle/>
            <a:p>
              <a:endParaRPr/>
            </a:p>
          </p:txBody>
        </p:sp>
        <p:sp>
          <p:nvSpPr>
            <p:cNvPr id="32" name="object 32"/>
            <p:cNvSpPr/>
            <p:nvPr/>
          </p:nvSpPr>
          <p:spPr>
            <a:xfrm>
              <a:off x="4097019" y="2948940"/>
              <a:ext cx="1027430" cy="727710"/>
            </a:xfrm>
            <a:custGeom>
              <a:avLst/>
              <a:gdLst/>
              <a:ahLst/>
              <a:cxnLst/>
              <a:rect l="l" t="t" r="r" b="b"/>
              <a:pathLst>
                <a:path w="1027429" h="727710">
                  <a:moveTo>
                    <a:pt x="0" y="0"/>
                  </a:moveTo>
                  <a:lnTo>
                    <a:pt x="1027429" y="0"/>
                  </a:lnTo>
                  <a:lnTo>
                    <a:pt x="1027429" y="727710"/>
                  </a:lnTo>
                  <a:lnTo>
                    <a:pt x="0" y="727710"/>
                  </a:lnTo>
                  <a:lnTo>
                    <a:pt x="0" y="0"/>
                  </a:lnTo>
                  <a:close/>
                </a:path>
              </a:pathLst>
            </a:custGeom>
            <a:ln w="38097">
              <a:solidFill>
                <a:srgbClr val="000000"/>
              </a:solidFill>
            </a:ln>
          </p:spPr>
          <p:txBody>
            <a:bodyPr wrap="square" lIns="0" tIns="0" rIns="0" bIns="0" rtlCol="0"/>
            <a:lstStyle/>
            <a:p>
              <a:endParaRPr/>
            </a:p>
          </p:txBody>
        </p:sp>
        <p:sp>
          <p:nvSpPr>
            <p:cNvPr id="33" name="object 33"/>
            <p:cNvSpPr/>
            <p:nvPr/>
          </p:nvSpPr>
          <p:spPr>
            <a:xfrm>
              <a:off x="4116069" y="2967990"/>
              <a:ext cx="989329" cy="689610"/>
            </a:xfrm>
            <a:prstGeom prst="rect">
              <a:avLst/>
            </a:prstGeom>
            <a:blipFill>
              <a:blip r:embed="rId7" cstate="print"/>
              <a:stretch>
                <a:fillRect/>
              </a:stretch>
            </a:blipFill>
          </p:spPr>
          <p:txBody>
            <a:bodyPr wrap="square" lIns="0" tIns="0" rIns="0" bIns="0" rtlCol="0"/>
            <a:lstStyle/>
            <a:p>
              <a:endParaRPr/>
            </a:p>
          </p:txBody>
        </p:sp>
      </p:grpSp>
      <p:grpSp>
        <p:nvGrpSpPr>
          <p:cNvPr id="34" name="object 34"/>
          <p:cNvGrpSpPr/>
          <p:nvPr/>
        </p:nvGrpSpPr>
        <p:grpSpPr>
          <a:xfrm>
            <a:off x="4152901" y="3848101"/>
            <a:ext cx="905510" cy="941069"/>
            <a:chOff x="4152901" y="3848101"/>
            <a:chExt cx="905510" cy="941069"/>
          </a:xfrm>
        </p:grpSpPr>
        <p:sp>
          <p:nvSpPr>
            <p:cNvPr id="35" name="object 35"/>
            <p:cNvSpPr/>
            <p:nvPr/>
          </p:nvSpPr>
          <p:spPr>
            <a:xfrm>
              <a:off x="4198619" y="3893819"/>
              <a:ext cx="840740" cy="876300"/>
            </a:xfrm>
            <a:custGeom>
              <a:avLst/>
              <a:gdLst/>
              <a:ahLst/>
              <a:cxnLst/>
              <a:rect l="l" t="t" r="r" b="b"/>
              <a:pathLst>
                <a:path w="840739" h="876300">
                  <a:moveTo>
                    <a:pt x="0" y="0"/>
                  </a:moveTo>
                  <a:lnTo>
                    <a:pt x="840739" y="0"/>
                  </a:lnTo>
                  <a:lnTo>
                    <a:pt x="840739" y="876299"/>
                  </a:lnTo>
                  <a:lnTo>
                    <a:pt x="0" y="876299"/>
                  </a:lnTo>
                  <a:lnTo>
                    <a:pt x="0" y="0"/>
                  </a:lnTo>
                  <a:close/>
                </a:path>
              </a:pathLst>
            </a:custGeom>
            <a:ln w="38097">
              <a:solidFill>
                <a:srgbClr val="000000"/>
              </a:solidFill>
            </a:ln>
          </p:spPr>
          <p:txBody>
            <a:bodyPr wrap="square" lIns="0" tIns="0" rIns="0" bIns="0" rtlCol="0"/>
            <a:lstStyle/>
            <a:p>
              <a:endParaRPr/>
            </a:p>
          </p:txBody>
        </p:sp>
        <p:sp>
          <p:nvSpPr>
            <p:cNvPr id="36" name="object 36"/>
            <p:cNvSpPr/>
            <p:nvPr/>
          </p:nvSpPr>
          <p:spPr>
            <a:xfrm>
              <a:off x="4217669" y="3912869"/>
              <a:ext cx="802640" cy="838200"/>
            </a:xfrm>
            <a:custGeom>
              <a:avLst/>
              <a:gdLst/>
              <a:ahLst/>
              <a:cxnLst/>
              <a:rect l="l" t="t" r="r" b="b"/>
              <a:pathLst>
                <a:path w="802639" h="838200">
                  <a:moveTo>
                    <a:pt x="802639" y="0"/>
                  </a:moveTo>
                  <a:lnTo>
                    <a:pt x="0" y="0"/>
                  </a:lnTo>
                  <a:lnTo>
                    <a:pt x="0" y="838199"/>
                  </a:lnTo>
                  <a:lnTo>
                    <a:pt x="802639" y="838199"/>
                  </a:lnTo>
                  <a:lnTo>
                    <a:pt x="802639" y="0"/>
                  </a:lnTo>
                  <a:close/>
                </a:path>
              </a:pathLst>
            </a:custGeom>
            <a:solidFill>
              <a:srgbClr val="000000">
                <a:alpha val="43998"/>
              </a:srgbClr>
            </a:solidFill>
          </p:spPr>
          <p:txBody>
            <a:bodyPr wrap="square" lIns="0" tIns="0" rIns="0" bIns="0" rtlCol="0"/>
            <a:lstStyle/>
            <a:p>
              <a:endParaRPr/>
            </a:p>
          </p:txBody>
        </p:sp>
        <p:sp>
          <p:nvSpPr>
            <p:cNvPr id="37" name="object 37"/>
            <p:cNvSpPr/>
            <p:nvPr/>
          </p:nvSpPr>
          <p:spPr>
            <a:xfrm>
              <a:off x="4171949" y="3867149"/>
              <a:ext cx="839469" cy="876300"/>
            </a:xfrm>
            <a:custGeom>
              <a:avLst/>
              <a:gdLst/>
              <a:ahLst/>
              <a:cxnLst/>
              <a:rect l="l" t="t" r="r" b="b"/>
              <a:pathLst>
                <a:path w="839470" h="876300">
                  <a:moveTo>
                    <a:pt x="0" y="0"/>
                  </a:moveTo>
                  <a:lnTo>
                    <a:pt x="839470" y="0"/>
                  </a:lnTo>
                  <a:lnTo>
                    <a:pt x="839470" y="876300"/>
                  </a:lnTo>
                  <a:lnTo>
                    <a:pt x="0" y="876300"/>
                  </a:lnTo>
                  <a:lnTo>
                    <a:pt x="0" y="0"/>
                  </a:lnTo>
                  <a:close/>
                </a:path>
              </a:pathLst>
            </a:custGeom>
            <a:ln w="38097">
              <a:solidFill>
                <a:srgbClr val="000000"/>
              </a:solidFill>
            </a:ln>
          </p:spPr>
          <p:txBody>
            <a:bodyPr wrap="square" lIns="0" tIns="0" rIns="0" bIns="0" rtlCol="0"/>
            <a:lstStyle/>
            <a:p>
              <a:endParaRPr/>
            </a:p>
          </p:txBody>
        </p:sp>
        <p:sp>
          <p:nvSpPr>
            <p:cNvPr id="38" name="object 38"/>
            <p:cNvSpPr/>
            <p:nvPr/>
          </p:nvSpPr>
          <p:spPr>
            <a:xfrm>
              <a:off x="4190999" y="3886199"/>
              <a:ext cx="801370" cy="838200"/>
            </a:xfrm>
            <a:prstGeom prst="rect">
              <a:avLst/>
            </a:prstGeom>
            <a:blipFill>
              <a:blip r:embed="rId8" cstate="print"/>
              <a:stretch>
                <a:fillRect/>
              </a:stretch>
            </a:blipFill>
          </p:spPr>
          <p:txBody>
            <a:bodyPr wrap="square" lIns="0" tIns="0" rIns="0" bIns="0" rtlCol="0"/>
            <a:lstStyle/>
            <a:p>
              <a:endParaRPr/>
            </a:p>
          </p:txBody>
        </p:sp>
      </p:grpSp>
      <p:grpSp>
        <p:nvGrpSpPr>
          <p:cNvPr id="39" name="object 39"/>
          <p:cNvGrpSpPr/>
          <p:nvPr/>
        </p:nvGrpSpPr>
        <p:grpSpPr>
          <a:xfrm>
            <a:off x="4183381" y="4838701"/>
            <a:ext cx="834390" cy="941069"/>
            <a:chOff x="4183381" y="4838701"/>
            <a:chExt cx="834390" cy="941069"/>
          </a:xfrm>
        </p:grpSpPr>
        <p:sp>
          <p:nvSpPr>
            <p:cNvPr id="40" name="object 40"/>
            <p:cNvSpPr/>
            <p:nvPr/>
          </p:nvSpPr>
          <p:spPr>
            <a:xfrm>
              <a:off x="4229099" y="4884419"/>
              <a:ext cx="769620" cy="876300"/>
            </a:xfrm>
            <a:custGeom>
              <a:avLst/>
              <a:gdLst/>
              <a:ahLst/>
              <a:cxnLst/>
              <a:rect l="l" t="t" r="r" b="b"/>
              <a:pathLst>
                <a:path w="769620" h="876300">
                  <a:moveTo>
                    <a:pt x="0" y="0"/>
                  </a:moveTo>
                  <a:lnTo>
                    <a:pt x="769620" y="0"/>
                  </a:lnTo>
                  <a:lnTo>
                    <a:pt x="769620" y="876299"/>
                  </a:lnTo>
                  <a:lnTo>
                    <a:pt x="0" y="876299"/>
                  </a:lnTo>
                  <a:lnTo>
                    <a:pt x="0" y="0"/>
                  </a:lnTo>
                  <a:close/>
                </a:path>
              </a:pathLst>
            </a:custGeom>
            <a:ln w="38097">
              <a:solidFill>
                <a:srgbClr val="000000"/>
              </a:solidFill>
            </a:ln>
          </p:spPr>
          <p:txBody>
            <a:bodyPr wrap="square" lIns="0" tIns="0" rIns="0" bIns="0" rtlCol="0"/>
            <a:lstStyle/>
            <a:p>
              <a:endParaRPr/>
            </a:p>
          </p:txBody>
        </p:sp>
        <p:sp>
          <p:nvSpPr>
            <p:cNvPr id="41" name="object 41"/>
            <p:cNvSpPr/>
            <p:nvPr/>
          </p:nvSpPr>
          <p:spPr>
            <a:xfrm>
              <a:off x="4248149" y="4903469"/>
              <a:ext cx="731520" cy="838200"/>
            </a:xfrm>
            <a:custGeom>
              <a:avLst/>
              <a:gdLst/>
              <a:ahLst/>
              <a:cxnLst/>
              <a:rect l="l" t="t" r="r" b="b"/>
              <a:pathLst>
                <a:path w="731520" h="838200">
                  <a:moveTo>
                    <a:pt x="731520" y="0"/>
                  </a:moveTo>
                  <a:lnTo>
                    <a:pt x="0" y="0"/>
                  </a:lnTo>
                  <a:lnTo>
                    <a:pt x="0" y="838199"/>
                  </a:lnTo>
                  <a:lnTo>
                    <a:pt x="731520" y="838199"/>
                  </a:lnTo>
                  <a:lnTo>
                    <a:pt x="731520" y="0"/>
                  </a:lnTo>
                  <a:close/>
                </a:path>
              </a:pathLst>
            </a:custGeom>
            <a:solidFill>
              <a:srgbClr val="000000">
                <a:alpha val="43998"/>
              </a:srgbClr>
            </a:solidFill>
          </p:spPr>
          <p:txBody>
            <a:bodyPr wrap="square" lIns="0" tIns="0" rIns="0" bIns="0" rtlCol="0"/>
            <a:lstStyle/>
            <a:p>
              <a:endParaRPr/>
            </a:p>
          </p:txBody>
        </p:sp>
        <p:sp>
          <p:nvSpPr>
            <p:cNvPr id="42" name="object 42"/>
            <p:cNvSpPr/>
            <p:nvPr/>
          </p:nvSpPr>
          <p:spPr>
            <a:xfrm>
              <a:off x="4202429" y="4857749"/>
              <a:ext cx="769620" cy="876300"/>
            </a:xfrm>
            <a:custGeom>
              <a:avLst/>
              <a:gdLst/>
              <a:ahLst/>
              <a:cxnLst/>
              <a:rect l="l" t="t" r="r" b="b"/>
              <a:pathLst>
                <a:path w="769620" h="876300">
                  <a:moveTo>
                    <a:pt x="0" y="0"/>
                  </a:moveTo>
                  <a:lnTo>
                    <a:pt x="769620" y="0"/>
                  </a:lnTo>
                  <a:lnTo>
                    <a:pt x="769620" y="876300"/>
                  </a:lnTo>
                  <a:lnTo>
                    <a:pt x="0" y="876300"/>
                  </a:lnTo>
                  <a:lnTo>
                    <a:pt x="0" y="0"/>
                  </a:lnTo>
                  <a:close/>
                </a:path>
              </a:pathLst>
            </a:custGeom>
            <a:ln w="38097">
              <a:solidFill>
                <a:srgbClr val="000000"/>
              </a:solidFill>
            </a:ln>
          </p:spPr>
          <p:txBody>
            <a:bodyPr wrap="square" lIns="0" tIns="0" rIns="0" bIns="0" rtlCol="0"/>
            <a:lstStyle/>
            <a:p>
              <a:endParaRPr/>
            </a:p>
          </p:txBody>
        </p:sp>
        <p:sp>
          <p:nvSpPr>
            <p:cNvPr id="43" name="object 43"/>
            <p:cNvSpPr/>
            <p:nvPr/>
          </p:nvSpPr>
          <p:spPr>
            <a:xfrm>
              <a:off x="4221479" y="4876799"/>
              <a:ext cx="731520" cy="838200"/>
            </a:xfrm>
            <a:prstGeom prst="rect">
              <a:avLst/>
            </a:prstGeom>
            <a:blipFill>
              <a:blip r:embed="rId9" cstate="print"/>
              <a:stretch>
                <a:fillRect/>
              </a:stretch>
            </a:blipFill>
          </p:spPr>
          <p:txBody>
            <a:bodyPr wrap="square" lIns="0" tIns="0" rIns="0" bIns="0" rtlCol="0"/>
            <a:lstStyle/>
            <a:p>
              <a:endParaRPr/>
            </a:p>
          </p:txBody>
        </p:sp>
      </p:grpSp>
      <p:grpSp>
        <p:nvGrpSpPr>
          <p:cNvPr id="44" name="object 44"/>
          <p:cNvGrpSpPr/>
          <p:nvPr/>
        </p:nvGrpSpPr>
        <p:grpSpPr>
          <a:xfrm>
            <a:off x="5829301" y="1943101"/>
            <a:ext cx="830580" cy="791210"/>
            <a:chOff x="5829301" y="1943101"/>
            <a:chExt cx="830580" cy="791210"/>
          </a:xfrm>
        </p:grpSpPr>
        <p:sp>
          <p:nvSpPr>
            <p:cNvPr id="45" name="object 45"/>
            <p:cNvSpPr/>
            <p:nvPr/>
          </p:nvSpPr>
          <p:spPr>
            <a:xfrm>
              <a:off x="5875019" y="1988820"/>
              <a:ext cx="765810" cy="726440"/>
            </a:xfrm>
            <a:custGeom>
              <a:avLst/>
              <a:gdLst/>
              <a:ahLst/>
              <a:cxnLst/>
              <a:rect l="l" t="t" r="r" b="b"/>
              <a:pathLst>
                <a:path w="765809" h="726439">
                  <a:moveTo>
                    <a:pt x="0" y="0"/>
                  </a:moveTo>
                  <a:lnTo>
                    <a:pt x="765809" y="0"/>
                  </a:lnTo>
                  <a:lnTo>
                    <a:pt x="765809" y="726439"/>
                  </a:lnTo>
                  <a:lnTo>
                    <a:pt x="0" y="726439"/>
                  </a:lnTo>
                  <a:lnTo>
                    <a:pt x="0" y="0"/>
                  </a:lnTo>
                  <a:close/>
                </a:path>
              </a:pathLst>
            </a:custGeom>
            <a:ln w="38097">
              <a:solidFill>
                <a:srgbClr val="000000"/>
              </a:solidFill>
            </a:ln>
          </p:spPr>
          <p:txBody>
            <a:bodyPr wrap="square" lIns="0" tIns="0" rIns="0" bIns="0" rtlCol="0"/>
            <a:lstStyle/>
            <a:p>
              <a:endParaRPr/>
            </a:p>
          </p:txBody>
        </p:sp>
        <p:sp>
          <p:nvSpPr>
            <p:cNvPr id="46" name="object 46"/>
            <p:cNvSpPr/>
            <p:nvPr/>
          </p:nvSpPr>
          <p:spPr>
            <a:xfrm>
              <a:off x="5894069" y="2007870"/>
              <a:ext cx="727710" cy="688340"/>
            </a:xfrm>
            <a:custGeom>
              <a:avLst/>
              <a:gdLst/>
              <a:ahLst/>
              <a:cxnLst/>
              <a:rect l="l" t="t" r="r" b="b"/>
              <a:pathLst>
                <a:path w="727709" h="688339">
                  <a:moveTo>
                    <a:pt x="727709" y="0"/>
                  </a:moveTo>
                  <a:lnTo>
                    <a:pt x="0" y="0"/>
                  </a:lnTo>
                  <a:lnTo>
                    <a:pt x="0" y="688339"/>
                  </a:lnTo>
                  <a:lnTo>
                    <a:pt x="727709" y="688339"/>
                  </a:lnTo>
                  <a:lnTo>
                    <a:pt x="727709" y="0"/>
                  </a:lnTo>
                  <a:close/>
                </a:path>
              </a:pathLst>
            </a:custGeom>
            <a:solidFill>
              <a:srgbClr val="000000">
                <a:alpha val="43998"/>
              </a:srgbClr>
            </a:solidFill>
          </p:spPr>
          <p:txBody>
            <a:bodyPr wrap="square" lIns="0" tIns="0" rIns="0" bIns="0" rtlCol="0"/>
            <a:lstStyle/>
            <a:p>
              <a:endParaRPr/>
            </a:p>
          </p:txBody>
        </p:sp>
        <p:sp>
          <p:nvSpPr>
            <p:cNvPr id="47" name="object 47"/>
            <p:cNvSpPr/>
            <p:nvPr/>
          </p:nvSpPr>
          <p:spPr>
            <a:xfrm>
              <a:off x="5848349" y="1962150"/>
              <a:ext cx="765810" cy="725170"/>
            </a:xfrm>
            <a:custGeom>
              <a:avLst/>
              <a:gdLst/>
              <a:ahLst/>
              <a:cxnLst/>
              <a:rect l="l" t="t" r="r" b="b"/>
              <a:pathLst>
                <a:path w="765809" h="725169">
                  <a:moveTo>
                    <a:pt x="0" y="0"/>
                  </a:moveTo>
                  <a:lnTo>
                    <a:pt x="765809" y="0"/>
                  </a:lnTo>
                  <a:lnTo>
                    <a:pt x="765809" y="725170"/>
                  </a:lnTo>
                  <a:lnTo>
                    <a:pt x="0" y="725170"/>
                  </a:lnTo>
                  <a:lnTo>
                    <a:pt x="0" y="0"/>
                  </a:lnTo>
                  <a:close/>
                </a:path>
              </a:pathLst>
            </a:custGeom>
            <a:ln w="38097">
              <a:solidFill>
                <a:srgbClr val="000000"/>
              </a:solidFill>
            </a:ln>
          </p:spPr>
          <p:txBody>
            <a:bodyPr wrap="square" lIns="0" tIns="0" rIns="0" bIns="0" rtlCol="0"/>
            <a:lstStyle/>
            <a:p>
              <a:endParaRPr/>
            </a:p>
          </p:txBody>
        </p:sp>
        <p:sp>
          <p:nvSpPr>
            <p:cNvPr id="48" name="object 48"/>
            <p:cNvSpPr/>
            <p:nvPr/>
          </p:nvSpPr>
          <p:spPr>
            <a:xfrm>
              <a:off x="5867399" y="1981200"/>
              <a:ext cx="727709" cy="687070"/>
            </a:xfrm>
            <a:prstGeom prst="rect">
              <a:avLst/>
            </a:prstGeom>
            <a:blipFill>
              <a:blip r:embed="rId10" cstate="print"/>
              <a:stretch>
                <a:fillRect/>
              </a:stretch>
            </a:blipFill>
          </p:spPr>
          <p:txBody>
            <a:bodyPr wrap="square" lIns="0" tIns="0" rIns="0" bIns="0" rtlCol="0"/>
            <a:lstStyle/>
            <a:p>
              <a:endParaRPr/>
            </a:p>
          </p:txBody>
        </p:sp>
      </p:grpSp>
      <p:grpSp>
        <p:nvGrpSpPr>
          <p:cNvPr id="49" name="object 49"/>
          <p:cNvGrpSpPr/>
          <p:nvPr/>
        </p:nvGrpSpPr>
        <p:grpSpPr>
          <a:xfrm>
            <a:off x="5829301" y="2867661"/>
            <a:ext cx="843280" cy="930910"/>
            <a:chOff x="5829301" y="2867661"/>
            <a:chExt cx="843280" cy="930910"/>
          </a:xfrm>
        </p:grpSpPr>
        <p:sp>
          <p:nvSpPr>
            <p:cNvPr id="50" name="object 50"/>
            <p:cNvSpPr/>
            <p:nvPr/>
          </p:nvSpPr>
          <p:spPr>
            <a:xfrm>
              <a:off x="5875019" y="2913379"/>
              <a:ext cx="778510" cy="866140"/>
            </a:xfrm>
            <a:custGeom>
              <a:avLst/>
              <a:gdLst/>
              <a:ahLst/>
              <a:cxnLst/>
              <a:rect l="l" t="t" r="r" b="b"/>
              <a:pathLst>
                <a:path w="778509" h="866139">
                  <a:moveTo>
                    <a:pt x="0" y="0"/>
                  </a:moveTo>
                  <a:lnTo>
                    <a:pt x="778509" y="0"/>
                  </a:lnTo>
                  <a:lnTo>
                    <a:pt x="778509" y="866140"/>
                  </a:lnTo>
                  <a:lnTo>
                    <a:pt x="0" y="866140"/>
                  </a:lnTo>
                  <a:lnTo>
                    <a:pt x="0" y="0"/>
                  </a:lnTo>
                  <a:close/>
                </a:path>
              </a:pathLst>
            </a:custGeom>
            <a:ln w="38097">
              <a:solidFill>
                <a:srgbClr val="000000"/>
              </a:solidFill>
            </a:ln>
          </p:spPr>
          <p:txBody>
            <a:bodyPr wrap="square" lIns="0" tIns="0" rIns="0" bIns="0" rtlCol="0"/>
            <a:lstStyle/>
            <a:p>
              <a:endParaRPr/>
            </a:p>
          </p:txBody>
        </p:sp>
        <p:sp>
          <p:nvSpPr>
            <p:cNvPr id="51" name="object 51"/>
            <p:cNvSpPr/>
            <p:nvPr/>
          </p:nvSpPr>
          <p:spPr>
            <a:xfrm>
              <a:off x="5894069" y="2932429"/>
              <a:ext cx="740410" cy="828040"/>
            </a:xfrm>
            <a:custGeom>
              <a:avLst/>
              <a:gdLst/>
              <a:ahLst/>
              <a:cxnLst/>
              <a:rect l="l" t="t" r="r" b="b"/>
              <a:pathLst>
                <a:path w="740409" h="828039">
                  <a:moveTo>
                    <a:pt x="740409" y="0"/>
                  </a:moveTo>
                  <a:lnTo>
                    <a:pt x="0" y="0"/>
                  </a:lnTo>
                  <a:lnTo>
                    <a:pt x="0" y="828040"/>
                  </a:lnTo>
                  <a:lnTo>
                    <a:pt x="740409" y="828040"/>
                  </a:lnTo>
                  <a:lnTo>
                    <a:pt x="740409" y="0"/>
                  </a:lnTo>
                  <a:close/>
                </a:path>
              </a:pathLst>
            </a:custGeom>
            <a:solidFill>
              <a:srgbClr val="000000">
                <a:alpha val="43998"/>
              </a:srgbClr>
            </a:solidFill>
          </p:spPr>
          <p:txBody>
            <a:bodyPr wrap="square" lIns="0" tIns="0" rIns="0" bIns="0" rtlCol="0"/>
            <a:lstStyle/>
            <a:p>
              <a:endParaRPr/>
            </a:p>
          </p:txBody>
        </p:sp>
        <p:sp>
          <p:nvSpPr>
            <p:cNvPr id="52" name="object 52"/>
            <p:cNvSpPr/>
            <p:nvPr/>
          </p:nvSpPr>
          <p:spPr>
            <a:xfrm>
              <a:off x="5848349" y="2886709"/>
              <a:ext cx="777240" cy="866140"/>
            </a:xfrm>
            <a:custGeom>
              <a:avLst/>
              <a:gdLst/>
              <a:ahLst/>
              <a:cxnLst/>
              <a:rect l="l" t="t" r="r" b="b"/>
              <a:pathLst>
                <a:path w="777240" h="866139">
                  <a:moveTo>
                    <a:pt x="0" y="0"/>
                  </a:moveTo>
                  <a:lnTo>
                    <a:pt x="777240" y="0"/>
                  </a:lnTo>
                  <a:lnTo>
                    <a:pt x="777240" y="866139"/>
                  </a:lnTo>
                  <a:lnTo>
                    <a:pt x="0" y="866139"/>
                  </a:lnTo>
                  <a:lnTo>
                    <a:pt x="0" y="0"/>
                  </a:lnTo>
                  <a:close/>
                </a:path>
              </a:pathLst>
            </a:custGeom>
            <a:ln w="38097">
              <a:solidFill>
                <a:srgbClr val="000000"/>
              </a:solidFill>
            </a:ln>
          </p:spPr>
          <p:txBody>
            <a:bodyPr wrap="square" lIns="0" tIns="0" rIns="0" bIns="0" rtlCol="0"/>
            <a:lstStyle/>
            <a:p>
              <a:endParaRPr/>
            </a:p>
          </p:txBody>
        </p:sp>
        <p:sp>
          <p:nvSpPr>
            <p:cNvPr id="53" name="object 53"/>
            <p:cNvSpPr/>
            <p:nvPr/>
          </p:nvSpPr>
          <p:spPr>
            <a:xfrm>
              <a:off x="5867399" y="2904489"/>
              <a:ext cx="740409" cy="829310"/>
            </a:xfrm>
            <a:prstGeom prst="rect">
              <a:avLst/>
            </a:prstGeom>
            <a:blipFill>
              <a:blip r:embed="rId11" cstate="print"/>
              <a:stretch>
                <a:fillRect/>
              </a:stretch>
            </a:blipFill>
          </p:spPr>
          <p:txBody>
            <a:bodyPr wrap="square" lIns="0" tIns="0" rIns="0" bIns="0" rtlCol="0"/>
            <a:lstStyle/>
            <a:p>
              <a:endParaRPr/>
            </a:p>
          </p:txBody>
        </p:sp>
      </p:grpSp>
      <p:grpSp>
        <p:nvGrpSpPr>
          <p:cNvPr id="54" name="object 54"/>
          <p:cNvGrpSpPr/>
          <p:nvPr/>
        </p:nvGrpSpPr>
        <p:grpSpPr>
          <a:xfrm>
            <a:off x="5676901" y="3916681"/>
            <a:ext cx="1093470" cy="844550"/>
            <a:chOff x="5676901" y="3916681"/>
            <a:chExt cx="1093470" cy="844550"/>
          </a:xfrm>
        </p:grpSpPr>
        <p:sp>
          <p:nvSpPr>
            <p:cNvPr id="55" name="object 55"/>
            <p:cNvSpPr/>
            <p:nvPr/>
          </p:nvSpPr>
          <p:spPr>
            <a:xfrm>
              <a:off x="5722619" y="3962399"/>
              <a:ext cx="1028700" cy="779780"/>
            </a:xfrm>
            <a:custGeom>
              <a:avLst/>
              <a:gdLst/>
              <a:ahLst/>
              <a:cxnLst/>
              <a:rect l="l" t="t" r="r" b="b"/>
              <a:pathLst>
                <a:path w="1028700" h="779779">
                  <a:moveTo>
                    <a:pt x="0" y="0"/>
                  </a:moveTo>
                  <a:lnTo>
                    <a:pt x="1028700" y="0"/>
                  </a:lnTo>
                  <a:lnTo>
                    <a:pt x="1028700" y="779780"/>
                  </a:lnTo>
                  <a:lnTo>
                    <a:pt x="0" y="779780"/>
                  </a:lnTo>
                  <a:lnTo>
                    <a:pt x="0" y="0"/>
                  </a:lnTo>
                  <a:close/>
                </a:path>
              </a:pathLst>
            </a:custGeom>
            <a:ln w="38097">
              <a:solidFill>
                <a:srgbClr val="000000"/>
              </a:solidFill>
            </a:ln>
          </p:spPr>
          <p:txBody>
            <a:bodyPr wrap="square" lIns="0" tIns="0" rIns="0" bIns="0" rtlCol="0"/>
            <a:lstStyle/>
            <a:p>
              <a:endParaRPr/>
            </a:p>
          </p:txBody>
        </p:sp>
        <p:sp>
          <p:nvSpPr>
            <p:cNvPr id="56" name="object 56"/>
            <p:cNvSpPr/>
            <p:nvPr/>
          </p:nvSpPr>
          <p:spPr>
            <a:xfrm>
              <a:off x="5741669" y="3981449"/>
              <a:ext cx="990600" cy="741680"/>
            </a:xfrm>
            <a:custGeom>
              <a:avLst/>
              <a:gdLst/>
              <a:ahLst/>
              <a:cxnLst/>
              <a:rect l="l" t="t" r="r" b="b"/>
              <a:pathLst>
                <a:path w="990600" h="741679">
                  <a:moveTo>
                    <a:pt x="990600" y="0"/>
                  </a:moveTo>
                  <a:lnTo>
                    <a:pt x="0" y="0"/>
                  </a:lnTo>
                  <a:lnTo>
                    <a:pt x="0" y="741680"/>
                  </a:lnTo>
                  <a:lnTo>
                    <a:pt x="990600" y="741680"/>
                  </a:lnTo>
                  <a:lnTo>
                    <a:pt x="990600" y="0"/>
                  </a:lnTo>
                  <a:close/>
                </a:path>
              </a:pathLst>
            </a:custGeom>
            <a:solidFill>
              <a:srgbClr val="000000">
                <a:alpha val="43998"/>
              </a:srgbClr>
            </a:solidFill>
          </p:spPr>
          <p:txBody>
            <a:bodyPr wrap="square" lIns="0" tIns="0" rIns="0" bIns="0" rtlCol="0"/>
            <a:lstStyle/>
            <a:p>
              <a:endParaRPr/>
            </a:p>
          </p:txBody>
        </p:sp>
        <p:sp>
          <p:nvSpPr>
            <p:cNvPr id="57" name="object 57"/>
            <p:cNvSpPr/>
            <p:nvPr/>
          </p:nvSpPr>
          <p:spPr>
            <a:xfrm>
              <a:off x="5695949" y="3935729"/>
              <a:ext cx="1028700" cy="779780"/>
            </a:xfrm>
            <a:custGeom>
              <a:avLst/>
              <a:gdLst/>
              <a:ahLst/>
              <a:cxnLst/>
              <a:rect l="l" t="t" r="r" b="b"/>
              <a:pathLst>
                <a:path w="1028700" h="779779">
                  <a:moveTo>
                    <a:pt x="0" y="0"/>
                  </a:moveTo>
                  <a:lnTo>
                    <a:pt x="1028700" y="0"/>
                  </a:lnTo>
                  <a:lnTo>
                    <a:pt x="1028700" y="779780"/>
                  </a:lnTo>
                  <a:lnTo>
                    <a:pt x="0" y="779780"/>
                  </a:lnTo>
                  <a:lnTo>
                    <a:pt x="0" y="0"/>
                  </a:lnTo>
                  <a:close/>
                </a:path>
              </a:pathLst>
            </a:custGeom>
            <a:ln w="38097">
              <a:solidFill>
                <a:srgbClr val="000000"/>
              </a:solidFill>
            </a:ln>
          </p:spPr>
          <p:txBody>
            <a:bodyPr wrap="square" lIns="0" tIns="0" rIns="0" bIns="0" rtlCol="0"/>
            <a:lstStyle/>
            <a:p>
              <a:endParaRPr/>
            </a:p>
          </p:txBody>
        </p:sp>
        <p:sp>
          <p:nvSpPr>
            <p:cNvPr id="58" name="object 58"/>
            <p:cNvSpPr/>
            <p:nvPr/>
          </p:nvSpPr>
          <p:spPr>
            <a:xfrm>
              <a:off x="5714999" y="3953509"/>
              <a:ext cx="990600" cy="741680"/>
            </a:xfrm>
            <a:prstGeom prst="rect">
              <a:avLst/>
            </a:prstGeom>
            <a:blipFill>
              <a:blip r:embed="rId12" cstate="print"/>
              <a:stretch>
                <a:fillRect/>
              </a:stretch>
            </a:blipFill>
          </p:spPr>
          <p:txBody>
            <a:bodyPr wrap="square" lIns="0" tIns="0" rIns="0" bIns="0" rtlCol="0"/>
            <a:lstStyle/>
            <a:p>
              <a:endParaRPr/>
            </a:p>
          </p:txBody>
        </p:sp>
      </p:grpSp>
      <p:grpSp>
        <p:nvGrpSpPr>
          <p:cNvPr id="59" name="object 59"/>
          <p:cNvGrpSpPr/>
          <p:nvPr/>
        </p:nvGrpSpPr>
        <p:grpSpPr>
          <a:xfrm>
            <a:off x="5676901" y="4850131"/>
            <a:ext cx="1017269" cy="876300"/>
            <a:chOff x="5676901" y="4850131"/>
            <a:chExt cx="1017269" cy="876300"/>
          </a:xfrm>
        </p:grpSpPr>
        <p:sp>
          <p:nvSpPr>
            <p:cNvPr id="60" name="object 60"/>
            <p:cNvSpPr/>
            <p:nvPr/>
          </p:nvSpPr>
          <p:spPr>
            <a:xfrm>
              <a:off x="5722619" y="4895849"/>
              <a:ext cx="952500" cy="811530"/>
            </a:xfrm>
            <a:custGeom>
              <a:avLst/>
              <a:gdLst/>
              <a:ahLst/>
              <a:cxnLst/>
              <a:rect l="l" t="t" r="r" b="b"/>
              <a:pathLst>
                <a:path w="952500" h="811529">
                  <a:moveTo>
                    <a:pt x="0" y="0"/>
                  </a:moveTo>
                  <a:lnTo>
                    <a:pt x="952500" y="0"/>
                  </a:lnTo>
                  <a:lnTo>
                    <a:pt x="952500" y="811530"/>
                  </a:lnTo>
                  <a:lnTo>
                    <a:pt x="0" y="811530"/>
                  </a:lnTo>
                  <a:lnTo>
                    <a:pt x="0" y="0"/>
                  </a:lnTo>
                  <a:close/>
                </a:path>
              </a:pathLst>
            </a:custGeom>
            <a:ln w="38097">
              <a:solidFill>
                <a:srgbClr val="000000"/>
              </a:solidFill>
            </a:ln>
          </p:spPr>
          <p:txBody>
            <a:bodyPr wrap="square" lIns="0" tIns="0" rIns="0" bIns="0" rtlCol="0"/>
            <a:lstStyle/>
            <a:p>
              <a:endParaRPr/>
            </a:p>
          </p:txBody>
        </p:sp>
        <p:sp>
          <p:nvSpPr>
            <p:cNvPr id="61" name="object 61"/>
            <p:cNvSpPr/>
            <p:nvPr/>
          </p:nvSpPr>
          <p:spPr>
            <a:xfrm>
              <a:off x="5741669" y="4914899"/>
              <a:ext cx="914400" cy="773430"/>
            </a:xfrm>
            <a:custGeom>
              <a:avLst/>
              <a:gdLst/>
              <a:ahLst/>
              <a:cxnLst/>
              <a:rect l="l" t="t" r="r" b="b"/>
              <a:pathLst>
                <a:path w="914400" h="773429">
                  <a:moveTo>
                    <a:pt x="914400" y="0"/>
                  </a:moveTo>
                  <a:lnTo>
                    <a:pt x="0" y="0"/>
                  </a:lnTo>
                  <a:lnTo>
                    <a:pt x="0" y="773430"/>
                  </a:lnTo>
                  <a:lnTo>
                    <a:pt x="914400" y="773430"/>
                  </a:lnTo>
                  <a:lnTo>
                    <a:pt x="914400" y="0"/>
                  </a:lnTo>
                  <a:close/>
                </a:path>
              </a:pathLst>
            </a:custGeom>
            <a:solidFill>
              <a:srgbClr val="000000">
                <a:alpha val="43998"/>
              </a:srgbClr>
            </a:solidFill>
          </p:spPr>
          <p:txBody>
            <a:bodyPr wrap="square" lIns="0" tIns="0" rIns="0" bIns="0" rtlCol="0"/>
            <a:lstStyle/>
            <a:p>
              <a:endParaRPr/>
            </a:p>
          </p:txBody>
        </p:sp>
        <p:sp>
          <p:nvSpPr>
            <p:cNvPr id="62" name="object 62"/>
            <p:cNvSpPr/>
            <p:nvPr/>
          </p:nvSpPr>
          <p:spPr>
            <a:xfrm>
              <a:off x="5695949" y="4869179"/>
              <a:ext cx="952500" cy="811530"/>
            </a:xfrm>
            <a:custGeom>
              <a:avLst/>
              <a:gdLst/>
              <a:ahLst/>
              <a:cxnLst/>
              <a:rect l="l" t="t" r="r" b="b"/>
              <a:pathLst>
                <a:path w="952500" h="811529">
                  <a:moveTo>
                    <a:pt x="0" y="0"/>
                  </a:moveTo>
                  <a:lnTo>
                    <a:pt x="952500" y="0"/>
                  </a:lnTo>
                  <a:lnTo>
                    <a:pt x="952500" y="811530"/>
                  </a:lnTo>
                  <a:lnTo>
                    <a:pt x="0" y="811530"/>
                  </a:lnTo>
                  <a:lnTo>
                    <a:pt x="0" y="0"/>
                  </a:lnTo>
                  <a:close/>
                </a:path>
              </a:pathLst>
            </a:custGeom>
            <a:ln w="38097">
              <a:solidFill>
                <a:srgbClr val="000000"/>
              </a:solidFill>
            </a:ln>
          </p:spPr>
          <p:txBody>
            <a:bodyPr wrap="square" lIns="0" tIns="0" rIns="0" bIns="0" rtlCol="0"/>
            <a:lstStyle/>
            <a:p>
              <a:endParaRPr/>
            </a:p>
          </p:txBody>
        </p:sp>
        <p:sp>
          <p:nvSpPr>
            <p:cNvPr id="63" name="object 63"/>
            <p:cNvSpPr/>
            <p:nvPr/>
          </p:nvSpPr>
          <p:spPr>
            <a:xfrm>
              <a:off x="5714999" y="4886959"/>
              <a:ext cx="914400" cy="773429"/>
            </a:xfrm>
            <a:prstGeom prst="rect">
              <a:avLst/>
            </a:prstGeom>
            <a:blipFill>
              <a:blip r:embed="rId13" cstate="print"/>
              <a:stretch>
                <a:fillRect/>
              </a:stretch>
            </a:blipFill>
          </p:spPr>
          <p:txBody>
            <a:bodyPr wrap="square" lIns="0" tIns="0" rIns="0" bIns="0" rtlCol="0"/>
            <a:lstStyle/>
            <a:p>
              <a:endParaRPr/>
            </a:p>
          </p:txBody>
        </p:sp>
      </p:grpSp>
      <p:grpSp>
        <p:nvGrpSpPr>
          <p:cNvPr id="64" name="object 64"/>
          <p:cNvGrpSpPr/>
          <p:nvPr/>
        </p:nvGrpSpPr>
        <p:grpSpPr>
          <a:xfrm>
            <a:off x="7613651" y="2019301"/>
            <a:ext cx="604520" cy="642620"/>
            <a:chOff x="7613651" y="2019301"/>
            <a:chExt cx="604520" cy="642620"/>
          </a:xfrm>
        </p:grpSpPr>
        <p:sp>
          <p:nvSpPr>
            <p:cNvPr id="65" name="object 65"/>
            <p:cNvSpPr/>
            <p:nvPr/>
          </p:nvSpPr>
          <p:spPr>
            <a:xfrm>
              <a:off x="7659370" y="2065020"/>
              <a:ext cx="539750" cy="577850"/>
            </a:xfrm>
            <a:custGeom>
              <a:avLst/>
              <a:gdLst/>
              <a:ahLst/>
              <a:cxnLst/>
              <a:rect l="l" t="t" r="r" b="b"/>
              <a:pathLst>
                <a:path w="539750" h="577850">
                  <a:moveTo>
                    <a:pt x="0" y="0"/>
                  </a:moveTo>
                  <a:lnTo>
                    <a:pt x="539750" y="0"/>
                  </a:lnTo>
                  <a:lnTo>
                    <a:pt x="539750" y="577850"/>
                  </a:lnTo>
                  <a:lnTo>
                    <a:pt x="0" y="577850"/>
                  </a:lnTo>
                  <a:lnTo>
                    <a:pt x="0" y="0"/>
                  </a:lnTo>
                  <a:close/>
                </a:path>
              </a:pathLst>
            </a:custGeom>
            <a:ln w="38097">
              <a:solidFill>
                <a:srgbClr val="000000"/>
              </a:solidFill>
            </a:ln>
          </p:spPr>
          <p:txBody>
            <a:bodyPr wrap="square" lIns="0" tIns="0" rIns="0" bIns="0" rtlCol="0"/>
            <a:lstStyle/>
            <a:p>
              <a:endParaRPr/>
            </a:p>
          </p:txBody>
        </p:sp>
        <p:sp>
          <p:nvSpPr>
            <p:cNvPr id="66" name="object 66"/>
            <p:cNvSpPr/>
            <p:nvPr/>
          </p:nvSpPr>
          <p:spPr>
            <a:xfrm>
              <a:off x="7678420" y="2084070"/>
              <a:ext cx="501650" cy="539750"/>
            </a:xfrm>
            <a:custGeom>
              <a:avLst/>
              <a:gdLst/>
              <a:ahLst/>
              <a:cxnLst/>
              <a:rect l="l" t="t" r="r" b="b"/>
              <a:pathLst>
                <a:path w="501650" h="539750">
                  <a:moveTo>
                    <a:pt x="501650" y="0"/>
                  </a:moveTo>
                  <a:lnTo>
                    <a:pt x="0" y="0"/>
                  </a:lnTo>
                  <a:lnTo>
                    <a:pt x="0" y="539750"/>
                  </a:lnTo>
                  <a:lnTo>
                    <a:pt x="501650" y="539750"/>
                  </a:lnTo>
                  <a:lnTo>
                    <a:pt x="501650" y="0"/>
                  </a:lnTo>
                  <a:close/>
                </a:path>
              </a:pathLst>
            </a:custGeom>
            <a:solidFill>
              <a:srgbClr val="000000">
                <a:alpha val="43998"/>
              </a:srgbClr>
            </a:solidFill>
          </p:spPr>
          <p:txBody>
            <a:bodyPr wrap="square" lIns="0" tIns="0" rIns="0" bIns="0" rtlCol="0"/>
            <a:lstStyle/>
            <a:p>
              <a:endParaRPr/>
            </a:p>
          </p:txBody>
        </p:sp>
        <p:sp>
          <p:nvSpPr>
            <p:cNvPr id="67" name="object 67"/>
            <p:cNvSpPr/>
            <p:nvPr/>
          </p:nvSpPr>
          <p:spPr>
            <a:xfrm>
              <a:off x="7632700" y="2038350"/>
              <a:ext cx="539750" cy="577850"/>
            </a:xfrm>
            <a:custGeom>
              <a:avLst/>
              <a:gdLst/>
              <a:ahLst/>
              <a:cxnLst/>
              <a:rect l="l" t="t" r="r" b="b"/>
              <a:pathLst>
                <a:path w="539750" h="577850">
                  <a:moveTo>
                    <a:pt x="0" y="0"/>
                  </a:moveTo>
                  <a:lnTo>
                    <a:pt x="539750" y="0"/>
                  </a:lnTo>
                  <a:lnTo>
                    <a:pt x="539750" y="577850"/>
                  </a:lnTo>
                  <a:lnTo>
                    <a:pt x="0" y="577850"/>
                  </a:lnTo>
                  <a:lnTo>
                    <a:pt x="0" y="0"/>
                  </a:lnTo>
                  <a:close/>
                </a:path>
              </a:pathLst>
            </a:custGeom>
            <a:ln w="38097">
              <a:solidFill>
                <a:srgbClr val="000000"/>
              </a:solidFill>
            </a:ln>
          </p:spPr>
          <p:txBody>
            <a:bodyPr wrap="square" lIns="0" tIns="0" rIns="0" bIns="0" rtlCol="0"/>
            <a:lstStyle/>
            <a:p>
              <a:endParaRPr/>
            </a:p>
          </p:txBody>
        </p:sp>
        <p:sp>
          <p:nvSpPr>
            <p:cNvPr id="68" name="object 68"/>
            <p:cNvSpPr/>
            <p:nvPr/>
          </p:nvSpPr>
          <p:spPr>
            <a:xfrm>
              <a:off x="7651750" y="2057400"/>
              <a:ext cx="501650" cy="539750"/>
            </a:xfrm>
            <a:prstGeom prst="rect">
              <a:avLst/>
            </a:prstGeom>
            <a:blipFill>
              <a:blip r:embed="rId14" cstate="print"/>
              <a:stretch>
                <a:fillRect/>
              </a:stretch>
            </a:blipFill>
          </p:spPr>
          <p:txBody>
            <a:bodyPr wrap="square" lIns="0" tIns="0" rIns="0" bIns="0" rtlCol="0"/>
            <a:lstStyle/>
            <a:p>
              <a:endParaRPr/>
            </a:p>
          </p:txBody>
        </p:sp>
      </p:grpSp>
      <p:grpSp>
        <p:nvGrpSpPr>
          <p:cNvPr id="69" name="object 69"/>
          <p:cNvGrpSpPr/>
          <p:nvPr/>
        </p:nvGrpSpPr>
        <p:grpSpPr>
          <a:xfrm>
            <a:off x="7539990" y="4000501"/>
            <a:ext cx="754380" cy="693420"/>
            <a:chOff x="7539990" y="4000501"/>
            <a:chExt cx="754380" cy="693420"/>
          </a:xfrm>
        </p:grpSpPr>
        <p:sp>
          <p:nvSpPr>
            <p:cNvPr id="70" name="object 70"/>
            <p:cNvSpPr/>
            <p:nvPr/>
          </p:nvSpPr>
          <p:spPr>
            <a:xfrm>
              <a:off x="7586979" y="4046219"/>
              <a:ext cx="688340" cy="628650"/>
            </a:xfrm>
            <a:custGeom>
              <a:avLst/>
              <a:gdLst/>
              <a:ahLst/>
              <a:cxnLst/>
              <a:rect l="l" t="t" r="r" b="b"/>
              <a:pathLst>
                <a:path w="688340" h="628650">
                  <a:moveTo>
                    <a:pt x="0" y="0"/>
                  </a:moveTo>
                  <a:lnTo>
                    <a:pt x="688340" y="0"/>
                  </a:lnTo>
                  <a:lnTo>
                    <a:pt x="688340" y="628649"/>
                  </a:lnTo>
                  <a:lnTo>
                    <a:pt x="0" y="628649"/>
                  </a:lnTo>
                  <a:lnTo>
                    <a:pt x="0" y="0"/>
                  </a:lnTo>
                  <a:close/>
                </a:path>
              </a:pathLst>
            </a:custGeom>
            <a:ln w="38097">
              <a:solidFill>
                <a:srgbClr val="000000"/>
              </a:solidFill>
            </a:ln>
          </p:spPr>
          <p:txBody>
            <a:bodyPr wrap="square" lIns="0" tIns="0" rIns="0" bIns="0" rtlCol="0"/>
            <a:lstStyle/>
            <a:p>
              <a:endParaRPr/>
            </a:p>
          </p:txBody>
        </p:sp>
        <p:sp>
          <p:nvSpPr>
            <p:cNvPr id="71" name="object 71"/>
            <p:cNvSpPr/>
            <p:nvPr/>
          </p:nvSpPr>
          <p:spPr>
            <a:xfrm>
              <a:off x="7606029" y="4065269"/>
              <a:ext cx="650240" cy="590550"/>
            </a:xfrm>
            <a:custGeom>
              <a:avLst/>
              <a:gdLst/>
              <a:ahLst/>
              <a:cxnLst/>
              <a:rect l="l" t="t" r="r" b="b"/>
              <a:pathLst>
                <a:path w="650240" h="590550">
                  <a:moveTo>
                    <a:pt x="650240" y="0"/>
                  </a:moveTo>
                  <a:lnTo>
                    <a:pt x="0" y="0"/>
                  </a:lnTo>
                  <a:lnTo>
                    <a:pt x="0" y="590549"/>
                  </a:lnTo>
                  <a:lnTo>
                    <a:pt x="650240" y="590549"/>
                  </a:lnTo>
                  <a:lnTo>
                    <a:pt x="650240" y="0"/>
                  </a:lnTo>
                  <a:close/>
                </a:path>
              </a:pathLst>
            </a:custGeom>
            <a:solidFill>
              <a:srgbClr val="000000">
                <a:alpha val="43998"/>
              </a:srgbClr>
            </a:solidFill>
          </p:spPr>
          <p:txBody>
            <a:bodyPr wrap="square" lIns="0" tIns="0" rIns="0" bIns="0" rtlCol="0"/>
            <a:lstStyle/>
            <a:p>
              <a:endParaRPr/>
            </a:p>
          </p:txBody>
        </p:sp>
        <p:sp>
          <p:nvSpPr>
            <p:cNvPr id="72" name="object 72"/>
            <p:cNvSpPr/>
            <p:nvPr/>
          </p:nvSpPr>
          <p:spPr>
            <a:xfrm>
              <a:off x="7559039" y="4019549"/>
              <a:ext cx="689610" cy="628650"/>
            </a:xfrm>
            <a:custGeom>
              <a:avLst/>
              <a:gdLst/>
              <a:ahLst/>
              <a:cxnLst/>
              <a:rect l="l" t="t" r="r" b="b"/>
              <a:pathLst>
                <a:path w="689609" h="628650">
                  <a:moveTo>
                    <a:pt x="0" y="0"/>
                  </a:moveTo>
                  <a:lnTo>
                    <a:pt x="689609" y="0"/>
                  </a:lnTo>
                  <a:lnTo>
                    <a:pt x="689609" y="628650"/>
                  </a:lnTo>
                  <a:lnTo>
                    <a:pt x="0" y="628650"/>
                  </a:lnTo>
                  <a:lnTo>
                    <a:pt x="0" y="0"/>
                  </a:lnTo>
                  <a:close/>
                </a:path>
              </a:pathLst>
            </a:custGeom>
            <a:ln w="38097">
              <a:solidFill>
                <a:srgbClr val="000000"/>
              </a:solidFill>
            </a:ln>
          </p:spPr>
          <p:txBody>
            <a:bodyPr wrap="square" lIns="0" tIns="0" rIns="0" bIns="0" rtlCol="0"/>
            <a:lstStyle/>
            <a:p>
              <a:endParaRPr/>
            </a:p>
          </p:txBody>
        </p:sp>
        <p:sp>
          <p:nvSpPr>
            <p:cNvPr id="73" name="object 73"/>
            <p:cNvSpPr/>
            <p:nvPr/>
          </p:nvSpPr>
          <p:spPr>
            <a:xfrm>
              <a:off x="7578089" y="4038599"/>
              <a:ext cx="651509" cy="590550"/>
            </a:xfrm>
            <a:prstGeom prst="rect">
              <a:avLst/>
            </a:prstGeom>
            <a:blipFill>
              <a:blip r:embed="rId15" cstate="print"/>
              <a:stretch>
                <a:fillRect/>
              </a:stretch>
            </a:blipFill>
          </p:spPr>
          <p:txBody>
            <a:bodyPr wrap="square" lIns="0" tIns="0" rIns="0" bIns="0" rtlCol="0"/>
            <a:lstStyle/>
            <a:p>
              <a:endParaRPr/>
            </a:p>
          </p:txBody>
        </p:sp>
      </p:grpSp>
      <p:grpSp>
        <p:nvGrpSpPr>
          <p:cNvPr id="74" name="object 74"/>
          <p:cNvGrpSpPr/>
          <p:nvPr/>
        </p:nvGrpSpPr>
        <p:grpSpPr>
          <a:xfrm>
            <a:off x="7547611" y="4914901"/>
            <a:ext cx="746760" cy="694690"/>
            <a:chOff x="7547611" y="4914901"/>
            <a:chExt cx="746760" cy="694690"/>
          </a:xfrm>
        </p:grpSpPr>
        <p:sp>
          <p:nvSpPr>
            <p:cNvPr id="75" name="object 75"/>
            <p:cNvSpPr/>
            <p:nvPr/>
          </p:nvSpPr>
          <p:spPr>
            <a:xfrm>
              <a:off x="7593330" y="4960619"/>
              <a:ext cx="681990" cy="629920"/>
            </a:xfrm>
            <a:custGeom>
              <a:avLst/>
              <a:gdLst/>
              <a:ahLst/>
              <a:cxnLst/>
              <a:rect l="l" t="t" r="r" b="b"/>
              <a:pathLst>
                <a:path w="681990" h="629920">
                  <a:moveTo>
                    <a:pt x="0" y="0"/>
                  </a:moveTo>
                  <a:lnTo>
                    <a:pt x="681990" y="0"/>
                  </a:lnTo>
                  <a:lnTo>
                    <a:pt x="681990" y="629919"/>
                  </a:lnTo>
                  <a:lnTo>
                    <a:pt x="0" y="629919"/>
                  </a:lnTo>
                  <a:lnTo>
                    <a:pt x="0" y="0"/>
                  </a:lnTo>
                  <a:close/>
                </a:path>
              </a:pathLst>
            </a:custGeom>
            <a:ln w="38097">
              <a:solidFill>
                <a:srgbClr val="000000"/>
              </a:solidFill>
            </a:ln>
          </p:spPr>
          <p:txBody>
            <a:bodyPr wrap="square" lIns="0" tIns="0" rIns="0" bIns="0" rtlCol="0"/>
            <a:lstStyle/>
            <a:p>
              <a:endParaRPr/>
            </a:p>
          </p:txBody>
        </p:sp>
        <p:sp>
          <p:nvSpPr>
            <p:cNvPr id="76" name="object 76"/>
            <p:cNvSpPr/>
            <p:nvPr/>
          </p:nvSpPr>
          <p:spPr>
            <a:xfrm>
              <a:off x="7612380" y="4979669"/>
              <a:ext cx="643890" cy="591820"/>
            </a:xfrm>
            <a:custGeom>
              <a:avLst/>
              <a:gdLst/>
              <a:ahLst/>
              <a:cxnLst/>
              <a:rect l="l" t="t" r="r" b="b"/>
              <a:pathLst>
                <a:path w="643890" h="591820">
                  <a:moveTo>
                    <a:pt x="643890" y="0"/>
                  </a:moveTo>
                  <a:lnTo>
                    <a:pt x="0" y="0"/>
                  </a:lnTo>
                  <a:lnTo>
                    <a:pt x="0" y="591819"/>
                  </a:lnTo>
                  <a:lnTo>
                    <a:pt x="643890" y="591819"/>
                  </a:lnTo>
                  <a:lnTo>
                    <a:pt x="643890" y="0"/>
                  </a:lnTo>
                  <a:close/>
                </a:path>
              </a:pathLst>
            </a:custGeom>
            <a:solidFill>
              <a:srgbClr val="000000">
                <a:alpha val="43998"/>
              </a:srgbClr>
            </a:solidFill>
          </p:spPr>
          <p:txBody>
            <a:bodyPr wrap="square" lIns="0" tIns="0" rIns="0" bIns="0" rtlCol="0"/>
            <a:lstStyle/>
            <a:p>
              <a:endParaRPr/>
            </a:p>
          </p:txBody>
        </p:sp>
        <p:sp>
          <p:nvSpPr>
            <p:cNvPr id="77" name="object 77"/>
            <p:cNvSpPr/>
            <p:nvPr/>
          </p:nvSpPr>
          <p:spPr>
            <a:xfrm>
              <a:off x="7566660" y="4933949"/>
              <a:ext cx="681990" cy="629920"/>
            </a:xfrm>
            <a:custGeom>
              <a:avLst/>
              <a:gdLst/>
              <a:ahLst/>
              <a:cxnLst/>
              <a:rect l="l" t="t" r="r" b="b"/>
              <a:pathLst>
                <a:path w="681990" h="629920">
                  <a:moveTo>
                    <a:pt x="0" y="0"/>
                  </a:moveTo>
                  <a:lnTo>
                    <a:pt x="681990" y="0"/>
                  </a:lnTo>
                  <a:lnTo>
                    <a:pt x="681990" y="629919"/>
                  </a:lnTo>
                  <a:lnTo>
                    <a:pt x="0" y="629919"/>
                  </a:lnTo>
                  <a:lnTo>
                    <a:pt x="0" y="0"/>
                  </a:lnTo>
                  <a:close/>
                </a:path>
              </a:pathLst>
            </a:custGeom>
            <a:ln w="38097">
              <a:solidFill>
                <a:srgbClr val="000000"/>
              </a:solidFill>
            </a:ln>
          </p:spPr>
          <p:txBody>
            <a:bodyPr wrap="square" lIns="0" tIns="0" rIns="0" bIns="0" rtlCol="0"/>
            <a:lstStyle/>
            <a:p>
              <a:endParaRPr/>
            </a:p>
          </p:txBody>
        </p:sp>
        <p:sp>
          <p:nvSpPr>
            <p:cNvPr id="78" name="object 78"/>
            <p:cNvSpPr/>
            <p:nvPr/>
          </p:nvSpPr>
          <p:spPr>
            <a:xfrm>
              <a:off x="7585710" y="4952999"/>
              <a:ext cx="643890" cy="591819"/>
            </a:xfrm>
            <a:prstGeom prst="rect">
              <a:avLst/>
            </a:prstGeom>
            <a:blipFill>
              <a:blip r:embed="rId16" cstate="print"/>
              <a:stretch>
                <a:fillRect/>
              </a:stretch>
            </a:blipFill>
          </p:spPr>
          <p:txBody>
            <a:bodyPr wrap="square" lIns="0" tIns="0" rIns="0" bIns="0" rtlCol="0"/>
            <a:lstStyle/>
            <a:p>
              <a:endParaRPr/>
            </a:p>
          </p:txBody>
        </p:sp>
      </p:grpSp>
      <p:grpSp>
        <p:nvGrpSpPr>
          <p:cNvPr id="79" name="object 79"/>
          <p:cNvGrpSpPr/>
          <p:nvPr/>
        </p:nvGrpSpPr>
        <p:grpSpPr>
          <a:xfrm>
            <a:off x="7625081" y="2933701"/>
            <a:ext cx="593090" cy="712470"/>
            <a:chOff x="7625081" y="2933701"/>
            <a:chExt cx="593090" cy="712470"/>
          </a:xfrm>
        </p:grpSpPr>
        <p:sp>
          <p:nvSpPr>
            <p:cNvPr id="80" name="object 80"/>
            <p:cNvSpPr/>
            <p:nvPr/>
          </p:nvSpPr>
          <p:spPr>
            <a:xfrm>
              <a:off x="7670799" y="2979420"/>
              <a:ext cx="528320" cy="647700"/>
            </a:xfrm>
            <a:custGeom>
              <a:avLst/>
              <a:gdLst/>
              <a:ahLst/>
              <a:cxnLst/>
              <a:rect l="l" t="t" r="r" b="b"/>
              <a:pathLst>
                <a:path w="528320" h="647700">
                  <a:moveTo>
                    <a:pt x="0" y="0"/>
                  </a:moveTo>
                  <a:lnTo>
                    <a:pt x="528320" y="0"/>
                  </a:lnTo>
                  <a:lnTo>
                    <a:pt x="528320" y="647699"/>
                  </a:lnTo>
                  <a:lnTo>
                    <a:pt x="0" y="647699"/>
                  </a:lnTo>
                  <a:lnTo>
                    <a:pt x="0" y="0"/>
                  </a:lnTo>
                  <a:close/>
                </a:path>
              </a:pathLst>
            </a:custGeom>
            <a:ln w="38097">
              <a:solidFill>
                <a:srgbClr val="000000"/>
              </a:solidFill>
            </a:ln>
          </p:spPr>
          <p:txBody>
            <a:bodyPr wrap="square" lIns="0" tIns="0" rIns="0" bIns="0" rtlCol="0"/>
            <a:lstStyle/>
            <a:p>
              <a:endParaRPr/>
            </a:p>
          </p:txBody>
        </p:sp>
        <p:sp>
          <p:nvSpPr>
            <p:cNvPr id="81" name="object 81"/>
            <p:cNvSpPr/>
            <p:nvPr/>
          </p:nvSpPr>
          <p:spPr>
            <a:xfrm>
              <a:off x="7689849" y="2998470"/>
              <a:ext cx="490220" cy="609600"/>
            </a:xfrm>
            <a:custGeom>
              <a:avLst/>
              <a:gdLst/>
              <a:ahLst/>
              <a:cxnLst/>
              <a:rect l="l" t="t" r="r" b="b"/>
              <a:pathLst>
                <a:path w="490220" h="609600">
                  <a:moveTo>
                    <a:pt x="490220" y="0"/>
                  </a:moveTo>
                  <a:lnTo>
                    <a:pt x="0" y="0"/>
                  </a:lnTo>
                  <a:lnTo>
                    <a:pt x="0" y="609599"/>
                  </a:lnTo>
                  <a:lnTo>
                    <a:pt x="490220" y="609599"/>
                  </a:lnTo>
                  <a:lnTo>
                    <a:pt x="490220" y="0"/>
                  </a:lnTo>
                  <a:close/>
                </a:path>
              </a:pathLst>
            </a:custGeom>
            <a:solidFill>
              <a:srgbClr val="000000">
                <a:alpha val="43998"/>
              </a:srgbClr>
            </a:solidFill>
          </p:spPr>
          <p:txBody>
            <a:bodyPr wrap="square" lIns="0" tIns="0" rIns="0" bIns="0" rtlCol="0"/>
            <a:lstStyle/>
            <a:p>
              <a:endParaRPr/>
            </a:p>
          </p:txBody>
        </p:sp>
        <p:sp>
          <p:nvSpPr>
            <p:cNvPr id="82" name="object 82"/>
            <p:cNvSpPr/>
            <p:nvPr/>
          </p:nvSpPr>
          <p:spPr>
            <a:xfrm>
              <a:off x="7644129" y="2952750"/>
              <a:ext cx="528320" cy="647700"/>
            </a:xfrm>
            <a:custGeom>
              <a:avLst/>
              <a:gdLst/>
              <a:ahLst/>
              <a:cxnLst/>
              <a:rect l="l" t="t" r="r" b="b"/>
              <a:pathLst>
                <a:path w="528320" h="647700">
                  <a:moveTo>
                    <a:pt x="0" y="0"/>
                  </a:moveTo>
                  <a:lnTo>
                    <a:pt x="528320" y="0"/>
                  </a:lnTo>
                  <a:lnTo>
                    <a:pt x="528320" y="647700"/>
                  </a:lnTo>
                  <a:lnTo>
                    <a:pt x="0" y="647700"/>
                  </a:lnTo>
                  <a:lnTo>
                    <a:pt x="0" y="0"/>
                  </a:lnTo>
                  <a:close/>
                </a:path>
              </a:pathLst>
            </a:custGeom>
            <a:ln w="38097">
              <a:solidFill>
                <a:srgbClr val="000000"/>
              </a:solidFill>
            </a:ln>
          </p:spPr>
          <p:txBody>
            <a:bodyPr wrap="square" lIns="0" tIns="0" rIns="0" bIns="0" rtlCol="0"/>
            <a:lstStyle/>
            <a:p>
              <a:endParaRPr/>
            </a:p>
          </p:txBody>
        </p:sp>
        <p:sp>
          <p:nvSpPr>
            <p:cNvPr id="83" name="object 83"/>
            <p:cNvSpPr/>
            <p:nvPr/>
          </p:nvSpPr>
          <p:spPr>
            <a:xfrm>
              <a:off x="7663179" y="2971800"/>
              <a:ext cx="490220" cy="609600"/>
            </a:xfrm>
            <a:prstGeom prst="rect">
              <a:avLst/>
            </a:prstGeom>
            <a:blipFill>
              <a:blip r:embed="rId17" cstate="print"/>
              <a:stretch>
                <a:fillRect/>
              </a:stretch>
            </a:blipFill>
          </p:spPr>
          <p:txBody>
            <a:bodyPr wrap="square" lIns="0" tIns="0" rIns="0" bIns="0" rtlCol="0"/>
            <a:lstStyle/>
            <a:p>
              <a:endParaRPr/>
            </a:p>
          </p:txBody>
        </p:sp>
      </p:grpSp>
      <p:sp>
        <p:nvSpPr>
          <p:cNvPr id="84" name="object 84"/>
          <p:cNvSpPr txBox="1"/>
          <p:nvPr/>
        </p:nvSpPr>
        <p:spPr>
          <a:xfrm>
            <a:off x="8158480" y="6282690"/>
            <a:ext cx="222250" cy="238760"/>
          </a:xfrm>
          <a:prstGeom prst="rect">
            <a:avLst/>
          </a:prstGeom>
        </p:spPr>
        <p:txBody>
          <a:bodyPr vert="horz" wrap="square" lIns="0" tIns="12700" rIns="0" bIns="0" rtlCol="0">
            <a:spAutoFit/>
          </a:bodyPr>
          <a:lstStyle/>
          <a:p>
            <a:pPr marL="12700">
              <a:lnSpc>
                <a:spcPct val="100000"/>
              </a:lnSpc>
              <a:spcBef>
                <a:spcPts val="100"/>
              </a:spcBef>
            </a:pPr>
            <a:r>
              <a:rPr sz="1400" spc="-10" dirty="0">
                <a:latin typeface="Arial"/>
                <a:cs typeface="Arial"/>
              </a:rPr>
              <a:t>1</a:t>
            </a:r>
            <a:r>
              <a:rPr sz="1400" dirty="0">
                <a:latin typeface="Arial"/>
                <a:cs typeface="Arial"/>
              </a:rPr>
              <a:t>0</a:t>
            </a:r>
            <a:endParaRPr sz="1400">
              <a:latin typeface="Arial"/>
              <a:cs typeface="Arial"/>
            </a:endParaRPr>
          </a:p>
        </p:txBody>
      </p:sp>
      <p:sp>
        <p:nvSpPr>
          <p:cNvPr id="85" name="object 85"/>
          <p:cNvSpPr txBox="1"/>
          <p:nvPr/>
        </p:nvSpPr>
        <p:spPr>
          <a:xfrm>
            <a:off x="763269" y="6282690"/>
            <a:ext cx="719455" cy="238760"/>
          </a:xfrm>
          <a:prstGeom prst="rect">
            <a:avLst/>
          </a:prstGeom>
        </p:spPr>
        <p:txBody>
          <a:bodyPr vert="horz" wrap="square" lIns="0" tIns="12700" rIns="0" bIns="0" rtlCol="0">
            <a:spAutoFit/>
          </a:bodyPr>
          <a:lstStyle/>
          <a:p>
            <a:pPr marL="12700">
              <a:lnSpc>
                <a:spcPct val="100000"/>
              </a:lnSpc>
              <a:spcBef>
                <a:spcPts val="100"/>
              </a:spcBef>
            </a:pPr>
            <a:r>
              <a:rPr sz="1400" spc="-5" dirty="0">
                <a:latin typeface="Arial"/>
                <a:cs typeface="Arial"/>
              </a:rPr>
              <a:t>02/19/15</a:t>
            </a:r>
            <a:endParaRPr sz="1400">
              <a:latin typeface="Arial"/>
              <a:cs typeface="Arial"/>
            </a:endParaRPr>
          </a:p>
        </p:txBody>
      </p:sp>
      <p:sp>
        <p:nvSpPr>
          <p:cNvPr id="86" name="object 86"/>
          <p:cNvSpPr txBox="1"/>
          <p:nvPr/>
        </p:nvSpPr>
        <p:spPr>
          <a:xfrm>
            <a:off x="4107179" y="6282690"/>
            <a:ext cx="929005" cy="238760"/>
          </a:xfrm>
          <a:prstGeom prst="rect">
            <a:avLst/>
          </a:prstGeom>
        </p:spPr>
        <p:txBody>
          <a:bodyPr vert="horz" wrap="square" lIns="0" tIns="12700" rIns="0" bIns="0" rtlCol="0">
            <a:spAutoFit/>
          </a:bodyPr>
          <a:lstStyle/>
          <a:p>
            <a:pPr marL="12700">
              <a:lnSpc>
                <a:spcPct val="100000"/>
              </a:lnSpc>
              <a:spcBef>
                <a:spcPts val="100"/>
              </a:spcBef>
            </a:pPr>
            <a:r>
              <a:rPr sz="1400" spc="-5" dirty="0">
                <a:latin typeface="Arial"/>
                <a:cs typeface="Arial"/>
              </a:rPr>
              <a:t>V</a:t>
            </a:r>
            <a:r>
              <a:rPr sz="1400" dirty="0">
                <a:latin typeface="Arial"/>
                <a:cs typeface="Arial"/>
              </a:rPr>
              <a:t>AI</a:t>
            </a:r>
            <a:r>
              <a:rPr sz="1400" spc="15" dirty="0">
                <a:latin typeface="Arial"/>
                <a:cs typeface="Arial"/>
              </a:rPr>
              <a:t>D</a:t>
            </a:r>
            <a:r>
              <a:rPr sz="1400" spc="-5" dirty="0">
                <a:latin typeface="Arial"/>
                <a:cs typeface="Arial"/>
              </a:rPr>
              <a:t>E</a:t>
            </a:r>
            <a:r>
              <a:rPr sz="1400" dirty="0">
                <a:latin typeface="Arial"/>
                <a:cs typeface="Arial"/>
              </a:rPr>
              <a:t>G</a:t>
            </a:r>
            <a:r>
              <a:rPr sz="1400" spc="10" dirty="0">
                <a:latin typeface="Arial"/>
                <a:cs typeface="Arial"/>
              </a:rPr>
              <a:t>I.</a:t>
            </a:r>
            <a:r>
              <a:rPr sz="1400" dirty="0">
                <a:latin typeface="Arial"/>
                <a:cs typeface="Arial"/>
              </a:rPr>
              <a:t>D</a:t>
            </a:r>
            <a:endParaRPr sz="1400">
              <a:latin typeface="Arial"/>
              <a:cs typeface="Arial"/>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47701" y="4305301"/>
            <a:ext cx="1626870" cy="2261870"/>
            <a:chOff x="647701" y="4305301"/>
            <a:chExt cx="1626870" cy="2261870"/>
          </a:xfrm>
        </p:grpSpPr>
        <p:sp>
          <p:nvSpPr>
            <p:cNvPr id="3" name="object 3"/>
            <p:cNvSpPr/>
            <p:nvPr/>
          </p:nvSpPr>
          <p:spPr>
            <a:xfrm>
              <a:off x="693419" y="4351019"/>
              <a:ext cx="1562100" cy="2197100"/>
            </a:xfrm>
            <a:custGeom>
              <a:avLst/>
              <a:gdLst/>
              <a:ahLst/>
              <a:cxnLst/>
              <a:rect l="l" t="t" r="r" b="b"/>
              <a:pathLst>
                <a:path w="1562100" h="2197100">
                  <a:moveTo>
                    <a:pt x="0" y="0"/>
                  </a:moveTo>
                  <a:lnTo>
                    <a:pt x="1562100" y="0"/>
                  </a:lnTo>
                  <a:lnTo>
                    <a:pt x="1562100" y="2197099"/>
                  </a:lnTo>
                  <a:lnTo>
                    <a:pt x="0" y="2197099"/>
                  </a:lnTo>
                  <a:lnTo>
                    <a:pt x="0" y="0"/>
                  </a:lnTo>
                  <a:close/>
                </a:path>
              </a:pathLst>
            </a:custGeom>
            <a:ln w="38097">
              <a:solidFill>
                <a:srgbClr val="000000"/>
              </a:solidFill>
            </a:ln>
          </p:spPr>
          <p:txBody>
            <a:bodyPr wrap="square" lIns="0" tIns="0" rIns="0" bIns="0" rtlCol="0"/>
            <a:lstStyle/>
            <a:p>
              <a:endParaRPr/>
            </a:p>
          </p:txBody>
        </p:sp>
        <p:sp>
          <p:nvSpPr>
            <p:cNvPr id="4" name="object 4"/>
            <p:cNvSpPr/>
            <p:nvPr/>
          </p:nvSpPr>
          <p:spPr>
            <a:xfrm>
              <a:off x="712469" y="4371339"/>
              <a:ext cx="1524000" cy="2157730"/>
            </a:xfrm>
            <a:custGeom>
              <a:avLst/>
              <a:gdLst/>
              <a:ahLst/>
              <a:cxnLst/>
              <a:rect l="l" t="t" r="r" b="b"/>
              <a:pathLst>
                <a:path w="1524000" h="2157729">
                  <a:moveTo>
                    <a:pt x="1524000" y="0"/>
                  </a:moveTo>
                  <a:lnTo>
                    <a:pt x="0" y="0"/>
                  </a:lnTo>
                  <a:lnTo>
                    <a:pt x="0" y="2157730"/>
                  </a:lnTo>
                  <a:lnTo>
                    <a:pt x="1524000" y="2157730"/>
                  </a:lnTo>
                  <a:lnTo>
                    <a:pt x="1524000" y="0"/>
                  </a:lnTo>
                  <a:close/>
                </a:path>
              </a:pathLst>
            </a:custGeom>
            <a:solidFill>
              <a:srgbClr val="000000">
                <a:alpha val="43998"/>
              </a:srgbClr>
            </a:solidFill>
          </p:spPr>
          <p:txBody>
            <a:bodyPr wrap="square" lIns="0" tIns="0" rIns="0" bIns="0" rtlCol="0"/>
            <a:lstStyle/>
            <a:p>
              <a:endParaRPr/>
            </a:p>
          </p:txBody>
        </p:sp>
        <p:sp>
          <p:nvSpPr>
            <p:cNvPr id="5" name="object 5"/>
            <p:cNvSpPr/>
            <p:nvPr/>
          </p:nvSpPr>
          <p:spPr>
            <a:xfrm>
              <a:off x="666749" y="4324349"/>
              <a:ext cx="1562100" cy="2197100"/>
            </a:xfrm>
            <a:custGeom>
              <a:avLst/>
              <a:gdLst/>
              <a:ahLst/>
              <a:cxnLst/>
              <a:rect l="l" t="t" r="r" b="b"/>
              <a:pathLst>
                <a:path w="1562100" h="2197100">
                  <a:moveTo>
                    <a:pt x="0" y="0"/>
                  </a:moveTo>
                  <a:lnTo>
                    <a:pt x="1562100" y="0"/>
                  </a:lnTo>
                  <a:lnTo>
                    <a:pt x="1562100" y="2197100"/>
                  </a:lnTo>
                  <a:lnTo>
                    <a:pt x="0" y="2197100"/>
                  </a:lnTo>
                  <a:lnTo>
                    <a:pt x="0" y="0"/>
                  </a:lnTo>
                  <a:close/>
                </a:path>
              </a:pathLst>
            </a:custGeom>
            <a:ln w="38097">
              <a:solidFill>
                <a:srgbClr val="000000"/>
              </a:solidFill>
            </a:ln>
          </p:spPr>
          <p:txBody>
            <a:bodyPr wrap="square" lIns="0" tIns="0" rIns="0" bIns="0" rtlCol="0"/>
            <a:lstStyle/>
            <a:p>
              <a:endParaRPr/>
            </a:p>
          </p:txBody>
        </p:sp>
        <p:sp>
          <p:nvSpPr>
            <p:cNvPr id="6" name="object 6"/>
            <p:cNvSpPr/>
            <p:nvPr/>
          </p:nvSpPr>
          <p:spPr>
            <a:xfrm>
              <a:off x="685799" y="4343399"/>
              <a:ext cx="1524000" cy="2159000"/>
            </a:xfrm>
            <a:prstGeom prst="rect">
              <a:avLst/>
            </a:prstGeom>
            <a:blipFill>
              <a:blip r:embed="rId2" cstate="print"/>
              <a:stretch>
                <a:fillRect/>
              </a:stretch>
            </a:blipFill>
          </p:spPr>
          <p:txBody>
            <a:bodyPr wrap="square" lIns="0" tIns="0" rIns="0" bIns="0" rtlCol="0"/>
            <a:lstStyle/>
            <a:p>
              <a:endParaRPr/>
            </a:p>
          </p:txBody>
        </p:sp>
      </p:grpSp>
      <p:grpSp>
        <p:nvGrpSpPr>
          <p:cNvPr id="7" name="object 7"/>
          <p:cNvGrpSpPr/>
          <p:nvPr/>
        </p:nvGrpSpPr>
        <p:grpSpPr>
          <a:xfrm>
            <a:off x="5753101" y="1257301"/>
            <a:ext cx="1398270" cy="1412240"/>
            <a:chOff x="5753101" y="1257301"/>
            <a:chExt cx="1398270" cy="1412240"/>
          </a:xfrm>
        </p:grpSpPr>
        <p:sp>
          <p:nvSpPr>
            <p:cNvPr id="8" name="object 8"/>
            <p:cNvSpPr/>
            <p:nvPr/>
          </p:nvSpPr>
          <p:spPr>
            <a:xfrm>
              <a:off x="5798819" y="1303019"/>
              <a:ext cx="1333500" cy="1347470"/>
            </a:xfrm>
            <a:custGeom>
              <a:avLst/>
              <a:gdLst/>
              <a:ahLst/>
              <a:cxnLst/>
              <a:rect l="l" t="t" r="r" b="b"/>
              <a:pathLst>
                <a:path w="1333500" h="1347470">
                  <a:moveTo>
                    <a:pt x="0" y="0"/>
                  </a:moveTo>
                  <a:lnTo>
                    <a:pt x="1333500" y="0"/>
                  </a:lnTo>
                  <a:lnTo>
                    <a:pt x="1333500" y="1347469"/>
                  </a:lnTo>
                  <a:lnTo>
                    <a:pt x="0" y="1347469"/>
                  </a:lnTo>
                  <a:lnTo>
                    <a:pt x="0" y="0"/>
                  </a:lnTo>
                  <a:close/>
                </a:path>
              </a:pathLst>
            </a:custGeom>
            <a:ln w="38097">
              <a:solidFill>
                <a:srgbClr val="000000"/>
              </a:solidFill>
            </a:ln>
          </p:spPr>
          <p:txBody>
            <a:bodyPr wrap="square" lIns="0" tIns="0" rIns="0" bIns="0" rtlCol="0"/>
            <a:lstStyle/>
            <a:p>
              <a:endParaRPr/>
            </a:p>
          </p:txBody>
        </p:sp>
        <p:sp>
          <p:nvSpPr>
            <p:cNvPr id="9" name="object 9"/>
            <p:cNvSpPr/>
            <p:nvPr/>
          </p:nvSpPr>
          <p:spPr>
            <a:xfrm>
              <a:off x="5817869" y="1323339"/>
              <a:ext cx="1295400" cy="1308100"/>
            </a:xfrm>
            <a:custGeom>
              <a:avLst/>
              <a:gdLst/>
              <a:ahLst/>
              <a:cxnLst/>
              <a:rect l="l" t="t" r="r" b="b"/>
              <a:pathLst>
                <a:path w="1295400" h="1308100">
                  <a:moveTo>
                    <a:pt x="0" y="0"/>
                  </a:moveTo>
                  <a:lnTo>
                    <a:pt x="1295400" y="0"/>
                  </a:lnTo>
                  <a:lnTo>
                    <a:pt x="1295400" y="1308099"/>
                  </a:lnTo>
                  <a:lnTo>
                    <a:pt x="0" y="1308099"/>
                  </a:lnTo>
                  <a:lnTo>
                    <a:pt x="0" y="0"/>
                  </a:lnTo>
                  <a:close/>
                </a:path>
              </a:pathLst>
            </a:custGeom>
            <a:solidFill>
              <a:srgbClr val="000000">
                <a:alpha val="43998"/>
              </a:srgbClr>
            </a:solidFill>
          </p:spPr>
          <p:txBody>
            <a:bodyPr wrap="square" lIns="0" tIns="0" rIns="0" bIns="0" rtlCol="0"/>
            <a:lstStyle/>
            <a:p>
              <a:endParaRPr/>
            </a:p>
          </p:txBody>
        </p:sp>
        <p:sp>
          <p:nvSpPr>
            <p:cNvPr id="10" name="object 10"/>
            <p:cNvSpPr/>
            <p:nvPr/>
          </p:nvSpPr>
          <p:spPr>
            <a:xfrm>
              <a:off x="5772149" y="1276349"/>
              <a:ext cx="1333500" cy="1347470"/>
            </a:xfrm>
            <a:custGeom>
              <a:avLst/>
              <a:gdLst/>
              <a:ahLst/>
              <a:cxnLst/>
              <a:rect l="l" t="t" r="r" b="b"/>
              <a:pathLst>
                <a:path w="1333500" h="1347470">
                  <a:moveTo>
                    <a:pt x="0" y="0"/>
                  </a:moveTo>
                  <a:lnTo>
                    <a:pt x="1333500" y="0"/>
                  </a:lnTo>
                  <a:lnTo>
                    <a:pt x="1333500" y="1347470"/>
                  </a:lnTo>
                  <a:lnTo>
                    <a:pt x="0" y="1347470"/>
                  </a:lnTo>
                  <a:lnTo>
                    <a:pt x="0" y="0"/>
                  </a:lnTo>
                  <a:close/>
                </a:path>
              </a:pathLst>
            </a:custGeom>
            <a:ln w="38097">
              <a:solidFill>
                <a:srgbClr val="000000"/>
              </a:solidFill>
            </a:ln>
          </p:spPr>
          <p:txBody>
            <a:bodyPr wrap="square" lIns="0" tIns="0" rIns="0" bIns="0" rtlCol="0"/>
            <a:lstStyle/>
            <a:p>
              <a:endParaRPr/>
            </a:p>
          </p:txBody>
        </p:sp>
        <p:sp>
          <p:nvSpPr>
            <p:cNvPr id="11" name="object 11"/>
            <p:cNvSpPr/>
            <p:nvPr/>
          </p:nvSpPr>
          <p:spPr>
            <a:xfrm>
              <a:off x="5791199" y="1296669"/>
              <a:ext cx="1295400" cy="1308100"/>
            </a:xfrm>
            <a:prstGeom prst="rect">
              <a:avLst/>
            </a:prstGeom>
            <a:blipFill>
              <a:blip r:embed="rId3" cstate="print"/>
              <a:stretch>
                <a:fillRect/>
              </a:stretch>
            </a:blipFill>
          </p:spPr>
          <p:txBody>
            <a:bodyPr wrap="square" lIns="0" tIns="0" rIns="0" bIns="0" rtlCol="0"/>
            <a:lstStyle/>
            <a:p>
              <a:endParaRPr/>
            </a:p>
          </p:txBody>
        </p:sp>
      </p:grpSp>
      <p:grpSp>
        <p:nvGrpSpPr>
          <p:cNvPr id="12" name="object 12"/>
          <p:cNvGrpSpPr/>
          <p:nvPr/>
        </p:nvGrpSpPr>
        <p:grpSpPr>
          <a:xfrm>
            <a:off x="3314701" y="1181101"/>
            <a:ext cx="2084070" cy="1817370"/>
            <a:chOff x="3314701" y="1181101"/>
            <a:chExt cx="2084070" cy="1817370"/>
          </a:xfrm>
        </p:grpSpPr>
        <p:sp>
          <p:nvSpPr>
            <p:cNvPr id="13" name="object 13"/>
            <p:cNvSpPr/>
            <p:nvPr/>
          </p:nvSpPr>
          <p:spPr>
            <a:xfrm>
              <a:off x="3360419" y="1226819"/>
              <a:ext cx="2019300" cy="1752600"/>
            </a:xfrm>
            <a:custGeom>
              <a:avLst/>
              <a:gdLst/>
              <a:ahLst/>
              <a:cxnLst/>
              <a:rect l="l" t="t" r="r" b="b"/>
              <a:pathLst>
                <a:path w="2019300" h="1752600">
                  <a:moveTo>
                    <a:pt x="0" y="0"/>
                  </a:moveTo>
                  <a:lnTo>
                    <a:pt x="2019300" y="0"/>
                  </a:lnTo>
                  <a:lnTo>
                    <a:pt x="2019300" y="1752600"/>
                  </a:lnTo>
                  <a:lnTo>
                    <a:pt x="0" y="1752600"/>
                  </a:lnTo>
                  <a:lnTo>
                    <a:pt x="0" y="0"/>
                  </a:lnTo>
                  <a:close/>
                </a:path>
              </a:pathLst>
            </a:custGeom>
            <a:ln w="38097">
              <a:solidFill>
                <a:srgbClr val="000000"/>
              </a:solidFill>
            </a:ln>
          </p:spPr>
          <p:txBody>
            <a:bodyPr wrap="square" lIns="0" tIns="0" rIns="0" bIns="0" rtlCol="0"/>
            <a:lstStyle/>
            <a:p>
              <a:endParaRPr/>
            </a:p>
          </p:txBody>
        </p:sp>
        <p:sp>
          <p:nvSpPr>
            <p:cNvPr id="14" name="object 14"/>
            <p:cNvSpPr/>
            <p:nvPr/>
          </p:nvSpPr>
          <p:spPr>
            <a:xfrm>
              <a:off x="3379469" y="1245869"/>
              <a:ext cx="1981200" cy="1714500"/>
            </a:xfrm>
            <a:custGeom>
              <a:avLst/>
              <a:gdLst/>
              <a:ahLst/>
              <a:cxnLst/>
              <a:rect l="l" t="t" r="r" b="b"/>
              <a:pathLst>
                <a:path w="1981200" h="1714500">
                  <a:moveTo>
                    <a:pt x="1981200" y="0"/>
                  </a:moveTo>
                  <a:lnTo>
                    <a:pt x="0" y="0"/>
                  </a:lnTo>
                  <a:lnTo>
                    <a:pt x="0" y="1714500"/>
                  </a:lnTo>
                  <a:lnTo>
                    <a:pt x="1981200" y="1714500"/>
                  </a:lnTo>
                  <a:lnTo>
                    <a:pt x="1981200" y="0"/>
                  </a:lnTo>
                  <a:close/>
                </a:path>
              </a:pathLst>
            </a:custGeom>
            <a:solidFill>
              <a:srgbClr val="000000">
                <a:alpha val="43998"/>
              </a:srgbClr>
            </a:solidFill>
          </p:spPr>
          <p:txBody>
            <a:bodyPr wrap="square" lIns="0" tIns="0" rIns="0" bIns="0" rtlCol="0"/>
            <a:lstStyle/>
            <a:p>
              <a:endParaRPr/>
            </a:p>
          </p:txBody>
        </p:sp>
        <p:sp>
          <p:nvSpPr>
            <p:cNvPr id="15" name="object 15"/>
            <p:cNvSpPr/>
            <p:nvPr/>
          </p:nvSpPr>
          <p:spPr>
            <a:xfrm>
              <a:off x="3333749" y="1200149"/>
              <a:ext cx="2019300" cy="1752600"/>
            </a:xfrm>
            <a:custGeom>
              <a:avLst/>
              <a:gdLst/>
              <a:ahLst/>
              <a:cxnLst/>
              <a:rect l="l" t="t" r="r" b="b"/>
              <a:pathLst>
                <a:path w="2019300" h="1752600">
                  <a:moveTo>
                    <a:pt x="0" y="0"/>
                  </a:moveTo>
                  <a:lnTo>
                    <a:pt x="2019300" y="0"/>
                  </a:lnTo>
                  <a:lnTo>
                    <a:pt x="2019300" y="1752600"/>
                  </a:lnTo>
                  <a:lnTo>
                    <a:pt x="0" y="1752600"/>
                  </a:lnTo>
                  <a:lnTo>
                    <a:pt x="0" y="0"/>
                  </a:lnTo>
                  <a:close/>
                </a:path>
              </a:pathLst>
            </a:custGeom>
            <a:ln w="38097">
              <a:solidFill>
                <a:srgbClr val="000000"/>
              </a:solidFill>
            </a:ln>
          </p:spPr>
          <p:txBody>
            <a:bodyPr wrap="square" lIns="0" tIns="0" rIns="0" bIns="0" rtlCol="0"/>
            <a:lstStyle/>
            <a:p>
              <a:endParaRPr/>
            </a:p>
          </p:txBody>
        </p:sp>
        <p:sp>
          <p:nvSpPr>
            <p:cNvPr id="16" name="object 16"/>
            <p:cNvSpPr/>
            <p:nvPr/>
          </p:nvSpPr>
          <p:spPr>
            <a:xfrm>
              <a:off x="3352799" y="1219199"/>
              <a:ext cx="1981200" cy="1714500"/>
            </a:xfrm>
            <a:prstGeom prst="rect">
              <a:avLst/>
            </a:prstGeom>
            <a:blipFill>
              <a:blip r:embed="rId4" cstate="print"/>
              <a:stretch>
                <a:fillRect/>
              </a:stretch>
            </a:blipFill>
          </p:spPr>
          <p:txBody>
            <a:bodyPr wrap="square" lIns="0" tIns="0" rIns="0" bIns="0" rtlCol="0"/>
            <a:lstStyle/>
            <a:p>
              <a:endParaRPr/>
            </a:p>
          </p:txBody>
        </p:sp>
      </p:grpSp>
      <p:grpSp>
        <p:nvGrpSpPr>
          <p:cNvPr id="17" name="object 17"/>
          <p:cNvGrpSpPr/>
          <p:nvPr/>
        </p:nvGrpSpPr>
        <p:grpSpPr>
          <a:xfrm>
            <a:off x="419101" y="1181101"/>
            <a:ext cx="2769870" cy="1855470"/>
            <a:chOff x="419101" y="1181101"/>
            <a:chExt cx="2769870" cy="1855470"/>
          </a:xfrm>
        </p:grpSpPr>
        <p:sp>
          <p:nvSpPr>
            <p:cNvPr id="18" name="object 18"/>
            <p:cNvSpPr/>
            <p:nvPr/>
          </p:nvSpPr>
          <p:spPr>
            <a:xfrm>
              <a:off x="464819" y="1226819"/>
              <a:ext cx="2705100" cy="1790700"/>
            </a:xfrm>
            <a:custGeom>
              <a:avLst/>
              <a:gdLst/>
              <a:ahLst/>
              <a:cxnLst/>
              <a:rect l="l" t="t" r="r" b="b"/>
              <a:pathLst>
                <a:path w="2705100" h="1790700">
                  <a:moveTo>
                    <a:pt x="0" y="0"/>
                  </a:moveTo>
                  <a:lnTo>
                    <a:pt x="2705100" y="0"/>
                  </a:lnTo>
                  <a:lnTo>
                    <a:pt x="2705100" y="1790700"/>
                  </a:lnTo>
                  <a:lnTo>
                    <a:pt x="0" y="1790700"/>
                  </a:lnTo>
                  <a:lnTo>
                    <a:pt x="0" y="0"/>
                  </a:lnTo>
                  <a:close/>
                </a:path>
              </a:pathLst>
            </a:custGeom>
            <a:ln w="38097">
              <a:solidFill>
                <a:srgbClr val="000000"/>
              </a:solidFill>
            </a:ln>
          </p:spPr>
          <p:txBody>
            <a:bodyPr wrap="square" lIns="0" tIns="0" rIns="0" bIns="0" rtlCol="0"/>
            <a:lstStyle/>
            <a:p>
              <a:endParaRPr/>
            </a:p>
          </p:txBody>
        </p:sp>
        <p:sp>
          <p:nvSpPr>
            <p:cNvPr id="19" name="object 19"/>
            <p:cNvSpPr/>
            <p:nvPr/>
          </p:nvSpPr>
          <p:spPr>
            <a:xfrm>
              <a:off x="483869" y="1247139"/>
              <a:ext cx="2667000" cy="1752600"/>
            </a:xfrm>
            <a:custGeom>
              <a:avLst/>
              <a:gdLst/>
              <a:ahLst/>
              <a:cxnLst/>
              <a:rect l="l" t="t" r="r" b="b"/>
              <a:pathLst>
                <a:path w="2667000" h="1752600">
                  <a:moveTo>
                    <a:pt x="2667000" y="0"/>
                  </a:moveTo>
                  <a:lnTo>
                    <a:pt x="0" y="0"/>
                  </a:lnTo>
                  <a:lnTo>
                    <a:pt x="0" y="1752600"/>
                  </a:lnTo>
                  <a:lnTo>
                    <a:pt x="2667000" y="1752600"/>
                  </a:lnTo>
                  <a:lnTo>
                    <a:pt x="2667000" y="0"/>
                  </a:lnTo>
                  <a:close/>
                </a:path>
              </a:pathLst>
            </a:custGeom>
            <a:solidFill>
              <a:srgbClr val="000000">
                <a:alpha val="43998"/>
              </a:srgbClr>
            </a:solidFill>
          </p:spPr>
          <p:txBody>
            <a:bodyPr wrap="square" lIns="0" tIns="0" rIns="0" bIns="0" rtlCol="0"/>
            <a:lstStyle/>
            <a:p>
              <a:endParaRPr/>
            </a:p>
          </p:txBody>
        </p:sp>
        <p:sp>
          <p:nvSpPr>
            <p:cNvPr id="20" name="object 20"/>
            <p:cNvSpPr/>
            <p:nvPr/>
          </p:nvSpPr>
          <p:spPr>
            <a:xfrm>
              <a:off x="438149" y="1200149"/>
              <a:ext cx="2705100" cy="1790700"/>
            </a:xfrm>
            <a:custGeom>
              <a:avLst/>
              <a:gdLst/>
              <a:ahLst/>
              <a:cxnLst/>
              <a:rect l="l" t="t" r="r" b="b"/>
              <a:pathLst>
                <a:path w="2705100" h="1790700">
                  <a:moveTo>
                    <a:pt x="0" y="0"/>
                  </a:moveTo>
                  <a:lnTo>
                    <a:pt x="2705100" y="0"/>
                  </a:lnTo>
                  <a:lnTo>
                    <a:pt x="2705100" y="1790700"/>
                  </a:lnTo>
                  <a:lnTo>
                    <a:pt x="0" y="1790700"/>
                  </a:lnTo>
                  <a:lnTo>
                    <a:pt x="0" y="0"/>
                  </a:lnTo>
                  <a:close/>
                </a:path>
              </a:pathLst>
            </a:custGeom>
            <a:ln w="38097">
              <a:solidFill>
                <a:srgbClr val="000000"/>
              </a:solidFill>
            </a:ln>
          </p:spPr>
          <p:txBody>
            <a:bodyPr wrap="square" lIns="0" tIns="0" rIns="0" bIns="0" rtlCol="0"/>
            <a:lstStyle/>
            <a:p>
              <a:endParaRPr/>
            </a:p>
          </p:txBody>
        </p:sp>
        <p:sp>
          <p:nvSpPr>
            <p:cNvPr id="21" name="object 21"/>
            <p:cNvSpPr/>
            <p:nvPr/>
          </p:nvSpPr>
          <p:spPr>
            <a:xfrm>
              <a:off x="457199" y="1219199"/>
              <a:ext cx="2667000" cy="1752600"/>
            </a:xfrm>
            <a:prstGeom prst="rect">
              <a:avLst/>
            </a:prstGeom>
            <a:blipFill>
              <a:blip r:embed="rId5" cstate="print"/>
              <a:stretch>
                <a:fillRect/>
              </a:stretch>
            </a:blipFill>
          </p:spPr>
          <p:txBody>
            <a:bodyPr wrap="square" lIns="0" tIns="0" rIns="0" bIns="0" rtlCol="0"/>
            <a:lstStyle/>
            <a:p>
              <a:endParaRPr/>
            </a:p>
          </p:txBody>
        </p:sp>
      </p:grpSp>
      <p:grpSp>
        <p:nvGrpSpPr>
          <p:cNvPr id="22" name="object 22"/>
          <p:cNvGrpSpPr/>
          <p:nvPr/>
        </p:nvGrpSpPr>
        <p:grpSpPr>
          <a:xfrm>
            <a:off x="2476501" y="5448301"/>
            <a:ext cx="1162050" cy="1217930"/>
            <a:chOff x="2476501" y="5448301"/>
            <a:chExt cx="1162050" cy="1217930"/>
          </a:xfrm>
        </p:grpSpPr>
        <p:sp>
          <p:nvSpPr>
            <p:cNvPr id="23" name="object 23"/>
            <p:cNvSpPr/>
            <p:nvPr/>
          </p:nvSpPr>
          <p:spPr>
            <a:xfrm>
              <a:off x="2522220" y="5494019"/>
              <a:ext cx="1097280" cy="1153160"/>
            </a:xfrm>
            <a:custGeom>
              <a:avLst/>
              <a:gdLst/>
              <a:ahLst/>
              <a:cxnLst/>
              <a:rect l="l" t="t" r="r" b="b"/>
              <a:pathLst>
                <a:path w="1097279" h="1153159">
                  <a:moveTo>
                    <a:pt x="0" y="0"/>
                  </a:moveTo>
                  <a:lnTo>
                    <a:pt x="1097280" y="0"/>
                  </a:lnTo>
                  <a:lnTo>
                    <a:pt x="1097280" y="1153159"/>
                  </a:lnTo>
                  <a:lnTo>
                    <a:pt x="0" y="1153159"/>
                  </a:lnTo>
                  <a:lnTo>
                    <a:pt x="0" y="0"/>
                  </a:lnTo>
                  <a:close/>
                </a:path>
              </a:pathLst>
            </a:custGeom>
            <a:ln w="38097">
              <a:solidFill>
                <a:srgbClr val="000000"/>
              </a:solidFill>
            </a:ln>
          </p:spPr>
          <p:txBody>
            <a:bodyPr wrap="square" lIns="0" tIns="0" rIns="0" bIns="0" rtlCol="0"/>
            <a:lstStyle/>
            <a:p>
              <a:endParaRPr/>
            </a:p>
          </p:txBody>
        </p:sp>
        <p:sp>
          <p:nvSpPr>
            <p:cNvPr id="24" name="object 24"/>
            <p:cNvSpPr/>
            <p:nvPr/>
          </p:nvSpPr>
          <p:spPr>
            <a:xfrm>
              <a:off x="2541270" y="5513069"/>
              <a:ext cx="1059180" cy="1115060"/>
            </a:xfrm>
            <a:custGeom>
              <a:avLst/>
              <a:gdLst/>
              <a:ahLst/>
              <a:cxnLst/>
              <a:rect l="l" t="t" r="r" b="b"/>
              <a:pathLst>
                <a:path w="1059179" h="1115059">
                  <a:moveTo>
                    <a:pt x="1059180" y="0"/>
                  </a:moveTo>
                  <a:lnTo>
                    <a:pt x="0" y="0"/>
                  </a:lnTo>
                  <a:lnTo>
                    <a:pt x="0" y="1115059"/>
                  </a:lnTo>
                  <a:lnTo>
                    <a:pt x="1059180" y="1115059"/>
                  </a:lnTo>
                  <a:lnTo>
                    <a:pt x="1059180" y="0"/>
                  </a:lnTo>
                  <a:close/>
                </a:path>
              </a:pathLst>
            </a:custGeom>
            <a:solidFill>
              <a:srgbClr val="000000">
                <a:alpha val="43998"/>
              </a:srgbClr>
            </a:solidFill>
          </p:spPr>
          <p:txBody>
            <a:bodyPr wrap="square" lIns="0" tIns="0" rIns="0" bIns="0" rtlCol="0"/>
            <a:lstStyle/>
            <a:p>
              <a:endParaRPr/>
            </a:p>
          </p:txBody>
        </p:sp>
        <p:sp>
          <p:nvSpPr>
            <p:cNvPr id="25" name="object 25"/>
            <p:cNvSpPr/>
            <p:nvPr/>
          </p:nvSpPr>
          <p:spPr>
            <a:xfrm>
              <a:off x="2495550" y="5467349"/>
              <a:ext cx="1097280" cy="1153160"/>
            </a:xfrm>
            <a:custGeom>
              <a:avLst/>
              <a:gdLst/>
              <a:ahLst/>
              <a:cxnLst/>
              <a:rect l="l" t="t" r="r" b="b"/>
              <a:pathLst>
                <a:path w="1097279" h="1153159">
                  <a:moveTo>
                    <a:pt x="0" y="0"/>
                  </a:moveTo>
                  <a:lnTo>
                    <a:pt x="1097279" y="0"/>
                  </a:lnTo>
                  <a:lnTo>
                    <a:pt x="1097279" y="1153160"/>
                  </a:lnTo>
                  <a:lnTo>
                    <a:pt x="0" y="1153160"/>
                  </a:lnTo>
                  <a:lnTo>
                    <a:pt x="0" y="0"/>
                  </a:lnTo>
                  <a:close/>
                </a:path>
              </a:pathLst>
            </a:custGeom>
            <a:ln w="38097">
              <a:solidFill>
                <a:srgbClr val="000000"/>
              </a:solidFill>
            </a:ln>
          </p:spPr>
          <p:txBody>
            <a:bodyPr wrap="square" lIns="0" tIns="0" rIns="0" bIns="0" rtlCol="0"/>
            <a:lstStyle/>
            <a:p>
              <a:endParaRPr/>
            </a:p>
          </p:txBody>
        </p:sp>
        <p:sp>
          <p:nvSpPr>
            <p:cNvPr id="26" name="object 26"/>
            <p:cNvSpPr/>
            <p:nvPr/>
          </p:nvSpPr>
          <p:spPr>
            <a:xfrm>
              <a:off x="2514600" y="5485129"/>
              <a:ext cx="1059179" cy="1115060"/>
            </a:xfrm>
            <a:prstGeom prst="rect">
              <a:avLst/>
            </a:prstGeom>
            <a:blipFill>
              <a:blip r:embed="rId6" cstate="print"/>
              <a:stretch>
                <a:fillRect/>
              </a:stretch>
            </a:blipFill>
          </p:spPr>
          <p:txBody>
            <a:bodyPr wrap="square" lIns="0" tIns="0" rIns="0" bIns="0" rtlCol="0"/>
            <a:lstStyle/>
            <a:p>
              <a:endParaRPr/>
            </a:p>
          </p:txBody>
        </p:sp>
      </p:grpSp>
      <p:grpSp>
        <p:nvGrpSpPr>
          <p:cNvPr id="27" name="object 27"/>
          <p:cNvGrpSpPr/>
          <p:nvPr/>
        </p:nvGrpSpPr>
        <p:grpSpPr>
          <a:xfrm>
            <a:off x="5600701" y="4381501"/>
            <a:ext cx="2717800" cy="1550670"/>
            <a:chOff x="5600701" y="4381501"/>
            <a:chExt cx="2717800" cy="1550670"/>
          </a:xfrm>
        </p:grpSpPr>
        <p:sp>
          <p:nvSpPr>
            <p:cNvPr id="28" name="object 28"/>
            <p:cNvSpPr/>
            <p:nvPr/>
          </p:nvSpPr>
          <p:spPr>
            <a:xfrm>
              <a:off x="7094219" y="4427219"/>
              <a:ext cx="1205230" cy="1257300"/>
            </a:xfrm>
            <a:custGeom>
              <a:avLst/>
              <a:gdLst/>
              <a:ahLst/>
              <a:cxnLst/>
              <a:rect l="l" t="t" r="r" b="b"/>
              <a:pathLst>
                <a:path w="1205229" h="1257300">
                  <a:moveTo>
                    <a:pt x="0" y="0"/>
                  </a:moveTo>
                  <a:lnTo>
                    <a:pt x="1205229" y="0"/>
                  </a:lnTo>
                  <a:lnTo>
                    <a:pt x="1205229" y="1257299"/>
                  </a:lnTo>
                  <a:lnTo>
                    <a:pt x="0" y="1257299"/>
                  </a:lnTo>
                  <a:lnTo>
                    <a:pt x="0" y="0"/>
                  </a:lnTo>
                  <a:close/>
                </a:path>
              </a:pathLst>
            </a:custGeom>
            <a:ln w="38097">
              <a:solidFill>
                <a:srgbClr val="000000"/>
              </a:solidFill>
            </a:ln>
          </p:spPr>
          <p:txBody>
            <a:bodyPr wrap="square" lIns="0" tIns="0" rIns="0" bIns="0" rtlCol="0"/>
            <a:lstStyle/>
            <a:p>
              <a:endParaRPr/>
            </a:p>
          </p:txBody>
        </p:sp>
        <p:sp>
          <p:nvSpPr>
            <p:cNvPr id="29" name="object 29"/>
            <p:cNvSpPr/>
            <p:nvPr/>
          </p:nvSpPr>
          <p:spPr>
            <a:xfrm>
              <a:off x="7113269" y="4446269"/>
              <a:ext cx="1167130" cy="1219200"/>
            </a:xfrm>
            <a:custGeom>
              <a:avLst/>
              <a:gdLst/>
              <a:ahLst/>
              <a:cxnLst/>
              <a:rect l="l" t="t" r="r" b="b"/>
              <a:pathLst>
                <a:path w="1167129" h="1219200">
                  <a:moveTo>
                    <a:pt x="1167129" y="0"/>
                  </a:moveTo>
                  <a:lnTo>
                    <a:pt x="0" y="0"/>
                  </a:lnTo>
                  <a:lnTo>
                    <a:pt x="0" y="1219199"/>
                  </a:lnTo>
                  <a:lnTo>
                    <a:pt x="1167129" y="1219199"/>
                  </a:lnTo>
                  <a:lnTo>
                    <a:pt x="1167129" y="0"/>
                  </a:lnTo>
                  <a:close/>
                </a:path>
              </a:pathLst>
            </a:custGeom>
            <a:solidFill>
              <a:srgbClr val="000000">
                <a:alpha val="43998"/>
              </a:srgbClr>
            </a:solidFill>
          </p:spPr>
          <p:txBody>
            <a:bodyPr wrap="square" lIns="0" tIns="0" rIns="0" bIns="0" rtlCol="0"/>
            <a:lstStyle/>
            <a:p>
              <a:endParaRPr/>
            </a:p>
          </p:txBody>
        </p:sp>
        <p:sp>
          <p:nvSpPr>
            <p:cNvPr id="30" name="object 30"/>
            <p:cNvSpPr/>
            <p:nvPr/>
          </p:nvSpPr>
          <p:spPr>
            <a:xfrm>
              <a:off x="7067549" y="4400549"/>
              <a:ext cx="1205230" cy="1257300"/>
            </a:xfrm>
            <a:custGeom>
              <a:avLst/>
              <a:gdLst/>
              <a:ahLst/>
              <a:cxnLst/>
              <a:rect l="l" t="t" r="r" b="b"/>
              <a:pathLst>
                <a:path w="1205229" h="1257300">
                  <a:moveTo>
                    <a:pt x="0" y="0"/>
                  </a:moveTo>
                  <a:lnTo>
                    <a:pt x="1205229" y="0"/>
                  </a:lnTo>
                  <a:lnTo>
                    <a:pt x="1205229" y="1257300"/>
                  </a:lnTo>
                  <a:lnTo>
                    <a:pt x="0" y="1257300"/>
                  </a:lnTo>
                  <a:lnTo>
                    <a:pt x="0" y="0"/>
                  </a:lnTo>
                  <a:close/>
                </a:path>
              </a:pathLst>
            </a:custGeom>
            <a:ln w="38097">
              <a:solidFill>
                <a:srgbClr val="000000"/>
              </a:solidFill>
            </a:ln>
          </p:spPr>
          <p:txBody>
            <a:bodyPr wrap="square" lIns="0" tIns="0" rIns="0" bIns="0" rtlCol="0"/>
            <a:lstStyle/>
            <a:p>
              <a:endParaRPr/>
            </a:p>
          </p:txBody>
        </p:sp>
        <p:sp>
          <p:nvSpPr>
            <p:cNvPr id="31" name="object 31"/>
            <p:cNvSpPr/>
            <p:nvPr/>
          </p:nvSpPr>
          <p:spPr>
            <a:xfrm>
              <a:off x="7086599" y="4419599"/>
              <a:ext cx="1167129" cy="1219200"/>
            </a:xfrm>
            <a:prstGeom prst="rect">
              <a:avLst/>
            </a:prstGeom>
            <a:blipFill>
              <a:blip r:embed="rId7" cstate="print"/>
              <a:stretch>
                <a:fillRect/>
              </a:stretch>
            </a:blipFill>
          </p:spPr>
          <p:txBody>
            <a:bodyPr wrap="square" lIns="0" tIns="0" rIns="0" bIns="0" rtlCol="0"/>
            <a:lstStyle/>
            <a:p>
              <a:endParaRPr/>
            </a:p>
          </p:txBody>
        </p:sp>
        <p:sp>
          <p:nvSpPr>
            <p:cNvPr id="32" name="object 32"/>
            <p:cNvSpPr/>
            <p:nvPr/>
          </p:nvSpPr>
          <p:spPr>
            <a:xfrm>
              <a:off x="5646419" y="4427219"/>
              <a:ext cx="1405890" cy="1485900"/>
            </a:xfrm>
            <a:custGeom>
              <a:avLst/>
              <a:gdLst/>
              <a:ahLst/>
              <a:cxnLst/>
              <a:rect l="l" t="t" r="r" b="b"/>
              <a:pathLst>
                <a:path w="1405890" h="1485900">
                  <a:moveTo>
                    <a:pt x="0" y="0"/>
                  </a:moveTo>
                  <a:lnTo>
                    <a:pt x="1405889" y="0"/>
                  </a:lnTo>
                  <a:lnTo>
                    <a:pt x="1405889" y="1485899"/>
                  </a:lnTo>
                  <a:lnTo>
                    <a:pt x="0" y="1485899"/>
                  </a:lnTo>
                  <a:lnTo>
                    <a:pt x="0" y="0"/>
                  </a:lnTo>
                  <a:close/>
                </a:path>
              </a:pathLst>
            </a:custGeom>
            <a:ln w="38097">
              <a:solidFill>
                <a:srgbClr val="000000"/>
              </a:solidFill>
            </a:ln>
          </p:spPr>
          <p:txBody>
            <a:bodyPr wrap="square" lIns="0" tIns="0" rIns="0" bIns="0" rtlCol="0"/>
            <a:lstStyle/>
            <a:p>
              <a:endParaRPr/>
            </a:p>
          </p:txBody>
        </p:sp>
        <p:sp>
          <p:nvSpPr>
            <p:cNvPr id="33" name="object 33"/>
            <p:cNvSpPr/>
            <p:nvPr/>
          </p:nvSpPr>
          <p:spPr>
            <a:xfrm>
              <a:off x="5665469" y="4446269"/>
              <a:ext cx="1366520" cy="1447800"/>
            </a:xfrm>
            <a:custGeom>
              <a:avLst/>
              <a:gdLst/>
              <a:ahLst/>
              <a:cxnLst/>
              <a:rect l="l" t="t" r="r" b="b"/>
              <a:pathLst>
                <a:path w="1366520" h="1447800">
                  <a:moveTo>
                    <a:pt x="1366520" y="0"/>
                  </a:moveTo>
                  <a:lnTo>
                    <a:pt x="0" y="0"/>
                  </a:lnTo>
                  <a:lnTo>
                    <a:pt x="0" y="1447799"/>
                  </a:lnTo>
                  <a:lnTo>
                    <a:pt x="1366520" y="1447799"/>
                  </a:lnTo>
                  <a:lnTo>
                    <a:pt x="1366520" y="0"/>
                  </a:lnTo>
                  <a:close/>
                </a:path>
              </a:pathLst>
            </a:custGeom>
            <a:solidFill>
              <a:srgbClr val="000000">
                <a:alpha val="43998"/>
              </a:srgbClr>
            </a:solidFill>
          </p:spPr>
          <p:txBody>
            <a:bodyPr wrap="square" lIns="0" tIns="0" rIns="0" bIns="0" rtlCol="0"/>
            <a:lstStyle/>
            <a:p>
              <a:endParaRPr/>
            </a:p>
          </p:txBody>
        </p:sp>
        <p:sp>
          <p:nvSpPr>
            <p:cNvPr id="34" name="object 34"/>
            <p:cNvSpPr/>
            <p:nvPr/>
          </p:nvSpPr>
          <p:spPr>
            <a:xfrm>
              <a:off x="5619749" y="4400549"/>
              <a:ext cx="1404620" cy="1485900"/>
            </a:xfrm>
            <a:custGeom>
              <a:avLst/>
              <a:gdLst/>
              <a:ahLst/>
              <a:cxnLst/>
              <a:rect l="l" t="t" r="r" b="b"/>
              <a:pathLst>
                <a:path w="1404620" h="1485900">
                  <a:moveTo>
                    <a:pt x="0" y="0"/>
                  </a:moveTo>
                  <a:lnTo>
                    <a:pt x="1404620" y="0"/>
                  </a:lnTo>
                  <a:lnTo>
                    <a:pt x="1404620" y="1485900"/>
                  </a:lnTo>
                  <a:lnTo>
                    <a:pt x="0" y="1485900"/>
                  </a:lnTo>
                  <a:lnTo>
                    <a:pt x="0" y="0"/>
                  </a:lnTo>
                  <a:close/>
                </a:path>
              </a:pathLst>
            </a:custGeom>
            <a:ln w="38097">
              <a:solidFill>
                <a:srgbClr val="000000"/>
              </a:solidFill>
            </a:ln>
          </p:spPr>
          <p:txBody>
            <a:bodyPr wrap="square" lIns="0" tIns="0" rIns="0" bIns="0" rtlCol="0"/>
            <a:lstStyle/>
            <a:p>
              <a:endParaRPr/>
            </a:p>
          </p:txBody>
        </p:sp>
        <p:sp>
          <p:nvSpPr>
            <p:cNvPr id="35" name="object 35"/>
            <p:cNvSpPr/>
            <p:nvPr/>
          </p:nvSpPr>
          <p:spPr>
            <a:xfrm>
              <a:off x="5638799" y="4419599"/>
              <a:ext cx="1366520" cy="1447800"/>
            </a:xfrm>
            <a:prstGeom prst="rect">
              <a:avLst/>
            </a:prstGeom>
            <a:blipFill>
              <a:blip r:embed="rId8" cstate="print"/>
              <a:stretch>
                <a:fillRect/>
              </a:stretch>
            </a:blipFill>
          </p:spPr>
          <p:txBody>
            <a:bodyPr wrap="square" lIns="0" tIns="0" rIns="0" bIns="0" rtlCol="0"/>
            <a:lstStyle/>
            <a:p>
              <a:endParaRPr/>
            </a:p>
          </p:txBody>
        </p:sp>
      </p:grpSp>
      <p:sp>
        <p:nvSpPr>
          <p:cNvPr id="36" name="object 36"/>
          <p:cNvSpPr txBox="1">
            <a:spLocks noGrp="1"/>
          </p:cNvSpPr>
          <p:nvPr>
            <p:ph type="title"/>
          </p:nvPr>
        </p:nvSpPr>
        <p:spPr>
          <a:xfrm>
            <a:off x="2308860" y="212090"/>
            <a:ext cx="4031615" cy="452120"/>
          </a:xfrm>
          <a:prstGeom prst="rect">
            <a:avLst/>
          </a:prstGeom>
        </p:spPr>
        <p:txBody>
          <a:bodyPr vert="horz" wrap="square" lIns="0" tIns="12700" rIns="0" bIns="0" rtlCol="0">
            <a:spAutoFit/>
          </a:bodyPr>
          <a:lstStyle/>
          <a:p>
            <a:pPr marL="12700">
              <a:lnSpc>
                <a:spcPct val="100000"/>
              </a:lnSpc>
              <a:spcBef>
                <a:spcPts val="100"/>
              </a:spcBef>
            </a:pPr>
            <a:r>
              <a:rPr b="1" i="1" spc="-10" dirty="0">
                <a:latin typeface="Arial"/>
                <a:cs typeface="Arial"/>
              </a:rPr>
              <a:t>Plasmodium</a:t>
            </a:r>
            <a:r>
              <a:rPr b="1" i="1" spc="-55" dirty="0">
                <a:latin typeface="Arial"/>
                <a:cs typeface="Arial"/>
              </a:rPr>
              <a:t> </a:t>
            </a:r>
            <a:r>
              <a:rPr b="1" i="1" spc="-5" dirty="0">
                <a:latin typeface="Arial"/>
                <a:cs typeface="Arial"/>
              </a:rPr>
              <a:t>falciparum</a:t>
            </a:r>
          </a:p>
        </p:txBody>
      </p:sp>
      <p:sp>
        <p:nvSpPr>
          <p:cNvPr id="37" name="object 37"/>
          <p:cNvSpPr txBox="1"/>
          <p:nvPr/>
        </p:nvSpPr>
        <p:spPr>
          <a:xfrm>
            <a:off x="699769" y="3233420"/>
            <a:ext cx="4531360" cy="513080"/>
          </a:xfrm>
          <a:prstGeom prst="rect">
            <a:avLst/>
          </a:prstGeom>
        </p:spPr>
        <p:txBody>
          <a:bodyPr vert="horz" wrap="square" lIns="0" tIns="12700" rIns="0" bIns="0" rtlCol="0">
            <a:spAutoFit/>
          </a:bodyPr>
          <a:lstStyle/>
          <a:p>
            <a:pPr marL="583565" marR="5080" indent="-571500">
              <a:lnSpc>
                <a:spcPct val="100000"/>
              </a:lnSpc>
              <a:spcBef>
                <a:spcPts val="100"/>
              </a:spcBef>
            </a:pPr>
            <a:r>
              <a:rPr sz="1600" b="1" spc="-10" dirty="0">
                <a:solidFill>
                  <a:srgbClr val="FF0000"/>
                </a:solidFill>
                <a:latin typeface="Arial"/>
                <a:cs typeface="Arial"/>
              </a:rPr>
              <a:t>Rings: double chromatin dots; appliqué forms;  </a:t>
            </a:r>
            <a:r>
              <a:rPr sz="1600" b="1" spc="-5" dirty="0">
                <a:solidFill>
                  <a:srgbClr val="FF0000"/>
                </a:solidFill>
                <a:latin typeface="Arial"/>
                <a:cs typeface="Arial"/>
              </a:rPr>
              <a:t>multiple </a:t>
            </a:r>
            <a:r>
              <a:rPr sz="1600" b="1" spc="-10" dirty="0">
                <a:solidFill>
                  <a:srgbClr val="FF0000"/>
                </a:solidFill>
                <a:latin typeface="Arial"/>
                <a:cs typeface="Arial"/>
              </a:rPr>
              <a:t>infections </a:t>
            </a:r>
            <a:r>
              <a:rPr sz="1600" b="1" dirty="0">
                <a:solidFill>
                  <a:srgbClr val="FF0000"/>
                </a:solidFill>
                <a:latin typeface="Arial"/>
                <a:cs typeface="Arial"/>
              </a:rPr>
              <a:t>in </a:t>
            </a:r>
            <a:r>
              <a:rPr sz="1600" b="1" spc="-5" dirty="0">
                <a:solidFill>
                  <a:srgbClr val="FF0000"/>
                </a:solidFill>
                <a:latin typeface="Arial"/>
                <a:cs typeface="Arial"/>
              </a:rPr>
              <a:t>same red</a:t>
            </a:r>
            <a:r>
              <a:rPr sz="1600" b="1" spc="-45" dirty="0">
                <a:solidFill>
                  <a:srgbClr val="FF0000"/>
                </a:solidFill>
                <a:latin typeface="Arial"/>
                <a:cs typeface="Arial"/>
              </a:rPr>
              <a:t> </a:t>
            </a:r>
            <a:r>
              <a:rPr sz="1600" b="1" spc="-5" dirty="0">
                <a:solidFill>
                  <a:srgbClr val="FF0000"/>
                </a:solidFill>
                <a:latin typeface="Arial"/>
                <a:cs typeface="Arial"/>
              </a:rPr>
              <a:t>cell</a:t>
            </a:r>
            <a:endParaRPr sz="1600">
              <a:latin typeface="Arial"/>
              <a:cs typeface="Arial"/>
            </a:endParaRPr>
          </a:p>
        </p:txBody>
      </p:sp>
      <p:sp>
        <p:nvSpPr>
          <p:cNvPr id="38" name="object 38"/>
          <p:cNvSpPr txBox="1"/>
          <p:nvPr/>
        </p:nvSpPr>
        <p:spPr>
          <a:xfrm>
            <a:off x="5805170" y="2853690"/>
            <a:ext cx="2814955" cy="755650"/>
          </a:xfrm>
          <a:prstGeom prst="rect">
            <a:avLst/>
          </a:prstGeom>
        </p:spPr>
        <p:txBody>
          <a:bodyPr vert="horz" wrap="square" lIns="0" tIns="13335" rIns="0" bIns="0" rtlCol="0">
            <a:spAutoFit/>
          </a:bodyPr>
          <a:lstStyle/>
          <a:p>
            <a:pPr marL="12700" marR="5080" algn="just">
              <a:lnSpc>
                <a:spcPct val="99700"/>
              </a:lnSpc>
              <a:spcBef>
                <a:spcPts val="105"/>
              </a:spcBef>
            </a:pPr>
            <a:r>
              <a:rPr sz="1600" b="1" spc="-10" dirty="0">
                <a:solidFill>
                  <a:srgbClr val="FF0000"/>
                </a:solidFill>
                <a:latin typeface="Arial"/>
                <a:cs typeface="Arial"/>
              </a:rPr>
              <a:t>Gametocytes: </a:t>
            </a:r>
            <a:r>
              <a:rPr sz="1600" b="1" spc="-5" dirty="0">
                <a:solidFill>
                  <a:srgbClr val="FF0000"/>
                </a:solidFill>
                <a:latin typeface="Arial"/>
                <a:cs typeface="Arial"/>
              </a:rPr>
              <a:t>mature (M)and  immature (I) forms (I is</a:t>
            </a:r>
            <a:r>
              <a:rPr sz="1600" b="1" spc="-90" dirty="0">
                <a:solidFill>
                  <a:srgbClr val="FF0000"/>
                </a:solidFill>
                <a:latin typeface="Arial"/>
                <a:cs typeface="Arial"/>
              </a:rPr>
              <a:t> </a:t>
            </a:r>
            <a:r>
              <a:rPr sz="1600" b="1" spc="-5" dirty="0">
                <a:solidFill>
                  <a:srgbClr val="FF0000"/>
                </a:solidFill>
                <a:latin typeface="Arial"/>
                <a:cs typeface="Arial"/>
              </a:rPr>
              <a:t>rarely  seen in peripheral</a:t>
            </a:r>
            <a:r>
              <a:rPr sz="1600" b="1" spc="-25" dirty="0">
                <a:solidFill>
                  <a:srgbClr val="FF0000"/>
                </a:solidFill>
                <a:latin typeface="Arial"/>
                <a:cs typeface="Arial"/>
              </a:rPr>
              <a:t> </a:t>
            </a:r>
            <a:r>
              <a:rPr sz="1600" b="1" spc="-10" dirty="0">
                <a:solidFill>
                  <a:srgbClr val="FF0000"/>
                </a:solidFill>
                <a:latin typeface="Arial"/>
                <a:cs typeface="Arial"/>
              </a:rPr>
              <a:t>blood)</a:t>
            </a:r>
            <a:endParaRPr sz="1600">
              <a:latin typeface="Arial"/>
              <a:cs typeface="Arial"/>
            </a:endParaRPr>
          </a:p>
        </p:txBody>
      </p:sp>
      <p:sp>
        <p:nvSpPr>
          <p:cNvPr id="39" name="object 39"/>
          <p:cNvSpPr txBox="1"/>
          <p:nvPr/>
        </p:nvSpPr>
        <p:spPr>
          <a:xfrm>
            <a:off x="2598420" y="3843020"/>
            <a:ext cx="5852160" cy="1290320"/>
          </a:xfrm>
          <a:prstGeom prst="rect">
            <a:avLst/>
          </a:prstGeom>
        </p:spPr>
        <p:txBody>
          <a:bodyPr vert="horz" wrap="square" lIns="0" tIns="12700" rIns="0" bIns="0" rtlCol="0">
            <a:spAutoFit/>
          </a:bodyPr>
          <a:lstStyle/>
          <a:p>
            <a:pPr marL="2760980" marR="5080" indent="55244" algn="ctr">
              <a:lnSpc>
                <a:spcPct val="100000"/>
              </a:lnSpc>
              <a:spcBef>
                <a:spcPts val="100"/>
              </a:spcBef>
            </a:pPr>
            <a:r>
              <a:rPr sz="1600" b="1" spc="-5" dirty="0">
                <a:solidFill>
                  <a:srgbClr val="FF0000"/>
                </a:solidFill>
                <a:latin typeface="Arial"/>
                <a:cs typeface="Arial"/>
              </a:rPr>
              <a:t>Schizonts: </a:t>
            </a:r>
            <a:r>
              <a:rPr sz="1600" b="1" spc="-10" dirty="0">
                <a:solidFill>
                  <a:srgbClr val="FF0000"/>
                </a:solidFill>
                <a:latin typeface="Arial"/>
                <a:cs typeface="Arial"/>
              </a:rPr>
              <a:t>8-24 </a:t>
            </a:r>
            <a:r>
              <a:rPr sz="1600" b="1" spc="-5" dirty="0">
                <a:solidFill>
                  <a:srgbClr val="FF0000"/>
                </a:solidFill>
                <a:latin typeface="Arial"/>
                <a:cs typeface="Arial"/>
              </a:rPr>
              <a:t>merozoites  (rarely seen in </a:t>
            </a:r>
            <a:r>
              <a:rPr sz="1600" b="1" spc="-10" dirty="0">
                <a:solidFill>
                  <a:srgbClr val="FF0000"/>
                </a:solidFill>
                <a:latin typeface="Arial"/>
                <a:cs typeface="Arial"/>
              </a:rPr>
              <a:t>peripheral</a:t>
            </a:r>
            <a:r>
              <a:rPr sz="1600" b="1" spc="-60" dirty="0">
                <a:solidFill>
                  <a:srgbClr val="FF0000"/>
                </a:solidFill>
                <a:latin typeface="Arial"/>
                <a:cs typeface="Arial"/>
              </a:rPr>
              <a:t> </a:t>
            </a:r>
            <a:r>
              <a:rPr sz="1600" b="1" spc="-10" dirty="0">
                <a:solidFill>
                  <a:srgbClr val="FF0000"/>
                </a:solidFill>
                <a:latin typeface="Arial"/>
                <a:cs typeface="Arial"/>
              </a:rPr>
              <a:t>blood)</a:t>
            </a:r>
            <a:endParaRPr sz="1600">
              <a:latin typeface="Arial"/>
              <a:cs typeface="Arial"/>
            </a:endParaRPr>
          </a:p>
          <a:p>
            <a:pPr marL="12700" marR="3605529" algn="ctr">
              <a:lnSpc>
                <a:spcPct val="100000"/>
              </a:lnSpc>
              <a:spcBef>
                <a:spcPts val="360"/>
              </a:spcBef>
            </a:pPr>
            <a:r>
              <a:rPr sz="1600" b="1" spc="-10" dirty="0">
                <a:solidFill>
                  <a:srgbClr val="FF0000"/>
                </a:solidFill>
                <a:latin typeface="Arial"/>
                <a:cs typeface="Arial"/>
              </a:rPr>
              <a:t>Trophozoites: compact  </a:t>
            </a:r>
            <a:r>
              <a:rPr sz="1600" b="1" spc="-5" dirty="0">
                <a:solidFill>
                  <a:srgbClr val="FF0000"/>
                </a:solidFill>
                <a:latin typeface="Arial"/>
                <a:cs typeface="Arial"/>
              </a:rPr>
              <a:t>(rarely seen </a:t>
            </a:r>
            <a:r>
              <a:rPr sz="1600" b="1" dirty="0">
                <a:solidFill>
                  <a:srgbClr val="FF0000"/>
                </a:solidFill>
                <a:latin typeface="Arial"/>
                <a:cs typeface="Arial"/>
              </a:rPr>
              <a:t>in  </a:t>
            </a:r>
            <a:r>
              <a:rPr sz="1600" b="1" spc="-5" dirty="0">
                <a:solidFill>
                  <a:srgbClr val="FF0000"/>
                </a:solidFill>
                <a:latin typeface="Arial"/>
                <a:cs typeface="Arial"/>
              </a:rPr>
              <a:t>peripheral</a:t>
            </a:r>
            <a:r>
              <a:rPr sz="1600" b="1" spc="-20" dirty="0">
                <a:solidFill>
                  <a:srgbClr val="FF0000"/>
                </a:solidFill>
                <a:latin typeface="Arial"/>
                <a:cs typeface="Arial"/>
              </a:rPr>
              <a:t> </a:t>
            </a:r>
            <a:r>
              <a:rPr sz="1600" b="1" spc="-5" dirty="0">
                <a:solidFill>
                  <a:srgbClr val="FF0000"/>
                </a:solidFill>
                <a:latin typeface="Arial"/>
                <a:cs typeface="Arial"/>
              </a:rPr>
              <a:t>blood</a:t>
            </a:r>
            <a:r>
              <a:rPr sz="1600" b="1" spc="-5" dirty="0">
                <a:latin typeface="Arial"/>
                <a:cs typeface="Arial"/>
              </a:rPr>
              <a:t>)</a:t>
            </a:r>
            <a:endParaRPr sz="1600">
              <a:latin typeface="Arial"/>
              <a:cs typeface="Arial"/>
            </a:endParaRPr>
          </a:p>
        </p:txBody>
      </p:sp>
      <p:sp>
        <p:nvSpPr>
          <p:cNvPr id="40" name="object 40"/>
          <p:cNvSpPr txBox="1"/>
          <p:nvPr/>
        </p:nvSpPr>
        <p:spPr>
          <a:xfrm>
            <a:off x="2757170" y="796290"/>
            <a:ext cx="3301365" cy="269240"/>
          </a:xfrm>
          <a:prstGeom prst="rect">
            <a:avLst/>
          </a:prstGeom>
        </p:spPr>
        <p:txBody>
          <a:bodyPr vert="horz" wrap="square" lIns="0" tIns="12700" rIns="0" bIns="0" rtlCol="0">
            <a:spAutoFit/>
          </a:bodyPr>
          <a:lstStyle/>
          <a:p>
            <a:pPr marL="12700">
              <a:lnSpc>
                <a:spcPct val="100000"/>
              </a:lnSpc>
              <a:spcBef>
                <a:spcPts val="100"/>
              </a:spcBef>
            </a:pPr>
            <a:r>
              <a:rPr sz="1600" b="1" spc="-5" dirty="0">
                <a:latin typeface="Arial"/>
                <a:cs typeface="Arial"/>
              </a:rPr>
              <a:t>Infected </a:t>
            </a:r>
            <a:r>
              <a:rPr sz="1600" b="1" spc="-15" dirty="0">
                <a:latin typeface="Arial"/>
                <a:cs typeface="Arial"/>
              </a:rPr>
              <a:t>erythrocytes: </a:t>
            </a:r>
            <a:r>
              <a:rPr sz="1600" b="1" spc="-10" dirty="0">
                <a:latin typeface="Arial"/>
                <a:cs typeface="Arial"/>
              </a:rPr>
              <a:t>normal</a:t>
            </a:r>
            <a:r>
              <a:rPr sz="1600" b="1" spc="-15" dirty="0">
                <a:latin typeface="Arial"/>
                <a:cs typeface="Arial"/>
              </a:rPr>
              <a:t> </a:t>
            </a:r>
            <a:r>
              <a:rPr sz="1600" b="1" spc="-5" dirty="0">
                <a:latin typeface="Arial"/>
                <a:cs typeface="Arial"/>
              </a:rPr>
              <a:t>size</a:t>
            </a:r>
            <a:endParaRPr sz="1600">
              <a:latin typeface="Arial"/>
              <a:cs typeface="Arial"/>
            </a:endParaRPr>
          </a:p>
        </p:txBody>
      </p:sp>
      <p:grpSp>
        <p:nvGrpSpPr>
          <p:cNvPr id="41" name="object 41"/>
          <p:cNvGrpSpPr/>
          <p:nvPr/>
        </p:nvGrpSpPr>
        <p:grpSpPr>
          <a:xfrm>
            <a:off x="7532371" y="1283971"/>
            <a:ext cx="1008380" cy="1295400"/>
            <a:chOff x="7532371" y="1283971"/>
            <a:chExt cx="1008380" cy="1295400"/>
          </a:xfrm>
        </p:grpSpPr>
        <p:sp>
          <p:nvSpPr>
            <p:cNvPr id="42" name="object 42"/>
            <p:cNvSpPr/>
            <p:nvPr/>
          </p:nvSpPr>
          <p:spPr>
            <a:xfrm>
              <a:off x="7551419" y="1303019"/>
              <a:ext cx="970280" cy="1257300"/>
            </a:xfrm>
            <a:custGeom>
              <a:avLst/>
              <a:gdLst/>
              <a:ahLst/>
              <a:cxnLst/>
              <a:rect l="l" t="t" r="r" b="b"/>
              <a:pathLst>
                <a:path w="970279" h="1257300">
                  <a:moveTo>
                    <a:pt x="0" y="0"/>
                  </a:moveTo>
                  <a:lnTo>
                    <a:pt x="970279" y="0"/>
                  </a:lnTo>
                  <a:lnTo>
                    <a:pt x="970279" y="1257300"/>
                  </a:lnTo>
                  <a:lnTo>
                    <a:pt x="0" y="1257300"/>
                  </a:lnTo>
                  <a:lnTo>
                    <a:pt x="0" y="0"/>
                  </a:lnTo>
                  <a:close/>
                </a:path>
              </a:pathLst>
            </a:custGeom>
            <a:ln w="38097">
              <a:solidFill>
                <a:srgbClr val="000000"/>
              </a:solidFill>
            </a:ln>
          </p:spPr>
          <p:txBody>
            <a:bodyPr wrap="square" lIns="0" tIns="0" rIns="0" bIns="0" rtlCol="0"/>
            <a:lstStyle/>
            <a:p>
              <a:endParaRPr/>
            </a:p>
          </p:txBody>
        </p:sp>
        <p:sp>
          <p:nvSpPr>
            <p:cNvPr id="43" name="object 43"/>
            <p:cNvSpPr/>
            <p:nvPr/>
          </p:nvSpPr>
          <p:spPr>
            <a:xfrm>
              <a:off x="7570469" y="1323339"/>
              <a:ext cx="930910" cy="1219200"/>
            </a:xfrm>
            <a:custGeom>
              <a:avLst/>
              <a:gdLst/>
              <a:ahLst/>
              <a:cxnLst/>
              <a:rect l="l" t="t" r="r" b="b"/>
              <a:pathLst>
                <a:path w="930909" h="1219200">
                  <a:moveTo>
                    <a:pt x="930909" y="0"/>
                  </a:moveTo>
                  <a:lnTo>
                    <a:pt x="0" y="0"/>
                  </a:lnTo>
                  <a:lnTo>
                    <a:pt x="0" y="1219200"/>
                  </a:lnTo>
                  <a:lnTo>
                    <a:pt x="930909" y="1219200"/>
                  </a:lnTo>
                  <a:lnTo>
                    <a:pt x="930909" y="0"/>
                  </a:lnTo>
                  <a:close/>
                </a:path>
              </a:pathLst>
            </a:custGeom>
            <a:solidFill>
              <a:srgbClr val="000000">
                <a:alpha val="43998"/>
              </a:srgbClr>
            </a:solidFill>
          </p:spPr>
          <p:txBody>
            <a:bodyPr wrap="square" lIns="0" tIns="0" rIns="0" bIns="0" rtlCol="0"/>
            <a:lstStyle/>
            <a:p>
              <a:endParaRPr/>
            </a:p>
          </p:txBody>
        </p:sp>
        <p:sp>
          <p:nvSpPr>
            <p:cNvPr id="44" name="object 44"/>
            <p:cNvSpPr/>
            <p:nvPr/>
          </p:nvSpPr>
          <p:spPr>
            <a:xfrm>
              <a:off x="7543799" y="1295399"/>
              <a:ext cx="930909" cy="1219200"/>
            </a:xfrm>
            <a:prstGeom prst="rect">
              <a:avLst/>
            </a:prstGeom>
            <a:blipFill>
              <a:blip r:embed="rId9" cstate="print"/>
              <a:stretch>
                <a:fillRect/>
              </a:stretch>
            </a:blipFill>
          </p:spPr>
          <p:txBody>
            <a:bodyPr wrap="square" lIns="0" tIns="0" rIns="0" bIns="0" rtlCol="0"/>
            <a:lstStyle/>
            <a:p>
              <a:endParaRPr/>
            </a:p>
          </p:txBody>
        </p:sp>
      </p:grpSp>
      <p:sp>
        <p:nvSpPr>
          <p:cNvPr id="45" name="object 45"/>
          <p:cNvSpPr txBox="1"/>
          <p:nvPr/>
        </p:nvSpPr>
        <p:spPr>
          <a:xfrm>
            <a:off x="7011669" y="2242820"/>
            <a:ext cx="1483360" cy="269240"/>
          </a:xfrm>
          <a:prstGeom prst="rect">
            <a:avLst/>
          </a:prstGeom>
        </p:spPr>
        <p:txBody>
          <a:bodyPr vert="horz" wrap="square" lIns="0" tIns="12700" rIns="0" bIns="0" rtlCol="0">
            <a:spAutoFit/>
          </a:bodyPr>
          <a:lstStyle/>
          <a:p>
            <a:pPr marL="12700">
              <a:lnSpc>
                <a:spcPct val="100000"/>
              </a:lnSpc>
              <a:spcBef>
                <a:spcPts val="100"/>
              </a:spcBef>
              <a:tabLst>
                <a:tab pos="1080135" algn="l"/>
              </a:tabLst>
            </a:pPr>
            <a:r>
              <a:rPr sz="1600" b="1" dirty="0">
                <a:solidFill>
                  <a:srgbClr val="BADFE2"/>
                </a:solidFill>
                <a:latin typeface="Arial"/>
                <a:cs typeface="Arial"/>
              </a:rPr>
              <a:t>M	I</a:t>
            </a:r>
            <a:endParaRPr sz="1600">
              <a:latin typeface="Arial"/>
              <a:cs typeface="Arial"/>
            </a:endParaRPr>
          </a:p>
        </p:txBody>
      </p:sp>
      <p:sp>
        <p:nvSpPr>
          <p:cNvPr id="46" name="object 46"/>
          <p:cNvSpPr txBox="1">
            <a:spLocks noGrp="1"/>
          </p:cNvSpPr>
          <p:nvPr>
            <p:ph type="dt" sz="half" idx="4294967295"/>
          </p:nvPr>
        </p:nvSpPr>
        <p:spPr>
          <a:xfrm>
            <a:off x="534669" y="6295722"/>
            <a:ext cx="719455" cy="224154"/>
          </a:xfrm>
          <a:prstGeom prst="rect">
            <a:avLst/>
          </a:prstGeom>
        </p:spPr>
        <p:txBody>
          <a:bodyPr vert="horz" wrap="square" lIns="0" tIns="0" rIns="0" bIns="0" rtlCol="0">
            <a:spAutoFit/>
          </a:bodyPr>
          <a:lstStyle/>
          <a:p>
            <a:pPr marL="12700">
              <a:lnSpc>
                <a:spcPts val="1645"/>
              </a:lnSpc>
            </a:pPr>
            <a:r>
              <a:rPr spc="-5" dirty="0"/>
              <a:t>02/19/15</a:t>
            </a:r>
          </a:p>
        </p:txBody>
      </p:sp>
      <p:sp>
        <p:nvSpPr>
          <p:cNvPr id="47" name="object 47"/>
          <p:cNvSpPr txBox="1">
            <a:spLocks noGrp="1"/>
          </p:cNvSpPr>
          <p:nvPr>
            <p:ph type="ftr" sz="quarter" idx="4294967295"/>
          </p:nvPr>
        </p:nvSpPr>
        <p:spPr>
          <a:xfrm>
            <a:off x="4107179" y="6295722"/>
            <a:ext cx="929004" cy="206916"/>
          </a:xfrm>
          <a:prstGeom prst="rect">
            <a:avLst/>
          </a:prstGeom>
        </p:spPr>
        <p:txBody>
          <a:bodyPr vert="horz" wrap="square" lIns="0" tIns="0" rIns="0" bIns="0" rtlCol="0">
            <a:spAutoFit/>
          </a:bodyPr>
          <a:lstStyle/>
          <a:p>
            <a:pPr marL="12700">
              <a:lnSpc>
                <a:spcPts val="1645"/>
              </a:lnSpc>
            </a:pPr>
            <a:endParaRPr dirty="0"/>
          </a:p>
        </p:txBody>
      </p:sp>
      <p:sp>
        <p:nvSpPr>
          <p:cNvPr id="48" name="object 48"/>
          <p:cNvSpPr txBox="1">
            <a:spLocks noGrp="1"/>
          </p:cNvSpPr>
          <p:nvPr>
            <p:ph type="sldNum" sz="quarter" idx="4294967295"/>
          </p:nvPr>
        </p:nvSpPr>
        <p:spPr>
          <a:xfrm>
            <a:off x="8360409" y="6295722"/>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dirty="0"/>
              <a:pPr marL="38100">
                <a:lnSpc>
                  <a:spcPts val="1645"/>
                </a:lnSpc>
              </a:pPr>
              <a:t>70</a:t>
            </a:fld>
            <a:endParaRPr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972301" y="4305301"/>
            <a:ext cx="1855470" cy="1595120"/>
            <a:chOff x="6972301" y="4305301"/>
            <a:chExt cx="1855470" cy="1595120"/>
          </a:xfrm>
        </p:grpSpPr>
        <p:sp>
          <p:nvSpPr>
            <p:cNvPr id="3" name="object 3"/>
            <p:cNvSpPr/>
            <p:nvPr/>
          </p:nvSpPr>
          <p:spPr>
            <a:xfrm>
              <a:off x="7018020" y="4351019"/>
              <a:ext cx="1790700" cy="1530350"/>
            </a:xfrm>
            <a:custGeom>
              <a:avLst/>
              <a:gdLst/>
              <a:ahLst/>
              <a:cxnLst/>
              <a:rect l="l" t="t" r="r" b="b"/>
              <a:pathLst>
                <a:path w="1790700" h="1530350">
                  <a:moveTo>
                    <a:pt x="0" y="0"/>
                  </a:moveTo>
                  <a:lnTo>
                    <a:pt x="1790700" y="0"/>
                  </a:lnTo>
                  <a:lnTo>
                    <a:pt x="1790700" y="1530349"/>
                  </a:lnTo>
                  <a:lnTo>
                    <a:pt x="0" y="1530349"/>
                  </a:lnTo>
                  <a:lnTo>
                    <a:pt x="0" y="0"/>
                  </a:lnTo>
                  <a:close/>
                </a:path>
              </a:pathLst>
            </a:custGeom>
            <a:ln w="38097">
              <a:solidFill>
                <a:srgbClr val="000000"/>
              </a:solidFill>
            </a:ln>
          </p:spPr>
          <p:txBody>
            <a:bodyPr wrap="square" lIns="0" tIns="0" rIns="0" bIns="0" rtlCol="0"/>
            <a:lstStyle/>
            <a:p>
              <a:endParaRPr/>
            </a:p>
          </p:txBody>
        </p:sp>
        <p:sp>
          <p:nvSpPr>
            <p:cNvPr id="4" name="object 4"/>
            <p:cNvSpPr/>
            <p:nvPr/>
          </p:nvSpPr>
          <p:spPr>
            <a:xfrm>
              <a:off x="7037070" y="4370069"/>
              <a:ext cx="1752600" cy="1492250"/>
            </a:xfrm>
            <a:custGeom>
              <a:avLst/>
              <a:gdLst/>
              <a:ahLst/>
              <a:cxnLst/>
              <a:rect l="l" t="t" r="r" b="b"/>
              <a:pathLst>
                <a:path w="1752600" h="1492250">
                  <a:moveTo>
                    <a:pt x="1752600" y="0"/>
                  </a:moveTo>
                  <a:lnTo>
                    <a:pt x="0" y="0"/>
                  </a:lnTo>
                  <a:lnTo>
                    <a:pt x="0" y="1492249"/>
                  </a:lnTo>
                  <a:lnTo>
                    <a:pt x="1752600" y="1492249"/>
                  </a:lnTo>
                  <a:lnTo>
                    <a:pt x="1752600" y="0"/>
                  </a:lnTo>
                  <a:close/>
                </a:path>
              </a:pathLst>
            </a:custGeom>
            <a:solidFill>
              <a:srgbClr val="000000">
                <a:alpha val="43998"/>
              </a:srgbClr>
            </a:solidFill>
          </p:spPr>
          <p:txBody>
            <a:bodyPr wrap="square" lIns="0" tIns="0" rIns="0" bIns="0" rtlCol="0"/>
            <a:lstStyle/>
            <a:p>
              <a:endParaRPr/>
            </a:p>
          </p:txBody>
        </p:sp>
        <p:sp>
          <p:nvSpPr>
            <p:cNvPr id="5" name="object 5"/>
            <p:cNvSpPr/>
            <p:nvPr/>
          </p:nvSpPr>
          <p:spPr>
            <a:xfrm>
              <a:off x="6991350" y="4324349"/>
              <a:ext cx="1790700" cy="1530350"/>
            </a:xfrm>
            <a:custGeom>
              <a:avLst/>
              <a:gdLst/>
              <a:ahLst/>
              <a:cxnLst/>
              <a:rect l="l" t="t" r="r" b="b"/>
              <a:pathLst>
                <a:path w="1790700" h="1530350">
                  <a:moveTo>
                    <a:pt x="0" y="0"/>
                  </a:moveTo>
                  <a:lnTo>
                    <a:pt x="1790700" y="0"/>
                  </a:lnTo>
                  <a:lnTo>
                    <a:pt x="1790700" y="1530350"/>
                  </a:lnTo>
                  <a:lnTo>
                    <a:pt x="0" y="1530350"/>
                  </a:lnTo>
                  <a:lnTo>
                    <a:pt x="0" y="0"/>
                  </a:lnTo>
                  <a:close/>
                </a:path>
              </a:pathLst>
            </a:custGeom>
            <a:ln w="38097">
              <a:solidFill>
                <a:srgbClr val="000000"/>
              </a:solidFill>
            </a:ln>
          </p:spPr>
          <p:txBody>
            <a:bodyPr wrap="square" lIns="0" tIns="0" rIns="0" bIns="0" rtlCol="0"/>
            <a:lstStyle/>
            <a:p>
              <a:endParaRPr/>
            </a:p>
          </p:txBody>
        </p:sp>
        <p:sp>
          <p:nvSpPr>
            <p:cNvPr id="6" name="object 6"/>
            <p:cNvSpPr/>
            <p:nvPr/>
          </p:nvSpPr>
          <p:spPr>
            <a:xfrm>
              <a:off x="7010400" y="4343399"/>
              <a:ext cx="1752600" cy="1492250"/>
            </a:xfrm>
            <a:prstGeom prst="rect">
              <a:avLst/>
            </a:prstGeom>
            <a:blipFill>
              <a:blip r:embed="rId2" cstate="print"/>
              <a:stretch>
                <a:fillRect/>
              </a:stretch>
            </a:blipFill>
          </p:spPr>
          <p:txBody>
            <a:bodyPr wrap="square" lIns="0" tIns="0" rIns="0" bIns="0" rtlCol="0"/>
            <a:lstStyle/>
            <a:p>
              <a:endParaRPr/>
            </a:p>
          </p:txBody>
        </p:sp>
      </p:grpSp>
      <p:grpSp>
        <p:nvGrpSpPr>
          <p:cNvPr id="7" name="object 7"/>
          <p:cNvGrpSpPr/>
          <p:nvPr/>
        </p:nvGrpSpPr>
        <p:grpSpPr>
          <a:xfrm>
            <a:off x="6819901" y="1638301"/>
            <a:ext cx="1931670" cy="1794510"/>
            <a:chOff x="6819901" y="1638301"/>
            <a:chExt cx="1931670" cy="1794510"/>
          </a:xfrm>
        </p:grpSpPr>
        <p:sp>
          <p:nvSpPr>
            <p:cNvPr id="8" name="object 8"/>
            <p:cNvSpPr/>
            <p:nvPr/>
          </p:nvSpPr>
          <p:spPr>
            <a:xfrm>
              <a:off x="6865620" y="1684020"/>
              <a:ext cx="1866900" cy="1729739"/>
            </a:xfrm>
            <a:custGeom>
              <a:avLst/>
              <a:gdLst/>
              <a:ahLst/>
              <a:cxnLst/>
              <a:rect l="l" t="t" r="r" b="b"/>
              <a:pathLst>
                <a:path w="1866900" h="1729739">
                  <a:moveTo>
                    <a:pt x="0" y="0"/>
                  </a:moveTo>
                  <a:lnTo>
                    <a:pt x="1866900" y="0"/>
                  </a:lnTo>
                  <a:lnTo>
                    <a:pt x="1866900" y="1729739"/>
                  </a:lnTo>
                  <a:lnTo>
                    <a:pt x="0" y="1729739"/>
                  </a:lnTo>
                  <a:lnTo>
                    <a:pt x="0" y="0"/>
                  </a:lnTo>
                  <a:close/>
                </a:path>
              </a:pathLst>
            </a:custGeom>
            <a:ln w="38097">
              <a:solidFill>
                <a:srgbClr val="000000"/>
              </a:solidFill>
            </a:ln>
          </p:spPr>
          <p:txBody>
            <a:bodyPr wrap="square" lIns="0" tIns="0" rIns="0" bIns="0" rtlCol="0"/>
            <a:lstStyle/>
            <a:p>
              <a:endParaRPr/>
            </a:p>
          </p:txBody>
        </p:sp>
        <p:sp>
          <p:nvSpPr>
            <p:cNvPr id="9" name="object 9"/>
            <p:cNvSpPr/>
            <p:nvPr/>
          </p:nvSpPr>
          <p:spPr>
            <a:xfrm>
              <a:off x="6884670" y="1703070"/>
              <a:ext cx="1828800" cy="1691639"/>
            </a:xfrm>
            <a:custGeom>
              <a:avLst/>
              <a:gdLst/>
              <a:ahLst/>
              <a:cxnLst/>
              <a:rect l="l" t="t" r="r" b="b"/>
              <a:pathLst>
                <a:path w="1828800" h="1691639">
                  <a:moveTo>
                    <a:pt x="1828800" y="0"/>
                  </a:moveTo>
                  <a:lnTo>
                    <a:pt x="0" y="0"/>
                  </a:lnTo>
                  <a:lnTo>
                    <a:pt x="0" y="1691639"/>
                  </a:lnTo>
                  <a:lnTo>
                    <a:pt x="1828800" y="1691639"/>
                  </a:lnTo>
                  <a:lnTo>
                    <a:pt x="1828800" y="0"/>
                  </a:lnTo>
                  <a:close/>
                </a:path>
              </a:pathLst>
            </a:custGeom>
            <a:solidFill>
              <a:srgbClr val="000000">
                <a:alpha val="43998"/>
              </a:srgbClr>
            </a:solidFill>
          </p:spPr>
          <p:txBody>
            <a:bodyPr wrap="square" lIns="0" tIns="0" rIns="0" bIns="0" rtlCol="0"/>
            <a:lstStyle/>
            <a:p>
              <a:endParaRPr/>
            </a:p>
          </p:txBody>
        </p:sp>
        <p:sp>
          <p:nvSpPr>
            <p:cNvPr id="10" name="object 10"/>
            <p:cNvSpPr/>
            <p:nvPr/>
          </p:nvSpPr>
          <p:spPr>
            <a:xfrm>
              <a:off x="6838950" y="1657350"/>
              <a:ext cx="1866900" cy="1728470"/>
            </a:xfrm>
            <a:custGeom>
              <a:avLst/>
              <a:gdLst/>
              <a:ahLst/>
              <a:cxnLst/>
              <a:rect l="l" t="t" r="r" b="b"/>
              <a:pathLst>
                <a:path w="1866900" h="1728470">
                  <a:moveTo>
                    <a:pt x="0" y="0"/>
                  </a:moveTo>
                  <a:lnTo>
                    <a:pt x="1866900" y="0"/>
                  </a:lnTo>
                  <a:lnTo>
                    <a:pt x="1866900" y="1728470"/>
                  </a:lnTo>
                  <a:lnTo>
                    <a:pt x="0" y="1728470"/>
                  </a:lnTo>
                  <a:lnTo>
                    <a:pt x="0" y="0"/>
                  </a:lnTo>
                  <a:close/>
                </a:path>
              </a:pathLst>
            </a:custGeom>
            <a:ln w="38097">
              <a:solidFill>
                <a:srgbClr val="000000"/>
              </a:solidFill>
            </a:ln>
          </p:spPr>
          <p:txBody>
            <a:bodyPr wrap="square" lIns="0" tIns="0" rIns="0" bIns="0" rtlCol="0"/>
            <a:lstStyle/>
            <a:p>
              <a:endParaRPr/>
            </a:p>
          </p:txBody>
        </p:sp>
        <p:sp>
          <p:nvSpPr>
            <p:cNvPr id="11" name="object 11"/>
            <p:cNvSpPr/>
            <p:nvPr/>
          </p:nvSpPr>
          <p:spPr>
            <a:xfrm>
              <a:off x="6858000" y="1676400"/>
              <a:ext cx="1828800" cy="1690370"/>
            </a:xfrm>
            <a:prstGeom prst="rect">
              <a:avLst/>
            </a:prstGeom>
            <a:blipFill>
              <a:blip r:embed="rId3" cstate="print"/>
              <a:stretch>
                <a:fillRect/>
              </a:stretch>
            </a:blipFill>
          </p:spPr>
          <p:txBody>
            <a:bodyPr wrap="square" lIns="0" tIns="0" rIns="0" bIns="0" rtlCol="0"/>
            <a:lstStyle/>
            <a:p>
              <a:endParaRPr/>
            </a:p>
          </p:txBody>
        </p:sp>
      </p:grpSp>
      <p:grpSp>
        <p:nvGrpSpPr>
          <p:cNvPr id="12" name="object 12"/>
          <p:cNvGrpSpPr/>
          <p:nvPr/>
        </p:nvGrpSpPr>
        <p:grpSpPr>
          <a:xfrm>
            <a:off x="3771901" y="1485901"/>
            <a:ext cx="1747520" cy="1855470"/>
            <a:chOff x="3771901" y="1485901"/>
            <a:chExt cx="1747520" cy="1855470"/>
          </a:xfrm>
        </p:grpSpPr>
        <p:sp>
          <p:nvSpPr>
            <p:cNvPr id="13" name="object 13"/>
            <p:cNvSpPr/>
            <p:nvPr/>
          </p:nvSpPr>
          <p:spPr>
            <a:xfrm>
              <a:off x="3817619" y="1531619"/>
              <a:ext cx="1682750" cy="1790700"/>
            </a:xfrm>
            <a:custGeom>
              <a:avLst/>
              <a:gdLst/>
              <a:ahLst/>
              <a:cxnLst/>
              <a:rect l="l" t="t" r="r" b="b"/>
              <a:pathLst>
                <a:path w="1682750" h="1790700">
                  <a:moveTo>
                    <a:pt x="0" y="0"/>
                  </a:moveTo>
                  <a:lnTo>
                    <a:pt x="1682750" y="0"/>
                  </a:lnTo>
                  <a:lnTo>
                    <a:pt x="1682750" y="1790700"/>
                  </a:lnTo>
                  <a:lnTo>
                    <a:pt x="0" y="1790700"/>
                  </a:lnTo>
                  <a:lnTo>
                    <a:pt x="0" y="0"/>
                  </a:lnTo>
                  <a:close/>
                </a:path>
              </a:pathLst>
            </a:custGeom>
            <a:ln w="38097">
              <a:solidFill>
                <a:srgbClr val="000000"/>
              </a:solidFill>
            </a:ln>
          </p:spPr>
          <p:txBody>
            <a:bodyPr wrap="square" lIns="0" tIns="0" rIns="0" bIns="0" rtlCol="0"/>
            <a:lstStyle/>
            <a:p>
              <a:endParaRPr/>
            </a:p>
          </p:txBody>
        </p:sp>
        <p:sp>
          <p:nvSpPr>
            <p:cNvPr id="14" name="object 14"/>
            <p:cNvSpPr/>
            <p:nvPr/>
          </p:nvSpPr>
          <p:spPr>
            <a:xfrm>
              <a:off x="3836669" y="1550669"/>
              <a:ext cx="1644650" cy="1752600"/>
            </a:xfrm>
            <a:custGeom>
              <a:avLst/>
              <a:gdLst/>
              <a:ahLst/>
              <a:cxnLst/>
              <a:rect l="l" t="t" r="r" b="b"/>
              <a:pathLst>
                <a:path w="1644650" h="1752600">
                  <a:moveTo>
                    <a:pt x="1644650" y="0"/>
                  </a:moveTo>
                  <a:lnTo>
                    <a:pt x="0" y="0"/>
                  </a:lnTo>
                  <a:lnTo>
                    <a:pt x="0" y="1752600"/>
                  </a:lnTo>
                  <a:lnTo>
                    <a:pt x="1644650" y="1752600"/>
                  </a:lnTo>
                  <a:lnTo>
                    <a:pt x="1644650" y="0"/>
                  </a:lnTo>
                  <a:close/>
                </a:path>
              </a:pathLst>
            </a:custGeom>
            <a:solidFill>
              <a:srgbClr val="000000">
                <a:alpha val="43998"/>
              </a:srgbClr>
            </a:solidFill>
          </p:spPr>
          <p:txBody>
            <a:bodyPr wrap="square" lIns="0" tIns="0" rIns="0" bIns="0" rtlCol="0"/>
            <a:lstStyle/>
            <a:p>
              <a:endParaRPr/>
            </a:p>
          </p:txBody>
        </p:sp>
        <p:sp>
          <p:nvSpPr>
            <p:cNvPr id="15" name="object 15"/>
            <p:cNvSpPr/>
            <p:nvPr/>
          </p:nvSpPr>
          <p:spPr>
            <a:xfrm>
              <a:off x="3790949" y="1504949"/>
              <a:ext cx="1682750" cy="1790700"/>
            </a:xfrm>
            <a:custGeom>
              <a:avLst/>
              <a:gdLst/>
              <a:ahLst/>
              <a:cxnLst/>
              <a:rect l="l" t="t" r="r" b="b"/>
              <a:pathLst>
                <a:path w="1682750" h="1790700">
                  <a:moveTo>
                    <a:pt x="0" y="0"/>
                  </a:moveTo>
                  <a:lnTo>
                    <a:pt x="1682750" y="0"/>
                  </a:lnTo>
                  <a:lnTo>
                    <a:pt x="1682750" y="1790700"/>
                  </a:lnTo>
                  <a:lnTo>
                    <a:pt x="0" y="1790700"/>
                  </a:lnTo>
                  <a:lnTo>
                    <a:pt x="0" y="0"/>
                  </a:lnTo>
                  <a:close/>
                </a:path>
              </a:pathLst>
            </a:custGeom>
            <a:ln w="38097">
              <a:solidFill>
                <a:srgbClr val="000000"/>
              </a:solidFill>
            </a:ln>
          </p:spPr>
          <p:txBody>
            <a:bodyPr wrap="square" lIns="0" tIns="0" rIns="0" bIns="0" rtlCol="0"/>
            <a:lstStyle/>
            <a:p>
              <a:endParaRPr/>
            </a:p>
          </p:txBody>
        </p:sp>
        <p:sp>
          <p:nvSpPr>
            <p:cNvPr id="16" name="object 16"/>
            <p:cNvSpPr/>
            <p:nvPr/>
          </p:nvSpPr>
          <p:spPr>
            <a:xfrm>
              <a:off x="3809999" y="1523999"/>
              <a:ext cx="1644650" cy="1752600"/>
            </a:xfrm>
            <a:prstGeom prst="rect">
              <a:avLst/>
            </a:prstGeom>
            <a:blipFill>
              <a:blip r:embed="rId4" cstate="print"/>
              <a:stretch>
                <a:fillRect/>
              </a:stretch>
            </a:blipFill>
          </p:spPr>
          <p:txBody>
            <a:bodyPr wrap="square" lIns="0" tIns="0" rIns="0" bIns="0" rtlCol="0"/>
            <a:lstStyle/>
            <a:p>
              <a:endParaRPr/>
            </a:p>
          </p:txBody>
        </p:sp>
      </p:grpSp>
      <p:grpSp>
        <p:nvGrpSpPr>
          <p:cNvPr id="17" name="object 17"/>
          <p:cNvGrpSpPr/>
          <p:nvPr/>
        </p:nvGrpSpPr>
        <p:grpSpPr>
          <a:xfrm>
            <a:off x="5295901" y="4305301"/>
            <a:ext cx="1668780" cy="1841500"/>
            <a:chOff x="5295901" y="4305301"/>
            <a:chExt cx="1668780" cy="1841500"/>
          </a:xfrm>
        </p:grpSpPr>
        <p:sp>
          <p:nvSpPr>
            <p:cNvPr id="18" name="object 18"/>
            <p:cNvSpPr/>
            <p:nvPr/>
          </p:nvSpPr>
          <p:spPr>
            <a:xfrm>
              <a:off x="5341619" y="4351019"/>
              <a:ext cx="1604010" cy="1776730"/>
            </a:xfrm>
            <a:custGeom>
              <a:avLst/>
              <a:gdLst/>
              <a:ahLst/>
              <a:cxnLst/>
              <a:rect l="l" t="t" r="r" b="b"/>
              <a:pathLst>
                <a:path w="1604009" h="1776729">
                  <a:moveTo>
                    <a:pt x="0" y="0"/>
                  </a:moveTo>
                  <a:lnTo>
                    <a:pt x="1604009" y="0"/>
                  </a:lnTo>
                  <a:lnTo>
                    <a:pt x="1604009" y="1776729"/>
                  </a:lnTo>
                  <a:lnTo>
                    <a:pt x="0" y="1776729"/>
                  </a:lnTo>
                  <a:lnTo>
                    <a:pt x="0" y="0"/>
                  </a:lnTo>
                  <a:close/>
                </a:path>
              </a:pathLst>
            </a:custGeom>
            <a:ln w="38097">
              <a:solidFill>
                <a:srgbClr val="000000"/>
              </a:solidFill>
            </a:ln>
          </p:spPr>
          <p:txBody>
            <a:bodyPr wrap="square" lIns="0" tIns="0" rIns="0" bIns="0" rtlCol="0"/>
            <a:lstStyle/>
            <a:p>
              <a:endParaRPr/>
            </a:p>
          </p:txBody>
        </p:sp>
        <p:sp>
          <p:nvSpPr>
            <p:cNvPr id="19" name="object 19"/>
            <p:cNvSpPr/>
            <p:nvPr/>
          </p:nvSpPr>
          <p:spPr>
            <a:xfrm>
              <a:off x="5360669" y="4370069"/>
              <a:ext cx="1565910" cy="1738630"/>
            </a:xfrm>
            <a:custGeom>
              <a:avLst/>
              <a:gdLst/>
              <a:ahLst/>
              <a:cxnLst/>
              <a:rect l="l" t="t" r="r" b="b"/>
              <a:pathLst>
                <a:path w="1565909" h="1738629">
                  <a:moveTo>
                    <a:pt x="1565909" y="0"/>
                  </a:moveTo>
                  <a:lnTo>
                    <a:pt x="0" y="0"/>
                  </a:lnTo>
                  <a:lnTo>
                    <a:pt x="0" y="1738629"/>
                  </a:lnTo>
                  <a:lnTo>
                    <a:pt x="1565909" y="1738629"/>
                  </a:lnTo>
                  <a:lnTo>
                    <a:pt x="1565909" y="0"/>
                  </a:lnTo>
                  <a:close/>
                </a:path>
              </a:pathLst>
            </a:custGeom>
            <a:solidFill>
              <a:srgbClr val="000000">
                <a:alpha val="43998"/>
              </a:srgbClr>
            </a:solidFill>
          </p:spPr>
          <p:txBody>
            <a:bodyPr wrap="square" lIns="0" tIns="0" rIns="0" bIns="0" rtlCol="0"/>
            <a:lstStyle/>
            <a:p>
              <a:endParaRPr/>
            </a:p>
          </p:txBody>
        </p:sp>
        <p:sp>
          <p:nvSpPr>
            <p:cNvPr id="20" name="object 20"/>
            <p:cNvSpPr/>
            <p:nvPr/>
          </p:nvSpPr>
          <p:spPr>
            <a:xfrm>
              <a:off x="5314949" y="4324349"/>
              <a:ext cx="1604010" cy="1776730"/>
            </a:xfrm>
            <a:custGeom>
              <a:avLst/>
              <a:gdLst/>
              <a:ahLst/>
              <a:cxnLst/>
              <a:rect l="l" t="t" r="r" b="b"/>
              <a:pathLst>
                <a:path w="1604009" h="1776729">
                  <a:moveTo>
                    <a:pt x="0" y="0"/>
                  </a:moveTo>
                  <a:lnTo>
                    <a:pt x="1604009" y="0"/>
                  </a:lnTo>
                  <a:lnTo>
                    <a:pt x="1604009" y="1776730"/>
                  </a:lnTo>
                  <a:lnTo>
                    <a:pt x="0" y="1776730"/>
                  </a:lnTo>
                  <a:lnTo>
                    <a:pt x="0" y="0"/>
                  </a:lnTo>
                  <a:close/>
                </a:path>
              </a:pathLst>
            </a:custGeom>
            <a:ln w="38097">
              <a:solidFill>
                <a:srgbClr val="000000"/>
              </a:solidFill>
            </a:ln>
          </p:spPr>
          <p:txBody>
            <a:bodyPr wrap="square" lIns="0" tIns="0" rIns="0" bIns="0" rtlCol="0"/>
            <a:lstStyle/>
            <a:p>
              <a:endParaRPr/>
            </a:p>
          </p:txBody>
        </p:sp>
        <p:sp>
          <p:nvSpPr>
            <p:cNvPr id="21" name="object 21"/>
            <p:cNvSpPr/>
            <p:nvPr/>
          </p:nvSpPr>
          <p:spPr>
            <a:xfrm>
              <a:off x="5333999" y="4343399"/>
              <a:ext cx="1565909" cy="1738630"/>
            </a:xfrm>
            <a:prstGeom prst="rect">
              <a:avLst/>
            </a:prstGeom>
            <a:blipFill>
              <a:blip r:embed="rId5" cstate="print"/>
              <a:stretch>
                <a:fillRect/>
              </a:stretch>
            </a:blipFill>
          </p:spPr>
          <p:txBody>
            <a:bodyPr wrap="square" lIns="0" tIns="0" rIns="0" bIns="0" rtlCol="0"/>
            <a:lstStyle/>
            <a:p>
              <a:endParaRPr/>
            </a:p>
          </p:txBody>
        </p:sp>
      </p:grpSp>
      <p:grpSp>
        <p:nvGrpSpPr>
          <p:cNvPr id="22" name="object 22"/>
          <p:cNvGrpSpPr/>
          <p:nvPr/>
        </p:nvGrpSpPr>
        <p:grpSpPr>
          <a:xfrm>
            <a:off x="1409701" y="4381501"/>
            <a:ext cx="2211070" cy="2236470"/>
            <a:chOff x="1409701" y="4381501"/>
            <a:chExt cx="2211070" cy="2236470"/>
          </a:xfrm>
        </p:grpSpPr>
        <p:sp>
          <p:nvSpPr>
            <p:cNvPr id="23" name="object 23"/>
            <p:cNvSpPr/>
            <p:nvPr/>
          </p:nvSpPr>
          <p:spPr>
            <a:xfrm>
              <a:off x="1455419" y="4427219"/>
              <a:ext cx="2146300" cy="2171700"/>
            </a:xfrm>
            <a:custGeom>
              <a:avLst/>
              <a:gdLst/>
              <a:ahLst/>
              <a:cxnLst/>
              <a:rect l="l" t="t" r="r" b="b"/>
              <a:pathLst>
                <a:path w="2146300" h="2171700">
                  <a:moveTo>
                    <a:pt x="0" y="0"/>
                  </a:moveTo>
                  <a:lnTo>
                    <a:pt x="2146300" y="0"/>
                  </a:lnTo>
                  <a:lnTo>
                    <a:pt x="2146300" y="2171699"/>
                  </a:lnTo>
                  <a:lnTo>
                    <a:pt x="0" y="2171699"/>
                  </a:lnTo>
                  <a:lnTo>
                    <a:pt x="0" y="0"/>
                  </a:lnTo>
                  <a:close/>
                </a:path>
              </a:pathLst>
            </a:custGeom>
            <a:ln w="38097">
              <a:solidFill>
                <a:srgbClr val="000000"/>
              </a:solidFill>
            </a:ln>
          </p:spPr>
          <p:txBody>
            <a:bodyPr wrap="square" lIns="0" tIns="0" rIns="0" bIns="0" rtlCol="0"/>
            <a:lstStyle/>
            <a:p>
              <a:endParaRPr/>
            </a:p>
          </p:txBody>
        </p:sp>
        <p:sp>
          <p:nvSpPr>
            <p:cNvPr id="24" name="object 24"/>
            <p:cNvSpPr/>
            <p:nvPr/>
          </p:nvSpPr>
          <p:spPr>
            <a:xfrm>
              <a:off x="1474469" y="4446269"/>
              <a:ext cx="2108200" cy="2133600"/>
            </a:xfrm>
            <a:custGeom>
              <a:avLst/>
              <a:gdLst/>
              <a:ahLst/>
              <a:cxnLst/>
              <a:rect l="l" t="t" r="r" b="b"/>
              <a:pathLst>
                <a:path w="2108200" h="2133600">
                  <a:moveTo>
                    <a:pt x="2108200" y="0"/>
                  </a:moveTo>
                  <a:lnTo>
                    <a:pt x="0" y="0"/>
                  </a:lnTo>
                  <a:lnTo>
                    <a:pt x="0" y="2133599"/>
                  </a:lnTo>
                  <a:lnTo>
                    <a:pt x="2108200" y="2133599"/>
                  </a:lnTo>
                  <a:lnTo>
                    <a:pt x="2108200" y="0"/>
                  </a:lnTo>
                  <a:close/>
                </a:path>
              </a:pathLst>
            </a:custGeom>
            <a:solidFill>
              <a:srgbClr val="000000">
                <a:alpha val="43998"/>
              </a:srgbClr>
            </a:solidFill>
          </p:spPr>
          <p:txBody>
            <a:bodyPr wrap="square" lIns="0" tIns="0" rIns="0" bIns="0" rtlCol="0"/>
            <a:lstStyle/>
            <a:p>
              <a:endParaRPr/>
            </a:p>
          </p:txBody>
        </p:sp>
        <p:sp>
          <p:nvSpPr>
            <p:cNvPr id="25" name="object 25"/>
            <p:cNvSpPr/>
            <p:nvPr/>
          </p:nvSpPr>
          <p:spPr>
            <a:xfrm>
              <a:off x="1428749" y="4400549"/>
              <a:ext cx="2146300" cy="2171700"/>
            </a:xfrm>
            <a:custGeom>
              <a:avLst/>
              <a:gdLst/>
              <a:ahLst/>
              <a:cxnLst/>
              <a:rect l="l" t="t" r="r" b="b"/>
              <a:pathLst>
                <a:path w="2146300" h="2171700">
                  <a:moveTo>
                    <a:pt x="0" y="0"/>
                  </a:moveTo>
                  <a:lnTo>
                    <a:pt x="2146300" y="0"/>
                  </a:lnTo>
                  <a:lnTo>
                    <a:pt x="2146300" y="2171700"/>
                  </a:lnTo>
                  <a:lnTo>
                    <a:pt x="0" y="2171700"/>
                  </a:lnTo>
                  <a:lnTo>
                    <a:pt x="0" y="0"/>
                  </a:lnTo>
                  <a:close/>
                </a:path>
              </a:pathLst>
            </a:custGeom>
            <a:ln w="38097">
              <a:solidFill>
                <a:srgbClr val="000000"/>
              </a:solidFill>
            </a:ln>
          </p:spPr>
          <p:txBody>
            <a:bodyPr wrap="square" lIns="0" tIns="0" rIns="0" bIns="0" rtlCol="0"/>
            <a:lstStyle/>
            <a:p>
              <a:endParaRPr/>
            </a:p>
          </p:txBody>
        </p:sp>
        <p:sp>
          <p:nvSpPr>
            <p:cNvPr id="26" name="object 26"/>
            <p:cNvSpPr/>
            <p:nvPr/>
          </p:nvSpPr>
          <p:spPr>
            <a:xfrm>
              <a:off x="1447799" y="4419599"/>
              <a:ext cx="2108200" cy="2133600"/>
            </a:xfrm>
            <a:prstGeom prst="rect">
              <a:avLst/>
            </a:prstGeom>
            <a:blipFill>
              <a:blip r:embed="rId6" cstate="print"/>
              <a:stretch>
                <a:fillRect/>
              </a:stretch>
            </a:blipFill>
          </p:spPr>
          <p:txBody>
            <a:bodyPr wrap="square" lIns="0" tIns="0" rIns="0" bIns="0" rtlCol="0"/>
            <a:lstStyle/>
            <a:p>
              <a:endParaRPr/>
            </a:p>
          </p:txBody>
        </p:sp>
      </p:grpSp>
      <p:grpSp>
        <p:nvGrpSpPr>
          <p:cNvPr id="27" name="object 27"/>
          <p:cNvGrpSpPr/>
          <p:nvPr/>
        </p:nvGrpSpPr>
        <p:grpSpPr>
          <a:xfrm>
            <a:off x="1714501" y="1333501"/>
            <a:ext cx="1855470" cy="2082800"/>
            <a:chOff x="1714501" y="1333501"/>
            <a:chExt cx="1855470" cy="2082800"/>
          </a:xfrm>
        </p:grpSpPr>
        <p:sp>
          <p:nvSpPr>
            <p:cNvPr id="28" name="object 28"/>
            <p:cNvSpPr/>
            <p:nvPr/>
          </p:nvSpPr>
          <p:spPr>
            <a:xfrm>
              <a:off x="1760220" y="1379219"/>
              <a:ext cx="1790700" cy="2018030"/>
            </a:xfrm>
            <a:custGeom>
              <a:avLst/>
              <a:gdLst/>
              <a:ahLst/>
              <a:cxnLst/>
              <a:rect l="l" t="t" r="r" b="b"/>
              <a:pathLst>
                <a:path w="1790700" h="2018029">
                  <a:moveTo>
                    <a:pt x="0" y="0"/>
                  </a:moveTo>
                  <a:lnTo>
                    <a:pt x="1790700" y="0"/>
                  </a:lnTo>
                  <a:lnTo>
                    <a:pt x="1790700" y="2018029"/>
                  </a:lnTo>
                  <a:lnTo>
                    <a:pt x="0" y="2018029"/>
                  </a:lnTo>
                  <a:lnTo>
                    <a:pt x="0" y="0"/>
                  </a:lnTo>
                  <a:close/>
                </a:path>
              </a:pathLst>
            </a:custGeom>
            <a:ln w="38097">
              <a:solidFill>
                <a:srgbClr val="000000"/>
              </a:solidFill>
            </a:ln>
          </p:spPr>
          <p:txBody>
            <a:bodyPr wrap="square" lIns="0" tIns="0" rIns="0" bIns="0" rtlCol="0"/>
            <a:lstStyle/>
            <a:p>
              <a:endParaRPr/>
            </a:p>
          </p:txBody>
        </p:sp>
        <p:sp>
          <p:nvSpPr>
            <p:cNvPr id="29" name="object 29"/>
            <p:cNvSpPr/>
            <p:nvPr/>
          </p:nvSpPr>
          <p:spPr>
            <a:xfrm>
              <a:off x="1779270" y="1398269"/>
              <a:ext cx="1752600" cy="1979930"/>
            </a:xfrm>
            <a:custGeom>
              <a:avLst/>
              <a:gdLst/>
              <a:ahLst/>
              <a:cxnLst/>
              <a:rect l="l" t="t" r="r" b="b"/>
              <a:pathLst>
                <a:path w="1752600" h="1979929">
                  <a:moveTo>
                    <a:pt x="1752600" y="0"/>
                  </a:moveTo>
                  <a:lnTo>
                    <a:pt x="0" y="0"/>
                  </a:lnTo>
                  <a:lnTo>
                    <a:pt x="0" y="1979929"/>
                  </a:lnTo>
                  <a:lnTo>
                    <a:pt x="1752600" y="1979929"/>
                  </a:lnTo>
                  <a:lnTo>
                    <a:pt x="1752600" y="0"/>
                  </a:lnTo>
                  <a:close/>
                </a:path>
              </a:pathLst>
            </a:custGeom>
            <a:solidFill>
              <a:srgbClr val="000000">
                <a:alpha val="43998"/>
              </a:srgbClr>
            </a:solidFill>
          </p:spPr>
          <p:txBody>
            <a:bodyPr wrap="square" lIns="0" tIns="0" rIns="0" bIns="0" rtlCol="0"/>
            <a:lstStyle/>
            <a:p>
              <a:endParaRPr/>
            </a:p>
          </p:txBody>
        </p:sp>
        <p:sp>
          <p:nvSpPr>
            <p:cNvPr id="30" name="object 30"/>
            <p:cNvSpPr/>
            <p:nvPr/>
          </p:nvSpPr>
          <p:spPr>
            <a:xfrm>
              <a:off x="1733550" y="1352549"/>
              <a:ext cx="1790700" cy="2018030"/>
            </a:xfrm>
            <a:custGeom>
              <a:avLst/>
              <a:gdLst/>
              <a:ahLst/>
              <a:cxnLst/>
              <a:rect l="l" t="t" r="r" b="b"/>
              <a:pathLst>
                <a:path w="1790700" h="2018029">
                  <a:moveTo>
                    <a:pt x="0" y="0"/>
                  </a:moveTo>
                  <a:lnTo>
                    <a:pt x="1790700" y="0"/>
                  </a:lnTo>
                  <a:lnTo>
                    <a:pt x="1790700" y="2018029"/>
                  </a:lnTo>
                  <a:lnTo>
                    <a:pt x="0" y="2018029"/>
                  </a:lnTo>
                  <a:lnTo>
                    <a:pt x="0" y="0"/>
                  </a:lnTo>
                  <a:close/>
                </a:path>
              </a:pathLst>
            </a:custGeom>
            <a:ln w="38097">
              <a:solidFill>
                <a:srgbClr val="000000"/>
              </a:solidFill>
            </a:ln>
          </p:spPr>
          <p:txBody>
            <a:bodyPr wrap="square" lIns="0" tIns="0" rIns="0" bIns="0" rtlCol="0"/>
            <a:lstStyle/>
            <a:p>
              <a:endParaRPr/>
            </a:p>
          </p:txBody>
        </p:sp>
        <p:sp>
          <p:nvSpPr>
            <p:cNvPr id="31" name="object 31"/>
            <p:cNvSpPr/>
            <p:nvPr/>
          </p:nvSpPr>
          <p:spPr>
            <a:xfrm>
              <a:off x="1752600" y="1370329"/>
              <a:ext cx="1752600" cy="1979930"/>
            </a:xfrm>
            <a:prstGeom prst="rect">
              <a:avLst/>
            </a:prstGeom>
            <a:blipFill>
              <a:blip r:embed="rId7" cstate="print"/>
              <a:stretch>
                <a:fillRect/>
              </a:stretch>
            </a:blipFill>
          </p:spPr>
          <p:txBody>
            <a:bodyPr wrap="square" lIns="0" tIns="0" rIns="0" bIns="0" rtlCol="0"/>
            <a:lstStyle/>
            <a:p>
              <a:endParaRPr/>
            </a:p>
          </p:txBody>
        </p:sp>
      </p:grpSp>
      <p:grpSp>
        <p:nvGrpSpPr>
          <p:cNvPr id="32" name="object 32"/>
          <p:cNvGrpSpPr/>
          <p:nvPr/>
        </p:nvGrpSpPr>
        <p:grpSpPr>
          <a:xfrm>
            <a:off x="419101" y="1790701"/>
            <a:ext cx="1168400" cy="1595120"/>
            <a:chOff x="419101" y="1790701"/>
            <a:chExt cx="1168400" cy="1595120"/>
          </a:xfrm>
        </p:grpSpPr>
        <p:sp>
          <p:nvSpPr>
            <p:cNvPr id="33" name="object 33"/>
            <p:cNvSpPr/>
            <p:nvPr/>
          </p:nvSpPr>
          <p:spPr>
            <a:xfrm>
              <a:off x="464819" y="1836420"/>
              <a:ext cx="1103630" cy="1530350"/>
            </a:xfrm>
            <a:custGeom>
              <a:avLst/>
              <a:gdLst/>
              <a:ahLst/>
              <a:cxnLst/>
              <a:rect l="l" t="t" r="r" b="b"/>
              <a:pathLst>
                <a:path w="1103630" h="1530350">
                  <a:moveTo>
                    <a:pt x="0" y="0"/>
                  </a:moveTo>
                  <a:lnTo>
                    <a:pt x="1103630" y="0"/>
                  </a:lnTo>
                  <a:lnTo>
                    <a:pt x="1103630" y="1530350"/>
                  </a:lnTo>
                  <a:lnTo>
                    <a:pt x="0" y="1530350"/>
                  </a:lnTo>
                  <a:lnTo>
                    <a:pt x="0" y="0"/>
                  </a:lnTo>
                  <a:close/>
                </a:path>
              </a:pathLst>
            </a:custGeom>
            <a:ln w="38097">
              <a:solidFill>
                <a:srgbClr val="000000"/>
              </a:solidFill>
            </a:ln>
          </p:spPr>
          <p:txBody>
            <a:bodyPr wrap="square" lIns="0" tIns="0" rIns="0" bIns="0" rtlCol="0"/>
            <a:lstStyle/>
            <a:p>
              <a:endParaRPr/>
            </a:p>
          </p:txBody>
        </p:sp>
        <p:sp>
          <p:nvSpPr>
            <p:cNvPr id="34" name="object 34"/>
            <p:cNvSpPr/>
            <p:nvPr/>
          </p:nvSpPr>
          <p:spPr>
            <a:xfrm>
              <a:off x="483869" y="1858010"/>
              <a:ext cx="1064260" cy="1489710"/>
            </a:xfrm>
            <a:custGeom>
              <a:avLst/>
              <a:gdLst/>
              <a:ahLst/>
              <a:cxnLst/>
              <a:rect l="l" t="t" r="r" b="b"/>
              <a:pathLst>
                <a:path w="1064260" h="1489710">
                  <a:moveTo>
                    <a:pt x="0" y="0"/>
                  </a:moveTo>
                  <a:lnTo>
                    <a:pt x="1064260" y="0"/>
                  </a:lnTo>
                  <a:lnTo>
                    <a:pt x="1064260" y="1489710"/>
                  </a:lnTo>
                  <a:lnTo>
                    <a:pt x="0" y="1489710"/>
                  </a:lnTo>
                  <a:lnTo>
                    <a:pt x="0" y="0"/>
                  </a:lnTo>
                  <a:close/>
                </a:path>
              </a:pathLst>
            </a:custGeom>
            <a:solidFill>
              <a:srgbClr val="000000">
                <a:alpha val="43998"/>
              </a:srgbClr>
            </a:solidFill>
          </p:spPr>
          <p:txBody>
            <a:bodyPr wrap="square" lIns="0" tIns="0" rIns="0" bIns="0" rtlCol="0"/>
            <a:lstStyle/>
            <a:p>
              <a:endParaRPr/>
            </a:p>
          </p:txBody>
        </p:sp>
        <p:sp>
          <p:nvSpPr>
            <p:cNvPr id="35" name="object 35"/>
            <p:cNvSpPr/>
            <p:nvPr/>
          </p:nvSpPr>
          <p:spPr>
            <a:xfrm>
              <a:off x="438149" y="1809750"/>
              <a:ext cx="1103630" cy="1530350"/>
            </a:xfrm>
            <a:custGeom>
              <a:avLst/>
              <a:gdLst/>
              <a:ahLst/>
              <a:cxnLst/>
              <a:rect l="l" t="t" r="r" b="b"/>
              <a:pathLst>
                <a:path w="1103630" h="1530350">
                  <a:moveTo>
                    <a:pt x="0" y="0"/>
                  </a:moveTo>
                  <a:lnTo>
                    <a:pt x="1103630" y="0"/>
                  </a:lnTo>
                  <a:lnTo>
                    <a:pt x="1103630" y="1530350"/>
                  </a:lnTo>
                  <a:lnTo>
                    <a:pt x="0" y="1530350"/>
                  </a:lnTo>
                  <a:lnTo>
                    <a:pt x="0" y="0"/>
                  </a:lnTo>
                  <a:close/>
                </a:path>
              </a:pathLst>
            </a:custGeom>
            <a:ln w="38097">
              <a:solidFill>
                <a:srgbClr val="000000"/>
              </a:solidFill>
            </a:ln>
          </p:spPr>
          <p:txBody>
            <a:bodyPr wrap="square" lIns="0" tIns="0" rIns="0" bIns="0" rtlCol="0"/>
            <a:lstStyle/>
            <a:p>
              <a:endParaRPr/>
            </a:p>
          </p:txBody>
        </p:sp>
        <p:sp>
          <p:nvSpPr>
            <p:cNvPr id="36" name="object 36"/>
            <p:cNvSpPr/>
            <p:nvPr/>
          </p:nvSpPr>
          <p:spPr>
            <a:xfrm>
              <a:off x="457199" y="1830070"/>
              <a:ext cx="1064260" cy="1490979"/>
            </a:xfrm>
            <a:prstGeom prst="rect">
              <a:avLst/>
            </a:prstGeom>
            <a:blipFill>
              <a:blip r:embed="rId8" cstate="print"/>
              <a:stretch>
                <a:fillRect/>
              </a:stretch>
            </a:blipFill>
          </p:spPr>
          <p:txBody>
            <a:bodyPr wrap="square" lIns="0" tIns="0" rIns="0" bIns="0" rtlCol="0"/>
            <a:lstStyle/>
            <a:p>
              <a:endParaRPr/>
            </a:p>
          </p:txBody>
        </p:sp>
      </p:grpSp>
      <p:grpSp>
        <p:nvGrpSpPr>
          <p:cNvPr id="37" name="object 37"/>
          <p:cNvGrpSpPr/>
          <p:nvPr/>
        </p:nvGrpSpPr>
        <p:grpSpPr>
          <a:xfrm>
            <a:off x="3695701" y="4457701"/>
            <a:ext cx="1507490" cy="1846580"/>
            <a:chOff x="3695701" y="4457701"/>
            <a:chExt cx="1507490" cy="1846580"/>
          </a:xfrm>
        </p:grpSpPr>
        <p:sp>
          <p:nvSpPr>
            <p:cNvPr id="38" name="object 38"/>
            <p:cNvSpPr/>
            <p:nvPr/>
          </p:nvSpPr>
          <p:spPr>
            <a:xfrm>
              <a:off x="3741419" y="4503419"/>
              <a:ext cx="1442720" cy="1781810"/>
            </a:xfrm>
            <a:custGeom>
              <a:avLst/>
              <a:gdLst/>
              <a:ahLst/>
              <a:cxnLst/>
              <a:rect l="l" t="t" r="r" b="b"/>
              <a:pathLst>
                <a:path w="1442720" h="1781810">
                  <a:moveTo>
                    <a:pt x="0" y="0"/>
                  </a:moveTo>
                  <a:lnTo>
                    <a:pt x="1442719" y="0"/>
                  </a:lnTo>
                  <a:lnTo>
                    <a:pt x="1442719" y="1781809"/>
                  </a:lnTo>
                  <a:lnTo>
                    <a:pt x="0" y="1781809"/>
                  </a:lnTo>
                  <a:lnTo>
                    <a:pt x="0" y="0"/>
                  </a:lnTo>
                  <a:close/>
                </a:path>
              </a:pathLst>
            </a:custGeom>
            <a:ln w="38097">
              <a:solidFill>
                <a:srgbClr val="000000"/>
              </a:solidFill>
            </a:ln>
          </p:spPr>
          <p:txBody>
            <a:bodyPr wrap="square" lIns="0" tIns="0" rIns="0" bIns="0" rtlCol="0"/>
            <a:lstStyle/>
            <a:p>
              <a:endParaRPr/>
            </a:p>
          </p:txBody>
        </p:sp>
        <p:sp>
          <p:nvSpPr>
            <p:cNvPr id="39" name="object 39"/>
            <p:cNvSpPr/>
            <p:nvPr/>
          </p:nvSpPr>
          <p:spPr>
            <a:xfrm>
              <a:off x="3760469" y="4522469"/>
              <a:ext cx="1404620" cy="1743710"/>
            </a:xfrm>
            <a:custGeom>
              <a:avLst/>
              <a:gdLst/>
              <a:ahLst/>
              <a:cxnLst/>
              <a:rect l="l" t="t" r="r" b="b"/>
              <a:pathLst>
                <a:path w="1404620" h="1743710">
                  <a:moveTo>
                    <a:pt x="1404619" y="0"/>
                  </a:moveTo>
                  <a:lnTo>
                    <a:pt x="0" y="0"/>
                  </a:lnTo>
                  <a:lnTo>
                    <a:pt x="0" y="1743709"/>
                  </a:lnTo>
                  <a:lnTo>
                    <a:pt x="1404619" y="1743709"/>
                  </a:lnTo>
                  <a:lnTo>
                    <a:pt x="1404619" y="0"/>
                  </a:lnTo>
                  <a:close/>
                </a:path>
              </a:pathLst>
            </a:custGeom>
            <a:solidFill>
              <a:srgbClr val="000000">
                <a:alpha val="43998"/>
              </a:srgbClr>
            </a:solidFill>
          </p:spPr>
          <p:txBody>
            <a:bodyPr wrap="square" lIns="0" tIns="0" rIns="0" bIns="0" rtlCol="0"/>
            <a:lstStyle/>
            <a:p>
              <a:endParaRPr/>
            </a:p>
          </p:txBody>
        </p:sp>
        <p:sp>
          <p:nvSpPr>
            <p:cNvPr id="40" name="object 40"/>
            <p:cNvSpPr/>
            <p:nvPr/>
          </p:nvSpPr>
          <p:spPr>
            <a:xfrm>
              <a:off x="3714749" y="4476749"/>
              <a:ext cx="1442720" cy="1780539"/>
            </a:xfrm>
            <a:custGeom>
              <a:avLst/>
              <a:gdLst/>
              <a:ahLst/>
              <a:cxnLst/>
              <a:rect l="l" t="t" r="r" b="b"/>
              <a:pathLst>
                <a:path w="1442720" h="1780539">
                  <a:moveTo>
                    <a:pt x="0" y="0"/>
                  </a:moveTo>
                  <a:lnTo>
                    <a:pt x="1442720" y="0"/>
                  </a:lnTo>
                  <a:lnTo>
                    <a:pt x="1442720" y="1780539"/>
                  </a:lnTo>
                  <a:lnTo>
                    <a:pt x="0" y="1780539"/>
                  </a:lnTo>
                  <a:lnTo>
                    <a:pt x="0" y="0"/>
                  </a:lnTo>
                  <a:close/>
                </a:path>
              </a:pathLst>
            </a:custGeom>
            <a:ln w="38097">
              <a:solidFill>
                <a:srgbClr val="000000"/>
              </a:solidFill>
            </a:ln>
          </p:spPr>
          <p:txBody>
            <a:bodyPr wrap="square" lIns="0" tIns="0" rIns="0" bIns="0" rtlCol="0"/>
            <a:lstStyle/>
            <a:p>
              <a:endParaRPr/>
            </a:p>
          </p:txBody>
        </p:sp>
        <p:sp>
          <p:nvSpPr>
            <p:cNvPr id="41" name="object 41"/>
            <p:cNvSpPr/>
            <p:nvPr/>
          </p:nvSpPr>
          <p:spPr>
            <a:xfrm>
              <a:off x="3733799" y="4494529"/>
              <a:ext cx="1404620" cy="1743710"/>
            </a:xfrm>
            <a:prstGeom prst="rect">
              <a:avLst/>
            </a:prstGeom>
            <a:blipFill>
              <a:blip r:embed="rId9" cstate="print"/>
              <a:stretch>
                <a:fillRect/>
              </a:stretch>
            </a:blipFill>
          </p:spPr>
          <p:txBody>
            <a:bodyPr wrap="square" lIns="0" tIns="0" rIns="0" bIns="0" rtlCol="0"/>
            <a:lstStyle/>
            <a:p>
              <a:endParaRPr/>
            </a:p>
          </p:txBody>
        </p:sp>
      </p:grpSp>
      <p:grpSp>
        <p:nvGrpSpPr>
          <p:cNvPr id="42" name="object 42"/>
          <p:cNvGrpSpPr/>
          <p:nvPr/>
        </p:nvGrpSpPr>
        <p:grpSpPr>
          <a:xfrm>
            <a:off x="5448301" y="1485901"/>
            <a:ext cx="1490980" cy="1550670"/>
            <a:chOff x="5448301" y="1485901"/>
            <a:chExt cx="1490980" cy="1550670"/>
          </a:xfrm>
        </p:grpSpPr>
        <p:sp>
          <p:nvSpPr>
            <p:cNvPr id="43" name="object 43"/>
            <p:cNvSpPr/>
            <p:nvPr/>
          </p:nvSpPr>
          <p:spPr>
            <a:xfrm>
              <a:off x="5494019" y="1531619"/>
              <a:ext cx="1426210" cy="1485900"/>
            </a:xfrm>
            <a:custGeom>
              <a:avLst/>
              <a:gdLst/>
              <a:ahLst/>
              <a:cxnLst/>
              <a:rect l="l" t="t" r="r" b="b"/>
              <a:pathLst>
                <a:path w="1426209" h="1485900">
                  <a:moveTo>
                    <a:pt x="0" y="0"/>
                  </a:moveTo>
                  <a:lnTo>
                    <a:pt x="1426209" y="0"/>
                  </a:lnTo>
                  <a:lnTo>
                    <a:pt x="1426209" y="1485900"/>
                  </a:lnTo>
                  <a:lnTo>
                    <a:pt x="0" y="1485900"/>
                  </a:lnTo>
                  <a:lnTo>
                    <a:pt x="0" y="0"/>
                  </a:lnTo>
                  <a:close/>
                </a:path>
              </a:pathLst>
            </a:custGeom>
            <a:ln w="38097">
              <a:solidFill>
                <a:srgbClr val="000000"/>
              </a:solidFill>
            </a:ln>
          </p:spPr>
          <p:txBody>
            <a:bodyPr wrap="square" lIns="0" tIns="0" rIns="0" bIns="0" rtlCol="0"/>
            <a:lstStyle/>
            <a:p>
              <a:endParaRPr/>
            </a:p>
          </p:txBody>
        </p:sp>
        <p:sp>
          <p:nvSpPr>
            <p:cNvPr id="44" name="object 44"/>
            <p:cNvSpPr/>
            <p:nvPr/>
          </p:nvSpPr>
          <p:spPr>
            <a:xfrm>
              <a:off x="5513069" y="1550669"/>
              <a:ext cx="1388110" cy="1447800"/>
            </a:xfrm>
            <a:custGeom>
              <a:avLst/>
              <a:gdLst/>
              <a:ahLst/>
              <a:cxnLst/>
              <a:rect l="l" t="t" r="r" b="b"/>
              <a:pathLst>
                <a:path w="1388109" h="1447800">
                  <a:moveTo>
                    <a:pt x="1388109" y="0"/>
                  </a:moveTo>
                  <a:lnTo>
                    <a:pt x="0" y="0"/>
                  </a:lnTo>
                  <a:lnTo>
                    <a:pt x="0" y="1447800"/>
                  </a:lnTo>
                  <a:lnTo>
                    <a:pt x="1388109" y="1447800"/>
                  </a:lnTo>
                  <a:lnTo>
                    <a:pt x="1388109" y="0"/>
                  </a:lnTo>
                  <a:close/>
                </a:path>
              </a:pathLst>
            </a:custGeom>
            <a:solidFill>
              <a:srgbClr val="000000">
                <a:alpha val="43998"/>
              </a:srgbClr>
            </a:solidFill>
          </p:spPr>
          <p:txBody>
            <a:bodyPr wrap="square" lIns="0" tIns="0" rIns="0" bIns="0" rtlCol="0"/>
            <a:lstStyle/>
            <a:p>
              <a:endParaRPr/>
            </a:p>
          </p:txBody>
        </p:sp>
        <p:sp>
          <p:nvSpPr>
            <p:cNvPr id="45" name="object 45"/>
            <p:cNvSpPr/>
            <p:nvPr/>
          </p:nvSpPr>
          <p:spPr>
            <a:xfrm>
              <a:off x="5467349" y="1504949"/>
              <a:ext cx="1424940" cy="1485900"/>
            </a:xfrm>
            <a:custGeom>
              <a:avLst/>
              <a:gdLst/>
              <a:ahLst/>
              <a:cxnLst/>
              <a:rect l="l" t="t" r="r" b="b"/>
              <a:pathLst>
                <a:path w="1424940" h="1485900">
                  <a:moveTo>
                    <a:pt x="0" y="0"/>
                  </a:moveTo>
                  <a:lnTo>
                    <a:pt x="1424940" y="0"/>
                  </a:lnTo>
                  <a:lnTo>
                    <a:pt x="1424940" y="1485900"/>
                  </a:lnTo>
                  <a:lnTo>
                    <a:pt x="0" y="1485900"/>
                  </a:lnTo>
                  <a:lnTo>
                    <a:pt x="0" y="0"/>
                  </a:lnTo>
                  <a:close/>
                </a:path>
              </a:pathLst>
            </a:custGeom>
            <a:ln w="38097">
              <a:solidFill>
                <a:srgbClr val="000000"/>
              </a:solidFill>
            </a:ln>
          </p:spPr>
          <p:txBody>
            <a:bodyPr wrap="square" lIns="0" tIns="0" rIns="0" bIns="0" rtlCol="0"/>
            <a:lstStyle/>
            <a:p>
              <a:endParaRPr/>
            </a:p>
          </p:txBody>
        </p:sp>
        <p:sp>
          <p:nvSpPr>
            <p:cNvPr id="46" name="object 46"/>
            <p:cNvSpPr/>
            <p:nvPr/>
          </p:nvSpPr>
          <p:spPr>
            <a:xfrm>
              <a:off x="5486399" y="1523999"/>
              <a:ext cx="1386840" cy="1447800"/>
            </a:xfrm>
            <a:prstGeom prst="rect">
              <a:avLst/>
            </a:prstGeom>
            <a:blipFill>
              <a:blip r:embed="rId10" cstate="print"/>
              <a:stretch>
                <a:fillRect/>
              </a:stretch>
            </a:blipFill>
          </p:spPr>
          <p:txBody>
            <a:bodyPr wrap="square" lIns="0" tIns="0" rIns="0" bIns="0" rtlCol="0"/>
            <a:lstStyle/>
            <a:p>
              <a:endParaRPr/>
            </a:p>
          </p:txBody>
        </p:sp>
      </p:grpSp>
      <p:sp>
        <p:nvSpPr>
          <p:cNvPr id="47" name="object 47"/>
          <p:cNvSpPr txBox="1">
            <a:spLocks noGrp="1"/>
          </p:cNvSpPr>
          <p:nvPr>
            <p:ph type="title"/>
          </p:nvPr>
        </p:nvSpPr>
        <p:spPr>
          <a:xfrm>
            <a:off x="2971800" y="262890"/>
            <a:ext cx="3126740" cy="452120"/>
          </a:xfrm>
          <a:prstGeom prst="rect">
            <a:avLst/>
          </a:prstGeom>
        </p:spPr>
        <p:txBody>
          <a:bodyPr vert="horz" wrap="square" lIns="0" tIns="12700" rIns="0" bIns="0" rtlCol="0">
            <a:spAutoFit/>
          </a:bodyPr>
          <a:lstStyle/>
          <a:p>
            <a:pPr marL="12700">
              <a:lnSpc>
                <a:spcPct val="100000"/>
              </a:lnSpc>
              <a:spcBef>
                <a:spcPts val="100"/>
              </a:spcBef>
            </a:pPr>
            <a:r>
              <a:rPr b="1" i="1" spc="-5" dirty="0">
                <a:latin typeface="Arial"/>
                <a:cs typeface="Arial"/>
              </a:rPr>
              <a:t>Plasmodium</a:t>
            </a:r>
            <a:r>
              <a:rPr b="1" i="1" spc="-85" dirty="0">
                <a:latin typeface="Arial"/>
                <a:cs typeface="Arial"/>
              </a:rPr>
              <a:t> </a:t>
            </a:r>
            <a:r>
              <a:rPr b="1" i="1" dirty="0">
                <a:latin typeface="Arial"/>
                <a:cs typeface="Arial"/>
              </a:rPr>
              <a:t>vivax</a:t>
            </a:r>
          </a:p>
        </p:txBody>
      </p:sp>
      <p:sp>
        <p:nvSpPr>
          <p:cNvPr id="53" name="object 53"/>
          <p:cNvSpPr txBox="1">
            <a:spLocks noGrp="1"/>
          </p:cNvSpPr>
          <p:nvPr>
            <p:ph type="dt" sz="half" idx="4294967295"/>
          </p:nvPr>
        </p:nvSpPr>
        <p:spPr>
          <a:xfrm>
            <a:off x="534669" y="6295722"/>
            <a:ext cx="719455" cy="224154"/>
          </a:xfrm>
          <a:prstGeom prst="rect">
            <a:avLst/>
          </a:prstGeom>
        </p:spPr>
        <p:txBody>
          <a:bodyPr vert="horz" wrap="square" lIns="0" tIns="0" rIns="0" bIns="0" rtlCol="0">
            <a:spAutoFit/>
          </a:bodyPr>
          <a:lstStyle/>
          <a:p>
            <a:pPr marL="12700">
              <a:lnSpc>
                <a:spcPts val="1645"/>
              </a:lnSpc>
            </a:pPr>
            <a:r>
              <a:rPr spc="-5" dirty="0"/>
              <a:t>02/19/15</a:t>
            </a:r>
          </a:p>
        </p:txBody>
      </p:sp>
      <p:sp>
        <p:nvSpPr>
          <p:cNvPr id="54" name="object 54"/>
          <p:cNvSpPr txBox="1">
            <a:spLocks noGrp="1"/>
          </p:cNvSpPr>
          <p:nvPr>
            <p:ph type="ftr" sz="quarter" idx="4294967295"/>
          </p:nvPr>
        </p:nvSpPr>
        <p:spPr>
          <a:xfrm>
            <a:off x="4107179" y="6295722"/>
            <a:ext cx="929004" cy="224154"/>
          </a:xfrm>
          <a:prstGeom prst="rect">
            <a:avLst/>
          </a:prstGeom>
        </p:spPr>
        <p:txBody>
          <a:bodyPr vert="horz" wrap="square" lIns="0" tIns="0" rIns="0" bIns="0" rtlCol="0">
            <a:spAutoFit/>
          </a:bodyPr>
          <a:lstStyle/>
          <a:p>
            <a:pPr marL="12700">
              <a:lnSpc>
                <a:spcPts val="1645"/>
              </a:lnSpc>
            </a:pPr>
            <a:r>
              <a:rPr spc="-5" dirty="0"/>
              <a:t>V</a:t>
            </a:r>
            <a:r>
              <a:rPr dirty="0"/>
              <a:t>AI</a:t>
            </a:r>
            <a:r>
              <a:rPr spc="15" dirty="0"/>
              <a:t>D</a:t>
            </a:r>
            <a:r>
              <a:rPr spc="-5" dirty="0"/>
              <a:t>E</a:t>
            </a:r>
            <a:r>
              <a:rPr dirty="0"/>
              <a:t>G</a:t>
            </a:r>
            <a:r>
              <a:rPr spc="10" dirty="0"/>
              <a:t>I.</a:t>
            </a:r>
            <a:r>
              <a:rPr dirty="0"/>
              <a:t>D</a:t>
            </a:r>
          </a:p>
        </p:txBody>
      </p:sp>
      <p:sp>
        <p:nvSpPr>
          <p:cNvPr id="55" name="object 55"/>
          <p:cNvSpPr txBox="1">
            <a:spLocks noGrp="1"/>
          </p:cNvSpPr>
          <p:nvPr>
            <p:ph type="sldNum" sz="quarter" idx="4294967295"/>
          </p:nvPr>
        </p:nvSpPr>
        <p:spPr>
          <a:xfrm>
            <a:off x="8360409" y="6295722"/>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dirty="0"/>
              <a:pPr marL="38100">
                <a:lnSpc>
                  <a:spcPts val="1645"/>
                </a:lnSpc>
              </a:pPr>
              <a:t>71</a:t>
            </a:fld>
            <a:endParaRPr dirty="0"/>
          </a:p>
        </p:txBody>
      </p:sp>
      <p:sp>
        <p:nvSpPr>
          <p:cNvPr id="48" name="object 48"/>
          <p:cNvSpPr txBox="1"/>
          <p:nvPr/>
        </p:nvSpPr>
        <p:spPr>
          <a:xfrm>
            <a:off x="3811270" y="3387090"/>
            <a:ext cx="4738370" cy="269240"/>
          </a:xfrm>
          <a:prstGeom prst="rect">
            <a:avLst/>
          </a:prstGeom>
        </p:spPr>
        <p:txBody>
          <a:bodyPr vert="horz" wrap="square" lIns="0" tIns="12700" rIns="0" bIns="0" rtlCol="0">
            <a:spAutoFit/>
          </a:bodyPr>
          <a:lstStyle/>
          <a:p>
            <a:pPr marL="12700">
              <a:lnSpc>
                <a:spcPct val="100000"/>
              </a:lnSpc>
              <a:spcBef>
                <a:spcPts val="100"/>
              </a:spcBef>
            </a:pPr>
            <a:r>
              <a:rPr sz="1600" b="1" spc="-10" dirty="0">
                <a:solidFill>
                  <a:srgbClr val="FF0000"/>
                </a:solidFill>
                <a:latin typeface="Arial"/>
                <a:cs typeface="Arial"/>
              </a:rPr>
              <a:t>Trophozoites: </a:t>
            </a:r>
            <a:r>
              <a:rPr sz="1600" b="1" spc="-5" dirty="0">
                <a:solidFill>
                  <a:srgbClr val="FF0000"/>
                </a:solidFill>
                <a:latin typeface="Arial"/>
                <a:cs typeface="Arial"/>
              </a:rPr>
              <a:t>ameboid; </a:t>
            </a:r>
            <a:r>
              <a:rPr sz="1600" b="1" spc="-10" dirty="0">
                <a:solidFill>
                  <a:srgbClr val="FF0000"/>
                </a:solidFill>
                <a:latin typeface="Arial"/>
                <a:cs typeface="Arial"/>
              </a:rPr>
              <a:t>deforms </a:t>
            </a:r>
            <a:r>
              <a:rPr sz="1600" b="1" spc="-5" dirty="0">
                <a:solidFill>
                  <a:srgbClr val="FF0000"/>
                </a:solidFill>
                <a:latin typeface="Arial"/>
                <a:cs typeface="Arial"/>
              </a:rPr>
              <a:t>the</a:t>
            </a:r>
            <a:r>
              <a:rPr sz="1600" b="1" spc="20" dirty="0">
                <a:solidFill>
                  <a:srgbClr val="FF0000"/>
                </a:solidFill>
                <a:latin typeface="Arial"/>
                <a:cs typeface="Arial"/>
              </a:rPr>
              <a:t> </a:t>
            </a:r>
            <a:r>
              <a:rPr sz="1600" b="1" spc="-15" dirty="0">
                <a:solidFill>
                  <a:srgbClr val="FF0000"/>
                </a:solidFill>
                <a:latin typeface="Arial"/>
                <a:cs typeface="Arial"/>
              </a:rPr>
              <a:t>erythrocyte</a:t>
            </a:r>
            <a:endParaRPr sz="1600">
              <a:latin typeface="Arial"/>
              <a:cs typeface="Arial"/>
            </a:endParaRPr>
          </a:p>
        </p:txBody>
      </p:sp>
      <p:sp>
        <p:nvSpPr>
          <p:cNvPr id="49" name="object 49"/>
          <p:cNvSpPr txBox="1"/>
          <p:nvPr/>
        </p:nvSpPr>
        <p:spPr>
          <a:xfrm>
            <a:off x="5816600" y="3971290"/>
            <a:ext cx="2455545" cy="269240"/>
          </a:xfrm>
          <a:prstGeom prst="rect">
            <a:avLst/>
          </a:prstGeom>
        </p:spPr>
        <p:txBody>
          <a:bodyPr vert="horz" wrap="square" lIns="0" tIns="12700" rIns="0" bIns="0" rtlCol="0">
            <a:spAutoFit/>
          </a:bodyPr>
          <a:lstStyle/>
          <a:p>
            <a:pPr marL="12700">
              <a:lnSpc>
                <a:spcPct val="100000"/>
              </a:lnSpc>
              <a:spcBef>
                <a:spcPts val="100"/>
              </a:spcBef>
            </a:pPr>
            <a:r>
              <a:rPr sz="1600" b="1" spc="-10" dirty="0">
                <a:solidFill>
                  <a:srgbClr val="FF0000"/>
                </a:solidFill>
                <a:latin typeface="Arial"/>
                <a:cs typeface="Arial"/>
              </a:rPr>
              <a:t>Gametocytes:</a:t>
            </a:r>
            <a:r>
              <a:rPr sz="1600" b="1" spc="-80" dirty="0">
                <a:solidFill>
                  <a:srgbClr val="FF0000"/>
                </a:solidFill>
                <a:latin typeface="Arial"/>
                <a:cs typeface="Arial"/>
              </a:rPr>
              <a:t> </a:t>
            </a:r>
            <a:r>
              <a:rPr sz="1600" b="1" spc="-10" dirty="0">
                <a:solidFill>
                  <a:srgbClr val="FF0000"/>
                </a:solidFill>
                <a:latin typeface="Arial"/>
                <a:cs typeface="Arial"/>
              </a:rPr>
              <a:t>round-oval</a:t>
            </a:r>
            <a:endParaRPr sz="1600">
              <a:latin typeface="Arial"/>
              <a:cs typeface="Arial"/>
            </a:endParaRPr>
          </a:p>
        </p:txBody>
      </p:sp>
      <p:sp>
        <p:nvSpPr>
          <p:cNvPr id="50" name="object 50"/>
          <p:cNvSpPr txBox="1"/>
          <p:nvPr/>
        </p:nvSpPr>
        <p:spPr>
          <a:xfrm>
            <a:off x="1987550" y="3996690"/>
            <a:ext cx="2749550" cy="269240"/>
          </a:xfrm>
          <a:prstGeom prst="rect">
            <a:avLst/>
          </a:prstGeom>
        </p:spPr>
        <p:txBody>
          <a:bodyPr vert="horz" wrap="square" lIns="0" tIns="12700" rIns="0" bIns="0" rtlCol="0">
            <a:spAutoFit/>
          </a:bodyPr>
          <a:lstStyle/>
          <a:p>
            <a:pPr marL="12700">
              <a:lnSpc>
                <a:spcPct val="100000"/>
              </a:lnSpc>
              <a:spcBef>
                <a:spcPts val="100"/>
              </a:spcBef>
            </a:pPr>
            <a:r>
              <a:rPr sz="1600" b="1" spc="-5" dirty="0">
                <a:solidFill>
                  <a:srgbClr val="FF0000"/>
                </a:solidFill>
                <a:latin typeface="Arial"/>
                <a:cs typeface="Arial"/>
              </a:rPr>
              <a:t>Schizonts: 12-24</a:t>
            </a:r>
            <a:r>
              <a:rPr sz="1600" b="1" spc="-95" dirty="0">
                <a:solidFill>
                  <a:srgbClr val="FF0000"/>
                </a:solidFill>
                <a:latin typeface="Arial"/>
                <a:cs typeface="Arial"/>
              </a:rPr>
              <a:t> </a:t>
            </a:r>
            <a:r>
              <a:rPr sz="1600" b="1" spc="-5" dirty="0">
                <a:solidFill>
                  <a:srgbClr val="FF0000"/>
                </a:solidFill>
                <a:latin typeface="Arial"/>
                <a:cs typeface="Arial"/>
              </a:rPr>
              <a:t>merozoites</a:t>
            </a:r>
            <a:endParaRPr sz="1600">
              <a:latin typeface="Arial"/>
              <a:cs typeface="Arial"/>
            </a:endParaRPr>
          </a:p>
        </p:txBody>
      </p:sp>
      <p:sp>
        <p:nvSpPr>
          <p:cNvPr id="51" name="object 51"/>
          <p:cNvSpPr txBox="1"/>
          <p:nvPr/>
        </p:nvSpPr>
        <p:spPr>
          <a:xfrm>
            <a:off x="1526539" y="3514090"/>
            <a:ext cx="588010" cy="269240"/>
          </a:xfrm>
          <a:prstGeom prst="rect">
            <a:avLst/>
          </a:prstGeom>
        </p:spPr>
        <p:txBody>
          <a:bodyPr vert="horz" wrap="square" lIns="0" tIns="12700" rIns="0" bIns="0" rtlCol="0">
            <a:spAutoFit/>
          </a:bodyPr>
          <a:lstStyle/>
          <a:p>
            <a:pPr marL="12700">
              <a:lnSpc>
                <a:spcPct val="100000"/>
              </a:lnSpc>
              <a:spcBef>
                <a:spcPts val="100"/>
              </a:spcBef>
            </a:pPr>
            <a:r>
              <a:rPr sz="1600" b="1" spc="-10" dirty="0">
                <a:solidFill>
                  <a:srgbClr val="FF0000"/>
                </a:solidFill>
                <a:latin typeface="Arial"/>
                <a:cs typeface="Arial"/>
              </a:rPr>
              <a:t>R</a:t>
            </a:r>
            <a:r>
              <a:rPr sz="1600" b="1" dirty="0">
                <a:solidFill>
                  <a:srgbClr val="FF0000"/>
                </a:solidFill>
                <a:latin typeface="Arial"/>
                <a:cs typeface="Arial"/>
              </a:rPr>
              <a:t>i</a:t>
            </a:r>
            <a:r>
              <a:rPr sz="1600" b="1" spc="-10" dirty="0">
                <a:solidFill>
                  <a:srgbClr val="FF0000"/>
                </a:solidFill>
                <a:latin typeface="Arial"/>
                <a:cs typeface="Arial"/>
              </a:rPr>
              <a:t>ng</a:t>
            </a:r>
            <a:r>
              <a:rPr sz="1600" b="1" dirty="0">
                <a:solidFill>
                  <a:srgbClr val="FF0000"/>
                </a:solidFill>
                <a:latin typeface="Arial"/>
                <a:cs typeface="Arial"/>
              </a:rPr>
              <a:t>s</a:t>
            </a:r>
            <a:endParaRPr sz="1600">
              <a:latin typeface="Arial"/>
              <a:cs typeface="Arial"/>
            </a:endParaRPr>
          </a:p>
        </p:txBody>
      </p:sp>
      <p:sp>
        <p:nvSpPr>
          <p:cNvPr id="52" name="object 52"/>
          <p:cNvSpPr txBox="1"/>
          <p:nvPr/>
        </p:nvSpPr>
        <p:spPr>
          <a:xfrm>
            <a:off x="1242060" y="871220"/>
            <a:ext cx="6783705" cy="269240"/>
          </a:xfrm>
          <a:prstGeom prst="rect">
            <a:avLst/>
          </a:prstGeom>
        </p:spPr>
        <p:txBody>
          <a:bodyPr vert="horz" wrap="square" lIns="0" tIns="12700" rIns="0" bIns="0" rtlCol="0">
            <a:spAutoFit/>
          </a:bodyPr>
          <a:lstStyle/>
          <a:p>
            <a:pPr marL="12700">
              <a:lnSpc>
                <a:spcPct val="100000"/>
              </a:lnSpc>
              <a:spcBef>
                <a:spcPts val="100"/>
              </a:spcBef>
            </a:pPr>
            <a:r>
              <a:rPr sz="1600" b="1" spc="-5" dirty="0">
                <a:latin typeface="Arial"/>
                <a:cs typeface="Arial"/>
              </a:rPr>
              <a:t>Infected </a:t>
            </a:r>
            <a:r>
              <a:rPr sz="1600" b="1" spc="-15" dirty="0">
                <a:latin typeface="Arial"/>
                <a:cs typeface="Arial"/>
              </a:rPr>
              <a:t>erythrocytes: </a:t>
            </a:r>
            <a:r>
              <a:rPr sz="1600" b="1" spc="-5" dirty="0">
                <a:latin typeface="Arial"/>
                <a:cs typeface="Arial"/>
              </a:rPr>
              <a:t>enlarged up to 2X; </a:t>
            </a:r>
            <a:r>
              <a:rPr sz="1600" b="1" spc="-10" dirty="0">
                <a:latin typeface="Arial"/>
                <a:cs typeface="Arial"/>
              </a:rPr>
              <a:t>deformed; </a:t>
            </a:r>
            <a:r>
              <a:rPr sz="1600" b="1" spc="-5" dirty="0">
                <a:latin typeface="Arial"/>
                <a:cs typeface="Arial"/>
              </a:rPr>
              <a:t>(Schüffner’s</a:t>
            </a:r>
            <a:r>
              <a:rPr sz="1600" b="1" dirty="0">
                <a:latin typeface="Arial"/>
                <a:cs typeface="Arial"/>
              </a:rPr>
              <a:t> </a:t>
            </a:r>
            <a:r>
              <a:rPr sz="1600" b="1" spc="-10" dirty="0">
                <a:latin typeface="Arial"/>
                <a:cs typeface="Arial"/>
              </a:rPr>
              <a:t>dots)</a:t>
            </a:r>
            <a:endParaRPr sz="1600">
              <a:latin typeface="Arial"/>
              <a:cs typeface="Arial"/>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53079" y="34290"/>
            <a:ext cx="3141345" cy="452120"/>
          </a:xfrm>
          <a:prstGeom prst="rect">
            <a:avLst/>
          </a:prstGeom>
        </p:spPr>
        <p:txBody>
          <a:bodyPr vert="horz" wrap="square" lIns="0" tIns="12700" rIns="0" bIns="0" rtlCol="0">
            <a:spAutoFit/>
          </a:bodyPr>
          <a:lstStyle/>
          <a:p>
            <a:pPr marL="12700">
              <a:lnSpc>
                <a:spcPct val="100000"/>
              </a:lnSpc>
              <a:spcBef>
                <a:spcPts val="100"/>
              </a:spcBef>
            </a:pPr>
            <a:r>
              <a:rPr b="1" i="1" spc="-10" dirty="0">
                <a:latin typeface="Arial"/>
                <a:cs typeface="Arial"/>
              </a:rPr>
              <a:t>Plasmodium</a:t>
            </a:r>
            <a:r>
              <a:rPr b="1" i="1" spc="-65" dirty="0">
                <a:latin typeface="Arial"/>
                <a:cs typeface="Arial"/>
              </a:rPr>
              <a:t> </a:t>
            </a:r>
            <a:r>
              <a:rPr b="1" i="1" spc="-5" dirty="0">
                <a:latin typeface="Arial"/>
                <a:cs typeface="Arial"/>
              </a:rPr>
              <a:t>ovale</a:t>
            </a:r>
          </a:p>
        </p:txBody>
      </p:sp>
      <p:grpSp>
        <p:nvGrpSpPr>
          <p:cNvPr id="3" name="object 3"/>
          <p:cNvGrpSpPr/>
          <p:nvPr/>
        </p:nvGrpSpPr>
        <p:grpSpPr>
          <a:xfrm>
            <a:off x="3695701" y="4305301"/>
            <a:ext cx="1588770" cy="1332230"/>
            <a:chOff x="3695701" y="4305301"/>
            <a:chExt cx="1588770" cy="1332230"/>
          </a:xfrm>
        </p:grpSpPr>
        <p:sp>
          <p:nvSpPr>
            <p:cNvPr id="4" name="object 4"/>
            <p:cNvSpPr/>
            <p:nvPr/>
          </p:nvSpPr>
          <p:spPr>
            <a:xfrm>
              <a:off x="3741419" y="4351019"/>
              <a:ext cx="1524000" cy="1267460"/>
            </a:xfrm>
            <a:custGeom>
              <a:avLst/>
              <a:gdLst/>
              <a:ahLst/>
              <a:cxnLst/>
              <a:rect l="l" t="t" r="r" b="b"/>
              <a:pathLst>
                <a:path w="1524000" h="1267460">
                  <a:moveTo>
                    <a:pt x="0" y="0"/>
                  </a:moveTo>
                  <a:lnTo>
                    <a:pt x="1524000" y="0"/>
                  </a:lnTo>
                  <a:lnTo>
                    <a:pt x="1524000" y="1267459"/>
                  </a:lnTo>
                  <a:lnTo>
                    <a:pt x="0" y="1267459"/>
                  </a:lnTo>
                  <a:lnTo>
                    <a:pt x="0" y="0"/>
                  </a:lnTo>
                  <a:close/>
                </a:path>
              </a:pathLst>
            </a:custGeom>
            <a:ln w="38097">
              <a:solidFill>
                <a:srgbClr val="000000"/>
              </a:solidFill>
            </a:ln>
          </p:spPr>
          <p:txBody>
            <a:bodyPr wrap="square" lIns="0" tIns="0" rIns="0" bIns="0" rtlCol="0"/>
            <a:lstStyle/>
            <a:p>
              <a:endParaRPr/>
            </a:p>
          </p:txBody>
        </p:sp>
        <p:sp>
          <p:nvSpPr>
            <p:cNvPr id="5" name="object 5"/>
            <p:cNvSpPr/>
            <p:nvPr/>
          </p:nvSpPr>
          <p:spPr>
            <a:xfrm>
              <a:off x="3760469" y="4370069"/>
              <a:ext cx="1485900" cy="1229360"/>
            </a:xfrm>
            <a:custGeom>
              <a:avLst/>
              <a:gdLst/>
              <a:ahLst/>
              <a:cxnLst/>
              <a:rect l="l" t="t" r="r" b="b"/>
              <a:pathLst>
                <a:path w="1485900" h="1229360">
                  <a:moveTo>
                    <a:pt x="1485900" y="0"/>
                  </a:moveTo>
                  <a:lnTo>
                    <a:pt x="0" y="0"/>
                  </a:lnTo>
                  <a:lnTo>
                    <a:pt x="0" y="1229359"/>
                  </a:lnTo>
                  <a:lnTo>
                    <a:pt x="1485900" y="1229359"/>
                  </a:lnTo>
                  <a:lnTo>
                    <a:pt x="1485900" y="0"/>
                  </a:lnTo>
                  <a:close/>
                </a:path>
              </a:pathLst>
            </a:custGeom>
            <a:solidFill>
              <a:srgbClr val="000000">
                <a:alpha val="43998"/>
              </a:srgbClr>
            </a:solidFill>
          </p:spPr>
          <p:txBody>
            <a:bodyPr wrap="square" lIns="0" tIns="0" rIns="0" bIns="0" rtlCol="0"/>
            <a:lstStyle/>
            <a:p>
              <a:endParaRPr/>
            </a:p>
          </p:txBody>
        </p:sp>
        <p:sp>
          <p:nvSpPr>
            <p:cNvPr id="6" name="object 6"/>
            <p:cNvSpPr/>
            <p:nvPr/>
          </p:nvSpPr>
          <p:spPr>
            <a:xfrm>
              <a:off x="3714749" y="4324349"/>
              <a:ext cx="1524000" cy="1266190"/>
            </a:xfrm>
            <a:custGeom>
              <a:avLst/>
              <a:gdLst/>
              <a:ahLst/>
              <a:cxnLst/>
              <a:rect l="l" t="t" r="r" b="b"/>
              <a:pathLst>
                <a:path w="1524000" h="1266189">
                  <a:moveTo>
                    <a:pt x="0" y="0"/>
                  </a:moveTo>
                  <a:lnTo>
                    <a:pt x="1524000" y="0"/>
                  </a:lnTo>
                  <a:lnTo>
                    <a:pt x="1524000" y="1266190"/>
                  </a:lnTo>
                  <a:lnTo>
                    <a:pt x="0" y="1266190"/>
                  </a:lnTo>
                  <a:lnTo>
                    <a:pt x="0" y="0"/>
                  </a:lnTo>
                  <a:close/>
                </a:path>
              </a:pathLst>
            </a:custGeom>
            <a:ln w="38097">
              <a:solidFill>
                <a:srgbClr val="000000"/>
              </a:solidFill>
            </a:ln>
          </p:spPr>
          <p:txBody>
            <a:bodyPr wrap="square" lIns="0" tIns="0" rIns="0" bIns="0" rtlCol="0"/>
            <a:lstStyle/>
            <a:p>
              <a:endParaRPr/>
            </a:p>
          </p:txBody>
        </p:sp>
        <p:sp>
          <p:nvSpPr>
            <p:cNvPr id="7" name="object 7"/>
            <p:cNvSpPr/>
            <p:nvPr/>
          </p:nvSpPr>
          <p:spPr>
            <a:xfrm>
              <a:off x="3733799" y="4343399"/>
              <a:ext cx="1485900" cy="1228090"/>
            </a:xfrm>
            <a:prstGeom prst="rect">
              <a:avLst/>
            </a:prstGeom>
            <a:blipFill>
              <a:blip r:embed="rId2" cstate="print"/>
              <a:stretch>
                <a:fillRect/>
              </a:stretch>
            </a:blipFill>
          </p:spPr>
          <p:txBody>
            <a:bodyPr wrap="square" lIns="0" tIns="0" rIns="0" bIns="0" rtlCol="0"/>
            <a:lstStyle/>
            <a:p>
              <a:endParaRPr/>
            </a:p>
          </p:txBody>
        </p:sp>
      </p:grpSp>
      <p:grpSp>
        <p:nvGrpSpPr>
          <p:cNvPr id="8" name="object 8"/>
          <p:cNvGrpSpPr/>
          <p:nvPr/>
        </p:nvGrpSpPr>
        <p:grpSpPr>
          <a:xfrm>
            <a:off x="4381501" y="1562101"/>
            <a:ext cx="4071620" cy="1475740"/>
            <a:chOff x="4381501" y="1562101"/>
            <a:chExt cx="4071620" cy="1475740"/>
          </a:xfrm>
        </p:grpSpPr>
        <p:sp>
          <p:nvSpPr>
            <p:cNvPr id="9" name="object 9"/>
            <p:cNvSpPr/>
            <p:nvPr/>
          </p:nvSpPr>
          <p:spPr>
            <a:xfrm>
              <a:off x="4427219" y="1684019"/>
              <a:ext cx="1485900" cy="1287780"/>
            </a:xfrm>
            <a:custGeom>
              <a:avLst/>
              <a:gdLst/>
              <a:ahLst/>
              <a:cxnLst/>
              <a:rect l="l" t="t" r="r" b="b"/>
              <a:pathLst>
                <a:path w="1485900" h="1287780">
                  <a:moveTo>
                    <a:pt x="0" y="0"/>
                  </a:moveTo>
                  <a:lnTo>
                    <a:pt x="1485900" y="0"/>
                  </a:lnTo>
                  <a:lnTo>
                    <a:pt x="1485900" y="1287779"/>
                  </a:lnTo>
                  <a:lnTo>
                    <a:pt x="0" y="1287779"/>
                  </a:lnTo>
                  <a:lnTo>
                    <a:pt x="0" y="0"/>
                  </a:lnTo>
                  <a:close/>
                </a:path>
              </a:pathLst>
            </a:custGeom>
            <a:ln w="38097">
              <a:solidFill>
                <a:srgbClr val="000000"/>
              </a:solidFill>
            </a:ln>
          </p:spPr>
          <p:txBody>
            <a:bodyPr wrap="square" lIns="0" tIns="0" rIns="0" bIns="0" rtlCol="0"/>
            <a:lstStyle/>
            <a:p>
              <a:endParaRPr/>
            </a:p>
          </p:txBody>
        </p:sp>
        <p:sp>
          <p:nvSpPr>
            <p:cNvPr id="10" name="object 10"/>
            <p:cNvSpPr/>
            <p:nvPr/>
          </p:nvSpPr>
          <p:spPr>
            <a:xfrm>
              <a:off x="4446269" y="1703069"/>
              <a:ext cx="1447800" cy="1249680"/>
            </a:xfrm>
            <a:custGeom>
              <a:avLst/>
              <a:gdLst/>
              <a:ahLst/>
              <a:cxnLst/>
              <a:rect l="l" t="t" r="r" b="b"/>
              <a:pathLst>
                <a:path w="1447800" h="1249680">
                  <a:moveTo>
                    <a:pt x="1447800" y="0"/>
                  </a:moveTo>
                  <a:lnTo>
                    <a:pt x="0" y="0"/>
                  </a:lnTo>
                  <a:lnTo>
                    <a:pt x="0" y="1249679"/>
                  </a:lnTo>
                  <a:lnTo>
                    <a:pt x="1447800" y="1249679"/>
                  </a:lnTo>
                  <a:lnTo>
                    <a:pt x="1447800" y="0"/>
                  </a:lnTo>
                  <a:close/>
                </a:path>
              </a:pathLst>
            </a:custGeom>
            <a:solidFill>
              <a:srgbClr val="000000">
                <a:alpha val="43998"/>
              </a:srgbClr>
            </a:solidFill>
          </p:spPr>
          <p:txBody>
            <a:bodyPr wrap="square" lIns="0" tIns="0" rIns="0" bIns="0" rtlCol="0"/>
            <a:lstStyle/>
            <a:p>
              <a:endParaRPr/>
            </a:p>
          </p:txBody>
        </p:sp>
        <p:sp>
          <p:nvSpPr>
            <p:cNvPr id="11" name="object 11"/>
            <p:cNvSpPr/>
            <p:nvPr/>
          </p:nvSpPr>
          <p:spPr>
            <a:xfrm>
              <a:off x="4400549" y="1657349"/>
              <a:ext cx="1485900" cy="1287780"/>
            </a:xfrm>
            <a:custGeom>
              <a:avLst/>
              <a:gdLst/>
              <a:ahLst/>
              <a:cxnLst/>
              <a:rect l="l" t="t" r="r" b="b"/>
              <a:pathLst>
                <a:path w="1485900" h="1287780">
                  <a:moveTo>
                    <a:pt x="0" y="0"/>
                  </a:moveTo>
                  <a:lnTo>
                    <a:pt x="1485900" y="0"/>
                  </a:lnTo>
                  <a:lnTo>
                    <a:pt x="1485900" y="1287779"/>
                  </a:lnTo>
                  <a:lnTo>
                    <a:pt x="0" y="1287779"/>
                  </a:lnTo>
                  <a:lnTo>
                    <a:pt x="0" y="0"/>
                  </a:lnTo>
                  <a:close/>
                </a:path>
              </a:pathLst>
            </a:custGeom>
            <a:ln w="38097">
              <a:solidFill>
                <a:srgbClr val="000000"/>
              </a:solidFill>
            </a:ln>
          </p:spPr>
          <p:txBody>
            <a:bodyPr wrap="square" lIns="0" tIns="0" rIns="0" bIns="0" rtlCol="0"/>
            <a:lstStyle/>
            <a:p>
              <a:endParaRPr/>
            </a:p>
          </p:txBody>
        </p:sp>
        <p:sp>
          <p:nvSpPr>
            <p:cNvPr id="12" name="object 12"/>
            <p:cNvSpPr/>
            <p:nvPr/>
          </p:nvSpPr>
          <p:spPr>
            <a:xfrm>
              <a:off x="4419599" y="1675129"/>
              <a:ext cx="1447800" cy="1249680"/>
            </a:xfrm>
            <a:prstGeom prst="rect">
              <a:avLst/>
            </a:prstGeom>
            <a:blipFill>
              <a:blip r:embed="rId3" cstate="print"/>
              <a:stretch>
                <a:fillRect/>
              </a:stretch>
            </a:blipFill>
          </p:spPr>
          <p:txBody>
            <a:bodyPr wrap="square" lIns="0" tIns="0" rIns="0" bIns="0" rtlCol="0"/>
            <a:lstStyle/>
            <a:p>
              <a:endParaRPr/>
            </a:p>
          </p:txBody>
        </p:sp>
        <p:sp>
          <p:nvSpPr>
            <p:cNvPr id="13" name="object 13"/>
            <p:cNvSpPr/>
            <p:nvPr/>
          </p:nvSpPr>
          <p:spPr>
            <a:xfrm>
              <a:off x="5951219" y="1988819"/>
              <a:ext cx="1181100" cy="1008380"/>
            </a:xfrm>
            <a:custGeom>
              <a:avLst/>
              <a:gdLst/>
              <a:ahLst/>
              <a:cxnLst/>
              <a:rect l="l" t="t" r="r" b="b"/>
              <a:pathLst>
                <a:path w="1181100" h="1008380">
                  <a:moveTo>
                    <a:pt x="0" y="0"/>
                  </a:moveTo>
                  <a:lnTo>
                    <a:pt x="1181100" y="0"/>
                  </a:lnTo>
                  <a:lnTo>
                    <a:pt x="1181100" y="1008379"/>
                  </a:lnTo>
                  <a:lnTo>
                    <a:pt x="0" y="1008379"/>
                  </a:lnTo>
                  <a:lnTo>
                    <a:pt x="0" y="0"/>
                  </a:lnTo>
                  <a:close/>
                </a:path>
              </a:pathLst>
            </a:custGeom>
            <a:ln w="38097">
              <a:solidFill>
                <a:srgbClr val="000000"/>
              </a:solidFill>
            </a:ln>
          </p:spPr>
          <p:txBody>
            <a:bodyPr wrap="square" lIns="0" tIns="0" rIns="0" bIns="0" rtlCol="0"/>
            <a:lstStyle/>
            <a:p>
              <a:endParaRPr/>
            </a:p>
          </p:txBody>
        </p:sp>
        <p:sp>
          <p:nvSpPr>
            <p:cNvPr id="14" name="object 14"/>
            <p:cNvSpPr/>
            <p:nvPr/>
          </p:nvSpPr>
          <p:spPr>
            <a:xfrm>
              <a:off x="5970269" y="2007869"/>
              <a:ext cx="1143000" cy="970280"/>
            </a:xfrm>
            <a:custGeom>
              <a:avLst/>
              <a:gdLst/>
              <a:ahLst/>
              <a:cxnLst/>
              <a:rect l="l" t="t" r="r" b="b"/>
              <a:pathLst>
                <a:path w="1143000" h="970280">
                  <a:moveTo>
                    <a:pt x="1143000" y="0"/>
                  </a:moveTo>
                  <a:lnTo>
                    <a:pt x="0" y="0"/>
                  </a:lnTo>
                  <a:lnTo>
                    <a:pt x="0" y="970279"/>
                  </a:lnTo>
                  <a:lnTo>
                    <a:pt x="1143000" y="970279"/>
                  </a:lnTo>
                  <a:lnTo>
                    <a:pt x="1143000" y="0"/>
                  </a:lnTo>
                  <a:close/>
                </a:path>
              </a:pathLst>
            </a:custGeom>
            <a:solidFill>
              <a:srgbClr val="000000">
                <a:alpha val="43998"/>
              </a:srgbClr>
            </a:solidFill>
          </p:spPr>
          <p:txBody>
            <a:bodyPr wrap="square" lIns="0" tIns="0" rIns="0" bIns="0" rtlCol="0"/>
            <a:lstStyle/>
            <a:p>
              <a:endParaRPr/>
            </a:p>
          </p:txBody>
        </p:sp>
        <p:sp>
          <p:nvSpPr>
            <p:cNvPr id="15" name="object 15"/>
            <p:cNvSpPr/>
            <p:nvPr/>
          </p:nvSpPr>
          <p:spPr>
            <a:xfrm>
              <a:off x="5924549" y="1962150"/>
              <a:ext cx="1181100" cy="1008380"/>
            </a:xfrm>
            <a:custGeom>
              <a:avLst/>
              <a:gdLst/>
              <a:ahLst/>
              <a:cxnLst/>
              <a:rect l="l" t="t" r="r" b="b"/>
              <a:pathLst>
                <a:path w="1181100" h="1008380">
                  <a:moveTo>
                    <a:pt x="0" y="0"/>
                  </a:moveTo>
                  <a:lnTo>
                    <a:pt x="1181100" y="0"/>
                  </a:lnTo>
                  <a:lnTo>
                    <a:pt x="1181100" y="1008379"/>
                  </a:lnTo>
                  <a:lnTo>
                    <a:pt x="0" y="1008379"/>
                  </a:lnTo>
                  <a:lnTo>
                    <a:pt x="0" y="0"/>
                  </a:lnTo>
                  <a:close/>
                </a:path>
              </a:pathLst>
            </a:custGeom>
            <a:ln w="38097">
              <a:solidFill>
                <a:srgbClr val="000000"/>
              </a:solidFill>
            </a:ln>
          </p:spPr>
          <p:txBody>
            <a:bodyPr wrap="square" lIns="0" tIns="0" rIns="0" bIns="0" rtlCol="0"/>
            <a:lstStyle/>
            <a:p>
              <a:endParaRPr/>
            </a:p>
          </p:txBody>
        </p:sp>
        <p:sp>
          <p:nvSpPr>
            <p:cNvPr id="16" name="object 16"/>
            <p:cNvSpPr/>
            <p:nvPr/>
          </p:nvSpPr>
          <p:spPr>
            <a:xfrm>
              <a:off x="5943599" y="1981200"/>
              <a:ext cx="1143000" cy="970279"/>
            </a:xfrm>
            <a:prstGeom prst="rect">
              <a:avLst/>
            </a:prstGeom>
            <a:blipFill>
              <a:blip r:embed="rId4" cstate="print"/>
              <a:stretch>
                <a:fillRect/>
              </a:stretch>
            </a:blipFill>
          </p:spPr>
          <p:txBody>
            <a:bodyPr wrap="square" lIns="0" tIns="0" rIns="0" bIns="0" rtlCol="0"/>
            <a:lstStyle/>
            <a:p>
              <a:endParaRPr/>
            </a:p>
          </p:txBody>
        </p:sp>
        <p:sp>
          <p:nvSpPr>
            <p:cNvPr id="17" name="object 17"/>
            <p:cNvSpPr/>
            <p:nvPr/>
          </p:nvSpPr>
          <p:spPr>
            <a:xfrm>
              <a:off x="7170419" y="1607819"/>
              <a:ext cx="1263650" cy="1410970"/>
            </a:xfrm>
            <a:custGeom>
              <a:avLst/>
              <a:gdLst/>
              <a:ahLst/>
              <a:cxnLst/>
              <a:rect l="l" t="t" r="r" b="b"/>
              <a:pathLst>
                <a:path w="1263650" h="1410970">
                  <a:moveTo>
                    <a:pt x="0" y="0"/>
                  </a:moveTo>
                  <a:lnTo>
                    <a:pt x="1263650" y="0"/>
                  </a:lnTo>
                  <a:lnTo>
                    <a:pt x="1263650" y="1410969"/>
                  </a:lnTo>
                  <a:lnTo>
                    <a:pt x="0" y="1410969"/>
                  </a:lnTo>
                  <a:lnTo>
                    <a:pt x="0" y="0"/>
                  </a:lnTo>
                  <a:close/>
                </a:path>
              </a:pathLst>
            </a:custGeom>
            <a:ln w="38097">
              <a:solidFill>
                <a:srgbClr val="000000"/>
              </a:solidFill>
            </a:ln>
          </p:spPr>
          <p:txBody>
            <a:bodyPr wrap="square" lIns="0" tIns="0" rIns="0" bIns="0" rtlCol="0"/>
            <a:lstStyle/>
            <a:p>
              <a:endParaRPr/>
            </a:p>
          </p:txBody>
        </p:sp>
        <p:sp>
          <p:nvSpPr>
            <p:cNvPr id="18" name="object 18"/>
            <p:cNvSpPr/>
            <p:nvPr/>
          </p:nvSpPr>
          <p:spPr>
            <a:xfrm>
              <a:off x="7189469" y="1626869"/>
              <a:ext cx="1225550" cy="1372870"/>
            </a:xfrm>
            <a:custGeom>
              <a:avLst/>
              <a:gdLst/>
              <a:ahLst/>
              <a:cxnLst/>
              <a:rect l="l" t="t" r="r" b="b"/>
              <a:pathLst>
                <a:path w="1225550" h="1372870">
                  <a:moveTo>
                    <a:pt x="1225550" y="0"/>
                  </a:moveTo>
                  <a:lnTo>
                    <a:pt x="0" y="0"/>
                  </a:lnTo>
                  <a:lnTo>
                    <a:pt x="0" y="1372869"/>
                  </a:lnTo>
                  <a:lnTo>
                    <a:pt x="1225550" y="1372869"/>
                  </a:lnTo>
                  <a:lnTo>
                    <a:pt x="1225550" y="0"/>
                  </a:lnTo>
                  <a:close/>
                </a:path>
              </a:pathLst>
            </a:custGeom>
            <a:solidFill>
              <a:srgbClr val="000000">
                <a:alpha val="43998"/>
              </a:srgbClr>
            </a:solidFill>
          </p:spPr>
          <p:txBody>
            <a:bodyPr wrap="square" lIns="0" tIns="0" rIns="0" bIns="0" rtlCol="0"/>
            <a:lstStyle/>
            <a:p>
              <a:endParaRPr/>
            </a:p>
          </p:txBody>
        </p:sp>
        <p:sp>
          <p:nvSpPr>
            <p:cNvPr id="19" name="object 19"/>
            <p:cNvSpPr/>
            <p:nvPr/>
          </p:nvSpPr>
          <p:spPr>
            <a:xfrm>
              <a:off x="7143749" y="1581149"/>
              <a:ext cx="1263650" cy="1410970"/>
            </a:xfrm>
            <a:custGeom>
              <a:avLst/>
              <a:gdLst/>
              <a:ahLst/>
              <a:cxnLst/>
              <a:rect l="l" t="t" r="r" b="b"/>
              <a:pathLst>
                <a:path w="1263650" h="1410970">
                  <a:moveTo>
                    <a:pt x="0" y="0"/>
                  </a:moveTo>
                  <a:lnTo>
                    <a:pt x="1263650" y="0"/>
                  </a:lnTo>
                  <a:lnTo>
                    <a:pt x="1263650" y="1410970"/>
                  </a:lnTo>
                  <a:lnTo>
                    <a:pt x="0" y="1410970"/>
                  </a:lnTo>
                  <a:lnTo>
                    <a:pt x="0" y="0"/>
                  </a:lnTo>
                  <a:close/>
                </a:path>
              </a:pathLst>
            </a:custGeom>
            <a:ln w="38097">
              <a:solidFill>
                <a:srgbClr val="000000"/>
              </a:solidFill>
            </a:ln>
          </p:spPr>
          <p:txBody>
            <a:bodyPr wrap="square" lIns="0" tIns="0" rIns="0" bIns="0" rtlCol="0"/>
            <a:lstStyle/>
            <a:p>
              <a:endParaRPr/>
            </a:p>
          </p:txBody>
        </p:sp>
        <p:sp>
          <p:nvSpPr>
            <p:cNvPr id="20" name="object 20"/>
            <p:cNvSpPr/>
            <p:nvPr/>
          </p:nvSpPr>
          <p:spPr>
            <a:xfrm>
              <a:off x="7162799" y="1600199"/>
              <a:ext cx="1225550" cy="1372870"/>
            </a:xfrm>
            <a:prstGeom prst="rect">
              <a:avLst/>
            </a:prstGeom>
            <a:blipFill>
              <a:blip r:embed="rId5" cstate="print"/>
              <a:stretch>
                <a:fillRect/>
              </a:stretch>
            </a:blipFill>
          </p:spPr>
          <p:txBody>
            <a:bodyPr wrap="square" lIns="0" tIns="0" rIns="0" bIns="0" rtlCol="0"/>
            <a:lstStyle/>
            <a:p>
              <a:endParaRPr/>
            </a:p>
          </p:txBody>
        </p:sp>
      </p:grpSp>
      <p:grpSp>
        <p:nvGrpSpPr>
          <p:cNvPr id="21" name="object 21"/>
          <p:cNvGrpSpPr/>
          <p:nvPr/>
        </p:nvGrpSpPr>
        <p:grpSpPr>
          <a:xfrm>
            <a:off x="495301" y="1562101"/>
            <a:ext cx="3227070" cy="1789430"/>
            <a:chOff x="495301" y="1562101"/>
            <a:chExt cx="3227070" cy="1789430"/>
          </a:xfrm>
        </p:grpSpPr>
        <p:sp>
          <p:nvSpPr>
            <p:cNvPr id="22" name="object 22"/>
            <p:cNvSpPr/>
            <p:nvPr/>
          </p:nvSpPr>
          <p:spPr>
            <a:xfrm>
              <a:off x="2141219" y="1836419"/>
              <a:ext cx="1562100" cy="1464310"/>
            </a:xfrm>
            <a:custGeom>
              <a:avLst/>
              <a:gdLst/>
              <a:ahLst/>
              <a:cxnLst/>
              <a:rect l="l" t="t" r="r" b="b"/>
              <a:pathLst>
                <a:path w="1562100" h="1464310">
                  <a:moveTo>
                    <a:pt x="0" y="0"/>
                  </a:moveTo>
                  <a:lnTo>
                    <a:pt x="1562100" y="0"/>
                  </a:lnTo>
                  <a:lnTo>
                    <a:pt x="1562100" y="1464309"/>
                  </a:lnTo>
                  <a:lnTo>
                    <a:pt x="0" y="1464309"/>
                  </a:lnTo>
                  <a:lnTo>
                    <a:pt x="0" y="0"/>
                  </a:lnTo>
                  <a:close/>
                </a:path>
              </a:pathLst>
            </a:custGeom>
            <a:ln w="38097">
              <a:solidFill>
                <a:srgbClr val="000000"/>
              </a:solidFill>
            </a:ln>
          </p:spPr>
          <p:txBody>
            <a:bodyPr wrap="square" lIns="0" tIns="0" rIns="0" bIns="0" rtlCol="0"/>
            <a:lstStyle/>
            <a:p>
              <a:endParaRPr/>
            </a:p>
          </p:txBody>
        </p:sp>
        <p:sp>
          <p:nvSpPr>
            <p:cNvPr id="23" name="object 23"/>
            <p:cNvSpPr/>
            <p:nvPr/>
          </p:nvSpPr>
          <p:spPr>
            <a:xfrm>
              <a:off x="2160269" y="1855469"/>
              <a:ext cx="1524000" cy="1426210"/>
            </a:xfrm>
            <a:custGeom>
              <a:avLst/>
              <a:gdLst/>
              <a:ahLst/>
              <a:cxnLst/>
              <a:rect l="l" t="t" r="r" b="b"/>
              <a:pathLst>
                <a:path w="1524000" h="1426210">
                  <a:moveTo>
                    <a:pt x="1524000" y="0"/>
                  </a:moveTo>
                  <a:lnTo>
                    <a:pt x="0" y="0"/>
                  </a:lnTo>
                  <a:lnTo>
                    <a:pt x="0" y="1426209"/>
                  </a:lnTo>
                  <a:lnTo>
                    <a:pt x="1524000" y="1426209"/>
                  </a:lnTo>
                  <a:lnTo>
                    <a:pt x="1524000" y="0"/>
                  </a:lnTo>
                  <a:close/>
                </a:path>
              </a:pathLst>
            </a:custGeom>
            <a:solidFill>
              <a:srgbClr val="000000">
                <a:alpha val="43998"/>
              </a:srgbClr>
            </a:solidFill>
          </p:spPr>
          <p:txBody>
            <a:bodyPr wrap="square" lIns="0" tIns="0" rIns="0" bIns="0" rtlCol="0"/>
            <a:lstStyle/>
            <a:p>
              <a:endParaRPr/>
            </a:p>
          </p:txBody>
        </p:sp>
        <p:sp>
          <p:nvSpPr>
            <p:cNvPr id="24" name="object 24"/>
            <p:cNvSpPr/>
            <p:nvPr/>
          </p:nvSpPr>
          <p:spPr>
            <a:xfrm>
              <a:off x="2114550" y="1809750"/>
              <a:ext cx="1562100" cy="1464310"/>
            </a:xfrm>
            <a:custGeom>
              <a:avLst/>
              <a:gdLst/>
              <a:ahLst/>
              <a:cxnLst/>
              <a:rect l="l" t="t" r="r" b="b"/>
              <a:pathLst>
                <a:path w="1562100" h="1464310">
                  <a:moveTo>
                    <a:pt x="0" y="0"/>
                  </a:moveTo>
                  <a:lnTo>
                    <a:pt x="1562100" y="0"/>
                  </a:lnTo>
                  <a:lnTo>
                    <a:pt x="1562100" y="1464310"/>
                  </a:lnTo>
                  <a:lnTo>
                    <a:pt x="0" y="1464310"/>
                  </a:lnTo>
                  <a:lnTo>
                    <a:pt x="0" y="0"/>
                  </a:lnTo>
                  <a:close/>
                </a:path>
              </a:pathLst>
            </a:custGeom>
            <a:ln w="38097">
              <a:solidFill>
                <a:srgbClr val="000000"/>
              </a:solidFill>
            </a:ln>
          </p:spPr>
          <p:txBody>
            <a:bodyPr wrap="square" lIns="0" tIns="0" rIns="0" bIns="0" rtlCol="0"/>
            <a:lstStyle/>
            <a:p>
              <a:endParaRPr/>
            </a:p>
          </p:txBody>
        </p:sp>
        <p:sp>
          <p:nvSpPr>
            <p:cNvPr id="25" name="object 25"/>
            <p:cNvSpPr/>
            <p:nvPr/>
          </p:nvSpPr>
          <p:spPr>
            <a:xfrm>
              <a:off x="2133599" y="1827529"/>
              <a:ext cx="1524000" cy="1426210"/>
            </a:xfrm>
            <a:prstGeom prst="rect">
              <a:avLst/>
            </a:prstGeom>
            <a:blipFill>
              <a:blip r:embed="rId6" cstate="print"/>
              <a:stretch>
                <a:fillRect/>
              </a:stretch>
            </a:blipFill>
          </p:spPr>
          <p:txBody>
            <a:bodyPr wrap="square" lIns="0" tIns="0" rIns="0" bIns="0" rtlCol="0"/>
            <a:lstStyle/>
            <a:p>
              <a:endParaRPr/>
            </a:p>
          </p:txBody>
        </p:sp>
        <p:sp>
          <p:nvSpPr>
            <p:cNvPr id="26" name="object 26"/>
            <p:cNvSpPr/>
            <p:nvPr/>
          </p:nvSpPr>
          <p:spPr>
            <a:xfrm>
              <a:off x="541019" y="1607819"/>
              <a:ext cx="1544320" cy="1724660"/>
            </a:xfrm>
            <a:custGeom>
              <a:avLst/>
              <a:gdLst/>
              <a:ahLst/>
              <a:cxnLst/>
              <a:rect l="l" t="t" r="r" b="b"/>
              <a:pathLst>
                <a:path w="1544320" h="1724660">
                  <a:moveTo>
                    <a:pt x="0" y="0"/>
                  </a:moveTo>
                  <a:lnTo>
                    <a:pt x="1544320" y="0"/>
                  </a:lnTo>
                  <a:lnTo>
                    <a:pt x="1544320" y="1724659"/>
                  </a:lnTo>
                  <a:lnTo>
                    <a:pt x="0" y="1724659"/>
                  </a:lnTo>
                  <a:lnTo>
                    <a:pt x="0" y="0"/>
                  </a:lnTo>
                  <a:close/>
                </a:path>
              </a:pathLst>
            </a:custGeom>
            <a:ln w="38097">
              <a:solidFill>
                <a:srgbClr val="000000"/>
              </a:solidFill>
            </a:ln>
          </p:spPr>
          <p:txBody>
            <a:bodyPr wrap="square" lIns="0" tIns="0" rIns="0" bIns="0" rtlCol="0"/>
            <a:lstStyle/>
            <a:p>
              <a:endParaRPr/>
            </a:p>
          </p:txBody>
        </p:sp>
        <p:sp>
          <p:nvSpPr>
            <p:cNvPr id="27" name="object 27"/>
            <p:cNvSpPr/>
            <p:nvPr/>
          </p:nvSpPr>
          <p:spPr>
            <a:xfrm>
              <a:off x="560069" y="1626869"/>
              <a:ext cx="1506220" cy="1686560"/>
            </a:xfrm>
            <a:custGeom>
              <a:avLst/>
              <a:gdLst/>
              <a:ahLst/>
              <a:cxnLst/>
              <a:rect l="l" t="t" r="r" b="b"/>
              <a:pathLst>
                <a:path w="1506220" h="1686560">
                  <a:moveTo>
                    <a:pt x="1506220" y="0"/>
                  </a:moveTo>
                  <a:lnTo>
                    <a:pt x="0" y="0"/>
                  </a:lnTo>
                  <a:lnTo>
                    <a:pt x="0" y="1686559"/>
                  </a:lnTo>
                  <a:lnTo>
                    <a:pt x="1506220" y="1686559"/>
                  </a:lnTo>
                  <a:lnTo>
                    <a:pt x="1506220" y="0"/>
                  </a:lnTo>
                  <a:close/>
                </a:path>
              </a:pathLst>
            </a:custGeom>
            <a:solidFill>
              <a:srgbClr val="000000">
                <a:alpha val="43998"/>
              </a:srgbClr>
            </a:solidFill>
          </p:spPr>
          <p:txBody>
            <a:bodyPr wrap="square" lIns="0" tIns="0" rIns="0" bIns="0" rtlCol="0"/>
            <a:lstStyle/>
            <a:p>
              <a:endParaRPr/>
            </a:p>
          </p:txBody>
        </p:sp>
        <p:sp>
          <p:nvSpPr>
            <p:cNvPr id="28" name="object 28"/>
            <p:cNvSpPr/>
            <p:nvPr/>
          </p:nvSpPr>
          <p:spPr>
            <a:xfrm>
              <a:off x="514349" y="1581149"/>
              <a:ext cx="1544320" cy="1723389"/>
            </a:xfrm>
            <a:custGeom>
              <a:avLst/>
              <a:gdLst/>
              <a:ahLst/>
              <a:cxnLst/>
              <a:rect l="l" t="t" r="r" b="b"/>
              <a:pathLst>
                <a:path w="1544320" h="1723389">
                  <a:moveTo>
                    <a:pt x="0" y="0"/>
                  </a:moveTo>
                  <a:lnTo>
                    <a:pt x="1544320" y="0"/>
                  </a:lnTo>
                  <a:lnTo>
                    <a:pt x="1544320" y="1723389"/>
                  </a:lnTo>
                  <a:lnTo>
                    <a:pt x="0" y="1723389"/>
                  </a:lnTo>
                  <a:lnTo>
                    <a:pt x="0" y="0"/>
                  </a:lnTo>
                  <a:close/>
                </a:path>
              </a:pathLst>
            </a:custGeom>
            <a:ln w="38097">
              <a:solidFill>
                <a:srgbClr val="000000"/>
              </a:solidFill>
            </a:ln>
          </p:spPr>
          <p:txBody>
            <a:bodyPr wrap="square" lIns="0" tIns="0" rIns="0" bIns="0" rtlCol="0"/>
            <a:lstStyle/>
            <a:p>
              <a:endParaRPr/>
            </a:p>
          </p:txBody>
        </p:sp>
        <p:sp>
          <p:nvSpPr>
            <p:cNvPr id="29" name="object 29"/>
            <p:cNvSpPr/>
            <p:nvPr/>
          </p:nvSpPr>
          <p:spPr>
            <a:xfrm>
              <a:off x="533399" y="1600199"/>
              <a:ext cx="1506220" cy="1685289"/>
            </a:xfrm>
            <a:prstGeom prst="rect">
              <a:avLst/>
            </a:prstGeom>
            <a:blipFill>
              <a:blip r:embed="rId7" cstate="print"/>
              <a:stretch>
                <a:fillRect/>
              </a:stretch>
            </a:blipFill>
          </p:spPr>
          <p:txBody>
            <a:bodyPr wrap="square" lIns="0" tIns="0" rIns="0" bIns="0" rtlCol="0"/>
            <a:lstStyle/>
            <a:p>
              <a:endParaRPr/>
            </a:p>
          </p:txBody>
        </p:sp>
      </p:grpSp>
      <p:grpSp>
        <p:nvGrpSpPr>
          <p:cNvPr id="30" name="object 30"/>
          <p:cNvGrpSpPr/>
          <p:nvPr/>
        </p:nvGrpSpPr>
        <p:grpSpPr>
          <a:xfrm>
            <a:off x="1943101" y="4305301"/>
            <a:ext cx="1703070" cy="1598930"/>
            <a:chOff x="1943101" y="4305301"/>
            <a:chExt cx="1703070" cy="1598930"/>
          </a:xfrm>
        </p:grpSpPr>
        <p:sp>
          <p:nvSpPr>
            <p:cNvPr id="31" name="object 31"/>
            <p:cNvSpPr/>
            <p:nvPr/>
          </p:nvSpPr>
          <p:spPr>
            <a:xfrm>
              <a:off x="1988820" y="4351019"/>
              <a:ext cx="1638300" cy="1534160"/>
            </a:xfrm>
            <a:custGeom>
              <a:avLst/>
              <a:gdLst/>
              <a:ahLst/>
              <a:cxnLst/>
              <a:rect l="l" t="t" r="r" b="b"/>
              <a:pathLst>
                <a:path w="1638300" h="1534160">
                  <a:moveTo>
                    <a:pt x="0" y="0"/>
                  </a:moveTo>
                  <a:lnTo>
                    <a:pt x="1638300" y="0"/>
                  </a:lnTo>
                  <a:lnTo>
                    <a:pt x="1638300" y="1534159"/>
                  </a:lnTo>
                  <a:lnTo>
                    <a:pt x="0" y="1534159"/>
                  </a:lnTo>
                  <a:lnTo>
                    <a:pt x="0" y="0"/>
                  </a:lnTo>
                  <a:close/>
                </a:path>
              </a:pathLst>
            </a:custGeom>
            <a:ln w="38097">
              <a:solidFill>
                <a:srgbClr val="000000"/>
              </a:solidFill>
            </a:ln>
          </p:spPr>
          <p:txBody>
            <a:bodyPr wrap="square" lIns="0" tIns="0" rIns="0" bIns="0" rtlCol="0"/>
            <a:lstStyle/>
            <a:p>
              <a:endParaRPr/>
            </a:p>
          </p:txBody>
        </p:sp>
        <p:sp>
          <p:nvSpPr>
            <p:cNvPr id="32" name="object 32"/>
            <p:cNvSpPr/>
            <p:nvPr/>
          </p:nvSpPr>
          <p:spPr>
            <a:xfrm>
              <a:off x="2007870" y="4371339"/>
              <a:ext cx="1600200" cy="1494790"/>
            </a:xfrm>
            <a:custGeom>
              <a:avLst/>
              <a:gdLst/>
              <a:ahLst/>
              <a:cxnLst/>
              <a:rect l="l" t="t" r="r" b="b"/>
              <a:pathLst>
                <a:path w="1600200" h="1494789">
                  <a:moveTo>
                    <a:pt x="1600200" y="0"/>
                  </a:moveTo>
                  <a:lnTo>
                    <a:pt x="0" y="0"/>
                  </a:lnTo>
                  <a:lnTo>
                    <a:pt x="0" y="1494790"/>
                  </a:lnTo>
                  <a:lnTo>
                    <a:pt x="1600200" y="1494790"/>
                  </a:lnTo>
                  <a:lnTo>
                    <a:pt x="1600200" y="0"/>
                  </a:lnTo>
                  <a:close/>
                </a:path>
              </a:pathLst>
            </a:custGeom>
            <a:solidFill>
              <a:srgbClr val="000000">
                <a:alpha val="43998"/>
              </a:srgbClr>
            </a:solidFill>
          </p:spPr>
          <p:txBody>
            <a:bodyPr wrap="square" lIns="0" tIns="0" rIns="0" bIns="0" rtlCol="0"/>
            <a:lstStyle/>
            <a:p>
              <a:endParaRPr/>
            </a:p>
          </p:txBody>
        </p:sp>
        <p:sp>
          <p:nvSpPr>
            <p:cNvPr id="33" name="object 33"/>
            <p:cNvSpPr/>
            <p:nvPr/>
          </p:nvSpPr>
          <p:spPr>
            <a:xfrm>
              <a:off x="1962150" y="4324349"/>
              <a:ext cx="1638300" cy="1534160"/>
            </a:xfrm>
            <a:custGeom>
              <a:avLst/>
              <a:gdLst/>
              <a:ahLst/>
              <a:cxnLst/>
              <a:rect l="l" t="t" r="r" b="b"/>
              <a:pathLst>
                <a:path w="1638300" h="1534160">
                  <a:moveTo>
                    <a:pt x="0" y="0"/>
                  </a:moveTo>
                  <a:lnTo>
                    <a:pt x="1638300" y="0"/>
                  </a:lnTo>
                  <a:lnTo>
                    <a:pt x="1638300" y="1534160"/>
                  </a:lnTo>
                  <a:lnTo>
                    <a:pt x="0" y="1534160"/>
                  </a:lnTo>
                  <a:lnTo>
                    <a:pt x="0" y="0"/>
                  </a:lnTo>
                  <a:close/>
                </a:path>
              </a:pathLst>
            </a:custGeom>
            <a:ln w="38097">
              <a:solidFill>
                <a:srgbClr val="000000"/>
              </a:solidFill>
            </a:ln>
          </p:spPr>
          <p:txBody>
            <a:bodyPr wrap="square" lIns="0" tIns="0" rIns="0" bIns="0" rtlCol="0"/>
            <a:lstStyle/>
            <a:p>
              <a:endParaRPr/>
            </a:p>
          </p:txBody>
        </p:sp>
        <p:sp>
          <p:nvSpPr>
            <p:cNvPr id="34" name="object 34"/>
            <p:cNvSpPr/>
            <p:nvPr/>
          </p:nvSpPr>
          <p:spPr>
            <a:xfrm>
              <a:off x="1981200" y="4344669"/>
              <a:ext cx="1600200" cy="1493520"/>
            </a:xfrm>
            <a:prstGeom prst="rect">
              <a:avLst/>
            </a:prstGeom>
            <a:blipFill>
              <a:blip r:embed="rId8" cstate="print"/>
              <a:stretch>
                <a:fillRect/>
              </a:stretch>
            </a:blipFill>
          </p:spPr>
          <p:txBody>
            <a:bodyPr wrap="square" lIns="0" tIns="0" rIns="0" bIns="0" rtlCol="0"/>
            <a:lstStyle/>
            <a:p>
              <a:endParaRPr/>
            </a:p>
          </p:txBody>
        </p:sp>
      </p:grpSp>
      <p:grpSp>
        <p:nvGrpSpPr>
          <p:cNvPr id="35" name="object 35"/>
          <p:cNvGrpSpPr/>
          <p:nvPr/>
        </p:nvGrpSpPr>
        <p:grpSpPr>
          <a:xfrm>
            <a:off x="419101" y="4305301"/>
            <a:ext cx="1422400" cy="2010410"/>
            <a:chOff x="419101" y="4305301"/>
            <a:chExt cx="1422400" cy="2010410"/>
          </a:xfrm>
        </p:grpSpPr>
        <p:sp>
          <p:nvSpPr>
            <p:cNvPr id="36" name="object 36"/>
            <p:cNvSpPr/>
            <p:nvPr/>
          </p:nvSpPr>
          <p:spPr>
            <a:xfrm>
              <a:off x="464819" y="4351019"/>
              <a:ext cx="1357630" cy="1945639"/>
            </a:xfrm>
            <a:custGeom>
              <a:avLst/>
              <a:gdLst/>
              <a:ahLst/>
              <a:cxnLst/>
              <a:rect l="l" t="t" r="r" b="b"/>
              <a:pathLst>
                <a:path w="1357630" h="1945639">
                  <a:moveTo>
                    <a:pt x="0" y="0"/>
                  </a:moveTo>
                  <a:lnTo>
                    <a:pt x="1357630" y="0"/>
                  </a:lnTo>
                  <a:lnTo>
                    <a:pt x="1357630" y="1945639"/>
                  </a:lnTo>
                  <a:lnTo>
                    <a:pt x="0" y="1945639"/>
                  </a:lnTo>
                  <a:lnTo>
                    <a:pt x="0" y="0"/>
                  </a:lnTo>
                  <a:close/>
                </a:path>
              </a:pathLst>
            </a:custGeom>
            <a:ln w="38097">
              <a:solidFill>
                <a:srgbClr val="000000"/>
              </a:solidFill>
            </a:ln>
          </p:spPr>
          <p:txBody>
            <a:bodyPr wrap="square" lIns="0" tIns="0" rIns="0" bIns="0" rtlCol="0"/>
            <a:lstStyle/>
            <a:p>
              <a:endParaRPr/>
            </a:p>
          </p:txBody>
        </p:sp>
        <p:sp>
          <p:nvSpPr>
            <p:cNvPr id="37" name="object 37"/>
            <p:cNvSpPr/>
            <p:nvPr/>
          </p:nvSpPr>
          <p:spPr>
            <a:xfrm>
              <a:off x="483869" y="4371339"/>
              <a:ext cx="1318260" cy="1905000"/>
            </a:xfrm>
            <a:custGeom>
              <a:avLst/>
              <a:gdLst/>
              <a:ahLst/>
              <a:cxnLst/>
              <a:rect l="l" t="t" r="r" b="b"/>
              <a:pathLst>
                <a:path w="1318260" h="1905000">
                  <a:moveTo>
                    <a:pt x="1318260" y="0"/>
                  </a:moveTo>
                  <a:lnTo>
                    <a:pt x="0" y="0"/>
                  </a:lnTo>
                  <a:lnTo>
                    <a:pt x="0" y="1905000"/>
                  </a:lnTo>
                  <a:lnTo>
                    <a:pt x="1318260" y="1905000"/>
                  </a:lnTo>
                  <a:lnTo>
                    <a:pt x="1318260" y="0"/>
                  </a:lnTo>
                  <a:close/>
                </a:path>
              </a:pathLst>
            </a:custGeom>
            <a:solidFill>
              <a:srgbClr val="000000">
                <a:alpha val="43998"/>
              </a:srgbClr>
            </a:solidFill>
          </p:spPr>
          <p:txBody>
            <a:bodyPr wrap="square" lIns="0" tIns="0" rIns="0" bIns="0" rtlCol="0"/>
            <a:lstStyle/>
            <a:p>
              <a:endParaRPr/>
            </a:p>
          </p:txBody>
        </p:sp>
        <p:sp>
          <p:nvSpPr>
            <p:cNvPr id="38" name="object 38"/>
            <p:cNvSpPr/>
            <p:nvPr/>
          </p:nvSpPr>
          <p:spPr>
            <a:xfrm>
              <a:off x="438149" y="4324349"/>
              <a:ext cx="1357630" cy="1944370"/>
            </a:xfrm>
            <a:custGeom>
              <a:avLst/>
              <a:gdLst/>
              <a:ahLst/>
              <a:cxnLst/>
              <a:rect l="l" t="t" r="r" b="b"/>
              <a:pathLst>
                <a:path w="1357630" h="1944370">
                  <a:moveTo>
                    <a:pt x="0" y="0"/>
                  </a:moveTo>
                  <a:lnTo>
                    <a:pt x="1357630" y="0"/>
                  </a:lnTo>
                  <a:lnTo>
                    <a:pt x="1357630" y="1944370"/>
                  </a:lnTo>
                  <a:lnTo>
                    <a:pt x="0" y="1944370"/>
                  </a:lnTo>
                  <a:lnTo>
                    <a:pt x="0" y="0"/>
                  </a:lnTo>
                  <a:close/>
                </a:path>
              </a:pathLst>
            </a:custGeom>
            <a:ln w="38097">
              <a:solidFill>
                <a:srgbClr val="000000"/>
              </a:solidFill>
            </a:ln>
          </p:spPr>
          <p:txBody>
            <a:bodyPr wrap="square" lIns="0" tIns="0" rIns="0" bIns="0" rtlCol="0"/>
            <a:lstStyle/>
            <a:p>
              <a:endParaRPr/>
            </a:p>
          </p:txBody>
        </p:sp>
        <p:sp>
          <p:nvSpPr>
            <p:cNvPr id="39" name="object 39"/>
            <p:cNvSpPr/>
            <p:nvPr/>
          </p:nvSpPr>
          <p:spPr>
            <a:xfrm>
              <a:off x="457199" y="4344669"/>
              <a:ext cx="1318260" cy="1904999"/>
            </a:xfrm>
            <a:prstGeom prst="rect">
              <a:avLst/>
            </a:prstGeom>
            <a:blipFill>
              <a:blip r:embed="rId9" cstate="print"/>
              <a:stretch>
                <a:fillRect/>
              </a:stretch>
            </a:blipFill>
          </p:spPr>
          <p:txBody>
            <a:bodyPr wrap="square" lIns="0" tIns="0" rIns="0" bIns="0" rtlCol="0"/>
            <a:lstStyle/>
            <a:p>
              <a:endParaRPr/>
            </a:p>
          </p:txBody>
        </p:sp>
      </p:grpSp>
      <p:grpSp>
        <p:nvGrpSpPr>
          <p:cNvPr id="40" name="object 40"/>
          <p:cNvGrpSpPr/>
          <p:nvPr/>
        </p:nvGrpSpPr>
        <p:grpSpPr>
          <a:xfrm>
            <a:off x="5448301" y="4000501"/>
            <a:ext cx="3035300" cy="1668780"/>
            <a:chOff x="5448301" y="4000501"/>
            <a:chExt cx="3035300" cy="1668780"/>
          </a:xfrm>
        </p:grpSpPr>
        <p:sp>
          <p:nvSpPr>
            <p:cNvPr id="41" name="object 41"/>
            <p:cNvSpPr/>
            <p:nvPr/>
          </p:nvSpPr>
          <p:spPr>
            <a:xfrm>
              <a:off x="7018019" y="4046219"/>
              <a:ext cx="1446530" cy="1352550"/>
            </a:xfrm>
            <a:custGeom>
              <a:avLst/>
              <a:gdLst/>
              <a:ahLst/>
              <a:cxnLst/>
              <a:rect l="l" t="t" r="r" b="b"/>
              <a:pathLst>
                <a:path w="1446529" h="1352550">
                  <a:moveTo>
                    <a:pt x="0" y="0"/>
                  </a:moveTo>
                  <a:lnTo>
                    <a:pt x="1446529" y="0"/>
                  </a:lnTo>
                  <a:lnTo>
                    <a:pt x="1446529" y="1352549"/>
                  </a:lnTo>
                  <a:lnTo>
                    <a:pt x="0" y="1352549"/>
                  </a:lnTo>
                  <a:lnTo>
                    <a:pt x="0" y="0"/>
                  </a:lnTo>
                  <a:close/>
                </a:path>
              </a:pathLst>
            </a:custGeom>
            <a:ln w="38097">
              <a:solidFill>
                <a:srgbClr val="000000"/>
              </a:solidFill>
            </a:ln>
          </p:spPr>
          <p:txBody>
            <a:bodyPr wrap="square" lIns="0" tIns="0" rIns="0" bIns="0" rtlCol="0"/>
            <a:lstStyle/>
            <a:p>
              <a:endParaRPr/>
            </a:p>
          </p:txBody>
        </p:sp>
        <p:sp>
          <p:nvSpPr>
            <p:cNvPr id="42" name="object 42"/>
            <p:cNvSpPr/>
            <p:nvPr/>
          </p:nvSpPr>
          <p:spPr>
            <a:xfrm>
              <a:off x="7037069" y="4065269"/>
              <a:ext cx="1408430" cy="1314450"/>
            </a:xfrm>
            <a:custGeom>
              <a:avLst/>
              <a:gdLst/>
              <a:ahLst/>
              <a:cxnLst/>
              <a:rect l="l" t="t" r="r" b="b"/>
              <a:pathLst>
                <a:path w="1408429" h="1314450">
                  <a:moveTo>
                    <a:pt x="1408429" y="0"/>
                  </a:moveTo>
                  <a:lnTo>
                    <a:pt x="0" y="0"/>
                  </a:lnTo>
                  <a:lnTo>
                    <a:pt x="0" y="1314449"/>
                  </a:lnTo>
                  <a:lnTo>
                    <a:pt x="1408429" y="1314449"/>
                  </a:lnTo>
                  <a:lnTo>
                    <a:pt x="1408429" y="0"/>
                  </a:lnTo>
                  <a:close/>
                </a:path>
              </a:pathLst>
            </a:custGeom>
            <a:solidFill>
              <a:srgbClr val="000000">
                <a:alpha val="43998"/>
              </a:srgbClr>
            </a:solidFill>
          </p:spPr>
          <p:txBody>
            <a:bodyPr wrap="square" lIns="0" tIns="0" rIns="0" bIns="0" rtlCol="0"/>
            <a:lstStyle/>
            <a:p>
              <a:endParaRPr/>
            </a:p>
          </p:txBody>
        </p:sp>
        <p:sp>
          <p:nvSpPr>
            <p:cNvPr id="43" name="object 43"/>
            <p:cNvSpPr/>
            <p:nvPr/>
          </p:nvSpPr>
          <p:spPr>
            <a:xfrm>
              <a:off x="6991349" y="4019549"/>
              <a:ext cx="1446530" cy="1352550"/>
            </a:xfrm>
            <a:custGeom>
              <a:avLst/>
              <a:gdLst/>
              <a:ahLst/>
              <a:cxnLst/>
              <a:rect l="l" t="t" r="r" b="b"/>
              <a:pathLst>
                <a:path w="1446529" h="1352550">
                  <a:moveTo>
                    <a:pt x="0" y="0"/>
                  </a:moveTo>
                  <a:lnTo>
                    <a:pt x="1446529" y="0"/>
                  </a:lnTo>
                  <a:lnTo>
                    <a:pt x="1446529" y="1352550"/>
                  </a:lnTo>
                  <a:lnTo>
                    <a:pt x="0" y="1352550"/>
                  </a:lnTo>
                  <a:lnTo>
                    <a:pt x="0" y="0"/>
                  </a:lnTo>
                  <a:close/>
                </a:path>
              </a:pathLst>
            </a:custGeom>
            <a:ln w="38097">
              <a:solidFill>
                <a:srgbClr val="000000"/>
              </a:solidFill>
            </a:ln>
          </p:spPr>
          <p:txBody>
            <a:bodyPr wrap="square" lIns="0" tIns="0" rIns="0" bIns="0" rtlCol="0"/>
            <a:lstStyle/>
            <a:p>
              <a:endParaRPr/>
            </a:p>
          </p:txBody>
        </p:sp>
        <p:sp>
          <p:nvSpPr>
            <p:cNvPr id="44" name="object 44"/>
            <p:cNvSpPr/>
            <p:nvPr/>
          </p:nvSpPr>
          <p:spPr>
            <a:xfrm>
              <a:off x="7010399" y="4038599"/>
              <a:ext cx="1408429" cy="1314450"/>
            </a:xfrm>
            <a:prstGeom prst="rect">
              <a:avLst/>
            </a:prstGeom>
            <a:blipFill>
              <a:blip r:embed="rId10" cstate="print"/>
              <a:stretch>
                <a:fillRect/>
              </a:stretch>
            </a:blipFill>
          </p:spPr>
          <p:txBody>
            <a:bodyPr wrap="square" lIns="0" tIns="0" rIns="0" bIns="0" rtlCol="0"/>
            <a:lstStyle/>
            <a:p>
              <a:endParaRPr/>
            </a:p>
          </p:txBody>
        </p:sp>
        <p:sp>
          <p:nvSpPr>
            <p:cNvPr id="45" name="object 45"/>
            <p:cNvSpPr/>
            <p:nvPr/>
          </p:nvSpPr>
          <p:spPr>
            <a:xfrm>
              <a:off x="5494019" y="4046219"/>
              <a:ext cx="1428750" cy="1604010"/>
            </a:xfrm>
            <a:custGeom>
              <a:avLst/>
              <a:gdLst/>
              <a:ahLst/>
              <a:cxnLst/>
              <a:rect l="l" t="t" r="r" b="b"/>
              <a:pathLst>
                <a:path w="1428750" h="1604010">
                  <a:moveTo>
                    <a:pt x="0" y="0"/>
                  </a:moveTo>
                  <a:lnTo>
                    <a:pt x="1428750" y="0"/>
                  </a:lnTo>
                  <a:lnTo>
                    <a:pt x="1428750" y="1604009"/>
                  </a:lnTo>
                  <a:lnTo>
                    <a:pt x="0" y="1604009"/>
                  </a:lnTo>
                  <a:lnTo>
                    <a:pt x="0" y="0"/>
                  </a:lnTo>
                  <a:close/>
                </a:path>
              </a:pathLst>
            </a:custGeom>
            <a:ln w="38097">
              <a:solidFill>
                <a:srgbClr val="000000"/>
              </a:solidFill>
            </a:ln>
          </p:spPr>
          <p:txBody>
            <a:bodyPr wrap="square" lIns="0" tIns="0" rIns="0" bIns="0" rtlCol="0"/>
            <a:lstStyle/>
            <a:p>
              <a:endParaRPr/>
            </a:p>
          </p:txBody>
        </p:sp>
        <p:sp>
          <p:nvSpPr>
            <p:cNvPr id="46" name="object 46"/>
            <p:cNvSpPr/>
            <p:nvPr/>
          </p:nvSpPr>
          <p:spPr>
            <a:xfrm>
              <a:off x="5513069" y="4065269"/>
              <a:ext cx="1390650" cy="1565910"/>
            </a:xfrm>
            <a:custGeom>
              <a:avLst/>
              <a:gdLst/>
              <a:ahLst/>
              <a:cxnLst/>
              <a:rect l="l" t="t" r="r" b="b"/>
              <a:pathLst>
                <a:path w="1390650" h="1565910">
                  <a:moveTo>
                    <a:pt x="1390650" y="0"/>
                  </a:moveTo>
                  <a:lnTo>
                    <a:pt x="0" y="0"/>
                  </a:lnTo>
                  <a:lnTo>
                    <a:pt x="0" y="1565909"/>
                  </a:lnTo>
                  <a:lnTo>
                    <a:pt x="1390650" y="1565909"/>
                  </a:lnTo>
                  <a:lnTo>
                    <a:pt x="1390650" y="0"/>
                  </a:lnTo>
                  <a:close/>
                </a:path>
              </a:pathLst>
            </a:custGeom>
            <a:solidFill>
              <a:srgbClr val="000000">
                <a:alpha val="43998"/>
              </a:srgbClr>
            </a:solidFill>
          </p:spPr>
          <p:txBody>
            <a:bodyPr wrap="square" lIns="0" tIns="0" rIns="0" bIns="0" rtlCol="0"/>
            <a:lstStyle/>
            <a:p>
              <a:endParaRPr/>
            </a:p>
          </p:txBody>
        </p:sp>
        <p:sp>
          <p:nvSpPr>
            <p:cNvPr id="47" name="object 47"/>
            <p:cNvSpPr/>
            <p:nvPr/>
          </p:nvSpPr>
          <p:spPr>
            <a:xfrm>
              <a:off x="5467349" y="4019549"/>
              <a:ext cx="1428750" cy="1602740"/>
            </a:xfrm>
            <a:custGeom>
              <a:avLst/>
              <a:gdLst/>
              <a:ahLst/>
              <a:cxnLst/>
              <a:rect l="l" t="t" r="r" b="b"/>
              <a:pathLst>
                <a:path w="1428750" h="1602739">
                  <a:moveTo>
                    <a:pt x="0" y="0"/>
                  </a:moveTo>
                  <a:lnTo>
                    <a:pt x="1428750" y="0"/>
                  </a:lnTo>
                  <a:lnTo>
                    <a:pt x="1428750" y="1602740"/>
                  </a:lnTo>
                  <a:lnTo>
                    <a:pt x="0" y="1602740"/>
                  </a:lnTo>
                  <a:lnTo>
                    <a:pt x="0" y="0"/>
                  </a:lnTo>
                  <a:close/>
                </a:path>
              </a:pathLst>
            </a:custGeom>
            <a:ln w="38097">
              <a:solidFill>
                <a:srgbClr val="000000"/>
              </a:solidFill>
            </a:ln>
          </p:spPr>
          <p:txBody>
            <a:bodyPr wrap="square" lIns="0" tIns="0" rIns="0" bIns="0" rtlCol="0"/>
            <a:lstStyle/>
            <a:p>
              <a:endParaRPr/>
            </a:p>
          </p:txBody>
        </p:sp>
        <p:sp>
          <p:nvSpPr>
            <p:cNvPr id="48" name="object 48"/>
            <p:cNvSpPr/>
            <p:nvPr/>
          </p:nvSpPr>
          <p:spPr>
            <a:xfrm>
              <a:off x="5486399" y="4037329"/>
              <a:ext cx="1390650" cy="1565910"/>
            </a:xfrm>
            <a:prstGeom prst="rect">
              <a:avLst/>
            </a:prstGeom>
            <a:blipFill>
              <a:blip r:embed="rId11" cstate="print"/>
              <a:stretch>
                <a:fillRect/>
              </a:stretch>
            </a:blipFill>
          </p:spPr>
          <p:txBody>
            <a:bodyPr wrap="square" lIns="0" tIns="0" rIns="0" bIns="0" rtlCol="0"/>
            <a:lstStyle/>
            <a:p>
              <a:endParaRPr/>
            </a:p>
          </p:txBody>
        </p:sp>
      </p:grpSp>
      <p:sp>
        <p:nvSpPr>
          <p:cNvPr id="49" name="object 49"/>
          <p:cNvSpPr txBox="1"/>
          <p:nvPr/>
        </p:nvSpPr>
        <p:spPr>
          <a:xfrm>
            <a:off x="336550" y="567690"/>
            <a:ext cx="8352155" cy="511809"/>
          </a:xfrm>
          <a:prstGeom prst="rect">
            <a:avLst/>
          </a:prstGeom>
        </p:spPr>
        <p:txBody>
          <a:bodyPr vert="horz" wrap="square" lIns="0" tIns="21590" rIns="0" bIns="0" rtlCol="0">
            <a:spAutoFit/>
          </a:bodyPr>
          <a:lstStyle/>
          <a:p>
            <a:pPr marL="1752600" marR="5080" indent="-1739900">
              <a:lnSpc>
                <a:spcPts val="1910"/>
              </a:lnSpc>
              <a:spcBef>
                <a:spcPts val="170"/>
              </a:spcBef>
            </a:pPr>
            <a:r>
              <a:rPr sz="1600" b="1" spc="-10" dirty="0">
                <a:latin typeface="Arial"/>
                <a:cs typeface="Arial"/>
              </a:rPr>
              <a:t>Infected </a:t>
            </a:r>
            <a:r>
              <a:rPr sz="1600" b="1" spc="-15" dirty="0">
                <a:latin typeface="Arial"/>
                <a:cs typeface="Arial"/>
              </a:rPr>
              <a:t>erythrocytes: </a:t>
            </a:r>
            <a:r>
              <a:rPr sz="1600" b="1" spc="-5" dirty="0">
                <a:latin typeface="Arial"/>
                <a:cs typeface="Arial"/>
              </a:rPr>
              <a:t>moderately enlarged </a:t>
            </a:r>
            <a:r>
              <a:rPr sz="1600" b="1" dirty="0">
                <a:latin typeface="Arial"/>
                <a:cs typeface="Arial"/>
              </a:rPr>
              <a:t>(1</a:t>
            </a:r>
            <a:r>
              <a:rPr sz="1200" b="1" dirty="0">
                <a:latin typeface="Arial"/>
                <a:cs typeface="Arial"/>
              </a:rPr>
              <a:t>1/4 </a:t>
            </a:r>
            <a:r>
              <a:rPr sz="1600" b="1" spc="-5" dirty="0">
                <a:latin typeface="Arial"/>
                <a:cs typeface="Arial"/>
              </a:rPr>
              <a:t>X); fimbriated; </a:t>
            </a:r>
            <a:r>
              <a:rPr sz="1600" b="1" spc="-15" dirty="0">
                <a:latin typeface="Arial"/>
                <a:cs typeface="Arial"/>
              </a:rPr>
              <a:t>oval; </a:t>
            </a:r>
            <a:r>
              <a:rPr sz="1600" b="1" spc="-10" dirty="0">
                <a:latin typeface="Arial"/>
                <a:cs typeface="Arial"/>
              </a:rPr>
              <a:t>(Schüffner’s dots)  </a:t>
            </a:r>
            <a:r>
              <a:rPr sz="1600" b="1" spc="-5" dirty="0">
                <a:latin typeface="Arial"/>
                <a:cs typeface="Arial"/>
              </a:rPr>
              <a:t>“</a:t>
            </a:r>
            <a:r>
              <a:rPr sz="1600" b="1" i="1" spc="-5" dirty="0">
                <a:latin typeface="Arial"/>
                <a:cs typeface="Arial"/>
              </a:rPr>
              <a:t>malariae </a:t>
            </a:r>
            <a:r>
              <a:rPr sz="1600" b="1" dirty="0">
                <a:latin typeface="Arial"/>
                <a:cs typeface="Arial"/>
              </a:rPr>
              <a:t>- </a:t>
            </a:r>
            <a:r>
              <a:rPr sz="1600" b="1" spc="-5" dirty="0">
                <a:latin typeface="Arial"/>
                <a:cs typeface="Arial"/>
              </a:rPr>
              <a:t>like parasite in </a:t>
            </a:r>
            <a:r>
              <a:rPr sz="1600" b="1" i="1" spc="-5" dirty="0">
                <a:latin typeface="Arial"/>
                <a:cs typeface="Arial"/>
              </a:rPr>
              <a:t>vivax </a:t>
            </a:r>
            <a:r>
              <a:rPr sz="1600" b="1" dirty="0">
                <a:latin typeface="Arial"/>
                <a:cs typeface="Arial"/>
              </a:rPr>
              <a:t>- </a:t>
            </a:r>
            <a:r>
              <a:rPr sz="1600" b="1" spc="-5" dirty="0">
                <a:latin typeface="Arial"/>
                <a:cs typeface="Arial"/>
              </a:rPr>
              <a:t>like</a:t>
            </a:r>
            <a:r>
              <a:rPr sz="1600" b="1" dirty="0">
                <a:latin typeface="Arial"/>
                <a:cs typeface="Arial"/>
              </a:rPr>
              <a:t> </a:t>
            </a:r>
            <a:r>
              <a:rPr sz="1600" b="1" spc="-15" dirty="0">
                <a:latin typeface="Arial"/>
                <a:cs typeface="Arial"/>
              </a:rPr>
              <a:t>erythrocyte”</a:t>
            </a:r>
            <a:endParaRPr sz="1600">
              <a:latin typeface="Arial"/>
              <a:cs typeface="Arial"/>
            </a:endParaRPr>
          </a:p>
        </p:txBody>
      </p:sp>
      <p:sp>
        <p:nvSpPr>
          <p:cNvPr id="54" name="object 54"/>
          <p:cNvSpPr txBox="1">
            <a:spLocks noGrp="1"/>
          </p:cNvSpPr>
          <p:nvPr>
            <p:ph type="dt" sz="half" idx="4294967295"/>
          </p:nvPr>
        </p:nvSpPr>
        <p:spPr>
          <a:xfrm>
            <a:off x="534669" y="6295722"/>
            <a:ext cx="719455" cy="224154"/>
          </a:xfrm>
          <a:prstGeom prst="rect">
            <a:avLst/>
          </a:prstGeom>
        </p:spPr>
        <p:txBody>
          <a:bodyPr vert="horz" wrap="square" lIns="0" tIns="0" rIns="0" bIns="0" rtlCol="0">
            <a:spAutoFit/>
          </a:bodyPr>
          <a:lstStyle/>
          <a:p>
            <a:pPr marL="12700">
              <a:lnSpc>
                <a:spcPts val="1645"/>
              </a:lnSpc>
            </a:pPr>
            <a:r>
              <a:rPr spc="-5" dirty="0"/>
              <a:t>02/19/15</a:t>
            </a:r>
          </a:p>
        </p:txBody>
      </p:sp>
      <p:sp>
        <p:nvSpPr>
          <p:cNvPr id="55" name="object 55"/>
          <p:cNvSpPr txBox="1">
            <a:spLocks noGrp="1"/>
          </p:cNvSpPr>
          <p:nvPr>
            <p:ph type="ftr" sz="quarter" idx="4294967295"/>
          </p:nvPr>
        </p:nvSpPr>
        <p:spPr>
          <a:xfrm>
            <a:off x="4107179" y="6295722"/>
            <a:ext cx="929004" cy="206916"/>
          </a:xfrm>
          <a:prstGeom prst="rect">
            <a:avLst/>
          </a:prstGeom>
        </p:spPr>
        <p:txBody>
          <a:bodyPr vert="horz" wrap="square" lIns="0" tIns="0" rIns="0" bIns="0" rtlCol="0">
            <a:spAutoFit/>
          </a:bodyPr>
          <a:lstStyle/>
          <a:p>
            <a:pPr marL="12700">
              <a:lnSpc>
                <a:spcPts val="1645"/>
              </a:lnSpc>
            </a:pPr>
            <a:endParaRPr dirty="0"/>
          </a:p>
        </p:txBody>
      </p:sp>
      <p:sp>
        <p:nvSpPr>
          <p:cNvPr id="56" name="object 56"/>
          <p:cNvSpPr txBox="1">
            <a:spLocks noGrp="1"/>
          </p:cNvSpPr>
          <p:nvPr>
            <p:ph type="sldNum" sz="quarter" idx="4294967295"/>
          </p:nvPr>
        </p:nvSpPr>
        <p:spPr>
          <a:xfrm>
            <a:off x="8360409" y="6295722"/>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dirty="0"/>
              <a:pPr marL="38100">
                <a:lnSpc>
                  <a:spcPts val="1645"/>
                </a:lnSpc>
              </a:pPr>
              <a:t>72</a:t>
            </a:fld>
            <a:endParaRPr dirty="0"/>
          </a:p>
        </p:txBody>
      </p:sp>
      <p:sp>
        <p:nvSpPr>
          <p:cNvPr id="50" name="object 50"/>
          <p:cNvSpPr txBox="1"/>
          <p:nvPr/>
        </p:nvSpPr>
        <p:spPr>
          <a:xfrm>
            <a:off x="1756410" y="3310890"/>
            <a:ext cx="588010" cy="269240"/>
          </a:xfrm>
          <a:prstGeom prst="rect">
            <a:avLst/>
          </a:prstGeom>
        </p:spPr>
        <p:txBody>
          <a:bodyPr vert="horz" wrap="square" lIns="0" tIns="12700" rIns="0" bIns="0" rtlCol="0">
            <a:spAutoFit/>
          </a:bodyPr>
          <a:lstStyle/>
          <a:p>
            <a:pPr marL="12700">
              <a:lnSpc>
                <a:spcPct val="100000"/>
              </a:lnSpc>
              <a:spcBef>
                <a:spcPts val="100"/>
              </a:spcBef>
            </a:pPr>
            <a:r>
              <a:rPr sz="1600" b="1" spc="-10" dirty="0">
                <a:solidFill>
                  <a:srgbClr val="FF0000"/>
                </a:solidFill>
                <a:latin typeface="Arial"/>
                <a:cs typeface="Arial"/>
              </a:rPr>
              <a:t>R</a:t>
            </a:r>
            <a:r>
              <a:rPr sz="1600" b="1" spc="-5" dirty="0">
                <a:solidFill>
                  <a:srgbClr val="FF0000"/>
                </a:solidFill>
                <a:latin typeface="Arial"/>
                <a:cs typeface="Arial"/>
              </a:rPr>
              <a:t>i</a:t>
            </a:r>
            <a:r>
              <a:rPr sz="1600" b="1" spc="-10" dirty="0">
                <a:solidFill>
                  <a:srgbClr val="FF0000"/>
                </a:solidFill>
                <a:latin typeface="Arial"/>
                <a:cs typeface="Arial"/>
              </a:rPr>
              <a:t>n</a:t>
            </a:r>
            <a:r>
              <a:rPr sz="1600" b="1" dirty="0">
                <a:solidFill>
                  <a:srgbClr val="FF0000"/>
                </a:solidFill>
                <a:latin typeface="Arial"/>
                <a:cs typeface="Arial"/>
              </a:rPr>
              <a:t>gs</a:t>
            </a:r>
            <a:endParaRPr sz="1600">
              <a:latin typeface="Arial"/>
              <a:cs typeface="Arial"/>
            </a:endParaRPr>
          </a:p>
        </p:txBody>
      </p:sp>
      <p:sp>
        <p:nvSpPr>
          <p:cNvPr id="51" name="object 51"/>
          <p:cNvSpPr txBox="1"/>
          <p:nvPr/>
        </p:nvSpPr>
        <p:spPr>
          <a:xfrm>
            <a:off x="5486400" y="3004820"/>
            <a:ext cx="2252345" cy="269240"/>
          </a:xfrm>
          <a:prstGeom prst="rect">
            <a:avLst/>
          </a:prstGeom>
        </p:spPr>
        <p:txBody>
          <a:bodyPr vert="horz" wrap="square" lIns="0" tIns="12700" rIns="0" bIns="0" rtlCol="0">
            <a:spAutoFit/>
          </a:bodyPr>
          <a:lstStyle/>
          <a:p>
            <a:pPr marL="12700">
              <a:lnSpc>
                <a:spcPct val="100000"/>
              </a:lnSpc>
              <a:spcBef>
                <a:spcPts val="100"/>
              </a:spcBef>
            </a:pPr>
            <a:r>
              <a:rPr sz="1600" b="1" spc="-5" dirty="0">
                <a:solidFill>
                  <a:srgbClr val="FF0000"/>
                </a:solidFill>
                <a:latin typeface="Arial"/>
                <a:cs typeface="Arial"/>
              </a:rPr>
              <a:t>Trophozoites:</a:t>
            </a:r>
            <a:r>
              <a:rPr sz="1600" b="1" spc="-60" dirty="0">
                <a:solidFill>
                  <a:srgbClr val="FF0000"/>
                </a:solidFill>
                <a:latin typeface="Arial"/>
                <a:cs typeface="Arial"/>
              </a:rPr>
              <a:t> </a:t>
            </a:r>
            <a:r>
              <a:rPr sz="1600" b="1" spc="-10" dirty="0">
                <a:solidFill>
                  <a:srgbClr val="FF0000"/>
                </a:solidFill>
                <a:latin typeface="Arial"/>
                <a:cs typeface="Arial"/>
              </a:rPr>
              <a:t>compact</a:t>
            </a:r>
            <a:endParaRPr sz="1600">
              <a:latin typeface="Arial"/>
              <a:cs typeface="Arial"/>
            </a:endParaRPr>
          </a:p>
        </p:txBody>
      </p:sp>
      <p:sp>
        <p:nvSpPr>
          <p:cNvPr id="52" name="object 52"/>
          <p:cNvSpPr txBox="1"/>
          <p:nvPr/>
        </p:nvSpPr>
        <p:spPr>
          <a:xfrm>
            <a:off x="1226819" y="3768090"/>
            <a:ext cx="2704465" cy="511809"/>
          </a:xfrm>
          <a:prstGeom prst="rect">
            <a:avLst/>
          </a:prstGeom>
        </p:spPr>
        <p:txBody>
          <a:bodyPr vert="horz" wrap="square" lIns="0" tIns="12700" rIns="0" bIns="0" rtlCol="0">
            <a:spAutoFit/>
          </a:bodyPr>
          <a:lstStyle/>
          <a:p>
            <a:pPr marL="69850" marR="5080" indent="-57150">
              <a:lnSpc>
                <a:spcPct val="100000"/>
              </a:lnSpc>
              <a:spcBef>
                <a:spcPts val="100"/>
              </a:spcBef>
            </a:pPr>
            <a:r>
              <a:rPr sz="1600" b="1" spc="-5" dirty="0">
                <a:solidFill>
                  <a:srgbClr val="FF0000"/>
                </a:solidFill>
                <a:latin typeface="Arial"/>
                <a:cs typeface="Arial"/>
              </a:rPr>
              <a:t>Schizonts: 6-14 </a:t>
            </a:r>
            <a:r>
              <a:rPr sz="1600" b="1" spc="-10" dirty="0">
                <a:solidFill>
                  <a:srgbClr val="FF0000"/>
                </a:solidFill>
                <a:latin typeface="Arial"/>
                <a:cs typeface="Arial"/>
              </a:rPr>
              <a:t>merozoites;  </a:t>
            </a:r>
            <a:r>
              <a:rPr sz="1600" b="1" spc="-5" dirty="0">
                <a:solidFill>
                  <a:srgbClr val="FF0000"/>
                </a:solidFill>
                <a:latin typeface="Arial"/>
                <a:cs typeface="Arial"/>
              </a:rPr>
              <a:t>dark pigment;</a:t>
            </a:r>
            <a:r>
              <a:rPr sz="1600" b="1" spc="-55" dirty="0">
                <a:solidFill>
                  <a:srgbClr val="FF0000"/>
                </a:solidFill>
                <a:latin typeface="Arial"/>
                <a:cs typeface="Arial"/>
              </a:rPr>
              <a:t> </a:t>
            </a:r>
            <a:r>
              <a:rPr sz="1600" b="1" spc="-5" dirty="0">
                <a:solidFill>
                  <a:srgbClr val="FF0000"/>
                </a:solidFill>
                <a:latin typeface="Arial"/>
                <a:cs typeface="Arial"/>
              </a:rPr>
              <a:t>(“rosettes”)</a:t>
            </a:r>
            <a:endParaRPr sz="1600">
              <a:latin typeface="Arial"/>
              <a:cs typeface="Arial"/>
            </a:endParaRPr>
          </a:p>
        </p:txBody>
      </p:sp>
      <p:sp>
        <p:nvSpPr>
          <p:cNvPr id="53" name="object 53"/>
          <p:cNvSpPr txBox="1"/>
          <p:nvPr/>
        </p:nvSpPr>
        <p:spPr>
          <a:xfrm>
            <a:off x="5575300" y="3690620"/>
            <a:ext cx="2455545" cy="269240"/>
          </a:xfrm>
          <a:prstGeom prst="rect">
            <a:avLst/>
          </a:prstGeom>
        </p:spPr>
        <p:txBody>
          <a:bodyPr vert="horz" wrap="square" lIns="0" tIns="12700" rIns="0" bIns="0" rtlCol="0">
            <a:spAutoFit/>
          </a:bodyPr>
          <a:lstStyle/>
          <a:p>
            <a:pPr marL="12700">
              <a:lnSpc>
                <a:spcPct val="100000"/>
              </a:lnSpc>
              <a:spcBef>
                <a:spcPts val="100"/>
              </a:spcBef>
            </a:pPr>
            <a:r>
              <a:rPr sz="1600" b="1" spc="-10" dirty="0">
                <a:solidFill>
                  <a:srgbClr val="FF0000"/>
                </a:solidFill>
                <a:latin typeface="Arial"/>
                <a:cs typeface="Arial"/>
              </a:rPr>
              <a:t>Gametocytes:</a:t>
            </a:r>
            <a:r>
              <a:rPr sz="1600" b="1" spc="-40" dirty="0">
                <a:solidFill>
                  <a:srgbClr val="FF0000"/>
                </a:solidFill>
                <a:latin typeface="Arial"/>
                <a:cs typeface="Arial"/>
              </a:rPr>
              <a:t> </a:t>
            </a:r>
            <a:r>
              <a:rPr sz="1600" b="1" spc="-15" dirty="0">
                <a:solidFill>
                  <a:srgbClr val="FF0000"/>
                </a:solidFill>
                <a:latin typeface="Arial"/>
                <a:cs typeface="Arial"/>
              </a:rPr>
              <a:t>round-oval</a:t>
            </a:r>
            <a:endParaRPr sz="1600">
              <a:latin typeface="Arial"/>
              <a:cs typeface="Arial"/>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638301" y="2324101"/>
            <a:ext cx="1567180" cy="1808480"/>
            <a:chOff x="1638301" y="2324101"/>
            <a:chExt cx="1567180" cy="1808480"/>
          </a:xfrm>
        </p:grpSpPr>
        <p:sp>
          <p:nvSpPr>
            <p:cNvPr id="3" name="object 3"/>
            <p:cNvSpPr/>
            <p:nvPr/>
          </p:nvSpPr>
          <p:spPr>
            <a:xfrm>
              <a:off x="1684020" y="2369820"/>
              <a:ext cx="1502410" cy="1743710"/>
            </a:xfrm>
            <a:custGeom>
              <a:avLst/>
              <a:gdLst/>
              <a:ahLst/>
              <a:cxnLst/>
              <a:rect l="l" t="t" r="r" b="b"/>
              <a:pathLst>
                <a:path w="1502410" h="1743710">
                  <a:moveTo>
                    <a:pt x="0" y="0"/>
                  </a:moveTo>
                  <a:lnTo>
                    <a:pt x="1502410" y="0"/>
                  </a:lnTo>
                  <a:lnTo>
                    <a:pt x="1502410" y="1743709"/>
                  </a:lnTo>
                  <a:lnTo>
                    <a:pt x="0" y="1743709"/>
                  </a:lnTo>
                  <a:lnTo>
                    <a:pt x="0" y="0"/>
                  </a:lnTo>
                  <a:close/>
                </a:path>
              </a:pathLst>
            </a:custGeom>
            <a:ln w="38097">
              <a:solidFill>
                <a:srgbClr val="000000"/>
              </a:solidFill>
            </a:ln>
          </p:spPr>
          <p:txBody>
            <a:bodyPr wrap="square" lIns="0" tIns="0" rIns="0" bIns="0" rtlCol="0"/>
            <a:lstStyle/>
            <a:p>
              <a:endParaRPr/>
            </a:p>
          </p:txBody>
        </p:sp>
        <p:sp>
          <p:nvSpPr>
            <p:cNvPr id="4" name="object 4"/>
            <p:cNvSpPr/>
            <p:nvPr/>
          </p:nvSpPr>
          <p:spPr>
            <a:xfrm>
              <a:off x="1703070" y="2388870"/>
              <a:ext cx="1464310" cy="1705610"/>
            </a:xfrm>
            <a:custGeom>
              <a:avLst/>
              <a:gdLst/>
              <a:ahLst/>
              <a:cxnLst/>
              <a:rect l="l" t="t" r="r" b="b"/>
              <a:pathLst>
                <a:path w="1464310" h="1705610">
                  <a:moveTo>
                    <a:pt x="1464310" y="0"/>
                  </a:moveTo>
                  <a:lnTo>
                    <a:pt x="0" y="0"/>
                  </a:lnTo>
                  <a:lnTo>
                    <a:pt x="0" y="1705609"/>
                  </a:lnTo>
                  <a:lnTo>
                    <a:pt x="1464310" y="1705609"/>
                  </a:lnTo>
                  <a:lnTo>
                    <a:pt x="1464310" y="0"/>
                  </a:lnTo>
                  <a:close/>
                </a:path>
              </a:pathLst>
            </a:custGeom>
            <a:solidFill>
              <a:srgbClr val="000000">
                <a:alpha val="43998"/>
              </a:srgbClr>
            </a:solidFill>
          </p:spPr>
          <p:txBody>
            <a:bodyPr wrap="square" lIns="0" tIns="0" rIns="0" bIns="0" rtlCol="0"/>
            <a:lstStyle/>
            <a:p>
              <a:endParaRPr/>
            </a:p>
          </p:txBody>
        </p:sp>
        <p:sp>
          <p:nvSpPr>
            <p:cNvPr id="5" name="object 5"/>
            <p:cNvSpPr/>
            <p:nvPr/>
          </p:nvSpPr>
          <p:spPr>
            <a:xfrm>
              <a:off x="1657350" y="2343150"/>
              <a:ext cx="1501140" cy="1743710"/>
            </a:xfrm>
            <a:custGeom>
              <a:avLst/>
              <a:gdLst/>
              <a:ahLst/>
              <a:cxnLst/>
              <a:rect l="l" t="t" r="r" b="b"/>
              <a:pathLst>
                <a:path w="1501139" h="1743710">
                  <a:moveTo>
                    <a:pt x="0" y="0"/>
                  </a:moveTo>
                  <a:lnTo>
                    <a:pt x="1501139" y="0"/>
                  </a:lnTo>
                  <a:lnTo>
                    <a:pt x="1501139" y="1743710"/>
                  </a:lnTo>
                  <a:lnTo>
                    <a:pt x="0" y="1743710"/>
                  </a:lnTo>
                  <a:lnTo>
                    <a:pt x="0" y="0"/>
                  </a:lnTo>
                  <a:close/>
                </a:path>
              </a:pathLst>
            </a:custGeom>
            <a:ln w="38097">
              <a:solidFill>
                <a:srgbClr val="000000"/>
              </a:solidFill>
            </a:ln>
          </p:spPr>
          <p:txBody>
            <a:bodyPr wrap="square" lIns="0" tIns="0" rIns="0" bIns="0" rtlCol="0"/>
            <a:lstStyle/>
            <a:p>
              <a:endParaRPr/>
            </a:p>
          </p:txBody>
        </p:sp>
        <p:sp>
          <p:nvSpPr>
            <p:cNvPr id="6" name="object 6"/>
            <p:cNvSpPr/>
            <p:nvPr/>
          </p:nvSpPr>
          <p:spPr>
            <a:xfrm>
              <a:off x="1676400" y="2362200"/>
              <a:ext cx="1463039" cy="1704339"/>
            </a:xfrm>
            <a:prstGeom prst="rect">
              <a:avLst/>
            </a:prstGeom>
            <a:blipFill>
              <a:blip r:embed="rId2" cstate="print"/>
              <a:stretch>
                <a:fillRect/>
              </a:stretch>
            </a:blipFill>
          </p:spPr>
          <p:txBody>
            <a:bodyPr wrap="square" lIns="0" tIns="0" rIns="0" bIns="0" rtlCol="0"/>
            <a:lstStyle/>
            <a:p>
              <a:endParaRPr/>
            </a:p>
          </p:txBody>
        </p:sp>
      </p:grpSp>
      <p:grpSp>
        <p:nvGrpSpPr>
          <p:cNvPr id="7" name="object 7"/>
          <p:cNvGrpSpPr/>
          <p:nvPr/>
        </p:nvGrpSpPr>
        <p:grpSpPr>
          <a:xfrm>
            <a:off x="3467101" y="2628901"/>
            <a:ext cx="1007110" cy="1226820"/>
            <a:chOff x="3467101" y="2628901"/>
            <a:chExt cx="1007110" cy="1226820"/>
          </a:xfrm>
        </p:grpSpPr>
        <p:sp>
          <p:nvSpPr>
            <p:cNvPr id="8" name="object 8"/>
            <p:cNvSpPr/>
            <p:nvPr/>
          </p:nvSpPr>
          <p:spPr>
            <a:xfrm>
              <a:off x="3512819" y="2674620"/>
              <a:ext cx="942340" cy="1162050"/>
            </a:xfrm>
            <a:custGeom>
              <a:avLst/>
              <a:gdLst/>
              <a:ahLst/>
              <a:cxnLst/>
              <a:rect l="l" t="t" r="r" b="b"/>
              <a:pathLst>
                <a:path w="942339" h="1162050">
                  <a:moveTo>
                    <a:pt x="0" y="0"/>
                  </a:moveTo>
                  <a:lnTo>
                    <a:pt x="942339" y="0"/>
                  </a:lnTo>
                  <a:lnTo>
                    <a:pt x="942339" y="1162049"/>
                  </a:lnTo>
                  <a:lnTo>
                    <a:pt x="0" y="1162049"/>
                  </a:lnTo>
                  <a:lnTo>
                    <a:pt x="0" y="0"/>
                  </a:lnTo>
                  <a:close/>
                </a:path>
              </a:pathLst>
            </a:custGeom>
            <a:ln w="38097">
              <a:solidFill>
                <a:srgbClr val="000000"/>
              </a:solidFill>
            </a:ln>
          </p:spPr>
          <p:txBody>
            <a:bodyPr wrap="square" lIns="0" tIns="0" rIns="0" bIns="0" rtlCol="0"/>
            <a:lstStyle/>
            <a:p>
              <a:endParaRPr/>
            </a:p>
          </p:txBody>
        </p:sp>
        <p:sp>
          <p:nvSpPr>
            <p:cNvPr id="9" name="object 9"/>
            <p:cNvSpPr/>
            <p:nvPr/>
          </p:nvSpPr>
          <p:spPr>
            <a:xfrm>
              <a:off x="3531869" y="2693670"/>
              <a:ext cx="904240" cy="1123950"/>
            </a:xfrm>
            <a:custGeom>
              <a:avLst/>
              <a:gdLst/>
              <a:ahLst/>
              <a:cxnLst/>
              <a:rect l="l" t="t" r="r" b="b"/>
              <a:pathLst>
                <a:path w="904239" h="1123950">
                  <a:moveTo>
                    <a:pt x="904239" y="0"/>
                  </a:moveTo>
                  <a:lnTo>
                    <a:pt x="0" y="0"/>
                  </a:lnTo>
                  <a:lnTo>
                    <a:pt x="0" y="1123949"/>
                  </a:lnTo>
                  <a:lnTo>
                    <a:pt x="904239" y="1123949"/>
                  </a:lnTo>
                  <a:lnTo>
                    <a:pt x="904239" y="0"/>
                  </a:lnTo>
                  <a:close/>
                </a:path>
              </a:pathLst>
            </a:custGeom>
            <a:solidFill>
              <a:srgbClr val="000000">
                <a:alpha val="43998"/>
              </a:srgbClr>
            </a:solidFill>
          </p:spPr>
          <p:txBody>
            <a:bodyPr wrap="square" lIns="0" tIns="0" rIns="0" bIns="0" rtlCol="0"/>
            <a:lstStyle/>
            <a:p>
              <a:endParaRPr/>
            </a:p>
          </p:txBody>
        </p:sp>
        <p:sp>
          <p:nvSpPr>
            <p:cNvPr id="10" name="object 10"/>
            <p:cNvSpPr/>
            <p:nvPr/>
          </p:nvSpPr>
          <p:spPr>
            <a:xfrm>
              <a:off x="3486149" y="2647950"/>
              <a:ext cx="941069" cy="1162050"/>
            </a:xfrm>
            <a:custGeom>
              <a:avLst/>
              <a:gdLst/>
              <a:ahLst/>
              <a:cxnLst/>
              <a:rect l="l" t="t" r="r" b="b"/>
              <a:pathLst>
                <a:path w="941070" h="1162050">
                  <a:moveTo>
                    <a:pt x="0" y="0"/>
                  </a:moveTo>
                  <a:lnTo>
                    <a:pt x="941070" y="0"/>
                  </a:lnTo>
                  <a:lnTo>
                    <a:pt x="941070" y="1162050"/>
                  </a:lnTo>
                  <a:lnTo>
                    <a:pt x="0" y="1162050"/>
                  </a:lnTo>
                  <a:lnTo>
                    <a:pt x="0" y="0"/>
                  </a:lnTo>
                  <a:close/>
                </a:path>
              </a:pathLst>
            </a:custGeom>
            <a:ln w="38097">
              <a:solidFill>
                <a:srgbClr val="000000"/>
              </a:solidFill>
            </a:ln>
          </p:spPr>
          <p:txBody>
            <a:bodyPr wrap="square" lIns="0" tIns="0" rIns="0" bIns="0" rtlCol="0"/>
            <a:lstStyle/>
            <a:p>
              <a:endParaRPr/>
            </a:p>
          </p:txBody>
        </p:sp>
        <p:sp>
          <p:nvSpPr>
            <p:cNvPr id="11" name="object 11"/>
            <p:cNvSpPr/>
            <p:nvPr/>
          </p:nvSpPr>
          <p:spPr>
            <a:xfrm>
              <a:off x="3505199" y="2667000"/>
              <a:ext cx="902970" cy="1123950"/>
            </a:xfrm>
            <a:prstGeom prst="rect">
              <a:avLst/>
            </a:prstGeom>
            <a:blipFill>
              <a:blip r:embed="rId3" cstate="print"/>
              <a:stretch>
                <a:fillRect/>
              </a:stretch>
            </a:blipFill>
          </p:spPr>
          <p:txBody>
            <a:bodyPr wrap="square" lIns="0" tIns="0" rIns="0" bIns="0" rtlCol="0"/>
            <a:lstStyle/>
            <a:p>
              <a:endParaRPr/>
            </a:p>
          </p:txBody>
        </p:sp>
      </p:grpSp>
      <p:grpSp>
        <p:nvGrpSpPr>
          <p:cNvPr id="12" name="object 12"/>
          <p:cNvGrpSpPr/>
          <p:nvPr/>
        </p:nvGrpSpPr>
        <p:grpSpPr>
          <a:xfrm>
            <a:off x="4914901" y="2476501"/>
            <a:ext cx="1626870" cy="1529080"/>
            <a:chOff x="4914901" y="2476501"/>
            <a:chExt cx="1626870" cy="1529080"/>
          </a:xfrm>
        </p:grpSpPr>
        <p:sp>
          <p:nvSpPr>
            <p:cNvPr id="13" name="object 13"/>
            <p:cNvSpPr/>
            <p:nvPr/>
          </p:nvSpPr>
          <p:spPr>
            <a:xfrm>
              <a:off x="4960619" y="2522220"/>
              <a:ext cx="1562100" cy="1464310"/>
            </a:xfrm>
            <a:custGeom>
              <a:avLst/>
              <a:gdLst/>
              <a:ahLst/>
              <a:cxnLst/>
              <a:rect l="l" t="t" r="r" b="b"/>
              <a:pathLst>
                <a:path w="1562100" h="1464310">
                  <a:moveTo>
                    <a:pt x="0" y="0"/>
                  </a:moveTo>
                  <a:lnTo>
                    <a:pt x="1562100" y="0"/>
                  </a:lnTo>
                  <a:lnTo>
                    <a:pt x="1562100" y="1464309"/>
                  </a:lnTo>
                  <a:lnTo>
                    <a:pt x="0" y="1464309"/>
                  </a:lnTo>
                  <a:lnTo>
                    <a:pt x="0" y="0"/>
                  </a:lnTo>
                  <a:close/>
                </a:path>
              </a:pathLst>
            </a:custGeom>
            <a:ln w="38097">
              <a:solidFill>
                <a:srgbClr val="000000"/>
              </a:solidFill>
            </a:ln>
          </p:spPr>
          <p:txBody>
            <a:bodyPr wrap="square" lIns="0" tIns="0" rIns="0" bIns="0" rtlCol="0"/>
            <a:lstStyle/>
            <a:p>
              <a:endParaRPr/>
            </a:p>
          </p:txBody>
        </p:sp>
        <p:sp>
          <p:nvSpPr>
            <p:cNvPr id="14" name="object 14"/>
            <p:cNvSpPr/>
            <p:nvPr/>
          </p:nvSpPr>
          <p:spPr>
            <a:xfrm>
              <a:off x="4979669" y="2541270"/>
              <a:ext cx="1524000" cy="1426210"/>
            </a:xfrm>
            <a:custGeom>
              <a:avLst/>
              <a:gdLst/>
              <a:ahLst/>
              <a:cxnLst/>
              <a:rect l="l" t="t" r="r" b="b"/>
              <a:pathLst>
                <a:path w="1524000" h="1426210">
                  <a:moveTo>
                    <a:pt x="1524000" y="0"/>
                  </a:moveTo>
                  <a:lnTo>
                    <a:pt x="0" y="0"/>
                  </a:lnTo>
                  <a:lnTo>
                    <a:pt x="0" y="1426209"/>
                  </a:lnTo>
                  <a:lnTo>
                    <a:pt x="1524000" y="1426209"/>
                  </a:lnTo>
                  <a:lnTo>
                    <a:pt x="1524000" y="0"/>
                  </a:lnTo>
                  <a:close/>
                </a:path>
              </a:pathLst>
            </a:custGeom>
            <a:solidFill>
              <a:srgbClr val="000000">
                <a:alpha val="43998"/>
              </a:srgbClr>
            </a:solidFill>
          </p:spPr>
          <p:txBody>
            <a:bodyPr wrap="square" lIns="0" tIns="0" rIns="0" bIns="0" rtlCol="0"/>
            <a:lstStyle/>
            <a:p>
              <a:endParaRPr/>
            </a:p>
          </p:txBody>
        </p:sp>
        <p:sp>
          <p:nvSpPr>
            <p:cNvPr id="15" name="object 15"/>
            <p:cNvSpPr/>
            <p:nvPr/>
          </p:nvSpPr>
          <p:spPr>
            <a:xfrm>
              <a:off x="4933949" y="2495550"/>
              <a:ext cx="1562100" cy="1464310"/>
            </a:xfrm>
            <a:custGeom>
              <a:avLst/>
              <a:gdLst/>
              <a:ahLst/>
              <a:cxnLst/>
              <a:rect l="l" t="t" r="r" b="b"/>
              <a:pathLst>
                <a:path w="1562100" h="1464310">
                  <a:moveTo>
                    <a:pt x="0" y="0"/>
                  </a:moveTo>
                  <a:lnTo>
                    <a:pt x="1562100" y="0"/>
                  </a:lnTo>
                  <a:lnTo>
                    <a:pt x="1562100" y="1464310"/>
                  </a:lnTo>
                  <a:lnTo>
                    <a:pt x="0" y="1464310"/>
                  </a:lnTo>
                  <a:lnTo>
                    <a:pt x="0" y="0"/>
                  </a:lnTo>
                  <a:close/>
                </a:path>
              </a:pathLst>
            </a:custGeom>
            <a:ln w="38097">
              <a:solidFill>
                <a:srgbClr val="000000"/>
              </a:solidFill>
            </a:ln>
          </p:spPr>
          <p:txBody>
            <a:bodyPr wrap="square" lIns="0" tIns="0" rIns="0" bIns="0" rtlCol="0"/>
            <a:lstStyle/>
            <a:p>
              <a:endParaRPr/>
            </a:p>
          </p:txBody>
        </p:sp>
        <p:sp>
          <p:nvSpPr>
            <p:cNvPr id="16" name="object 16"/>
            <p:cNvSpPr/>
            <p:nvPr/>
          </p:nvSpPr>
          <p:spPr>
            <a:xfrm>
              <a:off x="4952999" y="2513330"/>
              <a:ext cx="1524000" cy="1426210"/>
            </a:xfrm>
            <a:prstGeom prst="rect">
              <a:avLst/>
            </a:prstGeom>
            <a:blipFill>
              <a:blip r:embed="rId4" cstate="print"/>
              <a:stretch>
                <a:fillRect/>
              </a:stretch>
            </a:blipFill>
          </p:spPr>
          <p:txBody>
            <a:bodyPr wrap="square" lIns="0" tIns="0" rIns="0" bIns="0" rtlCol="0"/>
            <a:lstStyle/>
            <a:p>
              <a:endParaRPr/>
            </a:p>
          </p:txBody>
        </p:sp>
      </p:grpSp>
      <p:grpSp>
        <p:nvGrpSpPr>
          <p:cNvPr id="17" name="object 17"/>
          <p:cNvGrpSpPr/>
          <p:nvPr/>
        </p:nvGrpSpPr>
        <p:grpSpPr>
          <a:xfrm>
            <a:off x="7048501" y="2476501"/>
            <a:ext cx="1703070" cy="1438910"/>
            <a:chOff x="7048501" y="2476501"/>
            <a:chExt cx="1703070" cy="1438910"/>
          </a:xfrm>
        </p:grpSpPr>
        <p:sp>
          <p:nvSpPr>
            <p:cNvPr id="18" name="object 18"/>
            <p:cNvSpPr/>
            <p:nvPr/>
          </p:nvSpPr>
          <p:spPr>
            <a:xfrm>
              <a:off x="7094220" y="2522220"/>
              <a:ext cx="1638300" cy="1374140"/>
            </a:xfrm>
            <a:custGeom>
              <a:avLst/>
              <a:gdLst/>
              <a:ahLst/>
              <a:cxnLst/>
              <a:rect l="l" t="t" r="r" b="b"/>
              <a:pathLst>
                <a:path w="1638300" h="1374139">
                  <a:moveTo>
                    <a:pt x="0" y="0"/>
                  </a:moveTo>
                  <a:lnTo>
                    <a:pt x="1638300" y="0"/>
                  </a:lnTo>
                  <a:lnTo>
                    <a:pt x="1638300" y="1374139"/>
                  </a:lnTo>
                  <a:lnTo>
                    <a:pt x="0" y="1374139"/>
                  </a:lnTo>
                  <a:lnTo>
                    <a:pt x="0" y="0"/>
                  </a:lnTo>
                  <a:close/>
                </a:path>
              </a:pathLst>
            </a:custGeom>
            <a:ln w="38097">
              <a:solidFill>
                <a:srgbClr val="000000"/>
              </a:solidFill>
            </a:ln>
          </p:spPr>
          <p:txBody>
            <a:bodyPr wrap="square" lIns="0" tIns="0" rIns="0" bIns="0" rtlCol="0"/>
            <a:lstStyle/>
            <a:p>
              <a:endParaRPr/>
            </a:p>
          </p:txBody>
        </p:sp>
        <p:sp>
          <p:nvSpPr>
            <p:cNvPr id="19" name="object 19"/>
            <p:cNvSpPr/>
            <p:nvPr/>
          </p:nvSpPr>
          <p:spPr>
            <a:xfrm>
              <a:off x="7113270" y="2541270"/>
              <a:ext cx="1600200" cy="1336040"/>
            </a:xfrm>
            <a:custGeom>
              <a:avLst/>
              <a:gdLst/>
              <a:ahLst/>
              <a:cxnLst/>
              <a:rect l="l" t="t" r="r" b="b"/>
              <a:pathLst>
                <a:path w="1600200" h="1336039">
                  <a:moveTo>
                    <a:pt x="1600200" y="0"/>
                  </a:moveTo>
                  <a:lnTo>
                    <a:pt x="0" y="0"/>
                  </a:lnTo>
                  <a:lnTo>
                    <a:pt x="0" y="1336039"/>
                  </a:lnTo>
                  <a:lnTo>
                    <a:pt x="1600200" y="1336039"/>
                  </a:lnTo>
                  <a:lnTo>
                    <a:pt x="1600200" y="0"/>
                  </a:lnTo>
                  <a:close/>
                </a:path>
              </a:pathLst>
            </a:custGeom>
            <a:solidFill>
              <a:srgbClr val="000000">
                <a:alpha val="43998"/>
              </a:srgbClr>
            </a:solidFill>
          </p:spPr>
          <p:txBody>
            <a:bodyPr wrap="square" lIns="0" tIns="0" rIns="0" bIns="0" rtlCol="0"/>
            <a:lstStyle/>
            <a:p>
              <a:endParaRPr/>
            </a:p>
          </p:txBody>
        </p:sp>
        <p:sp>
          <p:nvSpPr>
            <p:cNvPr id="20" name="object 20"/>
            <p:cNvSpPr/>
            <p:nvPr/>
          </p:nvSpPr>
          <p:spPr>
            <a:xfrm>
              <a:off x="7067550" y="2495550"/>
              <a:ext cx="1638300" cy="1372870"/>
            </a:xfrm>
            <a:custGeom>
              <a:avLst/>
              <a:gdLst/>
              <a:ahLst/>
              <a:cxnLst/>
              <a:rect l="l" t="t" r="r" b="b"/>
              <a:pathLst>
                <a:path w="1638300" h="1372870">
                  <a:moveTo>
                    <a:pt x="0" y="0"/>
                  </a:moveTo>
                  <a:lnTo>
                    <a:pt x="1638300" y="0"/>
                  </a:lnTo>
                  <a:lnTo>
                    <a:pt x="1638300" y="1372870"/>
                  </a:lnTo>
                  <a:lnTo>
                    <a:pt x="0" y="1372870"/>
                  </a:lnTo>
                  <a:lnTo>
                    <a:pt x="0" y="0"/>
                  </a:lnTo>
                  <a:close/>
                </a:path>
              </a:pathLst>
            </a:custGeom>
            <a:ln w="38097">
              <a:solidFill>
                <a:srgbClr val="000000"/>
              </a:solidFill>
            </a:ln>
          </p:spPr>
          <p:txBody>
            <a:bodyPr wrap="square" lIns="0" tIns="0" rIns="0" bIns="0" rtlCol="0"/>
            <a:lstStyle/>
            <a:p>
              <a:endParaRPr/>
            </a:p>
          </p:txBody>
        </p:sp>
        <p:sp>
          <p:nvSpPr>
            <p:cNvPr id="21" name="object 21"/>
            <p:cNvSpPr/>
            <p:nvPr/>
          </p:nvSpPr>
          <p:spPr>
            <a:xfrm>
              <a:off x="7086600" y="2514600"/>
              <a:ext cx="1600200" cy="1334770"/>
            </a:xfrm>
            <a:prstGeom prst="rect">
              <a:avLst/>
            </a:prstGeom>
            <a:blipFill>
              <a:blip r:embed="rId5" cstate="print"/>
              <a:stretch>
                <a:fillRect/>
              </a:stretch>
            </a:blipFill>
          </p:spPr>
          <p:txBody>
            <a:bodyPr wrap="square" lIns="0" tIns="0" rIns="0" bIns="0" rtlCol="0"/>
            <a:lstStyle/>
            <a:p>
              <a:endParaRPr/>
            </a:p>
          </p:txBody>
        </p:sp>
      </p:grpSp>
      <p:sp>
        <p:nvSpPr>
          <p:cNvPr id="22" name="object 22"/>
          <p:cNvSpPr txBox="1"/>
          <p:nvPr/>
        </p:nvSpPr>
        <p:spPr>
          <a:xfrm>
            <a:off x="2056129" y="1328420"/>
            <a:ext cx="5214620" cy="269240"/>
          </a:xfrm>
          <a:prstGeom prst="rect">
            <a:avLst/>
          </a:prstGeom>
        </p:spPr>
        <p:txBody>
          <a:bodyPr vert="horz" wrap="square" lIns="0" tIns="12700" rIns="0" bIns="0" rtlCol="0">
            <a:spAutoFit/>
          </a:bodyPr>
          <a:lstStyle/>
          <a:p>
            <a:pPr marL="12700">
              <a:lnSpc>
                <a:spcPct val="100000"/>
              </a:lnSpc>
              <a:spcBef>
                <a:spcPts val="100"/>
              </a:spcBef>
            </a:pPr>
            <a:r>
              <a:rPr sz="1600" b="1" spc="-10" dirty="0">
                <a:latin typeface="Arial"/>
                <a:cs typeface="Arial"/>
              </a:rPr>
              <a:t>Infected </a:t>
            </a:r>
            <a:r>
              <a:rPr sz="1600" b="1" spc="-15" dirty="0">
                <a:latin typeface="Arial"/>
                <a:cs typeface="Arial"/>
              </a:rPr>
              <a:t>erythrocytes: </a:t>
            </a:r>
            <a:r>
              <a:rPr sz="1600" b="1" spc="-5" dirty="0">
                <a:latin typeface="Arial"/>
                <a:cs typeface="Arial"/>
              </a:rPr>
              <a:t>size normal to decreased</a:t>
            </a:r>
            <a:r>
              <a:rPr sz="1600" b="1" spc="5" dirty="0">
                <a:latin typeface="Arial"/>
                <a:cs typeface="Arial"/>
              </a:rPr>
              <a:t> </a:t>
            </a:r>
            <a:r>
              <a:rPr sz="1600" b="1" spc="-5" dirty="0">
                <a:latin typeface="Arial"/>
                <a:cs typeface="Arial"/>
              </a:rPr>
              <a:t>(3/4X)</a:t>
            </a:r>
            <a:endParaRPr sz="1600">
              <a:latin typeface="Arial"/>
              <a:cs typeface="Arial"/>
            </a:endParaRPr>
          </a:p>
        </p:txBody>
      </p:sp>
      <p:sp>
        <p:nvSpPr>
          <p:cNvPr id="28" name="object 28"/>
          <p:cNvSpPr txBox="1">
            <a:spLocks noGrp="1"/>
          </p:cNvSpPr>
          <p:nvPr>
            <p:ph type="dt" sz="half" idx="4294967295"/>
          </p:nvPr>
        </p:nvSpPr>
        <p:spPr>
          <a:xfrm>
            <a:off x="534669" y="6295722"/>
            <a:ext cx="719455" cy="224154"/>
          </a:xfrm>
          <a:prstGeom prst="rect">
            <a:avLst/>
          </a:prstGeom>
        </p:spPr>
        <p:txBody>
          <a:bodyPr vert="horz" wrap="square" lIns="0" tIns="0" rIns="0" bIns="0" rtlCol="0">
            <a:spAutoFit/>
          </a:bodyPr>
          <a:lstStyle/>
          <a:p>
            <a:pPr marL="12700">
              <a:lnSpc>
                <a:spcPts val="1645"/>
              </a:lnSpc>
            </a:pPr>
            <a:r>
              <a:rPr spc="-5" dirty="0"/>
              <a:t>02/19/15</a:t>
            </a:r>
          </a:p>
        </p:txBody>
      </p:sp>
      <p:sp>
        <p:nvSpPr>
          <p:cNvPr id="29" name="object 29"/>
          <p:cNvSpPr txBox="1">
            <a:spLocks noGrp="1"/>
          </p:cNvSpPr>
          <p:nvPr>
            <p:ph type="ftr" sz="quarter" idx="4294967295"/>
          </p:nvPr>
        </p:nvSpPr>
        <p:spPr>
          <a:xfrm>
            <a:off x="4107179" y="6295722"/>
            <a:ext cx="929004" cy="206916"/>
          </a:xfrm>
          <a:prstGeom prst="rect">
            <a:avLst/>
          </a:prstGeom>
        </p:spPr>
        <p:txBody>
          <a:bodyPr vert="horz" wrap="square" lIns="0" tIns="0" rIns="0" bIns="0" rtlCol="0">
            <a:spAutoFit/>
          </a:bodyPr>
          <a:lstStyle/>
          <a:p>
            <a:pPr marL="12700">
              <a:lnSpc>
                <a:spcPts val="1645"/>
              </a:lnSpc>
            </a:pPr>
            <a:endParaRPr dirty="0"/>
          </a:p>
        </p:txBody>
      </p:sp>
      <p:sp>
        <p:nvSpPr>
          <p:cNvPr id="30" name="object 30"/>
          <p:cNvSpPr txBox="1">
            <a:spLocks noGrp="1"/>
          </p:cNvSpPr>
          <p:nvPr>
            <p:ph type="sldNum" sz="quarter" idx="4294967295"/>
          </p:nvPr>
        </p:nvSpPr>
        <p:spPr>
          <a:xfrm>
            <a:off x="8360409" y="6295722"/>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dirty="0"/>
              <a:pPr marL="38100">
                <a:lnSpc>
                  <a:spcPts val="1645"/>
                </a:lnSpc>
              </a:pPr>
              <a:t>73</a:t>
            </a:fld>
            <a:endParaRPr dirty="0"/>
          </a:p>
        </p:txBody>
      </p:sp>
      <p:sp>
        <p:nvSpPr>
          <p:cNvPr id="23" name="object 23"/>
          <p:cNvSpPr txBox="1">
            <a:spLocks noGrp="1"/>
          </p:cNvSpPr>
          <p:nvPr>
            <p:ph type="title"/>
          </p:nvPr>
        </p:nvSpPr>
        <p:spPr>
          <a:xfrm>
            <a:off x="2973070" y="491490"/>
            <a:ext cx="3676015" cy="452120"/>
          </a:xfrm>
          <a:prstGeom prst="rect">
            <a:avLst/>
          </a:prstGeom>
        </p:spPr>
        <p:txBody>
          <a:bodyPr vert="horz" wrap="square" lIns="0" tIns="12700" rIns="0" bIns="0" rtlCol="0">
            <a:spAutoFit/>
          </a:bodyPr>
          <a:lstStyle/>
          <a:p>
            <a:pPr marL="12700">
              <a:lnSpc>
                <a:spcPct val="100000"/>
              </a:lnSpc>
              <a:spcBef>
                <a:spcPts val="100"/>
              </a:spcBef>
            </a:pPr>
            <a:r>
              <a:rPr b="1" i="1" spc="-10" dirty="0">
                <a:latin typeface="Arial"/>
                <a:cs typeface="Arial"/>
              </a:rPr>
              <a:t>Plasmodium</a:t>
            </a:r>
            <a:r>
              <a:rPr b="1" i="1" spc="-55" dirty="0">
                <a:latin typeface="Arial"/>
                <a:cs typeface="Arial"/>
              </a:rPr>
              <a:t> </a:t>
            </a:r>
            <a:r>
              <a:rPr b="1" i="1" spc="-5" dirty="0">
                <a:latin typeface="Arial"/>
                <a:cs typeface="Arial"/>
              </a:rPr>
              <a:t>malariae</a:t>
            </a:r>
          </a:p>
        </p:txBody>
      </p:sp>
      <p:sp>
        <p:nvSpPr>
          <p:cNvPr id="24" name="object 24"/>
          <p:cNvSpPr txBox="1"/>
          <p:nvPr/>
        </p:nvSpPr>
        <p:spPr>
          <a:xfrm>
            <a:off x="1529080" y="4376420"/>
            <a:ext cx="1250950" cy="513080"/>
          </a:xfrm>
          <a:prstGeom prst="rect">
            <a:avLst/>
          </a:prstGeom>
        </p:spPr>
        <p:txBody>
          <a:bodyPr vert="horz" wrap="square" lIns="0" tIns="12700" rIns="0" bIns="0" rtlCol="0">
            <a:spAutoFit/>
          </a:bodyPr>
          <a:lstStyle/>
          <a:p>
            <a:pPr marL="12700" marR="5080">
              <a:lnSpc>
                <a:spcPct val="100000"/>
              </a:lnSpc>
              <a:spcBef>
                <a:spcPts val="100"/>
              </a:spcBef>
            </a:pPr>
            <a:r>
              <a:rPr sz="1600" b="1" spc="-10" dirty="0">
                <a:solidFill>
                  <a:srgbClr val="FF0000"/>
                </a:solidFill>
                <a:latin typeface="Arial"/>
                <a:cs typeface="Arial"/>
              </a:rPr>
              <a:t>T</a:t>
            </a:r>
            <a:r>
              <a:rPr sz="1600" b="1" spc="5" dirty="0">
                <a:solidFill>
                  <a:srgbClr val="FF0000"/>
                </a:solidFill>
                <a:latin typeface="Arial"/>
                <a:cs typeface="Arial"/>
              </a:rPr>
              <a:t>r</a:t>
            </a:r>
            <a:r>
              <a:rPr sz="1600" b="1" spc="-10" dirty="0">
                <a:solidFill>
                  <a:srgbClr val="FF0000"/>
                </a:solidFill>
                <a:latin typeface="Arial"/>
                <a:cs typeface="Arial"/>
              </a:rPr>
              <a:t>oph</a:t>
            </a:r>
            <a:r>
              <a:rPr sz="1600" b="1" dirty="0">
                <a:solidFill>
                  <a:srgbClr val="FF0000"/>
                </a:solidFill>
                <a:latin typeface="Arial"/>
                <a:cs typeface="Arial"/>
              </a:rPr>
              <a:t>oz</a:t>
            </a:r>
            <a:r>
              <a:rPr sz="1600" b="1" spc="-10" dirty="0">
                <a:solidFill>
                  <a:srgbClr val="FF0000"/>
                </a:solidFill>
                <a:latin typeface="Arial"/>
                <a:cs typeface="Arial"/>
              </a:rPr>
              <a:t>o</a:t>
            </a:r>
            <a:r>
              <a:rPr sz="1600" b="1" dirty="0">
                <a:solidFill>
                  <a:srgbClr val="FF0000"/>
                </a:solidFill>
                <a:latin typeface="Arial"/>
                <a:cs typeface="Arial"/>
              </a:rPr>
              <a:t>i</a:t>
            </a:r>
            <a:r>
              <a:rPr sz="1600" b="1" spc="-15" dirty="0">
                <a:solidFill>
                  <a:srgbClr val="FF0000"/>
                </a:solidFill>
                <a:latin typeface="Arial"/>
                <a:cs typeface="Arial"/>
              </a:rPr>
              <a:t>t</a:t>
            </a:r>
            <a:r>
              <a:rPr sz="1600" b="1" spc="-5" dirty="0">
                <a:solidFill>
                  <a:srgbClr val="FF0000"/>
                </a:solidFill>
                <a:latin typeface="Arial"/>
                <a:cs typeface="Arial"/>
              </a:rPr>
              <a:t>e:  </a:t>
            </a:r>
            <a:r>
              <a:rPr sz="1600" b="1" spc="-10" dirty="0">
                <a:solidFill>
                  <a:srgbClr val="FF0000"/>
                </a:solidFill>
                <a:latin typeface="Arial"/>
                <a:cs typeface="Arial"/>
              </a:rPr>
              <a:t>compact</a:t>
            </a:r>
            <a:endParaRPr sz="1600">
              <a:latin typeface="Arial"/>
              <a:cs typeface="Arial"/>
            </a:endParaRPr>
          </a:p>
        </p:txBody>
      </p:sp>
      <p:sp>
        <p:nvSpPr>
          <p:cNvPr id="25" name="object 25"/>
          <p:cNvSpPr txBox="1"/>
          <p:nvPr/>
        </p:nvSpPr>
        <p:spPr>
          <a:xfrm>
            <a:off x="3281679" y="4225290"/>
            <a:ext cx="1250950" cy="755650"/>
          </a:xfrm>
          <a:prstGeom prst="rect">
            <a:avLst/>
          </a:prstGeom>
        </p:spPr>
        <p:txBody>
          <a:bodyPr vert="horz" wrap="square" lIns="0" tIns="12700" rIns="0" bIns="0" rtlCol="0">
            <a:spAutoFit/>
          </a:bodyPr>
          <a:lstStyle/>
          <a:p>
            <a:pPr marL="12700" marR="5080">
              <a:lnSpc>
                <a:spcPct val="100000"/>
              </a:lnSpc>
              <a:spcBef>
                <a:spcPts val="100"/>
              </a:spcBef>
            </a:pPr>
            <a:r>
              <a:rPr sz="1600" b="1" spc="-10" dirty="0">
                <a:solidFill>
                  <a:srgbClr val="FF0000"/>
                </a:solidFill>
                <a:latin typeface="Arial"/>
                <a:cs typeface="Arial"/>
              </a:rPr>
              <a:t>T</a:t>
            </a:r>
            <a:r>
              <a:rPr sz="1600" b="1" spc="5" dirty="0">
                <a:solidFill>
                  <a:srgbClr val="FF0000"/>
                </a:solidFill>
                <a:latin typeface="Arial"/>
                <a:cs typeface="Arial"/>
              </a:rPr>
              <a:t>r</a:t>
            </a:r>
            <a:r>
              <a:rPr sz="1600" b="1" spc="-10" dirty="0">
                <a:solidFill>
                  <a:srgbClr val="FF0000"/>
                </a:solidFill>
                <a:latin typeface="Arial"/>
                <a:cs typeface="Arial"/>
              </a:rPr>
              <a:t>opho</a:t>
            </a:r>
            <a:r>
              <a:rPr sz="1600" b="1" spc="5" dirty="0">
                <a:solidFill>
                  <a:srgbClr val="FF0000"/>
                </a:solidFill>
                <a:latin typeface="Arial"/>
                <a:cs typeface="Arial"/>
              </a:rPr>
              <a:t>z</a:t>
            </a:r>
            <a:r>
              <a:rPr sz="1600" b="1" spc="-10" dirty="0">
                <a:solidFill>
                  <a:srgbClr val="FF0000"/>
                </a:solidFill>
                <a:latin typeface="Arial"/>
                <a:cs typeface="Arial"/>
              </a:rPr>
              <a:t>o</a:t>
            </a:r>
            <a:r>
              <a:rPr sz="1600" b="1" spc="-5" dirty="0">
                <a:solidFill>
                  <a:srgbClr val="FF0000"/>
                </a:solidFill>
                <a:latin typeface="Arial"/>
                <a:cs typeface="Arial"/>
              </a:rPr>
              <a:t>ite:  </a:t>
            </a:r>
            <a:r>
              <a:rPr sz="1600" b="1" spc="-15" dirty="0">
                <a:solidFill>
                  <a:srgbClr val="FF0000"/>
                </a:solidFill>
                <a:latin typeface="Arial"/>
                <a:cs typeface="Arial"/>
              </a:rPr>
              <a:t>typical</a:t>
            </a:r>
            <a:endParaRPr sz="1600">
              <a:latin typeface="Arial"/>
              <a:cs typeface="Arial"/>
            </a:endParaRPr>
          </a:p>
          <a:p>
            <a:pPr marL="12700">
              <a:lnSpc>
                <a:spcPts val="1910"/>
              </a:lnSpc>
            </a:pPr>
            <a:r>
              <a:rPr sz="1600" b="1" spc="-10" dirty="0">
                <a:solidFill>
                  <a:srgbClr val="FF0000"/>
                </a:solidFill>
                <a:latin typeface="Arial"/>
                <a:cs typeface="Arial"/>
              </a:rPr>
              <a:t>band</a:t>
            </a:r>
            <a:r>
              <a:rPr sz="1600" b="1" spc="-25" dirty="0">
                <a:solidFill>
                  <a:srgbClr val="FF0000"/>
                </a:solidFill>
                <a:latin typeface="Arial"/>
                <a:cs typeface="Arial"/>
              </a:rPr>
              <a:t> </a:t>
            </a:r>
            <a:r>
              <a:rPr sz="1600" b="1" spc="-5" dirty="0">
                <a:solidFill>
                  <a:srgbClr val="FF0000"/>
                </a:solidFill>
                <a:latin typeface="Arial"/>
                <a:cs typeface="Arial"/>
              </a:rPr>
              <a:t>form</a:t>
            </a:r>
            <a:endParaRPr sz="1600">
              <a:latin typeface="Arial"/>
              <a:cs typeface="Arial"/>
            </a:endParaRPr>
          </a:p>
        </p:txBody>
      </p:sp>
      <p:sp>
        <p:nvSpPr>
          <p:cNvPr id="26" name="object 26"/>
          <p:cNvSpPr txBox="1"/>
          <p:nvPr/>
        </p:nvSpPr>
        <p:spPr>
          <a:xfrm>
            <a:off x="4883150" y="4300220"/>
            <a:ext cx="2063750" cy="756920"/>
          </a:xfrm>
          <a:prstGeom prst="rect">
            <a:avLst/>
          </a:prstGeom>
        </p:spPr>
        <p:txBody>
          <a:bodyPr vert="horz" wrap="square" lIns="0" tIns="12700" rIns="0" bIns="0" rtlCol="0">
            <a:spAutoFit/>
          </a:bodyPr>
          <a:lstStyle/>
          <a:p>
            <a:pPr marL="12700">
              <a:lnSpc>
                <a:spcPct val="100000"/>
              </a:lnSpc>
              <a:spcBef>
                <a:spcPts val="100"/>
              </a:spcBef>
            </a:pPr>
            <a:r>
              <a:rPr sz="1600" b="1" spc="-5" dirty="0">
                <a:solidFill>
                  <a:srgbClr val="FF0000"/>
                </a:solidFill>
                <a:latin typeface="Arial"/>
                <a:cs typeface="Arial"/>
              </a:rPr>
              <a:t>Schizont:</a:t>
            </a:r>
            <a:endParaRPr sz="1600">
              <a:latin typeface="Arial"/>
              <a:cs typeface="Arial"/>
            </a:endParaRPr>
          </a:p>
          <a:p>
            <a:pPr marL="12700" marR="5080">
              <a:lnSpc>
                <a:spcPct val="100000"/>
              </a:lnSpc>
            </a:pPr>
            <a:r>
              <a:rPr sz="1600" b="1" spc="-5" dirty="0">
                <a:solidFill>
                  <a:srgbClr val="FF0000"/>
                </a:solidFill>
                <a:latin typeface="Arial"/>
                <a:cs typeface="Arial"/>
              </a:rPr>
              <a:t>6-12 </a:t>
            </a:r>
            <a:r>
              <a:rPr sz="1600" b="1" spc="-10" dirty="0">
                <a:solidFill>
                  <a:srgbClr val="FF0000"/>
                </a:solidFill>
                <a:latin typeface="Arial"/>
                <a:cs typeface="Arial"/>
              </a:rPr>
              <a:t>merozoites;  </a:t>
            </a:r>
            <a:r>
              <a:rPr sz="1600" b="1" spc="-5" dirty="0">
                <a:solidFill>
                  <a:srgbClr val="FF0000"/>
                </a:solidFill>
                <a:latin typeface="Arial"/>
                <a:cs typeface="Arial"/>
              </a:rPr>
              <a:t>coarse, dark</a:t>
            </a:r>
            <a:r>
              <a:rPr sz="1600" b="1" spc="-95" dirty="0">
                <a:solidFill>
                  <a:srgbClr val="FF0000"/>
                </a:solidFill>
                <a:latin typeface="Arial"/>
                <a:cs typeface="Arial"/>
              </a:rPr>
              <a:t> </a:t>
            </a:r>
            <a:r>
              <a:rPr sz="1600" b="1" spc="-5" dirty="0">
                <a:solidFill>
                  <a:srgbClr val="FF0000"/>
                </a:solidFill>
                <a:latin typeface="Arial"/>
                <a:cs typeface="Arial"/>
              </a:rPr>
              <a:t>pigment</a:t>
            </a:r>
            <a:endParaRPr sz="1600">
              <a:latin typeface="Arial"/>
              <a:cs typeface="Arial"/>
            </a:endParaRPr>
          </a:p>
        </p:txBody>
      </p:sp>
      <p:sp>
        <p:nvSpPr>
          <p:cNvPr id="27" name="object 27"/>
          <p:cNvSpPr txBox="1"/>
          <p:nvPr/>
        </p:nvSpPr>
        <p:spPr>
          <a:xfrm>
            <a:off x="7244080" y="4300220"/>
            <a:ext cx="1431290" cy="756920"/>
          </a:xfrm>
          <a:prstGeom prst="rect">
            <a:avLst/>
          </a:prstGeom>
        </p:spPr>
        <p:txBody>
          <a:bodyPr vert="horz" wrap="square" lIns="0" tIns="12700" rIns="0" bIns="0" rtlCol="0">
            <a:spAutoFit/>
          </a:bodyPr>
          <a:lstStyle/>
          <a:p>
            <a:pPr marL="12700" marR="5080">
              <a:lnSpc>
                <a:spcPct val="100000"/>
              </a:lnSpc>
              <a:spcBef>
                <a:spcPts val="100"/>
              </a:spcBef>
            </a:pPr>
            <a:r>
              <a:rPr sz="1600" b="1" spc="-15" dirty="0">
                <a:solidFill>
                  <a:srgbClr val="FF0000"/>
                </a:solidFill>
                <a:latin typeface="Arial"/>
                <a:cs typeface="Arial"/>
              </a:rPr>
              <a:t>Gametocyte:  </a:t>
            </a:r>
            <a:r>
              <a:rPr sz="1600" b="1" spc="-10" dirty="0">
                <a:solidFill>
                  <a:srgbClr val="FF0000"/>
                </a:solidFill>
                <a:latin typeface="Arial"/>
                <a:cs typeface="Arial"/>
              </a:rPr>
              <a:t>round;</a:t>
            </a:r>
            <a:r>
              <a:rPr sz="1600" b="1" spc="-55" dirty="0">
                <a:solidFill>
                  <a:srgbClr val="FF0000"/>
                </a:solidFill>
                <a:latin typeface="Arial"/>
                <a:cs typeface="Arial"/>
              </a:rPr>
              <a:t> </a:t>
            </a:r>
            <a:r>
              <a:rPr sz="1600" b="1" spc="-10" dirty="0">
                <a:solidFill>
                  <a:srgbClr val="FF0000"/>
                </a:solidFill>
                <a:latin typeface="Arial"/>
                <a:cs typeface="Arial"/>
              </a:rPr>
              <a:t>coarse,  </a:t>
            </a:r>
            <a:r>
              <a:rPr sz="1600" b="1" spc="-5" dirty="0">
                <a:solidFill>
                  <a:srgbClr val="FF0000"/>
                </a:solidFill>
                <a:latin typeface="Arial"/>
                <a:cs typeface="Arial"/>
              </a:rPr>
              <a:t>dark</a:t>
            </a:r>
            <a:r>
              <a:rPr sz="1600" b="1" spc="-35" dirty="0">
                <a:solidFill>
                  <a:srgbClr val="FF0000"/>
                </a:solidFill>
                <a:latin typeface="Arial"/>
                <a:cs typeface="Arial"/>
              </a:rPr>
              <a:t> </a:t>
            </a:r>
            <a:r>
              <a:rPr sz="1600" b="1" spc="-5" dirty="0">
                <a:solidFill>
                  <a:srgbClr val="FF0000"/>
                </a:solidFill>
                <a:latin typeface="Arial"/>
                <a:cs typeface="Arial"/>
              </a:rPr>
              <a:t>pigment</a:t>
            </a:r>
            <a:endParaRPr sz="1600">
              <a:latin typeface="Arial"/>
              <a:cs typeface="Arial"/>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97939" y="307340"/>
            <a:ext cx="6842759" cy="635000"/>
          </a:xfrm>
          <a:prstGeom prst="rect">
            <a:avLst/>
          </a:prstGeom>
        </p:spPr>
        <p:txBody>
          <a:bodyPr vert="horz" wrap="square" lIns="0" tIns="12700" rIns="0" bIns="0" rtlCol="0">
            <a:spAutoFit/>
          </a:bodyPr>
          <a:lstStyle/>
          <a:p>
            <a:pPr marL="12700">
              <a:lnSpc>
                <a:spcPct val="100000"/>
              </a:lnSpc>
              <a:spcBef>
                <a:spcPts val="100"/>
              </a:spcBef>
            </a:pPr>
            <a:r>
              <a:rPr sz="4000" b="1" spc="-10" dirty="0">
                <a:latin typeface="Arial"/>
                <a:cs typeface="Arial"/>
              </a:rPr>
              <a:t>Calculating </a:t>
            </a:r>
            <a:r>
              <a:rPr sz="4000" b="1" spc="-5" dirty="0">
                <a:latin typeface="Arial"/>
                <a:cs typeface="Arial"/>
              </a:rPr>
              <a:t>Parasite</a:t>
            </a:r>
            <a:r>
              <a:rPr sz="4000" b="1" spc="-30" dirty="0">
                <a:latin typeface="Arial"/>
                <a:cs typeface="Arial"/>
              </a:rPr>
              <a:t> </a:t>
            </a:r>
            <a:r>
              <a:rPr sz="4000" b="1" spc="-10" dirty="0">
                <a:latin typeface="Arial"/>
                <a:cs typeface="Arial"/>
              </a:rPr>
              <a:t>Density</a:t>
            </a:r>
            <a:endParaRPr sz="4000">
              <a:latin typeface="Arial"/>
              <a:cs typeface="Arial"/>
            </a:endParaRPr>
          </a:p>
        </p:txBody>
      </p:sp>
      <p:grpSp>
        <p:nvGrpSpPr>
          <p:cNvPr id="3" name="object 3"/>
          <p:cNvGrpSpPr/>
          <p:nvPr/>
        </p:nvGrpSpPr>
        <p:grpSpPr>
          <a:xfrm>
            <a:off x="4204970" y="3546475"/>
            <a:ext cx="3442970" cy="19050"/>
            <a:chOff x="4204970" y="3546475"/>
            <a:chExt cx="3442970" cy="19050"/>
          </a:xfrm>
        </p:grpSpPr>
        <p:sp>
          <p:nvSpPr>
            <p:cNvPr id="4" name="object 4"/>
            <p:cNvSpPr/>
            <p:nvPr/>
          </p:nvSpPr>
          <p:spPr>
            <a:xfrm>
              <a:off x="4204970" y="3556000"/>
              <a:ext cx="99060" cy="0"/>
            </a:xfrm>
            <a:custGeom>
              <a:avLst/>
              <a:gdLst/>
              <a:ahLst/>
              <a:cxnLst/>
              <a:rect l="l" t="t" r="r" b="b"/>
              <a:pathLst>
                <a:path w="99060">
                  <a:moveTo>
                    <a:pt x="0" y="0"/>
                  </a:moveTo>
                  <a:lnTo>
                    <a:pt x="99060" y="0"/>
                  </a:lnTo>
                </a:path>
              </a:pathLst>
            </a:custGeom>
            <a:ln w="19050">
              <a:solidFill>
                <a:srgbClr val="FF0000"/>
              </a:solidFill>
            </a:ln>
          </p:spPr>
          <p:txBody>
            <a:bodyPr wrap="square" lIns="0" tIns="0" rIns="0" bIns="0" rtlCol="0"/>
            <a:lstStyle/>
            <a:p>
              <a:endParaRPr/>
            </a:p>
          </p:txBody>
        </p:sp>
        <p:sp>
          <p:nvSpPr>
            <p:cNvPr id="5" name="object 5"/>
            <p:cNvSpPr/>
            <p:nvPr/>
          </p:nvSpPr>
          <p:spPr>
            <a:xfrm>
              <a:off x="4304030" y="3556000"/>
              <a:ext cx="198120" cy="0"/>
            </a:xfrm>
            <a:custGeom>
              <a:avLst/>
              <a:gdLst/>
              <a:ahLst/>
              <a:cxnLst/>
              <a:rect l="l" t="t" r="r" b="b"/>
              <a:pathLst>
                <a:path w="198120">
                  <a:moveTo>
                    <a:pt x="0" y="0"/>
                  </a:moveTo>
                  <a:lnTo>
                    <a:pt x="198120" y="0"/>
                  </a:lnTo>
                </a:path>
              </a:pathLst>
            </a:custGeom>
            <a:ln w="19050">
              <a:solidFill>
                <a:srgbClr val="FF0000"/>
              </a:solidFill>
            </a:ln>
          </p:spPr>
          <p:txBody>
            <a:bodyPr wrap="square" lIns="0" tIns="0" rIns="0" bIns="0" rtlCol="0"/>
            <a:lstStyle/>
            <a:p>
              <a:endParaRPr/>
            </a:p>
          </p:txBody>
        </p:sp>
        <p:sp>
          <p:nvSpPr>
            <p:cNvPr id="6" name="object 6"/>
            <p:cNvSpPr/>
            <p:nvPr/>
          </p:nvSpPr>
          <p:spPr>
            <a:xfrm>
              <a:off x="4502150" y="3556000"/>
              <a:ext cx="3145790" cy="0"/>
            </a:xfrm>
            <a:custGeom>
              <a:avLst/>
              <a:gdLst/>
              <a:ahLst/>
              <a:cxnLst/>
              <a:rect l="l" t="t" r="r" b="b"/>
              <a:pathLst>
                <a:path w="3145790">
                  <a:moveTo>
                    <a:pt x="0" y="0"/>
                  </a:moveTo>
                  <a:lnTo>
                    <a:pt x="3145790" y="0"/>
                  </a:lnTo>
                </a:path>
              </a:pathLst>
            </a:custGeom>
            <a:ln w="19050">
              <a:solidFill>
                <a:srgbClr val="FF0000"/>
              </a:solidFill>
            </a:ln>
          </p:spPr>
          <p:txBody>
            <a:bodyPr wrap="square" lIns="0" tIns="0" rIns="0" bIns="0" rtlCol="0"/>
            <a:lstStyle/>
            <a:p>
              <a:endParaRPr/>
            </a:p>
          </p:txBody>
        </p:sp>
      </p:grpSp>
      <p:sp>
        <p:nvSpPr>
          <p:cNvPr id="7" name="object 7"/>
          <p:cNvSpPr txBox="1"/>
          <p:nvPr/>
        </p:nvSpPr>
        <p:spPr>
          <a:xfrm>
            <a:off x="1333500" y="1329690"/>
            <a:ext cx="7827645" cy="4973156"/>
          </a:xfrm>
          <a:prstGeom prst="rect">
            <a:avLst/>
          </a:prstGeom>
        </p:spPr>
        <p:txBody>
          <a:bodyPr vert="horz" wrap="square" lIns="0" tIns="12700" rIns="0" bIns="0" rtlCol="0">
            <a:spAutoFit/>
          </a:bodyPr>
          <a:lstStyle/>
          <a:p>
            <a:pPr marL="279400" marR="835660">
              <a:lnSpc>
                <a:spcPct val="99900"/>
              </a:lnSpc>
              <a:spcBef>
                <a:spcPts val="100"/>
              </a:spcBef>
            </a:pPr>
            <a:r>
              <a:rPr sz="2800" spc="-5" dirty="0">
                <a:latin typeface="Arial"/>
                <a:cs typeface="Arial"/>
              </a:rPr>
              <a:t>Count the number of parasitized and  nonparasitized </a:t>
            </a:r>
            <a:r>
              <a:rPr sz="2800" spc="-10" dirty="0">
                <a:latin typeface="Arial"/>
                <a:cs typeface="Arial"/>
              </a:rPr>
              <a:t>RBCs </a:t>
            </a:r>
            <a:r>
              <a:rPr sz="2800" dirty="0">
                <a:latin typeface="Arial"/>
                <a:cs typeface="Arial"/>
              </a:rPr>
              <a:t>in </a:t>
            </a:r>
            <a:r>
              <a:rPr sz="2800" spc="-5" dirty="0">
                <a:latin typeface="Arial"/>
                <a:cs typeface="Arial"/>
              </a:rPr>
              <a:t>the </a:t>
            </a:r>
            <a:r>
              <a:rPr sz="2800" dirty="0">
                <a:latin typeface="Arial"/>
                <a:cs typeface="Arial"/>
              </a:rPr>
              <a:t>same </a:t>
            </a:r>
            <a:r>
              <a:rPr sz="2800" spc="-5" dirty="0">
                <a:latin typeface="Arial"/>
                <a:cs typeface="Arial"/>
              </a:rPr>
              <a:t>fields </a:t>
            </a:r>
            <a:r>
              <a:rPr sz="2800" spc="5" dirty="0">
                <a:latin typeface="Arial"/>
                <a:cs typeface="Arial"/>
              </a:rPr>
              <a:t>on  </a:t>
            </a:r>
            <a:r>
              <a:rPr sz="2800" dirty="0">
                <a:latin typeface="Arial"/>
                <a:cs typeface="Arial"/>
              </a:rPr>
              <a:t>thin</a:t>
            </a:r>
            <a:r>
              <a:rPr sz="2800" spc="-10" dirty="0">
                <a:latin typeface="Arial"/>
                <a:cs typeface="Arial"/>
              </a:rPr>
              <a:t> </a:t>
            </a:r>
            <a:r>
              <a:rPr sz="2800" dirty="0">
                <a:latin typeface="Arial"/>
                <a:cs typeface="Arial"/>
              </a:rPr>
              <a:t>smear</a:t>
            </a:r>
            <a:endParaRPr sz="2800">
              <a:latin typeface="Arial"/>
              <a:cs typeface="Arial"/>
            </a:endParaRPr>
          </a:p>
          <a:p>
            <a:pPr marL="279400">
              <a:lnSpc>
                <a:spcPct val="100000"/>
              </a:lnSpc>
            </a:pPr>
            <a:r>
              <a:rPr sz="2800" spc="-5" dirty="0">
                <a:latin typeface="Arial"/>
                <a:cs typeface="Arial"/>
              </a:rPr>
              <a:t>Count 500-2000 </a:t>
            </a:r>
            <a:r>
              <a:rPr sz="2800" spc="-10" dirty="0">
                <a:latin typeface="Arial"/>
                <a:cs typeface="Arial"/>
              </a:rPr>
              <a:t>RBCs</a:t>
            </a:r>
            <a:endParaRPr sz="2800">
              <a:latin typeface="Arial"/>
              <a:cs typeface="Arial"/>
            </a:endParaRPr>
          </a:p>
          <a:p>
            <a:pPr marL="149225">
              <a:lnSpc>
                <a:spcPts val="3354"/>
              </a:lnSpc>
              <a:spcBef>
                <a:spcPts val="969"/>
              </a:spcBef>
              <a:tabLst>
                <a:tab pos="2602865" algn="l"/>
                <a:tab pos="2969895" algn="l"/>
                <a:tab pos="6228715" algn="l"/>
              </a:tabLst>
            </a:pPr>
            <a:r>
              <a:rPr sz="4200" baseline="-35714" dirty="0">
                <a:latin typeface="Arial"/>
                <a:cs typeface="Arial"/>
              </a:rPr>
              <a:t>%</a:t>
            </a:r>
            <a:r>
              <a:rPr sz="4200" spc="-7" baseline="-35714" dirty="0">
                <a:latin typeface="Arial"/>
                <a:cs typeface="Arial"/>
              </a:rPr>
              <a:t> </a:t>
            </a:r>
            <a:r>
              <a:rPr sz="4200" baseline="-35714" dirty="0">
                <a:latin typeface="Arial"/>
                <a:cs typeface="Arial"/>
              </a:rPr>
              <a:t>parasitemia	=	</a:t>
            </a:r>
            <a:r>
              <a:rPr sz="2800" b="1" dirty="0">
                <a:latin typeface="Arial"/>
                <a:cs typeface="Arial"/>
              </a:rPr>
              <a:t>#</a:t>
            </a:r>
            <a:r>
              <a:rPr sz="2800" b="1" spc="5" dirty="0">
                <a:latin typeface="Arial"/>
                <a:cs typeface="Arial"/>
              </a:rPr>
              <a:t> </a:t>
            </a:r>
            <a:r>
              <a:rPr sz="2800" spc="-5" dirty="0">
                <a:latin typeface="Arial"/>
                <a:cs typeface="Arial"/>
              </a:rPr>
              <a:t>parasitized</a:t>
            </a:r>
            <a:r>
              <a:rPr sz="2800" spc="5" dirty="0">
                <a:latin typeface="Arial"/>
                <a:cs typeface="Arial"/>
              </a:rPr>
              <a:t> </a:t>
            </a:r>
            <a:r>
              <a:rPr sz="2800" spc="-10" dirty="0">
                <a:latin typeface="Arial"/>
                <a:cs typeface="Arial"/>
              </a:rPr>
              <a:t>RBCs	</a:t>
            </a:r>
            <a:r>
              <a:rPr sz="4200" baseline="-23809" dirty="0">
                <a:latin typeface="Arial"/>
                <a:cs typeface="Arial"/>
              </a:rPr>
              <a:t>X</a:t>
            </a:r>
            <a:r>
              <a:rPr sz="4200" spc="-15" baseline="-23809" dirty="0">
                <a:latin typeface="Arial"/>
                <a:cs typeface="Arial"/>
              </a:rPr>
              <a:t> </a:t>
            </a:r>
            <a:r>
              <a:rPr sz="4200" spc="-7" baseline="-23809" dirty="0">
                <a:latin typeface="Arial"/>
                <a:cs typeface="Arial"/>
              </a:rPr>
              <a:t>100</a:t>
            </a:r>
            <a:endParaRPr sz="4200" baseline="-23809">
              <a:latin typeface="Arial"/>
              <a:cs typeface="Arial"/>
            </a:endParaRPr>
          </a:p>
          <a:p>
            <a:pPr marL="3267710">
              <a:lnSpc>
                <a:spcPts val="3354"/>
              </a:lnSpc>
            </a:pPr>
            <a:r>
              <a:rPr sz="2800" spc="-5" dirty="0">
                <a:latin typeface="Arial"/>
                <a:cs typeface="Arial"/>
              </a:rPr>
              <a:t>total </a:t>
            </a:r>
            <a:r>
              <a:rPr sz="2800" b="1" dirty="0">
                <a:latin typeface="Arial"/>
                <a:cs typeface="Arial"/>
              </a:rPr>
              <a:t># </a:t>
            </a:r>
            <a:r>
              <a:rPr sz="2800" spc="-5" dirty="0">
                <a:latin typeface="Arial"/>
                <a:cs typeface="Arial"/>
              </a:rPr>
              <a:t>of</a:t>
            </a:r>
            <a:r>
              <a:rPr sz="2800" dirty="0">
                <a:latin typeface="Arial"/>
                <a:cs typeface="Arial"/>
              </a:rPr>
              <a:t> </a:t>
            </a:r>
            <a:r>
              <a:rPr sz="2800" spc="-10" dirty="0">
                <a:latin typeface="Arial"/>
                <a:cs typeface="Arial"/>
              </a:rPr>
              <a:t>RBCs</a:t>
            </a:r>
            <a:endParaRPr sz="2800">
              <a:latin typeface="Arial"/>
              <a:cs typeface="Arial"/>
            </a:endParaRPr>
          </a:p>
          <a:p>
            <a:pPr marL="432434" marR="1643380">
              <a:lnSpc>
                <a:spcPct val="100000"/>
              </a:lnSpc>
              <a:spcBef>
                <a:spcPts val="2290"/>
              </a:spcBef>
            </a:pPr>
            <a:r>
              <a:rPr sz="2800" spc="-5" dirty="0">
                <a:latin typeface="Arial"/>
                <a:cs typeface="Arial"/>
              </a:rPr>
              <a:t>Count </a:t>
            </a:r>
            <a:r>
              <a:rPr sz="2800" dirty="0">
                <a:latin typeface="Arial"/>
                <a:cs typeface="Arial"/>
              </a:rPr>
              <a:t>≥ </a:t>
            </a:r>
            <a:r>
              <a:rPr sz="2800" spc="-5" dirty="0">
                <a:latin typeface="Arial"/>
                <a:cs typeface="Arial"/>
              </a:rPr>
              <a:t>200 WBCs on </a:t>
            </a:r>
            <a:r>
              <a:rPr sz="2800" dirty="0">
                <a:latin typeface="Arial"/>
                <a:cs typeface="Arial"/>
              </a:rPr>
              <a:t>thick </a:t>
            </a:r>
            <a:r>
              <a:rPr sz="2800" spc="-5" dirty="0">
                <a:latin typeface="Arial"/>
                <a:cs typeface="Arial"/>
              </a:rPr>
              <a:t>film  </a:t>
            </a:r>
            <a:r>
              <a:rPr sz="2800" dirty="0">
                <a:latin typeface="Arial"/>
                <a:cs typeface="Arial"/>
              </a:rPr>
              <a:t>Assume </a:t>
            </a:r>
            <a:r>
              <a:rPr sz="2800" spc="-5" dirty="0">
                <a:latin typeface="Arial"/>
                <a:cs typeface="Arial"/>
              </a:rPr>
              <a:t>WBC is </a:t>
            </a:r>
            <a:r>
              <a:rPr sz="2800" dirty="0">
                <a:latin typeface="Arial"/>
                <a:cs typeface="Arial"/>
              </a:rPr>
              <a:t>8000/</a:t>
            </a:r>
            <a:r>
              <a:rPr sz="2800" dirty="0">
                <a:latin typeface="Symbol"/>
                <a:cs typeface="Symbol"/>
              </a:rPr>
              <a:t></a:t>
            </a:r>
            <a:r>
              <a:rPr sz="2800" dirty="0">
                <a:latin typeface="Arial"/>
                <a:cs typeface="Arial"/>
              </a:rPr>
              <a:t>l (or count</a:t>
            </a:r>
            <a:r>
              <a:rPr sz="2800" spc="-75" dirty="0">
                <a:latin typeface="Arial"/>
                <a:cs typeface="Arial"/>
              </a:rPr>
              <a:t> </a:t>
            </a:r>
            <a:r>
              <a:rPr sz="2800" spc="-5" dirty="0">
                <a:latin typeface="Arial"/>
                <a:cs typeface="Arial"/>
              </a:rPr>
              <a:t>it)</a:t>
            </a:r>
            <a:endParaRPr sz="2800">
              <a:latin typeface="Arial"/>
              <a:cs typeface="Arial"/>
            </a:endParaRPr>
          </a:p>
          <a:p>
            <a:pPr marL="2360295" marR="55880" indent="-2297430">
              <a:lnSpc>
                <a:spcPct val="100000"/>
              </a:lnSpc>
              <a:spcBef>
                <a:spcPts val="1680"/>
              </a:spcBef>
              <a:tabLst>
                <a:tab pos="5245735" algn="l"/>
              </a:tabLst>
            </a:pPr>
            <a:r>
              <a:rPr sz="4200" spc="-7" baseline="-23809" dirty="0">
                <a:latin typeface="Arial"/>
                <a:cs typeface="Arial"/>
              </a:rPr>
              <a:t>parasites/</a:t>
            </a:r>
            <a:r>
              <a:rPr sz="4200" spc="-7" baseline="-23809" dirty="0">
                <a:latin typeface="Symbol"/>
                <a:cs typeface="Symbol"/>
              </a:rPr>
              <a:t></a:t>
            </a:r>
            <a:r>
              <a:rPr sz="4200" spc="-7" baseline="-23809" dirty="0">
                <a:latin typeface="Arial"/>
                <a:cs typeface="Arial"/>
              </a:rPr>
              <a:t>l </a:t>
            </a:r>
            <a:r>
              <a:rPr sz="4200" baseline="-23809" dirty="0">
                <a:latin typeface="Arial"/>
                <a:cs typeface="Arial"/>
              </a:rPr>
              <a:t>=</a:t>
            </a:r>
            <a:r>
              <a:rPr sz="4200" spc="-359" baseline="-23809" dirty="0">
                <a:latin typeface="Arial"/>
                <a:cs typeface="Arial"/>
              </a:rPr>
              <a:t> </a:t>
            </a:r>
            <a:r>
              <a:rPr sz="2800" u="heavy" spc="-5" dirty="0">
                <a:uFill>
                  <a:solidFill>
                    <a:srgbClr val="FF0000"/>
                  </a:solidFill>
                </a:uFill>
                <a:latin typeface="Arial"/>
                <a:cs typeface="Arial"/>
              </a:rPr>
              <a:t>parasites</a:t>
            </a:r>
            <a:r>
              <a:rPr sz="2800" u="heavy" spc="30" dirty="0">
                <a:uFill>
                  <a:solidFill>
                    <a:srgbClr val="FF0000"/>
                  </a:solidFill>
                </a:uFill>
                <a:latin typeface="Arial"/>
                <a:cs typeface="Arial"/>
              </a:rPr>
              <a:t> </a:t>
            </a:r>
            <a:r>
              <a:rPr sz="2800" u="heavy" spc="-5" dirty="0">
                <a:uFill>
                  <a:solidFill>
                    <a:srgbClr val="FF0000"/>
                  </a:solidFill>
                </a:uFill>
                <a:latin typeface="Arial"/>
                <a:cs typeface="Arial"/>
              </a:rPr>
              <a:t>counted</a:t>
            </a:r>
            <a:r>
              <a:rPr sz="2800" spc="-5" dirty="0">
                <a:latin typeface="Arial"/>
                <a:cs typeface="Arial"/>
              </a:rPr>
              <a:t>	</a:t>
            </a:r>
            <a:r>
              <a:rPr sz="4200" baseline="-35714" dirty="0">
                <a:latin typeface="Arial"/>
                <a:cs typeface="Arial"/>
              </a:rPr>
              <a:t>X </a:t>
            </a:r>
            <a:r>
              <a:rPr sz="4200" spc="-7" baseline="-35714" dirty="0">
                <a:latin typeface="Arial"/>
                <a:cs typeface="Arial"/>
              </a:rPr>
              <a:t>WBC</a:t>
            </a:r>
            <a:r>
              <a:rPr sz="4200" spc="-120" baseline="-35714" dirty="0">
                <a:latin typeface="Arial"/>
                <a:cs typeface="Arial"/>
              </a:rPr>
              <a:t> </a:t>
            </a:r>
            <a:r>
              <a:rPr sz="4200" spc="-7" baseline="-35714" dirty="0">
                <a:latin typeface="Arial"/>
                <a:cs typeface="Arial"/>
              </a:rPr>
              <a:t>count/</a:t>
            </a:r>
            <a:r>
              <a:rPr sz="4200" spc="-7" baseline="-35714" dirty="0">
                <a:latin typeface="Symbol"/>
                <a:cs typeface="Symbol"/>
              </a:rPr>
              <a:t></a:t>
            </a:r>
            <a:r>
              <a:rPr sz="4200" spc="-7" baseline="-35714" dirty="0">
                <a:latin typeface="Arial"/>
                <a:cs typeface="Arial"/>
              </a:rPr>
              <a:t>l  </a:t>
            </a:r>
            <a:r>
              <a:rPr sz="2800" spc="-5" dirty="0">
                <a:latin typeface="Arial"/>
                <a:cs typeface="Arial"/>
              </a:rPr>
              <a:t>WBC</a:t>
            </a:r>
            <a:r>
              <a:rPr sz="2800" spc="-10" dirty="0">
                <a:latin typeface="Arial"/>
                <a:cs typeface="Arial"/>
              </a:rPr>
              <a:t> </a:t>
            </a:r>
            <a:r>
              <a:rPr sz="2800" spc="-5" dirty="0">
                <a:latin typeface="Arial"/>
                <a:cs typeface="Arial"/>
              </a:rPr>
              <a:t>counted</a:t>
            </a:r>
            <a:endParaRPr sz="2800">
              <a:latin typeface="Arial"/>
              <a:cs typeface="Arial"/>
            </a:endParaRPr>
          </a:p>
        </p:txBody>
      </p:sp>
      <p:sp>
        <p:nvSpPr>
          <p:cNvPr id="8" name="object 8"/>
          <p:cNvSpPr txBox="1">
            <a:spLocks noGrp="1"/>
          </p:cNvSpPr>
          <p:nvPr>
            <p:ph type="dt" sz="half" idx="4294967295"/>
          </p:nvPr>
        </p:nvSpPr>
        <p:spPr>
          <a:xfrm>
            <a:off x="534669" y="6295722"/>
            <a:ext cx="719455" cy="224154"/>
          </a:xfrm>
          <a:prstGeom prst="rect">
            <a:avLst/>
          </a:prstGeom>
        </p:spPr>
        <p:txBody>
          <a:bodyPr vert="horz" wrap="square" lIns="0" tIns="0" rIns="0" bIns="0" rtlCol="0">
            <a:spAutoFit/>
          </a:bodyPr>
          <a:lstStyle/>
          <a:p>
            <a:pPr marL="12700">
              <a:lnSpc>
                <a:spcPts val="1645"/>
              </a:lnSpc>
            </a:pPr>
            <a:r>
              <a:rPr spc="-5" dirty="0"/>
              <a:t>02/19/15</a:t>
            </a:r>
          </a:p>
        </p:txBody>
      </p:sp>
      <p:sp>
        <p:nvSpPr>
          <p:cNvPr id="9" name="object 9"/>
          <p:cNvSpPr txBox="1">
            <a:spLocks noGrp="1"/>
          </p:cNvSpPr>
          <p:nvPr>
            <p:ph type="ftr" sz="quarter" idx="4294967295"/>
          </p:nvPr>
        </p:nvSpPr>
        <p:spPr>
          <a:xfrm>
            <a:off x="4107179" y="6295722"/>
            <a:ext cx="929004" cy="206916"/>
          </a:xfrm>
          <a:prstGeom prst="rect">
            <a:avLst/>
          </a:prstGeom>
        </p:spPr>
        <p:txBody>
          <a:bodyPr vert="horz" wrap="square" lIns="0" tIns="0" rIns="0" bIns="0" rtlCol="0">
            <a:spAutoFit/>
          </a:bodyPr>
          <a:lstStyle/>
          <a:p>
            <a:pPr marL="12700">
              <a:lnSpc>
                <a:spcPts val="1645"/>
              </a:lnSpc>
            </a:pPr>
            <a:endParaRPr dirty="0"/>
          </a:p>
        </p:txBody>
      </p:sp>
      <p:sp>
        <p:nvSpPr>
          <p:cNvPr id="10" name="object 10"/>
          <p:cNvSpPr txBox="1">
            <a:spLocks noGrp="1"/>
          </p:cNvSpPr>
          <p:nvPr>
            <p:ph type="sldNum" sz="quarter" idx="4294967295"/>
          </p:nvPr>
        </p:nvSpPr>
        <p:spPr>
          <a:xfrm>
            <a:off x="8360409" y="6295722"/>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dirty="0"/>
              <a:pPr marL="38100">
                <a:lnSpc>
                  <a:spcPts val="1645"/>
                </a:lnSpc>
              </a:pPr>
              <a:t>74</a:t>
            </a:fld>
            <a:endParaRPr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50339" y="353059"/>
            <a:ext cx="5852160" cy="635000"/>
          </a:xfrm>
          <a:prstGeom prst="rect">
            <a:avLst/>
          </a:prstGeom>
        </p:spPr>
        <p:txBody>
          <a:bodyPr vert="horz" wrap="square" lIns="0" tIns="12700" rIns="0" bIns="0" rtlCol="0">
            <a:spAutoFit/>
          </a:bodyPr>
          <a:lstStyle/>
          <a:p>
            <a:pPr marL="12700">
              <a:lnSpc>
                <a:spcPct val="100000"/>
              </a:lnSpc>
              <a:spcBef>
                <a:spcPts val="100"/>
              </a:spcBef>
            </a:pPr>
            <a:r>
              <a:rPr sz="4000" b="1" spc="-10" dirty="0">
                <a:latin typeface="Arial"/>
                <a:cs typeface="Arial"/>
              </a:rPr>
              <a:t>Fluorescent</a:t>
            </a:r>
            <a:r>
              <a:rPr sz="4000" b="1" spc="-75" dirty="0">
                <a:latin typeface="Arial"/>
                <a:cs typeface="Arial"/>
              </a:rPr>
              <a:t> </a:t>
            </a:r>
            <a:r>
              <a:rPr sz="4000" b="1" spc="-10" dirty="0">
                <a:latin typeface="Arial"/>
                <a:cs typeface="Arial"/>
              </a:rPr>
              <a:t>Microscopy</a:t>
            </a:r>
            <a:endParaRPr sz="4000">
              <a:latin typeface="Arial"/>
              <a:cs typeface="Arial"/>
            </a:endParaRPr>
          </a:p>
        </p:txBody>
      </p:sp>
      <p:sp>
        <p:nvSpPr>
          <p:cNvPr id="4" name="object 4"/>
          <p:cNvSpPr txBox="1">
            <a:spLocks noGrp="1"/>
          </p:cNvSpPr>
          <p:nvPr>
            <p:ph type="dt" sz="half" idx="4294967295"/>
          </p:nvPr>
        </p:nvSpPr>
        <p:spPr>
          <a:xfrm>
            <a:off x="534669" y="6295722"/>
            <a:ext cx="719455" cy="224154"/>
          </a:xfrm>
          <a:prstGeom prst="rect">
            <a:avLst/>
          </a:prstGeom>
        </p:spPr>
        <p:txBody>
          <a:bodyPr vert="horz" wrap="square" lIns="0" tIns="0" rIns="0" bIns="0" rtlCol="0">
            <a:spAutoFit/>
          </a:bodyPr>
          <a:lstStyle/>
          <a:p>
            <a:pPr marL="12700">
              <a:lnSpc>
                <a:spcPts val="1645"/>
              </a:lnSpc>
            </a:pPr>
            <a:r>
              <a:rPr spc="-5" dirty="0"/>
              <a:t>02/19/15</a:t>
            </a:r>
          </a:p>
        </p:txBody>
      </p:sp>
      <p:sp>
        <p:nvSpPr>
          <p:cNvPr id="5" name="object 5"/>
          <p:cNvSpPr txBox="1">
            <a:spLocks noGrp="1"/>
          </p:cNvSpPr>
          <p:nvPr>
            <p:ph type="ftr" sz="quarter" idx="4294967295"/>
          </p:nvPr>
        </p:nvSpPr>
        <p:spPr>
          <a:xfrm>
            <a:off x="4107179" y="6295722"/>
            <a:ext cx="929004" cy="224154"/>
          </a:xfrm>
          <a:prstGeom prst="rect">
            <a:avLst/>
          </a:prstGeom>
        </p:spPr>
        <p:txBody>
          <a:bodyPr vert="horz" wrap="square" lIns="0" tIns="0" rIns="0" bIns="0" rtlCol="0">
            <a:spAutoFit/>
          </a:bodyPr>
          <a:lstStyle/>
          <a:p>
            <a:pPr marL="12700">
              <a:lnSpc>
                <a:spcPts val="1645"/>
              </a:lnSpc>
            </a:pPr>
            <a:r>
              <a:rPr spc="-5" dirty="0"/>
              <a:t>V</a:t>
            </a:r>
            <a:r>
              <a:rPr dirty="0"/>
              <a:t>AI</a:t>
            </a:r>
            <a:r>
              <a:rPr spc="15" dirty="0"/>
              <a:t>D</a:t>
            </a:r>
            <a:r>
              <a:rPr spc="-5" dirty="0"/>
              <a:t>E</a:t>
            </a:r>
            <a:r>
              <a:rPr dirty="0"/>
              <a:t>G</a:t>
            </a:r>
            <a:r>
              <a:rPr spc="10" dirty="0"/>
              <a:t>I.</a:t>
            </a:r>
            <a:r>
              <a:rPr dirty="0"/>
              <a:t>D</a:t>
            </a:r>
          </a:p>
        </p:txBody>
      </p:sp>
      <p:sp>
        <p:nvSpPr>
          <p:cNvPr id="6" name="object 6"/>
          <p:cNvSpPr txBox="1">
            <a:spLocks noGrp="1"/>
          </p:cNvSpPr>
          <p:nvPr>
            <p:ph type="sldNum" sz="quarter" idx="4294967295"/>
          </p:nvPr>
        </p:nvSpPr>
        <p:spPr>
          <a:xfrm>
            <a:off x="8360409" y="6295722"/>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dirty="0"/>
              <a:pPr marL="38100">
                <a:lnSpc>
                  <a:spcPts val="1645"/>
                </a:lnSpc>
              </a:pPr>
              <a:t>75</a:t>
            </a:fld>
            <a:endParaRPr dirty="0"/>
          </a:p>
        </p:txBody>
      </p:sp>
      <p:sp>
        <p:nvSpPr>
          <p:cNvPr id="3" name="object 3"/>
          <p:cNvSpPr txBox="1"/>
          <p:nvPr/>
        </p:nvSpPr>
        <p:spPr>
          <a:xfrm>
            <a:off x="1525269" y="1134109"/>
            <a:ext cx="7010400" cy="5057140"/>
          </a:xfrm>
          <a:prstGeom prst="rect">
            <a:avLst/>
          </a:prstGeom>
        </p:spPr>
        <p:txBody>
          <a:bodyPr vert="horz" wrap="square" lIns="0" tIns="60960" rIns="0" bIns="0" rtlCol="0">
            <a:spAutoFit/>
          </a:bodyPr>
          <a:lstStyle/>
          <a:p>
            <a:pPr marL="12700" marR="135890">
              <a:lnSpc>
                <a:spcPts val="3020"/>
              </a:lnSpc>
              <a:spcBef>
                <a:spcPts val="480"/>
              </a:spcBef>
            </a:pPr>
            <a:r>
              <a:rPr sz="2800" spc="-5" dirty="0">
                <a:latin typeface="Arial"/>
                <a:cs typeface="Arial"/>
              </a:rPr>
              <a:t>Modification of light </a:t>
            </a:r>
            <a:r>
              <a:rPr sz="2800" dirty="0">
                <a:latin typeface="Arial"/>
                <a:cs typeface="Arial"/>
              </a:rPr>
              <a:t>microscopy  </a:t>
            </a:r>
            <a:r>
              <a:rPr sz="2800" spc="-5" dirty="0">
                <a:latin typeface="Arial"/>
                <a:cs typeface="Arial"/>
              </a:rPr>
              <a:t>Fluorescent </a:t>
            </a:r>
            <a:r>
              <a:rPr sz="2800" spc="-10" dirty="0">
                <a:latin typeface="Arial"/>
                <a:cs typeface="Arial"/>
              </a:rPr>
              <a:t>dyes </a:t>
            </a:r>
            <a:r>
              <a:rPr sz="2800" spc="-5" dirty="0">
                <a:latin typeface="Arial"/>
                <a:cs typeface="Arial"/>
              </a:rPr>
              <a:t>detect </a:t>
            </a:r>
            <a:r>
              <a:rPr sz="2800" spc="-10" dirty="0">
                <a:latin typeface="Arial"/>
                <a:cs typeface="Arial"/>
              </a:rPr>
              <a:t>RNA </a:t>
            </a:r>
            <a:r>
              <a:rPr sz="2800" spc="-5" dirty="0">
                <a:latin typeface="Arial"/>
                <a:cs typeface="Arial"/>
              </a:rPr>
              <a:t>and </a:t>
            </a:r>
            <a:r>
              <a:rPr sz="2800" spc="-10" dirty="0">
                <a:latin typeface="Arial"/>
                <a:cs typeface="Arial"/>
              </a:rPr>
              <a:t>DNA </a:t>
            </a:r>
            <a:r>
              <a:rPr sz="2800" spc="-5" dirty="0">
                <a:latin typeface="Arial"/>
                <a:cs typeface="Arial"/>
              </a:rPr>
              <a:t>that  is contained </a:t>
            </a:r>
            <a:r>
              <a:rPr sz="2800" dirty="0">
                <a:latin typeface="Arial"/>
                <a:cs typeface="Arial"/>
              </a:rPr>
              <a:t>in</a:t>
            </a:r>
            <a:r>
              <a:rPr sz="2800" spc="-5" dirty="0">
                <a:latin typeface="Arial"/>
                <a:cs typeface="Arial"/>
              </a:rPr>
              <a:t> parasites</a:t>
            </a:r>
            <a:endParaRPr sz="2800">
              <a:latin typeface="Arial"/>
              <a:cs typeface="Arial"/>
            </a:endParaRPr>
          </a:p>
          <a:p>
            <a:pPr marL="12700">
              <a:lnSpc>
                <a:spcPts val="2810"/>
              </a:lnSpc>
            </a:pPr>
            <a:r>
              <a:rPr sz="2800" spc="-5" dirty="0">
                <a:latin typeface="Arial"/>
                <a:cs typeface="Arial"/>
              </a:rPr>
              <a:t>Nucleic material not </a:t>
            </a:r>
            <a:r>
              <a:rPr sz="2800" dirty="0">
                <a:latin typeface="Arial"/>
                <a:cs typeface="Arial"/>
              </a:rPr>
              <a:t>normally </a:t>
            </a:r>
            <a:r>
              <a:rPr sz="2800" spc="-5" dirty="0">
                <a:latin typeface="Arial"/>
                <a:cs typeface="Arial"/>
              </a:rPr>
              <a:t>in</a:t>
            </a:r>
            <a:r>
              <a:rPr sz="2800" dirty="0">
                <a:latin typeface="Arial"/>
                <a:cs typeface="Arial"/>
              </a:rPr>
              <a:t> mature</a:t>
            </a:r>
            <a:endParaRPr sz="2800">
              <a:latin typeface="Arial"/>
              <a:cs typeface="Arial"/>
            </a:endParaRPr>
          </a:p>
          <a:p>
            <a:pPr marL="12700">
              <a:lnSpc>
                <a:spcPts val="3025"/>
              </a:lnSpc>
            </a:pPr>
            <a:r>
              <a:rPr sz="2800" spc="-10" dirty="0">
                <a:latin typeface="Arial"/>
                <a:cs typeface="Arial"/>
              </a:rPr>
              <a:t>RBCs</a:t>
            </a:r>
            <a:endParaRPr sz="2800">
              <a:latin typeface="Arial"/>
              <a:cs typeface="Arial"/>
            </a:endParaRPr>
          </a:p>
          <a:p>
            <a:pPr marL="12700">
              <a:lnSpc>
                <a:spcPts val="3020"/>
              </a:lnSpc>
            </a:pPr>
            <a:r>
              <a:rPr sz="2800" b="1" spc="-5" dirty="0">
                <a:latin typeface="Arial"/>
                <a:cs typeface="Arial"/>
              </a:rPr>
              <a:t>Kawamoto</a:t>
            </a:r>
            <a:r>
              <a:rPr sz="2800" b="1" spc="-10" dirty="0">
                <a:latin typeface="Arial"/>
                <a:cs typeface="Arial"/>
              </a:rPr>
              <a:t> technique</a:t>
            </a:r>
            <a:endParaRPr sz="2800">
              <a:latin typeface="Arial"/>
              <a:cs typeface="Arial"/>
            </a:endParaRPr>
          </a:p>
          <a:p>
            <a:pPr marL="469900" marR="5080">
              <a:lnSpc>
                <a:spcPts val="3020"/>
              </a:lnSpc>
              <a:spcBef>
                <a:spcPts val="215"/>
              </a:spcBef>
            </a:pPr>
            <a:r>
              <a:rPr sz="2800" spc="-5" dirty="0">
                <a:latin typeface="Arial"/>
                <a:cs typeface="Arial"/>
              </a:rPr>
              <a:t>Stain </a:t>
            </a:r>
            <a:r>
              <a:rPr sz="2800" dirty="0">
                <a:latin typeface="Arial"/>
                <a:cs typeface="Arial"/>
              </a:rPr>
              <a:t>thin film </a:t>
            </a:r>
            <a:r>
              <a:rPr sz="2800" spc="-5" dirty="0">
                <a:latin typeface="Arial"/>
                <a:cs typeface="Arial"/>
              </a:rPr>
              <a:t>with acridine orange (AO)  Requires special equipment </a:t>
            </a:r>
            <a:r>
              <a:rPr sz="2800" dirty="0">
                <a:latin typeface="Arial"/>
                <a:cs typeface="Arial"/>
              </a:rPr>
              <a:t>– </a:t>
            </a:r>
            <a:r>
              <a:rPr sz="2800" spc="-5" dirty="0">
                <a:latin typeface="Arial"/>
                <a:cs typeface="Arial"/>
              </a:rPr>
              <a:t>fluorescent  </a:t>
            </a:r>
            <a:r>
              <a:rPr sz="2800" dirty="0">
                <a:latin typeface="Arial"/>
                <a:cs typeface="Arial"/>
              </a:rPr>
              <a:t>microscope</a:t>
            </a:r>
            <a:endParaRPr sz="2800">
              <a:latin typeface="Arial"/>
              <a:cs typeface="Arial"/>
            </a:endParaRPr>
          </a:p>
          <a:p>
            <a:pPr marL="469900">
              <a:lnSpc>
                <a:spcPts val="2810"/>
              </a:lnSpc>
              <a:tabLst>
                <a:tab pos="2050414" algn="l"/>
              </a:tabLst>
            </a:pPr>
            <a:r>
              <a:rPr sz="2800" spc="-5" dirty="0">
                <a:latin typeface="Arial"/>
                <a:cs typeface="Arial"/>
              </a:rPr>
              <a:t>Nuclei</a:t>
            </a:r>
            <a:r>
              <a:rPr sz="2800" spc="5" dirty="0">
                <a:latin typeface="Arial"/>
                <a:cs typeface="Arial"/>
              </a:rPr>
              <a:t> </a:t>
            </a:r>
            <a:r>
              <a:rPr sz="2800" spc="-5" dirty="0">
                <a:latin typeface="Arial"/>
                <a:cs typeface="Arial"/>
              </a:rPr>
              <a:t>of	malaria parasites floresce</a:t>
            </a:r>
            <a:endParaRPr sz="2800">
              <a:latin typeface="Arial"/>
              <a:cs typeface="Arial"/>
            </a:endParaRPr>
          </a:p>
          <a:p>
            <a:pPr marL="469900" marR="1528445">
              <a:lnSpc>
                <a:spcPts val="3020"/>
              </a:lnSpc>
              <a:spcBef>
                <a:spcPts val="220"/>
              </a:spcBef>
            </a:pPr>
            <a:r>
              <a:rPr sz="2800" spc="-5" dirty="0">
                <a:latin typeface="Arial"/>
                <a:cs typeface="Arial"/>
              </a:rPr>
              <a:t>bright green </a:t>
            </a:r>
            <a:r>
              <a:rPr sz="2800" dirty="0">
                <a:latin typeface="Arial"/>
                <a:cs typeface="Arial"/>
              </a:rPr>
              <a:t>and </a:t>
            </a:r>
            <a:r>
              <a:rPr sz="2800" spc="-5" dirty="0">
                <a:latin typeface="Arial"/>
                <a:cs typeface="Arial"/>
              </a:rPr>
              <a:t>cytoplasm red.  Staining itself is </a:t>
            </a:r>
            <a:r>
              <a:rPr sz="2800" dirty="0">
                <a:latin typeface="Arial"/>
                <a:cs typeface="Arial"/>
              </a:rPr>
              <a:t>cheap  </a:t>
            </a:r>
            <a:r>
              <a:rPr sz="2800" spc="-5" dirty="0">
                <a:latin typeface="Arial"/>
                <a:cs typeface="Arial"/>
              </a:rPr>
              <a:t>Sensitivities around 90%</a:t>
            </a:r>
            <a:endParaRPr sz="2800">
              <a:latin typeface="Arial"/>
              <a:cs typeface="Arial"/>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334000" y="1295400"/>
            <a:ext cx="3352800" cy="52578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447800" y="1294130"/>
            <a:ext cx="3581400" cy="5307330"/>
          </a:xfrm>
          <a:prstGeom prst="rect">
            <a:avLst/>
          </a:prstGeom>
          <a:blipFill>
            <a:blip r:embed="rId3" cstate="print"/>
            <a:stretch>
              <a:fillRect/>
            </a:stretch>
          </a:blipFill>
        </p:spPr>
        <p:txBody>
          <a:bodyPr wrap="square" lIns="0" tIns="0" rIns="0" bIns="0" rtlCol="0"/>
          <a:lstStyle/>
          <a:p>
            <a:endParaRPr/>
          </a:p>
        </p:txBody>
      </p:sp>
      <p:sp>
        <p:nvSpPr>
          <p:cNvPr id="4" name="object 4"/>
          <p:cNvSpPr txBox="1"/>
          <p:nvPr/>
        </p:nvSpPr>
        <p:spPr>
          <a:xfrm>
            <a:off x="6097270" y="720090"/>
            <a:ext cx="1760220" cy="299720"/>
          </a:xfrm>
          <a:prstGeom prst="rect">
            <a:avLst/>
          </a:prstGeom>
        </p:spPr>
        <p:txBody>
          <a:bodyPr vert="horz" wrap="square" lIns="0" tIns="12700" rIns="0" bIns="0" rtlCol="0">
            <a:spAutoFit/>
          </a:bodyPr>
          <a:lstStyle/>
          <a:p>
            <a:pPr marL="12700">
              <a:lnSpc>
                <a:spcPct val="100000"/>
              </a:lnSpc>
              <a:spcBef>
                <a:spcPts val="100"/>
              </a:spcBef>
            </a:pPr>
            <a:r>
              <a:rPr sz="1800" spc="-10" dirty="0">
                <a:solidFill>
                  <a:srgbClr val="000066"/>
                </a:solidFill>
                <a:latin typeface="Arial"/>
                <a:cs typeface="Arial"/>
              </a:rPr>
              <a:t>malaria</a:t>
            </a:r>
            <a:r>
              <a:rPr sz="1800" spc="-60" dirty="0">
                <a:solidFill>
                  <a:srgbClr val="000066"/>
                </a:solidFill>
                <a:latin typeface="Arial"/>
                <a:cs typeface="Arial"/>
              </a:rPr>
              <a:t> </a:t>
            </a:r>
            <a:r>
              <a:rPr sz="1800" spc="-5" dirty="0">
                <a:solidFill>
                  <a:srgbClr val="000066"/>
                </a:solidFill>
                <a:latin typeface="Arial"/>
                <a:cs typeface="Arial"/>
              </a:rPr>
              <a:t>parasites</a:t>
            </a:r>
            <a:endParaRPr sz="1800">
              <a:latin typeface="Arial"/>
              <a:cs typeface="Arial"/>
            </a:endParaRPr>
          </a:p>
        </p:txBody>
      </p:sp>
      <p:sp>
        <p:nvSpPr>
          <p:cNvPr id="6" name="object 6"/>
          <p:cNvSpPr txBox="1">
            <a:spLocks noGrp="1"/>
          </p:cNvSpPr>
          <p:nvPr>
            <p:ph type="dt" sz="half" idx="4294967295"/>
          </p:nvPr>
        </p:nvSpPr>
        <p:spPr>
          <a:xfrm>
            <a:off x="534669" y="6295722"/>
            <a:ext cx="719455" cy="224154"/>
          </a:xfrm>
          <a:prstGeom prst="rect">
            <a:avLst/>
          </a:prstGeom>
        </p:spPr>
        <p:txBody>
          <a:bodyPr vert="horz" wrap="square" lIns="0" tIns="0" rIns="0" bIns="0" rtlCol="0">
            <a:spAutoFit/>
          </a:bodyPr>
          <a:lstStyle/>
          <a:p>
            <a:pPr marL="12700">
              <a:lnSpc>
                <a:spcPts val="1645"/>
              </a:lnSpc>
            </a:pPr>
            <a:r>
              <a:rPr spc="-5" dirty="0"/>
              <a:t>02/19/15</a:t>
            </a:r>
          </a:p>
        </p:txBody>
      </p:sp>
      <p:sp>
        <p:nvSpPr>
          <p:cNvPr id="7" name="object 7"/>
          <p:cNvSpPr txBox="1">
            <a:spLocks noGrp="1"/>
          </p:cNvSpPr>
          <p:nvPr>
            <p:ph type="ftr" sz="quarter" idx="4294967295"/>
          </p:nvPr>
        </p:nvSpPr>
        <p:spPr>
          <a:xfrm>
            <a:off x="4107179" y="6295722"/>
            <a:ext cx="929004" cy="206916"/>
          </a:xfrm>
          <a:prstGeom prst="rect">
            <a:avLst/>
          </a:prstGeom>
        </p:spPr>
        <p:txBody>
          <a:bodyPr vert="horz" wrap="square" lIns="0" tIns="0" rIns="0" bIns="0" rtlCol="0">
            <a:spAutoFit/>
          </a:bodyPr>
          <a:lstStyle/>
          <a:p>
            <a:pPr marL="12700">
              <a:lnSpc>
                <a:spcPts val="1645"/>
              </a:lnSpc>
            </a:pPr>
            <a:endParaRPr dirty="0"/>
          </a:p>
        </p:txBody>
      </p:sp>
      <p:sp>
        <p:nvSpPr>
          <p:cNvPr id="8" name="object 8"/>
          <p:cNvSpPr txBox="1">
            <a:spLocks noGrp="1"/>
          </p:cNvSpPr>
          <p:nvPr>
            <p:ph type="sldNum" sz="quarter" idx="4294967295"/>
          </p:nvPr>
        </p:nvSpPr>
        <p:spPr>
          <a:xfrm>
            <a:off x="8360409" y="6295722"/>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dirty="0"/>
              <a:pPr marL="38100">
                <a:lnSpc>
                  <a:spcPts val="1645"/>
                </a:lnSpc>
              </a:pPr>
              <a:t>76</a:t>
            </a:fld>
            <a:endParaRPr dirty="0"/>
          </a:p>
        </p:txBody>
      </p:sp>
      <p:sp>
        <p:nvSpPr>
          <p:cNvPr id="5" name="object 5"/>
          <p:cNvSpPr txBox="1"/>
          <p:nvPr/>
        </p:nvSpPr>
        <p:spPr>
          <a:xfrm>
            <a:off x="2150110" y="720090"/>
            <a:ext cx="2370455" cy="299720"/>
          </a:xfrm>
          <a:prstGeom prst="rect">
            <a:avLst/>
          </a:prstGeom>
        </p:spPr>
        <p:txBody>
          <a:bodyPr vert="horz" wrap="square" lIns="0" tIns="12700" rIns="0" bIns="0" rtlCol="0">
            <a:spAutoFit/>
          </a:bodyPr>
          <a:lstStyle/>
          <a:p>
            <a:pPr marL="12700">
              <a:lnSpc>
                <a:spcPct val="100000"/>
              </a:lnSpc>
              <a:spcBef>
                <a:spcPts val="100"/>
              </a:spcBef>
            </a:pPr>
            <a:r>
              <a:rPr sz="1800" spc="-10" dirty="0">
                <a:latin typeface="Arial"/>
                <a:cs typeface="Arial"/>
              </a:rPr>
              <a:t>fluorescent</a:t>
            </a:r>
            <a:r>
              <a:rPr sz="1800" spc="-30" dirty="0">
                <a:latin typeface="Arial"/>
                <a:cs typeface="Arial"/>
              </a:rPr>
              <a:t> </a:t>
            </a:r>
            <a:r>
              <a:rPr sz="1800" spc="-5" dirty="0">
                <a:latin typeface="Arial"/>
                <a:cs typeface="Arial"/>
              </a:rPr>
              <a:t>microscope</a:t>
            </a:r>
            <a:endParaRPr sz="1800">
              <a:latin typeface="Arial"/>
              <a:cs typeface="Arial"/>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58569" y="414020"/>
            <a:ext cx="7851140" cy="695960"/>
          </a:xfrm>
          <a:prstGeom prst="rect">
            <a:avLst/>
          </a:prstGeom>
        </p:spPr>
        <p:txBody>
          <a:bodyPr vert="horz" wrap="square" lIns="0" tIns="12700" rIns="0" bIns="0" rtlCol="0">
            <a:spAutoFit/>
          </a:bodyPr>
          <a:lstStyle/>
          <a:p>
            <a:pPr marL="12700">
              <a:lnSpc>
                <a:spcPct val="100000"/>
              </a:lnSpc>
              <a:spcBef>
                <a:spcPts val="100"/>
              </a:spcBef>
            </a:pPr>
            <a:r>
              <a:rPr sz="4400" b="1" spc="-5" dirty="0">
                <a:latin typeface="Arial"/>
                <a:cs typeface="Arial"/>
              </a:rPr>
              <a:t>Quantitative Buffy</a:t>
            </a:r>
            <a:r>
              <a:rPr sz="4400" b="1" spc="-65" dirty="0">
                <a:latin typeface="Arial"/>
                <a:cs typeface="Arial"/>
              </a:rPr>
              <a:t> </a:t>
            </a:r>
            <a:r>
              <a:rPr sz="4400" b="1" dirty="0">
                <a:latin typeface="Arial"/>
                <a:cs typeface="Arial"/>
              </a:rPr>
              <a:t>Coat(QBC)</a:t>
            </a:r>
            <a:endParaRPr sz="4400">
              <a:latin typeface="Arial"/>
              <a:cs typeface="Arial"/>
            </a:endParaRPr>
          </a:p>
        </p:txBody>
      </p:sp>
      <p:sp>
        <p:nvSpPr>
          <p:cNvPr id="4" name="object 4"/>
          <p:cNvSpPr txBox="1">
            <a:spLocks noGrp="1"/>
          </p:cNvSpPr>
          <p:nvPr>
            <p:ph type="dt" sz="half" idx="4294967295"/>
          </p:nvPr>
        </p:nvSpPr>
        <p:spPr>
          <a:xfrm>
            <a:off x="534669" y="6295722"/>
            <a:ext cx="719455" cy="224154"/>
          </a:xfrm>
          <a:prstGeom prst="rect">
            <a:avLst/>
          </a:prstGeom>
        </p:spPr>
        <p:txBody>
          <a:bodyPr vert="horz" wrap="square" lIns="0" tIns="0" rIns="0" bIns="0" rtlCol="0">
            <a:spAutoFit/>
          </a:bodyPr>
          <a:lstStyle/>
          <a:p>
            <a:pPr marL="12700">
              <a:lnSpc>
                <a:spcPts val="1645"/>
              </a:lnSpc>
            </a:pPr>
            <a:r>
              <a:rPr spc="-5" dirty="0"/>
              <a:t>02/19/15</a:t>
            </a:r>
          </a:p>
        </p:txBody>
      </p:sp>
      <p:sp>
        <p:nvSpPr>
          <p:cNvPr id="5" name="object 5"/>
          <p:cNvSpPr txBox="1">
            <a:spLocks noGrp="1"/>
          </p:cNvSpPr>
          <p:nvPr>
            <p:ph type="ftr" sz="quarter" idx="4294967295"/>
          </p:nvPr>
        </p:nvSpPr>
        <p:spPr>
          <a:xfrm>
            <a:off x="4107179" y="6295722"/>
            <a:ext cx="929004" cy="206916"/>
          </a:xfrm>
          <a:prstGeom prst="rect">
            <a:avLst/>
          </a:prstGeom>
        </p:spPr>
        <p:txBody>
          <a:bodyPr vert="horz" wrap="square" lIns="0" tIns="0" rIns="0" bIns="0" rtlCol="0">
            <a:spAutoFit/>
          </a:bodyPr>
          <a:lstStyle/>
          <a:p>
            <a:pPr marL="12700">
              <a:lnSpc>
                <a:spcPts val="1645"/>
              </a:lnSpc>
            </a:pPr>
            <a:endParaRPr dirty="0"/>
          </a:p>
        </p:txBody>
      </p:sp>
      <p:sp>
        <p:nvSpPr>
          <p:cNvPr id="6" name="object 6"/>
          <p:cNvSpPr txBox="1">
            <a:spLocks noGrp="1"/>
          </p:cNvSpPr>
          <p:nvPr>
            <p:ph type="sldNum" sz="quarter" idx="4294967295"/>
          </p:nvPr>
        </p:nvSpPr>
        <p:spPr>
          <a:xfrm>
            <a:off x="8360409" y="6295722"/>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dirty="0"/>
              <a:pPr marL="38100">
                <a:lnSpc>
                  <a:spcPts val="1645"/>
                </a:lnSpc>
              </a:pPr>
              <a:t>77</a:t>
            </a:fld>
            <a:endParaRPr dirty="0"/>
          </a:p>
        </p:txBody>
      </p:sp>
      <p:sp>
        <p:nvSpPr>
          <p:cNvPr id="3" name="object 3"/>
          <p:cNvSpPr txBox="1"/>
          <p:nvPr/>
        </p:nvSpPr>
        <p:spPr>
          <a:xfrm>
            <a:off x="1449069" y="1286509"/>
            <a:ext cx="6790690" cy="4673600"/>
          </a:xfrm>
          <a:prstGeom prst="rect">
            <a:avLst/>
          </a:prstGeom>
        </p:spPr>
        <p:txBody>
          <a:bodyPr vert="horz" wrap="square" lIns="0" tIns="60960" rIns="0" bIns="0" rtlCol="0">
            <a:spAutoFit/>
          </a:bodyPr>
          <a:lstStyle/>
          <a:p>
            <a:pPr marL="12700" marR="836930">
              <a:lnSpc>
                <a:spcPts val="3020"/>
              </a:lnSpc>
              <a:spcBef>
                <a:spcPts val="480"/>
              </a:spcBef>
            </a:pPr>
            <a:r>
              <a:rPr sz="2800" spc="-5" dirty="0">
                <a:latin typeface="Arial"/>
                <a:cs typeface="Arial"/>
              </a:rPr>
              <a:t>Useful for screening large numbers of  </a:t>
            </a:r>
            <a:r>
              <a:rPr sz="2800" dirty="0">
                <a:latin typeface="Arial"/>
                <a:cs typeface="Arial"/>
              </a:rPr>
              <a:t>samples</a:t>
            </a:r>
            <a:endParaRPr sz="2800">
              <a:latin typeface="Arial"/>
              <a:cs typeface="Arial"/>
            </a:endParaRPr>
          </a:p>
          <a:p>
            <a:pPr marL="12700">
              <a:lnSpc>
                <a:spcPts val="2805"/>
              </a:lnSpc>
            </a:pPr>
            <a:r>
              <a:rPr sz="2800" spc="-5" dirty="0">
                <a:latin typeface="Arial"/>
                <a:cs typeface="Arial"/>
              </a:rPr>
              <a:t>Quick, </a:t>
            </a:r>
            <a:r>
              <a:rPr sz="2800" dirty="0">
                <a:latin typeface="Arial"/>
                <a:cs typeface="Arial"/>
              </a:rPr>
              <a:t>saves</a:t>
            </a:r>
            <a:r>
              <a:rPr sz="2800" spc="-5" dirty="0">
                <a:latin typeface="Arial"/>
                <a:cs typeface="Arial"/>
              </a:rPr>
              <a:t> </a:t>
            </a:r>
            <a:r>
              <a:rPr sz="2800" dirty="0">
                <a:latin typeface="Arial"/>
                <a:cs typeface="Arial"/>
              </a:rPr>
              <a:t>time</a:t>
            </a:r>
            <a:endParaRPr sz="2800">
              <a:latin typeface="Arial"/>
              <a:cs typeface="Arial"/>
            </a:endParaRPr>
          </a:p>
          <a:p>
            <a:pPr marL="12700" marR="702310">
              <a:lnSpc>
                <a:spcPct val="90000"/>
              </a:lnSpc>
              <a:spcBef>
                <a:spcPts val="170"/>
              </a:spcBef>
              <a:tabLst>
                <a:tab pos="3888740" algn="l"/>
                <a:tab pos="4084320" algn="l"/>
              </a:tabLst>
            </a:pPr>
            <a:r>
              <a:rPr sz="2800" spc="-5" dirty="0">
                <a:latin typeface="Arial"/>
                <a:cs typeface="Arial"/>
              </a:rPr>
              <a:t>Requires centrifuge, special stains  Malaria</a:t>
            </a:r>
            <a:r>
              <a:rPr sz="2800" spc="25" dirty="0">
                <a:latin typeface="Arial"/>
                <a:cs typeface="Arial"/>
              </a:rPr>
              <a:t> </a:t>
            </a:r>
            <a:r>
              <a:rPr sz="2800" spc="-5" dirty="0">
                <a:latin typeface="Arial"/>
                <a:cs typeface="Arial"/>
              </a:rPr>
              <a:t>parasite</a:t>
            </a:r>
            <a:r>
              <a:rPr sz="2800" spc="30" dirty="0">
                <a:latin typeface="Arial"/>
                <a:cs typeface="Arial"/>
              </a:rPr>
              <a:t> </a:t>
            </a:r>
            <a:r>
              <a:rPr sz="2800" spc="-5" dirty="0">
                <a:latin typeface="Arial"/>
                <a:cs typeface="Arial"/>
              </a:rPr>
              <a:t>floresce		green</a:t>
            </a:r>
            <a:r>
              <a:rPr sz="2800" spc="-70" dirty="0">
                <a:latin typeface="Arial"/>
                <a:cs typeface="Arial"/>
              </a:rPr>
              <a:t> </a:t>
            </a:r>
            <a:r>
              <a:rPr sz="2800" spc="-5" dirty="0">
                <a:latin typeface="Arial"/>
                <a:cs typeface="Arial"/>
              </a:rPr>
              <a:t>yellow  against dark</a:t>
            </a:r>
            <a:r>
              <a:rPr sz="2800" spc="20" dirty="0">
                <a:latin typeface="Arial"/>
                <a:cs typeface="Arial"/>
              </a:rPr>
              <a:t> </a:t>
            </a:r>
            <a:r>
              <a:rPr sz="2800" dirty="0">
                <a:latin typeface="Arial"/>
                <a:cs typeface="Arial"/>
              </a:rPr>
              <a:t>red</a:t>
            </a:r>
            <a:r>
              <a:rPr sz="2800" spc="5" dirty="0">
                <a:latin typeface="Arial"/>
                <a:cs typeface="Arial"/>
              </a:rPr>
              <a:t> </a:t>
            </a:r>
            <a:r>
              <a:rPr sz="2800" spc="-5" dirty="0">
                <a:latin typeface="Arial"/>
                <a:cs typeface="Arial"/>
              </a:rPr>
              <a:t>–black	background.</a:t>
            </a:r>
            <a:endParaRPr sz="2800">
              <a:latin typeface="Arial"/>
              <a:cs typeface="Arial"/>
            </a:endParaRPr>
          </a:p>
          <a:p>
            <a:pPr marL="12700">
              <a:lnSpc>
                <a:spcPts val="3190"/>
              </a:lnSpc>
              <a:spcBef>
                <a:spcPts val="2680"/>
              </a:spcBef>
            </a:pPr>
            <a:r>
              <a:rPr sz="2800" dirty="0">
                <a:latin typeface="Arial"/>
                <a:cs typeface="Arial"/>
              </a:rPr>
              <a:t>3 main</a:t>
            </a:r>
            <a:r>
              <a:rPr sz="2800" spc="-10" dirty="0">
                <a:latin typeface="Arial"/>
                <a:cs typeface="Arial"/>
              </a:rPr>
              <a:t> </a:t>
            </a:r>
            <a:r>
              <a:rPr sz="2800" spc="-5" dirty="0">
                <a:latin typeface="Arial"/>
                <a:cs typeface="Arial"/>
              </a:rPr>
              <a:t>disadvantages</a:t>
            </a:r>
            <a:endParaRPr sz="2800">
              <a:latin typeface="Arial"/>
              <a:cs typeface="Arial"/>
            </a:endParaRPr>
          </a:p>
          <a:p>
            <a:pPr marL="469900" marR="85090">
              <a:lnSpc>
                <a:spcPts val="3020"/>
              </a:lnSpc>
              <a:spcBef>
                <a:spcPts val="210"/>
              </a:spcBef>
            </a:pPr>
            <a:r>
              <a:rPr sz="2800" spc="-5" dirty="0">
                <a:latin typeface="Arial"/>
                <a:cs typeface="Arial"/>
              </a:rPr>
              <a:t>Species identification and quantification  difficult</a:t>
            </a:r>
            <a:endParaRPr sz="2800">
              <a:latin typeface="Arial"/>
              <a:cs typeface="Arial"/>
            </a:endParaRPr>
          </a:p>
          <a:p>
            <a:pPr marL="469900" marR="5080">
              <a:lnSpc>
                <a:spcPts val="3020"/>
              </a:lnSpc>
              <a:spcBef>
                <a:spcPts val="10"/>
              </a:spcBef>
            </a:pPr>
            <a:r>
              <a:rPr sz="2800" spc="-5" dirty="0">
                <a:latin typeface="Arial"/>
                <a:cs typeface="Arial"/>
              </a:rPr>
              <a:t>High </a:t>
            </a:r>
            <a:r>
              <a:rPr sz="2800" dirty="0">
                <a:latin typeface="Arial"/>
                <a:cs typeface="Arial"/>
              </a:rPr>
              <a:t>cost </a:t>
            </a:r>
            <a:r>
              <a:rPr sz="2800" spc="-5" dirty="0">
                <a:latin typeface="Arial"/>
                <a:cs typeface="Arial"/>
              </a:rPr>
              <a:t>of capillaries and equipment  Can’t store capillaries for later</a:t>
            </a:r>
            <a:r>
              <a:rPr sz="2800" spc="35" dirty="0">
                <a:latin typeface="Arial"/>
                <a:cs typeface="Arial"/>
              </a:rPr>
              <a:t> </a:t>
            </a:r>
            <a:r>
              <a:rPr sz="2800" spc="-5" dirty="0">
                <a:latin typeface="Arial"/>
                <a:cs typeface="Arial"/>
              </a:rPr>
              <a:t>reference</a:t>
            </a:r>
            <a:endParaRPr sz="2800">
              <a:latin typeface="Arial"/>
              <a:cs typeface="Arial"/>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066800" y="1219200"/>
            <a:ext cx="7924800" cy="5373370"/>
            <a:chOff x="1066800" y="1219200"/>
            <a:chExt cx="7924800" cy="5373370"/>
          </a:xfrm>
        </p:grpSpPr>
        <p:sp>
          <p:nvSpPr>
            <p:cNvPr id="3" name="object 3"/>
            <p:cNvSpPr/>
            <p:nvPr/>
          </p:nvSpPr>
          <p:spPr>
            <a:xfrm>
              <a:off x="4038600" y="1219200"/>
              <a:ext cx="4953000" cy="537337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066800" y="1524000"/>
              <a:ext cx="2971800" cy="4114800"/>
            </a:xfrm>
            <a:prstGeom prst="rect">
              <a:avLst/>
            </a:prstGeom>
            <a:blipFill>
              <a:blip r:embed="rId3" cstate="print"/>
              <a:stretch>
                <a:fillRect/>
              </a:stretch>
            </a:blipFill>
          </p:spPr>
          <p:txBody>
            <a:bodyPr wrap="square" lIns="0" tIns="0" rIns="0" bIns="0" rtlCol="0"/>
            <a:lstStyle/>
            <a:p>
              <a:endParaRPr/>
            </a:p>
          </p:txBody>
        </p:sp>
      </p:grpSp>
      <p:sp>
        <p:nvSpPr>
          <p:cNvPr id="5" name="object 5"/>
          <p:cNvSpPr txBox="1">
            <a:spLocks noGrp="1"/>
          </p:cNvSpPr>
          <p:nvPr>
            <p:ph type="title"/>
          </p:nvPr>
        </p:nvSpPr>
        <p:spPr>
          <a:xfrm>
            <a:off x="2896870" y="415290"/>
            <a:ext cx="4813300" cy="513080"/>
          </a:xfrm>
          <a:prstGeom prst="rect">
            <a:avLst/>
          </a:prstGeom>
        </p:spPr>
        <p:txBody>
          <a:bodyPr vert="horz" wrap="square" lIns="0" tIns="12700" rIns="0" bIns="0" rtlCol="0">
            <a:spAutoFit/>
          </a:bodyPr>
          <a:lstStyle/>
          <a:p>
            <a:pPr marL="12700">
              <a:lnSpc>
                <a:spcPct val="100000"/>
              </a:lnSpc>
              <a:spcBef>
                <a:spcPts val="100"/>
              </a:spcBef>
            </a:pPr>
            <a:r>
              <a:rPr sz="3200" b="1" spc="-5" dirty="0">
                <a:latin typeface="Arial"/>
                <a:cs typeface="Arial"/>
              </a:rPr>
              <a:t>Principle </a:t>
            </a:r>
            <a:r>
              <a:rPr sz="3200" b="1" dirty="0">
                <a:latin typeface="Arial"/>
                <a:cs typeface="Arial"/>
              </a:rPr>
              <a:t>of QBC</a:t>
            </a:r>
            <a:r>
              <a:rPr sz="3200" b="1" spc="-65" dirty="0">
                <a:latin typeface="Arial"/>
                <a:cs typeface="Arial"/>
              </a:rPr>
              <a:t> </a:t>
            </a:r>
            <a:r>
              <a:rPr sz="3200" b="1" spc="-5" dirty="0">
                <a:latin typeface="Arial"/>
                <a:cs typeface="Arial"/>
              </a:rPr>
              <a:t>System</a:t>
            </a:r>
            <a:endParaRPr sz="3200">
              <a:latin typeface="Arial"/>
              <a:cs typeface="Arial"/>
            </a:endParaRPr>
          </a:p>
        </p:txBody>
      </p:sp>
      <p:sp>
        <p:nvSpPr>
          <p:cNvPr id="6" name="object 6"/>
          <p:cNvSpPr txBox="1">
            <a:spLocks noGrp="1"/>
          </p:cNvSpPr>
          <p:nvPr>
            <p:ph type="dt" sz="half" idx="4294967295"/>
          </p:nvPr>
        </p:nvSpPr>
        <p:spPr>
          <a:xfrm>
            <a:off x="534669" y="6295722"/>
            <a:ext cx="719455" cy="224154"/>
          </a:xfrm>
          <a:prstGeom prst="rect">
            <a:avLst/>
          </a:prstGeom>
        </p:spPr>
        <p:txBody>
          <a:bodyPr vert="horz" wrap="square" lIns="0" tIns="0" rIns="0" bIns="0" rtlCol="0">
            <a:spAutoFit/>
          </a:bodyPr>
          <a:lstStyle/>
          <a:p>
            <a:pPr marL="12700">
              <a:lnSpc>
                <a:spcPts val="1645"/>
              </a:lnSpc>
            </a:pPr>
            <a:r>
              <a:rPr spc="-5" dirty="0"/>
              <a:t>02/19/15</a:t>
            </a:r>
          </a:p>
        </p:txBody>
      </p:sp>
      <p:sp>
        <p:nvSpPr>
          <p:cNvPr id="7" name="object 7"/>
          <p:cNvSpPr txBox="1">
            <a:spLocks noGrp="1"/>
          </p:cNvSpPr>
          <p:nvPr>
            <p:ph type="ftr" sz="quarter" idx="4294967295"/>
          </p:nvPr>
        </p:nvSpPr>
        <p:spPr>
          <a:xfrm>
            <a:off x="4107179" y="6295722"/>
            <a:ext cx="929004" cy="206916"/>
          </a:xfrm>
          <a:prstGeom prst="rect">
            <a:avLst/>
          </a:prstGeom>
        </p:spPr>
        <p:txBody>
          <a:bodyPr vert="horz" wrap="square" lIns="0" tIns="0" rIns="0" bIns="0" rtlCol="0">
            <a:spAutoFit/>
          </a:bodyPr>
          <a:lstStyle/>
          <a:p>
            <a:pPr marL="12700">
              <a:lnSpc>
                <a:spcPts val="1645"/>
              </a:lnSpc>
            </a:pPr>
            <a:endParaRPr dirty="0"/>
          </a:p>
        </p:txBody>
      </p:sp>
      <p:sp>
        <p:nvSpPr>
          <p:cNvPr id="8" name="object 8"/>
          <p:cNvSpPr txBox="1">
            <a:spLocks noGrp="1"/>
          </p:cNvSpPr>
          <p:nvPr>
            <p:ph type="sldNum" sz="quarter" idx="4294967295"/>
          </p:nvPr>
        </p:nvSpPr>
        <p:spPr>
          <a:xfrm>
            <a:off x="8360409" y="6295722"/>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dirty="0"/>
              <a:pPr marL="38100">
                <a:lnSpc>
                  <a:spcPts val="1645"/>
                </a:lnSpc>
              </a:pPr>
              <a:t>78</a:t>
            </a:fld>
            <a:endParaRPr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580639" y="293370"/>
            <a:ext cx="4897120" cy="756920"/>
          </a:xfrm>
          <a:prstGeom prst="rect">
            <a:avLst/>
          </a:prstGeom>
        </p:spPr>
        <p:txBody>
          <a:bodyPr vert="horz" wrap="square" lIns="0" tIns="12700" rIns="0" bIns="0" rtlCol="0">
            <a:spAutoFit/>
          </a:bodyPr>
          <a:lstStyle/>
          <a:p>
            <a:pPr marL="12700">
              <a:lnSpc>
                <a:spcPct val="100000"/>
              </a:lnSpc>
              <a:spcBef>
                <a:spcPts val="100"/>
              </a:spcBef>
            </a:pPr>
            <a:r>
              <a:rPr sz="4800" b="1" spc="-5" dirty="0">
                <a:latin typeface="Arial"/>
                <a:cs typeface="Arial"/>
              </a:rPr>
              <a:t>Malaria</a:t>
            </a:r>
            <a:r>
              <a:rPr sz="4800" b="1" spc="-85" dirty="0">
                <a:latin typeface="Arial"/>
                <a:cs typeface="Arial"/>
              </a:rPr>
              <a:t> </a:t>
            </a:r>
            <a:r>
              <a:rPr sz="4800" b="1" spc="-10" dirty="0">
                <a:latin typeface="Arial"/>
                <a:cs typeface="Arial"/>
              </a:rPr>
              <a:t>Serology</a:t>
            </a:r>
            <a:endParaRPr sz="4800">
              <a:latin typeface="Arial"/>
              <a:cs typeface="Arial"/>
            </a:endParaRPr>
          </a:p>
        </p:txBody>
      </p:sp>
      <p:sp>
        <p:nvSpPr>
          <p:cNvPr id="5" name="object 5"/>
          <p:cNvSpPr txBox="1">
            <a:spLocks noGrp="1"/>
          </p:cNvSpPr>
          <p:nvPr>
            <p:ph type="ftr" sz="quarter" idx="4294967295"/>
          </p:nvPr>
        </p:nvSpPr>
        <p:spPr>
          <a:xfrm>
            <a:off x="4107179" y="6295722"/>
            <a:ext cx="929004" cy="206916"/>
          </a:xfrm>
          <a:prstGeom prst="rect">
            <a:avLst/>
          </a:prstGeom>
        </p:spPr>
        <p:txBody>
          <a:bodyPr vert="horz" wrap="square" lIns="0" tIns="0" rIns="0" bIns="0" rtlCol="0">
            <a:spAutoFit/>
          </a:bodyPr>
          <a:lstStyle/>
          <a:p>
            <a:pPr marL="12700">
              <a:lnSpc>
                <a:spcPts val="1645"/>
              </a:lnSpc>
            </a:pPr>
            <a:endParaRPr dirty="0"/>
          </a:p>
        </p:txBody>
      </p:sp>
      <p:sp>
        <p:nvSpPr>
          <p:cNvPr id="6" name="object 6"/>
          <p:cNvSpPr txBox="1">
            <a:spLocks noGrp="1"/>
          </p:cNvSpPr>
          <p:nvPr>
            <p:ph type="sldNum" sz="quarter" idx="4294967295"/>
          </p:nvPr>
        </p:nvSpPr>
        <p:spPr>
          <a:xfrm>
            <a:off x="8360409" y="6295722"/>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dirty="0"/>
              <a:pPr marL="38100">
                <a:lnSpc>
                  <a:spcPts val="1645"/>
                </a:lnSpc>
              </a:pPr>
              <a:t>79</a:t>
            </a:fld>
            <a:endParaRPr dirty="0"/>
          </a:p>
        </p:txBody>
      </p:sp>
      <p:sp>
        <p:nvSpPr>
          <p:cNvPr id="3" name="object 3"/>
          <p:cNvSpPr txBox="1"/>
          <p:nvPr/>
        </p:nvSpPr>
        <p:spPr>
          <a:xfrm>
            <a:off x="1449069" y="1210818"/>
            <a:ext cx="7534275" cy="4154341"/>
          </a:xfrm>
          <a:prstGeom prst="rect">
            <a:avLst/>
          </a:prstGeom>
        </p:spPr>
        <p:txBody>
          <a:bodyPr vert="horz" wrap="square" lIns="0" tIns="55244" rIns="0" bIns="0" rtlCol="0">
            <a:spAutoFit/>
          </a:bodyPr>
          <a:lstStyle/>
          <a:p>
            <a:pPr marL="265430">
              <a:lnSpc>
                <a:spcPct val="100000"/>
              </a:lnSpc>
              <a:spcBef>
                <a:spcPts val="434"/>
              </a:spcBef>
            </a:pPr>
            <a:r>
              <a:rPr sz="2800" b="1" spc="-10" dirty="0">
                <a:solidFill>
                  <a:srgbClr val="006FBF"/>
                </a:solidFill>
                <a:latin typeface="Arial"/>
                <a:cs typeface="Arial"/>
              </a:rPr>
              <a:t>Antibody</a:t>
            </a:r>
            <a:r>
              <a:rPr sz="2800" b="1" spc="-45" dirty="0">
                <a:solidFill>
                  <a:srgbClr val="006FBF"/>
                </a:solidFill>
                <a:latin typeface="Arial"/>
                <a:cs typeface="Arial"/>
              </a:rPr>
              <a:t> </a:t>
            </a:r>
            <a:r>
              <a:rPr sz="2800" b="1" spc="-5" dirty="0">
                <a:solidFill>
                  <a:srgbClr val="006FBF"/>
                </a:solidFill>
                <a:latin typeface="Arial"/>
                <a:cs typeface="Arial"/>
              </a:rPr>
              <a:t>detection</a:t>
            </a:r>
            <a:endParaRPr sz="2800">
              <a:latin typeface="Arial"/>
              <a:cs typeface="Arial"/>
            </a:endParaRPr>
          </a:p>
          <a:p>
            <a:pPr marL="178435" indent="-90170">
              <a:lnSpc>
                <a:spcPct val="100000"/>
              </a:lnSpc>
              <a:spcBef>
                <a:spcPts val="240"/>
              </a:spcBef>
              <a:buClr>
                <a:srgbClr val="7F7F7F"/>
              </a:buClr>
              <a:buSzPct val="95000"/>
              <a:buChar char="•"/>
              <a:tabLst>
                <a:tab pos="179070" algn="l"/>
              </a:tabLst>
            </a:pPr>
            <a:r>
              <a:rPr sz="2000" spc="-5" dirty="0">
                <a:latin typeface="Arial"/>
                <a:cs typeface="Arial"/>
              </a:rPr>
              <a:t>Immunologic </a:t>
            </a:r>
            <a:r>
              <a:rPr sz="2000" dirty="0">
                <a:latin typeface="Arial"/>
                <a:cs typeface="Arial"/>
              </a:rPr>
              <a:t>assays </a:t>
            </a:r>
            <a:r>
              <a:rPr sz="2000" spc="-5" dirty="0">
                <a:latin typeface="Arial"/>
                <a:cs typeface="Arial"/>
              </a:rPr>
              <a:t>to </a:t>
            </a:r>
            <a:r>
              <a:rPr sz="2000" dirty="0">
                <a:latin typeface="Arial"/>
                <a:cs typeface="Arial"/>
              </a:rPr>
              <a:t>detect host</a:t>
            </a:r>
            <a:r>
              <a:rPr sz="2000" spc="-20" dirty="0">
                <a:latin typeface="Arial"/>
                <a:cs typeface="Arial"/>
              </a:rPr>
              <a:t> </a:t>
            </a:r>
            <a:r>
              <a:rPr sz="2000" dirty="0">
                <a:latin typeface="Arial"/>
                <a:cs typeface="Arial"/>
              </a:rPr>
              <a:t>response</a:t>
            </a:r>
            <a:endParaRPr sz="2000">
              <a:latin typeface="Arial"/>
              <a:cs typeface="Arial"/>
            </a:endParaRPr>
          </a:p>
          <a:p>
            <a:pPr marL="88900" marR="1088390">
              <a:lnSpc>
                <a:spcPct val="100000"/>
              </a:lnSpc>
              <a:buClr>
                <a:srgbClr val="7F7F7F"/>
              </a:buClr>
              <a:buSzPct val="95000"/>
              <a:buChar char="•"/>
              <a:tabLst>
                <a:tab pos="179070" algn="l"/>
              </a:tabLst>
            </a:pPr>
            <a:r>
              <a:rPr sz="2000" spc="-5" dirty="0">
                <a:latin typeface="Arial"/>
                <a:cs typeface="Arial"/>
              </a:rPr>
              <a:t>Antibodies to </a:t>
            </a:r>
            <a:r>
              <a:rPr sz="2000" dirty="0">
                <a:latin typeface="Arial"/>
                <a:cs typeface="Arial"/>
              </a:rPr>
              <a:t>asexual parasites appear some days </a:t>
            </a:r>
            <a:r>
              <a:rPr sz="2000" spc="-5" dirty="0">
                <a:latin typeface="Arial"/>
                <a:cs typeface="Arial"/>
              </a:rPr>
              <a:t>after  </a:t>
            </a:r>
            <a:r>
              <a:rPr sz="2000" dirty="0">
                <a:latin typeface="Arial"/>
                <a:cs typeface="Arial"/>
              </a:rPr>
              <a:t>invasion </a:t>
            </a:r>
            <a:r>
              <a:rPr sz="2000" spc="-5" dirty="0">
                <a:latin typeface="Arial"/>
                <a:cs typeface="Arial"/>
              </a:rPr>
              <a:t>of </a:t>
            </a:r>
            <a:r>
              <a:rPr sz="2000" dirty="0">
                <a:latin typeface="Arial"/>
                <a:cs typeface="Arial"/>
              </a:rPr>
              <a:t>RBCs and may persist </a:t>
            </a:r>
            <a:r>
              <a:rPr sz="2000" spc="-5" dirty="0">
                <a:latin typeface="Arial"/>
                <a:cs typeface="Arial"/>
              </a:rPr>
              <a:t>for</a:t>
            </a:r>
            <a:r>
              <a:rPr sz="2000" spc="-60" dirty="0">
                <a:latin typeface="Arial"/>
                <a:cs typeface="Arial"/>
              </a:rPr>
              <a:t> </a:t>
            </a:r>
            <a:r>
              <a:rPr sz="2000" spc="-5" dirty="0">
                <a:latin typeface="Arial"/>
                <a:cs typeface="Arial"/>
              </a:rPr>
              <a:t>months</a:t>
            </a:r>
            <a:endParaRPr sz="2000">
              <a:latin typeface="Arial"/>
              <a:cs typeface="Arial"/>
            </a:endParaRPr>
          </a:p>
          <a:p>
            <a:pPr marL="178435" indent="-90170">
              <a:lnSpc>
                <a:spcPct val="100000"/>
              </a:lnSpc>
              <a:buClr>
                <a:srgbClr val="7F7F7F"/>
              </a:buClr>
              <a:buSzPct val="95000"/>
              <a:buChar char="•"/>
              <a:tabLst>
                <a:tab pos="179070" algn="l"/>
              </a:tabLst>
            </a:pPr>
            <a:r>
              <a:rPr sz="2000" spc="-5" dirty="0">
                <a:latin typeface="Arial"/>
                <a:cs typeface="Arial"/>
              </a:rPr>
              <a:t>Positive </a:t>
            </a:r>
            <a:r>
              <a:rPr sz="2000" dirty="0">
                <a:latin typeface="Arial"/>
                <a:cs typeface="Arial"/>
              </a:rPr>
              <a:t>test </a:t>
            </a:r>
            <a:r>
              <a:rPr sz="2000" spc="-5" dirty="0">
                <a:latin typeface="Arial"/>
                <a:cs typeface="Arial"/>
              </a:rPr>
              <a:t>indicates </a:t>
            </a:r>
            <a:r>
              <a:rPr sz="2000" dirty="0">
                <a:latin typeface="Arial"/>
                <a:cs typeface="Arial"/>
              </a:rPr>
              <a:t>past</a:t>
            </a:r>
            <a:r>
              <a:rPr sz="2000" spc="-15" dirty="0">
                <a:latin typeface="Arial"/>
                <a:cs typeface="Arial"/>
              </a:rPr>
              <a:t> </a:t>
            </a:r>
            <a:r>
              <a:rPr sz="2000" spc="-5" dirty="0">
                <a:latin typeface="Arial"/>
                <a:cs typeface="Arial"/>
              </a:rPr>
              <a:t>infection</a:t>
            </a:r>
            <a:endParaRPr sz="2000">
              <a:latin typeface="Arial"/>
              <a:cs typeface="Arial"/>
            </a:endParaRPr>
          </a:p>
          <a:p>
            <a:pPr marL="178435" indent="-90170">
              <a:lnSpc>
                <a:spcPct val="100000"/>
              </a:lnSpc>
              <a:buClr>
                <a:srgbClr val="7F7F7F"/>
              </a:buClr>
              <a:buSzPct val="95000"/>
              <a:buChar char="•"/>
              <a:tabLst>
                <a:tab pos="179070" algn="l"/>
              </a:tabLst>
            </a:pPr>
            <a:r>
              <a:rPr sz="2000" dirty="0">
                <a:latin typeface="Arial"/>
                <a:cs typeface="Arial"/>
              </a:rPr>
              <a:t>Not useful </a:t>
            </a:r>
            <a:r>
              <a:rPr sz="2000" spc="-5" dirty="0">
                <a:latin typeface="Arial"/>
                <a:cs typeface="Arial"/>
              </a:rPr>
              <a:t>for treatment</a:t>
            </a:r>
            <a:r>
              <a:rPr sz="2000" spc="-40" dirty="0">
                <a:latin typeface="Arial"/>
                <a:cs typeface="Arial"/>
              </a:rPr>
              <a:t> </a:t>
            </a:r>
            <a:r>
              <a:rPr sz="2000" dirty="0">
                <a:latin typeface="Arial"/>
                <a:cs typeface="Arial"/>
              </a:rPr>
              <a:t>decisions</a:t>
            </a:r>
            <a:endParaRPr sz="2000">
              <a:latin typeface="Arial"/>
              <a:cs typeface="Arial"/>
            </a:endParaRPr>
          </a:p>
          <a:p>
            <a:pPr marL="102235" indent="-90170">
              <a:lnSpc>
                <a:spcPct val="100000"/>
              </a:lnSpc>
              <a:spcBef>
                <a:spcPts val="960"/>
              </a:spcBef>
              <a:buClr>
                <a:srgbClr val="7F7F7F"/>
              </a:buClr>
              <a:buSzPct val="95000"/>
              <a:buChar char="•"/>
              <a:tabLst>
                <a:tab pos="102870" algn="l"/>
              </a:tabLst>
            </a:pPr>
            <a:r>
              <a:rPr sz="2000" spc="-5" dirty="0">
                <a:latin typeface="Arial"/>
                <a:cs typeface="Arial"/>
              </a:rPr>
              <a:t>Valuable </a:t>
            </a:r>
            <a:r>
              <a:rPr sz="2000" dirty="0">
                <a:latin typeface="Arial"/>
                <a:cs typeface="Arial"/>
              </a:rPr>
              <a:t>epidemiologic</a:t>
            </a:r>
            <a:r>
              <a:rPr sz="2000" spc="-10" dirty="0">
                <a:latin typeface="Arial"/>
                <a:cs typeface="Arial"/>
              </a:rPr>
              <a:t> </a:t>
            </a:r>
            <a:r>
              <a:rPr sz="2000" dirty="0">
                <a:latin typeface="Arial"/>
                <a:cs typeface="Arial"/>
              </a:rPr>
              <a:t>tool</a:t>
            </a:r>
            <a:endParaRPr sz="2000">
              <a:latin typeface="Arial"/>
              <a:cs typeface="Arial"/>
            </a:endParaRPr>
          </a:p>
          <a:p>
            <a:pPr marL="12700">
              <a:lnSpc>
                <a:spcPts val="2280"/>
              </a:lnSpc>
              <a:spcBef>
                <a:spcPts val="1920"/>
              </a:spcBef>
            </a:pPr>
            <a:r>
              <a:rPr sz="2000" spc="-5" dirty="0">
                <a:latin typeface="Arial"/>
                <a:cs typeface="Arial"/>
              </a:rPr>
              <a:t>Useful</a:t>
            </a:r>
            <a:r>
              <a:rPr sz="2000" spc="-10" dirty="0">
                <a:latin typeface="Arial"/>
                <a:cs typeface="Arial"/>
              </a:rPr>
              <a:t> </a:t>
            </a:r>
            <a:r>
              <a:rPr sz="2000" spc="-5" dirty="0">
                <a:latin typeface="Arial"/>
                <a:cs typeface="Arial"/>
              </a:rPr>
              <a:t>for</a:t>
            </a:r>
            <a:endParaRPr sz="2000">
              <a:latin typeface="Arial"/>
              <a:cs typeface="Arial"/>
            </a:endParaRPr>
          </a:p>
          <a:p>
            <a:pPr marL="469900" marR="20955">
              <a:lnSpc>
                <a:spcPts val="2160"/>
              </a:lnSpc>
              <a:spcBef>
                <a:spcPts val="150"/>
              </a:spcBef>
            </a:pPr>
            <a:r>
              <a:rPr sz="2000" spc="-5" dirty="0">
                <a:latin typeface="Arial"/>
                <a:cs typeface="Arial"/>
              </a:rPr>
              <a:t>Identifying infective </a:t>
            </a:r>
            <a:r>
              <a:rPr sz="2000" dirty="0">
                <a:latin typeface="Arial"/>
                <a:cs typeface="Arial"/>
              </a:rPr>
              <a:t>donor in </a:t>
            </a:r>
            <a:r>
              <a:rPr sz="2000" b="1" spc="-5" dirty="0">
                <a:latin typeface="Arial"/>
                <a:cs typeface="Arial"/>
              </a:rPr>
              <a:t>transfusion-transmitted malaria  </a:t>
            </a:r>
            <a:r>
              <a:rPr sz="2000" spc="-5" dirty="0">
                <a:latin typeface="Arial"/>
                <a:cs typeface="Arial"/>
              </a:rPr>
              <a:t>Investigating </a:t>
            </a:r>
            <a:r>
              <a:rPr sz="2000" b="1" spc="-5" dirty="0">
                <a:latin typeface="Arial"/>
                <a:cs typeface="Arial"/>
              </a:rPr>
              <a:t>congenital malaria</a:t>
            </a:r>
            <a:r>
              <a:rPr sz="2000" spc="-5" dirty="0">
                <a:latin typeface="Arial"/>
                <a:cs typeface="Arial"/>
              </a:rPr>
              <a:t>, </a:t>
            </a:r>
            <a:r>
              <a:rPr sz="2000" dirty="0">
                <a:latin typeface="Arial"/>
                <a:cs typeface="Arial"/>
              </a:rPr>
              <a:t>esp. if </a:t>
            </a:r>
            <a:r>
              <a:rPr sz="2000" spc="-5" dirty="0">
                <a:latin typeface="Arial"/>
                <a:cs typeface="Arial"/>
              </a:rPr>
              <a:t>mom’s </a:t>
            </a:r>
            <a:r>
              <a:rPr sz="2000" dirty="0">
                <a:latin typeface="Arial"/>
                <a:cs typeface="Arial"/>
              </a:rPr>
              <a:t>smear </a:t>
            </a:r>
            <a:r>
              <a:rPr sz="2000" spc="-5" dirty="0">
                <a:latin typeface="Arial"/>
                <a:cs typeface="Arial"/>
              </a:rPr>
              <a:t>is  negative</a:t>
            </a:r>
            <a:endParaRPr sz="2000">
              <a:latin typeface="Arial"/>
              <a:cs typeface="Arial"/>
            </a:endParaRPr>
          </a:p>
          <a:p>
            <a:pPr marL="469900">
              <a:lnSpc>
                <a:spcPts val="2010"/>
              </a:lnSpc>
            </a:pPr>
            <a:r>
              <a:rPr sz="2000" dirty="0">
                <a:latin typeface="Arial"/>
                <a:cs typeface="Arial"/>
              </a:rPr>
              <a:t>Diagnosing, </a:t>
            </a:r>
            <a:r>
              <a:rPr sz="2000" spc="-5" dirty="0">
                <a:latin typeface="Arial"/>
                <a:cs typeface="Arial"/>
              </a:rPr>
              <a:t>or ruling out, </a:t>
            </a:r>
            <a:r>
              <a:rPr sz="2000" b="1" spc="-5" dirty="0">
                <a:latin typeface="Arial"/>
                <a:cs typeface="Arial"/>
              </a:rPr>
              <a:t>tropical </a:t>
            </a:r>
            <a:r>
              <a:rPr sz="2000" b="1" spc="-5">
                <a:latin typeface="Arial"/>
                <a:cs typeface="Arial"/>
              </a:rPr>
              <a:t>splenomegaly </a:t>
            </a:r>
            <a:r>
              <a:rPr sz="2000" b="1" spc="-10" smtClean="0">
                <a:latin typeface="Arial"/>
                <a:cs typeface="Arial"/>
              </a:rPr>
              <a:t>syndrome</a:t>
            </a:r>
            <a:endParaRPr sz="2000">
              <a:latin typeface="Arial"/>
              <a:cs typeface="Arial"/>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50339" y="353059"/>
            <a:ext cx="6245860" cy="635000"/>
          </a:xfrm>
          <a:prstGeom prst="rect">
            <a:avLst/>
          </a:prstGeom>
        </p:spPr>
        <p:txBody>
          <a:bodyPr vert="horz" wrap="square" lIns="0" tIns="12700" rIns="0" bIns="0" rtlCol="0">
            <a:spAutoFit/>
          </a:bodyPr>
          <a:lstStyle/>
          <a:p>
            <a:pPr marL="12700">
              <a:lnSpc>
                <a:spcPct val="100000"/>
              </a:lnSpc>
              <a:spcBef>
                <a:spcPts val="100"/>
              </a:spcBef>
              <a:tabLst>
                <a:tab pos="1899285" algn="l"/>
              </a:tabLst>
            </a:pPr>
            <a:r>
              <a:rPr sz="4000" b="1" spc="-10" dirty="0">
                <a:latin typeface="Arial"/>
                <a:cs typeface="Arial"/>
              </a:rPr>
              <a:t>Malaria	</a:t>
            </a:r>
            <a:r>
              <a:rPr sz="4000" b="1" spc="-15" dirty="0">
                <a:latin typeface="Arial"/>
                <a:cs typeface="Arial"/>
              </a:rPr>
              <a:t>Antigen</a:t>
            </a:r>
            <a:r>
              <a:rPr sz="4000" b="1" spc="-40" dirty="0">
                <a:latin typeface="Arial"/>
                <a:cs typeface="Arial"/>
              </a:rPr>
              <a:t> </a:t>
            </a:r>
            <a:r>
              <a:rPr sz="4000" b="1" spc="-10" dirty="0">
                <a:latin typeface="Arial"/>
                <a:cs typeface="Arial"/>
              </a:rPr>
              <a:t>Detection</a:t>
            </a:r>
            <a:endParaRPr sz="4000">
              <a:latin typeface="Arial"/>
              <a:cs typeface="Arial"/>
            </a:endParaRPr>
          </a:p>
        </p:txBody>
      </p:sp>
      <p:sp>
        <p:nvSpPr>
          <p:cNvPr id="3" name="object 3"/>
          <p:cNvSpPr txBox="1"/>
          <p:nvPr/>
        </p:nvSpPr>
        <p:spPr>
          <a:xfrm>
            <a:off x="1601469" y="1024890"/>
            <a:ext cx="4584700" cy="2987040"/>
          </a:xfrm>
          <a:prstGeom prst="rect">
            <a:avLst/>
          </a:prstGeom>
        </p:spPr>
        <p:txBody>
          <a:bodyPr vert="horz" wrap="square" lIns="0" tIns="24765" rIns="0" bIns="0" rtlCol="0">
            <a:spAutoFit/>
          </a:bodyPr>
          <a:lstStyle/>
          <a:p>
            <a:pPr marL="12700" marR="5080">
              <a:lnSpc>
                <a:spcPct val="97200"/>
              </a:lnSpc>
              <a:spcBef>
                <a:spcPts val="195"/>
              </a:spcBef>
            </a:pPr>
            <a:r>
              <a:rPr sz="2800" b="1" spc="-10" dirty="0">
                <a:solidFill>
                  <a:srgbClr val="006FBF"/>
                </a:solidFill>
                <a:latin typeface="Arial"/>
                <a:cs typeface="Arial"/>
              </a:rPr>
              <a:t>Target </a:t>
            </a:r>
            <a:r>
              <a:rPr sz="2800" b="1" spc="-5" dirty="0">
                <a:solidFill>
                  <a:srgbClr val="006FBF"/>
                </a:solidFill>
                <a:latin typeface="Arial"/>
                <a:cs typeface="Arial"/>
              </a:rPr>
              <a:t>antigens for malaria  (rapid detection test) </a:t>
            </a:r>
            <a:r>
              <a:rPr sz="2800" b="1" spc="-10" dirty="0">
                <a:solidFill>
                  <a:srgbClr val="006FBF"/>
                </a:solidFill>
                <a:latin typeface="Arial"/>
                <a:cs typeface="Arial"/>
              </a:rPr>
              <a:t>RDT  </a:t>
            </a:r>
            <a:r>
              <a:rPr sz="2800" b="1" spc="-5" dirty="0">
                <a:solidFill>
                  <a:srgbClr val="00AF4F"/>
                </a:solidFill>
                <a:latin typeface="Arial"/>
                <a:cs typeface="Arial"/>
              </a:rPr>
              <a:t>Card </a:t>
            </a:r>
            <a:r>
              <a:rPr sz="2800" b="1" dirty="0">
                <a:solidFill>
                  <a:srgbClr val="00AF4F"/>
                </a:solidFill>
                <a:latin typeface="Arial"/>
                <a:cs typeface="Arial"/>
              </a:rPr>
              <a:t>/ </a:t>
            </a:r>
            <a:r>
              <a:rPr sz="2800" b="1" spc="-5" dirty="0">
                <a:solidFill>
                  <a:srgbClr val="00AF4F"/>
                </a:solidFill>
                <a:latin typeface="Arial"/>
                <a:cs typeface="Arial"/>
              </a:rPr>
              <a:t>cassette </a:t>
            </a:r>
            <a:r>
              <a:rPr sz="2800" b="1" dirty="0">
                <a:solidFill>
                  <a:srgbClr val="00AF4F"/>
                </a:solidFill>
                <a:latin typeface="Arial"/>
                <a:cs typeface="Arial"/>
              </a:rPr>
              <a:t>/</a:t>
            </a:r>
            <a:r>
              <a:rPr sz="2800" b="1" spc="-35" dirty="0">
                <a:solidFill>
                  <a:srgbClr val="00AF4F"/>
                </a:solidFill>
                <a:latin typeface="Arial"/>
                <a:cs typeface="Arial"/>
              </a:rPr>
              <a:t> </a:t>
            </a:r>
            <a:r>
              <a:rPr sz="2800" b="1" spc="-5" dirty="0">
                <a:solidFill>
                  <a:srgbClr val="00AF4F"/>
                </a:solidFill>
                <a:latin typeface="Arial"/>
                <a:cs typeface="Arial"/>
              </a:rPr>
              <a:t>dipstick</a:t>
            </a:r>
            <a:endParaRPr sz="2800">
              <a:latin typeface="Arial"/>
              <a:cs typeface="Arial"/>
            </a:endParaRPr>
          </a:p>
          <a:p>
            <a:pPr marL="12700">
              <a:lnSpc>
                <a:spcPts val="3025"/>
              </a:lnSpc>
              <a:spcBef>
                <a:spcPts val="2010"/>
              </a:spcBef>
            </a:pPr>
            <a:r>
              <a:rPr sz="2800" b="1" spc="-10" dirty="0">
                <a:latin typeface="Arial"/>
                <a:cs typeface="Arial"/>
              </a:rPr>
              <a:t>HRP2</a:t>
            </a:r>
            <a:endParaRPr sz="2800">
              <a:latin typeface="Arial"/>
              <a:cs typeface="Arial"/>
            </a:endParaRPr>
          </a:p>
          <a:p>
            <a:pPr marL="12700" marR="1743710">
              <a:lnSpc>
                <a:spcPct val="79900"/>
              </a:lnSpc>
              <a:spcBef>
                <a:spcPts val="340"/>
              </a:spcBef>
            </a:pPr>
            <a:r>
              <a:rPr sz="2800" b="1" spc="-10" dirty="0">
                <a:latin typeface="Arial"/>
                <a:cs typeface="Arial"/>
              </a:rPr>
              <a:t>HRP2 </a:t>
            </a:r>
            <a:r>
              <a:rPr sz="2800" b="1" dirty="0">
                <a:latin typeface="Arial"/>
                <a:cs typeface="Arial"/>
              </a:rPr>
              <a:t>&amp;</a:t>
            </a:r>
            <a:r>
              <a:rPr sz="2800" b="1" spc="-95" dirty="0">
                <a:latin typeface="Arial"/>
                <a:cs typeface="Arial"/>
              </a:rPr>
              <a:t> </a:t>
            </a:r>
            <a:r>
              <a:rPr sz="2800" b="1" spc="-5" dirty="0">
                <a:latin typeface="Arial"/>
                <a:cs typeface="Arial"/>
              </a:rPr>
              <a:t>aldolase  </a:t>
            </a:r>
            <a:r>
              <a:rPr sz="2800" b="1" spc="-10" dirty="0">
                <a:latin typeface="Arial"/>
                <a:cs typeface="Arial"/>
              </a:rPr>
              <a:t>pLDH </a:t>
            </a:r>
            <a:r>
              <a:rPr sz="2800" b="1" spc="-5" dirty="0">
                <a:latin typeface="Arial"/>
                <a:cs typeface="Arial"/>
              </a:rPr>
              <a:t>Pf </a:t>
            </a:r>
            <a:r>
              <a:rPr sz="2800" b="1" dirty="0">
                <a:latin typeface="Arial"/>
                <a:cs typeface="Arial"/>
              </a:rPr>
              <a:t>&amp; </a:t>
            </a:r>
            <a:r>
              <a:rPr sz="2800" b="1" spc="-10" dirty="0">
                <a:latin typeface="Arial"/>
                <a:cs typeface="Arial"/>
              </a:rPr>
              <a:t>pan  pLDH </a:t>
            </a:r>
            <a:r>
              <a:rPr sz="2800" b="1" spc="-5" dirty="0">
                <a:latin typeface="Arial"/>
                <a:cs typeface="Arial"/>
              </a:rPr>
              <a:t>Pf </a:t>
            </a:r>
            <a:r>
              <a:rPr sz="2800" b="1" dirty="0">
                <a:latin typeface="Arial"/>
                <a:cs typeface="Arial"/>
              </a:rPr>
              <a:t>&amp;</a:t>
            </a:r>
            <a:r>
              <a:rPr sz="2800" b="1" spc="-35" dirty="0">
                <a:latin typeface="Arial"/>
                <a:cs typeface="Arial"/>
              </a:rPr>
              <a:t> </a:t>
            </a:r>
            <a:r>
              <a:rPr sz="2800" b="1" spc="-5" dirty="0">
                <a:latin typeface="Arial"/>
                <a:cs typeface="Arial"/>
              </a:rPr>
              <a:t>Pv</a:t>
            </a:r>
            <a:endParaRPr sz="2800">
              <a:latin typeface="Arial"/>
              <a:cs typeface="Arial"/>
            </a:endParaRPr>
          </a:p>
        </p:txBody>
      </p:sp>
      <p:sp>
        <p:nvSpPr>
          <p:cNvPr id="4" name="object 4"/>
          <p:cNvSpPr txBox="1"/>
          <p:nvPr/>
        </p:nvSpPr>
        <p:spPr>
          <a:xfrm>
            <a:off x="1601469" y="3901440"/>
            <a:ext cx="4242435" cy="793750"/>
          </a:xfrm>
          <a:prstGeom prst="rect">
            <a:avLst/>
          </a:prstGeom>
        </p:spPr>
        <p:txBody>
          <a:bodyPr vert="horz" wrap="square" lIns="0" tIns="12700" rIns="0" bIns="0" rtlCol="0">
            <a:spAutoFit/>
          </a:bodyPr>
          <a:lstStyle/>
          <a:p>
            <a:pPr marL="12700">
              <a:lnSpc>
                <a:spcPts val="3025"/>
              </a:lnSpc>
              <a:spcBef>
                <a:spcPts val="100"/>
              </a:spcBef>
            </a:pPr>
            <a:r>
              <a:rPr sz="2800" b="1" spc="-10" dirty="0">
                <a:latin typeface="Arial"/>
                <a:cs typeface="Arial"/>
              </a:rPr>
              <a:t>HRP2, pLDH</a:t>
            </a:r>
            <a:r>
              <a:rPr sz="2800" b="1" spc="-5" dirty="0">
                <a:latin typeface="Arial"/>
                <a:cs typeface="Arial"/>
              </a:rPr>
              <a:t> pan</a:t>
            </a:r>
            <a:endParaRPr sz="2800">
              <a:latin typeface="Arial"/>
              <a:cs typeface="Arial"/>
            </a:endParaRPr>
          </a:p>
          <a:p>
            <a:pPr marL="12700">
              <a:lnSpc>
                <a:spcPts val="3025"/>
              </a:lnSpc>
            </a:pPr>
            <a:r>
              <a:rPr sz="2800" b="1" spc="-10" dirty="0">
                <a:latin typeface="Arial"/>
                <a:cs typeface="Arial"/>
              </a:rPr>
              <a:t>HRP2, pLDH </a:t>
            </a:r>
            <a:r>
              <a:rPr sz="2800" b="1" spc="-5" dirty="0">
                <a:latin typeface="Arial"/>
                <a:cs typeface="Arial"/>
              </a:rPr>
              <a:t>pan </a:t>
            </a:r>
            <a:r>
              <a:rPr sz="2800" b="1" dirty="0">
                <a:latin typeface="Arial"/>
                <a:cs typeface="Arial"/>
              </a:rPr>
              <a:t>&amp;</a:t>
            </a:r>
            <a:r>
              <a:rPr sz="2800" b="1" spc="-65" dirty="0">
                <a:latin typeface="Arial"/>
                <a:cs typeface="Arial"/>
              </a:rPr>
              <a:t> </a:t>
            </a:r>
            <a:r>
              <a:rPr sz="2800" b="1" spc="-10" dirty="0">
                <a:latin typeface="Arial"/>
                <a:cs typeface="Arial"/>
              </a:rPr>
              <a:t>pLDH</a:t>
            </a:r>
            <a:endParaRPr sz="2800">
              <a:latin typeface="Arial"/>
              <a:cs typeface="Arial"/>
            </a:endParaRPr>
          </a:p>
        </p:txBody>
      </p:sp>
      <p:sp>
        <p:nvSpPr>
          <p:cNvPr id="5" name="object 5"/>
          <p:cNvSpPr txBox="1"/>
          <p:nvPr/>
        </p:nvSpPr>
        <p:spPr>
          <a:xfrm>
            <a:off x="1601469" y="4583429"/>
            <a:ext cx="1447800" cy="793750"/>
          </a:xfrm>
          <a:prstGeom prst="rect">
            <a:avLst/>
          </a:prstGeom>
        </p:spPr>
        <p:txBody>
          <a:bodyPr vert="horz" wrap="square" lIns="0" tIns="94615" rIns="0" bIns="0" rtlCol="0">
            <a:spAutoFit/>
          </a:bodyPr>
          <a:lstStyle/>
          <a:p>
            <a:pPr marL="12700" marR="5080">
              <a:lnSpc>
                <a:spcPts val="2690"/>
              </a:lnSpc>
              <a:spcBef>
                <a:spcPts val="745"/>
              </a:spcBef>
            </a:pPr>
            <a:r>
              <a:rPr sz="2800" b="1" spc="-5" dirty="0">
                <a:latin typeface="Arial"/>
                <a:cs typeface="Arial"/>
              </a:rPr>
              <a:t>Pv  a</a:t>
            </a:r>
            <a:r>
              <a:rPr sz="2800" b="1" dirty="0">
                <a:latin typeface="Arial"/>
                <a:cs typeface="Arial"/>
              </a:rPr>
              <a:t>l</a:t>
            </a:r>
            <a:r>
              <a:rPr sz="2800" b="1" spc="-15" dirty="0">
                <a:latin typeface="Arial"/>
                <a:cs typeface="Arial"/>
              </a:rPr>
              <a:t>d</a:t>
            </a:r>
            <a:r>
              <a:rPr sz="2800" b="1" spc="-5" dirty="0">
                <a:latin typeface="Arial"/>
                <a:cs typeface="Arial"/>
              </a:rPr>
              <a:t>o</a:t>
            </a:r>
            <a:r>
              <a:rPr sz="2800" b="1" dirty="0">
                <a:latin typeface="Arial"/>
                <a:cs typeface="Arial"/>
              </a:rPr>
              <a:t>l</a:t>
            </a:r>
            <a:r>
              <a:rPr sz="2800" b="1" spc="-10" dirty="0">
                <a:latin typeface="Arial"/>
                <a:cs typeface="Arial"/>
              </a:rPr>
              <a:t>a</a:t>
            </a:r>
            <a:r>
              <a:rPr sz="2800" b="1" spc="10" dirty="0">
                <a:latin typeface="Arial"/>
                <a:cs typeface="Arial"/>
              </a:rPr>
              <a:t>s</a:t>
            </a:r>
            <a:r>
              <a:rPr sz="2800" b="1" dirty="0">
                <a:latin typeface="Arial"/>
                <a:cs typeface="Arial"/>
              </a:rPr>
              <a:t>e</a:t>
            </a:r>
            <a:endParaRPr sz="2800">
              <a:latin typeface="Arial"/>
              <a:cs typeface="Arial"/>
            </a:endParaRPr>
          </a:p>
        </p:txBody>
      </p:sp>
      <p:sp>
        <p:nvSpPr>
          <p:cNvPr id="6" name="object 6"/>
          <p:cNvSpPr/>
          <p:nvPr/>
        </p:nvSpPr>
        <p:spPr>
          <a:xfrm>
            <a:off x="6172200" y="2819400"/>
            <a:ext cx="467359" cy="1945639"/>
          </a:xfrm>
          <a:custGeom>
            <a:avLst/>
            <a:gdLst/>
            <a:ahLst/>
            <a:cxnLst/>
            <a:rect l="l" t="t" r="r" b="b"/>
            <a:pathLst>
              <a:path w="467359" h="1945639">
                <a:moveTo>
                  <a:pt x="0" y="0"/>
                </a:moveTo>
                <a:lnTo>
                  <a:pt x="49733" y="4739"/>
                </a:lnTo>
                <a:lnTo>
                  <a:pt x="97423" y="18009"/>
                </a:lnTo>
                <a:lnTo>
                  <a:pt x="141025" y="38388"/>
                </a:lnTo>
                <a:lnTo>
                  <a:pt x="178496" y="64455"/>
                </a:lnTo>
                <a:lnTo>
                  <a:pt x="207791" y="94787"/>
                </a:lnTo>
                <a:lnTo>
                  <a:pt x="226867" y="127962"/>
                </a:lnTo>
                <a:lnTo>
                  <a:pt x="233679" y="162560"/>
                </a:lnTo>
                <a:lnTo>
                  <a:pt x="233679" y="810260"/>
                </a:lnTo>
                <a:lnTo>
                  <a:pt x="240492" y="844857"/>
                </a:lnTo>
                <a:lnTo>
                  <a:pt x="259568" y="878032"/>
                </a:lnTo>
                <a:lnTo>
                  <a:pt x="288863" y="908364"/>
                </a:lnTo>
                <a:lnTo>
                  <a:pt x="326334" y="934431"/>
                </a:lnTo>
                <a:lnTo>
                  <a:pt x="369936" y="954810"/>
                </a:lnTo>
                <a:lnTo>
                  <a:pt x="417626" y="968080"/>
                </a:lnTo>
                <a:lnTo>
                  <a:pt x="467359" y="972819"/>
                </a:lnTo>
                <a:lnTo>
                  <a:pt x="417626" y="977555"/>
                </a:lnTo>
                <a:lnTo>
                  <a:pt x="369936" y="990799"/>
                </a:lnTo>
                <a:lnTo>
                  <a:pt x="326334" y="1011108"/>
                </a:lnTo>
                <a:lnTo>
                  <a:pt x="288863" y="1037038"/>
                </a:lnTo>
                <a:lnTo>
                  <a:pt x="259568" y="1067144"/>
                </a:lnTo>
                <a:lnTo>
                  <a:pt x="233679" y="1134110"/>
                </a:lnTo>
                <a:lnTo>
                  <a:pt x="233679" y="1783080"/>
                </a:lnTo>
                <a:lnTo>
                  <a:pt x="226867" y="1817677"/>
                </a:lnTo>
                <a:lnTo>
                  <a:pt x="207791" y="1850852"/>
                </a:lnTo>
                <a:lnTo>
                  <a:pt x="178496" y="1881184"/>
                </a:lnTo>
                <a:lnTo>
                  <a:pt x="141025" y="1907251"/>
                </a:lnTo>
                <a:lnTo>
                  <a:pt x="97423" y="1927630"/>
                </a:lnTo>
                <a:lnTo>
                  <a:pt x="49733" y="1940900"/>
                </a:lnTo>
                <a:lnTo>
                  <a:pt x="0" y="1945639"/>
                </a:lnTo>
              </a:path>
              <a:path w="467359" h="1945639">
                <a:moveTo>
                  <a:pt x="0" y="0"/>
                </a:moveTo>
                <a:lnTo>
                  <a:pt x="0" y="0"/>
                </a:lnTo>
              </a:path>
              <a:path w="467359" h="1945639">
                <a:moveTo>
                  <a:pt x="467359" y="1945639"/>
                </a:moveTo>
                <a:lnTo>
                  <a:pt x="467359" y="1945639"/>
                </a:lnTo>
              </a:path>
            </a:pathLst>
          </a:custGeom>
          <a:ln w="28393">
            <a:solidFill>
              <a:srgbClr val="000000"/>
            </a:solidFill>
          </a:ln>
        </p:spPr>
        <p:txBody>
          <a:bodyPr wrap="square" lIns="0" tIns="0" rIns="0" bIns="0" rtlCol="0"/>
          <a:lstStyle/>
          <a:p>
            <a:endParaRPr/>
          </a:p>
        </p:txBody>
      </p:sp>
      <p:sp>
        <p:nvSpPr>
          <p:cNvPr id="7" name="object 7"/>
          <p:cNvSpPr txBox="1"/>
          <p:nvPr/>
        </p:nvSpPr>
        <p:spPr>
          <a:xfrm>
            <a:off x="6640830" y="3615690"/>
            <a:ext cx="2236470" cy="452120"/>
          </a:xfrm>
          <a:prstGeom prst="rect">
            <a:avLst/>
          </a:prstGeom>
        </p:spPr>
        <p:txBody>
          <a:bodyPr vert="horz" wrap="square" lIns="0" tIns="12700" rIns="0" bIns="0" rtlCol="0">
            <a:spAutoFit/>
          </a:bodyPr>
          <a:lstStyle/>
          <a:p>
            <a:pPr marL="12700">
              <a:lnSpc>
                <a:spcPct val="100000"/>
              </a:lnSpc>
              <a:spcBef>
                <a:spcPts val="100"/>
              </a:spcBef>
            </a:pPr>
            <a:r>
              <a:rPr sz="2800" spc="-180" dirty="0">
                <a:latin typeface="Arial"/>
                <a:cs typeface="Arial"/>
              </a:rPr>
              <a:t>"COMBO"</a:t>
            </a:r>
            <a:r>
              <a:rPr sz="2800" spc="-225" dirty="0">
                <a:latin typeface="Arial"/>
                <a:cs typeface="Arial"/>
              </a:rPr>
              <a:t> </a:t>
            </a:r>
            <a:r>
              <a:rPr sz="2800" spc="-95" dirty="0">
                <a:latin typeface="Arial"/>
                <a:cs typeface="Arial"/>
              </a:rPr>
              <a:t>tests</a:t>
            </a:r>
            <a:endParaRPr sz="2800">
              <a:latin typeface="Arial"/>
              <a:cs typeface="Arial"/>
            </a:endParaRPr>
          </a:p>
        </p:txBody>
      </p:sp>
      <p:sp>
        <p:nvSpPr>
          <p:cNvPr id="8" name="object 8"/>
          <p:cNvSpPr txBox="1"/>
          <p:nvPr/>
        </p:nvSpPr>
        <p:spPr>
          <a:xfrm>
            <a:off x="8385809" y="6278879"/>
            <a:ext cx="223520" cy="238760"/>
          </a:xfrm>
          <a:prstGeom prst="rect">
            <a:avLst/>
          </a:prstGeom>
        </p:spPr>
        <p:txBody>
          <a:bodyPr vert="horz" wrap="square" lIns="0" tIns="12700" rIns="0" bIns="0" rtlCol="0">
            <a:spAutoFit/>
          </a:bodyPr>
          <a:lstStyle/>
          <a:p>
            <a:pPr marL="12700">
              <a:lnSpc>
                <a:spcPct val="100000"/>
              </a:lnSpc>
              <a:spcBef>
                <a:spcPts val="100"/>
              </a:spcBef>
            </a:pPr>
            <a:r>
              <a:rPr sz="1400" spc="-5" dirty="0">
                <a:latin typeface="Arial"/>
                <a:cs typeface="Arial"/>
              </a:rPr>
              <a:t>24</a:t>
            </a:r>
            <a:endParaRPr sz="1400">
              <a:latin typeface="Arial"/>
              <a:cs typeface="Arial"/>
            </a:endParaRPr>
          </a:p>
        </p:txBody>
      </p:sp>
      <p:sp>
        <p:nvSpPr>
          <p:cNvPr id="9" name="object 9"/>
          <p:cNvSpPr txBox="1"/>
          <p:nvPr/>
        </p:nvSpPr>
        <p:spPr>
          <a:xfrm>
            <a:off x="534669" y="6278879"/>
            <a:ext cx="719455" cy="238760"/>
          </a:xfrm>
          <a:prstGeom prst="rect">
            <a:avLst/>
          </a:prstGeom>
        </p:spPr>
        <p:txBody>
          <a:bodyPr vert="horz" wrap="square" lIns="0" tIns="12700" rIns="0" bIns="0" rtlCol="0">
            <a:spAutoFit/>
          </a:bodyPr>
          <a:lstStyle/>
          <a:p>
            <a:pPr marL="12700">
              <a:lnSpc>
                <a:spcPct val="100000"/>
              </a:lnSpc>
              <a:spcBef>
                <a:spcPts val="100"/>
              </a:spcBef>
            </a:pPr>
            <a:r>
              <a:rPr sz="1400" spc="-5" dirty="0">
                <a:latin typeface="Arial"/>
                <a:cs typeface="Arial"/>
              </a:rPr>
              <a:t>02/19/15</a:t>
            </a:r>
            <a:endParaRPr sz="1400">
              <a:latin typeface="Arial"/>
              <a:cs typeface="Arial"/>
            </a:endParaRPr>
          </a:p>
        </p:txBody>
      </p:sp>
      <p:sp>
        <p:nvSpPr>
          <p:cNvPr id="10" name="object 10"/>
          <p:cNvSpPr txBox="1"/>
          <p:nvPr/>
        </p:nvSpPr>
        <p:spPr>
          <a:xfrm>
            <a:off x="3481070" y="4954270"/>
            <a:ext cx="4156710" cy="1854200"/>
          </a:xfrm>
          <a:prstGeom prst="rect">
            <a:avLst/>
          </a:prstGeom>
        </p:spPr>
        <p:txBody>
          <a:bodyPr vert="horz" wrap="square" lIns="0" tIns="12700" rIns="0" bIns="0" rtlCol="0">
            <a:spAutoFit/>
          </a:bodyPr>
          <a:lstStyle/>
          <a:p>
            <a:pPr marL="38100" marR="30480">
              <a:lnSpc>
                <a:spcPct val="100000"/>
              </a:lnSpc>
              <a:spcBef>
                <a:spcPts val="100"/>
              </a:spcBef>
            </a:pPr>
            <a:r>
              <a:rPr sz="2000" b="1" dirty="0">
                <a:latin typeface="Arial"/>
                <a:cs typeface="Arial"/>
              </a:rPr>
              <a:t>A: HRP-2 </a:t>
            </a:r>
            <a:r>
              <a:rPr sz="2000" b="1" spc="-5" dirty="0">
                <a:latin typeface="Arial"/>
                <a:cs typeface="Arial"/>
              </a:rPr>
              <a:t>(histidine-rich protein </a:t>
            </a:r>
            <a:r>
              <a:rPr sz="2000" b="1" dirty="0">
                <a:latin typeface="Arial"/>
                <a:cs typeface="Arial"/>
              </a:rPr>
              <a:t>2)  </a:t>
            </a:r>
            <a:r>
              <a:rPr sz="2000" b="1" spc="-5" dirty="0">
                <a:latin typeface="Arial"/>
                <a:cs typeface="Arial"/>
              </a:rPr>
              <a:t>(ICT)</a:t>
            </a:r>
            <a:endParaRPr sz="2000">
              <a:latin typeface="Arial"/>
              <a:cs typeface="Arial"/>
            </a:endParaRPr>
          </a:p>
          <a:p>
            <a:pPr marL="38100" marR="1086485">
              <a:lnSpc>
                <a:spcPct val="100000"/>
              </a:lnSpc>
            </a:pPr>
            <a:r>
              <a:rPr sz="2000" b="1" dirty="0">
                <a:latin typeface="Arial"/>
                <a:cs typeface="Arial"/>
              </a:rPr>
              <a:t>B: pLDH </a:t>
            </a:r>
            <a:r>
              <a:rPr sz="2000" b="1" spc="-5" dirty="0">
                <a:latin typeface="Arial"/>
                <a:cs typeface="Arial"/>
              </a:rPr>
              <a:t>(parasite</a:t>
            </a:r>
            <a:r>
              <a:rPr sz="2000" b="1" spc="-80" dirty="0">
                <a:latin typeface="Arial"/>
                <a:cs typeface="Arial"/>
              </a:rPr>
              <a:t> </a:t>
            </a:r>
            <a:r>
              <a:rPr sz="2000" b="1" dirty="0">
                <a:latin typeface="Arial"/>
                <a:cs typeface="Arial"/>
              </a:rPr>
              <a:t>lactate  dehydrogenase)(Flow)</a:t>
            </a:r>
            <a:endParaRPr sz="2000">
              <a:latin typeface="Arial"/>
              <a:cs typeface="Arial"/>
            </a:endParaRPr>
          </a:p>
          <a:p>
            <a:pPr marL="38100" marR="30480">
              <a:lnSpc>
                <a:spcPct val="100000"/>
              </a:lnSpc>
            </a:pPr>
            <a:r>
              <a:rPr sz="2000" b="1" dirty="0">
                <a:latin typeface="Arial"/>
                <a:cs typeface="Arial"/>
              </a:rPr>
              <a:t>C</a:t>
            </a:r>
            <a:r>
              <a:rPr sz="2000" b="1">
                <a:latin typeface="Arial"/>
                <a:cs typeface="Arial"/>
              </a:rPr>
              <a:t>: </a:t>
            </a:r>
            <a:r>
              <a:rPr sz="2000" b="1" spc="-229" smtClean="0">
                <a:latin typeface="Arial"/>
                <a:cs typeface="Arial"/>
              </a:rPr>
              <a:t>HRP-2(h</a:t>
            </a:r>
            <a:r>
              <a:rPr sz="2100" spc="-345" baseline="-9920" smtClean="0">
                <a:latin typeface="Arial"/>
                <a:cs typeface="Arial"/>
              </a:rPr>
              <a:t>I</a:t>
            </a:r>
            <a:r>
              <a:rPr sz="2000" b="1" spc="-229" smtClean="0">
                <a:latin typeface="Arial"/>
                <a:cs typeface="Arial"/>
              </a:rPr>
              <a:t>stidine-rich </a:t>
            </a:r>
            <a:r>
              <a:rPr sz="2000" b="1" spc="-5" smtClean="0">
                <a:latin typeface="Arial"/>
                <a:cs typeface="Arial"/>
              </a:rPr>
              <a:t>protein </a:t>
            </a:r>
            <a:r>
              <a:rPr sz="2000" b="1" dirty="0">
                <a:latin typeface="Arial"/>
                <a:cs typeface="Arial"/>
              </a:rPr>
              <a:t>2)  </a:t>
            </a:r>
            <a:r>
              <a:rPr sz="2000" b="1" spc="-5" dirty="0">
                <a:latin typeface="Arial"/>
                <a:cs typeface="Arial"/>
              </a:rPr>
              <a:t>(PATH)</a:t>
            </a:r>
            <a:endParaRPr sz="2000">
              <a:latin typeface="Arial"/>
              <a:cs typeface="Arial"/>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295400" y="609600"/>
            <a:ext cx="7467600" cy="35052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981200" y="4267200"/>
            <a:ext cx="6781800" cy="2590800"/>
          </a:xfrm>
          <a:prstGeom prst="rect">
            <a:avLst/>
          </a:prstGeom>
          <a:blipFill>
            <a:blip r:embed="rId3" cstate="print"/>
            <a:stretch>
              <a:fillRect/>
            </a:stretch>
          </a:blipFill>
        </p:spPr>
        <p:txBody>
          <a:bodyPr wrap="square" lIns="0" tIns="0" rIns="0" bIns="0" rtlCol="0"/>
          <a:lstStyle/>
          <a:p>
            <a:endParaRPr/>
          </a:p>
        </p:txBody>
      </p:sp>
      <p:sp>
        <p:nvSpPr>
          <p:cNvPr id="4" name="object 4"/>
          <p:cNvSpPr txBox="1"/>
          <p:nvPr/>
        </p:nvSpPr>
        <p:spPr>
          <a:xfrm>
            <a:off x="458469" y="4758690"/>
            <a:ext cx="1062355" cy="1244600"/>
          </a:xfrm>
          <a:prstGeom prst="rect">
            <a:avLst/>
          </a:prstGeom>
        </p:spPr>
        <p:txBody>
          <a:bodyPr vert="horz" wrap="square" lIns="0" tIns="12700" rIns="0" bIns="0" rtlCol="0">
            <a:spAutoFit/>
          </a:bodyPr>
          <a:lstStyle/>
          <a:p>
            <a:pPr marL="12700" marR="5080">
              <a:lnSpc>
                <a:spcPct val="100000"/>
              </a:lnSpc>
              <a:spcBef>
                <a:spcPts val="100"/>
              </a:spcBef>
            </a:pPr>
            <a:r>
              <a:rPr sz="2000" spc="-105" dirty="0">
                <a:solidFill>
                  <a:srgbClr val="000099"/>
                </a:solidFill>
                <a:latin typeface="Arial"/>
                <a:cs typeface="Arial"/>
              </a:rPr>
              <a:t>Plastic  </a:t>
            </a:r>
            <a:r>
              <a:rPr sz="2000" spc="-100" dirty="0">
                <a:solidFill>
                  <a:srgbClr val="000099"/>
                </a:solidFill>
                <a:latin typeface="Arial"/>
                <a:cs typeface="Arial"/>
              </a:rPr>
              <a:t>cassette  </a:t>
            </a:r>
            <a:r>
              <a:rPr sz="2000" spc="-15" dirty="0">
                <a:solidFill>
                  <a:srgbClr val="000099"/>
                </a:solidFill>
                <a:latin typeface="Arial"/>
                <a:cs typeface="Arial"/>
              </a:rPr>
              <a:t>format </a:t>
            </a:r>
            <a:r>
              <a:rPr sz="2000" spc="-5" dirty="0">
                <a:solidFill>
                  <a:srgbClr val="000099"/>
                </a:solidFill>
                <a:latin typeface="Arial"/>
                <a:cs typeface="Arial"/>
              </a:rPr>
              <a:t>of  </a:t>
            </a:r>
            <a:r>
              <a:rPr sz="2000" spc="-280" dirty="0">
                <a:solidFill>
                  <a:srgbClr val="000099"/>
                </a:solidFill>
                <a:latin typeface="Arial"/>
                <a:cs typeface="Arial"/>
              </a:rPr>
              <a:t>RDT</a:t>
            </a:r>
            <a:endParaRPr sz="2000">
              <a:latin typeface="Arial"/>
              <a:cs typeface="Arial"/>
            </a:endParaRPr>
          </a:p>
        </p:txBody>
      </p:sp>
      <p:sp>
        <p:nvSpPr>
          <p:cNvPr id="5" name="object 5"/>
          <p:cNvSpPr txBox="1">
            <a:spLocks noGrp="1"/>
          </p:cNvSpPr>
          <p:nvPr>
            <p:ph type="dt" sz="half" idx="4294967295"/>
          </p:nvPr>
        </p:nvSpPr>
        <p:spPr>
          <a:xfrm>
            <a:off x="534669" y="6295722"/>
            <a:ext cx="719455" cy="224154"/>
          </a:xfrm>
          <a:prstGeom prst="rect">
            <a:avLst/>
          </a:prstGeom>
        </p:spPr>
        <p:txBody>
          <a:bodyPr vert="horz" wrap="square" lIns="0" tIns="0" rIns="0" bIns="0" rtlCol="0">
            <a:spAutoFit/>
          </a:bodyPr>
          <a:lstStyle/>
          <a:p>
            <a:pPr marL="12700">
              <a:lnSpc>
                <a:spcPts val="1645"/>
              </a:lnSpc>
            </a:pPr>
            <a:r>
              <a:rPr spc="-5" dirty="0"/>
              <a:t>02/19/15</a:t>
            </a:r>
          </a:p>
        </p:txBody>
      </p:sp>
      <p:sp>
        <p:nvSpPr>
          <p:cNvPr id="6" name="object 6"/>
          <p:cNvSpPr txBox="1">
            <a:spLocks noGrp="1"/>
          </p:cNvSpPr>
          <p:nvPr>
            <p:ph type="ftr" sz="quarter" idx="4294967295"/>
          </p:nvPr>
        </p:nvSpPr>
        <p:spPr>
          <a:xfrm>
            <a:off x="4107179" y="6295722"/>
            <a:ext cx="929004" cy="206916"/>
          </a:xfrm>
          <a:prstGeom prst="rect">
            <a:avLst/>
          </a:prstGeom>
        </p:spPr>
        <p:txBody>
          <a:bodyPr vert="horz" wrap="square" lIns="0" tIns="0" rIns="0" bIns="0" rtlCol="0">
            <a:spAutoFit/>
          </a:bodyPr>
          <a:lstStyle/>
          <a:p>
            <a:pPr marL="12700">
              <a:lnSpc>
                <a:spcPts val="1645"/>
              </a:lnSpc>
            </a:pPr>
            <a:endParaRPr dirty="0"/>
          </a:p>
        </p:txBody>
      </p:sp>
      <p:sp>
        <p:nvSpPr>
          <p:cNvPr id="7" name="object 7"/>
          <p:cNvSpPr txBox="1">
            <a:spLocks noGrp="1"/>
          </p:cNvSpPr>
          <p:nvPr>
            <p:ph type="sldNum" sz="quarter" idx="4294967295"/>
          </p:nvPr>
        </p:nvSpPr>
        <p:spPr>
          <a:xfrm>
            <a:off x="8360409" y="6295722"/>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dirty="0"/>
              <a:pPr marL="38100">
                <a:lnSpc>
                  <a:spcPts val="1645"/>
                </a:lnSpc>
              </a:pPr>
              <a:t>81</a:t>
            </a:fld>
            <a:endParaRPr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9845" rIns="0" bIns="0" rtlCol="0">
            <a:spAutoFit/>
          </a:bodyPr>
          <a:lstStyle/>
          <a:p>
            <a:pPr marL="11430" marR="5080">
              <a:lnSpc>
                <a:spcPts val="3829"/>
              </a:lnSpc>
              <a:spcBef>
                <a:spcPts val="235"/>
              </a:spcBef>
            </a:pPr>
            <a:r>
              <a:rPr sz="3200" spc="-5" dirty="0"/>
              <a:t>INDIRECT FLUORESCENT  ANTIBODY(IFA)</a:t>
            </a:r>
            <a:endParaRPr sz="3200"/>
          </a:p>
        </p:txBody>
      </p:sp>
      <p:sp>
        <p:nvSpPr>
          <p:cNvPr id="3" name="object 3"/>
          <p:cNvSpPr/>
          <p:nvPr/>
        </p:nvSpPr>
        <p:spPr>
          <a:xfrm>
            <a:off x="4127500" y="1145539"/>
            <a:ext cx="4851400" cy="4114800"/>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1449069" y="1405890"/>
            <a:ext cx="2934970" cy="4048760"/>
          </a:xfrm>
          <a:prstGeom prst="rect">
            <a:avLst/>
          </a:prstGeom>
        </p:spPr>
        <p:txBody>
          <a:bodyPr vert="horz" wrap="square" lIns="0" tIns="12700" rIns="0" bIns="0" rtlCol="0">
            <a:spAutoFit/>
          </a:bodyPr>
          <a:lstStyle/>
          <a:p>
            <a:pPr marL="12700" marR="5080">
              <a:lnSpc>
                <a:spcPct val="100000"/>
              </a:lnSpc>
              <a:spcBef>
                <a:spcPts val="100"/>
              </a:spcBef>
            </a:pPr>
            <a:r>
              <a:rPr sz="2400" spc="-5" dirty="0">
                <a:latin typeface="Arial"/>
                <a:cs typeface="Arial"/>
              </a:rPr>
              <a:t>Indirect fluorescent  </a:t>
            </a:r>
            <a:r>
              <a:rPr sz="2400" spc="-10" dirty="0">
                <a:latin typeface="Arial"/>
                <a:cs typeface="Arial"/>
              </a:rPr>
              <a:t>antibody </a:t>
            </a:r>
            <a:r>
              <a:rPr sz="2400" spc="-5" dirty="0">
                <a:latin typeface="Arial"/>
                <a:cs typeface="Arial"/>
              </a:rPr>
              <a:t>(IFA) </a:t>
            </a:r>
            <a:r>
              <a:rPr sz="2400" dirty="0">
                <a:latin typeface="Arial"/>
                <a:cs typeface="Arial"/>
              </a:rPr>
              <a:t>test.  The </a:t>
            </a:r>
            <a:r>
              <a:rPr sz="2400" spc="-5" dirty="0">
                <a:latin typeface="Arial"/>
                <a:cs typeface="Arial"/>
              </a:rPr>
              <a:t>fluorescence  indicates that the  patient serum </a:t>
            </a:r>
            <a:r>
              <a:rPr sz="2400" spc="-10" dirty="0">
                <a:latin typeface="Arial"/>
                <a:cs typeface="Arial"/>
              </a:rPr>
              <a:t>being  </a:t>
            </a:r>
            <a:r>
              <a:rPr sz="2400" spc="-5" dirty="0">
                <a:latin typeface="Arial"/>
                <a:cs typeface="Arial"/>
              </a:rPr>
              <a:t>tested contains  </a:t>
            </a:r>
            <a:r>
              <a:rPr sz="2400" spc="-10" dirty="0">
                <a:latin typeface="Arial"/>
                <a:cs typeface="Arial"/>
              </a:rPr>
              <a:t>antibodies </a:t>
            </a:r>
            <a:r>
              <a:rPr sz="2400" spc="-5" dirty="0">
                <a:latin typeface="Arial"/>
                <a:cs typeface="Arial"/>
              </a:rPr>
              <a:t>that are  reacting with the  antigen preparation  (here, </a:t>
            </a:r>
            <a:r>
              <a:rPr sz="2400" i="1" spc="-10" dirty="0">
                <a:latin typeface="Arial"/>
                <a:cs typeface="Arial"/>
              </a:rPr>
              <a:t>Plasmodium  </a:t>
            </a:r>
            <a:r>
              <a:rPr sz="2400" i="1" spc="-5" dirty="0">
                <a:latin typeface="Arial"/>
                <a:cs typeface="Arial"/>
              </a:rPr>
              <a:t>falciparum</a:t>
            </a:r>
            <a:r>
              <a:rPr sz="2400" i="1" spc="-75" dirty="0">
                <a:latin typeface="Arial"/>
                <a:cs typeface="Arial"/>
              </a:rPr>
              <a:t> </a:t>
            </a:r>
            <a:r>
              <a:rPr sz="2400" spc="-5" dirty="0">
                <a:latin typeface="Arial"/>
                <a:cs typeface="Arial"/>
              </a:rPr>
              <a:t>parasites</a:t>
            </a:r>
            <a:r>
              <a:rPr sz="2400" spc="-5" dirty="0">
                <a:solidFill>
                  <a:srgbClr val="FF0000"/>
                </a:solidFill>
                <a:latin typeface="Arial"/>
                <a:cs typeface="Arial"/>
              </a:rPr>
              <a:t>).</a:t>
            </a:r>
            <a:endParaRPr sz="2400">
              <a:latin typeface="Arial"/>
              <a:cs typeface="Arial"/>
            </a:endParaRPr>
          </a:p>
        </p:txBody>
      </p:sp>
      <p:sp>
        <p:nvSpPr>
          <p:cNvPr id="5" name="object 5"/>
          <p:cNvSpPr txBox="1"/>
          <p:nvPr/>
        </p:nvSpPr>
        <p:spPr>
          <a:xfrm>
            <a:off x="8385809" y="6278879"/>
            <a:ext cx="223520" cy="238760"/>
          </a:xfrm>
          <a:prstGeom prst="rect">
            <a:avLst/>
          </a:prstGeom>
        </p:spPr>
        <p:txBody>
          <a:bodyPr vert="horz" wrap="square" lIns="0" tIns="12700" rIns="0" bIns="0" rtlCol="0">
            <a:spAutoFit/>
          </a:bodyPr>
          <a:lstStyle/>
          <a:p>
            <a:pPr marL="12700">
              <a:lnSpc>
                <a:spcPct val="100000"/>
              </a:lnSpc>
              <a:spcBef>
                <a:spcPts val="100"/>
              </a:spcBef>
            </a:pPr>
            <a:r>
              <a:rPr sz="1400" spc="-5" dirty="0">
                <a:latin typeface="Arial"/>
                <a:cs typeface="Arial"/>
              </a:rPr>
              <a:t>31</a:t>
            </a:r>
            <a:endParaRPr sz="1400">
              <a:latin typeface="Arial"/>
              <a:cs typeface="Arial"/>
            </a:endParaRPr>
          </a:p>
        </p:txBody>
      </p:sp>
      <p:sp>
        <p:nvSpPr>
          <p:cNvPr id="6" name="object 6"/>
          <p:cNvSpPr txBox="1"/>
          <p:nvPr/>
        </p:nvSpPr>
        <p:spPr>
          <a:xfrm>
            <a:off x="534669" y="6278879"/>
            <a:ext cx="719455" cy="238760"/>
          </a:xfrm>
          <a:prstGeom prst="rect">
            <a:avLst/>
          </a:prstGeom>
        </p:spPr>
        <p:txBody>
          <a:bodyPr vert="horz" wrap="square" lIns="0" tIns="12700" rIns="0" bIns="0" rtlCol="0">
            <a:spAutoFit/>
          </a:bodyPr>
          <a:lstStyle/>
          <a:p>
            <a:pPr marL="12700">
              <a:lnSpc>
                <a:spcPct val="100000"/>
              </a:lnSpc>
              <a:spcBef>
                <a:spcPts val="100"/>
              </a:spcBef>
            </a:pPr>
            <a:r>
              <a:rPr sz="1400" spc="-5" dirty="0">
                <a:latin typeface="Arial"/>
                <a:cs typeface="Arial"/>
              </a:rPr>
              <a:t>02/19/15</a:t>
            </a:r>
            <a:endParaRPr sz="1400">
              <a:latin typeface="Arial"/>
              <a:cs typeface="Arial"/>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LABORATORY FINDINGS IN ACUTE MALARIA</a:t>
            </a:r>
            <a:endParaRPr lang="en-US" dirty="0"/>
          </a:p>
        </p:txBody>
      </p:sp>
      <p:sp>
        <p:nvSpPr>
          <p:cNvPr id="3" name="Content Placeholder 2"/>
          <p:cNvSpPr>
            <a:spLocks noGrp="1"/>
          </p:cNvSpPr>
          <p:nvPr>
            <p:ph idx="1"/>
          </p:nvPr>
        </p:nvSpPr>
        <p:spPr/>
        <p:txBody>
          <a:bodyPr>
            <a:normAutofit fontScale="55000" lnSpcReduction="20000"/>
          </a:bodyPr>
          <a:lstStyle/>
          <a:p>
            <a:r>
              <a:rPr lang="en-US" dirty="0" err="1" smtClean="0"/>
              <a:t>Normochromic</a:t>
            </a:r>
            <a:r>
              <a:rPr lang="en-US" dirty="0" smtClean="0"/>
              <a:t>, </a:t>
            </a:r>
            <a:r>
              <a:rPr lang="en-US" dirty="0" err="1" smtClean="0"/>
              <a:t>normocytic</a:t>
            </a:r>
            <a:r>
              <a:rPr lang="en-US" dirty="0" smtClean="0"/>
              <a:t> anemia </a:t>
            </a:r>
          </a:p>
          <a:p>
            <a:r>
              <a:rPr lang="en-US" dirty="0" smtClean="0"/>
              <a:t>The leukocyte count is generally normal</a:t>
            </a:r>
          </a:p>
          <a:p>
            <a:r>
              <a:rPr lang="en-US" dirty="0" smtClean="0"/>
              <a:t>slight </a:t>
            </a:r>
            <a:r>
              <a:rPr lang="en-US" dirty="0" err="1" smtClean="0"/>
              <a:t>monocytosis</a:t>
            </a:r>
            <a:r>
              <a:rPr lang="en-US" dirty="0" smtClean="0"/>
              <a:t>, </a:t>
            </a:r>
            <a:r>
              <a:rPr lang="en-US" dirty="0" err="1" smtClean="0"/>
              <a:t>lymphopenia</a:t>
            </a:r>
            <a:r>
              <a:rPr lang="en-US" dirty="0" smtClean="0"/>
              <a:t>, and </a:t>
            </a:r>
            <a:r>
              <a:rPr lang="en-US" dirty="0" err="1" smtClean="0"/>
              <a:t>eosinopenia</a:t>
            </a:r>
            <a:r>
              <a:rPr lang="en-US" dirty="0" smtClean="0"/>
              <a:t>, with reactive </a:t>
            </a:r>
            <a:r>
              <a:rPr lang="en-US" dirty="0" err="1" smtClean="0"/>
              <a:t>lymphocytosis</a:t>
            </a:r>
            <a:r>
              <a:rPr lang="en-US" dirty="0" smtClean="0"/>
              <a:t> and </a:t>
            </a:r>
            <a:r>
              <a:rPr lang="en-US" dirty="0" err="1" smtClean="0"/>
              <a:t>eosinophilia</a:t>
            </a:r>
            <a:endParaRPr lang="en-US" dirty="0" smtClean="0"/>
          </a:p>
          <a:p>
            <a:r>
              <a:rPr lang="en-US" dirty="0" smtClean="0"/>
              <a:t> platelet count is usually reduced to ~105/</a:t>
            </a:r>
            <a:r>
              <a:rPr lang="en-US" dirty="0" err="1" smtClean="0"/>
              <a:t>μL</a:t>
            </a:r>
            <a:endParaRPr lang="en-US" dirty="0" smtClean="0"/>
          </a:p>
          <a:p>
            <a:r>
              <a:rPr lang="en-US" dirty="0" smtClean="0"/>
              <a:t>The erythrocyte sedimentation rate, plasma viscosity, and levels of C-reactive protein and other acute-phase proteins are elevated. </a:t>
            </a:r>
          </a:p>
          <a:p>
            <a:r>
              <a:rPr lang="en-US" dirty="0" smtClean="0"/>
              <a:t>by prolonged </a:t>
            </a:r>
            <a:r>
              <a:rPr lang="en-US" dirty="0" err="1" smtClean="0"/>
              <a:t>prothrombin</a:t>
            </a:r>
            <a:r>
              <a:rPr lang="en-US" dirty="0" smtClean="0"/>
              <a:t> and partial </a:t>
            </a:r>
            <a:r>
              <a:rPr lang="en-US" dirty="0" err="1" smtClean="0"/>
              <a:t>thromboplastin</a:t>
            </a:r>
            <a:r>
              <a:rPr lang="en-US" dirty="0" smtClean="0"/>
              <a:t> times and by more severe thrombocytopenia.</a:t>
            </a:r>
          </a:p>
          <a:p>
            <a:r>
              <a:rPr lang="en-US" dirty="0" smtClean="0"/>
              <a:t> </a:t>
            </a:r>
            <a:r>
              <a:rPr lang="en-US" dirty="0" err="1" smtClean="0"/>
              <a:t>Antithrombin</a:t>
            </a:r>
            <a:r>
              <a:rPr lang="en-US" dirty="0" smtClean="0"/>
              <a:t> III levels are reduced even in mild infection.</a:t>
            </a:r>
          </a:p>
          <a:p>
            <a:r>
              <a:rPr lang="en-US" dirty="0" smtClean="0"/>
              <a:t> In uncomplicated malaria, plasma concentrations of electrolytes, blood urea nitrogen (BUN), and </a:t>
            </a:r>
            <a:r>
              <a:rPr lang="en-US" dirty="0" err="1" smtClean="0"/>
              <a:t>creatinine</a:t>
            </a:r>
            <a:r>
              <a:rPr lang="en-US" dirty="0" smtClean="0"/>
              <a:t> are usually normal.</a:t>
            </a:r>
          </a:p>
          <a:p>
            <a:r>
              <a:rPr lang="en-US" dirty="0" smtClean="0"/>
              <a:t> Findings in severe malaria may include metabolic acidosis, with low plasma concentrations of glucose, sodium, bicarbonate, phosphate, and albumin, together with elevations in lactate, BUN, </a:t>
            </a:r>
            <a:r>
              <a:rPr lang="en-US" dirty="0" err="1" smtClean="0"/>
              <a:t>creatinine</a:t>
            </a:r>
            <a:r>
              <a:rPr lang="en-US" dirty="0" smtClean="0"/>
              <a:t>, </a:t>
            </a:r>
            <a:r>
              <a:rPr lang="en-US" dirty="0" err="1" smtClean="0"/>
              <a:t>urate</a:t>
            </a:r>
            <a:r>
              <a:rPr lang="en-US" dirty="0" smtClean="0"/>
              <a:t>, muscle and liver enzymes, and conjugated and </a:t>
            </a:r>
            <a:r>
              <a:rPr lang="en-US" dirty="0" err="1" smtClean="0"/>
              <a:t>unconjugated</a:t>
            </a:r>
            <a:r>
              <a:rPr lang="en-US" dirty="0" smtClean="0"/>
              <a:t> </a:t>
            </a:r>
            <a:r>
              <a:rPr lang="en-US" dirty="0" err="1" smtClean="0"/>
              <a:t>bilirubin</a:t>
            </a:r>
            <a:r>
              <a:rPr lang="en-US" dirty="0" smtClean="0"/>
              <a:t>. </a:t>
            </a:r>
            <a:r>
              <a:rPr lang="en-US" dirty="0" err="1" smtClean="0"/>
              <a:t>Hypergammaglobulinemia</a:t>
            </a:r>
            <a:endParaRPr lang="en-US" dirty="0" smtClean="0"/>
          </a:p>
          <a:p>
            <a:r>
              <a:rPr lang="en-US" dirty="0" smtClean="0"/>
              <a:t>In adults and children with cerebral malaria, the mean cerebrospinal fluid (CSF) opening pressure at lumbar puncture is ~160 mm H2O; usually the CSF content is normal or there is a slight elevation of total protein level (&lt;1.0 g/L [&lt;100 mg/</a:t>
            </a:r>
            <a:r>
              <a:rPr lang="en-US" dirty="0" err="1" smtClean="0"/>
              <a:t>dL</a:t>
            </a:r>
            <a:r>
              <a:rPr lang="en-US" dirty="0" smtClean="0"/>
              <a:t>]) and cell count (&lt;20/</a:t>
            </a:r>
            <a:r>
              <a:rPr lang="en-US" dirty="0" err="1" smtClean="0"/>
              <a:t>μL</a:t>
            </a:r>
            <a:r>
              <a:rPr lang="en-US" dirty="0" smtClean="0"/>
              <a:t>).</a:t>
            </a:r>
            <a:endParaRPr lang="en-US"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a:t>
            </a:r>
            <a:endParaRPr lang="en-US" dirty="0"/>
          </a:p>
        </p:txBody>
      </p:sp>
      <p:sp>
        <p:nvSpPr>
          <p:cNvPr id="3" name="Content Placeholder 2"/>
          <p:cNvSpPr>
            <a:spLocks noGrp="1"/>
          </p:cNvSpPr>
          <p:nvPr>
            <p:ph idx="1"/>
          </p:nvPr>
        </p:nvSpPr>
        <p:spPr/>
        <p:txBody>
          <a:bodyPr/>
          <a:lstStyle/>
          <a:p>
            <a:r>
              <a:rPr lang="en-US" dirty="0" smtClean="0"/>
              <a:t>World Health Organization (WHO) recommends </a:t>
            </a:r>
            <a:r>
              <a:rPr lang="en-US" dirty="0" err="1" smtClean="0"/>
              <a:t>artemisinin</a:t>
            </a:r>
            <a:r>
              <a:rPr lang="en-US" dirty="0" smtClean="0"/>
              <a:t>- based combination therapy (ACT) as first-line treatment for uncomplicated </a:t>
            </a:r>
            <a:r>
              <a:rPr lang="en-US" dirty="0" err="1" smtClean="0"/>
              <a:t>falciparum</a:t>
            </a:r>
            <a:r>
              <a:rPr lang="en-US" dirty="0" smtClean="0"/>
              <a:t> malaria in malaria-endemic areas</a:t>
            </a:r>
            <a:endParaRPr lang="en-US"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52600" y="304800"/>
            <a:ext cx="6353175" cy="5039463"/>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771084"/>
          </a:xfrm>
          <a:prstGeom prst="rect">
            <a:avLst/>
          </a:prstGeom>
        </p:spPr>
        <p:txBody>
          <a:bodyPr wrap="square">
            <a:spAutoFit/>
          </a:bodyPr>
          <a:lstStyle/>
          <a:p>
            <a:endParaRPr lang="en-IN" dirty="0" smtClean="0"/>
          </a:p>
          <a:p>
            <a:r>
              <a:rPr lang="en-US" sz="3200" b="1" dirty="0" smtClean="0">
                <a:solidFill>
                  <a:srgbClr val="FF0000"/>
                </a:solidFill>
              </a:rPr>
              <a:t>Classification</a:t>
            </a:r>
            <a:endParaRPr lang="en-IN" sz="3200" b="1" dirty="0" smtClean="0">
              <a:solidFill>
                <a:srgbClr val="FF0000"/>
              </a:solidFill>
            </a:endParaRPr>
          </a:p>
          <a:p>
            <a:endParaRPr lang="en-IN" sz="3200" dirty="0" smtClean="0"/>
          </a:p>
          <a:p>
            <a:pPr marL="514350" indent="-514350">
              <a:buAutoNum type="arabicParenR"/>
            </a:pPr>
            <a:r>
              <a:rPr lang="en-IN" sz="3200" b="1" dirty="0" smtClean="0"/>
              <a:t>4-Aminoquinolines</a:t>
            </a:r>
            <a:r>
              <a:rPr lang="en-IN" sz="3200" dirty="0" smtClean="0"/>
              <a:t> 	</a:t>
            </a:r>
            <a:r>
              <a:rPr lang="en-IN" sz="3200" dirty="0" err="1" smtClean="0"/>
              <a:t>Chloroquine</a:t>
            </a:r>
            <a:r>
              <a:rPr lang="en-IN" sz="3200" dirty="0" smtClean="0"/>
              <a:t> 							</a:t>
            </a:r>
            <a:r>
              <a:rPr lang="en-IN" sz="3200" dirty="0" err="1" smtClean="0"/>
              <a:t>Amodiaquine</a:t>
            </a:r>
            <a:r>
              <a:rPr lang="en-IN" sz="3200" dirty="0" smtClean="0"/>
              <a:t> </a:t>
            </a:r>
          </a:p>
          <a:p>
            <a:pPr marL="514350" indent="-514350"/>
            <a:r>
              <a:rPr lang="en-IN" sz="3200" dirty="0" smtClean="0"/>
              <a:t>						</a:t>
            </a:r>
          </a:p>
          <a:p>
            <a:r>
              <a:rPr lang="en-IN" sz="3200" dirty="0" smtClean="0"/>
              <a:t>2) </a:t>
            </a:r>
            <a:r>
              <a:rPr lang="en-IN" sz="3200" b="1" dirty="0" err="1" smtClean="0"/>
              <a:t>Quinoline</a:t>
            </a:r>
            <a:r>
              <a:rPr lang="en-IN" sz="3200" b="1" dirty="0" smtClean="0"/>
              <a:t> methanol </a:t>
            </a:r>
            <a:r>
              <a:rPr lang="en-IN" sz="3200" dirty="0" smtClean="0"/>
              <a:t> </a:t>
            </a:r>
            <a:r>
              <a:rPr lang="en-IN" sz="3200" dirty="0" err="1" smtClean="0"/>
              <a:t>Mefloquine</a:t>
            </a:r>
            <a:r>
              <a:rPr lang="en-IN" sz="3200" dirty="0" smtClean="0"/>
              <a:t> </a:t>
            </a:r>
            <a:br>
              <a:rPr lang="en-IN" sz="3200" dirty="0" smtClean="0"/>
            </a:br>
            <a:endParaRPr lang="en-IN" sz="3200" dirty="0" smtClean="0"/>
          </a:p>
          <a:p>
            <a:r>
              <a:rPr lang="en-IN" sz="3200" dirty="0" smtClean="0"/>
              <a:t>3) </a:t>
            </a:r>
            <a:r>
              <a:rPr lang="en-IN" sz="3200" b="1" dirty="0" smtClean="0"/>
              <a:t>Cinchona alkaloid   	</a:t>
            </a:r>
            <a:r>
              <a:rPr lang="en-IN" sz="3200" dirty="0" smtClean="0"/>
              <a:t>Quinine </a:t>
            </a:r>
          </a:p>
          <a:p>
            <a:r>
              <a:rPr lang="en-IN" sz="3200" dirty="0" smtClean="0"/>
              <a:t>					</a:t>
            </a:r>
            <a:r>
              <a:rPr lang="en-IN" sz="3200" dirty="0" err="1" smtClean="0"/>
              <a:t>Quinidine</a:t>
            </a:r>
            <a:r>
              <a:rPr lang="en-IN" sz="3200" dirty="0" smtClean="0"/>
              <a:t/>
            </a:r>
            <a:br>
              <a:rPr lang="en-IN" sz="3200" dirty="0" smtClean="0"/>
            </a:br>
            <a:endParaRPr lang="en-IN" sz="3200" dirty="0" smtClean="0"/>
          </a:p>
          <a:p>
            <a:r>
              <a:rPr lang="en-IN" sz="3200" dirty="0" smtClean="0"/>
              <a:t>4)  </a:t>
            </a:r>
            <a:r>
              <a:rPr lang="en-IN" sz="3200" b="1" dirty="0" err="1" smtClean="0"/>
              <a:t>Biguanides</a:t>
            </a:r>
            <a:r>
              <a:rPr lang="en-IN" sz="3200" dirty="0" smtClean="0"/>
              <a:t> 		</a:t>
            </a:r>
            <a:r>
              <a:rPr lang="en-IN" sz="3200" dirty="0" err="1" smtClean="0"/>
              <a:t>Proguanil</a:t>
            </a:r>
            <a:r>
              <a:rPr lang="en-IN" sz="3200" dirty="0" smtClean="0"/>
              <a:t> 								(</a:t>
            </a:r>
            <a:r>
              <a:rPr lang="en-IN" sz="3200" dirty="0" err="1" smtClean="0"/>
              <a:t>Chloroguanide</a:t>
            </a:r>
            <a:r>
              <a:rPr lang="en-IN" sz="3200" dirty="0" smtClean="0"/>
              <a:t>)</a:t>
            </a:r>
          </a:p>
          <a:p>
            <a:r>
              <a:rPr lang="en-IN" sz="3200" dirty="0" smtClean="0"/>
              <a:t>					</a:t>
            </a:r>
            <a:endParaRPr lang="en-IN" dirty="0"/>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71480"/>
            <a:ext cx="8686800" cy="5554683"/>
          </a:xfrm>
        </p:spPr>
        <p:txBody>
          <a:bodyPr>
            <a:normAutofit/>
          </a:bodyPr>
          <a:lstStyle/>
          <a:p>
            <a:endParaRPr lang="pt-BR" b="1" dirty="0" smtClean="0"/>
          </a:p>
          <a:p>
            <a:r>
              <a:rPr lang="pt-BR" b="1" dirty="0" smtClean="0"/>
              <a:t>Diaminopyrimidines  	</a:t>
            </a:r>
            <a:r>
              <a:rPr lang="pt-BR" dirty="0" smtClean="0"/>
              <a:t>Pyrimethamine</a:t>
            </a:r>
          </a:p>
          <a:p>
            <a:r>
              <a:rPr lang="en-IN" b="1" dirty="0" smtClean="0"/>
              <a:t> 8-Aminoquinoline    	</a:t>
            </a:r>
            <a:r>
              <a:rPr lang="en-IN" dirty="0" err="1" smtClean="0"/>
              <a:t>Primaquine</a:t>
            </a:r>
            <a:endParaRPr lang="en-IN" dirty="0" smtClean="0"/>
          </a:p>
          <a:p>
            <a:pPr>
              <a:buNone/>
            </a:pPr>
            <a:r>
              <a:rPr lang="en-IN" dirty="0" smtClean="0"/>
              <a:t>					  	</a:t>
            </a:r>
            <a:r>
              <a:rPr lang="en-IN" dirty="0" err="1" smtClean="0"/>
              <a:t>Tafenoquine</a:t>
            </a:r>
            <a:r>
              <a:rPr lang="en-IN" dirty="0" smtClean="0"/>
              <a:t> </a:t>
            </a:r>
          </a:p>
          <a:p>
            <a:r>
              <a:rPr lang="en-IN" b="1" dirty="0" err="1" smtClean="0"/>
              <a:t>Sulfonamides</a:t>
            </a:r>
            <a:r>
              <a:rPr lang="en-IN" b="1" dirty="0" smtClean="0"/>
              <a:t> &amp; </a:t>
            </a:r>
            <a:r>
              <a:rPr lang="en-IN" b="1" dirty="0" err="1" smtClean="0"/>
              <a:t>sulfone</a:t>
            </a:r>
            <a:r>
              <a:rPr lang="en-IN" b="1" dirty="0" smtClean="0"/>
              <a:t> </a:t>
            </a:r>
            <a:r>
              <a:rPr lang="en-IN" dirty="0" smtClean="0"/>
              <a:t> 	</a:t>
            </a:r>
            <a:r>
              <a:rPr lang="en-IN" dirty="0" err="1" smtClean="0"/>
              <a:t>Sulfadoxine</a:t>
            </a:r>
            <a:r>
              <a:rPr lang="en-IN" dirty="0" smtClean="0"/>
              <a:t> 						          </a:t>
            </a:r>
            <a:r>
              <a:rPr lang="en-IN" dirty="0" err="1" smtClean="0"/>
              <a:t>Sulfamethopyrazine</a:t>
            </a:r>
            <a:r>
              <a:rPr lang="en-IN" dirty="0" smtClean="0"/>
              <a:t> 					          </a:t>
            </a:r>
            <a:r>
              <a:rPr lang="en-IN" dirty="0" err="1" smtClean="0"/>
              <a:t>Dapsone</a:t>
            </a:r>
            <a:r>
              <a:rPr lang="en-IN" dirty="0" smtClean="0"/>
              <a:t>     </a:t>
            </a:r>
          </a:p>
          <a:p>
            <a:r>
              <a:rPr lang="en-IN" b="1" dirty="0" smtClean="0"/>
              <a:t>Antibiotics </a:t>
            </a:r>
            <a:r>
              <a:rPr lang="en-IN" dirty="0" smtClean="0"/>
              <a:t> 		          </a:t>
            </a:r>
            <a:r>
              <a:rPr lang="en-IN" dirty="0" err="1" smtClean="0"/>
              <a:t>Tetracyclins</a:t>
            </a:r>
            <a:endParaRPr lang="en-IN" dirty="0" smtClean="0"/>
          </a:p>
          <a:p>
            <a:pPr>
              <a:buNone/>
            </a:pPr>
            <a:r>
              <a:rPr lang="en-IN" dirty="0" smtClean="0"/>
              <a:t>					          </a:t>
            </a:r>
            <a:r>
              <a:rPr lang="en-IN" dirty="0" err="1" smtClean="0"/>
              <a:t>Doxycycline</a:t>
            </a:r>
            <a:endParaRPr lang="en-IN" dirty="0" smtClean="0"/>
          </a:p>
          <a:p>
            <a:pPr>
              <a:buNone/>
            </a:pPr>
            <a:endParaRPr lang="en-IN" dirty="0" smtClean="0"/>
          </a:p>
          <a:p>
            <a:endParaRPr lang="en-IN"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844" y="404664"/>
            <a:ext cx="9001156" cy="5786199"/>
          </a:xfrm>
          <a:prstGeom prst="rect">
            <a:avLst/>
          </a:prstGeom>
        </p:spPr>
        <p:txBody>
          <a:bodyPr wrap="square">
            <a:spAutoFit/>
          </a:bodyPr>
          <a:lstStyle/>
          <a:p>
            <a:endParaRPr lang="en-IN" sz="3200" dirty="0" smtClean="0"/>
          </a:p>
          <a:p>
            <a:r>
              <a:rPr lang="en-IN" sz="3200" b="1" dirty="0" err="1" smtClean="0"/>
              <a:t>Sesquiterpine</a:t>
            </a:r>
            <a:r>
              <a:rPr lang="en-IN" sz="3200" b="1" dirty="0" smtClean="0"/>
              <a:t> lactones </a:t>
            </a:r>
            <a:r>
              <a:rPr lang="en-IN" sz="3200" dirty="0" smtClean="0"/>
              <a:t> </a:t>
            </a:r>
            <a:r>
              <a:rPr lang="en-IN" sz="3200" dirty="0" err="1" smtClean="0"/>
              <a:t>Artesunate</a:t>
            </a:r>
            <a:r>
              <a:rPr lang="en-IN" sz="3200" dirty="0" smtClean="0"/>
              <a:t> 							</a:t>
            </a:r>
            <a:r>
              <a:rPr lang="en-IN" sz="3200" dirty="0" err="1" smtClean="0"/>
              <a:t>Artemether</a:t>
            </a:r>
            <a:r>
              <a:rPr lang="en-IN" sz="3200" dirty="0" smtClean="0"/>
              <a:t> 							</a:t>
            </a:r>
            <a:r>
              <a:rPr lang="en-IN" sz="3200" dirty="0" err="1" smtClean="0"/>
              <a:t>Arteether</a:t>
            </a:r>
            <a:r>
              <a:rPr lang="en-IN" sz="3200" dirty="0" smtClean="0"/>
              <a:t/>
            </a:r>
            <a:br>
              <a:rPr lang="en-IN" sz="3200" dirty="0" smtClean="0"/>
            </a:br>
            <a:endParaRPr lang="en-IN" sz="3200" dirty="0" smtClean="0"/>
          </a:p>
          <a:p>
            <a:r>
              <a:rPr lang="en-IN" sz="3200" b="1" dirty="0" smtClean="0"/>
              <a:t>Amino alcohols 		</a:t>
            </a:r>
            <a:r>
              <a:rPr lang="en-IN" sz="3200" dirty="0" err="1" smtClean="0"/>
              <a:t>Halofantrine</a:t>
            </a:r>
            <a:r>
              <a:rPr lang="en-IN" sz="3200" dirty="0" smtClean="0"/>
              <a:t> 							</a:t>
            </a:r>
            <a:r>
              <a:rPr lang="en-IN" sz="3200" dirty="0" err="1" smtClean="0"/>
              <a:t>Lumefantrine</a:t>
            </a:r>
            <a:r>
              <a:rPr lang="en-IN" sz="3200" dirty="0" smtClean="0"/>
              <a:t/>
            </a:r>
            <a:br>
              <a:rPr lang="en-IN" sz="3200" dirty="0" smtClean="0"/>
            </a:br>
            <a:endParaRPr lang="en-IN" sz="3200" dirty="0" smtClean="0"/>
          </a:p>
          <a:p>
            <a:r>
              <a:rPr lang="en-IN" sz="3200" b="1" dirty="0" err="1" smtClean="0"/>
              <a:t>Naphthyridine</a:t>
            </a:r>
            <a:r>
              <a:rPr lang="en-IN" sz="3200" b="1" dirty="0" smtClean="0"/>
              <a:t> </a:t>
            </a:r>
            <a:r>
              <a:rPr lang="en-IN" sz="3200" dirty="0" smtClean="0"/>
              <a:t>		</a:t>
            </a:r>
            <a:r>
              <a:rPr lang="en-IN" sz="3200" dirty="0" err="1" smtClean="0"/>
              <a:t>Pyronaridine</a:t>
            </a:r>
            <a:r>
              <a:rPr lang="en-IN" sz="3200" dirty="0" smtClean="0"/>
              <a:t/>
            </a:r>
            <a:br>
              <a:rPr lang="en-IN" sz="3200" dirty="0" smtClean="0"/>
            </a:br>
            <a:endParaRPr lang="en-IN" sz="3200" dirty="0" smtClean="0"/>
          </a:p>
          <a:p>
            <a:r>
              <a:rPr lang="en-IN" sz="3200" b="1" dirty="0" err="1" smtClean="0"/>
              <a:t>Naphthoquinone</a:t>
            </a:r>
            <a:r>
              <a:rPr lang="en-IN" sz="3200" dirty="0" smtClean="0"/>
              <a:t> 		</a:t>
            </a:r>
            <a:r>
              <a:rPr lang="en-IN" sz="3200" dirty="0" err="1" smtClean="0"/>
              <a:t>Atovaquone</a:t>
            </a:r>
            <a:endParaRPr lang="en-IN" sz="3200" dirty="0" smtClean="0"/>
          </a:p>
          <a:p>
            <a:endParaRPr lang="en-IN" dirty="0" smtClean="0"/>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60649"/>
            <a:ext cx="9144000" cy="8710077"/>
          </a:xfrm>
          <a:prstGeom prst="rect">
            <a:avLst/>
          </a:prstGeom>
        </p:spPr>
        <p:txBody>
          <a:bodyPr wrap="square">
            <a:spAutoFit/>
          </a:bodyPr>
          <a:lstStyle/>
          <a:p>
            <a:endParaRPr lang="en-IN" sz="2800" b="1" dirty="0" smtClean="0"/>
          </a:p>
          <a:p>
            <a:r>
              <a:rPr lang="en-IN" sz="2800" b="1" dirty="0" smtClean="0"/>
              <a:t>Tissue </a:t>
            </a:r>
            <a:r>
              <a:rPr lang="en-IN" sz="2800" b="1" dirty="0" err="1" smtClean="0"/>
              <a:t>schizonticides</a:t>
            </a:r>
            <a:r>
              <a:rPr lang="en-IN" sz="2800" b="1" dirty="0" smtClean="0"/>
              <a:t> </a:t>
            </a:r>
            <a:r>
              <a:rPr lang="en-IN" sz="2800" dirty="0" smtClean="0"/>
              <a:t> </a:t>
            </a:r>
          </a:p>
          <a:p>
            <a:endParaRPr lang="en-IN" sz="2800" dirty="0" smtClean="0"/>
          </a:p>
          <a:p>
            <a:r>
              <a:rPr lang="en-IN" sz="2800" dirty="0" smtClean="0"/>
              <a:t>	That eliminate pre erythrocytic/</a:t>
            </a:r>
            <a:r>
              <a:rPr lang="en-IN" sz="2800" dirty="0" err="1" smtClean="0"/>
              <a:t>exo</a:t>
            </a:r>
            <a:r>
              <a:rPr lang="en-IN" sz="2800" dirty="0" smtClean="0"/>
              <a:t>-erythrocytic </a:t>
            </a:r>
            <a:br>
              <a:rPr lang="en-IN" sz="2800" dirty="0" smtClean="0"/>
            </a:br>
            <a:r>
              <a:rPr lang="en-IN" sz="2800" dirty="0" smtClean="0"/>
              <a:t>	stages in liver </a:t>
            </a:r>
            <a:r>
              <a:rPr lang="en-IN" sz="2800" b="1" dirty="0" smtClean="0"/>
              <a:t/>
            </a:r>
            <a:br>
              <a:rPr lang="en-IN" sz="2800" b="1" dirty="0" smtClean="0"/>
            </a:br>
            <a:endParaRPr lang="en-IN" sz="2800" b="1" dirty="0" smtClean="0"/>
          </a:p>
          <a:p>
            <a:r>
              <a:rPr lang="en-IN" sz="2800" b="1" dirty="0" smtClean="0"/>
              <a:t>Erythrocytic </a:t>
            </a:r>
            <a:r>
              <a:rPr lang="en-IN" sz="2800" b="1" dirty="0" err="1" smtClean="0"/>
              <a:t>schizonticides</a:t>
            </a:r>
            <a:r>
              <a:rPr lang="en-IN" sz="2800" b="1" dirty="0" smtClean="0"/>
              <a:t>  </a:t>
            </a:r>
          </a:p>
          <a:p>
            <a:r>
              <a:rPr lang="en-IN" sz="2800" dirty="0" smtClean="0"/>
              <a:t>	</a:t>
            </a:r>
            <a:br>
              <a:rPr lang="en-IN" sz="2800" dirty="0" smtClean="0"/>
            </a:br>
            <a:r>
              <a:rPr lang="en-IN" sz="2800" dirty="0" smtClean="0"/>
              <a:t>	act on </a:t>
            </a:r>
            <a:r>
              <a:rPr lang="en-IN" sz="2800" b="1" dirty="0" smtClean="0"/>
              <a:t>erythrocytic</a:t>
            </a:r>
            <a:r>
              <a:rPr lang="en-IN" sz="2800" dirty="0" smtClean="0"/>
              <a:t> parasites</a:t>
            </a:r>
            <a:r>
              <a:rPr lang="en-IN" sz="2800" b="1" dirty="0" smtClean="0"/>
              <a:t/>
            </a:r>
            <a:br>
              <a:rPr lang="en-IN" sz="2800" b="1" dirty="0" smtClean="0"/>
            </a:br>
            <a:endParaRPr lang="en-IN" sz="2800" b="1" dirty="0" smtClean="0"/>
          </a:p>
          <a:p>
            <a:r>
              <a:rPr lang="en-IN" sz="2800" b="1" dirty="0" err="1" smtClean="0"/>
              <a:t>Gametocides</a:t>
            </a:r>
            <a:r>
              <a:rPr lang="en-IN" sz="2800" b="1" dirty="0" smtClean="0"/>
              <a:t>  </a:t>
            </a:r>
          </a:p>
          <a:p>
            <a:r>
              <a:rPr lang="en-IN" sz="2800" dirty="0" smtClean="0"/>
              <a:t>	</a:t>
            </a:r>
          </a:p>
          <a:p>
            <a:r>
              <a:rPr lang="en-IN" sz="2800" dirty="0" smtClean="0"/>
              <a:t>	kill </a:t>
            </a:r>
            <a:r>
              <a:rPr lang="en-IN" sz="2800" b="1" dirty="0" smtClean="0"/>
              <a:t>gametocytes</a:t>
            </a:r>
            <a:r>
              <a:rPr lang="en-IN" sz="2800" dirty="0" smtClean="0"/>
              <a:t> in blood and prevent 	transmission to mosquitoes </a:t>
            </a:r>
            <a:r>
              <a:rPr lang="en-IN" sz="2800" b="1" dirty="0" smtClean="0"/>
              <a:t/>
            </a:r>
            <a:br>
              <a:rPr lang="en-IN" sz="2800" b="1" dirty="0" smtClean="0"/>
            </a:br>
            <a:endParaRPr lang="en-IN" sz="2800" dirty="0" smtClean="0"/>
          </a:p>
          <a:p>
            <a:r>
              <a:rPr lang="en-IN" sz="2800" dirty="0" smtClean="0"/>
              <a:t/>
            </a:r>
            <a:br>
              <a:rPr lang="en-IN" sz="2800" dirty="0" smtClean="0"/>
            </a:br>
            <a:endParaRPr lang="en-IN" sz="2800" dirty="0" smtClean="0"/>
          </a:p>
          <a:p>
            <a:endParaRPr lang="en-US" sz="2800" dirty="0" smtClean="0"/>
          </a:p>
          <a:p>
            <a:endParaRPr lang="en-US" sz="2800" dirty="0" smtClean="0"/>
          </a:p>
          <a:p>
            <a:endParaRPr lang="en-IN" sz="2800" dirty="0"/>
          </a:p>
        </p:txBody>
      </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428604"/>
            <a:ext cx="8401080" cy="5697559"/>
          </a:xfrm>
        </p:spPr>
        <p:txBody>
          <a:bodyPr/>
          <a:lstStyle/>
          <a:p>
            <a:endParaRPr lang="en-US" b="1" dirty="0" smtClean="0"/>
          </a:p>
          <a:p>
            <a:r>
              <a:rPr lang="en-US" b="1" dirty="0" smtClean="0"/>
              <a:t>Clinical cure</a:t>
            </a:r>
          </a:p>
          <a:p>
            <a:pPr lvl="1">
              <a:buNone/>
            </a:pPr>
            <a:r>
              <a:rPr lang="en-US" sz="3200" dirty="0" smtClean="0"/>
              <a:t>Terminate the episode of malarial fever</a:t>
            </a:r>
          </a:p>
          <a:p>
            <a:r>
              <a:rPr lang="en-IN" b="1" dirty="0" smtClean="0"/>
              <a:t>Radical cure </a:t>
            </a:r>
            <a:r>
              <a:rPr lang="en-IN" dirty="0" smtClean="0"/>
              <a:t> </a:t>
            </a:r>
          </a:p>
          <a:p>
            <a:pPr>
              <a:buNone/>
            </a:pPr>
            <a:r>
              <a:rPr lang="en-IN" dirty="0" smtClean="0"/>
              <a:t>	eliminate both </a:t>
            </a:r>
            <a:r>
              <a:rPr lang="en-IN" b="1" dirty="0" smtClean="0"/>
              <a:t>hepatic</a:t>
            </a:r>
            <a:r>
              <a:rPr lang="en-IN" dirty="0" smtClean="0"/>
              <a:t> and </a:t>
            </a:r>
            <a:r>
              <a:rPr lang="en-IN" b="1" dirty="0" smtClean="0"/>
              <a:t>erythrocytic</a:t>
            </a:r>
            <a:r>
              <a:rPr lang="en-IN" dirty="0" smtClean="0"/>
              <a:t> stages</a:t>
            </a:r>
          </a:p>
          <a:p>
            <a:r>
              <a:rPr lang="en-US" b="1" dirty="0" smtClean="0"/>
              <a:t>Causal prophylaxis</a:t>
            </a:r>
          </a:p>
          <a:p>
            <a:r>
              <a:rPr lang="en-US" b="1" dirty="0" smtClean="0"/>
              <a:t>Suppressive </a:t>
            </a:r>
            <a:r>
              <a:rPr lang="en-US" b="1" dirty="0" err="1" smtClean="0"/>
              <a:t>propylaxis</a:t>
            </a:r>
            <a:endParaRPr lang="en-IN" b="1"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Uncomplicated Malaria</a:t>
            </a:r>
            <a:endParaRPr lang="en-US" dirty="0"/>
          </a:p>
        </p:txBody>
      </p:sp>
      <p:sp>
        <p:nvSpPr>
          <p:cNvPr id="3" name="Content Placeholder 2"/>
          <p:cNvSpPr>
            <a:spLocks noGrp="1"/>
          </p:cNvSpPr>
          <p:nvPr>
            <p:ph idx="1"/>
          </p:nvPr>
        </p:nvSpPr>
        <p:spPr/>
        <p:txBody>
          <a:bodyPr/>
          <a:lstStyle/>
          <a:p>
            <a:r>
              <a:rPr lang="en-US" dirty="0" smtClean="0"/>
              <a:t>Known </a:t>
            </a:r>
            <a:r>
              <a:rPr lang="en-US" dirty="0" err="1" smtClean="0"/>
              <a:t>chloroquine</a:t>
            </a:r>
            <a:r>
              <a:rPr lang="en-US" dirty="0" smtClean="0"/>
              <a:t>-sensitive strains of Plasmodium </a:t>
            </a:r>
            <a:r>
              <a:rPr lang="en-US" dirty="0" err="1" smtClean="0"/>
              <a:t>vivax</a:t>
            </a:r>
            <a:r>
              <a:rPr lang="en-US" dirty="0" smtClean="0"/>
              <a:t>, P. </a:t>
            </a:r>
            <a:r>
              <a:rPr lang="en-US" dirty="0" err="1" smtClean="0"/>
              <a:t>malariae</a:t>
            </a:r>
            <a:r>
              <a:rPr lang="en-US" dirty="0" smtClean="0"/>
              <a:t>,  P. </a:t>
            </a:r>
            <a:r>
              <a:rPr lang="en-US" dirty="0" err="1" smtClean="0"/>
              <a:t>ovale</a:t>
            </a:r>
            <a:r>
              <a:rPr lang="en-US" dirty="0" smtClean="0"/>
              <a:t>, P. </a:t>
            </a:r>
            <a:r>
              <a:rPr lang="en-US" dirty="0" err="1" smtClean="0"/>
              <a:t>falciparum</a:t>
            </a:r>
            <a:endParaRPr lang="en-US" dirty="0" smtClean="0"/>
          </a:p>
          <a:p>
            <a:pPr>
              <a:buNone/>
            </a:pPr>
            <a:r>
              <a:rPr lang="en-US" dirty="0" err="1" smtClean="0"/>
              <a:t>Chloroquine</a:t>
            </a:r>
            <a:r>
              <a:rPr lang="en-US" dirty="0" smtClean="0"/>
              <a:t> (10 mg of base/kg stat followed by 5 mg/kg at 12, 24, and 36 h or by 10 mg/kg at 24 h and 5 mg/kg at  48 h) </a:t>
            </a:r>
          </a:p>
          <a:p>
            <a:pPr>
              <a:buNone/>
            </a:pPr>
            <a:r>
              <a:rPr lang="en-US" dirty="0" smtClean="0"/>
              <a:t>or </a:t>
            </a:r>
            <a:r>
              <a:rPr lang="en-US" dirty="0" err="1" smtClean="0"/>
              <a:t>Amodiaquine</a:t>
            </a:r>
            <a:r>
              <a:rPr lang="en-US" dirty="0" smtClean="0"/>
              <a:t> (10–12 mg of base/kg </a:t>
            </a:r>
            <a:r>
              <a:rPr lang="en-US" dirty="0" err="1" smtClean="0"/>
              <a:t>qd</a:t>
            </a:r>
            <a:r>
              <a:rPr lang="en-US" dirty="0" smtClean="0"/>
              <a:t> for 3 days)</a:t>
            </a:r>
          </a:p>
          <a:p>
            <a:endParaRPr lang="en-US"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r>
              <a:rPr lang="en-US" dirty="0" smtClean="0"/>
              <a:t>Radical treatment for P. </a:t>
            </a:r>
            <a:r>
              <a:rPr lang="en-US" dirty="0" err="1" smtClean="0"/>
              <a:t>vivax</a:t>
            </a:r>
            <a:r>
              <a:rPr lang="en-US" dirty="0" smtClean="0"/>
              <a:t> or  P. </a:t>
            </a:r>
            <a:r>
              <a:rPr lang="en-US" dirty="0" err="1" smtClean="0"/>
              <a:t>ovale</a:t>
            </a:r>
            <a:r>
              <a:rPr lang="en-US" dirty="0" smtClean="0"/>
              <a:t> infection</a:t>
            </a:r>
          </a:p>
          <a:p>
            <a:pPr>
              <a:buNone/>
            </a:pPr>
            <a:r>
              <a:rPr lang="en-US" dirty="0" smtClean="0"/>
              <a:t>P. </a:t>
            </a:r>
            <a:r>
              <a:rPr lang="en-US" dirty="0" err="1" smtClean="0"/>
              <a:t>ovale</a:t>
            </a:r>
            <a:r>
              <a:rPr lang="en-US" dirty="0" smtClean="0"/>
              <a:t> infection</a:t>
            </a:r>
          </a:p>
          <a:p>
            <a:pPr>
              <a:buNone/>
            </a:pPr>
            <a:r>
              <a:rPr lang="en-US" dirty="0" smtClean="0"/>
              <a:t>In addition to </a:t>
            </a:r>
            <a:r>
              <a:rPr lang="en-US" dirty="0" err="1" smtClean="0"/>
              <a:t>chloroquine</a:t>
            </a:r>
            <a:r>
              <a:rPr lang="en-US" dirty="0" smtClean="0"/>
              <a:t> or </a:t>
            </a:r>
            <a:r>
              <a:rPr lang="en-US" dirty="0" err="1" smtClean="0"/>
              <a:t>amodiaquine</a:t>
            </a:r>
            <a:r>
              <a:rPr lang="en-US" dirty="0" smtClean="0"/>
              <a:t> as or ACT ,</a:t>
            </a:r>
            <a:r>
              <a:rPr lang="en-US" dirty="0" err="1" smtClean="0"/>
              <a:t>primaquine</a:t>
            </a:r>
            <a:r>
              <a:rPr lang="en-US" dirty="0" smtClean="0"/>
              <a:t> (0.5 mg of base/kg </a:t>
            </a:r>
            <a:r>
              <a:rPr lang="en-US" dirty="0" err="1" smtClean="0"/>
              <a:t>qd</a:t>
            </a:r>
            <a:r>
              <a:rPr lang="en-US" dirty="0" smtClean="0"/>
              <a:t> in Southeast Asia and Oceania and 0.25 mg/kg elsewhere) should be given for 14 days to prevent relapse.</a:t>
            </a:r>
          </a:p>
          <a:p>
            <a:pPr>
              <a:buNone/>
            </a:pPr>
            <a:r>
              <a:rPr lang="en-US" dirty="0" smtClean="0"/>
              <a:t> In mild G6PD deficiency, 0.75 mg of base/kg should be given once weekly for 8 weeks.</a:t>
            </a:r>
          </a:p>
          <a:p>
            <a:pPr>
              <a:buNone/>
            </a:pPr>
            <a:r>
              <a:rPr lang="en-US" dirty="0" smtClean="0"/>
              <a:t> </a:t>
            </a:r>
            <a:r>
              <a:rPr lang="en-US" dirty="0" err="1" smtClean="0"/>
              <a:t>Primaquine</a:t>
            </a:r>
            <a:r>
              <a:rPr lang="en-US" dirty="0" smtClean="0"/>
              <a:t> should not be given in severe G6PD deficiency.</a:t>
            </a:r>
            <a:endParaRPr lang="en-US"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Uncomplicated</a:t>
            </a:r>
            <a:br>
              <a:rPr lang="en-US" dirty="0" smtClean="0"/>
            </a:br>
            <a:r>
              <a:rPr lang="en-US" dirty="0" smtClean="0"/>
              <a:t>P. </a:t>
            </a:r>
            <a:r>
              <a:rPr lang="en-US" dirty="0" err="1" smtClean="0"/>
              <a:t>falciparum</a:t>
            </a:r>
            <a:r>
              <a:rPr lang="en-US" dirty="0" smtClean="0"/>
              <a:t> malaria</a:t>
            </a:r>
            <a:endParaRPr lang="en-US" dirty="0"/>
          </a:p>
        </p:txBody>
      </p:sp>
      <p:sp>
        <p:nvSpPr>
          <p:cNvPr id="3" name="Content Placeholder 2"/>
          <p:cNvSpPr>
            <a:spLocks noGrp="1"/>
          </p:cNvSpPr>
          <p:nvPr>
            <p:ph idx="1"/>
          </p:nvPr>
        </p:nvSpPr>
        <p:spPr/>
        <p:txBody>
          <a:bodyPr>
            <a:normAutofit fontScale="85000" lnSpcReduction="20000"/>
          </a:bodyPr>
          <a:lstStyle/>
          <a:p>
            <a:r>
              <a:rPr lang="en-US" dirty="0" err="1" smtClean="0"/>
              <a:t>Artesunate</a:t>
            </a:r>
            <a:r>
              <a:rPr lang="en-US" dirty="0" smtClean="0"/>
              <a:t> (4 mg/kg </a:t>
            </a:r>
            <a:r>
              <a:rPr lang="en-US" dirty="0" err="1" smtClean="0"/>
              <a:t>qd</a:t>
            </a:r>
            <a:r>
              <a:rPr lang="en-US" dirty="0" smtClean="0"/>
              <a:t> for 3 days) plus </a:t>
            </a:r>
            <a:r>
              <a:rPr lang="en-US" dirty="0" err="1" smtClean="0"/>
              <a:t>sulfadoxine</a:t>
            </a:r>
            <a:r>
              <a:rPr lang="en-US" dirty="0" smtClean="0"/>
              <a:t> (25 mg/kg)/</a:t>
            </a:r>
            <a:r>
              <a:rPr lang="en-US" dirty="0" err="1" smtClean="0"/>
              <a:t>pyrimethamine</a:t>
            </a:r>
            <a:r>
              <a:rPr lang="en-US" dirty="0" smtClean="0"/>
              <a:t> (1.25 mg/kg) as a single dose or</a:t>
            </a:r>
          </a:p>
          <a:p>
            <a:pPr>
              <a:buNone/>
            </a:pPr>
            <a:r>
              <a:rPr lang="en-US" dirty="0" err="1" smtClean="0"/>
              <a:t>Primaquine</a:t>
            </a:r>
            <a:r>
              <a:rPr lang="en-US" dirty="0" smtClean="0"/>
              <a:t> 0.75 mg/Kg body weight on day 2</a:t>
            </a:r>
          </a:p>
          <a:p>
            <a:pPr>
              <a:buNone/>
            </a:pPr>
            <a:r>
              <a:rPr lang="en-US" dirty="0" smtClean="0"/>
              <a:t>or</a:t>
            </a:r>
          </a:p>
          <a:p>
            <a:r>
              <a:rPr lang="en-US" dirty="0" smtClean="0"/>
              <a:t> </a:t>
            </a:r>
            <a:r>
              <a:rPr lang="en-US" dirty="0" err="1" smtClean="0"/>
              <a:t>Artesunate</a:t>
            </a:r>
            <a:r>
              <a:rPr lang="en-US" dirty="0" smtClean="0"/>
              <a:t> (4 mg/kg </a:t>
            </a:r>
            <a:r>
              <a:rPr lang="en-US" dirty="0" err="1" smtClean="0"/>
              <a:t>qd</a:t>
            </a:r>
            <a:r>
              <a:rPr lang="en-US" dirty="0" smtClean="0"/>
              <a:t> for 3 days) plus </a:t>
            </a:r>
            <a:r>
              <a:rPr lang="en-US" dirty="0" err="1" smtClean="0"/>
              <a:t>amodiaquine</a:t>
            </a:r>
            <a:r>
              <a:rPr lang="en-US" dirty="0" smtClean="0"/>
              <a:t> (10 mg of base/kg </a:t>
            </a:r>
            <a:r>
              <a:rPr lang="en-US" dirty="0" err="1" smtClean="0"/>
              <a:t>qd</a:t>
            </a:r>
            <a:r>
              <a:rPr lang="en-US" dirty="0" smtClean="0"/>
              <a:t> for 3 days)e or </a:t>
            </a:r>
            <a:r>
              <a:rPr lang="en-US" dirty="0" err="1" smtClean="0"/>
              <a:t>Artemether-lumefantrine</a:t>
            </a:r>
            <a:r>
              <a:rPr lang="en-US" dirty="0" smtClean="0"/>
              <a:t> (1.5/9 mg/kg bid for 3 days with food) or</a:t>
            </a:r>
          </a:p>
          <a:p>
            <a:r>
              <a:rPr lang="en-US" dirty="0" smtClean="0"/>
              <a:t> </a:t>
            </a:r>
            <a:r>
              <a:rPr lang="en-US" dirty="0" err="1" smtClean="0"/>
              <a:t>Artesunate</a:t>
            </a:r>
            <a:r>
              <a:rPr lang="en-US" dirty="0" smtClean="0"/>
              <a:t> (4 mg/kg </a:t>
            </a:r>
            <a:r>
              <a:rPr lang="en-US" dirty="0" err="1" smtClean="0"/>
              <a:t>qd</a:t>
            </a:r>
            <a:r>
              <a:rPr lang="en-US" dirty="0" smtClean="0"/>
              <a:t> for 3 days) plus </a:t>
            </a:r>
            <a:r>
              <a:rPr lang="en-US" dirty="0" err="1" smtClean="0"/>
              <a:t>mefloquine</a:t>
            </a:r>
            <a:r>
              <a:rPr lang="en-US" dirty="0" smtClean="0"/>
              <a:t> (24–25 mg of base/kg—either 8 mg/kg </a:t>
            </a:r>
            <a:r>
              <a:rPr lang="en-US" dirty="0" err="1" smtClean="0"/>
              <a:t>qd</a:t>
            </a:r>
            <a:r>
              <a:rPr lang="en-US" dirty="0" smtClean="0"/>
              <a:t> for 3 days or 15 mg/kg on day 2 and then 10 mg/kg on day 3)e or </a:t>
            </a:r>
          </a:p>
          <a:p>
            <a:r>
              <a:rPr lang="en-US" dirty="0" smtClean="0"/>
              <a:t>DHA-</a:t>
            </a:r>
            <a:r>
              <a:rPr lang="en-US" dirty="0" err="1" smtClean="0"/>
              <a:t>piperaquine</a:t>
            </a:r>
            <a:r>
              <a:rPr lang="en-US" dirty="0" smtClean="0"/>
              <a:t> (target dose: 4/24 mg/kg </a:t>
            </a:r>
            <a:r>
              <a:rPr lang="en-US" dirty="0" err="1" smtClean="0"/>
              <a:t>qd</a:t>
            </a:r>
            <a:r>
              <a:rPr lang="en-US" dirty="0" smtClean="0"/>
              <a:t> for 3 days in children weighing &lt;25 kg and 4/18 mg/kg </a:t>
            </a:r>
            <a:r>
              <a:rPr lang="en-US" dirty="0" err="1" smtClean="0"/>
              <a:t>qd</a:t>
            </a:r>
            <a:r>
              <a:rPr lang="en-US" dirty="0" smtClean="0"/>
              <a:t> for 3 days in persons weighing ≥25 kg)</a:t>
            </a:r>
          </a:p>
          <a:p>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t>Second-line treatment/treatment of imported malaria</a:t>
            </a:r>
          </a:p>
          <a:p>
            <a:r>
              <a:rPr lang="en-US" dirty="0" err="1" smtClean="0"/>
              <a:t>Artesunate</a:t>
            </a:r>
            <a:r>
              <a:rPr lang="en-US" dirty="0" smtClean="0"/>
              <a:t>(2 mg/kg </a:t>
            </a:r>
            <a:r>
              <a:rPr lang="en-US" dirty="0" err="1" smtClean="0"/>
              <a:t>qd</a:t>
            </a:r>
            <a:r>
              <a:rPr lang="en-US" dirty="0" smtClean="0"/>
              <a:t> for 7 days) or quinine (10 mg of salt/kg </a:t>
            </a:r>
            <a:r>
              <a:rPr lang="en-US" dirty="0" err="1" smtClean="0"/>
              <a:t>tid</a:t>
            </a:r>
            <a:r>
              <a:rPr lang="en-US" dirty="0" smtClean="0"/>
              <a:t> for 7 days) plus 1 of the following 3: </a:t>
            </a:r>
          </a:p>
          <a:p>
            <a:r>
              <a:rPr lang="en-US" dirty="0" smtClean="0"/>
              <a:t>1. Tetracycline (4 mg/kg </a:t>
            </a:r>
            <a:r>
              <a:rPr lang="en-US" dirty="0" err="1" smtClean="0"/>
              <a:t>qid</a:t>
            </a:r>
            <a:r>
              <a:rPr lang="en-US" dirty="0" smtClean="0"/>
              <a:t> for 7 days)</a:t>
            </a:r>
          </a:p>
          <a:p>
            <a:r>
              <a:rPr lang="en-US" dirty="0" smtClean="0"/>
              <a:t> 2. </a:t>
            </a:r>
            <a:r>
              <a:rPr lang="en-US" dirty="0" err="1" smtClean="0"/>
              <a:t>Doxycycline</a:t>
            </a:r>
            <a:r>
              <a:rPr lang="en-US" dirty="0" smtClean="0"/>
              <a:t>(3 mg/kg </a:t>
            </a:r>
            <a:r>
              <a:rPr lang="en-US" dirty="0" err="1" smtClean="0"/>
              <a:t>qd</a:t>
            </a:r>
            <a:r>
              <a:rPr lang="en-US" dirty="0" smtClean="0"/>
              <a:t> for 7 days)</a:t>
            </a:r>
          </a:p>
          <a:p>
            <a:r>
              <a:rPr lang="en-US" dirty="0" smtClean="0"/>
              <a:t> 3. </a:t>
            </a:r>
            <a:r>
              <a:rPr lang="en-US" dirty="0" err="1" smtClean="0"/>
              <a:t>Clindamycin</a:t>
            </a:r>
            <a:r>
              <a:rPr lang="en-US" dirty="0" smtClean="0"/>
              <a:t> (10 mg/kg bid for 7 days)</a:t>
            </a:r>
          </a:p>
          <a:p>
            <a:r>
              <a:rPr lang="en-US" dirty="0" smtClean="0"/>
              <a:t> or </a:t>
            </a:r>
            <a:r>
              <a:rPr lang="en-US" dirty="0" err="1" smtClean="0"/>
              <a:t>Atovaquone-proguanil</a:t>
            </a:r>
            <a:r>
              <a:rPr lang="en-US" dirty="0" smtClean="0"/>
              <a:t> (20/8 mg/kg </a:t>
            </a:r>
            <a:r>
              <a:rPr lang="en-US" dirty="0" err="1" smtClean="0"/>
              <a:t>qd</a:t>
            </a:r>
            <a:r>
              <a:rPr lang="en-US" dirty="0" smtClean="0"/>
              <a:t> for 3 days with food</a:t>
            </a:r>
            <a:endParaRPr lang="en-US"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Severe </a:t>
            </a:r>
            <a:r>
              <a:rPr lang="en-US" dirty="0" err="1" smtClean="0"/>
              <a:t>Falciparum</a:t>
            </a:r>
            <a:r>
              <a:rPr lang="en-US" dirty="0" smtClean="0"/>
              <a:t> Malaria</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r>
              <a:rPr lang="en-US" dirty="0" err="1" smtClean="0"/>
              <a:t>Artesunate</a:t>
            </a:r>
            <a:r>
              <a:rPr lang="en-US" dirty="0" smtClean="0"/>
              <a:t> (2.4 mg/kg stat IV followed by 2.4 mg/kg at 12 and 24 h and then daily if necessary;</a:t>
            </a:r>
          </a:p>
          <a:p>
            <a:r>
              <a:rPr lang="en-US" dirty="0" smtClean="0"/>
              <a:t> for children weighing &lt;20 kg, give 3 mg/kg per dose)h or, </a:t>
            </a:r>
          </a:p>
          <a:p>
            <a:r>
              <a:rPr lang="en-US" dirty="0" smtClean="0"/>
              <a:t>if unavailable, </a:t>
            </a:r>
            <a:r>
              <a:rPr lang="en-US" dirty="0" err="1" smtClean="0"/>
              <a:t>Artemether</a:t>
            </a:r>
            <a:r>
              <a:rPr lang="en-US" dirty="0" smtClean="0"/>
              <a:t>(3.2 mg/kg stat IM followed by 1.6 mg/kg </a:t>
            </a:r>
            <a:r>
              <a:rPr lang="en-US" dirty="0" err="1" smtClean="0"/>
              <a:t>qd</a:t>
            </a:r>
            <a:r>
              <a:rPr lang="en-US" dirty="0" smtClean="0"/>
              <a:t>) or,</a:t>
            </a:r>
          </a:p>
          <a:p>
            <a:r>
              <a:rPr lang="en-US" dirty="0" smtClean="0"/>
              <a:t> if unavailable, Quinine </a:t>
            </a:r>
            <a:r>
              <a:rPr lang="en-US" dirty="0" err="1" smtClean="0"/>
              <a:t>dihydrochloride</a:t>
            </a:r>
            <a:r>
              <a:rPr lang="en-US" dirty="0" smtClean="0"/>
              <a:t> (20 mg of salt/kg infused over 4 h, followed by 10 mg of salt/kg infused over 2–8 h q8hj) or,</a:t>
            </a:r>
          </a:p>
          <a:p>
            <a:r>
              <a:rPr lang="en-US" dirty="0" smtClean="0"/>
              <a:t> if none of the above are available, </a:t>
            </a:r>
            <a:r>
              <a:rPr lang="en-US" dirty="0" err="1" smtClean="0"/>
              <a:t>Quinidine</a:t>
            </a:r>
            <a:r>
              <a:rPr lang="en-US" dirty="0" smtClean="0"/>
              <a:t> (10 mg of base/kg infused over 1–2 h, followed by 1.2 mg of base/kg per hour with electrocardiographic monitoring)</a:t>
            </a:r>
            <a:endParaRPr lang="en-US"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915400" y="1280159"/>
            <a:ext cx="228600" cy="228600"/>
          </a:xfrm>
          <a:custGeom>
            <a:avLst/>
            <a:gdLst/>
            <a:ahLst/>
            <a:cxnLst/>
            <a:rect l="l" t="t" r="r" b="b"/>
            <a:pathLst>
              <a:path w="228600" h="228600">
                <a:moveTo>
                  <a:pt x="228600" y="0"/>
                </a:moveTo>
                <a:lnTo>
                  <a:pt x="0" y="0"/>
                </a:lnTo>
                <a:lnTo>
                  <a:pt x="0" y="70231"/>
                </a:lnTo>
                <a:lnTo>
                  <a:pt x="0" y="228600"/>
                </a:lnTo>
                <a:lnTo>
                  <a:pt x="228600" y="228600"/>
                </a:lnTo>
                <a:lnTo>
                  <a:pt x="228600" y="70231"/>
                </a:lnTo>
                <a:lnTo>
                  <a:pt x="228600" y="0"/>
                </a:lnTo>
                <a:close/>
              </a:path>
            </a:pathLst>
          </a:custGeom>
          <a:solidFill>
            <a:srgbClr val="93B6D2"/>
          </a:solidFill>
        </p:spPr>
        <p:txBody>
          <a:bodyPr wrap="square" lIns="0" tIns="0" rIns="0" bIns="0" rtlCol="0"/>
          <a:lstStyle/>
          <a:p>
            <a:endParaRPr/>
          </a:p>
        </p:txBody>
      </p:sp>
      <p:graphicFrame>
        <p:nvGraphicFramePr>
          <p:cNvPr id="3" name="object 3"/>
          <p:cNvGraphicFramePr>
            <a:graphicFrameLocks noGrp="1"/>
          </p:cNvGraphicFramePr>
          <p:nvPr/>
        </p:nvGraphicFramePr>
        <p:xfrm>
          <a:off x="-6350" y="908050"/>
          <a:ext cx="8915400" cy="5251803"/>
        </p:xfrm>
        <a:graphic>
          <a:graphicData uri="http://schemas.openxmlformats.org/drawingml/2006/table">
            <a:tbl>
              <a:tblPr firstRow="1" bandRow="1">
                <a:tableStyleId>{2D5ABB26-0587-4C30-8999-92F81FD0307C}</a:tableStyleId>
              </a:tblPr>
              <a:tblGrid>
                <a:gridCol w="228600"/>
                <a:gridCol w="4343400"/>
                <a:gridCol w="4343400"/>
              </a:tblGrid>
              <a:tr h="435990">
                <a:tc>
                  <a:txBody>
                    <a:bodyPr/>
                    <a:lstStyle/>
                    <a:p>
                      <a:pPr>
                        <a:lnSpc>
                          <a:spcPct val="100000"/>
                        </a:lnSpc>
                      </a:pPr>
                      <a:endParaRPr sz="1600">
                        <a:latin typeface="Times New Roman"/>
                        <a:cs typeface="Times New Roman"/>
                      </a:endParaRPr>
                    </a:p>
                  </a:txBody>
                  <a:tcPr marL="0" marR="0" marT="0" marB="0">
                    <a:lnR w="12700">
                      <a:solidFill>
                        <a:srgbClr val="FFFFFF"/>
                      </a:solidFill>
                      <a:prstDash val="solid"/>
                    </a:lnR>
                    <a:lnB w="76200">
                      <a:solidFill>
                        <a:srgbClr val="DD8046"/>
                      </a:solidFill>
                      <a:prstDash val="solid"/>
                    </a:lnB>
                  </a:tcPr>
                </a:tc>
                <a:tc>
                  <a:txBody>
                    <a:bodyPr/>
                    <a:lstStyle/>
                    <a:p>
                      <a:pPr algn="ctr">
                        <a:lnSpc>
                          <a:spcPct val="100000"/>
                        </a:lnSpc>
                        <a:spcBef>
                          <a:spcPts val="320"/>
                        </a:spcBef>
                      </a:pPr>
                      <a:r>
                        <a:rPr sz="1600" b="1" spc="-5" dirty="0">
                          <a:solidFill>
                            <a:srgbClr val="584640"/>
                          </a:solidFill>
                          <a:latin typeface="Arial"/>
                          <a:cs typeface="Arial"/>
                        </a:rPr>
                        <a:t>Preferred</a:t>
                      </a:r>
                      <a:r>
                        <a:rPr sz="1600" b="1" spc="5" dirty="0">
                          <a:solidFill>
                            <a:srgbClr val="584640"/>
                          </a:solidFill>
                          <a:latin typeface="Arial"/>
                          <a:cs typeface="Arial"/>
                        </a:rPr>
                        <a:t> </a:t>
                      </a:r>
                      <a:r>
                        <a:rPr sz="1600" b="1" spc="-5" dirty="0">
                          <a:solidFill>
                            <a:srgbClr val="584640"/>
                          </a:solidFill>
                          <a:latin typeface="Arial"/>
                          <a:cs typeface="Arial"/>
                        </a:rPr>
                        <a:t>regime</a:t>
                      </a:r>
                      <a:endParaRPr sz="1600">
                        <a:latin typeface="Arial"/>
                        <a:cs typeface="Arial"/>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38100">
                      <a:solidFill>
                        <a:srgbClr val="93B6D2"/>
                      </a:solidFill>
                      <a:prstDash val="solid"/>
                    </a:lnB>
                    <a:solidFill>
                      <a:srgbClr val="EBB391"/>
                    </a:solidFill>
                  </a:tcPr>
                </a:tc>
                <a:tc>
                  <a:txBody>
                    <a:bodyPr/>
                    <a:lstStyle/>
                    <a:p>
                      <a:pPr marL="1270" algn="ctr">
                        <a:lnSpc>
                          <a:spcPct val="100000"/>
                        </a:lnSpc>
                        <a:spcBef>
                          <a:spcPts val="320"/>
                        </a:spcBef>
                      </a:pPr>
                      <a:r>
                        <a:rPr sz="1600" b="1" spc="-5" dirty="0">
                          <a:solidFill>
                            <a:srgbClr val="FF0000"/>
                          </a:solidFill>
                          <a:latin typeface="Arial"/>
                          <a:cs typeface="Arial"/>
                        </a:rPr>
                        <a:t>Alternative</a:t>
                      </a:r>
                      <a:r>
                        <a:rPr sz="1600" b="1" spc="40" dirty="0">
                          <a:solidFill>
                            <a:srgbClr val="FF0000"/>
                          </a:solidFill>
                          <a:latin typeface="Arial"/>
                          <a:cs typeface="Arial"/>
                        </a:rPr>
                        <a:t> </a:t>
                      </a:r>
                      <a:r>
                        <a:rPr sz="1600" b="1" spc="-5" dirty="0">
                          <a:solidFill>
                            <a:srgbClr val="FF0000"/>
                          </a:solidFill>
                          <a:latin typeface="Arial"/>
                          <a:cs typeface="Arial"/>
                        </a:rPr>
                        <a:t>regime</a:t>
                      </a:r>
                      <a:endParaRPr sz="1600">
                        <a:latin typeface="Arial"/>
                        <a:cs typeface="Arial"/>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8E6DA"/>
                    </a:solidFill>
                  </a:tcPr>
                </a:tc>
              </a:tr>
              <a:tr h="158369">
                <a:tc>
                  <a:txBody>
                    <a:bodyPr/>
                    <a:lstStyle/>
                    <a:p>
                      <a:pPr>
                        <a:lnSpc>
                          <a:spcPct val="100000"/>
                        </a:lnSpc>
                      </a:pPr>
                      <a:endParaRPr sz="900">
                        <a:latin typeface="Times New Roman"/>
                        <a:cs typeface="Times New Roman"/>
                      </a:endParaRPr>
                    </a:p>
                  </a:txBody>
                  <a:tcPr marL="0" marR="0" marT="0" marB="0">
                    <a:lnR w="12700">
                      <a:solidFill>
                        <a:srgbClr val="FFFFFF"/>
                      </a:solidFill>
                      <a:prstDash val="solid"/>
                    </a:lnR>
                    <a:lnT w="76200" cap="flat" cmpd="sng" algn="ctr">
                      <a:solidFill>
                        <a:srgbClr val="DD8046"/>
                      </a:solidFill>
                      <a:prstDash val="solid"/>
                      <a:round/>
                      <a:headEnd type="none" w="med" len="med"/>
                      <a:tailEnd type="none" w="med" len="med"/>
                    </a:lnT>
                    <a:solidFill>
                      <a:srgbClr val="DD8046"/>
                    </a:solidFill>
                  </a:tcPr>
                </a:tc>
                <a:tc rowSpan="2">
                  <a:txBody>
                    <a:bodyPr/>
                    <a:lstStyle/>
                    <a:p>
                      <a:pPr marL="90805" marR="495934">
                        <a:lnSpc>
                          <a:spcPct val="100000"/>
                        </a:lnSpc>
                        <a:spcBef>
                          <a:spcPts val="320"/>
                        </a:spcBef>
                        <a:buSzPct val="93750"/>
                        <a:buFont typeface="Wingdings"/>
                        <a:buChar char=""/>
                        <a:tabLst>
                          <a:tab pos="253365" algn="l"/>
                        </a:tabLst>
                      </a:pPr>
                      <a:r>
                        <a:rPr sz="1600" spc="-5" dirty="0">
                          <a:latin typeface="Arial"/>
                          <a:cs typeface="Arial"/>
                        </a:rPr>
                        <a:t>IV Artesunate (60mg): 2.4mg/kg on  admission, followed by 2.4mg/kg at 12h &amp;  24h, then once daily for 7</a:t>
                      </a:r>
                      <a:r>
                        <a:rPr sz="1600" spc="25" dirty="0">
                          <a:latin typeface="Arial"/>
                          <a:cs typeface="Arial"/>
                        </a:rPr>
                        <a:t> </a:t>
                      </a:r>
                      <a:r>
                        <a:rPr sz="1600" spc="-10" dirty="0">
                          <a:latin typeface="Arial"/>
                          <a:cs typeface="Arial"/>
                        </a:rPr>
                        <a:t>days.</a:t>
                      </a:r>
                      <a:endParaRPr sz="1600">
                        <a:latin typeface="Arial"/>
                        <a:cs typeface="Arial"/>
                      </a:endParaRPr>
                    </a:p>
                    <a:p>
                      <a:pPr>
                        <a:lnSpc>
                          <a:spcPct val="100000"/>
                        </a:lnSpc>
                        <a:spcBef>
                          <a:spcPts val="25"/>
                        </a:spcBef>
                        <a:buFont typeface="Wingdings"/>
                        <a:buChar char=""/>
                      </a:pPr>
                      <a:endParaRPr sz="1650">
                        <a:latin typeface="Times New Roman"/>
                        <a:cs typeface="Times New Roman"/>
                      </a:endParaRPr>
                    </a:p>
                    <a:p>
                      <a:pPr marL="90805" marR="304800" algn="just">
                        <a:lnSpc>
                          <a:spcPct val="100000"/>
                        </a:lnSpc>
                        <a:buSzPct val="93750"/>
                        <a:buFont typeface="Wingdings"/>
                        <a:buChar char=""/>
                        <a:tabLst>
                          <a:tab pos="253365" algn="l"/>
                        </a:tabLst>
                      </a:pPr>
                      <a:r>
                        <a:rPr sz="1600" spc="-5" dirty="0">
                          <a:latin typeface="Arial"/>
                          <a:cs typeface="Arial"/>
                        </a:rPr>
                        <a:t>Once the patient can tolerate oral </a:t>
                      </a:r>
                      <a:r>
                        <a:rPr sz="1600" spc="-20" dirty="0">
                          <a:latin typeface="Arial"/>
                          <a:cs typeface="Arial"/>
                        </a:rPr>
                        <a:t>therapy,  </a:t>
                      </a:r>
                      <a:r>
                        <a:rPr sz="1600" spc="-5" dirty="0">
                          <a:latin typeface="Arial"/>
                          <a:cs typeface="Arial"/>
                        </a:rPr>
                        <a:t>treatment should be switched to a complete  dosage of Riamet (artemether/lumefantrine)  for 3</a:t>
                      </a:r>
                      <a:r>
                        <a:rPr sz="1600" spc="10" dirty="0">
                          <a:latin typeface="Arial"/>
                          <a:cs typeface="Arial"/>
                        </a:rPr>
                        <a:t> </a:t>
                      </a:r>
                      <a:r>
                        <a:rPr sz="1600" spc="-40" dirty="0">
                          <a:latin typeface="Arial"/>
                          <a:cs typeface="Arial"/>
                        </a:rPr>
                        <a:t>day.</a:t>
                      </a:r>
                      <a:endParaRPr sz="1600">
                        <a:latin typeface="Arial"/>
                        <a:cs typeface="Arial"/>
                      </a:endParaRPr>
                    </a:p>
                  </a:txBody>
                  <a:tcPr marL="0" marR="0" marT="40640" marB="0">
                    <a:lnL w="12700">
                      <a:solidFill>
                        <a:srgbClr val="FFFFFF"/>
                      </a:solidFill>
                      <a:prstDash val="solid"/>
                    </a:lnL>
                    <a:lnR w="12700">
                      <a:solidFill>
                        <a:srgbClr val="FFFFFF"/>
                      </a:solidFill>
                      <a:prstDash val="solid"/>
                    </a:lnR>
                    <a:lnT w="38100">
                      <a:solidFill>
                        <a:srgbClr val="93B6D2"/>
                      </a:solidFill>
                      <a:prstDash val="solid"/>
                    </a:lnT>
                    <a:lnB w="12700">
                      <a:solidFill>
                        <a:srgbClr val="FFFFFF"/>
                      </a:solidFill>
                      <a:prstDash val="solid"/>
                    </a:lnB>
                    <a:solidFill>
                      <a:srgbClr val="EBB391"/>
                    </a:solidFill>
                  </a:tcPr>
                </a:tc>
                <a:tc rowSpan="2">
                  <a:txBody>
                    <a:bodyPr/>
                    <a:lstStyle/>
                    <a:p>
                      <a:pPr marL="92075" marR="104139">
                        <a:lnSpc>
                          <a:spcPct val="100000"/>
                        </a:lnSpc>
                        <a:spcBef>
                          <a:spcPts val="320"/>
                        </a:spcBef>
                        <a:buSzPct val="93750"/>
                        <a:buFont typeface="Wingdings"/>
                        <a:buChar char=""/>
                        <a:tabLst>
                          <a:tab pos="254635" algn="l"/>
                        </a:tabLst>
                      </a:pPr>
                      <a:r>
                        <a:rPr sz="1600" spc="-5" dirty="0">
                          <a:latin typeface="Arial"/>
                          <a:cs typeface="Arial"/>
                        </a:rPr>
                        <a:t>IV Quinine loading 7mg salt </a:t>
                      </a:r>
                      <a:r>
                        <a:rPr sz="1600" dirty="0">
                          <a:latin typeface="Arial"/>
                          <a:cs typeface="Arial"/>
                        </a:rPr>
                        <a:t>/kg </a:t>
                      </a:r>
                      <a:r>
                        <a:rPr sz="1600" spc="-5" dirty="0">
                          <a:latin typeface="Arial"/>
                          <a:cs typeface="Arial"/>
                        </a:rPr>
                        <a:t>over 1hr  followed by infusion quinine 10mg salt/kg over  4 hrs, then 10mg salt/kg Q8H or IV Quinine  20mg/kg over 4 hrs, then 10mg/kg</a:t>
                      </a:r>
                      <a:r>
                        <a:rPr sz="1600" spc="75" dirty="0">
                          <a:latin typeface="Arial"/>
                          <a:cs typeface="Arial"/>
                        </a:rPr>
                        <a:t> </a:t>
                      </a:r>
                      <a:r>
                        <a:rPr sz="1600" spc="-5" dirty="0">
                          <a:latin typeface="Arial"/>
                          <a:cs typeface="Arial"/>
                        </a:rPr>
                        <a:t>Q8H.</a:t>
                      </a:r>
                      <a:endParaRPr sz="1600">
                        <a:latin typeface="Arial"/>
                        <a:cs typeface="Arial"/>
                      </a:endParaRPr>
                    </a:p>
                    <a:p>
                      <a:pPr marL="92075">
                        <a:lnSpc>
                          <a:spcPct val="100000"/>
                        </a:lnSpc>
                      </a:pPr>
                      <a:r>
                        <a:rPr sz="1600" b="1" spc="-5" dirty="0">
                          <a:latin typeface="Arial"/>
                          <a:cs typeface="Arial"/>
                        </a:rPr>
                        <a:t>Plus</a:t>
                      </a:r>
                      <a:endParaRPr sz="1600">
                        <a:latin typeface="Arial"/>
                        <a:cs typeface="Arial"/>
                      </a:endParaRPr>
                    </a:p>
                    <a:p>
                      <a:pPr marL="253365" indent="-161925">
                        <a:lnSpc>
                          <a:spcPct val="100000"/>
                        </a:lnSpc>
                        <a:spcBef>
                          <a:spcPts val="5"/>
                        </a:spcBef>
                        <a:buSzPct val="93750"/>
                        <a:buFont typeface="Wingdings"/>
                        <a:buChar char=""/>
                        <a:tabLst>
                          <a:tab pos="254000" algn="l"/>
                        </a:tabLst>
                      </a:pPr>
                      <a:r>
                        <a:rPr sz="1600" spc="-5" dirty="0">
                          <a:latin typeface="Arial"/>
                          <a:cs typeface="Arial"/>
                        </a:rPr>
                        <a:t>Adult &amp; child &gt;8yrs old:</a:t>
                      </a:r>
                      <a:r>
                        <a:rPr sz="1600" spc="20" dirty="0">
                          <a:latin typeface="Arial"/>
                          <a:cs typeface="Arial"/>
                        </a:rPr>
                        <a:t> </a:t>
                      </a:r>
                      <a:r>
                        <a:rPr sz="1600" spc="-10" dirty="0">
                          <a:latin typeface="Arial"/>
                          <a:cs typeface="Arial"/>
                        </a:rPr>
                        <a:t>Doxycycline</a:t>
                      </a:r>
                      <a:endParaRPr sz="1600">
                        <a:latin typeface="Arial"/>
                        <a:cs typeface="Arial"/>
                      </a:endParaRPr>
                    </a:p>
                    <a:p>
                      <a:pPr marL="92075">
                        <a:lnSpc>
                          <a:spcPct val="100000"/>
                        </a:lnSpc>
                      </a:pPr>
                      <a:r>
                        <a:rPr sz="1600" spc="-5" dirty="0">
                          <a:latin typeface="Arial"/>
                          <a:cs typeface="Arial"/>
                        </a:rPr>
                        <a:t>(3.5mg/kg once</a:t>
                      </a:r>
                      <a:r>
                        <a:rPr sz="1600" spc="15" dirty="0">
                          <a:latin typeface="Arial"/>
                          <a:cs typeface="Arial"/>
                        </a:rPr>
                        <a:t> </a:t>
                      </a:r>
                      <a:r>
                        <a:rPr sz="1600" spc="-5" dirty="0">
                          <a:latin typeface="Arial"/>
                          <a:cs typeface="Arial"/>
                        </a:rPr>
                        <a:t>daily)</a:t>
                      </a:r>
                      <a:endParaRPr sz="1600">
                        <a:latin typeface="Arial"/>
                        <a:cs typeface="Arial"/>
                      </a:endParaRPr>
                    </a:p>
                    <a:p>
                      <a:pPr marL="92075">
                        <a:lnSpc>
                          <a:spcPct val="100000"/>
                        </a:lnSpc>
                      </a:pPr>
                      <a:r>
                        <a:rPr sz="1600" b="1" spc="-5" dirty="0">
                          <a:latin typeface="Arial"/>
                          <a:cs typeface="Arial"/>
                        </a:rPr>
                        <a:t>or</a:t>
                      </a:r>
                      <a:endParaRPr sz="1600">
                        <a:latin typeface="Arial"/>
                        <a:cs typeface="Arial"/>
                      </a:endParaRPr>
                    </a:p>
                    <a:p>
                      <a:pPr marL="92075" marR="181610">
                        <a:lnSpc>
                          <a:spcPct val="100000"/>
                        </a:lnSpc>
                        <a:buSzPct val="93750"/>
                        <a:buFont typeface="Wingdings"/>
                        <a:buChar char=""/>
                        <a:tabLst>
                          <a:tab pos="254000" algn="l"/>
                        </a:tabLst>
                      </a:pPr>
                      <a:r>
                        <a:rPr sz="1600" spc="-5" dirty="0">
                          <a:latin typeface="Arial"/>
                          <a:cs typeface="Arial"/>
                        </a:rPr>
                        <a:t>Pregnant </a:t>
                      </a:r>
                      <a:r>
                        <a:rPr sz="1600" spc="-10" dirty="0">
                          <a:latin typeface="Arial"/>
                          <a:cs typeface="Arial"/>
                        </a:rPr>
                        <a:t>women </a:t>
                      </a:r>
                      <a:r>
                        <a:rPr sz="1600" spc="-5" dirty="0">
                          <a:latin typeface="Arial"/>
                          <a:cs typeface="Arial"/>
                        </a:rPr>
                        <a:t>&amp; child &lt; </a:t>
                      </a:r>
                      <a:r>
                        <a:rPr sz="1600" spc="-10" dirty="0">
                          <a:latin typeface="Arial"/>
                          <a:cs typeface="Arial"/>
                        </a:rPr>
                        <a:t>8yrs </a:t>
                      </a:r>
                      <a:r>
                        <a:rPr sz="1600" spc="-5" dirty="0">
                          <a:latin typeface="Arial"/>
                          <a:cs typeface="Arial"/>
                        </a:rPr>
                        <a:t>old:  Clindamycin (10mg/kg twice daily). Both drug  can be given for 7</a:t>
                      </a:r>
                      <a:r>
                        <a:rPr sz="1600" spc="15" dirty="0">
                          <a:latin typeface="Arial"/>
                          <a:cs typeface="Arial"/>
                        </a:rPr>
                        <a:t> </a:t>
                      </a:r>
                      <a:r>
                        <a:rPr sz="1600" spc="-10" dirty="0">
                          <a:latin typeface="Arial"/>
                          <a:cs typeface="Arial"/>
                        </a:rPr>
                        <a:t>days.</a:t>
                      </a:r>
                      <a:endParaRPr sz="1600">
                        <a:latin typeface="Arial"/>
                        <a:cs typeface="Arial"/>
                      </a:endParaRPr>
                    </a:p>
                  </a:txBody>
                  <a:tcPr marL="0" marR="0" marT="4064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8E6DA"/>
                    </a:solidFill>
                  </a:tcPr>
                </a:tc>
              </a:tr>
              <a:tr h="2615310">
                <a:tc rowSpan="2">
                  <a:txBody>
                    <a:bodyPr/>
                    <a:lstStyle/>
                    <a:p>
                      <a:pPr>
                        <a:lnSpc>
                          <a:spcPct val="100000"/>
                        </a:lnSpc>
                      </a:pPr>
                      <a:endParaRPr sz="1600">
                        <a:latin typeface="Times New Roman"/>
                        <a:cs typeface="Times New Roman"/>
                      </a:endParaRPr>
                    </a:p>
                  </a:txBody>
                  <a:tcPr marL="0" marR="0" marT="0" marB="0">
                    <a:lnR w="12700">
                      <a:solidFill>
                        <a:srgbClr val="FFFFFF"/>
                      </a:solidFill>
                      <a:prstDash val="solid"/>
                    </a:lnR>
                  </a:tcPr>
                </a:tc>
                <a:tc vMerge="1">
                  <a:txBody>
                    <a:bodyPr/>
                    <a:lstStyle/>
                    <a:p>
                      <a:endParaRPr/>
                    </a:p>
                  </a:txBody>
                  <a:tcPr marL="0" marR="0" marT="40640" marB="0">
                    <a:lnL w="12700">
                      <a:solidFill>
                        <a:srgbClr val="FFFFFF"/>
                      </a:solidFill>
                      <a:prstDash val="solid"/>
                    </a:lnL>
                    <a:lnR w="12700">
                      <a:solidFill>
                        <a:srgbClr val="FFFFFF"/>
                      </a:solidFill>
                      <a:prstDash val="solid"/>
                    </a:lnR>
                    <a:lnT w="38100">
                      <a:solidFill>
                        <a:srgbClr val="93B6D2"/>
                      </a:solidFill>
                      <a:prstDash val="solid"/>
                    </a:lnT>
                    <a:lnB w="12700">
                      <a:solidFill>
                        <a:srgbClr val="FFFFFF"/>
                      </a:solidFill>
                      <a:prstDash val="solid"/>
                    </a:lnB>
                    <a:solidFill>
                      <a:srgbClr val="EBB391"/>
                    </a:solidFill>
                  </a:tcPr>
                </a:tc>
                <a:tc vMerge="1">
                  <a:txBody>
                    <a:bodyPr/>
                    <a:lstStyle/>
                    <a:p>
                      <a:endParaRPr/>
                    </a:p>
                  </a:txBody>
                  <a:tcPr marL="0" marR="0" marT="4064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8E6DA"/>
                    </a:solidFill>
                  </a:tcPr>
                </a:tc>
              </a:tr>
              <a:tr h="2042134">
                <a:tc vMerge="1">
                  <a:txBody>
                    <a:bodyPr/>
                    <a:lstStyle/>
                    <a:p>
                      <a:endParaRPr/>
                    </a:p>
                  </a:txBody>
                  <a:tcPr marL="0" marR="0" marT="0" marB="0">
                    <a:lnR w="12700">
                      <a:solidFill>
                        <a:srgbClr val="FFFFFF"/>
                      </a:solidFill>
                      <a:prstDash val="solid"/>
                    </a:lnR>
                  </a:tcPr>
                </a:tc>
                <a:tc>
                  <a:txBody>
                    <a:bodyPr/>
                    <a:lstStyle/>
                    <a:p>
                      <a:pPr marL="90805" marR="107950">
                        <a:lnSpc>
                          <a:spcPct val="100000"/>
                        </a:lnSpc>
                        <a:spcBef>
                          <a:spcPts val="325"/>
                        </a:spcBef>
                        <a:buSzPct val="93750"/>
                        <a:buFont typeface="Wingdings"/>
                        <a:buChar char=""/>
                        <a:tabLst>
                          <a:tab pos="253365" algn="l"/>
                        </a:tabLst>
                      </a:pPr>
                      <a:r>
                        <a:rPr sz="1600" spc="-5" dirty="0">
                          <a:latin typeface="Arial"/>
                          <a:cs typeface="Arial"/>
                        </a:rPr>
                        <a:t>Reconstitute with 5% Sodium Bicarbonate &amp;  shake 2-3min until clear solution obtained.  Then add 5ml of D5% or 0.9%NaCl to create  total volume of</a:t>
                      </a:r>
                      <a:r>
                        <a:rPr sz="1600" spc="20" dirty="0">
                          <a:latin typeface="Arial"/>
                          <a:cs typeface="Arial"/>
                        </a:rPr>
                        <a:t> </a:t>
                      </a:r>
                      <a:r>
                        <a:rPr sz="1600" spc="-5" dirty="0">
                          <a:latin typeface="Arial"/>
                          <a:cs typeface="Arial"/>
                        </a:rPr>
                        <a:t>6ml.</a:t>
                      </a:r>
                      <a:endParaRPr sz="1600">
                        <a:latin typeface="Arial"/>
                        <a:cs typeface="Arial"/>
                      </a:endParaRPr>
                    </a:p>
                    <a:p>
                      <a:pPr marL="90805" marR="355600">
                        <a:lnSpc>
                          <a:spcPct val="100000"/>
                        </a:lnSpc>
                        <a:buSzPct val="93750"/>
                        <a:buFont typeface="Wingdings"/>
                        <a:buChar char=""/>
                        <a:tabLst>
                          <a:tab pos="253365" algn="l"/>
                        </a:tabLst>
                      </a:pPr>
                      <a:r>
                        <a:rPr sz="1600" spc="-5" dirty="0">
                          <a:latin typeface="Arial"/>
                          <a:cs typeface="Arial"/>
                        </a:rPr>
                        <a:t>Slow IV injection </a:t>
                      </a:r>
                      <a:r>
                        <a:rPr sz="1600" spc="-10" dirty="0">
                          <a:latin typeface="Arial"/>
                          <a:cs typeface="Arial"/>
                        </a:rPr>
                        <a:t>with </a:t>
                      </a:r>
                      <a:r>
                        <a:rPr sz="1600" spc="-5" dirty="0">
                          <a:latin typeface="Arial"/>
                          <a:cs typeface="Arial"/>
                        </a:rPr>
                        <a:t>rate of </a:t>
                      </a:r>
                      <a:r>
                        <a:rPr sz="1600" dirty="0">
                          <a:latin typeface="Arial"/>
                          <a:cs typeface="Arial"/>
                        </a:rPr>
                        <a:t>3-4ml/min </a:t>
                      </a:r>
                      <a:r>
                        <a:rPr sz="1600" spc="-5" dirty="0">
                          <a:latin typeface="Arial"/>
                          <a:cs typeface="Arial"/>
                        </a:rPr>
                        <a:t>or  IM injection to the anterior</a:t>
                      </a:r>
                      <a:r>
                        <a:rPr sz="1600" spc="40" dirty="0">
                          <a:latin typeface="Arial"/>
                          <a:cs typeface="Arial"/>
                        </a:rPr>
                        <a:t> </a:t>
                      </a:r>
                      <a:r>
                        <a:rPr sz="1600" spc="-5" dirty="0">
                          <a:latin typeface="Arial"/>
                          <a:cs typeface="Arial"/>
                        </a:rPr>
                        <a:t>thigh.</a:t>
                      </a:r>
                      <a:endParaRPr sz="1600">
                        <a:latin typeface="Arial"/>
                        <a:cs typeface="Arial"/>
                      </a:endParaRPr>
                    </a:p>
                    <a:p>
                      <a:pPr marL="90805" marR="223520">
                        <a:lnSpc>
                          <a:spcPct val="100000"/>
                        </a:lnSpc>
                        <a:buSzPct val="93750"/>
                        <a:buFont typeface="Wingdings"/>
                        <a:buChar char=""/>
                        <a:tabLst>
                          <a:tab pos="253365" algn="l"/>
                        </a:tabLst>
                      </a:pPr>
                      <a:r>
                        <a:rPr sz="1600" spc="-5" dirty="0">
                          <a:latin typeface="Arial"/>
                          <a:cs typeface="Arial"/>
                        </a:rPr>
                        <a:t>The solution should be prepared freshly for  each administration &amp; should not be</a:t>
                      </a:r>
                      <a:r>
                        <a:rPr sz="1600" spc="30" dirty="0">
                          <a:latin typeface="Arial"/>
                          <a:cs typeface="Arial"/>
                        </a:rPr>
                        <a:t> </a:t>
                      </a:r>
                      <a:r>
                        <a:rPr sz="1600" spc="-5" dirty="0">
                          <a:latin typeface="Arial"/>
                          <a:cs typeface="Arial"/>
                        </a:rPr>
                        <a:t>stored.</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BB391"/>
                    </a:solidFill>
                  </a:tcPr>
                </a:tc>
                <a:tc>
                  <a:txBody>
                    <a:bodyPr/>
                    <a:lstStyle/>
                    <a:p>
                      <a:pPr marL="92075" marR="450215">
                        <a:lnSpc>
                          <a:spcPct val="100000"/>
                        </a:lnSpc>
                        <a:spcBef>
                          <a:spcPts val="325"/>
                        </a:spcBef>
                        <a:buSzPct val="93750"/>
                        <a:buFont typeface="Wingdings"/>
                        <a:buChar char=""/>
                        <a:tabLst>
                          <a:tab pos="254000" algn="l"/>
                        </a:tabLst>
                      </a:pPr>
                      <a:r>
                        <a:rPr sz="1600" spc="-5" dirty="0">
                          <a:latin typeface="Arial"/>
                          <a:cs typeface="Arial"/>
                        </a:rPr>
                        <a:t>Dilute injection quinine in 250ml od D5%  and infused over</a:t>
                      </a:r>
                      <a:r>
                        <a:rPr sz="1600" dirty="0">
                          <a:latin typeface="Arial"/>
                          <a:cs typeface="Arial"/>
                        </a:rPr>
                        <a:t> </a:t>
                      </a:r>
                      <a:r>
                        <a:rPr sz="1600" spc="-5" dirty="0">
                          <a:latin typeface="Arial"/>
                          <a:cs typeface="Arial"/>
                        </a:rPr>
                        <a:t>4hrs.</a:t>
                      </a:r>
                      <a:endParaRPr sz="1600">
                        <a:latin typeface="Arial"/>
                        <a:cs typeface="Arial"/>
                      </a:endParaRPr>
                    </a:p>
                    <a:p>
                      <a:pPr>
                        <a:lnSpc>
                          <a:spcPct val="100000"/>
                        </a:lnSpc>
                        <a:spcBef>
                          <a:spcPts val="25"/>
                        </a:spcBef>
                        <a:buFont typeface="Wingdings"/>
                        <a:buChar char=""/>
                      </a:pPr>
                      <a:endParaRPr sz="1650">
                        <a:latin typeface="Times New Roman"/>
                        <a:cs typeface="Times New Roman"/>
                      </a:endParaRPr>
                    </a:p>
                    <a:p>
                      <a:pPr marL="92075" marR="104775">
                        <a:lnSpc>
                          <a:spcPct val="100000"/>
                        </a:lnSpc>
                        <a:buSzPct val="93750"/>
                        <a:buFont typeface="Wingdings"/>
                        <a:buChar char=""/>
                        <a:tabLst>
                          <a:tab pos="254000" algn="l"/>
                        </a:tabLst>
                      </a:pPr>
                      <a:r>
                        <a:rPr sz="1600" spc="-5" dirty="0">
                          <a:latin typeface="Arial"/>
                          <a:cs typeface="Arial"/>
                        </a:rPr>
                        <a:t>Infusion rate should not exceed 5 mg salt/kg  per</a:t>
                      </a:r>
                      <a:r>
                        <a:rPr sz="1600" dirty="0">
                          <a:latin typeface="Arial"/>
                          <a:cs typeface="Arial"/>
                        </a:rPr>
                        <a:t> </a:t>
                      </a:r>
                      <a:r>
                        <a:rPr sz="1600" spc="-20" dirty="0">
                          <a:latin typeface="Arial"/>
                          <a:cs typeface="Arial"/>
                        </a:rPr>
                        <a:t>hour.</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8E6DA"/>
                    </a:solidFill>
                  </a:tcPr>
                </a:tc>
              </a:tr>
            </a:tbl>
          </a:graphicData>
        </a:graphic>
      </p:graphicFrame>
      <p:sp>
        <p:nvSpPr>
          <p:cNvPr id="4" name="object 4"/>
          <p:cNvSpPr txBox="1">
            <a:spLocks noGrp="1"/>
          </p:cNvSpPr>
          <p:nvPr>
            <p:ph type="title"/>
          </p:nvPr>
        </p:nvSpPr>
        <p:spPr>
          <a:xfrm>
            <a:off x="535940" y="359410"/>
            <a:ext cx="7026909" cy="452120"/>
          </a:xfrm>
          <a:prstGeom prst="rect">
            <a:avLst/>
          </a:prstGeom>
        </p:spPr>
        <p:txBody>
          <a:bodyPr vert="horz" wrap="square" lIns="0" tIns="12065" rIns="0" bIns="0" rtlCol="0">
            <a:spAutoFit/>
          </a:bodyPr>
          <a:lstStyle/>
          <a:p>
            <a:pPr marL="12700">
              <a:lnSpc>
                <a:spcPct val="100000"/>
              </a:lnSpc>
              <a:spcBef>
                <a:spcPts val="95"/>
              </a:spcBef>
            </a:pPr>
            <a:r>
              <a:rPr sz="2800" b="1" i="0" spc="-5" dirty="0">
                <a:solidFill>
                  <a:srgbClr val="775F54"/>
                </a:solidFill>
                <a:latin typeface="Arial"/>
                <a:cs typeface="Arial"/>
              </a:rPr>
              <a:t>1. </a:t>
            </a:r>
            <a:r>
              <a:rPr sz="2800" b="1" i="0" spc="-20" dirty="0">
                <a:solidFill>
                  <a:srgbClr val="775F54"/>
                </a:solidFill>
                <a:latin typeface="Arial"/>
                <a:cs typeface="Arial"/>
              </a:rPr>
              <a:t>Treatment </a:t>
            </a:r>
            <a:r>
              <a:rPr sz="2800" b="1" i="0" spc="-5" dirty="0">
                <a:solidFill>
                  <a:srgbClr val="775F54"/>
                </a:solidFill>
                <a:latin typeface="Arial"/>
                <a:cs typeface="Arial"/>
              </a:rPr>
              <a:t>of severe falciparum</a:t>
            </a:r>
            <a:r>
              <a:rPr sz="2800" b="1" i="0" spc="95" dirty="0">
                <a:solidFill>
                  <a:srgbClr val="775F54"/>
                </a:solidFill>
                <a:latin typeface="Arial"/>
                <a:cs typeface="Arial"/>
              </a:rPr>
              <a:t> </a:t>
            </a:r>
            <a:r>
              <a:rPr sz="2800" b="1" i="0" spc="-5" dirty="0">
                <a:solidFill>
                  <a:srgbClr val="775F54"/>
                </a:solidFill>
                <a:latin typeface="Arial"/>
                <a:cs typeface="Arial"/>
              </a:rPr>
              <a:t>malaria</a:t>
            </a:r>
            <a:endParaRPr sz="2800">
              <a:latin typeface="Arial"/>
              <a:cs typeface="Arial"/>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 endemic areas where malaria transmission is low, except in pregnant women and infants, a single dose of </a:t>
            </a:r>
            <a:r>
              <a:rPr lang="en-US" dirty="0" err="1" smtClean="0"/>
              <a:t>primaquine</a:t>
            </a:r>
            <a:r>
              <a:rPr lang="en-US" dirty="0" smtClean="0"/>
              <a:t> (0.25 mg of base/kg) should be added as a </a:t>
            </a:r>
            <a:r>
              <a:rPr lang="en-US" dirty="0" err="1" smtClean="0"/>
              <a:t>gametocytocide</a:t>
            </a:r>
            <a:r>
              <a:rPr lang="en-US" dirty="0" smtClean="0"/>
              <a:t> to all </a:t>
            </a:r>
            <a:r>
              <a:rPr lang="en-US" dirty="0" err="1" smtClean="0"/>
              <a:t>falciparum</a:t>
            </a:r>
            <a:r>
              <a:rPr lang="en-US" dirty="0" smtClean="0"/>
              <a:t> malaria treatments to prevent transmission</a:t>
            </a:r>
            <a:endParaRPr lang="en-US"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groups</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Pregnancy</a:t>
            </a:r>
          </a:p>
          <a:p>
            <a:pPr marL="514350" indent="-514350">
              <a:buNone/>
            </a:pPr>
            <a:r>
              <a:rPr lang="en-US" dirty="0" smtClean="0"/>
              <a:t>First trimester</a:t>
            </a:r>
          </a:p>
          <a:p>
            <a:pPr marL="514350" indent="-514350"/>
            <a:r>
              <a:rPr lang="en-US" dirty="0" smtClean="0"/>
              <a:t>quinine + </a:t>
            </a:r>
            <a:r>
              <a:rPr lang="en-US" dirty="0" err="1" smtClean="0"/>
              <a:t>clindamycin</a:t>
            </a:r>
            <a:endParaRPr lang="en-US" dirty="0" smtClean="0"/>
          </a:p>
          <a:p>
            <a:pPr marL="514350" indent="-514350">
              <a:buNone/>
            </a:pPr>
            <a:r>
              <a:rPr lang="en-US" dirty="0" smtClean="0"/>
              <a:t>2</a:t>
            </a:r>
            <a:r>
              <a:rPr lang="en-US" baseline="30000" dirty="0" smtClean="0"/>
              <a:t>nd</a:t>
            </a:r>
            <a:r>
              <a:rPr lang="en-US" dirty="0" smtClean="0"/>
              <a:t> and 3</a:t>
            </a:r>
            <a:r>
              <a:rPr lang="en-US" baseline="30000" dirty="0" smtClean="0"/>
              <a:t>rd</a:t>
            </a:r>
            <a:r>
              <a:rPr lang="en-US" dirty="0" smtClean="0"/>
              <a:t> trimester</a:t>
            </a:r>
          </a:p>
          <a:p>
            <a:pPr marL="514350" indent="-514350"/>
            <a:r>
              <a:rPr lang="en-US" dirty="0" err="1" smtClean="0"/>
              <a:t>Artesunate</a:t>
            </a:r>
            <a:r>
              <a:rPr lang="en-US" dirty="0" smtClean="0"/>
              <a:t> + </a:t>
            </a:r>
            <a:r>
              <a:rPr lang="en-US" dirty="0" err="1" smtClean="0"/>
              <a:t>clindamycin</a:t>
            </a:r>
            <a:r>
              <a:rPr lang="en-US" dirty="0" smtClean="0"/>
              <a:t> or</a:t>
            </a:r>
          </a:p>
          <a:p>
            <a:pPr marL="514350" indent="-514350"/>
            <a:r>
              <a:rPr lang="en-US" dirty="0" smtClean="0"/>
              <a:t>Quinine + </a:t>
            </a:r>
            <a:r>
              <a:rPr lang="en-US" dirty="0" err="1" smtClean="0"/>
              <a:t>clindamycin</a:t>
            </a:r>
            <a:endParaRPr lang="en-US" dirty="0" smtClean="0"/>
          </a:p>
          <a:p>
            <a:pPr marL="514350" indent="-514350"/>
            <a:endParaRPr lang="en-US" dirty="0" smtClean="0"/>
          </a:p>
          <a:p>
            <a:pPr marL="514350" indent="-514350"/>
            <a:endParaRPr lang="en-US" dirty="0" smtClean="0"/>
          </a:p>
          <a:p>
            <a:pPr marL="514350" indent="-514350"/>
            <a:endParaRPr lang="en-US"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280160"/>
            <a:ext cx="457200" cy="228600"/>
          </a:xfrm>
          <a:custGeom>
            <a:avLst/>
            <a:gdLst/>
            <a:ahLst/>
            <a:cxnLst/>
            <a:rect l="l" t="t" r="r" b="b"/>
            <a:pathLst>
              <a:path w="457200" h="228600">
                <a:moveTo>
                  <a:pt x="0" y="228600"/>
                </a:moveTo>
                <a:lnTo>
                  <a:pt x="457200" y="228600"/>
                </a:lnTo>
                <a:lnTo>
                  <a:pt x="457200" y="0"/>
                </a:lnTo>
                <a:lnTo>
                  <a:pt x="0" y="0"/>
                </a:lnTo>
                <a:lnTo>
                  <a:pt x="0" y="228600"/>
                </a:lnTo>
                <a:close/>
              </a:path>
            </a:pathLst>
          </a:custGeom>
          <a:solidFill>
            <a:srgbClr val="DD8046"/>
          </a:solidFill>
        </p:spPr>
        <p:txBody>
          <a:bodyPr wrap="square" lIns="0" tIns="0" rIns="0" bIns="0" rtlCol="0"/>
          <a:lstStyle/>
          <a:p>
            <a:endParaRPr/>
          </a:p>
        </p:txBody>
      </p:sp>
      <p:graphicFrame>
        <p:nvGraphicFramePr>
          <p:cNvPr id="3" name="object 3"/>
          <p:cNvGraphicFramePr>
            <a:graphicFrameLocks noGrp="1"/>
          </p:cNvGraphicFramePr>
          <p:nvPr/>
        </p:nvGraphicFramePr>
        <p:xfrm>
          <a:off x="450850" y="984250"/>
          <a:ext cx="8686800" cy="5303519"/>
        </p:xfrm>
        <a:graphic>
          <a:graphicData uri="http://schemas.openxmlformats.org/drawingml/2006/table">
            <a:tbl>
              <a:tblPr firstRow="1" bandRow="1">
                <a:tableStyleId>{2D5ABB26-0587-4C30-8999-92F81FD0307C}</a:tableStyleId>
              </a:tblPr>
              <a:tblGrid>
                <a:gridCol w="1828800"/>
                <a:gridCol w="3352800"/>
                <a:gridCol w="3048000"/>
                <a:gridCol w="457200"/>
              </a:tblGrid>
              <a:tr h="914400">
                <a:tc>
                  <a:txBody>
                    <a:bodyPr/>
                    <a:lstStyle/>
                    <a:p>
                      <a:pPr marL="91440" marR="663575">
                        <a:lnSpc>
                          <a:spcPct val="100000"/>
                        </a:lnSpc>
                        <a:spcBef>
                          <a:spcPts val="315"/>
                        </a:spcBef>
                      </a:pPr>
                      <a:r>
                        <a:rPr sz="1800" b="1" spc="-5" dirty="0">
                          <a:solidFill>
                            <a:srgbClr val="FFFFFF"/>
                          </a:solidFill>
                          <a:latin typeface="Arial"/>
                          <a:cs typeface="Arial"/>
                        </a:rPr>
                        <a:t>Class  Definition  </a:t>
                      </a:r>
                      <a:r>
                        <a:rPr sz="1800" b="1" dirty="0">
                          <a:solidFill>
                            <a:srgbClr val="FFFFFF"/>
                          </a:solidFill>
                          <a:latin typeface="Arial"/>
                          <a:cs typeface="Arial"/>
                        </a:rPr>
                        <a:t>E</a:t>
                      </a:r>
                      <a:r>
                        <a:rPr sz="1800" b="1" spc="-10" dirty="0">
                          <a:solidFill>
                            <a:srgbClr val="FFFFFF"/>
                          </a:solidFill>
                          <a:latin typeface="Arial"/>
                          <a:cs typeface="Arial"/>
                        </a:rPr>
                        <a:t>x</a:t>
                      </a:r>
                      <a:r>
                        <a:rPr sz="1800" b="1" dirty="0">
                          <a:solidFill>
                            <a:srgbClr val="FFFFFF"/>
                          </a:solidFill>
                          <a:latin typeface="Arial"/>
                          <a:cs typeface="Arial"/>
                        </a:rPr>
                        <a:t>a</a:t>
                      </a:r>
                      <a:r>
                        <a:rPr sz="1800" b="1" spc="-10" dirty="0">
                          <a:solidFill>
                            <a:srgbClr val="FFFFFF"/>
                          </a:solidFill>
                          <a:latin typeface="Arial"/>
                          <a:cs typeface="Arial"/>
                        </a:rPr>
                        <a:t>m</a:t>
                      </a:r>
                      <a:r>
                        <a:rPr sz="1800" b="1" dirty="0">
                          <a:solidFill>
                            <a:srgbClr val="FFFFFF"/>
                          </a:solidFill>
                          <a:latin typeface="Arial"/>
                          <a:cs typeface="Arial"/>
                        </a:rPr>
                        <a:t>p</a:t>
                      </a:r>
                      <a:r>
                        <a:rPr sz="1800" b="1" spc="5" dirty="0">
                          <a:solidFill>
                            <a:srgbClr val="FFFFFF"/>
                          </a:solidFill>
                          <a:latin typeface="Arial"/>
                          <a:cs typeface="Arial"/>
                        </a:rPr>
                        <a:t>l</a:t>
                      </a:r>
                      <a:r>
                        <a:rPr sz="1800" b="1" dirty="0">
                          <a:solidFill>
                            <a:srgbClr val="FFFFFF"/>
                          </a:solidFill>
                          <a:latin typeface="Arial"/>
                          <a:cs typeface="Arial"/>
                        </a:rPr>
                        <a:t>es</a:t>
                      </a:r>
                      <a:endParaRPr sz="1800">
                        <a:latin typeface="Arial"/>
                        <a:cs typeface="Arial"/>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B6D2"/>
                    </a:solidFill>
                  </a:tcPr>
                </a:tc>
                <a:tc>
                  <a:txBody>
                    <a:bodyPr/>
                    <a:lstStyle/>
                    <a:p>
                      <a:pPr marL="91440">
                        <a:lnSpc>
                          <a:spcPct val="100000"/>
                        </a:lnSpc>
                        <a:spcBef>
                          <a:spcPts val="315"/>
                        </a:spcBef>
                      </a:pPr>
                      <a:r>
                        <a:rPr sz="1800" b="1" spc="-5" dirty="0">
                          <a:solidFill>
                            <a:srgbClr val="FFFFFF"/>
                          </a:solidFill>
                          <a:latin typeface="Arial"/>
                          <a:cs typeface="Arial"/>
                        </a:rPr>
                        <a:t>Class Definition</a:t>
                      </a:r>
                      <a:r>
                        <a:rPr sz="1800" b="1" spc="-10" dirty="0">
                          <a:solidFill>
                            <a:srgbClr val="FFFFFF"/>
                          </a:solidFill>
                          <a:latin typeface="Arial"/>
                          <a:cs typeface="Arial"/>
                        </a:rPr>
                        <a:t> </a:t>
                      </a:r>
                      <a:r>
                        <a:rPr sz="1800" b="1" spc="-5" dirty="0">
                          <a:solidFill>
                            <a:srgbClr val="FFFFFF"/>
                          </a:solidFill>
                          <a:latin typeface="Arial"/>
                          <a:cs typeface="Arial"/>
                        </a:rPr>
                        <a:t>Examples</a:t>
                      </a:r>
                      <a:endParaRPr sz="1800">
                        <a:latin typeface="Arial"/>
                        <a:cs typeface="Arial"/>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B6D2"/>
                    </a:solidFill>
                  </a:tcPr>
                </a:tc>
                <a:tc>
                  <a:txBody>
                    <a:bodyPr/>
                    <a:lstStyle/>
                    <a:p>
                      <a:pPr marL="92075">
                        <a:lnSpc>
                          <a:spcPct val="100000"/>
                        </a:lnSpc>
                        <a:spcBef>
                          <a:spcPts val="315"/>
                        </a:spcBef>
                      </a:pPr>
                      <a:r>
                        <a:rPr sz="1800" b="1" spc="-5" dirty="0">
                          <a:solidFill>
                            <a:srgbClr val="FFFFFF"/>
                          </a:solidFill>
                          <a:latin typeface="Arial"/>
                          <a:cs typeface="Arial"/>
                        </a:rPr>
                        <a:t>Class Definition</a:t>
                      </a:r>
                      <a:r>
                        <a:rPr sz="1800" b="1" spc="-15" dirty="0">
                          <a:solidFill>
                            <a:srgbClr val="FFFFFF"/>
                          </a:solidFill>
                          <a:latin typeface="Arial"/>
                          <a:cs typeface="Arial"/>
                        </a:rPr>
                        <a:t> </a:t>
                      </a:r>
                      <a:r>
                        <a:rPr sz="1800" b="1" spc="-5" dirty="0">
                          <a:solidFill>
                            <a:srgbClr val="FFFFFF"/>
                          </a:solidFill>
                          <a:latin typeface="Arial"/>
                          <a:cs typeface="Arial"/>
                        </a:rPr>
                        <a:t>Examples</a:t>
                      </a:r>
                      <a:endParaRPr sz="1800">
                        <a:latin typeface="Arial"/>
                        <a:cs typeface="Arial"/>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B6D2"/>
                    </a:solidFill>
                  </a:tcPr>
                </a:tc>
                <a:tc>
                  <a:txBody>
                    <a:bodyPr/>
                    <a:lstStyle/>
                    <a:p>
                      <a:pPr>
                        <a:lnSpc>
                          <a:spcPct val="100000"/>
                        </a:lnSpc>
                      </a:pPr>
                      <a:endParaRPr sz="1800">
                        <a:latin typeface="Times New Roman"/>
                        <a:cs typeface="Times New Roman"/>
                      </a:endParaRPr>
                    </a:p>
                  </a:txBody>
                  <a:tcPr marL="0" marR="0" marT="0" marB="0">
                    <a:lnL w="12700">
                      <a:solidFill>
                        <a:srgbClr val="FFFFFF"/>
                      </a:solidFill>
                      <a:prstDash val="solid"/>
                    </a:lnL>
                    <a:solidFill>
                      <a:srgbClr val="93B6D2"/>
                    </a:solidFill>
                  </a:tcPr>
                </a:tc>
              </a:tr>
              <a:tr h="1463039">
                <a:tc>
                  <a:txBody>
                    <a:bodyPr/>
                    <a:lstStyle/>
                    <a:p>
                      <a:pPr marL="91440" marR="373380">
                        <a:lnSpc>
                          <a:spcPct val="100000"/>
                        </a:lnSpc>
                        <a:spcBef>
                          <a:spcPts val="315"/>
                        </a:spcBef>
                      </a:pPr>
                      <a:r>
                        <a:rPr sz="1800" spc="-5" dirty="0">
                          <a:latin typeface="Arial"/>
                          <a:cs typeface="Arial"/>
                        </a:rPr>
                        <a:t>Blood  </a:t>
                      </a:r>
                      <a:r>
                        <a:rPr sz="1800" dirty="0">
                          <a:latin typeface="Arial"/>
                          <a:cs typeface="Arial"/>
                        </a:rPr>
                        <a:t>sch</a:t>
                      </a:r>
                      <a:r>
                        <a:rPr sz="1800" spc="-10" dirty="0">
                          <a:latin typeface="Arial"/>
                          <a:cs typeface="Arial"/>
                        </a:rPr>
                        <a:t>i</a:t>
                      </a:r>
                      <a:r>
                        <a:rPr sz="1800" dirty="0">
                          <a:latin typeface="Arial"/>
                          <a:cs typeface="Arial"/>
                        </a:rPr>
                        <a:t>zo</a:t>
                      </a:r>
                      <a:r>
                        <a:rPr sz="1800" spc="-10" dirty="0">
                          <a:latin typeface="Arial"/>
                          <a:cs typeface="Arial"/>
                        </a:rPr>
                        <a:t>n</a:t>
                      </a:r>
                      <a:r>
                        <a:rPr sz="1800" dirty="0">
                          <a:latin typeface="Arial"/>
                          <a:cs typeface="Arial"/>
                        </a:rPr>
                        <a:t>tici</a:t>
                      </a:r>
                      <a:r>
                        <a:rPr sz="1800" spc="-10" dirty="0">
                          <a:latin typeface="Arial"/>
                          <a:cs typeface="Arial"/>
                        </a:rPr>
                        <a:t>d</a:t>
                      </a:r>
                      <a:r>
                        <a:rPr sz="1800" dirty="0">
                          <a:latin typeface="Arial"/>
                          <a:cs typeface="Arial"/>
                        </a:rPr>
                        <a:t>al  </a:t>
                      </a:r>
                      <a:r>
                        <a:rPr sz="1800" spc="-5" dirty="0">
                          <a:latin typeface="Arial"/>
                          <a:cs typeface="Arial"/>
                        </a:rPr>
                        <a:t>drugs</a:t>
                      </a:r>
                      <a:endParaRPr sz="1800">
                        <a:latin typeface="Arial"/>
                        <a:cs typeface="Arial"/>
                      </a:endParaRPr>
                    </a:p>
                  </a:txBody>
                  <a:tcPr marL="0" marR="0" marT="400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4ED"/>
                    </a:solidFill>
                  </a:tcPr>
                </a:tc>
                <a:tc>
                  <a:txBody>
                    <a:bodyPr/>
                    <a:lstStyle/>
                    <a:p>
                      <a:pPr marL="91440" marR="84455" algn="just">
                        <a:lnSpc>
                          <a:spcPct val="100000"/>
                        </a:lnSpc>
                        <a:spcBef>
                          <a:spcPts val="315"/>
                        </a:spcBef>
                      </a:pPr>
                      <a:r>
                        <a:rPr sz="1800" spc="-5" dirty="0">
                          <a:latin typeface="Arial"/>
                          <a:cs typeface="Arial"/>
                        </a:rPr>
                        <a:t>Act on (erythrocytic) stage of  </a:t>
                      </a:r>
                      <a:r>
                        <a:rPr sz="1800" dirty="0">
                          <a:latin typeface="Arial"/>
                          <a:cs typeface="Arial"/>
                        </a:rPr>
                        <a:t>the </a:t>
                      </a:r>
                      <a:r>
                        <a:rPr sz="1800" spc="-5" dirty="0">
                          <a:latin typeface="Arial"/>
                          <a:cs typeface="Arial"/>
                        </a:rPr>
                        <a:t>parasite thereby  terminating clinical</a:t>
                      </a:r>
                      <a:r>
                        <a:rPr sz="1800" spc="25" dirty="0">
                          <a:latin typeface="Arial"/>
                          <a:cs typeface="Arial"/>
                        </a:rPr>
                        <a:t> </a:t>
                      </a:r>
                      <a:r>
                        <a:rPr sz="1800" spc="-5" dirty="0">
                          <a:latin typeface="Arial"/>
                          <a:cs typeface="Arial"/>
                        </a:rPr>
                        <a:t>illness</a:t>
                      </a:r>
                      <a:endParaRPr sz="1800">
                        <a:latin typeface="Arial"/>
                        <a:cs typeface="Arial"/>
                      </a:endParaRPr>
                    </a:p>
                  </a:txBody>
                  <a:tcPr marL="0" marR="0" marT="400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4ED"/>
                    </a:solidFill>
                  </a:tcPr>
                </a:tc>
                <a:tc>
                  <a:txBody>
                    <a:bodyPr/>
                    <a:lstStyle/>
                    <a:p>
                      <a:pPr marL="92075" marR="216535">
                        <a:lnSpc>
                          <a:spcPct val="100000"/>
                        </a:lnSpc>
                        <a:spcBef>
                          <a:spcPts val="315"/>
                        </a:spcBef>
                      </a:pPr>
                      <a:r>
                        <a:rPr sz="1800" spc="-5" dirty="0">
                          <a:latin typeface="Arial"/>
                          <a:cs typeface="Arial"/>
                        </a:rPr>
                        <a:t>Quinine, artemisinins,  amodiaquine, chloroquine,  lumefantrine, tetracycline</a:t>
                      </a:r>
                      <a:r>
                        <a:rPr sz="1800" spc="-7" baseline="25462" dirty="0">
                          <a:latin typeface="Arial"/>
                          <a:cs typeface="Arial"/>
                        </a:rPr>
                        <a:t>a </a:t>
                      </a:r>
                      <a:r>
                        <a:rPr sz="1800" dirty="0">
                          <a:latin typeface="Arial"/>
                          <a:cs typeface="Arial"/>
                        </a:rPr>
                        <a:t>,  </a:t>
                      </a:r>
                      <a:r>
                        <a:rPr sz="1800" spc="-5" dirty="0">
                          <a:latin typeface="Arial"/>
                          <a:cs typeface="Arial"/>
                        </a:rPr>
                        <a:t>atovaquone, </a:t>
                      </a:r>
                      <a:r>
                        <a:rPr sz="1800" spc="-10" dirty="0">
                          <a:latin typeface="Arial"/>
                          <a:cs typeface="Arial"/>
                        </a:rPr>
                        <a:t>sulphadoxine,  clindamycin</a:t>
                      </a:r>
                      <a:r>
                        <a:rPr sz="1800" spc="-15" baseline="25462" dirty="0">
                          <a:latin typeface="Arial"/>
                          <a:cs typeface="Arial"/>
                        </a:rPr>
                        <a:t>a </a:t>
                      </a:r>
                      <a:r>
                        <a:rPr sz="1800" dirty="0">
                          <a:latin typeface="Arial"/>
                          <a:cs typeface="Arial"/>
                        </a:rPr>
                        <a:t>,</a:t>
                      </a:r>
                      <a:r>
                        <a:rPr sz="1800" spc="45" dirty="0">
                          <a:latin typeface="Arial"/>
                          <a:cs typeface="Arial"/>
                        </a:rPr>
                        <a:t> </a:t>
                      </a:r>
                      <a:r>
                        <a:rPr sz="1800" spc="-5" dirty="0">
                          <a:latin typeface="Arial"/>
                          <a:cs typeface="Arial"/>
                        </a:rPr>
                        <a:t>proguanil</a:t>
                      </a:r>
                      <a:r>
                        <a:rPr sz="1800" spc="-7" baseline="25462" dirty="0">
                          <a:latin typeface="Arial"/>
                          <a:cs typeface="Arial"/>
                        </a:rPr>
                        <a:t>a</a:t>
                      </a:r>
                      <a:endParaRPr sz="1800" baseline="25462">
                        <a:latin typeface="Arial"/>
                        <a:cs typeface="Arial"/>
                      </a:endParaRPr>
                    </a:p>
                  </a:txBody>
                  <a:tcPr marL="0" marR="0" marT="400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4ED"/>
                    </a:solidFill>
                  </a:tcPr>
                </a:tc>
                <a:tc rowSpan="3">
                  <a:txBody>
                    <a:bodyPr/>
                    <a:lstStyle/>
                    <a:p>
                      <a:pPr>
                        <a:lnSpc>
                          <a:spcPct val="100000"/>
                        </a:lnSpc>
                      </a:pPr>
                      <a:endParaRPr sz="1800">
                        <a:latin typeface="Times New Roman"/>
                        <a:cs typeface="Times New Roman"/>
                      </a:endParaRPr>
                    </a:p>
                  </a:txBody>
                  <a:tcPr marL="0" marR="0" marT="0" marB="0">
                    <a:lnL w="12700">
                      <a:solidFill>
                        <a:srgbClr val="FFFFFF"/>
                      </a:solidFill>
                      <a:prstDash val="solid"/>
                    </a:lnL>
                  </a:tcPr>
                </a:tc>
              </a:tr>
              <a:tr h="1737360">
                <a:tc>
                  <a:txBody>
                    <a:bodyPr/>
                    <a:lstStyle/>
                    <a:p>
                      <a:pPr marL="91440" marR="373380">
                        <a:lnSpc>
                          <a:spcPct val="100000"/>
                        </a:lnSpc>
                        <a:spcBef>
                          <a:spcPts val="315"/>
                        </a:spcBef>
                      </a:pPr>
                      <a:r>
                        <a:rPr sz="1800" spc="-15" dirty="0">
                          <a:latin typeface="Arial"/>
                          <a:cs typeface="Arial"/>
                        </a:rPr>
                        <a:t>Tissue  </a:t>
                      </a:r>
                      <a:r>
                        <a:rPr sz="1800" dirty="0">
                          <a:latin typeface="Arial"/>
                          <a:cs typeface="Arial"/>
                        </a:rPr>
                        <a:t>sch</a:t>
                      </a:r>
                      <a:r>
                        <a:rPr sz="1800" spc="-10" dirty="0">
                          <a:latin typeface="Arial"/>
                          <a:cs typeface="Arial"/>
                        </a:rPr>
                        <a:t>i</a:t>
                      </a:r>
                      <a:r>
                        <a:rPr sz="1800" dirty="0">
                          <a:latin typeface="Arial"/>
                          <a:cs typeface="Arial"/>
                        </a:rPr>
                        <a:t>zo</a:t>
                      </a:r>
                      <a:r>
                        <a:rPr sz="1800" spc="-10" dirty="0">
                          <a:latin typeface="Arial"/>
                          <a:cs typeface="Arial"/>
                        </a:rPr>
                        <a:t>n</a:t>
                      </a:r>
                      <a:r>
                        <a:rPr sz="1800" dirty="0">
                          <a:latin typeface="Arial"/>
                          <a:cs typeface="Arial"/>
                        </a:rPr>
                        <a:t>tici</a:t>
                      </a:r>
                      <a:r>
                        <a:rPr sz="1800" spc="-10" dirty="0">
                          <a:latin typeface="Arial"/>
                          <a:cs typeface="Arial"/>
                        </a:rPr>
                        <a:t>d</a:t>
                      </a:r>
                      <a:r>
                        <a:rPr sz="1800" dirty="0">
                          <a:latin typeface="Arial"/>
                          <a:cs typeface="Arial"/>
                        </a:rPr>
                        <a:t>al  </a:t>
                      </a:r>
                      <a:r>
                        <a:rPr sz="1800" spc="-5" dirty="0">
                          <a:latin typeface="Arial"/>
                          <a:cs typeface="Arial"/>
                        </a:rPr>
                        <a:t>drugs</a:t>
                      </a:r>
                      <a:endParaRPr sz="1800">
                        <a:latin typeface="Arial"/>
                        <a:cs typeface="Arial"/>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EF3F7"/>
                    </a:solidFill>
                  </a:tcPr>
                </a:tc>
                <a:tc>
                  <a:txBody>
                    <a:bodyPr/>
                    <a:lstStyle/>
                    <a:p>
                      <a:pPr marL="91440" marR="230504">
                        <a:lnSpc>
                          <a:spcPct val="100000"/>
                        </a:lnSpc>
                        <a:spcBef>
                          <a:spcPts val="315"/>
                        </a:spcBef>
                      </a:pPr>
                      <a:r>
                        <a:rPr sz="1800" dirty="0">
                          <a:latin typeface="Arial"/>
                          <a:cs typeface="Arial"/>
                        </a:rPr>
                        <a:t>Act </a:t>
                      </a:r>
                      <a:r>
                        <a:rPr sz="1800" spc="-5" dirty="0">
                          <a:latin typeface="Arial"/>
                          <a:cs typeface="Arial"/>
                        </a:rPr>
                        <a:t>on primary tissue forms of  plasmodia </a:t>
                      </a:r>
                      <a:r>
                        <a:rPr sz="1800" spc="-15" dirty="0">
                          <a:latin typeface="Arial"/>
                          <a:cs typeface="Arial"/>
                        </a:rPr>
                        <a:t>which </a:t>
                      </a:r>
                      <a:r>
                        <a:rPr sz="1800" spc="-5" dirty="0">
                          <a:latin typeface="Arial"/>
                          <a:cs typeface="Arial"/>
                        </a:rPr>
                        <a:t>initiate the  </a:t>
                      </a:r>
                      <a:r>
                        <a:rPr sz="1800" spc="-10" dirty="0">
                          <a:latin typeface="Arial"/>
                          <a:cs typeface="Arial"/>
                        </a:rPr>
                        <a:t>erythrocytic </a:t>
                      </a:r>
                      <a:r>
                        <a:rPr sz="1800" spc="-5" dirty="0">
                          <a:latin typeface="Arial"/>
                          <a:cs typeface="Arial"/>
                        </a:rPr>
                        <a:t>stage. They block  further</a:t>
                      </a:r>
                      <a:endParaRPr sz="1800">
                        <a:latin typeface="Arial"/>
                        <a:cs typeface="Arial"/>
                      </a:endParaRPr>
                    </a:p>
                    <a:p>
                      <a:pPr marL="91440">
                        <a:lnSpc>
                          <a:spcPct val="100000"/>
                        </a:lnSpc>
                      </a:pPr>
                      <a:r>
                        <a:rPr sz="1800" spc="-5" dirty="0">
                          <a:latin typeface="Arial"/>
                          <a:cs typeface="Arial"/>
                        </a:rPr>
                        <a:t>development </a:t>
                      </a:r>
                      <a:r>
                        <a:rPr sz="1800" dirty="0">
                          <a:latin typeface="Arial"/>
                          <a:cs typeface="Arial"/>
                        </a:rPr>
                        <a:t>of</a:t>
                      </a:r>
                      <a:r>
                        <a:rPr sz="1800" spc="20" dirty="0">
                          <a:latin typeface="Arial"/>
                          <a:cs typeface="Arial"/>
                        </a:rPr>
                        <a:t> </a:t>
                      </a:r>
                      <a:r>
                        <a:rPr sz="1800" spc="-5" dirty="0">
                          <a:latin typeface="Arial"/>
                          <a:cs typeface="Arial"/>
                        </a:rPr>
                        <a:t>the</a:t>
                      </a:r>
                      <a:endParaRPr sz="1800">
                        <a:latin typeface="Arial"/>
                        <a:cs typeface="Arial"/>
                      </a:endParaRPr>
                    </a:p>
                    <a:p>
                      <a:pPr marL="91440">
                        <a:lnSpc>
                          <a:spcPct val="100000"/>
                        </a:lnSpc>
                      </a:pPr>
                      <a:r>
                        <a:rPr sz="1800" spc="-5" dirty="0">
                          <a:latin typeface="Arial"/>
                          <a:cs typeface="Arial"/>
                        </a:rPr>
                        <a:t>infection</a:t>
                      </a:r>
                      <a:endParaRPr sz="1800">
                        <a:latin typeface="Arial"/>
                        <a:cs typeface="Arial"/>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EF3F7"/>
                    </a:solidFill>
                  </a:tcPr>
                </a:tc>
                <a:tc>
                  <a:txBody>
                    <a:bodyPr/>
                    <a:lstStyle/>
                    <a:p>
                      <a:pPr marL="92075" marR="108585">
                        <a:lnSpc>
                          <a:spcPct val="100000"/>
                        </a:lnSpc>
                        <a:spcBef>
                          <a:spcPts val="315"/>
                        </a:spcBef>
                      </a:pPr>
                      <a:r>
                        <a:rPr sz="1800" spc="-5" dirty="0">
                          <a:latin typeface="Arial"/>
                          <a:cs typeface="Arial"/>
                        </a:rPr>
                        <a:t>Primaquine,</a:t>
                      </a:r>
                      <a:r>
                        <a:rPr sz="1800" spc="-45" dirty="0">
                          <a:latin typeface="Arial"/>
                          <a:cs typeface="Arial"/>
                        </a:rPr>
                        <a:t> </a:t>
                      </a:r>
                      <a:r>
                        <a:rPr sz="1800" spc="-5" dirty="0">
                          <a:latin typeface="Arial"/>
                          <a:cs typeface="Arial"/>
                        </a:rPr>
                        <a:t>pyrimethamine,  proguanil,</a:t>
                      </a:r>
                      <a:r>
                        <a:rPr sz="1800" spc="15" dirty="0">
                          <a:latin typeface="Arial"/>
                          <a:cs typeface="Arial"/>
                        </a:rPr>
                        <a:t> </a:t>
                      </a:r>
                      <a:r>
                        <a:rPr sz="1800" spc="-5" dirty="0">
                          <a:latin typeface="Arial"/>
                          <a:cs typeface="Arial"/>
                        </a:rPr>
                        <a:t>tetracycline</a:t>
                      </a:r>
                      <a:endParaRPr sz="1800">
                        <a:latin typeface="Arial"/>
                        <a:cs typeface="Arial"/>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EF3F7"/>
                    </a:solidFill>
                  </a:tcPr>
                </a:tc>
                <a:tc vMerge="1">
                  <a:txBody>
                    <a:bodyPr/>
                    <a:lstStyle/>
                    <a:p>
                      <a:endParaRPr/>
                    </a:p>
                  </a:txBody>
                  <a:tcPr marL="0" marR="0" marT="0" marB="0">
                    <a:lnL w="12700">
                      <a:solidFill>
                        <a:srgbClr val="FFFFFF"/>
                      </a:solidFill>
                      <a:prstDash val="solid"/>
                    </a:lnL>
                  </a:tcPr>
                </a:tc>
              </a:tr>
              <a:tr h="1188720">
                <a:tc>
                  <a:txBody>
                    <a:bodyPr/>
                    <a:lstStyle/>
                    <a:p>
                      <a:pPr marL="91440" marR="208915">
                        <a:lnSpc>
                          <a:spcPct val="100000"/>
                        </a:lnSpc>
                        <a:spcBef>
                          <a:spcPts val="320"/>
                        </a:spcBef>
                      </a:pPr>
                      <a:r>
                        <a:rPr sz="1800" dirty="0">
                          <a:latin typeface="Arial"/>
                          <a:cs typeface="Arial"/>
                        </a:rPr>
                        <a:t>Gam</a:t>
                      </a:r>
                      <a:r>
                        <a:rPr sz="1800" spc="-10" dirty="0">
                          <a:latin typeface="Arial"/>
                          <a:cs typeface="Arial"/>
                        </a:rPr>
                        <a:t>e</a:t>
                      </a:r>
                      <a:r>
                        <a:rPr sz="1800" dirty="0">
                          <a:latin typeface="Arial"/>
                          <a:cs typeface="Arial"/>
                        </a:rPr>
                        <a:t>toc</a:t>
                      </a:r>
                      <a:r>
                        <a:rPr sz="1800" spc="-30" dirty="0">
                          <a:latin typeface="Arial"/>
                          <a:cs typeface="Arial"/>
                        </a:rPr>
                        <a:t>y</a:t>
                      </a:r>
                      <a:r>
                        <a:rPr sz="1800" dirty="0">
                          <a:latin typeface="Arial"/>
                          <a:cs typeface="Arial"/>
                        </a:rPr>
                        <a:t>tocid  </a:t>
                      </a:r>
                      <a:r>
                        <a:rPr sz="1800" spc="-5" dirty="0">
                          <a:latin typeface="Arial"/>
                          <a:cs typeface="Arial"/>
                        </a:rPr>
                        <a:t>al</a:t>
                      </a:r>
                      <a:r>
                        <a:rPr sz="1800" spc="-10" dirty="0">
                          <a:latin typeface="Arial"/>
                          <a:cs typeface="Arial"/>
                        </a:rPr>
                        <a:t> </a:t>
                      </a:r>
                      <a:r>
                        <a:rPr sz="1800" spc="-5" dirty="0">
                          <a:latin typeface="Arial"/>
                          <a:cs typeface="Arial"/>
                        </a:rPr>
                        <a:t>drugs</a:t>
                      </a:r>
                      <a:endParaRPr sz="1800">
                        <a:latin typeface="Arial"/>
                        <a:cs typeface="Arial"/>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CE4ED"/>
                    </a:solidFill>
                  </a:tcPr>
                </a:tc>
                <a:tc>
                  <a:txBody>
                    <a:bodyPr/>
                    <a:lstStyle/>
                    <a:p>
                      <a:pPr marL="91440" marR="471170">
                        <a:lnSpc>
                          <a:spcPct val="100000"/>
                        </a:lnSpc>
                        <a:spcBef>
                          <a:spcPts val="320"/>
                        </a:spcBef>
                      </a:pPr>
                      <a:r>
                        <a:rPr sz="1800" spc="-5" dirty="0">
                          <a:latin typeface="Arial"/>
                          <a:cs typeface="Arial"/>
                        </a:rPr>
                        <a:t>Destroy </a:t>
                      </a:r>
                      <a:r>
                        <a:rPr sz="1800" spc="-10" dirty="0">
                          <a:latin typeface="Arial"/>
                          <a:cs typeface="Arial"/>
                        </a:rPr>
                        <a:t>sexual </a:t>
                      </a:r>
                      <a:r>
                        <a:rPr sz="1800" dirty="0">
                          <a:latin typeface="Arial"/>
                          <a:cs typeface="Arial"/>
                        </a:rPr>
                        <a:t>forms of </a:t>
                      </a:r>
                      <a:r>
                        <a:rPr sz="1800" spc="-5" dirty="0">
                          <a:latin typeface="Arial"/>
                          <a:cs typeface="Arial"/>
                        </a:rPr>
                        <a:t>the  parasite thereby preventing  transmission </a:t>
                      </a:r>
                      <a:r>
                        <a:rPr sz="1800" dirty="0">
                          <a:latin typeface="Arial"/>
                          <a:cs typeface="Arial"/>
                        </a:rPr>
                        <a:t>of </a:t>
                      </a:r>
                      <a:r>
                        <a:rPr sz="1800" spc="-5" dirty="0">
                          <a:latin typeface="Arial"/>
                          <a:cs typeface="Arial"/>
                        </a:rPr>
                        <a:t>infection </a:t>
                      </a:r>
                      <a:r>
                        <a:rPr sz="1800" dirty="0">
                          <a:latin typeface="Arial"/>
                          <a:cs typeface="Arial"/>
                        </a:rPr>
                        <a:t>to  </a:t>
                      </a:r>
                      <a:r>
                        <a:rPr sz="1800" spc="-5" dirty="0">
                          <a:latin typeface="Arial"/>
                          <a:cs typeface="Arial"/>
                        </a:rPr>
                        <a:t>mosquitoes</a:t>
                      </a:r>
                      <a:endParaRPr sz="1800">
                        <a:latin typeface="Arial"/>
                        <a:cs typeface="Arial"/>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CE4ED"/>
                    </a:solidFill>
                  </a:tcPr>
                </a:tc>
                <a:tc>
                  <a:txBody>
                    <a:bodyPr/>
                    <a:lstStyle/>
                    <a:p>
                      <a:pPr marL="92075" marR="384175">
                        <a:lnSpc>
                          <a:spcPct val="100000"/>
                        </a:lnSpc>
                        <a:spcBef>
                          <a:spcPts val="320"/>
                        </a:spcBef>
                      </a:pPr>
                      <a:r>
                        <a:rPr sz="1800" spc="-5" dirty="0">
                          <a:latin typeface="Arial"/>
                          <a:cs typeface="Arial"/>
                        </a:rPr>
                        <a:t>Primaquine, artemisinins,  quinine</a:t>
                      </a:r>
                      <a:r>
                        <a:rPr sz="1800" spc="-7" baseline="25462" dirty="0">
                          <a:latin typeface="Arial"/>
                          <a:cs typeface="Arial"/>
                        </a:rPr>
                        <a:t>b</a:t>
                      </a:r>
                      <a:endParaRPr sz="1800" baseline="25462">
                        <a:latin typeface="Arial"/>
                        <a:cs typeface="Arial"/>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CE4ED"/>
                    </a:solidFill>
                  </a:tcPr>
                </a:tc>
                <a:tc vMerge="1">
                  <a:txBody>
                    <a:bodyPr/>
                    <a:lstStyle/>
                    <a:p>
                      <a:endParaRPr/>
                    </a:p>
                  </a:txBody>
                  <a:tcPr marL="0" marR="0" marT="0" marB="0">
                    <a:lnL w="12700">
                      <a:solidFill>
                        <a:srgbClr val="FFFFFF"/>
                      </a:solidFill>
                      <a:prstDash val="solid"/>
                    </a:lnL>
                  </a:tcPr>
                </a:tc>
              </a:tr>
            </a:tbl>
          </a:graphicData>
        </a:graphic>
      </p:graphicFrame>
      <p:sp>
        <p:nvSpPr>
          <p:cNvPr id="4" name="object 4"/>
          <p:cNvSpPr txBox="1">
            <a:spLocks noGrp="1"/>
          </p:cNvSpPr>
          <p:nvPr>
            <p:ph type="title"/>
          </p:nvPr>
        </p:nvSpPr>
        <p:spPr>
          <a:xfrm>
            <a:off x="535940" y="359410"/>
            <a:ext cx="7527925" cy="452120"/>
          </a:xfrm>
          <a:prstGeom prst="rect">
            <a:avLst/>
          </a:prstGeom>
        </p:spPr>
        <p:txBody>
          <a:bodyPr vert="horz" wrap="square" lIns="0" tIns="12065" rIns="0" bIns="0" rtlCol="0">
            <a:spAutoFit/>
          </a:bodyPr>
          <a:lstStyle/>
          <a:p>
            <a:pPr marL="12700">
              <a:lnSpc>
                <a:spcPct val="100000"/>
              </a:lnSpc>
              <a:spcBef>
                <a:spcPts val="95"/>
              </a:spcBef>
            </a:pPr>
            <a:r>
              <a:rPr sz="2800" b="1" i="0" spc="-5" dirty="0">
                <a:solidFill>
                  <a:srgbClr val="775F54"/>
                </a:solidFill>
                <a:latin typeface="Arial"/>
                <a:cs typeface="Arial"/>
              </a:rPr>
              <a:t>THE PHARMACOLOGY OF</a:t>
            </a:r>
            <a:r>
              <a:rPr sz="2800" b="1" i="0" spc="-155" dirty="0">
                <a:solidFill>
                  <a:srgbClr val="775F54"/>
                </a:solidFill>
                <a:latin typeface="Arial"/>
                <a:cs typeface="Arial"/>
              </a:rPr>
              <a:t> </a:t>
            </a:r>
            <a:r>
              <a:rPr sz="2800" b="1" i="0" spc="-5" dirty="0">
                <a:solidFill>
                  <a:srgbClr val="775F54"/>
                </a:solidFill>
                <a:latin typeface="Arial"/>
                <a:cs typeface="Arial"/>
              </a:rPr>
              <a:t>ANTIMALARIALS</a:t>
            </a:r>
            <a:endParaRPr sz="2800">
              <a:latin typeface="Arial"/>
              <a:cs typeface="Arial"/>
            </a:endParaRPr>
          </a:p>
        </p:txBody>
      </p:sp>
      <p:sp>
        <p:nvSpPr>
          <p:cNvPr id="5" name="object 5"/>
          <p:cNvSpPr txBox="1"/>
          <p:nvPr/>
        </p:nvSpPr>
        <p:spPr>
          <a:xfrm>
            <a:off x="269240" y="6201562"/>
            <a:ext cx="5684520" cy="513080"/>
          </a:xfrm>
          <a:prstGeom prst="rect">
            <a:avLst/>
          </a:prstGeom>
        </p:spPr>
        <p:txBody>
          <a:bodyPr vert="horz" wrap="square" lIns="0" tIns="12065" rIns="0" bIns="0" rtlCol="0">
            <a:spAutoFit/>
          </a:bodyPr>
          <a:lstStyle/>
          <a:p>
            <a:pPr marL="50800">
              <a:lnSpc>
                <a:spcPct val="100000"/>
              </a:lnSpc>
              <a:spcBef>
                <a:spcPts val="95"/>
              </a:spcBef>
            </a:pPr>
            <a:r>
              <a:rPr sz="1575" spc="7" baseline="26455" dirty="0">
                <a:latin typeface="Arial"/>
                <a:cs typeface="Arial"/>
              </a:rPr>
              <a:t>a </a:t>
            </a:r>
            <a:r>
              <a:rPr sz="1600" spc="-5" dirty="0">
                <a:latin typeface="Arial"/>
                <a:cs typeface="Arial"/>
              </a:rPr>
              <a:t>Slow </a:t>
            </a:r>
            <a:r>
              <a:rPr sz="1600" dirty="0">
                <a:latin typeface="Arial"/>
                <a:cs typeface="Arial"/>
              </a:rPr>
              <a:t>acting, </a:t>
            </a:r>
            <a:r>
              <a:rPr sz="1600" spc="-5" dirty="0">
                <a:latin typeface="Arial"/>
                <a:cs typeface="Arial"/>
              </a:rPr>
              <a:t>cannot be used alone to avert clinical</a:t>
            </a:r>
            <a:r>
              <a:rPr sz="1600" spc="25" dirty="0">
                <a:latin typeface="Arial"/>
                <a:cs typeface="Arial"/>
              </a:rPr>
              <a:t> </a:t>
            </a:r>
            <a:r>
              <a:rPr sz="1600" spc="-5" dirty="0">
                <a:latin typeface="Arial"/>
                <a:cs typeface="Arial"/>
              </a:rPr>
              <a:t>symptoms</a:t>
            </a:r>
            <a:endParaRPr sz="1600">
              <a:latin typeface="Arial"/>
              <a:cs typeface="Arial"/>
            </a:endParaRPr>
          </a:p>
          <a:p>
            <a:pPr marL="50800">
              <a:lnSpc>
                <a:spcPct val="100000"/>
              </a:lnSpc>
              <a:spcBef>
                <a:spcPts val="5"/>
              </a:spcBef>
            </a:pPr>
            <a:r>
              <a:rPr sz="1575" spc="7" baseline="26455" dirty="0">
                <a:latin typeface="Arial"/>
                <a:cs typeface="Arial"/>
              </a:rPr>
              <a:t>b </a:t>
            </a:r>
            <a:r>
              <a:rPr sz="1600" spc="-5" dirty="0">
                <a:latin typeface="Arial"/>
                <a:cs typeface="Arial"/>
              </a:rPr>
              <a:t>Weakly</a:t>
            </a:r>
            <a:r>
              <a:rPr sz="1600" spc="-170" dirty="0">
                <a:latin typeface="Arial"/>
                <a:cs typeface="Arial"/>
              </a:rPr>
              <a:t> </a:t>
            </a:r>
            <a:r>
              <a:rPr sz="1600" spc="-5" dirty="0">
                <a:latin typeface="Arial"/>
                <a:cs typeface="Arial"/>
              </a:rPr>
              <a:t>gametocytocidal</a:t>
            </a:r>
            <a:endParaRPr sz="1600">
              <a:latin typeface="Arial"/>
              <a:cs typeface="Arial"/>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940" y="498093"/>
            <a:ext cx="7780020" cy="406400"/>
          </a:xfrm>
          <a:prstGeom prst="rect">
            <a:avLst/>
          </a:prstGeom>
        </p:spPr>
        <p:txBody>
          <a:bodyPr vert="horz" wrap="square" lIns="0" tIns="12065" rIns="0" bIns="0" rtlCol="0">
            <a:spAutoFit/>
          </a:bodyPr>
          <a:lstStyle/>
          <a:p>
            <a:pPr marL="12700">
              <a:lnSpc>
                <a:spcPct val="100000"/>
              </a:lnSpc>
              <a:spcBef>
                <a:spcPts val="95"/>
              </a:spcBef>
            </a:pPr>
            <a:r>
              <a:rPr sz="2500" b="1" i="0" spc="-5" dirty="0">
                <a:solidFill>
                  <a:srgbClr val="775F54"/>
                </a:solidFill>
                <a:latin typeface="Arial"/>
                <a:cs typeface="Arial"/>
              </a:rPr>
              <a:t>THE PHARMACOLOGY OF ANTIMALARIALS</a:t>
            </a:r>
            <a:r>
              <a:rPr sz="2500" b="1" i="0" spc="-114" dirty="0">
                <a:solidFill>
                  <a:srgbClr val="775F54"/>
                </a:solidFill>
                <a:latin typeface="Arial"/>
                <a:cs typeface="Arial"/>
              </a:rPr>
              <a:t> </a:t>
            </a:r>
            <a:r>
              <a:rPr sz="2500" b="1" i="0" spc="-5" dirty="0">
                <a:solidFill>
                  <a:srgbClr val="775F54"/>
                </a:solidFill>
                <a:latin typeface="Arial"/>
                <a:cs typeface="Arial"/>
              </a:rPr>
              <a:t>(cont.)</a:t>
            </a:r>
            <a:endParaRPr sz="2500">
              <a:latin typeface="Arial"/>
              <a:cs typeface="Arial"/>
            </a:endParaRPr>
          </a:p>
        </p:txBody>
      </p:sp>
      <p:graphicFrame>
        <p:nvGraphicFramePr>
          <p:cNvPr id="3" name="object 3"/>
          <p:cNvGraphicFramePr>
            <a:graphicFrameLocks noGrp="1"/>
          </p:cNvGraphicFramePr>
          <p:nvPr/>
        </p:nvGraphicFramePr>
        <p:xfrm>
          <a:off x="450850" y="1517650"/>
          <a:ext cx="8229600" cy="3931918"/>
        </p:xfrm>
        <a:graphic>
          <a:graphicData uri="http://schemas.openxmlformats.org/drawingml/2006/table">
            <a:tbl>
              <a:tblPr firstRow="1" bandRow="1">
                <a:tableStyleId>{2D5ABB26-0587-4C30-8999-92F81FD0307C}</a:tableStyleId>
              </a:tblPr>
              <a:tblGrid>
                <a:gridCol w="2514600"/>
                <a:gridCol w="2971800"/>
                <a:gridCol w="2743200"/>
              </a:tblGrid>
              <a:tr h="701039">
                <a:tc>
                  <a:txBody>
                    <a:bodyPr/>
                    <a:lstStyle/>
                    <a:p>
                      <a:pPr marL="91440">
                        <a:lnSpc>
                          <a:spcPct val="100000"/>
                        </a:lnSpc>
                        <a:spcBef>
                          <a:spcPts val="305"/>
                        </a:spcBef>
                      </a:pPr>
                      <a:r>
                        <a:rPr sz="2000" b="1" dirty="0">
                          <a:solidFill>
                            <a:srgbClr val="FFFFFF"/>
                          </a:solidFill>
                          <a:latin typeface="Arial"/>
                          <a:cs typeface="Arial"/>
                        </a:rPr>
                        <a:t>Class</a:t>
                      </a:r>
                      <a:r>
                        <a:rPr sz="2000" b="1" spc="-25" dirty="0">
                          <a:solidFill>
                            <a:srgbClr val="FFFFFF"/>
                          </a:solidFill>
                          <a:latin typeface="Arial"/>
                          <a:cs typeface="Arial"/>
                        </a:rPr>
                        <a:t> </a:t>
                      </a:r>
                      <a:r>
                        <a:rPr sz="2000" b="1" dirty="0">
                          <a:solidFill>
                            <a:srgbClr val="FFFFFF"/>
                          </a:solidFill>
                          <a:latin typeface="Arial"/>
                          <a:cs typeface="Arial"/>
                        </a:rPr>
                        <a:t>Definition</a:t>
                      </a:r>
                      <a:endParaRPr sz="2000">
                        <a:latin typeface="Arial"/>
                        <a:cs typeface="Arial"/>
                      </a:endParaRPr>
                    </a:p>
                    <a:p>
                      <a:pPr marL="91440">
                        <a:lnSpc>
                          <a:spcPct val="100000"/>
                        </a:lnSpc>
                      </a:pPr>
                      <a:r>
                        <a:rPr sz="2000" b="1" spc="-5" dirty="0">
                          <a:solidFill>
                            <a:srgbClr val="FFFFFF"/>
                          </a:solidFill>
                          <a:latin typeface="Arial"/>
                          <a:cs typeface="Arial"/>
                        </a:rPr>
                        <a:t>Examples</a:t>
                      </a:r>
                      <a:endParaRPr sz="2000">
                        <a:latin typeface="Arial"/>
                        <a:cs typeface="Arial"/>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B6D2"/>
                    </a:solidFill>
                  </a:tcPr>
                </a:tc>
                <a:tc>
                  <a:txBody>
                    <a:bodyPr/>
                    <a:lstStyle/>
                    <a:p>
                      <a:pPr marL="92075">
                        <a:lnSpc>
                          <a:spcPct val="100000"/>
                        </a:lnSpc>
                        <a:spcBef>
                          <a:spcPts val="305"/>
                        </a:spcBef>
                      </a:pPr>
                      <a:r>
                        <a:rPr sz="2000" b="1" dirty="0">
                          <a:solidFill>
                            <a:srgbClr val="FFFFFF"/>
                          </a:solidFill>
                          <a:latin typeface="Arial"/>
                          <a:cs typeface="Arial"/>
                        </a:rPr>
                        <a:t>Class</a:t>
                      </a:r>
                      <a:r>
                        <a:rPr sz="2000" b="1" spc="-25" dirty="0">
                          <a:solidFill>
                            <a:srgbClr val="FFFFFF"/>
                          </a:solidFill>
                          <a:latin typeface="Arial"/>
                          <a:cs typeface="Arial"/>
                        </a:rPr>
                        <a:t> </a:t>
                      </a:r>
                      <a:r>
                        <a:rPr sz="2000" b="1" dirty="0">
                          <a:solidFill>
                            <a:srgbClr val="FFFFFF"/>
                          </a:solidFill>
                          <a:latin typeface="Arial"/>
                          <a:cs typeface="Arial"/>
                        </a:rPr>
                        <a:t>Definition</a:t>
                      </a:r>
                      <a:endParaRPr sz="2000">
                        <a:latin typeface="Arial"/>
                        <a:cs typeface="Arial"/>
                      </a:endParaRPr>
                    </a:p>
                    <a:p>
                      <a:pPr marL="92075">
                        <a:lnSpc>
                          <a:spcPct val="100000"/>
                        </a:lnSpc>
                      </a:pPr>
                      <a:r>
                        <a:rPr sz="2000" b="1" spc="-5" dirty="0">
                          <a:solidFill>
                            <a:srgbClr val="FFFFFF"/>
                          </a:solidFill>
                          <a:latin typeface="Arial"/>
                          <a:cs typeface="Arial"/>
                        </a:rPr>
                        <a:t>Examples</a:t>
                      </a:r>
                      <a:endParaRPr sz="2000">
                        <a:latin typeface="Arial"/>
                        <a:cs typeface="Arial"/>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B6D2"/>
                    </a:solidFill>
                  </a:tcPr>
                </a:tc>
                <a:tc>
                  <a:txBody>
                    <a:bodyPr/>
                    <a:lstStyle/>
                    <a:p>
                      <a:pPr marL="92710">
                        <a:lnSpc>
                          <a:spcPct val="100000"/>
                        </a:lnSpc>
                        <a:spcBef>
                          <a:spcPts val="305"/>
                        </a:spcBef>
                      </a:pPr>
                      <a:r>
                        <a:rPr sz="2000" b="1" dirty="0">
                          <a:solidFill>
                            <a:srgbClr val="FFFFFF"/>
                          </a:solidFill>
                          <a:latin typeface="Arial"/>
                          <a:cs typeface="Arial"/>
                        </a:rPr>
                        <a:t>Class</a:t>
                      </a:r>
                      <a:r>
                        <a:rPr sz="2000" b="1" spc="-25" dirty="0">
                          <a:solidFill>
                            <a:srgbClr val="FFFFFF"/>
                          </a:solidFill>
                          <a:latin typeface="Arial"/>
                          <a:cs typeface="Arial"/>
                        </a:rPr>
                        <a:t> </a:t>
                      </a:r>
                      <a:r>
                        <a:rPr sz="2000" b="1" dirty="0">
                          <a:solidFill>
                            <a:srgbClr val="FFFFFF"/>
                          </a:solidFill>
                          <a:latin typeface="Arial"/>
                          <a:cs typeface="Arial"/>
                        </a:rPr>
                        <a:t>Definition</a:t>
                      </a:r>
                      <a:endParaRPr sz="2000">
                        <a:latin typeface="Arial"/>
                        <a:cs typeface="Arial"/>
                      </a:endParaRPr>
                    </a:p>
                    <a:p>
                      <a:pPr marL="92710">
                        <a:lnSpc>
                          <a:spcPct val="100000"/>
                        </a:lnSpc>
                      </a:pPr>
                      <a:r>
                        <a:rPr sz="2000" b="1" spc="-5" dirty="0">
                          <a:solidFill>
                            <a:srgbClr val="FFFFFF"/>
                          </a:solidFill>
                          <a:latin typeface="Arial"/>
                          <a:cs typeface="Arial"/>
                        </a:rPr>
                        <a:t>Examples</a:t>
                      </a:r>
                      <a:endParaRPr sz="2000">
                        <a:latin typeface="Arial"/>
                        <a:cs typeface="Arial"/>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B6D2"/>
                    </a:solidFill>
                  </a:tcPr>
                </a:tc>
              </a:tr>
              <a:tr h="1310639">
                <a:tc>
                  <a:txBody>
                    <a:bodyPr/>
                    <a:lstStyle/>
                    <a:p>
                      <a:pPr marL="91440" marR="617220">
                        <a:lnSpc>
                          <a:spcPct val="100000"/>
                        </a:lnSpc>
                        <a:spcBef>
                          <a:spcPts val="309"/>
                        </a:spcBef>
                      </a:pPr>
                      <a:r>
                        <a:rPr sz="2000" dirty="0">
                          <a:latin typeface="Arial"/>
                          <a:cs typeface="Arial"/>
                        </a:rPr>
                        <a:t>Hypno</a:t>
                      </a:r>
                      <a:r>
                        <a:rPr sz="2000" spc="5" dirty="0">
                          <a:latin typeface="Arial"/>
                          <a:cs typeface="Arial"/>
                        </a:rPr>
                        <a:t>z</a:t>
                      </a:r>
                      <a:r>
                        <a:rPr sz="2000" dirty="0">
                          <a:latin typeface="Arial"/>
                          <a:cs typeface="Arial"/>
                        </a:rPr>
                        <a:t>oitocidal  drugs</a:t>
                      </a:r>
                      <a:endParaRPr sz="2000">
                        <a:latin typeface="Arial"/>
                        <a:cs typeface="Arial"/>
                      </a:endParaRPr>
                    </a:p>
                  </a:txBody>
                  <a:tcPr marL="0" marR="0" marT="39369"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4ED"/>
                    </a:solidFill>
                  </a:tcPr>
                </a:tc>
                <a:tc>
                  <a:txBody>
                    <a:bodyPr/>
                    <a:lstStyle/>
                    <a:p>
                      <a:pPr marL="92075" marR="120650">
                        <a:lnSpc>
                          <a:spcPct val="100000"/>
                        </a:lnSpc>
                        <a:spcBef>
                          <a:spcPts val="309"/>
                        </a:spcBef>
                      </a:pPr>
                      <a:r>
                        <a:rPr sz="2000" dirty="0">
                          <a:latin typeface="Arial"/>
                          <a:cs typeface="Arial"/>
                        </a:rPr>
                        <a:t>These act on persistent  </a:t>
                      </a:r>
                      <a:r>
                        <a:rPr sz="2000" spc="-5" dirty="0">
                          <a:latin typeface="Arial"/>
                          <a:cs typeface="Arial"/>
                        </a:rPr>
                        <a:t>liver </a:t>
                      </a:r>
                      <a:r>
                        <a:rPr sz="2000" dirty="0">
                          <a:latin typeface="Arial"/>
                          <a:cs typeface="Arial"/>
                        </a:rPr>
                        <a:t>stages of </a:t>
                      </a:r>
                      <a:r>
                        <a:rPr sz="2000" spc="-40" dirty="0">
                          <a:latin typeface="Arial"/>
                          <a:cs typeface="Arial"/>
                        </a:rPr>
                        <a:t>P.ovale  </a:t>
                      </a:r>
                      <a:r>
                        <a:rPr sz="2000" dirty="0">
                          <a:latin typeface="Arial"/>
                          <a:cs typeface="Arial"/>
                        </a:rPr>
                        <a:t>and </a:t>
                      </a:r>
                      <a:r>
                        <a:rPr sz="2000" spc="-40" dirty="0">
                          <a:latin typeface="Arial"/>
                          <a:cs typeface="Arial"/>
                        </a:rPr>
                        <a:t>P.vivax </a:t>
                      </a:r>
                      <a:r>
                        <a:rPr sz="2000" dirty="0">
                          <a:latin typeface="Arial"/>
                          <a:cs typeface="Arial"/>
                        </a:rPr>
                        <a:t>which</a:t>
                      </a:r>
                      <a:r>
                        <a:rPr sz="2000" spc="-45" dirty="0">
                          <a:latin typeface="Arial"/>
                          <a:cs typeface="Arial"/>
                        </a:rPr>
                        <a:t> </a:t>
                      </a:r>
                      <a:r>
                        <a:rPr sz="2000" dirty="0">
                          <a:latin typeface="Arial"/>
                          <a:cs typeface="Arial"/>
                        </a:rPr>
                        <a:t>cause  recurrent</a:t>
                      </a:r>
                      <a:r>
                        <a:rPr sz="2000" spc="-70" dirty="0">
                          <a:latin typeface="Arial"/>
                          <a:cs typeface="Arial"/>
                        </a:rPr>
                        <a:t> </a:t>
                      </a:r>
                      <a:r>
                        <a:rPr sz="2000" dirty="0">
                          <a:latin typeface="Arial"/>
                          <a:cs typeface="Arial"/>
                        </a:rPr>
                        <a:t>illness</a:t>
                      </a:r>
                      <a:endParaRPr sz="2000">
                        <a:latin typeface="Arial"/>
                        <a:cs typeface="Arial"/>
                      </a:endParaRPr>
                    </a:p>
                  </a:txBody>
                  <a:tcPr marL="0" marR="0" marT="39369"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4ED"/>
                    </a:solidFill>
                  </a:tcPr>
                </a:tc>
                <a:tc>
                  <a:txBody>
                    <a:bodyPr/>
                    <a:lstStyle/>
                    <a:p>
                      <a:pPr marL="92710" marR="1283970">
                        <a:lnSpc>
                          <a:spcPct val="100000"/>
                        </a:lnSpc>
                        <a:spcBef>
                          <a:spcPts val="309"/>
                        </a:spcBef>
                      </a:pPr>
                      <a:r>
                        <a:rPr sz="2000" dirty="0">
                          <a:latin typeface="Arial"/>
                          <a:cs typeface="Arial"/>
                        </a:rPr>
                        <a:t>Primaquin</a:t>
                      </a:r>
                      <a:r>
                        <a:rPr sz="2000" spc="5" dirty="0">
                          <a:latin typeface="Arial"/>
                          <a:cs typeface="Arial"/>
                        </a:rPr>
                        <a:t>e</a:t>
                      </a:r>
                      <a:r>
                        <a:rPr sz="2000" dirty="0">
                          <a:latin typeface="Arial"/>
                          <a:cs typeface="Arial"/>
                        </a:rPr>
                        <a:t>,  tafenoquine</a:t>
                      </a:r>
                      <a:endParaRPr sz="2000">
                        <a:latin typeface="Arial"/>
                        <a:cs typeface="Arial"/>
                      </a:endParaRPr>
                    </a:p>
                  </a:txBody>
                  <a:tcPr marL="0" marR="0" marT="39369"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4ED"/>
                    </a:solidFill>
                  </a:tcPr>
                </a:tc>
              </a:tr>
              <a:tr h="1920240">
                <a:tc>
                  <a:txBody>
                    <a:bodyPr/>
                    <a:lstStyle/>
                    <a:p>
                      <a:pPr marL="91440" marR="589915">
                        <a:lnSpc>
                          <a:spcPct val="100000"/>
                        </a:lnSpc>
                        <a:spcBef>
                          <a:spcPts val="310"/>
                        </a:spcBef>
                      </a:pPr>
                      <a:r>
                        <a:rPr sz="2000" dirty="0">
                          <a:latin typeface="Arial"/>
                          <a:cs typeface="Arial"/>
                        </a:rPr>
                        <a:t>Sporo</a:t>
                      </a:r>
                      <a:r>
                        <a:rPr sz="2000" spc="10" dirty="0">
                          <a:latin typeface="Arial"/>
                          <a:cs typeface="Arial"/>
                        </a:rPr>
                        <a:t>z</a:t>
                      </a:r>
                      <a:r>
                        <a:rPr sz="2000" dirty="0">
                          <a:latin typeface="Arial"/>
                          <a:cs typeface="Arial"/>
                        </a:rPr>
                        <a:t>ontoc</a:t>
                      </a:r>
                      <a:r>
                        <a:rPr sz="2000" spc="-10" dirty="0">
                          <a:latin typeface="Arial"/>
                          <a:cs typeface="Arial"/>
                        </a:rPr>
                        <a:t>i</a:t>
                      </a:r>
                      <a:r>
                        <a:rPr sz="2000" dirty="0">
                          <a:latin typeface="Arial"/>
                          <a:cs typeface="Arial"/>
                        </a:rPr>
                        <a:t>dal  drugs</a:t>
                      </a:r>
                      <a:endParaRPr sz="2000">
                        <a:latin typeface="Arial"/>
                        <a:cs typeface="Arial"/>
                      </a:endParaRPr>
                    </a:p>
                  </a:txBody>
                  <a:tcPr marL="0" marR="0" marT="393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EF3F7"/>
                    </a:solidFill>
                  </a:tcPr>
                </a:tc>
                <a:tc>
                  <a:txBody>
                    <a:bodyPr/>
                    <a:lstStyle/>
                    <a:p>
                      <a:pPr marL="92075" marR="334010">
                        <a:lnSpc>
                          <a:spcPct val="100000"/>
                        </a:lnSpc>
                        <a:spcBef>
                          <a:spcPts val="310"/>
                        </a:spcBef>
                      </a:pPr>
                      <a:r>
                        <a:rPr sz="2000" dirty="0">
                          <a:latin typeface="Arial"/>
                          <a:cs typeface="Arial"/>
                        </a:rPr>
                        <a:t>These act by </a:t>
                      </a:r>
                      <a:r>
                        <a:rPr sz="2000" spc="-5" dirty="0">
                          <a:latin typeface="Arial"/>
                          <a:cs typeface="Arial"/>
                        </a:rPr>
                        <a:t>affecting  </a:t>
                      </a:r>
                      <a:r>
                        <a:rPr sz="2000" dirty="0">
                          <a:latin typeface="Arial"/>
                          <a:cs typeface="Arial"/>
                        </a:rPr>
                        <a:t>further development</a:t>
                      </a:r>
                      <a:r>
                        <a:rPr sz="2000" spc="-130" dirty="0">
                          <a:latin typeface="Arial"/>
                          <a:cs typeface="Arial"/>
                        </a:rPr>
                        <a:t> </a:t>
                      </a:r>
                      <a:r>
                        <a:rPr sz="2000" dirty="0">
                          <a:latin typeface="Arial"/>
                          <a:cs typeface="Arial"/>
                        </a:rPr>
                        <a:t>of  gametocytes into  oocytes</a:t>
                      </a:r>
                      <a:endParaRPr sz="2000">
                        <a:latin typeface="Arial"/>
                        <a:cs typeface="Arial"/>
                      </a:endParaRPr>
                    </a:p>
                    <a:p>
                      <a:pPr marL="92075" marR="147955">
                        <a:lnSpc>
                          <a:spcPct val="100000"/>
                        </a:lnSpc>
                      </a:pPr>
                      <a:r>
                        <a:rPr sz="2000" dirty="0">
                          <a:latin typeface="Arial"/>
                          <a:cs typeface="Arial"/>
                        </a:rPr>
                        <a:t>within </a:t>
                      </a:r>
                      <a:r>
                        <a:rPr sz="2000" spc="-5" dirty="0">
                          <a:latin typeface="Arial"/>
                          <a:cs typeface="Arial"/>
                        </a:rPr>
                        <a:t>the </a:t>
                      </a:r>
                      <a:r>
                        <a:rPr sz="2000" dirty="0">
                          <a:latin typeface="Arial"/>
                          <a:cs typeface="Arial"/>
                        </a:rPr>
                        <a:t>mosquito</a:t>
                      </a:r>
                      <a:r>
                        <a:rPr sz="2000" spc="-100" dirty="0">
                          <a:latin typeface="Arial"/>
                          <a:cs typeface="Arial"/>
                        </a:rPr>
                        <a:t> </a:t>
                      </a:r>
                      <a:r>
                        <a:rPr sz="2000" dirty="0">
                          <a:latin typeface="Arial"/>
                          <a:cs typeface="Arial"/>
                        </a:rPr>
                        <a:t>thus  abating</a:t>
                      </a:r>
                      <a:r>
                        <a:rPr sz="2000" spc="-25" dirty="0">
                          <a:latin typeface="Arial"/>
                          <a:cs typeface="Arial"/>
                        </a:rPr>
                        <a:t> </a:t>
                      </a:r>
                      <a:r>
                        <a:rPr sz="2000" dirty="0">
                          <a:latin typeface="Arial"/>
                          <a:cs typeface="Arial"/>
                        </a:rPr>
                        <a:t>transmission</a:t>
                      </a:r>
                      <a:endParaRPr sz="2000">
                        <a:latin typeface="Arial"/>
                        <a:cs typeface="Arial"/>
                      </a:endParaRPr>
                    </a:p>
                  </a:txBody>
                  <a:tcPr marL="0" marR="0" marT="393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EF3F7"/>
                    </a:solidFill>
                  </a:tcPr>
                </a:tc>
                <a:tc>
                  <a:txBody>
                    <a:bodyPr/>
                    <a:lstStyle/>
                    <a:p>
                      <a:pPr marL="92710" marR="97790">
                        <a:lnSpc>
                          <a:spcPct val="100000"/>
                        </a:lnSpc>
                        <a:spcBef>
                          <a:spcPts val="310"/>
                        </a:spcBef>
                      </a:pPr>
                      <a:r>
                        <a:rPr sz="2000" dirty="0">
                          <a:latin typeface="Arial"/>
                          <a:cs typeface="Arial"/>
                        </a:rPr>
                        <a:t>Primaquine,</a:t>
                      </a:r>
                      <a:r>
                        <a:rPr sz="2000" spc="-85" dirty="0">
                          <a:latin typeface="Arial"/>
                          <a:cs typeface="Arial"/>
                        </a:rPr>
                        <a:t> </a:t>
                      </a:r>
                      <a:r>
                        <a:rPr sz="2000" dirty="0">
                          <a:latin typeface="Arial"/>
                          <a:cs typeface="Arial"/>
                        </a:rPr>
                        <a:t>proguanil,  chlorguanil</a:t>
                      </a:r>
                      <a:endParaRPr sz="2000">
                        <a:latin typeface="Arial"/>
                        <a:cs typeface="Arial"/>
                      </a:endParaRPr>
                    </a:p>
                  </a:txBody>
                  <a:tcPr marL="0" marR="0" marT="393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EF3F7"/>
                    </a:solidFill>
                  </a:tcPr>
                </a:tc>
              </a:tr>
            </a:tbl>
          </a:graphicData>
        </a:graphic>
      </p:graphicFrame>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12895" y="357398"/>
            <a:ext cx="8181191" cy="245324"/>
          </a:xfrm>
          <a:prstGeom prst="rect">
            <a:avLst/>
          </a:prstGeom>
        </p:spPr>
        <p:txBody>
          <a:bodyPr vert="horz" wrap="square" lIns="0" tIns="17145" rIns="0" bIns="0" rtlCol="0">
            <a:spAutoFit/>
          </a:bodyPr>
          <a:lstStyle/>
          <a:p>
            <a:pPr marL="12700">
              <a:lnSpc>
                <a:spcPts val="1850"/>
              </a:lnSpc>
              <a:spcBef>
                <a:spcPts val="135"/>
              </a:spcBef>
            </a:pPr>
            <a:r>
              <a:rPr sz="1550" b="1" spc="20" smtClean="0">
                <a:latin typeface="Caladea"/>
                <a:cs typeface="Caladea"/>
              </a:rPr>
              <a:t>I</a:t>
            </a:r>
            <a:endParaRPr sz="1200">
              <a:latin typeface="Caladea"/>
              <a:cs typeface="Caladea"/>
            </a:endParaRPr>
          </a:p>
        </p:txBody>
      </p:sp>
      <p:sp>
        <p:nvSpPr>
          <p:cNvPr id="3" name="object 3"/>
          <p:cNvSpPr/>
          <p:nvPr/>
        </p:nvSpPr>
        <p:spPr>
          <a:xfrm>
            <a:off x="5292762" y="4521393"/>
            <a:ext cx="2408945" cy="2036"/>
          </a:xfrm>
          <a:custGeom>
            <a:avLst/>
            <a:gdLst/>
            <a:ahLst/>
            <a:cxnLst/>
            <a:rect l="l" t="t" r="r" b="b"/>
            <a:pathLst>
              <a:path w="1990725" h="3175">
                <a:moveTo>
                  <a:pt x="1990344" y="0"/>
                </a:moveTo>
                <a:lnTo>
                  <a:pt x="0" y="0"/>
                </a:lnTo>
                <a:lnTo>
                  <a:pt x="0" y="3047"/>
                </a:lnTo>
                <a:lnTo>
                  <a:pt x="1990344" y="3047"/>
                </a:lnTo>
                <a:lnTo>
                  <a:pt x="1990344" y="0"/>
                </a:lnTo>
                <a:close/>
              </a:path>
            </a:pathLst>
          </a:custGeom>
          <a:solidFill>
            <a:srgbClr val="000000"/>
          </a:solidFill>
        </p:spPr>
        <p:txBody>
          <a:bodyPr wrap="square" lIns="0" tIns="0" rIns="0" bIns="0" rtlCol="0"/>
          <a:lstStyle/>
          <a:p>
            <a:endParaRPr/>
          </a:p>
        </p:txBody>
      </p:sp>
      <p:sp>
        <p:nvSpPr>
          <p:cNvPr id="5" name="object 5"/>
          <p:cNvSpPr txBox="1"/>
          <p:nvPr/>
        </p:nvSpPr>
        <p:spPr>
          <a:xfrm>
            <a:off x="328263" y="5046901"/>
            <a:ext cx="6669741" cy="551433"/>
          </a:xfrm>
          <a:prstGeom prst="rect">
            <a:avLst/>
          </a:prstGeom>
        </p:spPr>
        <p:txBody>
          <a:bodyPr vert="horz" wrap="square" lIns="0" tIns="12700" rIns="0" bIns="0" rtlCol="0">
            <a:spAutoFit/>
          </a:bodyPr>
          <a:lstStyle/>
          <a:p>
            <a:pPr marL="234315">
              <a:lnSpc>
                <a:spcPts val="1415"/>
              </a:lnSpc>
              <a:spcBef>
                <a:spcPts val="100"/>
              </a:spcBef>
            </a:pPr>
            <a:r>
              <a:rPr sz="1200" spc="-5" dirty="0">
                <a:latin typeface="Caladea"/>
                <a:cs typeface="Caladea"/>
              </a:rPr>
              <a:t>IMPORTANT*: Infections with </a:t>
            </a:r>
            <a:r>
              <a:rPr sz="1200" b="1" spc="-5" dirty="0">
                <a:latin typeface="Caladea"/>
                <a:cs typeface="Caladea"/>
              </a:rPr>
              <a:t>P.falciparum </a:t>
            </a:r>
            <a:r>
              <a:rPr sz="1200" dirty="0">
                <a:latin typeface="Caladea"/>
                <a:cs typeface="Caladea"/>
              </a:rPr>
              <a:t>and P.malariae </a:t>
            </a:r>
            <a:r>
              <a:rPr sz="1200" b="1" spc="-5" dirty="0">
                <a:latin typeface="Caladea"/>
                <a:cs typeface="Caladea"/>
              </a:rPr>
              <a:t>have no</a:t>
            </a:r>
            <a:r>
              <a:rPr sz="1200" b="1" spc="45" dirty="0">
                <a:latin typeface="Caladea"/>
                <a:cs typeface="Caladea"/>
              </a:rPr>
              <a:t> </a:t>
            </a:r>
            <a:r>
              <a:rPr sz="1200" b="1" dirty="0">
                <a:latin typeface="Caladea"/>
                <a:cs typeface="Caladea"/>
              </a:rPr>
              <a:t>exoerythro</a:t>
            </a:r>
            <a:endParaRPr sz="1200">
              <a:latin typeface="Caladea"/>
              <a:cs typeface="Caladea"/>
            </a:endParaRPr>
          </a:p>
          <a:p>
            <a:pPr marR="36830" indent="1134745">
              <a:lnSpc>
                <a:spcPts val="1420"/>
              </a:lnSpc>
              <a:spcBef>
                <a:spcPts val="40"/>
              </a:spcBef>
            </a:pPr>
            <a:r>
              <a:rPr sz="1200" spc="-5" dirty="0">
                <a:latin typeface="Caladea"/>
                <a:cs typeface="Caladea"/>
              </a:rPr>
              <a:t>Infections with </a:t>
            </a:r>
            <a:r>
              <a:rPr sz="1200" b="1" dirty="0">
                <a:latin typeface="Caladea"/>
                <a:cs typeface="Caladea"/>
              </a:rPr>
              <a:t>P.vivax </a:t>
            </a:r>
            <a:r>
              <a:rPr sz="1200" dirty="0">
                <a:latin typeface="Caladea"/>
                <a:cs typeface="Caladea"/>
              </a:rPr>
              <a:t>and </a:t>
            </a:r>
            <a:r>
              <a:rPr sz="1200" spc="-5" dirty="0">
                <a:latin typeface="Caladea"/>
                <a:cs typeface="Caladea"/>
              </a:rPr>
              <a:t>P.ovale </a:t>
            </a:r>
            <a:r>
              <a:rPr sz="1200" b="1" spc="-5" dirty="0">
                <a:latin typeface="Caladea"/>
                <a:cs typeface="Caladea"/>
              </a:rPr>
              <a:t>have exoerythrocytic </a:t>
            </a:r>
            <a:r>
              <a:rPr sz="1200" b="1" dirty="0">
                <a:latin typeface="Caladea"/>
                <a:cs typeface="Caladea"/>
              </a:rPr>
              <a:t>stage  (</a:t>
            </a:r>
            <a:r>
              <a:rPr sz="1200" dirty="0">
                <a:latin typeface="Caladea"/>
                <a:cs typeface="Caladea"/>
              </a:rPr>
              <a:t>* </a:t>
            </a:r>
            <a:r>
              <a:rPr sz="1200" spc="-5" dirty="0">
                <a:latin typeface="Caladea"/>
                <a:cs typeface="Caladea"/>
              </a:rPr>
              <a:t>the source: </a:t>
            </a:r>
            <a:r>
              <a:rPr sz="1200" dirty="0">
                <a:latin typeface="Arial"/>
                <a:cs typeface="Arial"/>
              </a:rPr>
              <a:t>Rang and dale's </a:t>
            </a:r>
            <a:r>
              <a:rPr sz="1200" spc="-5" dirty="0">
                <a:latin typeface="Arial"/>
                <a:cs typeface="Arial"/>
              </a:rPr>
              <a:t>pharmacology- </a:t>
            </a:r>
            <a:r>
              <a:rPr sz="1200" dirty="0">
                <a:latin typeface="Arial"/>
                <a:cs typeface="Arial"/>
              </a:rPr>
              <a:t>sixth </a:t>
            </a:r>
            <a:r>
              <a:rPr sz="1200" spc="-5" dirty="0">
                <a:latin typeface="Arial"/>
                <a:cs typeface="Arial"/>
              </a:rPr>
              <a:t>edition- page704 </a:t>
            </a:r>
            <a:r>
              <a:rPr sz="1200" dirty="0">
                <a:latin typeface="Arial"/>
                <a:cs typeface="Arial"/>
              </a:rPr>
              <a:t>“see the</a:t>
            </a:r>
            <a:r>
              <a:rPr sz="1200" spc="40" dirty="0">
                <a:latin typeface="Arial"/>
                <a:cs typeface="Arial"/>
              </a:rPr>
              <a:t> </a:t>
            </a:r>
            <a:r>
              <a:rPr sz="1200" dirty="0">
                <a:latin typeface="Arial"/>
                <a:cs typeface="Arial"/>
              </a:rPr>
              <a:t>last</a:t>
            </a:r>
            <a:endParaRPr sz="1200">
              <a:latin typeface="Arial"/>
              <a:cs typeface="Arial"/>
            </a:endParaRPr>
          </a:p>
        </p:txBody>
      </p:sp>
      <p:sp>
        <p:nvSpPr>
          <p:cNvPr id="6" name="object 6"/>
          <p:cNvSpPr txBox="1"/>
          <p:nvPr/>
        </p:nvSpPr>
        <p:spPr>
          <a:xfrm>
            <a:off x="6974028" y="5046901"/>
            <a:ext cx="1508376" cy="559127"/>
          </a:xfrm>
          <a:prstGeom prst="rect">
            <a:avLst/>
          </a:prstGeom>
        </p:spPr>
        <p:txBody>
          <a:bodyPr vert="horz" wrap="square" lIns="0" tIns="12700" rIns="0" bIns="0" rtlCol="0">
            <a:spAutoFit/>
          </a:bodyPr>
          <a:lstStyle/>
          <a:p>
            <a:pPr marL="19050">
              <a:lnSpc>
                <a:spcPct val="100000"/>
              </a:lnSpc>
              <a:spcBef>
                <a:spcPts val="100"/>
              </a:spcBef>
            </a:pPr>
            <a:r>
              <a:rPr sz="1200" b="1" spc="-5" dirty="0">
                <a:latin typeface="Caladea"/>
                <a:cs typeface="Caladea"/>
              </a:rPr>
              <a:t>cytic </a:t>
            </a:r>
            <a:r>
              <a:rPr sz="1200" b="1" dirty="0">
                <a:latin typeface="Caladea"/>
                <a:cs typeface="Caladea"/>
              </a:rPr>
              <a:t>stage</a:t>
            </a:r>
            <a:endParaRPr sz="1200">
              <a:latin typeface="Caladea"/>
              <a:cs typeface="Caladea"/>
            </a:endParaRPr>
          </a:p>
          <a:p>
            <a:pPr>
              <a:lnSpc>
                <a:spcPct val="100000"/>
              </a:lnSpc>
              <a:spcBef>
                <a:spcPts val="20"/>
              </a:spcBef>
            </a:pPr>
            <a:endParaRPr sz="1150">
              <a:latin typeface="Caladea"/>
              <a:cs typeface="Caladea"/>
            </a:endParaRPr>
          </a:p>
          <a:p>
            <a:pPr marL="16510">
              <a:lnSpc>
                <a:spcPct val="100000"/>
              </a:lnSpc>
            </a:pPr>
            <a:r>
              <a:rPr sz="1200" spc="-5" dirty="0">
                <a:latin typeface="Arial"/>
                <a:cs typeface="Arial"/>
              </a:rPr>
              <a:t>page”</a:t>
            </a:r>
            <a:r>
              <a:rPr sz="1200" spc="-5" dirty="0">
                <a:latin typeface="Caladea"/>
                <a:cs typeface="Caladea"/>
              </a:rPr>
              <a:t>)</a:t>
            </a:r>
            <a:endParaRPr sz="1200">
              <a:latin typeface="Caladea"/>
              <a:cs typeface="Caladea"/>
            </a:endParaRPr>
          </a:p>
        </p:txBody>
      </p:sp>
      <p:grpSp>
        <p:nvGrpSpPr>
          <p:cNvPr id="7" name="object 7"/>
          <p:cNvGrpSpPr/>
          <p:nvPr/>
        </p:nvGrpSpPr>
        <p:grpSpPr>
          <a:xfrm>
            <a:off x="454126" y="609600"/>
            <a:ext cx="7354389" cy="3360629"/>
            <a:chOff x="375284" y="1955800"/>
            <a:chExt cx="6077585" cy="4234815"/>
          </a:xfrm>
        </p:grpSpPr>
        <p:sp>
          <p:nvSpPr>
            <p:cNvPr id="8" name="object 8"/>
            <p:cNvSpPr/>
            <p:nvPr/>
          </p:nvSpPr>
          <p:spPr>
            <a:xfrm>
              <a:off x="384810" y="1965325"/>
              <a:ext cx="6057900" cy="4215130"/>
            </a:xfrm>
            <a:prstGeom prst="rect">
              <a:avLst/>
            </a:prstGeom>
            <a:blipFill>
              <a:blip r:embed="rId2" cstate="print"/>
              <a:stretch>
                <a:fillRect/>
              </a:stretch>
            </a:blipFill>
          </p:spPr>
          <p:txBody>
            <a:bodyPr wrap="square" lIns="0" tIns="0" rIns="0" bIns="0" rtlCol="0"/>
            <a:lstStyle/>
            <a:p>
              <a:endParaRPr/>
            </a:p>
          </p:txBody>
        </p:sp>
        <p:sp>
          <p:nvSpPr>
            <p:cNvPr id="9" name="object 9"/>
            <p:cNvSpPr/>
            <p:nvPr/>
          </p:nvSpPr>
          <p:spPr>
            <a:xfrm>
              <a:off x="380047" y="1960562"/>
              <a:ext cx="6068060" cy="4225290"/>
            </a:xfrm>
            <a:custGeom>
              <a:avLst/>
              <a:gdLst/>
              <a:ahLst/>
              <a:cxnLst/>
              <a:rect l="l" t="t" r="r" b="b"/>
              <a:pathLst>
                <a:path w="6068060" h="4225290">
                  <a:moveTo>
                    <a:pt x="0" y="0"/>
                  </a:moveTo>
                  <a:lnTo>
                    <a:pt x="6067433" y="0"/>
                  </a:lnTo>
                  <a:lnTo>
                    <a:pt x="6067433" y="4224732"/>
                  </a:lnTo>
                  <a:lnTo>
                    <a:pt x="0" y="4224732"/>
                  </a:lnTo>
                  <a:lnTo>
                    <a:pt x="0" y="0"/>
                  </a:lnTo>
                  <a:close/>
                </a:path>
              </a:pathLst>
            </a:custGeom>
            <a:ln w="9525">
              <a:solidFill>
                <a:srgbClr val="FF2600"/>
              </a:solidFill>
            </a:ln>
          </p:spPr>
          <p:txBody>
            <a:bodyPr wrap="square" lIns="0" tIns="0" rIns="0" bIns="0" rtlCol="0"/>
            <a:lstStyle/>
            <a:p>
              <a:endParaRPr/>
            </a:p>
          </p:txBody>
        </p:sp>
      </p:grpSp>
      <p:sp>
        <p:nvSpPr>
          <p:cNvPr id="10" name="object 10"/>
          <p:cNvSpPr/>
          <p:nvPr/>
        </p:nvSpPr>
        <p:spPr>
          <a:xfrm>
            <a:off x="6895006" y="5470297"/>
            <a:ext cx="142676" cy="74338"/>
          </a:xfrm>
          <a:prstGeom prst="rect">
            <a:avLst/>
          </a:prstGeom>
          <a:blipFill>
            <a:blip r:embed="rId3" cstate="print"/>
            <a:stretch>
              <a:fillRect/>
            </a:stretch>
          </a:blipFill>
        </p:spPr>
        <p:txBody>
          <a:bodyPr wrap="square" lIns="0" tIns="0" rIns="0" bIns="0" rtlCol="0"/>
          <a:lstStyle/>
          <a:p>
            <a:endParaRPr/>
          </a:p>
        </p:txBody>
      </p:sp>
      <p:grpSp>
        <p:nvGrpSpPr>
          <p:cNvPr id="11" name="object 11"/>
          <p:cNvGrpSpPr/>
          <p:nvPr/>
        </p:nvGrpSpPr>
        <p:grpSpPr>
          <a:xfrm>
            <a:off x="0" y="3657600"/>
            <a:ext cx="8305800" cy="2743200"/>
            <a:chOff x="219456" y="7019543"/>
            <a:chExt cx="6845934" cy="3540760"/>
          </a:xfrm>
        </p:grpSpPr>
        <p:sp>
          <p:nvSpPr>
            <p:cNvPr id="12" name="object 12"/>
            <p:cNvSpPr/>
            <p:nvPr/>
          </p:nvSpPr>
          <p:spPr>
            <a:xfrm>
              <a:off x="4959096" y="8412479"/>
              <a:ext cx="1161415" cy="3175"/>
            </a:xfrm>
            <a:custGeom>
              <a:avLst/>
              <a:gdLst/>
              <a:ahLst/>
              <a:cxnLst/>
              <a:rect l="l" t="t" r="r" b="b"/>
              <a:pathLst>
                <a:path w="1161414" h="3175">
                  <a:moveTo>
                    <a:pt x="1161288" y="0"/>
                  </a:moveTo>
                  <a:lnTo>
                    <a:pt x="0" y="0"/>
                  </a:lnTo>
                  <a:lnTo>
                    <a:pt x="0" y="3048"/>
                  </a:lnTo>
                  <a:lnTo>
                    <a:pt x="1161288" y="3048"/>
                  </a:lnTo>
                  <a:lnTo>
                    <a:pt x="1161288" y="0"/>
                  </a:lnTo>
                  <a:close/>
                </a:path>
              </a:pathLst>
            </a:custGeom>
            <a:solidFill>
              <a:srgbClr val="000000"/>
            </a:solidFill>
          </p:spPr>
          <p:txBody>
            <a:bodyPr wrap="square" lIns="0" tIns="0" rIns="0" bIns="0" rtlCol="0"/>
            <a:lstStyle/>
            <a:p>
              <a:endParaRPr/>
            </a:p>
          </p:txBody>
        </p:sp>
        <p:sp>
          <p:nvSpPr>
            <p:cNvPr id="13" name="object 13"/>
            <p:cNvSpPr/>
            <p:nvPr/>
          </p:nvSpPr>
          <p:spPr>
            <a:xfrm>
              <a:off x="842010" y="8481694"/>
              <a:ext cx="5486247" cy="2059305"/>
            </a:xfrm>
            <a:prstGeom prst="rect">
              <a:avLst/>
            </a:prstGeom>
            <a:blipFill>
              <a:blip r:embed="rId4" cstate="print"/>
              <a:stretch>
                <a:fillRect/>
              </a:stretch>
            </a:blipFill>
          </p:spPr>
          <p:txBody>
            <a:bodyPr wrap="square" lIns="0" tIns="0" rIns="0" bIns="0" rtlCol="0"/>
            <a:lstStyle/>
            <a:p>
              <a:endParaRPr/>
            </a:p>
          </p:txBody>
        </p:sp>
        <p:sp>
          <p:nvSpPr>
            <p:cNvPr id="14" name="object 14"/>
            <p:cNvSpPr/>
            <p:nvPr/>
          </p:nvSpPr>
          <p:spPr>
            <a:xfrm>
              <a:off x="822960" y="8462644"/>
              <a:ext cx="5524500" cy="2078355"/>
            </a:xfrm>
            <a:custGeom>
              <a:avLst/>
              <a:gdLst/>
              <a:ahLst/>
              <a:cxnLst/>
              <a:rect l="l" t="t" r="r" b="b"/>
              <a:pathLst>
                <a:path w="5524500" h="2078354">
                  <a:moveTo>
                    <a:pt x="0" y="0"/>
                  </a:moveTo>
                  <a:lnTo>
                    <a:pt x="5524503" y="0"/>
                  </a:lnTo>
                  <a:lnTo>
                    <a:pt x="5524503" y="2078354"/>
                  </a:lnTo>
                </a:path>
                <a:path w="5524500" h="2078354">
                  <a:moveTo>
                    <a:pt x="0" y="2078354"/>
                  </a:moveTo>
                  <a:lnTo>
                    <a:pt x="0" y="0"/>
                  </a:lnTo>
                </a:path>
              </a:pathLst>
            </a:custGeom>
            <a:ln w="38100">
              <a:solidFill>
                <a:srgbClr val="FF2600"/>
              </a:solidFill>
            </a:ln>
          </p:spPr>
          <p:txBody>
            <a:bodyPr wrap="square" lIns="0" tIns="0" rIns="0" bIns="0" rtlCol="0"/>
            <a:lstStyle/>
            <a:p>
              <a:endParaRPr/>
            </a:p>
          </p:txBody>
        </p:sp>
        <p:sp>
          <p:nvSpPr>
            <p:cNvPr id="15" name="object 15"/>
            <p:cNvSpPr/>
            <p:nvPr/>
          </p:nvSpPr>
          <p:spPr>
            <a:xfrm>
              <a:off x="5611367" y="7019543"/>
              <a:ext cx="292608" cy="1792223"/>
            </a:xfrm>
            <a:prstGeom prst="rect">
              <a:avLst/>
            </a:prstGeom>
            <a:blipFill>
              <a:blip r:embed="rId5" cstate="print"/>
              <a:stretch>
                <a:fillRect/>
              </a:stretch>
            </a:blipFill>
          </p:spPr>
          <p:txBody>
            <a:bodyPr wrap="square" lIns="0" tIns="0" rIns="0" bIns="0" rtlCol="0"/>
            <a:lstStyle/>
            <a:p>
              <a:endParaRPr/>
            </a:p>
          </p:txBody>
        </p:sp>
        <p:sp>
          <p:nvSpPr>
            <p:cNvPr id="16" name="object 16"/>
            <p:cNvSpPr/>
            <p:nvPr/>
          </p:nvSpPr>
          <p:spPr>
            <a:xfrm>
              <a:off x="5756909" y="7045324"/>
              <a:ext cx="0" cy="1575435"/>
            </a:xfrm>
            <a:custGeom>
              <a:avLst/>
              <a:gdLst/>
              <a:ahLst/>
              <a:cxnLst/>
              <a:rect l="l" t="t" r="r" b="b"/>
              <a:pathLst>
                <a:path h="1575434">
                  <a:moveTo>
                    <a:pt x="0" y="0"/>
                  </a:moveTo>
                  <a:lnTo>
                    <a:pt x="0" y="1575001"/>
                  </a:lnTo>
                </a:path>
              </a:pathLst>
            </a:custGeom>
            <a:ln w="12700">
              <a:solidFill>
                <a:srgbClr val="FF2600"/>
              </a:solidFill>
            </a:ln>
          </p:spPr>
          <p:txBody>
            <a:bodyPr wrap="square" lIns="0" tIns="0" rIns="0" bIns="0" rtlCol="0"/>
            <a:lstStyle/>
            <a:p>
              <a:endParaRPr/>
            </a:p>
          </p:txBody>
        </p:sp>
        <p:sp>
          <p:nvSpPr>
            <p:cNvPr id="17" name="object 17"/>
            <p:cNvSpPr/>
            <p:nvPr/>
          </p:nvSpPr>
          <p:spPr>
            <a:xfrm>
              <a:off x="219456" y="7769351"/>
              <a:ext cx="6845808" cy="786384"/>
            </a:xfrm>
            <a:prstGeom prst="rect">
              <a:avLst/>
            </a:prstGeom>
            <a:blipFill>
              <a:blip r:embed="rId6" cstate="print"/>
              <a:stretch>
                <a:fillRect/>
              </a:stretch>
            </a:blipFill>
          </p:spPr>
          <p:txBody>
            <a:bodyPr wrap="square" lIns="0" tIns="0" rIns="0" bIns="0" rtlCol="0"/>
            <a:lstStyle/>
            <a:p>
              <a:endParaRPr/>
            </a:p>
          </p:txBody>
        </p:sp>
        <p:sp>
          <p:nvSpPr>
            <p:cNvPr id="18" name="object 18"/>
            <p:cNvSpPr/>
            <p:nvPr/>
          </p:nvSpPr>
          <p:spPr>
            <a:xfrm>
              <a:off x="270509" y="7795894"/>
              <a:ext cx="6743700" cy="685800"/>
            </a:xfrm>
            <a:custGeom>
              <a:avLst/>
              <a:gdLst/>
              <a:ahLst/>
              <a:cxnLst/>
              <a:rect l="l" t="t" r="r" b="b"/>
              <a:pathLst>
                <a:path w="6743700" h="685800">
                  <a:moveTo>
                    <a:pt x="0" y="0"/>
                  </a:moveTo>
                  <a:lnTo>
                    <a:pt x="6743703" y="0"/>
                  </a:lnTo>
                  <a:lnTo>
                    <a:pt x="6743703" y="685800"/>
                  </a:lnTo>
                  <a:lnTo>
                    <a:pt x="0" y="685800"/>
                  </a:lnTo>
                  <a:lnTo>
                    <a:pt x="0" y="0"/>
                  </a:lnTo>
                  <a:close/>
                </a:path>
              </a:pathLst>
            </a:custGeom>
            <a:ln w="9525">
              <a:solidFill>
                <a:srgbClr val="5B92C7"/>
              </a:solidFill>
            </a:ln>
          </p:spPr>
          <p:txBody>
            <a:bodyPr wrap="square" lIns="0" tIns="0" rIns="0" bIns="0" rtlCol="0"/>
            <a:lstStyle/>
            <a:p>
              <a:endParaRPr/>
            </a:p>
          </p:txBody>
        </p:sp>
      </p:grpSp>
      <p:sp>
        <p:nvSpPr>
          <p:cNvPr id="19" name="object 19"/>
          <p:cNvSpPr/>
          <p:nvPr/>
        </p:nvSpPr>
        <p:spPr>
          <a:xfrm>
            <a:off x="243431" y="142707"/>
            <a:ext cx="29968" cy="11810"/>
          </a:xfrm>
          <a:custGeom>
            <a:avLst/>
            <a:gdLst/>
            <a:ahLst/>
            <a:cxnLst/>
            <a:rect l="l" t="t" r="r" b="b"/>
            <a:pathLst>
              <a:path w="24764" h="18414">
                <a:moveTo>
                  <a:pt x="24371" y="0"/>
                </a:moveTo>
                <a:lnTo>
                  <a:pt x="18288" y="0"/>
                </a:lnTo>
                <a:lnTo>
                  <a:pt x="0" y="0"/>
                </a:lnTo>
                <a:lnTo>
                  <a:pt x="0" y="3035"/>
                </a:lnTo>
                <a:lnTo>
                  <a:pt x="18288" y="3035"/>
                </a:lnTo>
                <a:lnTo>
                  <a:pt x="18288" y="18275"/>
                </a:lnTo>
                <a:lnTo>
                  <a:pt x="24371" y="18275"/>
                </a:lnTo>
                <a:lnTo>
                  <a:pt x="24371" y="0"/>
                </a:lnTo>
                <a:close/>
              </a:path>
            </a:pathLst>
          </a:custGeom>
          <a:solidFill>
            <a:srgbClr val="000000"/>
          </a:solidFill>
        </p:spPr>
        <p:txBody>
          <a:bodyPr wrap="square" lIns="0" tIns="0" rIns="0" bIns="0" rtlCol="0"/>
          <a:lstStyle/>
          <a:p>
            <a:endParaRPr/>
          </a:p>
        </p:txBody>
      </p:sp>
      <p:sp>
        <p:nvSpPr>
          <p:cNvPr id="20" name="object 20"/>
          <p:cNvSpPr/>
          <p:nvPr/>
        </p:nvSpPr>
        <p:spPr>
          <a:xfrm>
            <a:off x="361457" y="148562"/>
            <a:ext cx="8409406" cy="0"/>
          </a:xfrm>
          <a:custGeom>
            <a:avLst/>
            <a:gdLst/>
            <a:ahLst/>
            <a:cxnLst/>
            <a:rect l="l" t="t" r="r" b="b"/>
            <a:pathLst>
              <a:path w="6949440">
                <a:moveTo>
                  <a:pt x="0" y="0"/>
                </a:moveTo>
                <a:lnTo>
                  <a:pt x="6949440" y="0"/>
                </a:lnTo>
              </a:path>
            </a:pathLst>
          </a:custGeom>
          <a:ln w="18288">
            <a:solidFill>
              <a:srgbClr val="000000"/>
            </a:solidFill>
            <a:prstDash val="dash"/>
          </a:ln>
        </p:spPr>
        <p:txBody>
          <a:bodyPr wrap="square" lIns="0" tIns="0" rIns="0" bIns="0" rtlCol="0"/>
          <a:lstStyle/>
          <a:p>
            <a:endParaRPr/>
          </a:p>
        </p:txBody>
      </p:sp>
      <p:grpSp>
        <p:nvGrpSpPr>
          <p:cNvPr id="21" name="object 21"/>
          <p:cNvGrpSpPr/>
          <p:nvPr/>
        </p:nvGrpSpPr>
        <p:grpSpPr>
          <a:xfrm>
            <a:off x="8859383" y="142699"/>
            <a:ext cx="63008" cy="6570078"/>
            <a:chOff x="7321295" y="222504"/>
            <a:chExt cx="52069" cy="10244455"/>
          </a:xfrm>
        </p:grpSpPr>
        <p:sp>
          <p:nvSpPr>
            <p:cNvPr id="22" name="object 22"/>
            <p:cNvSpPr/>
            <p:nvPr/>
          </p:nvSpPr>
          <p:spPr>
            <a:xfrm>
              <a:off x="7321296" y="222516"/>
              <a:ext cx="52069" cy="18415"/>
            </a:xfrm>
            <a:custGeom>
              <a:avLst/>
              <a:gdLst/>
              <a:ahLst/>
              <a:cxnLst/>
              <a:rect l="l" t="t" r="r" b="b"/>
              <a:pathLst>
                <a:path w="52070" h="18414">
                  <a:moveTo>
                    <a:pt x="51816" y="0"/>
                  </a:moveTo>
                  <a:lnTo>
                    <a:pt x="36576" y="0"/>
                  </a:lnTo>
                  <a:lnTo>
                    <a:pt x="33528" y="0"/>
                  </a:lnTo>
                  <a:lnTo>
                    <a:pt x="0" y="0"/>
                  </a:lnTo>
                  <a:lnTo>
                    <a:pt x="0" y="18275"/>
                  </a:lnTo>
                  <a:lnTo>
                    <a:pt x="36576" y="18275"/>
                  </a:lnTo>
                  <a:lnTo>
                    <a:pt x="36576" y="3035"/>
                  </a:lnTo>
                  <a:lnTo>
                    <a:pt x="51816" y="3035"/>
                  </a:lnTo>
                  <a:lnTo>
                    <a:pt x="51816" y="0"/>
                  </a:lnTo>
                  <a:close/>
                </a:path>
              </a:pathLst>
            </a:custGeom>
            <a:solidFill>
              <a:srgbClr val="000000"/>
            </a:solidFill>
          </p:spPr>
          <p:txBody>
            <a:bodyPr wrap="square" lIns="0" tIns="0" rIns="0" bIns="0" rtlCol="0"/>
            <a:lstStyle/>
            <a:p>
              <a:endParaRPr/>
            </a:p>
          </p:txBody>
        </p:sp>
        <p:sp>
          <p:nvSpPr>
            <p:cNvPr id="23" name="object 23"/>
            <p:cNvSpPr/>
            <p:nvPr/>
          </p:nvSpPr>
          <p:spPr>
            <a:xfrm>
              <a:off x="7354823" y="225551"/>
              <a:ext cx="18415" cy="18415"/>
            </a:xfrm>
            <a:custGeom>
              <a:avLst/>
              <a:gdLst/>
              <a:ahLst/>
              <a:cxnLst/>
              <a:rect l="l" t="t" r="r" b="b"/>
              <a:pathLst>
                <a:path w="18415" h="18414">
                  <a:moveTo>
                    <a:pt x="18288" y="0"/>
                  </a:moveTo>
                  <a:lnTo>
                    <a:pt x="0" y="0"/>
                  </a:lnTo>
                  <a:lnTo>
                    <a:pt x="0" y="18288"/>
                  </a:lnTo>
                  <a:lnTo>
                    <a:pt x="18288" y="18288"/>
                  </a:lnTo>
                  <a:lnTo>
                    <a:pt x="18288" y="0"/>
                  </a:lnTo>
                  <a:close/>
                </a:path>
              </a:pathLst>
            </a:custGeom>
            <a:solidFill>
              <a:srgbClr val="FFFFFF"/>
            </a:solidFill>
          </p:spPr>
          <p:txBody>
            <a:bodyPr wrap="square" lIns="0" tIns="0" rIns="0" bIns="0" rtlCol="0"/>
            <a:lstStyle/>
            <a:p>
              <a:endParaRPr/>
            </a:p>
          </p:txBody>
        </p:sp>
        <p:sp>
          <p:nvSpPr>
            <p:cNvPr id="24" name="object 24"/>
            <p:cNvSpPr/>
            <p:nvPr/>
          </p:nvSpPr>
          <p:spPr>
            <a:xfrm>
              <a:off x="7354823" y="222504"/>
              <a:ext cx="18415" cy="3175"/>
            </a:xfrm>
            <a:custGeom>
              <a:avLst/>
              <a:gdLst/>
              <a:ahLst/>
              <a:cxnLst/>
              <a:rect l="l" t="t" r="r" b="b"/>
              <a:pathLst>
                <a:path w="18415" h="3175">
                  <a:moveTo>
                    <a:pt x="0" y="3047"/>
                  </a:moveTo>
                  <a:lnTo>
                    <a:pt x="18288" y="3047"/>
                  </a:lnTo>
                  <a:lnTo>
                    <a:pt x="18288" y="0"/>
                  </a:lnTo>
                  <a:lnTo>
                    <a:pt x="0" y="0"/>
                  </a:lnTo>
                  <a:lnTo>
                    <a:pt x="0" y="3047"/>
                  </a:lnTo>
                  <a:close/>
                </a:path>
              </a:pathLst>
            </a:custGeom>
            <a:solidFill>
              <a:srgbClr val="000000"/>
            </a:solidFill>
          </p:spPr>
          <p:txBody>
            <a:bodyPr wrap="square" lIns="0" tIns="0" rIns="0" bIns="0" rtlCol="0"/>
            <a:lstStyle/>
            <a:p>
              <a:endParaRPr/>
            </a:p>
          </p:txBody>
        </p:sp>
        <p:sp>
          <p:nvSpPr>
            <p:cNvPr id="25" name="object 25"/>
            <p:cNvSpPr/>
            <p:nvPr/>
          </p:nvSpPr>
          <p:spPr>
            <a:xfrm>
              <a:off x="7354824" y="225551"/>
              <a:ext cx="18415" cy="73660"/>
            </a:xfrm>
            <a:custGeom>
              <a:avLst/>
              <a:gdLst/>
              <a:ahLst/>
              <a:cxnLst/>
              <a:rect l="l" t="t" r="r" b="b"/>
              <a:pathLst>
                <a:path w="18415" h="73660">
                  <a:moveTo>
                    <a:pt x="18288" y="0"/>
                  </a:moveTo>
                  <a:lnTo>
                    <a:pt x="0" y="0"/>
                  </a:lnTo>
                  <a:lnTo>
                    <a:pt x="0" y="15240"/>
                  </a:lnTo>
                  <a:lnTo>
                    <a:pt x="0" y="18288"/>
                  </a:lnTo>
                  <a:lnTo>
                    <a:pt x="0" y="73152"/>
                  </a:lnTo>
                  <a:lnTo>
                    <a:pt x="18288" y="73152"/>
                  </a:lnTo>
                  <a:lnTo>
                    <a:pt x="18288" y="18288"/>
                  </a:lnTo>
                  <a:lnTo>
                    <a:pt x="18288" y="15240"/>
                  </a:lnTo>
                  <a:lnTo>
                    <a:pt x="18288" y="0"/>
                  </a:lnTo>
                  <a:close/>
                </a:path>
              </a:pathLst>
            </a:custGeom>
            <a:solidFill>
              <a:srgbClr val="FFFFFF"/>
            </a:solidFill>
          </p:spPr>
          <p:txBody>
            <a:bodyPr wrap="square" lIns="0" tIns="0" rIns="0" bIns="0" rtlCol="0"/>
            <a:lstStyle/>
            <a:p>
              <a:endParaRPr/>
            </a:p>
          </p:txBody>
        </p:sp>
        <p:sp>
          <p:nvSpPr>
            <p:cNvPr id="26" name="object 26"/>
            <p:cNvSpPr/>
            <p:nvPr/>
          </p:nvSpPr>
          <p:spPr>
            <a:xfrm>
              <a:off x="7363967" y="298703"/>
              <a:ext cx="0" cy="10168255"/>
            </a:xfrm>
            <a:custGeom>
              <a:avLst/>
              <a:gdLst/>
              <a:ahLst/>
              <a:cxnLst/>
              <a:rect l="l" t="t" r="r" b="b"/>
              <a:pathLst>
                <a:path h="10168255">
                  <a:moveTo>
                    <a:pt x="0" y="0"/>
                  </a:moveTo>
                  <a:lnTo>
                    <a:pt x="0" y="10168128"/>
                  </a:lnTo>
                </a:path>
              </a:pathLst>
            </a:custGeom>
            <a:ln w="18288">
              <a:solidFill>
                <a:srgbClr val="000000"/>
              </a:solidFill>
              <a:prstDash val="dash"/>
            </a:ln>
          </p:spPr>
          <p:txBody>
            <a:bodyPr wrap="square" lIns="0" tIns="0" rIns="0" bIns="0" rtlCol="0"/>
            <a:lstStyle/>
            <a:p>
              <a:endParaRPr/>
            </a:p>
          </p:txBody>
        </p:sp>
      </p:grpSp>
      <p:sp>
        <p:nvSpPr>
          <p:cNvPr id="27" name="object 27"/>
          <p:cNvSpPr/>
          <p:nvPr/>
        </p:nvSpPr>
        <p:spPr>
          <a:xfrm>
            <a:off x="254494" y="191567"/>
            <a:ext cx="0" cy="6521209"/>
          </a:xfrm>
          <a:custGeom>
            <a:avLst/>
            <a:gdLst/>
            <a:ahLst/>
            <a:cxnLst/>
            <a:rect l="l" t="t" r="r" b="b"/>
            <a:pathLst>
              <a:path h="10168255">
                <a:moveTo>
                  <a:pt x="0" y="0"/>
                </a:moveTo>
                <a:lnTo>
                  <a:pt x="0" y="10168128"/>
                </a:lnTo>
              </a:path>
            </a:pathLst>
          </a:custGeom>
          <a:ln w="18288">
            <a:solidFill>
              <a:srgbClr val="000000"/>
            </a:solidFill>
            <a:prstDash val="dash"/>
          </a:ln>
        </p:spPr>
        <p:txBody>
          <a:bodyPr wrap="square" lIns="0" tIns="0" rIns="0" bIns="0" rtlCol="0"/>
          <a:lstStyle/>
          <a:p>
            <a:endParaRPr/>
          </a:p>
        </p:txBody>
      </p:sp>
      <p:sp>
        <p:nvSpPr>
          <p:cNvPr id="28" name="object 28"/>
          <p:cNvSpPr/>
          <p:nvPr/>
        </p:nvSpPr>
        <p:spPr>
          <a:xfrm>
            <a:off x="243431" y="6759609"/>
            <a:ext cx="22284" cy="814"/>
          </a:xfrm>
          <a:custGeom>
            <a:avLst/>
            <a:gdLst/>
            <a:ahLst/>
            <a:cxnLst/>
            <a:rect l="l" t="t" r="r" b="b"/>
            <a:pathLst>
              <a:path w="18414" h="1270">
                <a:moveTo>
                  <a:pt x="18288" y="0"/>
                </a:moveTo>
                <a:lnTo>
                  <a:pt x="0" y="0"/>
                </a:lnTo>
                <a:lnTo>
                  <a:pt x="0" y="1016"/>
                </a:lnTo>
                <a:lnTo>
                  <a:pt x="18288" y="1016"/>
                </a:lnTo>
                <a:lnTo>
                  <a:pt x="18288" y="0"/>
                </a:lnTo>
                <a:close/>
              </a:path>
            </a:pathLst>
          </a:custGeom>
          <a:solidFill>
            <a:srgbClr val="000000"/>
          </a:solidFill>
        </p:spPr>
        <p:txBody>
          <a:bodyPr wrap="square" lIns="0" tIns="0" rIns="0" bIns="0" rtlCol="0"/>
          <a:lstStyle/>
          <a:p>
            <a:endParaRPr/>
          </a:p>
        </p:txBody>
      </p:sp>
      <p:sp>
        <p:nvSpPr>
          <p:cNvPr id="29" name="object 29"/>
          <p:cNvSpPr/>
          <p:nvPr/>
        </p:nvSpPr>
        <p:spPr>
          <a:xfrm>
            <a:off x="8899954" y="6759609"/>
            <a:ext cx="22284" cy="814"/>
          </a:xfrm>
          <a:custGeom>
            <a:avLst/>
            <a:gdLst/>
            <a:ahLst/>
            <a:cxnLst/>
            <a:rect l="l" t="t" r="r" b="b"/>
            <a:pathLst>
              <a:path w="18415" h="1270">
                <a:moveTo>
                  <a:pt x="18288" y="0"/>
                </a:moveTo>
                <a:lnTo>
                  <a:pt x="0" y="0"/>
                </a:lnTo>
                <a:lnTo>
                  <a:pt x="0" y="1016"/>
                </a:lnTo>
                <a:lnTo>
                  <a:pt x="18288" y="1016"/>
                </a:lnTo>
                <a:lnTo>
                  <a:pt x="18288" y="0"/>
                </a:lnTo>
                <a:close/>
              </a:path>
            </a:pathLst>
          </a:custGeom>
          <a:solidFill>
            <a:srgbClr val="000000"/>
          </a:solid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MALARIA PREVENTION</a:t>
            </a:r>
            <a:endParaRPr lang="en-US" dirty="0"/>
          </a:p>
        </p:txBody>
      </p:sp>
      <p:sp>
        <p:nvSpPr>
          <p:cNvPr id="3" name="Content Placeholder 2"/>
          <p:cNvSpPr>
            <a:spLocks noGrp="1"/>
          </p:cNvSpPr>
          <p:nvPr>
            <p:ph idx="1"/>
          </p:nvPr>
        </p:nvSpPr>
        <p:spPr/>
        <p:txBody>
          <a:bodyPr>
            <a:normAutofit/>
          </a:bodyPr>
          <a:lstStyle/>
          <a:p>
            <a:r>
              <a:rPr lang="en-US" dirty="0" smtClean="0"/>
              <a:t>■ PERSONAL PROTECTION AGAINST MALARIA</a:t>
            </a:r>
          </a:p>
          <a:p>
            <a:pPr marL="514350" indent="-514350">
              <a:buFont typeface="+mj-lt"/>
              <a:buAutoNum type="arabicPeriod"/>
            </a:pPr>
            <a:r>
              <a:rPr lang="en-US" dirty="0" smtClean="0"/>
              <a:t>the avoidance of exposure to mosquitoes at their peak feeding times (usually dusk to dawn) </a:t>
            </a:r>
          </a:p>
          <a:p>
            <a:pPr marL="514350" indent="-514350">
              <a:buFont typeface="+mj-lt"/>
              <a:buAutoNum type="arabicPeriod"/>
            </a:pPr>
            <a:r>
              <a:rPr lang="en-US" dirty="0" smtClean="0"/>
              <a:t>use of insect repellents containing 10–35% DEET (or, if DEET is unacceptable, 7% </a:t>
            </a:r>
            <a:r>
              <a:rPr lang="en-US" dirty="0" err="1" smtClean="0"/>
              <a:t>picaridin</a:t>
            </a:r>
            <a:r>
              <a:rPr lang="en-US" dirty="0" smtClean="0"/>
              <a:t>)</a:t>
            </a:r>
          </a:p>
          <a:p>
            <a:pPr marL="514350" indent="-514350">
              <a:buFont typeface="+mj-lt"/>
              <a:buAutoNum type="arabicPeriod"/>
            </a:pPr>
            <a:r>
              <a:rPr lang="en-US" dirty="0" smtClean="0"/>
              <a:t>suitable clothing</a:t>
            </a:r>
          </a:p>
          <a:p>
            <a:pPr marL="514350" indent="-514350">
              <a:buFont typeface="+mj-lt"/>
              <a:buAutoNum type="arabicPeriod"/>
            </a:pPr>
            <a:r>
              <a:rPr lang="en-US" dirty="0" smtClean="0"/>
              <a:t>ITNs or other insecticide-impregnated materials</a:t>
            </a:r>
          </a:p>
          <a:p>
            <a:pPr marL="514350" indent="-514350">
              <a:buFont typeface="+mj-lt"/>
              <a:buAutoNum type="arabicPeriod"/>
            </a:pPr>
            <a:r>
              <a:rPr lang="en-US" dirty="0" smtClean="0"/>
              <a:t>bed nets treated with residual </a:t>
            </a:r>
            <a:r>
              <a:rPr lang="en-US" dirty="0" err="1" smtClean="0"/>
              <a:t>pyrethroids</a:t>
            </a:r>
            <a:endParaRPr lang="en-US" dirty="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2"/>
          <p:cNvSpPr>
            <a:spLocks noGrp="1"/>
          </p:cNvSpPr>
          <p:nvPr>
            <p:ph sz="half" idx="1"/>
          </p:nvPr>
        </p:nvSpPr>
        <p:spPr>
          <a:xfrm>
            <a:off x="457200" y="1600200"/>
            <a:ext cx="5194300" cy="4525963"/>
          </a:xfrm>
        </p:spPr>
        <p:txBody>
          <a:bodyPr/>
          <a:lstStyle/>
          <a:p>
            <a:r>
              <a:rPr lang="en-GB" smtClean="0"/>
              <a:t>Key methods to prevent malaria transmission are:</a:t>
            </a:r>
          </a:p>
          <a:p>
            <a:pPr lvl="1"/>
            <a:r>
              <a:rPr lang="en-GB" smtClean="0"/>
              <a:t>Long lasting insecticide impregnated nets (LLINs)</a:t>
            </a:r>
          </a:p>
          <a:p>
            <a:pPr lvl="1"/>
            <a:r>
              <a:rPr lang="en-GB" smtClean="0"/>
              <a:t>Insecticide-treated nets (ITNs)</a:t>
            </a:r>
          </a:p>
          <a:p>
            <a:pPr lvl="1"/>
            <a:r>
              <a:rPr lang="en-GB" smtClean="0"/>
              <a:t>Indoor residual spraying</a:t>
            </a:r>
          </a:p>
          <a:p>
            <a:pPr lvl="1"/>
            <a:r>
              <a:rPr lang="en-GB" smtClean="0"/>
              <a:t>Mosquito repellents</a:t>
            </a:r>
          </a:p>
          <a:p>
            <a:pPr lvl="1"/>
            <a:r>
              <a:rPr lang="en-GB" smtClean="0"/>
              <a:t>Preventative drug treatments</a:t>
            </a:r>
          </a:p>
          <a:p>
            <a:pPr lvl="1">
              <a:buFont typeface="Arial" charset="0"/>
              <a:buNone/>
            </a:pPr>
            <a:endParaRPr lang="en-GB" smtClean="0"/>
          </a:p>
          <a:p>
            <a:pPr lvl="1"/>
            <a:endParaRPr lang="en-GB" smtClean="0"/>
          </a:p>
          <a:p>
            <a:pPr lvl="1"/>
            <a:endParaRPr lang="en-GB" smtClean="0"/>
          </a:p>
          <a:p>
            <a:pPr>
              <a:buFont typeface="Arial" charset="0"/>
              <a:buNone/>
            </a:pPr>
            <a:endParaRPr lang="en-GB" smtClean="0"/>
          </a:p>
          <a:p>
            <a:endParaRPr lang="en-US" smtClean="0"/>
          </a:p>
        </p:txBody>
      </p:sp>
      <p:sp>
        <p:nvSpPr>
          <p:cNvPr id="13315" name="Title 1"/>
          <p:cNvSpPr>
            <a:spLocks noGrp="1"/>
          </p:cNvSpPr>
          <p:nvPr>
            <p:ph type="title"/>
          </p:nvPr>
        </p:nvSpPr>
        <p:spPr>
          <a:xfrm>
            <a:off x="395288" y="0"/>
            <a:ext cx="7834312" cy="1143000"/>
          </a:xfrm>
        </p:spPr>
        <p:txBody>
          <a:bodyPr/>
          <a:lstStyle/>
          <a:p>
            <a:r>
              <a:rPr lang="en-GB" smtClean="0"/>
              <a:t>How do you prevent malaria?</a:t>
            </a:r>
            <a:endParaRPr lang="en-US" smtClean="0"/>
          </a:p>
        </p:txBody>
      </p:sp>
      <p:pic>
        <p:nvPicPr>
          <p:cNvPr id="4" name="Picture 3" descr="mosquito net Bionnie Gillespie, Voices for a malria free future.JPG"/>
          <p:cNvPicPr>
            <a:picLocks noChangeAspect="1"/>
          </p:cNvPicPr>
          <p:nvPr/>
        </p:nvPicPr>
        <p:blipFill>
          <a:blip r:embed="rId3"/>
          <a:srcRect r="5739"/>
          <a:stretch>
            <a:fillRect/>
          </a:stretch>
        </p:blipFill>
        <p:spPr>
          <a:xfrm>
            <a:off x="6235700" y="1628775"/>
            <a:ext cx="2657475" cy="4248150"/>
          </a:xfrm>
          <a:prstGeom prst="rect">
            <a:avLst/>
          </a:prstGeom>
          <a:ln>
            <a:solidFill>
              <a:schemeClr val="tx1"/>
            </a:solidFill>
          </a:ln>
          <a:effectLst>
            <a:outerShdw blurRad="50800" dist="38100" dir="2700000" algn="tl" rotWithShape="0">
              <a:prstClr val="black">
                <a:alpha val="40000"/>
              </a:prstClr>
            </a:outerShdw>
          </a:effectLst>
        </p:spPr>
      </p:pic>
      <p:sp>
        <p:nvSpPr>
          <p:cNvPr id="13317" name="TextBox 5"/>
          <p:cNvSpPr txBox="1">
            <a:spLocks noChangeArrowheads="1"/>
          </p:cNvSpPr>
          <p:nvPr/>
        </p:nvSpPr>
        <p:spPr bwMode="auto">
          <a:xfrm>
            <a:off x="5113338" y="6021388"/>
            <a:ext cx="3779837" cy="261937"/>
          </a:xfrm>
          <a:prstGeom prst="rect">
            <a:avLst/>
          </a:prstGeom>
          <a:noFill/>
          <a:ln w="9525">
            <a:noFill/>
            <a:miter lim="800000"/>
            <a:headEnd/>
            <a:tailEnd/>
          </a:ln>
        </p:spPr>
        <p:txBody>
          <a:bodyPr>
            <a:spAutoFit/>
          </a:bodyPr>
          <a:lstStyle/>
          <a:p>
            <a:pPr algn="r"/>
            <a:r>
              <a:rPr lang="en-GB" sz="1100"/>
              <a:t>Image: p_skov_vestergaard_frandsen</a:t>
            </a:r>
            <a:endParaRPr lang="en-US" sz="110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cHEMOPROPHYLAXIS</a:t>
            </a:r>
            <a:endParaRPr lang="en-US" dirty="0"/>
          </a:p>
        </p:txBody>
      </p:sp>
      <p:sp>
        <p:nvSpPr>
          <p:cNvPr id="3" name="Content Placeholder 2"/>
          <p:cNvSpPr>
            <a:spLocks noGrp="1"/>
          </p:cNvSpPr>
          <p:nvPr>
            <p:ph idx="1"/>
          </p:nvPr>
        </p:nvSpPr>
        <p:spPr/>
        <p:txBody>
          <a:bodyPr/>
          <a:lstStyle/>
          <a:p>
            <a:r>
              <a:rPr lang="en-US" dirty="0" err="1" smtClean="0"/>
              <a:t>Mefloquine</a:t>
            </a:r>
            <a:r>
              <a:rPr lang="en-US" dirty="0" smtClean="0"/>
              <a:t> (250mg) weekly is the only drug advised for pregnant women traveling to areas with drug-resistant malaria</a:t>
            </a:r>
          </a:p>
          <a:p>
            <a:r>
              <a:rPr lang="en-US" dirty="0" smtClean="0"/>
              <a:t>drug is generally considered safe in the second and third trimesters of pregnancy</a:t>
            </a:r>
          </a:p>
          <a:p>
            <a:r>
              <a:rPr lang="en-US" dirty="0" smtClean="0"/>
              <a:t> </a:t>
            </a:r>
            <a:r>
              <a:rPr lang="en-US" dirty="0" err="1" smtClean="0"/>
              <a:t>Doxycycline</a:t>
            </a:r>
            <a:r>
              <a:rPr lang="en-US" dirty="0" smtClean="0"/>
              <a:t> may be given until 15 weeks of pregnancy</a:t>
            </a:r>
          </a:p>
          <a:p>
            <a:r>
              <a:rPr lang="en-US" dirty="0" smtClean="0"/>
              <a:t>intermittent preventive treatment (IPT) to pregnant women, and in some areas to infant</a:t>
            </a:r>
          </a:p>
          <a:p>
            <a:endParaRPr lang="en-US" dirty="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err="1" smtClean="0"/>
              <a:t>sulfadoxine-pyrimethamine</a:t>
            </a:r>
            <a:r>
              <a:rPr lang="en-US" dirty="0" smtClean="0"/>
              <a:t> at each antenatal visit (maximum, once monthly) in the second and third trimesters of pregnancy</a:t>
            </a:r>
          </a:p>
          <a:p>
            <a:r>
              <a:rPr lang="en-US" dirty="0" smtClean="0"/>
              <a:t>Travelers should start taking </a:t>
            </a:r>
            <a:r>
              <a:rPr lang="en-US" dirty="0" err="1" smtClean="0"/>
              <a:t>antimalarial</a:t>
            </a:r>
            <a:r>
              <a:rPr lang="en-US" dirty="0" smtClean="0"/>
              <a:t> drugs 2 days to 2 weeks before departure</a:t>
            </a:r>
          </a:p>
          <a:p>
            <a:r>
              <a:rPr lang="en-US" dirty="0" err="1" smtClean="0"/>
              <a:t>Antimalarial</a:t>
            </a:r>
            <a:r>
              <a:rPr lang="en-US" dirty="0" smtClean="0"/>
              <a:t> prophylaxis should continue for 4 weeks after the traveler has left the endemic area</a:t>
            </a:r>
          </a:p>
          <a:p>
            <a:r>
              <a:rPr lang="en-US" dirty="0" smtClean="0"/>
              <a:t>except if </a:t>
            </a:r>
            <a:r>
              <a:rPr lang="en-US" dirty="0" err="1" smtClean="0"/>
              <a:t>atovaquone-proguanil</a:t>
            </a:r>
            <a:r>
              <a:rPr lang="en-US" dirty="0" smtClean="0"/>
              <a:t> or </a:t>
            </a:r>
            <a:r>
              <a:rPr lang="en-US" dirty="0" err="1" smtClean="0"/>
              <a:t>primaquine</a:t>
            </a:r>
            <a:r>
              <a:rPr lang="en-US" dirty="0" smtClean="0"/>
              <a:t> has been taken; these drugs have significant activities against the liver stage of the infection (causal prophylaxis) and can be discontinued 1 week after departure from the endemic area. </a:t>
            </a:r>
            <a:endParaRPr lang="en-US" dirty="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err="1" smtClean="0"/>
              <a:t>Atovaquone-proguanil</a:t>
            </a:r>
            <a:r>
              <a:rPr lang="en-US" dirty="0" smtClean="0"/>
              <a:t> (</a:t>
            </a:r>
            <a:r>
              <a:rPr lang="en-US" dirty="0" err="1" smtClean="0"/>
              <a:t>Malarone</a:t>
            </a:r>
            <a:r>
              <a:rPr lang="en-US" dirty="0" smtClean="0"/>
              <a:t>; 3.75/1.5 mg/kg or 250/100 mg, daily adult dose) is a fixed-combination, once-daily prophylactic agent</a:t>
            </a:r>
          </a:p>
          <a:p>
            <a:r>
              <a:rPr lang="en-US" dirty="0" smtClean="0"/>
              <a:t> This combination is effective against all types of malaria, including multidrug-resistant </a:t>
            </a:r>
            <a:r>
              <a:rPr lang="en-US" dirty="0" err="1" smtClean="0"/>
              <a:t>falciparum</a:t>
            </a:r>
            <a:r>
              <a:rPr lang="en-US" dirty="0" smtClean="0"/>
              <a:t> malaria.</a:t>
            </a:r>
          </a:p>
          <a:p>
            <a:r>
              <a:rPr lang="en-US" dirty="0" smtClean="0"/>
              <a:t> </a:t>
            </a:r>
            <a:r>
              <a:rPr lang="en-US" dirty="0" err="1" smtClean="0"/>
              <a:t>Atovaquone-proguanil</a:t>
            </a:r>
            <a:r>
              <a:rPr lang="en-US" dirty="0" smtClean="0"/>
              <a:t> is best taken with food or a milky drink to optimize absorption. </a:t>
            </a:r>
          </a:p>
          <a:p>
            <a:r>
              <a:rPr lang="en-US" dirty="0" smtClean="0"/>
              <a:t>It is not recommended if the estimated </a:t>
            </a:r>
            <a:r>
              <a:rPr lang="en-US" dirty="0" err="1" smtClean="0"/>
              <a:t>glomerular</a:t>
            </a:r>
            <a:r>
              <a:rPr lang="en-US" dirty="0" smtClean="0"/>
              <a:t> filtration rate is &lt;30 </a:t>
            </a:r>
            <a:r>
              <a:rPr lang="en-US" dirty="0" err="1" smtClean="0"/>
              <a:t>mL</a:t>
            </a:r>
            <a:r>
              <a:rPr lang="en-US" dirty="0" smtClean="0"/>
              <a:t>/min</a:t>
            </a:r>
            <a:r>
              <a:rPr lang="en-US" smtClean="0"/>
              <a:t>. </a:t>
            </a:r>
            <a:endParaRPr lang="en-US"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32098" name="Picture 2" descr="C:\Users\muthoos\Desktop\PASW 18\IMG_20211027_211522.jpg"/>
          <p:cNvPicPr>
            <a:picLocks noGrp="1" noChangeAspect="1" noChangeArrowheads="1"/>
          </p:cNvPicPr>
          <p:nvPr>
            <p:ph idx="1"/>
          </p:nvPr>
        </p:nvPicPr>
        <p:blipFill>
          <a:blip r:embed="rId2"/>
          <a:srcRect/>
          <a:stretch>
            <a:fillRect/>
          </a:stretch>
        </p:blipFill>
        <p:spPr bwMode="auto">
          <a:xfrm>
            <a:off x="609600" y="304800"/>
            <a:ext cx="7772400" cy="6553200"/>
          </a:xfrm>
          <a:prstGeom prst="rect">
            <a:avLst/>
          </a:prstGeom>
          <a:noFill/>
        </p:spPr>
      </p:pic>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47458" name="Picture 2"/>
          <p:cNvPicPr>
            <a:picLocks noGrp="1" noChangeAspect="1" noChangeArrowheads="1"/>
          </p:cNvPicPr>
          <p:nvPr>
            <p:ph idx="1"/>
          </p:nvPr>
        </p:nvPicPr>
        <p:blipFill>
          <a:blip r:embed="rId2"/>
          <a:srcRect/>
          <a:stretch>
            <a:fillRect/>
          </a:stretch>
        </p:blipFill>
        <p:spPr bwMode="auto">
          <a:xfrm>
            <a:off x="1600200" y="1447800"/>
            <a:ext cx="5257800" cy="4572000"/>
          </a:xfrm>
          <a:prstGeom prst="rect">
            <a:avLst/>
          </a:prstGeom>
          <a:noFill/>
          <a:ln w="9525">
            <a:noFill/>
            <a:miter lim="800000"/>
            <a:headEnd/>
            <a:tailEnd/>
          </a:ln>
          <a:effec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757</TotalTime>
  <Words>5494</Words>
  <Application>Microsoft Office PowerPoint</Application>
  <PresentationFormat>On-screen Show (4:3)</PresentationFormat>
  <Paragraphs>667</Paragraphs>
  <Slides>108</Slides>
  <Notes>21</Notes>
  <HiddenSlides>0</HiddenSlides>
  <MMClips>0</MMClips>
  <ScaleCrop>false</ScaleCrop>
  <HeadingPairs>
    <vt:vector size="4" baseType="variant">
      <vt:variant>
        <vt:lpstr>Theme</vt:lpstr>
      </vt:variant>
      <vt:variant>
        <vt:i4>1</vt:i4>
      </vt:variant>
      <vt:variant>
        <vt:lpstr>Slide Titles</vt:lpstr>
      </vt:variant>
      <vt:variant>
        <vt:i4>108</vt:i4>
      </vt:variant>
    </vt:vector>
  </HeadingPairs>
  <TitlesOfParts>
    <vt:vector size="109" baseType="lpstr">
      <vt:lpstr>Opulent</vt:lpstr>
      <vt:lpstr>MALARIA</vt:lpstr>
      <vt:lpstr>Slide 2</vt:lpstr>
      <vt:lpstr>Slide 3</vt:lpstr>
      <vt:lpstr>INTRODUCTION</vt:lpstr>
      <vt:lpstr>Incidence facts</vt:lpstr>
      <vt:lpstr>Slide 6</vt:lpstr>
      <vt:lpstr>x</vt:lpstr>
      <vt:lpstr>Slide 8</vt:lpstr>
      <vt:lpstr>Who are affected?</vt:lpstr>
      <vt:lpstr>Why these areas?</vt:lpstr>
      <vt:lpstr>Why is malaria a problem?</vt:lpstr>
      <vt:lpstr>Events in Humans start with Bite of  Mosquito</vt:lpstr>
      <vt:lpstr>Pre erythrocytic cycle</vt:lpstr>
      <vt:lpstr>Period of Pre erythrocytic cycle</vt:lpstr>
      <vt:lpstr>Erythrocyte cycle</vt:lpstr>
      <vt:lpstr>Slide 16</vt:lpstr>
      <vt:lpstr>Slide 17</vt:lpstr>
      <vt:lpstr>Erythrocytic Schizogony</vt:lpstr>
      <vt:lpstr>Gametogony</vt:lpstr>
      <vt:lpstr>Slide 20</vt:lpstr>
      <vt:lpstr>Mosquito cycle A definitive Host – Mosquito</vt:lpstr>
      <vt:lpstr>Slide 22</vt:lpstr>
      <vt:lpstr>Slide 23</vt:lpstr>
      <vt:lpstr>CHARACTERISTICS OF DIFFERENT PLASMODIUM SPECIES</vt:lpstr>
      <vt:lpstr> </vt:lpstr>
      <vt:lpstr>Slide 26</vt:lpstr>
      <vt:lpstr>pathophySiology ERYTHROCYTE CHANGES IN MALARIA</vt:lpstr>
      <vt:lpstr>Slide 28</vt:lpstr>
      <vt:lpstr>Slide 29</vt:lpstr>
      <vt:lpstr>Slide 30</vt:lpstr>
      <vt:lpstr>Slide 31</vt:lpstr>
      <vt:lpstr>Slide 32</vt:lpstr>
      <vt:lpstr>Sequestration &amp; cytoadherence</vt:lpstr>
      <vt:lpstr>Slide 34</vt:lpstr>
      <vt:lpstr>Slide 35</vt:lpstr>
      <vt:lpstr>Slide 36</vt:lpstr>
      <vt:lpstr>CLINICAL FEATURES</vt:lpstr>
      <vt:lpstr>Slide 38</vt:lpstr>
      <vt:lpstr>Slide 39</vt:lpstr>
      <vt:lpstr>Slide 40</vt:lpstr>
      <vt:lpstr>Cerebral Malaria </vt:lpstr>
      <vt:lpstr>Slide 42</vt:lpstr>
      <vt:lpstr> Perimacular whitening  and Pale-centered retinal     hemorrhages</vt:lpstr>
      <vt:lpstr>Slide 44</vt:lpstr>
      <vt:lpstr>HYPOGLYCEMIA</vt:lpstr>
      <vt:lpstr>ACIDOSIS</vt:lpstr>
      <vt:lpstr>NONCARDIOGENIC PULMONARY EDEMA</vt:lpstr>
      <vt:lpstr>RENAL FAILURE</vt:lpstr>
      <vt:lpstr>HEMATOLOGIC ABNORMALITIES</vt:lpstr>
      <vt:lpstr>Slide 50</vt:lpstr>
      <vt:lpstr>Slide 51</vt:lpstr>
      <vt:lpstr>LIVER DYSFUNCTION</vt:lpstr>
      <vt:lpstr>Other Complications </vt:lpstr>
      <vt:lpstr>Slide 54</vt:lpstr>
      <vt:lpstr>Slide 55</vt:lpstr>
      <vt:lpstr>Slide 56</vt:lpstr>
      <vt:lpstr>Slide 57</vt:lpstr>
      <vt:lpstr>Slide 58</vt:lpstr>
      <vt:lpstr>CHRONIC COMPLICATIONS OF MALARIA </vt:lpstr>
      <vt:lpstr>Slide 60</vt:lpstr>
      <vt:lpstr>Slide 61</vt:lpstr>
      <vt:lpstr>■ QUARTAN MALARIAL NEPHROPATHY </vt:lpstr>
      <vt:lpstr>Relapse Vs Recrudesence</vt:lpstr>
      <vt:lpstr>DIAGNOSIS OF MALARIA </vt:lpstr>
      <vt:lpstr>thin blood smear</vt:lpstr>
      <vt:lpstr>thick blood film</vt:lpstr>
      <vt:lpstr>Thin and Thick smear</vt:lpstr>
      <vt:lpstr>Recognizing Erythrocytic Stages: Schematic Morphology</vt:lpstr>
      <vt:lpstr>Species Differentiation on Thin  Films</vt:lpstr>
      <vt:lpstr>Plasmodium falciparum</vt:lpstr>
      <vt:lpstr>Plasmodium vivax</vt:lpstr>
      <vt:lpstr>Plasmodium ovale</vt:lpstr>
      <vt:lpstr>Plasmodium malariae</vt:lpstr>
      <vt:lpstr>Calculating Parasite Density</vt:lpstr>
      <vt:lpstr>Fluorescent Microscopy</vt:lpstr>
      <vt:lpstr>Slide 76</vt:lpstr>
      <vt:lpstr>Quantitative Buffy Coat(QBC)</vt:lpstr>
      <vt:lpstr>Principle of QBC System</vt:lpstr>
      <vt:lpstr>Malaria Serology</vt:lpstr>
      <vt:lpstr>Malaria Antigen Detection</vt:lpstr>
      <vt:lpstr>Slide 81</vt:lpstr>
      <vt:lpstr>INDIRECT FLUORESCENT  ANTIBODY(IFA)</vt:lpstr>
      <vt:lpstr>■■ LABORATORY FINDINGS IN ACUTE MALARIA</vt:lpstr>
      <vt:lpstr>TREATMENT</vt:lpstr>
      <vt:lpstr>Slide 85</vt:lpstr>
      <vt:lpstr>Slide 86</vt:lpstr>
      <vt:lpstr>Slide 87</vt:lpstr>
      <vt:lpstr>Slide 88</vt:lpstr>
      <vt:lpstr>Slide 89</vt:lpstr>
      <vt:lpstr>Slide 90</vt:lpstr>
      <vt:lpstr>Uncomplicated Malaria</vt:lpstr>
      <vt:lpstr>Slide 92</vt:lpstr>
      <vt:lpstr>Uncomplicated P. falciparum malaria</vt:lpstr>
      <vt:lpstr>Slide 94</vt:lpstr>
      <vt:lpstr>Severe Falciparum Malaria </vt:lpstr>
      <vt:lpstr>1. Treatment of severe falciparum malaria</vt:lpstr>
      <vt:lpstr>Slide 97</vt:lpstr>
      <vt:lpstr>Special groups</vt:lpstr>
      <vt:lpstr>THE PHARMACOLOGY OF ANTIMALARIALS</vt:lpstr>
      <vt:lpstr>THE PHARMACOLOGY OF ANTIMALARIALS (cont.)</vt:lpstr>
      <vt:lpstr>Slide 101</vt:lpstr>
      <vt:lpstr>MALARIA PREVENTION</vt:lpstr>
      <vt:lpstr>How do you prevent malaria?</vt:lpstr>
      <vt:lpstr>cHEMOPROPHYLAXIS</vt:lpstr>
      <vt:lpstr>Slide 105</vt:lpstr>
      <vt:lpstr>Slide 106</vt:lpstr>
      <vt:lpstr>Slide 107</vt:lpstr>
      <vt:lpstr>Slide 108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muthoos</dc:creator>
  <cp:lastModifiedBy>muthoos</cp:lastModifiedBy>
  <cp:revision>141</cp:revision>
  <dcterms:created xsi:type="dcterms:W3CDTF">2021-09-28T14:31:17Z</dcterms:created>
  <dcterms:modified xsi:type="dcterms:W3CDTF">2021-10-27T19:54:13Z</dcterms:modified>
</cp:coreProperties>
</file>