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48"/>
  </p:notesMasterIdLst>
  <p:handoutMasterIdLst>
    <p:handoutMasterId r:id="rId49"/>
  </p:handoutMasterIdLst>
  <p:sldIdLst>
    <p:sldId id="256" r:id="rId2"/>
    <p:sldId id="257" r:id="rId3"/>
    <p:sldId id="258" r:id="rId4"/>
    <p:sldId id="259" r:id="rId5"/>
    <p:sldId id="300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90" r:id="rId34"/>
    <p:sldId id="287" r:id="rId35"/>
    <p:sldId id="288" r:id="rId36"/>
    <p:sldId id="289" r:id="rId37"/>
    <p:sldId id="291" r:id="rId38"/>
    <p:sldId id="301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2" r:id="rId47"/>
  </p:sldIdLst>
  <p:sldSz cx="12192000" cy="6858000"/>
  <p:notesSz cx="6858000" cy="9144000"/>
  <p:defaultTextStyle>
    <a:defPPr rtl="0">
      <a:defRPr lang="en-GB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2" autoAdjust="0"/>
    <p:restoredTop sz="94660"/>
  </p:normalViewPr>
  <p:slideViewPr>
    <p:cSldViewPr snapToGrid="0">
      <p:cViewPr varScale="1">
        <p:scale>
          <a:sx n="66" d="100"/>
          <a:sy n="66" d="100"/>
        </p:scale>
        <p:origin x="70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355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4B6E94-1702-4120-9B63-AE63319883C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D6FE79-A706-4BFD-9E00-AAA9385EFEA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7BFD21-0087-4529-9525-91C20CCBC1A6}" type="datetime1">
              <a:rPr lang="en-GB" smtClean="0"/>
              <a:t>07/06/2022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58AB23-6B18-451D-9D3B-1691924365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1DD4F9-0494-427B-B1AB-C1B029FFE4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8D3AF-C96B-4339-ADFF-17CC2AEA7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329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DC80F-3293-4CB9-AFF3-897E61B95F53}" type="datetime1">
              <a:rPr lang="en-GB" smtClean="0"/>
              <a:pPr/>
              <a:t>07/06/2022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806C3E-E119-438C-AE91-C1FA81E9FF18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02776285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806C3E-E119-438C-AE91-C1FA81E9FF1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407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rtlCol="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BC0407-E209-402A-A7A0-25FDBE1668B3}" type="datetime1">
              <a:rPr lang="en-GB" noProof="0" smtClean="0"/>
              <a:t>07/06/2022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7B6599C-8CED-4FDC-B7E2-A4225C246423}" type="datetime1">
              <a:rPr lang="en-GB" noProof="0" smtClean="0"/>
              <a:t>07/06/2022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rtlCol="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rtlCol="0"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D1FCBDB-DAB0-4F30-8F13-5606846F696D}" type="datetime1">
              <a:rPr lang="en-GB" noProof="0" smtClean="0"/>
              <a:t>07/06/2022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A23B1CB-6D7B-4727-A033-5EA08BB244B3}" type="datetime1">
              <a:rPr lang="en-GB" noProof="0" smtClean="0"/>
              <a:t>07/06/2022</a:t>
            </a:fld>
            <a:endParaRPr lang="en-GB" noProof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GB" noProof="0" smtClean="0"/>
              <a:t>‹#›</a:t>
            </a:fld>
            <a:endParaRPr lang="en-GB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rtlCol="0"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 rtlCol="0"/>
          <a:lstStyle>
            <a:lvl5pPr>
              <a:defRPr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rtlCol="0"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FB03FB-B353-4DFC-B1A5-BB96A8A79BBA}" type="datetime1">
              <a:rPr lang="en-GB" noProof="0" smtClean="0"/>
              <a:t>07/06/2022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E1E592E-F25D-4836-871A-50CF2D7D1BFF}" type="datetime1">
              <a:rPr lang="en-GB" noProof="0" smtClean="0"/>
              <a:t>07/06/2022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GB" noProof="0" smtClean="0"/>
              <a:t>‹#›</a:t>
            </a:fld>
            <a:endParaRPr lang="en-GB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A184D0-F935-42BE-B239-242D651AE426}" type="datetime1">
              <a:rPr lang="en-GB" noProof="0" smtClean="0"/>
              <a:t>07/06/2022</a:t>
            </a:fld>
            <a:endParaRPr lang="en-GB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GB" noProof="0" smtClean="0"/>
              <a:t>‹#›</a:t>
            </a:fld>
            <a:endParaRPr lang="en-GB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rtlCol="0"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 rtlCol="0"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rtlCol="0"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0EB2355-C9AC-4E88-806E-AE10EC604038}" type="datetime1">
              <a:rPr lang="en-GB" noProof="0" smtClean="0"/>
              <a:t>07/06/2022</a:t>
            </a:fld>
            <a:endParaRPr lang="en-GB" noProof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 rtlCol="0"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GB" noProof="0" smtClean="0"/>
              <a:t>‹#›</a:t>
            </a:fld>
            <a:endParaRPr lang="en-GB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rtlCol="0"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rtlCol="0"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rtlCol="0"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pPr rtl="0"/>
            <a:fld id="{6D7C28C0-EB3C-48E0-BA62-B63DBF297317}" type="datetime1">
              <a:rPr lang="en-GB" noProof="0" smtClean="0"/>
              <a:t>07/06/2022</a:t>
            </a:fld>
            <a:endParaRPr lang="en-GB" noProof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 rtlCol="0"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GB" noProof="0" smtClean="0"/>
              <a:t>‹#›</a:t>
            </a:fld>
            <a:endParaRPr lang="en-GB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A4943-A922-4D02-9F16-13741CB68E91}" type="datetime1">
              <a:rPr lang="en-GB" noProof="0" smtClean="0"/>
              <a:t>07/06/2022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GB" noProof="0" smtClean="0"/>
              <a:t>‹#›</a:t>
            </a:fld>
            <a:endParaRPr lang="en-GB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1ACB894-D71C-4420-85A6-FBA904A7BB2D}" type="datetime1">
              <a:rPr lang="en-GB" noProof="0" smtClean="0"/>
              <a:t>07/06/2022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GB" noProof="0" smtClean="0"/>
              <a:t>‹#›</a:t>
            </a:fld>
            <a:endParaRPr lang="en-GB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fld id="{71F06936-C489-40E6-8312-7E0062756F02}" type="datetime1">
              <a:rPr lang="en-GB" noProof="0" smtClean="0"/>
              <a:t>07/06/2022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pPr rtl="0"/>
            <a:fld id="{8A7A6979-0714-4377-B894-6BE4C2D6E202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3244" y="1271353"/>
            <a:ext cx="10261599" cy="1645920"/>
          </a:xfrm>
        </p:spPr>
        <p:txBody>
          <a:bodyPr rtlCol="0">
            <a:normAutofit/>
          </a:bodyPr>
          <a:lstStyle/>
          <a:p>
            <a:r>
              <a:rPr lang="en-GB" sz="4000" b="1" dirty="0"/>
              <a:t>Approach to hyponatremia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3977" y="4142718"/>
            <a:ext cx="8568568" cy="45580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lvl="8"/>
            <a:r>
              <a:rPr lang="en-GB" sz="2400" dirty="0"/>
              <a:t>Dr ANGANA S</a:t>
            </a:r>
          </a:p>
        </p:txBody>
      </p:sp>
    </p:spTree>
    <p:extLst>
      <p:ext uri="{BB962C8B-B14F-4D97-AF65-F5344CB8AC3E}">
        <p14:creationId xmlns:p14="http://schemas.microsoft.com/office/powerpoint/2010/main" val="1194440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8EA45-F643-DE63-DFC4-FCD6303F3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0701" y="246866"/>
            <a:ext cx="7729728" cy="1188720"/>
          </a:xfrm>
        </p:spPr>
        <p:txBody>
          <a:bodyPr>
            <a:normAutofit/>
          </a:bodyPr>
          <a:lstStyle/>
          <a:p>
            <a:r>
              <a:rPr lang="en-US" sz="4000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83FB34-EBE4-BA5B-252C-10987F428C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745" y="1876045"/>
            <a:ext cx="10479553" cy="46149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dirty="0"/>
              <a:t>Hyponatremia – most common electrolyte abnormality</a:t>
            </a:r>
          </a:p>
          <a:p>
            <a:r>
              <a:rPr lang="en-US" sz="3600" dirty="0"/>
              <a:t>15-30% of hospitalized patients</a:t>
            </a:r>
          </a:p>
          <a:p>
            <a:r>
              <a:rPr lang="en-US" sz="3600" dirty="0"/>
              <a:t>Independent predictor of mortality acute-50% chronic 10-20%</a:t>
            </a:r>
          </a:p>
          <a:p>
            <a:r>
              <a:rPr lang="en-US" sz="3600" dirty="0"/>
              <a:t>Challenge among physicians ---&gt; cause</a:t>
            </a:r>
          </a:p>
          <a:p>
            <a:r>
              <a:rPr lang="en-US" sz="3600" dirty="0"/>
              <a:t>Basically a water imbalance</a:t>
            </a:r>
          </a:p>
        </p:txBody>
      </p:sp>
    </p:spTree>
    <p:extLst>
      <p:ext uri="{BB962C8B-B14F-4D97-AF65-F5344CB8AC3E}">
        <p14:creationId xmlns:p14="http://schemas.microsoft.com/office/powerpoint/2010/main" val="728104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1CD13-CE6E-AD6C-4C3E-FEABC67C0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1648"/>
            <a:ext cx="7729728" cy="1078286"/>
          </a:xfrm>
        </p:spPr>
        <p:txBody>
          <a:bodyPr>
            <a:normAutofit/>
          </a:bodyPr>
          <a:lstStyle/>
          <a:p>
            <a:r>
              <a:rPr lang="en-US" sz="4800" dirty="0"/>
              <a:t>hyponatremia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347540-D9C7-4EE9-DD0F-EE2751B99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180" y="1710392"/>
            <a:ext cx="10126162" cy="464806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dirty="0"/>
              <a:t>Plasma Na+ conc &lt;135 mM</a:t>
            </a:r>
          </a:p>
          <a:p>
            <a:r>
              <a:rPr lang="en-US" sz="3600" dirty="0"/>
              <a:t>Concentration of Na+ in ECF is a reflection of tonicity of body fluids , not of total body sodium content</a:t>
            </a:r>
          </a:p>
          <a:p>
            <a:r>
              <a:rPr lang="en-US" sz="3600" dirty="0"/>
              <a:t>Hyponatremia can be </a:t>
            </a:r>
            <a:r>
              <a:rPr lang="en-US" sz="3600" dirty="0" err="1"/>
              <a:t>asso</a:t>
            </a:r>
            <a:r>
              <a:rPr lang="en-US" sz="3600" dirty="0"/>
              <a:t>. With low , normal or high tonicity.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98089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FBDE3-427B-581C-C387-C5B44F8AD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02083"/>
            <a:ext cx="7729728" cy="1188720"/>
          </a:xfrm>
        </p:spPr>
        <p:txBody>
          <a:bodyPr>
            <a:normAutofit/>
          </a:bodyPr>
          <a:lstStyle/>
          <a:p>
            <a:r>
              <a:rPr lang="en-US" sz="3600" dirty="0"/>
              <a:t>PSEUDO-HYPONATREMIA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CB730-5412-106B-FEDA-CD4CBF4D0B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528" y="1975436"/>
            <a:ext cx="10324944" cy="45265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dirty="0"/>
              <a:t>It is associated with normal or increased tonicity.</a:t>
            </a:r>
          </a:p>
        </p:txBody>
      </p:sp>
    </p:spTree>
    <p:extLst>
      <p:ext uri="{BB962C8B-B14F-4D97-AF65-F5344CB8AC3E}">
        <p14:creationId xmlns:p14="http://schemas.microsoft.com/office/powerpoint/2010/main" val="2244278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8E095-46BE-0A91-EA51-C34DBE817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91040"/>
            <a:ext cx="7729728" cy="1188720"/>
          </a:xfrm>
        </p:spPr>
        <p:txBody>
          <a:bodyPr>
            <a:normAutofit/>
          </a:bodyPr>
          <a:lstStyle/>
          <a:p>
            <a:r>
              <a:rPr lang="en-US" sz="3600" dirty="0"/>
              <a:t>ISOTONIC HYPONATREMIA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AAE32-0936-1A52-D725-C4BB02CD8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528" y="1997523"/>
            <a:ext cx="10987553" cy="447137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dirty="0"/>
              <a:t>Expansion of ECF with isotonic fluids that do not contain Na </a:t>
            </a:r>
          </a:p>
          <a:p>
            <a:r>
              <a:rPr lang="en-US" sz="3600" dirty="0"/>
              <a:t>There is no transcellular shift of water but the Na decreases</a:t>
            </a:r>
          </a:p>
          <a:p>
            <a:r>
              <a:rPr lang="en-US" sz="3600" dirty="0"/>
              <a:t>Ex-  Hypertriglyceridemia , Hyperproteinemia (multiple myeloma )</a:t>
            </a:r>
          </a:p>
        </p:txBody>
      </p:sp>
    </p:spTree>
    <p:extLst>
      <p:ext uri="{BB962C8B-B14F-4D97-AF65-F5344CB8AC3E}">
        <p14:creationId xmlns:p14="http://schemas.microsoft.com/office/powerpoint/2010/main" val="3876902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461E5-5782-577D-1B9A-D3E67B7F0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310" y="257909"/>
            <a:ext cx="7729728" cy="1188720"/>
          </a:xfrm>
        </p:spPr>
        <p:txBody>
          <a:bodyPr>
            <a:noAutofit/>
          </a:bodyPr>
          <a:lstStyle/>
          <a:p>
            <a:r>
              <a:rPr lang="en-US" sz="3600" dirty="0"/>
              <a:t>Hypertonic HYPONATREMIA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00EBC-CF51-7D86-456E-B06258CD4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267" y="1842914"/>
            <a:ext cx="11307814" cy="481372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3600" dirty="0"/>
              <a:t>Seen when there is increase in effective osmoles in the ECF</a:t>
            </a:r>
          </a:p>
          <a:p>
            <a:r>
              <a:rPr lang="en-US" sz="3600" dirty="0"/>
              <a:t>Shift of water from the cells to ECF and thus causing </a:t>
            </a:r>
            <a:r>
              <a:rPr lang="en-US" sz="3600" dirty="0" err="1"/>
              <a:t>translocational</a:t>
            </a:r>
            <a:r>
              <a:rPr lang="en-US" sz="3600" dirty="0"/>
              <a:t> hyponatremia</a:t>
            </a:r>
          </a:p>
          <a:p>
            <a:r>
              <a:rPr lang="en-US" sz="3600" dirty="0"/>
              <a:t>Ex – 1.Hyperglycemia in T2DM ( plasma Na falls by 2meq/l for every 100mg/dl increase in glucose between 200-400 mg/dl and by 4meq/l at glucose &gt; 400mg/dl)</a:t>
            </a:r>
          </a:p>
          <a:p>
            <a:pPr marL="0" indent="0">
              <a:buNone/>
            </a:pPr>
            <a:r>
              <a:rPr lang="en-US" sz="3600" dirty="0"/>
              <a:t>         2.Hypertonic mannitol</a:t>
            </a:r>
          </a:p>
        </p:txBody>
      </p:sp>
    </p:spTree>
    <p:extLst>
      <p:ext uri="{BB962C8B-B14F-4D97-AF65-F5344CB8AC3E}">
        <p14:creationId xmlns:p14="http://schemas.microsoft.com/office/powerpoint/2010/main" val="2382210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2FCF5-16C0-00D9-6BFE-35B689544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769" y="291040"/>
            <a:ext cx="9649196" cy="1188720"/>
          </a:xfrm>
        </p:spPr>
        <p:txBody>
          <a:bodyPr>
            <a:normAutofit/>
          </a:bodyPr>
          <a:lstStyle/>
          <a:p>
            <a:r>
              <a:rPr lang="en-US" sz="3600" dirty="0"/>
              <a:t>Hypotonic hyponatremia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E796A-7347-501C-6F69-BECD4CF36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006" y="1853958"/>
            <a:ext cx="11540285" cy="4592851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3600" dirty="0"/>
              <a:t>Most common form of hyponatremia </a:t>
            </a:r>
            <a:endParaRPr lang="en-US" dirty="0"/>
          </a:p>
          <a:p>
            <a:r>
              <a:rPr lang="en-US" sz="3600" dirty="0"/>
              <a:t>Occurs by 2 mechanisms</a:t>
            </a:r>
          </a:p>
          <a:p>
            <a:r>
              <a:rPr lang="en-US" sz="3600" dirty="0"/>
              <a:t>1) impaired renal water excretion</a:t>
            </a:r>
          </a:p>
          <a:p>
            <a:r>
              <a:rPr lang="en-US" sz="3600" dirty="0"/>
              <a:t>2)excess water intake</a:t>
            </a:r>
          </a:p>
          <a:p>
            <a:r>
              <a:rPr lang="en-US" sz="3600" dirty="0"/>
              <a:t>Hypotonic hyponatremia classified as hypovolemic , euvolemic &amp; hypervolemic on the basis of ECF volume as assessed clinically by changes in BP , heart rate , edema, jugular venous pressure, skin turgor , mucous membranes. </a:t>
            </a:r>
          </a:p>
        </p:txBody>
      </p:sp>
    </p:spTree>
    <p:extLst>
      <p:ext uri="{BB962C8B-B14F-4D97-AF65-F5344CB8AC3E}">
        <p14:creationId xmlns:p14="http://schemas.microsoft.com/office/powerpoint/2010/main" val="1319131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88A06-C75B-0474-26E4-5466CC1A7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6807" y="231629"/>
            <a:ext cx="7729728" cy="1188720"/>
          </a:xfrm>
        </p:spPr>
        <p:txBody>
          <a:bodyPr>
            <a:noAutofit/>
          </a:bodyPr>
          <a:lstStyle/>
          <a:p>
            <a:r>
              <a:rPr lang="en-US" sz="3600"/>
              <a:t>HYPOVOLEMIC HYPONATREMIA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23F77-BF4A-2DAA-2C3E-7A0E7F7FE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289" y="1712070"/>
            <a:ext cx="10912764" cy="497322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dirty="0"/>
              <a:t>Total body water </a:t>
            </a:r>
          </a:p>
          <a:p>
            <a:r>
              <a:rPr lang="en-US" sz="3600" dirty="0"/>
              <a:t>Total body Na</a:t>
            </a:r>
          </a:p>
          <a:p>
            <a:r>
              <a:rPr lang="en-US" sz="3600" dirty="0"/>
              <a:t>Causes can be divided into 2 types</a:t>
            </a:r>
            <a:endParaRPr lang="en-US" dirty="0"/>
          </a:p>
          <a:p>
            <a:pPr marL="742950" indent="-742950">
              <a:buFont typeface="+mj-lt"/>
              <a:buAutoNum type="arabicParenR"/>
            </a:pPr>
            <a:r>
              <a:rPr lang="en-US" sz="3600" dirty="0"/>
              <a:t>Conditions with </a:t>
            </a:r>
            <a:r>
              <a:rPr lang="en-US" sz="3600" dirty="0" err="1"/>
              <a:t>UNa</a:t>
            </a:r>
            <a:r>
              <a:rPr lang="en-US" sz="3600" dirty="0"/>
              <a:t> &gt;20</a:t>
            </a:r>
          </a:p>
          <a:p>
            <a:pPr marL="0" indent="0">
              <a:buNone/>
            </a:pPr>
            <a:r>
              <a:rPr lang="en-US" sz="3600" dirty="0"/>
              <a:t>   </a:t>
            </a:r>
            <a:r>
              <a:rPr lang="en-US" sz="3600" b="1" dirty="0"/>
              <a:t>Renal causes </a:t>
            </a:r>
            <a:r>
              <a:rPr lang="en-US" sz="3600" dirty="0"/>
              <a:t>– inappropriate loss of Na+-Cl- in the urine leading to volume depletion &amp; increase in circulating AVP.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4C16EB56-508C-FD93-B03D-A7F97A29853B}"/>
              </a:ext>
            </a:extLst>
          </p:cNvPr>
          <p:cNvSpPr/>
          <p:nvPr/>
        </p:nvSpPr>
        <p:spPr>
          <a:xfrm>
            <a:off x="4300747" y="2004176"/>
            <a:ext cx="482278" cy="9742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784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7E30DF-46FA-7D47-FBD9-AE39D2D4C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833" y="332753"/>
            <a:ext cx="11009220" cy="646828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3600" b="1" dirty="0"/>
              <a:t>Mineralocorticoid deficiency(aldosterone deficiency)</a:t>
            </a:r>
          </a:p>
          <a:p>
            <a:pPr marL="0" indent="0">
              <a:buNone/>
            </a:pPr>
            <a:r>
              <a:rPr lang="en-US" sz="3600" dirty="0"/>
              <a:t>  * Hyperkalemia &amp; Hyponatremia in Hypotensive and/or hypovolemic patient with high urine Na concentration</a:t>
            </a:r>
          </a:p>
          <a:p>
            <a:pPr marL="0" indent="0">
              <a:buNone/>
            </a:pPr>
            <a:r>
              <a:rPr lang="en-US" sz="3600" b="1" dirty="0"/>
              <a:t>Salt losing nephropathies</a:t>
            </a:r>
            <a:r>
              <a:rPr lang="en-US" sz="3600" dirty="0"/>
              <a:t> – hyponatremia occurs if salt intake is reduced due to impaired renal tubular function </a:t>
            </a:r>
          </a:p>
          <a:p>
            <a:pPr marL="0" indent="0">
              <a:buNone/>
            </a:pPr>
            <a:r>
              <a:rPr lang="en-US" sz="3600" dirty="0"/>
              <a:t>  * reflux nephropathy</a:t>
            </a:r>
          </a:p>
          <a:p>
            <a:pPr marL="0" indent="0">
              <a:buNone/>
            </a:pPr>
            <a:r>
              <a:rPr lang="en-US" sz="3600" dirty="0"/>
              <a:t>  * interstitial nephropathies </a:t>
            </a:r>
          </a:p>
          <a:p>
            <a:pPr marL="0" indent="0">
              <a:buNone/>
            </a:pPr>
            <a:r>
              <a:rPr lang="en-US" sz="3600" dirty="0"/>
              <a:t>  * post obstructive uropathy</a:t>
            </a:r>
          </a:p>
          <a:p>
            <a:pPr marL="0" indent="0">
              <a:buNone/>
            </a:pPr>
            <a:r>
              <a:rPr lang="en-US" sz="3600" dirty="0"/>
              <a:t>  * medullary cystic disease </a:t>
            </a:r>
          </a:p>
          <a:p>
            <a:pPr marL="0" indent="0">
              <a:buNone/>
            </a:pPr>
            <a:r>
              <a:rPr lang="en-US" sz="3600" dirty="0"/>
              <a:t>  * Recovery phase of acute tubular necrosis</a:t>
            </a:r>
          </a:p>
        </p:txBody>
      </p:sp>
    </p:spTree>
    <p:extLst>
      <p:ext uri="{BB962C8B-B14F-4D97-AF65-F5344CB8AC3E}">
        <p14:creationId xmlns:p14="http://schemas.microsoft.com/office/powerpoint/2010/main" val="3279009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FCC65-5885-60BC-89C6-C2B210C0E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655" y="448500"/>
            <a:ext cx="10768082" cy="589919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600" b="1" dirty="0"/>
              <a:t>Diuretic excess</a:t>
            </a:r>
            <a:endParaRPr lang="en-US" b="1" dirty="0"/>
          </a:p>
          <a:p>
            <a:r>
              <a:rPr lang="en-US" sz="3600" dirty="0"/>
              <a:t>Thiazides</a:t>
            </a:r>
          </a:p>
          <a:p>
            <a:r>
              <a:rPr lang="en-US" sz="3600" dirty="0"/>
              <a:t>Loop diuretics &gt; blunting the counter current mechanism</a:t>
            </a:r>
          </a:p>
          <a:p>
            <a:pPr marL="0" indent="0">
              <a:buNone/>
            </a:pPr>
            <a:r>
              <a:rPr lang="en-US" sz="3600" dirty="0"/>
              <a:t>[Water diuresis &gt; natriuresis]</a:t>
            </a:r>
          </a:p>
        </p:txBody>
      </p:sp>
    </p:spTree>
    <p:extLst>
      <p:ext uri="{BB962C8B-B14F-4D97-AF65-F5344CB8AC3E}">
        <p14:creationId xmlns:p14="http://schemas.microsoft.com/office/powerpoint/2010/main" val="2716496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6D008-5134-39E7-1EB1-EA065CCE8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339" y="404261"/>
            <a:ext cx="10960993" cy="59916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600" b="1" dirty="0"/>
              <a:t>Osmotic diuresis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+mj-lt"/>
              </a:rPr>
              <a:t>Excretion of osmotically active non </a:t>
            </a:r>
            <a:r>
              <a:rPr lang="en-US" sz="3600" dirty="0" err="1">
                <a:latin typeface="+mj-lt"/>
              </a:rPr>
              <a:t>reabsorbable</a:t>
            </a:r>
            <a:r>
              <a:rPr lang="en-US" sz="3600" dirty="0">
                <a:latin typeface="+mj-lt"/>
              </a:rPr>
              <a:t> or poorly </a:t>
            </a:r>
            <a:r>
              <a:rPr lang="en-US" sz="3600" dirty="0" err="1">
                <a:latin typeface="+mj-lt"/>
              </a:rPr>
              <a:t>reabsorbable</a:t>
            </a:r>
            <a:r>
              <a:rPr lang="en-US" sz="3600" dirty="0">
                <a:latin typeface="+mj-lt"/>
              </a:rPr>
              <a:t> solute.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+mj-lt"/>
              </a:rPr>
              <a:t>Glycosuria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+mj-lt"/>
              </a:rPr>
              <a:t>Ketonuria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 err="1">
                <a:latin typeface="+mj-lt"/>
              </a:rPr>
              <a:t>Bicarbonaturia</a:t>
            </a:r>
            <a:r>
              <a:rPr lang="en-US" sz="3600" dirty="0">
                <a:latin typeface="+mj-lt"/>
              </a:rPr>
              <a:t> { renal tubular acidosis or metabolic alkalosis in which </a:t>
            </a:r>
            <a:r>
              <a:rPr lang="en-US" sz="3600" dirty="0" err="1">
                <a:latin typeface="+mj-lt"/>
              </a:rPr>
              <a:t>asso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bicarbonaturia</a:t>
            </a:r>
            <a:r>
              <a:rPr lang="en-US" sz="3600" dirty="0">
                <a:latin typeface="+mj-lt"/>
              </a:rPr>
              <a:t> leads to loss of Na)</a:t>
            </a:r>
          </a:p>
          <a:p>
            <a:pPr marL="0" indent="0">
              <a:buNone/>
            </a:pP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129774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1949F-B9F8-EE16-8576-584F49069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7624" y="98418"/>
            <a:ext cx="7729728" cy="1188720"/>
          </a:xfrm>
        </p:spPr>
        <p:txBody>
          <a:bodyPr/>
          <a:lstStyle/>
          <a:p>
            <a:r>
              <a:rPr lang="en-US" dirty="0"/>
              <a:t>Cerebral salt wasting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3FF22-D6AA-D1D5-3156-259A0972F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515" y="1559293"/>
            <a:ext cx="11059427" cy="4880007"/>
          </a:xfrm>
        </p:spPr>
        <p:txBody>
          <a:bodyPr>
            <a:normAutofit fontScale="85000" lnSpcReduction="20000"/>
          </a:bodyPr>
          <a:lstStyle/>
          <a:p>
            <a:r>
              <a:rPr lang="en-US" sz="3600" dirty="0">
                <a:latin typeface="Comic Sans MS" panose="030F0702030302020204" pitchFamily="66" charset="0"/>
              </a:rPr>
              <a:t>Rare cause  of hypovolemic hyponatremia</a:t>
            </a:r>
          </a:p>
          <a:p>
            <a:r>
              <a:rPr lang="en-US" sz="3600" dirty="0">
                <a:latin typeface="Comic Sans MS" panose="030F0702030302020204" pitchFamily="66" charset="0"/>
              </a:rPr>
              <a:t>Clinical hypovolemia</a:t>
            </a:r>
          </a:p>
          <a:p>
            <a:r>
              <a:rPr lang="en-US" sz="3600" dirty="0">
                <a:latin typeface="Comic Sans MS" panose="030F0702030302020204" pitchFamily="66" charset="0"/>
              </a:rPr>
              <a:t>Hyponatremia</a:t>
            </a:r>
          </a:p>
          <a:p>
            <a:r>
              <a:rPr lang="en-US" sz="3600" dirty="0">
                <a:latin typeface="Comic Sans MS" panose="030F0702030302020204" pitchFamily="66" charset="0"/>
              </a:rPr>
              <a:t>Inappropriate natriuresis</a:t>
            </a:r>
          </a:p>
          <a:p>
            <a:r>
              <a:rPr lang="en-US" sz="3600" dirty="0">
                <a:latin typeface="Comic Sans MS" panose="030F0702030302020204" pitchFamily="66" charset="0"/>
              </a:rPr>
              <a:t>Seen in </a:t>
            </a:r>
            <a:r>
              <a:rPr lang="en-US" sz="3600" dirty="0" err="1">
                <a:latin typeface="Comic Sans MS" panose="030F0702030302020204" pitchFamily="66" charset="0"/>
              </a:rPr>
              <a:t>intracranical</a:t>
            </a:r>
            <a:r>
              <a:rPr lang="en-US" sz="3600" dirty="0">
                <a:latin typeface="Comic Sans MS" panose="030F0702030302020204" pitchFamily="66" charset="0"/>
              </a:rPr>
              <a:t> disease like SAH, Trauma , craniotomy, encephalitis , &amp; meningitis</a:t>
            </a:r>
          </a:p>
          <a:p>
            <a:r>
              <a:rPr lang="en-US" sz="3600" dirty="0">
                <a:latin typeface="Comic Sans MS" panose="030F0702030302020204" pitchFamily="66" charset="0"/>
              </a:rPr>
              <a:t>Release of BNP in cerebral dysfunction</a:t>
            </a:r>
          </a:p>
          <a:p>
            <a:r>
              <a:rPr lang="en-US" sz="3600" dirty="0">
                <a:latin typeface="Comic Sans MS" panose="030F0702030302020204" pitchFamily="66" charset="0"/>
              </a:rPr>
              <a:t>D/D – SIAD</a:t>
            </a:r>
          </a:p>
          <a:p>
            <a:r>
              <a:rPr lang="en-US" sz="3600" dirty="0">
                <a:latin typeface="Comic Sans MS" panose="030F0702030302020204" pitchFamily="66" charset="0"/>
              </a:rPr>
              <a:t>Cerebral salt wasting typically responds to aggressive  Na-Cl </a:t>
            </a:r>
            <a:r>
              <a:rPr lang="en-US" sz="3600" dirty="0" err="1">
                <a:latin typeface="Comic Sans MS" panose="030F0702030302020204" pitchFamily="66" charset="0"/>
              </a:rPr>
              <a:t>replenition</a:t>
            </a:r>
            <a:r>
              <a:rPr lang="en-US" sz="3600" dirty="0"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1389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E20AF-EAFB-E398-6BAA-8F1807A80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58301"/>
            <a:ext cx="7729728" cy="1188720"/>
          </a:xfrm>
        </p:spPr>
        <p:txBody>
          <a:bodyPr>
            <a:normAutofit/>
          </a:bodyPr>
          <a:lstStyle/>
          <a:p>
            <a:r>
              <a:rPr lang="en-US" dirty="0"/>
              <a:t>Hypovolemic hyponatremia Condition with Una&lt;20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DC2F3-F696-74AC-4392-6FFB499B1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521" y="1771049"/>
            <a:ext cx="10915049" cy="4873753"/>
          </a:xfrm>
        </p:spPr>
        <p:txBody>
          <a:bodyPr>
            <a:normAutofit/>
          </a:bodyPr>
          <a:lstStyle/>
          <a:p>
            <a:r>
              <a:rPr lang="en-US" sz="3600" dirty="0"/>
              <a:t>Extrarenal causes</a:t>
            </a:r>
          </a:p>
          <a:p>
            <a:r>
              <a:rPr lang="en-US" sz="3600" dirty="0"/>
              <a:t>GI Loss , vomiting, </a:t>
            </a:r>
            <a:r>
              <a:rPr lang="en-US" sz="3600" dirty="0" err="1"/>
              <a:t>diarrhoea</a:t>
            </a:r>
            <a:r>
              <a:rPr lang="en-US" sz="3600" dirty="0"/>
              <a:t>, tube drainage</a:t>
            </a:r>
          </a:p>
          <a:p>
            <a:r>
              <a:rPr lang="en-US" sz="3600" dirty="0"/>
              <a:t>Ex – pancreatitis , burns</a:t>
            </a:r>
          </a:p>
          <a:p>
            <a:r>
              <a:rPr lang="en-US" sz="3600" dirty="0"/>
              <a:t>A rapid increase in plasma Na+ conc in response to intravenous normal saline .</a:t>
            </a:r>
          </a:p>
          <a:p>
            <a:r>
              <a:rPr lang="en-US" sz="3600" dirty="0"/>
              <a:t>Saline induces a water diuresis in this setting , as circulating AVP levels decreases.</a:t>
            </a:r>
          </a:p>
        </p:txBody>
      </p:sp>
    </p:spTree>
    <p:extLst>
      <p:ext uri="{BB962C8B-B14F-4D97-AF65-F5344CB8AC3E}">
        <p14:creationId xmlns:p14="http://schemas.microsoft.com/office/powerpoint/2010/main" val="729428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E8C28-D45B-A5B3-9CD6-B674FF846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8002" y="386452"/>
            <a:ext cx="7729728" cy="1188720"/>
          </a:xfrm>
        </p:spPr>
        <p:txBody>
          <a:bodyPr/>
          <a:lstStyle/>
          <a:p>
            <a:r>
              <a:rPr lang="en-US" dirty="0"/>
              <a:t>Euvolemic HYPONATREMIA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AAB53-66C3-5290-410A-1855D5910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8002" y="1498601"/>
            <a:ext cx="9758822" cy="4972948"/>
          </a:xfrm>
        </p:spPr>
        <p:txBody>
          <a:bodyPr>
            <a:normAutofit fontScale="77500" lnSpcReduction="20000"/>
          </a:bodyPr>
          <a:lstStyle/>
          <a:p>
            <a:endParaRPr lang="en-US" sz="3600" dirty="0"/>
          </a:p>
          <a:p>
            <a:r>
              <a:rPr lang="en-US" sz="3600" dirty="0"/>
              <a:t>No edema</a:t>
            </a:r>
          </a:p>
          <a:p>
            <a:r>
              <a:rPr lang="en-US" sz="3600" dirty="0" err="1"/>
              <a:t>Tbw</a:t>
            </a:r>
            <a:r>
              <a:rPr lang="en-US" sz="3600" dirty="0"/>
              <a:t> </a:t>
            </a:r>
          </a:p>
          <a:p>
            <a:r>
              <a:rPr lang="en-US" sz="3600" dirty="0"/>
              <a:t>Na </a:t>
            </a:r>
          </a:p>
          <a:p>
            <a:r>
              <a:rPr lang="en-US" sz="3600" dirty="0"/>
              <a:t>Una &gt; 20</a:t>
            </a:r>
          </a:p>
          <a:p>
            <a:r>
              <a:rPr lang="en-US" sz="3600" dirty="0"/>
              <a:t>Hyponatremia with normal ECF volume is seen in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SIAD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Endocrine deficiency:</a:t>
            </a:r>
          </a:p>
          <a:p>
            <a:pPr marL="0" indent="0">
              <a:buNone/>
            </a:pPr>
            <a:r>
              <a:rPr lang="en-US" sz="3600" dirty="0"/>
              <a:t>        Glucocorticoid deficiency </a:t>
            </a:r>
          </a:p>
          <a:p>
            <a:pPr marL="0" indent="0">
              <a:buNone/>
            </a:pPr>
            <a:r>
              <a:rPr lang="en-US" sz="3600" dirty="0"/>
              <a:t>        Hypothyroidism 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D543D21-E9F0-4A25-D118-2D04E3CDA503}"/>
              </a:ext>
            </a:extLst>
          </p:cNvPr>
          <p:cNvCxnSpPr>
            <a:cxnSpLocks/>
          </p:cNvCxnSpPr>
          <p:nvPr/>
        </p:nvCxnSpPr>
        <p:spPr>
          <a:xfrm flipV="1">
            <a:off x="3348897" y="2435994"/>
            <a:ext cx="0" cy="321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Arrow: Left-Right 6">
            <a:extLst>
              <a:ext uri="{FF2B5EF4-FFF2-40B4-BE49-F238E27FC236}">
                <a16:creationId xmlns:a16="http://schemas.microsoft.com/office/drawing/2014/main" id="{9D42D5C4-BD51-98D1-CD40-47A11ABC80D2}"/>
              </a:ext>
            </a:extLst>
          </p:cNvPr>
          <p:cNvSpPr/>
          <p:nvPr/>
        </p:nvSpPr>
        <p:spPr>
          <a:xfrm>
            <a:off x="3062032" y="3073311"/>
            <a:ext cx="393526" cy="14393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88729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DD330-0748-E84B-FAE0-0056B002D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65795"/>
            <a:ext cx="7729728" cy="1188720"/>
          </a:xfrm>
        </p:spPr>
        <p:txBody>
          <a:bodyPr/>
          <a:lstStyle/>
          <a:p>
            <a:r>
              <a:rPr lang="en-US" dirty="0"/>
              <a:t>SIAD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62807-7DD8-DACD-24A3-78E538DD2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765" y="1501541"/>
            <a:ext cx="11595235" cy="4985885"/>
          </a:xfrm>
        </p:spPr>
        <p:txBody>
          <a:bodyPr>
            <a:normAutofit fontScale="85000" lnSpcReduction="10000"/>
          </a:bodyPr>
          <a:lstStyle/>
          <a:p>
            <a:r>
              <a:rPr lang="en-US" sz="3600" dirty="0"/>
              <a:t>ADH is inappropriately elevated in SIAD by a variety of mechanisms: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/>
              <a:t>Enhanced and unregulated ADH secretion (by </a:t>
            </a:r>
            <a:r>
              <a:rPr lang="en-US" sz="3600" dirty="0" err="1"/>
              <a:t>tumour</a:t>
            </a:r>
            <a:r>
              <a:rPr lang="en-US" sz="3600" dirty="0"/>
              <a:t> or hypothalamus 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/>
              <a:t>Elevated secretion of ADH in basal state and in response to hypertonicity.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/>
              <a:t>Any Reset in </a:t>
            </a:r>
            <a:r>
              <a:rPr lang="en-US" sz="3600" dirty="0" err="1"/>
              <a:t>osmostat</a:t>
            </a:r>
            <a:endParaRPr lang="en-US" sz="36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/>
              <a:t>Activating mutation of the V2 receptor permitting reabsorption of water in absence of ADH.</a:t>
            </a:r>
          </a:p>
          <a:p>
            <a:r>
              <a:rPr lang="en-US" sz="3600" dirty="0"/>
              <a:t>Natriuresis ( increases ANP ) in presence of water retention leads to inappropriately concentrated urine.</a:t>
            </a:r>
          </a:p>
        </p:txBody>
      </p:sp>
    </p:spTree>
    <p:extLst>
      <p:ext uri="{BB962C8B-B14F-4D97-AF65-F5344CB8AC3E}">
        <p14:creationId xmlns:p14="http://schemas.microsoft.com/office/powerpoint/2010/main" val="2355344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61AD4-7CA2-6DAF-1334-D642B6D28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5890" y="0"/>
            <a:ext cx="7729728" cy="1188720"/>
          </a:xfrm>
        </p:spPr>
        <p:txBody>
          <a:bodyPr/>
          <a:lstStyle/>
          <a:p>
            <a:r>
              <a:rPr lang="en-US" dirty="0"/>
              <a:t>Causes of SIAD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CADEFA5E-F808-F3D4-0FDE-4B19A8F7B1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9" t="716" r="18672" b="1502"/>
          <a:stretch/>
        </p:blipFill>
        <p:spPr>
          <a:xfrm>
            <a:off x="0" y="-231006"/>
            <a:ext cx="12192000" cy="7305574"/>
          </a:xfrm>
        </p:spPr>
      </p:pic>
    </p:spTree>
    <p:extLst>
      <p:ext uri="{BB962C8B-B14F-4D97-AF65-F5344CB8AC3E}">
        <p14:creationId xmlns:p14="http://schemas.microsoft.com/office/powerpoint/2010/main" val="37447984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4FD44-7490-B8ED-D95E-409BCFDC3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80851"/>
            <a:ext cx="7729728" cy="1188720"/>
          </a:xfrm>
        </p:spPr>
        <p:txBody>
          <a:bodyPr/>
          <a:lstStyle/>
          <a:p>
            <a:r>
              <a:rPr lang="en-US" dirty="0"/>
              <a:t>Diagnostic Criteria of SIADH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45731-18D6-401C-9C95-2F0409CCE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891" y="1694046"/>
            <a:ext cx="10972800" cy="4928135"/>
          </a:xfrm>
        </p:spPr>
        <p:txBody>
          <a:bodyPr>
            <a:normAutofit/>
          </a:bodyPr>
          <a:lstStyle/>
          <a:p>
            <a:r>
              <a:rPr lang="en-US" sz="3600" dirty="0"/>
              <a:t>Plasma sodium concentration &lt;135 mmol/l</a:t>
            </a:r>
          </a:p>
          <a:p>
            <a:r>
              <a:rPr lang="en-US" sz="3600" dirty="0"/>
              <a:t>Plasma osmolality &lt;280mosmol/kg</a:t>
            </a:r>
          </a:p>
          <a:p>
            <a:r>
              <a:rPr lang="en-US" sz="3600" dirty="0"/>
              <a:t>Urinary Sodium concentration &gt;20meq/l </a:t>
            </a:r>
          </a:p>
          <a:p>
            <a:r>
              <a:rPr lang="en-US" sz="3600" dirty="0"/>
              <a:t>Patient clinically euvolemic </a:t>
            </a:r>
          </a:p>
          <a:p>
            <a:r>
              <a:rPr lang="en-US" sz="3600" dirty="0"/>
              <a:t>Absence of clinical or biochemical features of adrenal &amp; thyroid dysfunction.</a:t>
            </a:r>
          </a:p>
        </p:txBody>
      </p:sp>
    </p:spTree>
    <p:extLst>
      <p:ext uri="{BB962C8B-B14F-4D97-AF65-F5344CB8AC3E}">
        <p14:creationId xmlns:p14="http://schemas.microsoft.com/office/powerpoint/2010/main" val="1837141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E087C-D334-161B-100E-2EF5102CD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6531" y="413886"/>
            <a:ext cx="10222029" cy="6121668"/>
          </a:xfrm>
        </p:spPr>
        <p:txBody>
          <a:bodyPr>
            <a:normAutofit/>
          </a:bodyPr>
          <a:lstStyle/>
          <a:p>
            <a:r>
              <a:rPr lang="en-US" sz="3600" dirty="0"/>
              <a:t>S. Uric acid is often low &lt;4mg/dl in patients with SIAD , consistent with suppressed proximal tubular transport in setting of increased distal tubular Na-Cl and water transport.</a:t>
            </a:r>
          </a:p>
          <a:p>
            <a:r>
              <a:rPr lang="en-US" sz="3600" dirty="0"/>
              <a:t>In contrast , patients with hypovolemic hyponatremia are often </a:t>
            </a:r>
            <a:r>
              <a:rPr lang="en-US" sz="3600" dirty="0" err="1"/>
              <a:t>hyperuricemic</a:t>
            </a:r>
            <a:r>
              <a:rPr lang="en-US" sz="3600" dirty="0"/>
              <a:t> due to shared activation of proximal tubular Na-Cl &amp; urate transport</a:t>
            </a:r>
          </a:p>
        </p:txBody>
      </p:sp>
    </p:spTree>
    <p:extLst>
      <p:ext uri="{BB962C8B-B14F-4D97-AF65-F5344CB8AC3E}">
        <p14:creationId xmlns:p14="http://schemas.microsoft.com/office/powerpoint/2010/main" val="7340736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FE39FF-304B-8C9C-309C-6423EB9B2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143" y="462013"/>
            <a:ext cx="11280809" cy="5948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Endocrine Deficiency</a:t>
            </a:r>
          </a:p>
          <a:p>
            <a:r>
              <a:rPr lang="en-US" sz="3600" dirty="0" err="1"/>
              <a:t>Hypothyrodism</a:t>
            </a:r>
            <a:r>
              <a:rPr lang="en-US" sz="3600" dirty="0"/>
              <a:t> &amp; glucocorticoid deficiency – impairs reduced cardiac output &gt; ADH release .</a:t>
            </a:r>
          </a:p>
          <a:p>
            <a:r>
              <a:rPr lang="en-US" sz="3600" dirty="0"/>
              <a:t>Isolated glucocorticoid deficiency – through corticotropin releasing factor mediated release of ADH</a:t>
            </a:r>
          </a:p>
          <a:p>
            <a:r>
              <a:rPr lang="en-US" sz="3600" dirty="0"/>
              <a:t>Correction of these </a:t>
            </a:r>
            <a:r>
              <a:rPr lang="en-US" sz="3600" dirty="0" err="1"/>
              <a:t>hormaonal</a:t>
            </a:r>
            <a:r>
              <a:rPr lang="en-US" sz="3600" dirty="0"/>
              <a:t> deficits corrects for the water excretion defect and hyponatremia.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442457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D4D3B-3147-194A-28C4-076022F32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56170"/>
            <a:ext cx="7729728" cy="1188720"/>
          </a:xfrm>
        </p:spPr>
        <p:txBody>
          <a:bodyPr/>
          <a:lstStyle/>
          <a:p>
            <a:r>
              <a:rPr lang="en-US" dirty="0"/>
              <a:t>Hypervolemic hyponatremia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50A28-58ED-A3CC-41BE-1FF5AFC86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019" y="1655546"/>
            <a:ext cx="10895798" cy="489925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3600" dirty="0"/>
              <a:t>Disorders can be separated by effect of Una concentration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Una &gt;20 </a:t>
            </a:r>
          </a:p>
          <a:p>
            <a:pPr marL="0" indent="0">
              <a:buNone/>
            </a:pPr>
            <a:r>
              <a:rPr lang="en-US" sz="3600" dirty="0"/>
              <a:t>              -- Acute renal failure</a:t>
            </a:r>
          </a:p>
          <a:p>
            <a:pPr marL="0" indent="0">
              <a:buNone/>
            </a:pPr>
            <a:r>
              <a:rPr lang="en-US" sz="3600" dirty="0"/>
              <a:t>              -- Chronic renal failure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Una&lt;20</a:t>
            </a:r>
          </a:p>
          <a:p>
            <a:pPr marL="0" indent="0">
              <a:buNone/>
            </a:pPr>
            <a:r>
              <a:rPr lang="en-US" sz="3600" dirty="0"/>
              <a:t>             -- congestive heart failure </a:t>
            </a:r>
          </a:p>
          <a:p>
            <a:pPr marL="0" indent="0">
              <a:buNone/>
            </a:pPr>
            <a:r>
              <a:rPr lang="en-US" sz="3600" dirty="0"/>
              <a:t>             -- nephrotic syndrome</a:t>
            </a:r>
          </a:p>
          <a:p>
            <a:pPr marL="0" indent="0">
              <a:buNone/>
            </a:pPr>
            <a:r>
              <a:rPr lang="en-US" sz="3600" dirty="0"/>
              <a:t>             -- hepatic cirrhosis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Low intraarterial filling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 err="1"/>
              <a:t>Movt</a:t>
            </a:r>
            <a:r>
              <a:rPr lang="en-US" sz="3600" dirty="0"/>
              <a:t> of water from vascular to interstitial space due to hypoalbuminemia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Activation of neurohormonal compensatory mechanisms</a:t>
            </a:r>
          </a:p>
        </p:txBody>
      </p:sp>
    </p:spTree>
    <p:extLst>
      <p:ext uri="{BB962C8B-B14F-4D97-AF65-F5344CB8AC3E}">
        <p14:creationId xmlns:p14="http://schemas.microsoft.com/office/powerpoint/2010/main" val="39219594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5E96B7-FA24-4D13-1717-35F99158AA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515" y="481263"/>
            <a:ext cx="11117179" cy="59580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Exercise induced hyponatremia </a:t>
            </a:r>
          </a:p>
          <a:p>
            <a:r>
              <a:rPr lang="en-US" sz="3600" dirty="0"/>
              <a:t>Marathon runners </a:t>
            </a:r>
          </a:p>
          <a:p>
            <a:r>
              <a:rPr lang="en-US" sz="3600" dirty="0"/>
              <a:t>Females </a:t>
            </a:r>
          </a:p>
          <a:p>
            <a:r>
              <a:rPr lang="en-US" sz="3600" dirty="0"/>
              <a:t>With low body weight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Excessive drinking of hypotonic solutions &gt;1.5 l/hour of water or hypotonic soft drinks 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Inappropriate secretion of ADH due to muscle derived IL6 </a:t>
            </a:r>
          </a:p>
        </p:txBody>
      </p:sp>
    </p:spTree>
    <p:extLst>
      <p:ext uri="{BB962C8B-B14F-4D97-AF65-F5344CB8AC3E}">
        <p14:creationId xmlns:p14="http://schemas.microsoft.com/office/powerpoint/2010/main" val="36950895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B489A-4AFC-3454-BCD4-24B276FC9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903" y="702645"/>
            <a:ext cx="10549288" cy="46035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/>
              <a:t>PRIMARY POLYDIPSIA </a:t>
            </a:r>
          </a:p>
          <a:p>
            <a:pPr marL="0" indent="0">
              <a:buNone/>
            </a:pPr>
            <a:r>
              <a:rPr lang="en-US" sz="3600" dirty="0"/>
              <a:t>Compulsive water drinking 10-15 liters/day </a:t>
            </a:r>
          </a:p>
          <a:p>
            <a:r>
              <a:rPr lang="en-US" sz="3600" dirty="0"/>
              <a:t>Psychiatric patients – schizophrenia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Central effect in thirst regulation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Excessive secretion or renal action of ADH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Antipsychotic drugs by anticholinergic action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788421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78CCA-B790-D03D-E35F-A7679482B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513" y="462013"/>
            <a:ext cx="11030551" cy="60157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dirty="0"/>
              <a:t>LOW SOLUTE INTAKE</a:t>
            </a:r>
          </a:p>
          <a:p>
            <a:r>
              <a:rPr lang="en-US" sz="3600" dirty="0"/>
              <a:t>A low dietary solute intake(tea toast diet , extreme vegetarian) as in debilitated residents in nursing homes or chronic alcohol ingestion( beer potomania) causes hyponatremia by decreasing the ability of the kidney to excrete water.</a:t>
            </a:r>
          </a:p>
          <a:p>
            <a:r>
              <a:rPr lang="en-US" sz="3600" dirty="0"/>
              <a:t>Water intake above this and insensible water loss causes hyponatremia.</a:t>
            </a:r>
          </a:p>
          <a:p>
            <a:r>
              <a:rPr lang="en-US" sz="3600" dirty="0"/>
              <a:t>Beer is very low in protein and salt content containing only 1-2 millimole per </a:t>
            </a:r>
            <a:r>
              <a:rPr lang="en-US" sz="3600" dirty="0" err="1"/>
              <a:t>litre</a:t>
            </a:r>
            <a:r>
              <a:rPr lang="en-US" sz="3600" dirty="0"/>
              <a:t> of Na+.</a:t>
            </a:r>
          </a:p>
        </p:txBody>
      </p:sp>
    </p:spTree>
    <p:extLst>
      <p:ext uri="{BB962C8B-B14F-4D97-AF65-F5344CB8AC3E}">
        <p14:creationId xmlns:p14="http://schemas.microsoft.com/office/powerpoint/2010/main" val="35616164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A8A94-DA2F-315E-714D-D752BBC59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881" y="264695"/>
            <a:ext cx="7729728" cy="1188720"/>
          </a:xfrm>
        </p:spPr>
        <p:txBody>
          <a:bodyPr/>
          <a:lstStyle/>
          <a:p>
            <a:r>
              <a:rPr lang="en-US" dirty="0"/>
              <a:t>Clinical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DE909-C0F8-C41C-C2FB-C64BBFA16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637" y="1828800"/>
            <a:ext cx="11136429" cy="4764505"/>
          </a:xfrm>
        </p:spPr>
        <p:txBody>
          <a:bodyPr>
            <a:normAutofit/>
          </a:bodyPr>
          <a:lstStyle/>
          <a:p>
            <a:r>
              <a:rPr lang="en-US" sz="3600" dirty="0"/>
              <a:t>Symptoms are primarily neurologic </a:t>
            </a:r>
          </a:p>
          <a:p>
            <a:r>
              <a:rPr lang="en-US" sz="3600" dirty="0"/>
              <a:t>Development of cerebral edema within a rigid skull- headache , lethargy</a:t>
            </a:r>
          </a:p>
          <a:p>
            <a:r>
              <a:rPr lang="en-US" sz="3600" dirty="0"/>
              <a:t>Confusion , gait abnormalities</a:t>
            </a:r>
          </a:p>
          <a:p>
            <a:r>
              <a:rPr lang="en-US" sz="3600" dirty="0"/>
              <a:t>Nausea , vomiting</a:t>
            </a:r>
          </a:p>
          <a:p>
            <a:pPr marL="0" indent="0">
              <a:buNone/>
            </a:pPr>
            <a:r>
              <a:rPr lang="en-US" sz="3600" dirty="0"/>
              <a:t>Severe hyponatremia- seizures, coma , brainstem herniation, permanent brain damage or death.</a:t>
            </a:r>
          </a:p>
        </p:txBody>
      </p:sp>
    </p:spTree>
    <p:extLst>
      <p:ext uri="{BB962C8B-B14F-4D97-AF65-F5344CB8AC3E}">
        <p14:creationId xmlns:p14="http://schemas.microsoft.com/office/powerpoint/2010/main" val="9645455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1DCEF-D946-05BE-6804-EB7118421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390" y="269507"/>
            <a:ext cx="11396312" cy="63815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Hyponatremia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600" dirty="0"/>
              <a:t>Mild            &lt;135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600" dirty="0"/>
              <a:t>Moderate    &lt;130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600" dirty="0"/>
              <a:t>Severe         &lt;120</a:t>
            </a:r>
          </a:p>
          <a:p>
            <a:r>
              <a:rPr lang="en-US" sz="3600" dirty="0"/>
              <a:t>Severe hyponatremia &amp; rapid development of hyponatremia (&lt;48hrs) - key complication is normocapnic or hypercapnic respiratory failure</a:t>
            </a:r>
          </a:p>
          <a:p>
            <a:r>
              <a:rPr lang="en-US" sz="3600" dirty="0"/>
              <a:t>Normocapnic resp failure is non cardiogenic , neurogenic pulmonary edema , with normal pulmonary capillary wedge pressure.</a:t>
            </a:r>
          </a:p>
        </p:txBody>
      </p:sp>
    </p:spTree>
    <p:extLst>
      <p:ext uri="{BB962C8B-B14F-4D97-AF65-F5344CB8AC3E}">
        <p14:creationId xmlns:p14="http://schemas.microsoft.com/office/powerpoint/2010/main" val="671019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51437-114F-618A-8F05-D10190C5D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39049"/>
            <a:ext cx="7729728" cy="1188720"/>
          </a:xfrm>
        </p:spPr>
        <p:txBody>
          <a:bodyPr/>
          <a:lstStyle/>
          <a:p>
            <a:r>
              <a:rPr lang="en-US" dirty="0"/>
              <a:t>Diagnostic evaluation of hyponatremia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1CB02-0ECE-811D-370F-7C3FC7610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021" y="1915428"/>
            <a:ext cx="11001676" cy="4754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Clinical assessment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Underlying cause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Detailed drug history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Volume status</a:t>
            </a:r>
          </a:p>
          <a:p>
            <a:pPr marL="0" indent="0">
              <a:buNone/>
            </a:pPr>
            <a:r>
              <a:rPr lang="en-US" sz="3600" dirty="0"/>
              <a:t>Multifactorial , consider all possible causes</a:t>
            </a:r>
          </a:p>
        </p:txBody>
      </p:sp>
    </p:spTree>
    <p:extLst>
      <p:ext uri="{BB962C8B-B14F-4D97-AF65-F5344CB8AC3E}">
        <p14:creationId xmlns:p14="http://schemas.microsoft.com/office/powerpoint/2010/main" val="13529428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6B588-E881-D45E-0E1D-524228DF2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56170"/>
            <a:ext cx="7729728" cy="1188720"/>
          </a:xfrm>
        </p:spPr>
        <p:txBody>
          <a:bodyPr/>
          <a:lstStyle/>
          <a:p>
            <a:r>
              <a:rPr lang="en-US" dirty="0"/>
              <a:t>Laboratory investigations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5E8B3-C682-70A9-6593-54E3516EA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893" y="1674796"/>
            <a:ext cx="11126804" cy="4851132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 err="1"/>
              <a:t>S.osmolarity</a:t>
            </a:r>
            <a:r>
              <a:rPr lang="en-US" sz="3600" dirty="0"/>
              <a:t> , Na , K</a:t>
            </a:r>
          </a:p>
          <a:p>
            <a:r>
              <a:rPr lang="en-US" sz="3600" dirty="0"/>
              <a:t>BUN and s. Creatinine</a:t>
            </a:r>
          </a:p>
          <a:p>
            <a:r>
              <a:rPr lang="en-US" sz="3600" dirty="0"/>
              <a:t>S. glucose , Uric acid</a:t>
            </a:r>
          </a:p>
          <a:p>
            <a:r>
              <a:rPr lang="en-US" sz="3600" dirty="0"/>
              <a:t>Urine Na , K </a:t>
            </a:r>
          </a:p>
          <a:p>
            <a:r>
              <a:rPr lang="en-US" sz="3600" dirty="0"/>
              <a:t>Urine osmolarity</a:t>
            </a:r>
          </a:p>
          <a:p>
            <a:r>
              <a:rPr lang="en-US" sz="3600" dirty="0"/>
              <a:t>S. </a:t>
            </a:r>
            <a:r>
              <a:rPr lang="en-US" sz="3600" dirty="0" err="1"/>
              <a:t>protiens</a:t>
            </a:r>
            <a:r>
              <a:rPr lang="en-US" sz="3600" dirty="0"/>
              <a:t> &amp; lipid profile </a:t>
            </a:r>
          </a:p>
          <a:p>
            <a:r>
              <a:rPr lang="en-US" sz="3600" dirty="0"/>
              <a:t>Thyroid , adrenal &amp; pituitary function</a:t>
            </a:r>
          </a:p>
          <a:p>
            <a:r>
              <a:rPr lang="en-US" sz="3600" dirty="0"/>
              <a:t>Radiology – CXR , CT THORAX &amp; brain</a:t>
            </a:r>
          </a:p>
        </p:txBody>
      </p:sp>
    </p:spTree>
    <p:extLst>
      <p:ext uri="{BB962C8B-B14F-4D97-AF65-F5344CB8AC3E}">
        <p14:creationId xmlns:p14="http://schemas.microsoft.com/office/powerpoint/2010/main" val="27868850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AF2995-C7B5-1F59-3D06-B37C8A2F804F}"/>
              </a:ext>
            </a:extLst>
          </p:cNvPr>
          <p:cNvSpPr/>
          <p:nvPr/>
        </p:nvSpPr>
        <p:spPr>
          <a:xfrm>
            <a:off x="3025232" y="201460"/>
            <a:ext cx="2752530" cy="5038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HYPONATREMIA</a:t>
            </a:r>
            <a:endParaRPr lang="en-IN" dirty="0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23AA3D22-9B74-CAC7-9A19-8E4D9C88AEA2}"/>
              </a:ext>
            </a:extLst>
          </p:cNvPr>
          <p:cNvSpPr/>
          <p:nvPr/>
        </p:nvSpPr>
        <p:spPr>
          <a:xfrm>
            <a:off x="4418051" y="693737"/>
            <a:ext cx="45719" cy="21786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07FC6D-621B-70A4-E04F-868C5488626F}"/>
              </a:ext>
            </a:extLst>
          </p:cNvPr>
          <p:cNvSpPr/>
          <p:nvPr/>
        </p:nvSpPr>
        <p:spPr>
          <a:xfrm>
            <a:off x="6381951" y="1012534"/>
            <a:ext cx="1782924" cy="5038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S.OSMOLARITY&gt; 280</a:t>
            </a:r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D2CF09-1FF2-E3DF-A82E-AC55BE787211}"/>
              </a:ext>
            </a:extLst>
          </p:cNvPr>
          <p:cNvSpPr/>
          <p:nvPr/>
        </p:nvSpPr>
        <p:spPr>
          <a:xfrm>
            <a:off x="9098881" y="1349869"/>
            <a:ext cx="2829227" cy="6325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PSEUDOHYPONATREMIA</a:t>
            </a:r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7E6C37-C43A-3601-2420-EE3E671A3579}"/>
              </a:ext>
            </a:extLst>
          </p:cNvPr>
          <p:cNvSpPr/>
          <p:nvPr/>
        </p:nvSpPr>
        <p:spPr>
          <a:xfrm>
            <a:off x="2314380" y="1516387"/>
            <a:ext cx="1743464" cy="533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S.OSMO&lt;280</a:t>
            </a:r>
            <a:endParaRPr lang="en-IN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72568C-10A6-8338-6102-A0DF3B3C70B8}"/>
              </a:ext>
            </a:extLst>
          </p:cNvPr>
          <p:cNvSpPr/>
          <p:nvPr/>
        </p:nvSpPr>
        <p:spPr>
          <a:xfrm>
            <a:off x="3284092" y="2848612"/>
            <a:ext cx="2733966" cy="6305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HYPOTONIC HYPONATREMIA</a:t>
            </a:r>
            <a:endParaRPr lang="en-IN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5B96FB-EF49-19BA-9DE3-EE14FBDCA232}"/>
              </a:ext>
            </a:extLst>
          </p:cNvPr>
          <p:cNvSpPr/>
          <p:nvPr/>
        </p:nvSpPr>
        <p:spPr>
          <a:xfrm>
            <a:off x="6565569" y="2410769"/>
            <a:ext cx="2068828" cy="7295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URINE OSMOLARITY&lt;100</a:t>
            </a:r>
            <a:endParaRPr lang="en-IN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08EF73-67BF-565F-762A-A9DD27C4F2C4}"/>
              </a:ext>
            </a:extLst>
          </p:cNvPr>
          <p:cNvSpPr/>
          <p:nvPr/>
        </p:nvSpPr>
        <p:spPr>
          <a:xfrm>
            <a:off x="9283226" y="2683085"/>
            <a:ext cx="2409825" cy="9143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Decreased solute intake</a:t>
            </a:r>
          </a:p>
          <a:p>
            <a:pPr algn="ctr"/>
            <a:r>
              <a:rPr lang="en-US" dirty="0"/>
              <a:t>Primary polydipsia    </a:t>
            </a:r>
            <a:endParaRPr lang="en-IN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60BAFA-EA1E-2C90-D7B2-9C278BF7552A}"/>
              </a:ext>
            </a:extLst>
          </p:cNvPr>
          <p:cNvSpPr/>
          <p:nvPr/>
        </p:nvSpPr>
        <p:spPr>
          <a:xfrm>
            <a:off x="1290442" y="5361669"/>
            <a:ext cx="2047875" cy="6286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HYPOVOLEMIC HYPONATREMIA</a:t>
            </a:r>
            <a:endParaRPr lang="en-IN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0A8BAA-7AB9-82CD-675B-C171192E3281}"/>
              </a:ext>
            </a:extLst>
          </p:cNvPr>
          <p:cNvSpPr/>
          <p:nvPr/>
        </p:nvSpPr>
        <p:spPr>
          <a:xfrm>
            <a:off x="4463770" y="5308144"/>
            <a:ext cx="2047875" cy="6286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EUVOLEMIC HYPONATREMIA</a:t>
            </a:r>
            <a:endParaRPr lang="en-IN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F810E6-E906-D0E8-3E52-00FD48E68280}"/>
              </a:ext>
            </a:extLst>
          </p:cNvPr>
          <p:cNvSpPr/>
          <p:nvPr/>
        </p:nvSpPr>
        <p:spPr>
          <a:xfrm>
            <a:off x="7819270" y="5318167"/>
            <a:ext cx="2068829" cy="6286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HYPERVOLEMIC HYPONATREMIA</a:t>
            </a:r>
            <a:endParaRPr lang="en-IN" dirty="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2602B79F-C830-1DEE-6EAE-D88005802CC7}"/>
              </a:ext>
            </a:extLst>
          </p:cNvPr>
          <p:cNvSpPr/>
          <p:nvPr/>
        </p:nvSpPr>
        <p:spPr>
          <a:xfrm>
            <a:off x="6018058" y="3159026"/>
            <a:ext cx="3265168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EEC36373-4845-A6E6-53BC-539342D62C42}"/>
              </a:ext>
            </a:extLst>
          </p:cNvPr>
          <p:cNvSpPr/>
          <p:nvPr/>
        </p:nvSpPr>
        <p:spPr>
          <a:xfrm>
            <a:off x="4445776" y="3479170"/>
            <a:ext cx="45719" cy="11715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85081B38-DCE5-245B-D2BA-90187E0BC1ED}"/>
              </a:ext>
            </a:extLst>
          </p:cNvPr>
          <p:cNvSpPr/>
          <p:nvPr/>
        </p:nvSpPr>
        <p:spPr>
          <a:xfrm flipV="1">
            <a:off x="4418051" y="1562106"/>
            <a:ext cx="468083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23305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12FF2-D37E-07B9-7D74-0EEEA350E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013" y="262047"/>
            <a:ext cx="3888606" cy="1188720"/>
          </a:xfrm>
        </p:spPr>
        <p:txBody>
          <a:bodyPr/>
          <a:lstStyle/>
          <a:p>
            <a:r>
              <a:rPr lang="en-US" dirty="0"/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E0E51-5584-0A7F-BB67-5BD72B7A3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013" y="1771049"/>
            <a:ext cx="11203806" cy="4824904"/>
          </a:xfrm>
        </p:spPr>
        <p:txBody>
          <a:bodyPr>
            <a:normAutofit fontScale="92500"/>
          </a:bodyPr>
          <a:lstStyle/>
          <a:p>
            <a:r>
              <a:rPr lang="en-US" sz="3600" dirty="0"/>
              <a:t>Three major considerations to guide therapy for hyponatremia.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Severity of symptoms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Risk for ODS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Highly unpredictable response</a:t>
            </a:r>
          </a:p>
          <a:p>
            <a:pPr marL="0" indent="0">
              <a:buNone/>
            </a:pPr>
            <a:r>
              <a:rPr lang="en-US" sz="3600" dirty="0"/>
              <a:t> Once the urgency in correcting the plasma Na+ concentration has been established and appropriate therapy instituted, the focus should be on treatment or withdrawal of the underlying cause.</a:t>
            </a:r>
          </a:p>
        </p:txBody>
      </p:sp>
    </p:spTree>
    <p:extLst>
      <p:ext uri="{BB962C8B-B14F-4D97-AF65-F5344CB8AC3E}">
        <p14:creationId xmlns:p14="http://schemas.microsoft.com/office/powerpoint/2010/main" val="37347524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844A5-AD0C-76C3-00CD-A30FEF4B3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771" y="423512"/>
            <a:ext cx="10616665" cy="5630779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Equations are available to help calculate the initial rate of fluids to be administered.</a:t>
            </a:r>
          </a:p>
          <a:p>
            <a:pPr marL="0" indent="0">
              <a:buNone/>
            </a:pPr>
            <a:r>
              <a:rPr lang="en-US" sz="3600" dirty="0"/>
              <a:t>A widely used formula –</a:t>
            </a:r>
            <a:r>
              <a:rPr lang="en-US" sz="3600" dirty="0" err="1">
                <a:solidFill>
                  <a:srgbClr val="FF0000"/>
                </a:solidFill>
              </a:rPr>
              <a:t>Adrogue-Madias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>
                <a:solidFill>
                  <a:schemeClr val="tx1"/>
                </a:solidFill>
              </a:rPr>
              <a:t>formula.</a:t>
            </a:r>
          </a:p>
          <a:p>
            <a:r>
              <a:rPr lang="en-US" sz="3600" dirty="0">
                <a:solidFill>
                  <a:schemeClr val="tx1"/>
                </a:solidFill>
              </a:rPr>
              <a:t>Change in serum Na+ with infusing solution=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tx1"/>
                </a:solidFill>
              </a:rPr>
              <a:t> [</a:t>
            </a:r>
            <a:r>
              <a:rPr lang="en-US" sz="3600" dirty="0" err="1">
                <a:solidFill>
                  <a:schemeClr val="tx1"/>
                </a:solidFill>
              </a:rPr>
              <a:t>infusate</a:t>
            </a:r>
            <a:r>
              <a:rPr lang="en-US" sz="3600" dirty="0">
                <a:solidFill>
                  <a:schemeClr val="tx1"/>
                </a:solidFill>
              </a:rPr>
              <a:t>(</a:t>
            </a:r>
            <a:r>
              <a:rPr lang="en-US" sz="3600" dirty="0" err="1">
                <a:solidFill>
                  <a:schemeClr val="tx1"/>
                </a:solidFill>
              </a:rPr>
              <a:t>Na+K</a:t>
            </a:r>
            <a:r>
              <a:rPr lang="en-US" sz="3600" dirty="0">
                <a:solidFill>
                  <a:schemeClr val="tx1"/>
                </a:solidFill>
              </a:rPr>
              <a:t>)]-serum Na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tx1"/>
                </a:solidFill>
              </a:rPr>
              <a:t>      (total body water+1)</a:t>
            </a:r>
          </a:p>
          <a:p>
            <a:r>
              <a:rPr lang="en-US" sz="3600" dirty="0" err="1"/>
              <a:t>Infusate</a:t>
            </a:r>
            <a:r>
              <a:rPr lang="en-US" sz="3600" dirty="0"/>
              <a:t> Na+ is the [Na+] in the infused fluid (154mEq/L in 0.9%NS, 513mEq/L in 3%NS, 77mEq/L in 0.45%NS  and 0mEq /L in D5W)</a:t>
            </a:r>
          </a:p>
          <a:p>
            <a:endParaRPr lang="en-US" sz="36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A851E47-3BC7-D0CF-6C90-F80AEB8BB812}"/>
              </a:ext>
            </a:extLst>
          </p:cNvPr>
          <p:cNvCxnSpPr/>
          <p:nvPr/>
        </p:nvCxnSpPr>
        <p:spPr>
          <a:xfrm>
            <a:off x="1039528" y="3429000"/>
            <a:ext cx="505647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71460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8812C-7C36-17C0-4A4D-92942B35A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638" y="1232034"/>
            <a:ext cx="10886172" cy="4928133"/>
          </a:xfrm>
        </p:spPr>
        <p:txBody>
          <a:bodyPr>
            <a:normAutofit/>
          </a:bodyPr>
          <a:lstStyle/>
          <a:p>
            <a:r>
              <a:rPr lang="en-US" sz="3600" dirty="0"/>
              <a:t>The above equation predicts the amount of [Na+] change by 1 liter of </a:t>
            </a:r>
            <a:r>
              <a:rPr lang="en-US" sz="3600" dirty="0" err="1"/>
              <a:t>infusate</a:t>
            </a:r>
            <a:r>
              <a:rPr lang="en-US" sz="3600" dirty="0"/>
              <a:t>.</a:t>
            </a:r>
          </a:p>
          <a:p>
            <a:r>
              <a:rPr lang="en-US" sz="3600" dirty="0"/>
              <a:t>Dividing the targeted change in </a:t>
            </a:r>
            <a:r>
              <a:rPr lang="en-US" sz="3600" dirty="0" err="1"/>
              <a:t>Sr.Na</a:t>
            </a:r>
            <a:r>
              <a:rPr lang="en-US" sz="3600" dirty="0"/>
              <a:t> by the result of above equation gives volume of </a:t>
            </a:r>
            <a:r>
              <a:rPr lang="en-US" sz="3600" dirty="0" err="1"/>
              <a:t>infusate</a:t>
            </a:r>
            <a:r>
              <a:rPr lang="en-US" sz="3600" dirty="0"/>
              <a:t> required &amp; thus the rate of infusion.</a:t>
            </a:r>
          </a:p>
        </p:txBody>
      </p:sp>
    </p:spTree>
    <p:extLst>
      <p:ext uri="{BB962C8B-B14F-4D97-AF65-F5344CB8AC3E}">
        <p14:creationId xmlns:p14="http://schemas.microsoft.com/office/powerpoint/2010/main" val="38358120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18C21-14DA-A448-66CE-196F03B23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715" y="110691"/>
            <a:ext cx="3101260" cy="1188720"/>
          </a:xfrm>
        </p:spPr>
        <p:txBody>
          <a:bodyPr/>
          <a:lstStyle/>
          <a:p>
            <a:r>
              <a:rPr lang="en-US" dirty="0"/>
              <a:t>FOR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19BE9-7896-8B4C-C16F-DA1900347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68" y="1463040"/>
            <a:ext cx="10924674" cy="2387065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/>
              <a:t>60 Kg female with Na+ - 110mEq/L.</a:t>
            </a:r>
          </a:p>
          <a:p>
            <a:r>
              <a:rPr lang="en-US" sz="3200" dirty="0"/>
              <a:t>Correction using 3%NaCl (513mEq/L)</a:t>
            </a:r>
          </a:p>
          <a:p>
            <a:r>
              <a:rPr lang="en-US" sz="3200" dirty="0"/>
              <a:t>(513-110)/30+1=400/31=13mEq/L</a:t>
            </a:r>
          </a:p>
          <a:p>
            <a:r>
              <a:rPr lang="en-US" sz="3200" dirty="0"/>
              <a:t>So infusion of 1L of 3% NaCl in this </a:t>
            </a:r>
            <a:r>
              <a:rPr lang="en-US" sz="3200" dirty="0" err="1"/>
              <a:t>pt</a:t>
            </a:r>
            <a:r>
              <a:rPr lang="en-US" sz="3200" dirty="0"/>
              <a:t> will raise Na by 13mEq/L.</a:t>
            </a:r>
          </a:p>
          <a:p>
            <a:r>
              <a:rPr lang="en-US" sz="3200" dirty="0"/>
              <a:t>So 100ml will raise 1.3 </a:t>
            </a:r>
            <a:r>
              <a:rPr lang="en-US" sz="3200" dirty="0" err="1"/>
              <a:t>meq</a:t>
            </a:r>
            <a:r>
              <a:rPr lang="en-US" sz="3200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6059E3-FD15-83C7-80B7-4E583604E185}"/>
              </a:ext>
            </a:extLst>
          </p:cNvPr>
          <p:cNvSpPr txBox="1"/>
          <p:nvPr/>
        </p:nvSpPr>
        <p:spPr>
          <a:xfrm>
            <a:off x="1058778" y="4177364"/>
            <a:ext cx="950013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00B0F0"/>
                </a:solidFill>
              </a:rPr>
              <a:t>-</a:t>
            </a:r>
            <a:r>
              <a:rPr lang="en-IN" sz="3200" dirty="0">
                <a:solidFill>
                  <a:srgbClr val="00B0F0"/>
                </a:solidFill>
              </a:rPr>
              <a:t>If correction is doing at 1mEq/L/hr, 1litre of 3% NaCl has to be infused over 13 hrs</a:t>
            </a:r>
          </a:p>
          <a:p>
            <a:r>
              <a:rPr lang="en-IN" sz="3200" dirty="0">
                <a:solidFill>
                  <a:srgbClr val="00B0F0"/>
                </a:solidFill>
              </a:rPr>
              <a:t>    </a:t>
            </a:r>
            <a:r>
              <a:rPr lang="en-IN" sz="3200" dirty="0" err="1">
                <a:solidFill>
                  <a:srgbClr val="00B0F0"/>
                </a:solidFill>
              </a:rPr>
              <a:t>i.e</a:t>
            </a:r>
            <a:r>
              <a:rPr lang="en-IN" sz="3200" dirty="0">
                <a:solidFill>
                  <a:srgbClr val="00B0F0"/>
                </a:solidFill>
              </a:rPr>
              <a:t> 154ml/hr</a:t>
            </a:r>
          </a:p>
          <a:p>
            <a:r>
              <a:rPr lang="en-IN" sz="3200" dirty="0">
                <a:solidFill>
                  <a:srgbClr val="00B0F0"/>
                </a:solidFill>
              </a:rPr>
              <a:t>    </a:t>
            </a:r>
            <a:r>
              <a:rPr lang="en-IN" sz="3200" dirty="0" err="1">
                <a:solidFill>
                  <a:srgbClr val="00B0F0"/>
                </a:solidFill>
              </a:rPr>
              <a:t>i.e</a:t>
            </a:r>
            <a:r>
              <a:rPr lang="en-IN" sz="3200" dirty="0">
                <a:solidFill>
                  <a:srgbClr val="00B0F0"/>
                </a:solidFill>
              </a:rPr>
              <a:t> 40 </a:t>
            </a:r>
            <a:r>
              <a:rPr lang="en-IN" sz="3200" dirty="0" err="1">
                <a:solidFill>
                  <a:srgbClr val="00B0F0"/>
                </a:solidFill>
              </a:rPr>
              <a:t>macrodrops</a:t>
            </a:r>
            <a:r>
              <a:rPr lang="en-IN" sz="3200" dirty="0">
                <a:solidFill>
                  <a:srgbClr val="00B0F0"/>
                </a:solidFill>
              </a:rPr>
              <a:t>/hr</a:t>
            </a:r>
            <a:endParaRPr lang="en-IN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9666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25DB9-95A3-DCCA-7664-17EBF6506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5781" y="1751798"/>
            <a:ext cx="9538636" cy="4754880"/>
          </a:xfrm>
        </p:spPr>
        <p:txBody>
          <a:bodyPr>
            <a:normAutofit fontScale="77500" lnSpcReduction="20000"/>
          </a:bodyPr>
          <a:lstStyle/>
          <a:p>
            <a:r>
              <a:rPr lang="en-US" sz="3200" dirty="0">
                <a:solidFill>
                  <a:srgbClr val="00B0F0"/>
                </a:solidFill>
              </a:rPr>
              <a:t>SODIUM DEFICIT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(in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mEq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/L) = 0.55 X body weight X ( targeted Na. conc – Starting Na. conc)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(0.5incase of females)</a:t>
            </a:r>
          </a:p>
          <a:p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3200" dirty="0">
                <a:solidFill>
                  <a:srgbClr val="00B0F0"/>
                </a:solidFill>
              </a:rPr>
              <a:t>DELIVERY RATE =  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B0F0"/>
                </a:solidFill>
              </a:rPr>
              <a:t>   </a:t>
            </a:r>
            <a:r>
              <a:rPr lang="en-US" sz="32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Sodium deficit/[(513mEq/1000ml)]</a:t>
            </a:r>
            <a:endParaRPr lang="en-US" sz="3200" u="sng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3200" dirty="0">
                <a:solidFill>
                  <a:srgbClr val="00B0F0"/>
                </a:solidFill>
              </a:rPr>
              <a:t>                  </a:t>
            </a:r>
            <a:r>
              <a:rPr lang="en-US" sz="3200" dirty="0">
                <a:solidFill>
                  <a:schemeClr val="tx1"/>
                </a:solidFill>
              </a:rPr>
              <a:t>24hrs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For </a:t>
            </a:r>
            <a:r>
              <a:rPr lang="en-US" sz="3200" dirty="0" err="1">
                <a:solidFill>
                  <a:schemeClr val="tx1"/>
                </a:solidFill>
              </a:rPr>
              <a:t>eg</a:t>
            </a:r>
            <a:r>
              <a:rPr lang="en-US" sz="3200" dirty="0">
                <a:solidFill>
                  <a:schemeClr val="tx1"/>
                </a:solidFill>
              </a:rPr>
              <a:t> : starting Na is 124 , sodium deficit will be 210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Delivery rate = </a:t>
            </a:r>
            <a:r>
              <a:rPr lang="en-US" sz="3200" u="sng" dirty="0">
                <a:solidFill>
                  <a:schemeClr val="tx1"/>
                </a:solidFill>
              </a:rPr>
              <a:t>210/ [513 </a:t>
            </a:r>
            <a:r>
              <a:rPr lang="en-US" sz="3200" u="sng" dirty="0" err="1">
                <a:solidFill>
                  <a:schemeClr val="tx1"/>
                </a:solidFill>
              </a:rPr>
              <a:t>meq</a:t>
            </a:r>
            <a:r>
              <a:rPr lang="en-US" sz="3200" u="sng" dirty="0">
                <a:solidFill>
                  <a:schemeClr val="tx1"/>
                </a:solidFill>
              </a:rPr>
              <a:t> / 1000ml ]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                                      24hrs</a:t>
            </a:r>
          </a:p>
          <a:p>
            <a:pPr marL="0" indent="0">
              <a:buNone/>
            </a:pPr>
            <a:r>
              <a:rPr lang="en-US" sz="3200" u="sng" dirty="0">
                <a:solidFill>
                  <a:schemeClr val="tx1"/>
                </a:solidFill>
              </a:rPr>
              <a:t>  </a:t>
            </a:r>
            <a:r>
              <a:rPr lang="en-US" sz="3200" dirty="0">
                <a:solidFill>
                  <a:schemeClr val="tx1"/>
                </a:solidFill>
              </a:rPr>
              <a:t>                  = 17ml/</a:t>
            </a:r>
            <a:r>
              <a:rPr lang="en-US" sz="3200" dirty="0" err="1">
                <a:solidFill>
                  <a:schemeClr val="tx1"/>
                </a:solidFill>
              </a:rPr>
              <a:t>hr</a:t>
            </a:r>
            <a:endParaRPr lang="en-US" sz="3200" u="sng" dirty="0">
              <a:solidFill>
                <a:schemeClr val="tx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6E34405-C4EF-9AF0-4C50-BFBD9E9E4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2490" y="281299"/>
            <a:ext cx="3467020" cy="1188720"/>
          </a:xfrm>
        </p:spPr>
        <p:txBody>
          <a:bodyPr/>
          <a:lstStyle/>
          <a:p>
            <a:r>
              <a:rPr lang="en-US" dirty="0"/>
              <a:t>Management</a:t>
            </a:r>
          </a:p>
        </p:txBody>
      </p:sp>
    </p:spTree>
    <p:extLst>
      <p:ext uri="{BB962C8B-B14F-4D97-AF65-F5344CB8AC3E}">
        <p14:creationId xmlns:p14="http://schemas.microsoft.com/office/powerpoint/2010/main" val="37782915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02A41-1307-6FA2-84A0-A9B893C92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593" y="1662523"/>
            <a:ext cx="10173903" cy="4266639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ACUTE STAGE(&lt;48 </a:t>
            </a:r>
            <a:r>
              <a:rPr lang="en-US" sz="3200" dirty="0" err="1">
                <a:solidFill>
                  <a:srgbClr val="FF0000"/>
                </a:solidFill>
              </a:rPr>
              <a:t>hrs</a:t>
            </a:r>
            <a:r>
              <a:rPr lang="en-US" sz="3200" dirty="0">
                <a:solidFill>
                  <a:srgbClr val="FF0000"/>
                </a:solidFill>
              </a:rPr>
              <a:t>)</a:t>
            </a:r>
          </a:p>
          <a:p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</a:rPr>
              <a:t>an increase 4-6mEq/L in the </a:t>
            </a:r>
            <a:r>
              <a:rPr lang="en-US" sz="3200" dirty="0" err="1">
                <a:solidFill>
                  <a:schemeClr val="tx1"/>
                </a:solidFill>
              </a:rPr>
              <a:t>Sr.Na</a:t>
            </a:r>
            <a:r>
              <a:rPr lang="en-US" sz="3200" dirty="0">
                <a:solidFill>
                  <a:schemeClr val="tx1"/>
                </a:solidFill>
              </a:rPr>
              <a:t> – for reversing neurological manifestations.</a:t>
            </a:r>
          </a:p>
          <a:p>
            <a:r>
              <a:rPr lang="en-US" sz="3200" dirty="0">
                <a:solidFill>
                  <a:schemeClr val="tx1"/>
                </a:solidFill>
              </a:rPr>
              <a:t>if associated with severe neurological manifestations (seizures)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     -3% saline 100ml can be given over 10 minutes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     -can be repeated twice, if not improving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8211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B35A8-4D46-8308-FAF1-A2724C843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777" y="1828800"/>
            <a:ext cx="8979087" cy="3911227"/>
          </a:xfrm>
        </p:spPr>
        <p:txBody>
          <a:bodyPr>
            <a:normAutofit/>
          </a:bodyPr>
          <a:lstStyle/>
          <a:p>
            <a:r>
              <a:rPr lang="en-US" sz="3200" dirty="0"/>
              <a:t>Total correction to be done = 10-12 </a:t>
            </a:r>
            <a:r>
              <a:rPr lang="en-US" sz="3200" dirty="0" err="1"/>
              <a:t>mEq</a:t>
            </a:r>
            <a:r>
              <a:rPr lang="en-US" sz="3200" dirty="0"/>
              <a:t>/L/day</a:t>
            </a:r>
          </a:p>
          <a:p>
            <a:pPr marL="0" indent="0">
              <a:buNone/>
            </a:pPr>
            <a:r>
              <a:rPr lang="en-US" sz="3200" dirty="0"/>
              <a:t>   - In which initial increase of 4mEq/L in </a:t>
            </a:r>
            <a:r>
              <a:rPr lang="en-US" sz="3200" dirty="0" err="1"/>
              <a:t>S.Na</a:t>
            </a:r>
            <a:r>
              <a:rPr lang="en-US" sz="3200" dirty="0"/>
              <a:t> can be done in first 4-6 </a:t>
            </a:r>
            <a:r>
              <a:rPr lang="en-US" sz="3200" dirty="0" err="1"/>
              <a:t>hrs</a:t>
            </a:r>
            <a:r>
              <a:rPr lang="en-US" sz="3200" dirty="0"/>
              <a:t>(2-4ml/kg/</a:t>
            </a:r>
            <a:r>
              <a:rPr lang="en-US" sz="3200" dirty="0" err="1"/>
              <a:t>hr</a:t>
            </a:r>
            <a:r>
              <a:rPr lang="en-US" sz="3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849419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0F174-C74F-3B4C-8D27-A9278C57A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47" y="523613"/>
            <a:ext cx="3678776" cy="1188720"/>
          </a:xfrm>
        </p:spPr>
        <p:txBody>
          <a:bodyPr/>
          <a:lstStyle/>
          <a:p>
            <a:r>
              <a:rPr lang="en-US" dirty="0"/>
              <a:t>CHRONIC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D06BB-C84B-E26C-3F4E-0511F66D8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347" y="2368537"/>
            <a:ext cx="10647466" cy="3676128"/>
          </a:xfrm>
        </p:spPr>
        <p:txBody>
          <a:bodyPr>
            <a:normAutofit/>
          </a:bodyPr>
          <a:lstStyle/>
          <a:p>
            <a:r>
              <a:rPr lang="en-US" sz="3200" dirty="0"/>
              <a:t>Rate correction – 0.5mEq/L/</a:t>
            </a:r>
            <a:r>
              <a:rPr lang="en-US" sz="3200" dirty="0" err="1"/>
              <a:t>hr</a:t>
            </a:r>
            <a:endParaRPr lang="en-US" sz="3200" dirty="0"/>
          </a:p>
          <a:p>
            <a:r>
              <a:rPr lang="en-US" sz="3200" dirty="0"/>
              <a:t>6-8mEq/l in first 24 </a:t>
            </a:r>
            <a:r>
              <a:rPr lang="en-US" sz="3200" dirty="0" err="1"/>
              <a:t>hrs</a:t>
            </a:r>
            <a:endParaRPr lang="en-US" sz="3200" dirty="0"/>
          </a:p>
          <a:p>
            <a:r>
              <a:rPr lang="en-US" sz="3200" dirty="0"/>
              <a:t>&lt;16mEq/L in 48 </a:t>
            </a:r>
            <a:r>
              <a:rPr lang="en-US" sz="3200" dirty="0" err="1"/>
              <a:t>hrs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407239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46E0D-715E-87B6-3873-02DB6D099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Euvolemic and hypervolemic hyponatremia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80B5AA-62EF-7A58-C49C-173E585ED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385" y="2153412"/>
            <a:ext cx="9585479" cy="3586615"/>
          </a:xfrm>
        </p:spPr>
        <p:txBody>
          <a:bodyPr>
            <a:normAutofit/>
          </a:bodyPr>
          <a:lstStyle/>
          <a:p>
            <a:r>
              <a:rPr lang="en-US" sz="3200" dirty="0"/>
              <a:t>In mildly symptomatic and asymptomatic cases</a:t>
            </a:r>
          </a:p>
          <a:p>
            <a:pPr marL="0" indent="0">
              <a:buNone/>
            </a:pPr>
            <a:r>
              <a:rPr lang="en-US" sz="3200" dirty="0"/>
              <a:t>     -fluid restriction</a:t>
            </a:r>
          </a:p>
          <a:p>
            <a:pPr marL="0" indent="0">
              <a:buNone/>
            </a:pPr>
            <a:r>
              <a:rPr lang="en-US" sz="3200" dirty="0"/>
              <a:t>     -Vaptans in case of euvolemic (SIAD)</a:t>
            </a:r>
          </a:p>
          <a:p>
            <a:pPr marL="0" indent="0">
              <a:buNone/>
            </a:pPr>
            <a:r>
              <a:rPr lang="en-US" sz="3200" dirty="0"/>
              <a:t>     -Diuretics and Vaptans in case of hypervolemic</a:t>
            </a:r>
          </a:p>
        </p:txBody>
      </p:sp>
    </p:spTree>
    <p:extLst>
      <p:ext uri="{BB962C8B-B14F-4D97-AF65-F5344CB8AC3E}">
        <p14:creationId xmlns:p14="http://schemas.microsoft.com/office/powerpoint/2010/main" val="18963347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6054A-238A-9588-33F4-11745021F8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4468" y="1944303"/>
            <a:ext cx="5026311" cy="4913697"/>
          </a:xfrm>
        </p:spPr>
        <p:txBody>
          <a:bodyPr>
            <a:normAutofit fontScale="47500" lnSpcReduction="20000"/>
          </a:bodyPr>
          <a:lstStyle/>
          <a:p>
            <a:r>
              <a:rPr lang="en-IN" sz="4900" dirty="0"/>
              <a:t>Rapid correction</a:t>
            </a:r>
          </a:p>
          <a:p>
            <a:r>
              <a:rPr lang="en-IN" sz="4900" dirty="0"/>
              <a:t>Movement of water out of the </a:t>
            </a:r>
            <a:r>
              <a:rPr lang="en-IN" sz="4900" dirty="0" err="1"/>
              <a:t>edematous</a:t>
            </a:r>
            <a:r>
              <a:rPr lang="en-IN" sz="4900" dirty="0"/>
              <a:t> neurons, causing shrinkage and disruption myelin sheaths</a:t>
            </a:r>
          </a:p>
          <a:p>
            <a:r>
              <a:rPr lang="en-IN" sz="4900" dirty="0"/>
              <a:t>Predisposed – chronic alcohol abuse, hepatic failure and malnutrition</a:t>
            </a:r>
          </a:p>
          <a:p>
            <a:r>
              <a:rPr lang="en-IN" sz="4900" dirty="0">
                <a:solidFill>
                  <a:srgbClr val="FF0000"/>
                </a:solidFill>
              </a:rPr>
              <a:t>Central pontine </a:t>
            </a:r>
            <a:r>
              <a:rPr lang="en-IN" sz="4900" dirty="0" err="1">
                <a:solidFill>
                  <a:srgbClr val="FF0000"/>
                </a:solidFill>
              </a:rPr>
              <a:t>myelinosis</a:t>
            </a:r>
            <a:endParaRPr lang="en-IN" sz="49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IN" sz="4900" dirty="0">
                <a:solidFill>
                  <a:schemeClr val="tx1"/>
                </a:solidFill>
              </a:rPr>
              <a:t>-quadriplegia</a:t>
            </a:r>
          </a:p>
          <a:p>
            <a:pPr marL="0" indent="0">
              <a:buNone/>
            </a:pPr>
            <a:r>
              <a:rPr lang="en-IN" sz="4900" dirty="0">
                <a:solidFill>
                  <a:schemeClr val="tx1"/>
                </a:solidFill>
              </a:rPr>
              <a:t>-Pseudobulbar palsy</a:t>
            </a:r>
          </a:p>
          <a:p>
            <a:pPr marL="0" indent="0">
              <a:buNone/>
            </a:pPr>
            <a:r>
              <a:rPr lang="en-IN" sz="4900" dirty="0">
                <a:solidFill>
                  <a:schemeClr val="tx1"/>
                </a:solidFill>
              </a:rPr>
              <a:t>-seizures</a:t>
            </a:r>
          </a:p>
          <a:p>
            <a:pPr marL="0" indent="0">
              <a:buNone/>
            </a:pPr>
            <a:r>
              <a:rPr lang="en-IN" sz="4900" dirty="0">
                <a:solidFill>
                  <a:schemeClr val="tx1"/>
                </a:solidFill>
              </a:rPr>
              <a:t>-coma and death</a:t>
            </a:r>
          </a:p>
          <a:p>
            <a:endParaRPr lang="en-IN" sz="3200" dirty="0"/>
          </a:p>
          <a:p>
            <a:endParaRPr lang="en-IN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E447B0-5E69-D31F-354E-8F1F415939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25415" y="1819173"/>
            <a:ext cx="5562117" cy="3436221"/>
          </a:xfrm>
        </p:spPr>
        <p:txBody>
          <a:bodyPr>
            <a:noAutofit/>
          </a:bodyPr>
          <a:lstStyle/>
          <a:p>
            <a:r>
              <a:rPr lang="en-IN" sz="2200" dirty="0"/>
              <a:t>Extra pontine myelinolysis</a:t>
            </a:r>
          </a:p>
          <a:p>
            <a:r>
              <a:rPr lang="en-IN" sz="2200" dirty="0"/>
              <a:t>Cerebellum</a:t>
            </a:r>
          </a:p>
          <a:p>
            <a:r>
              <a:rPr lang="en-IN" sz="2200" dirty="0"/>
              <a:t>Lateral Geniculate body</a:t>
            </a:r>
          </a:p>
          <a:p>
            <a:r>
              <a:rPr lang="en-IN" sz="2200" dirty="0"/>
              <a:t>Thalamus</a:t>
            </a:r>
          </a:p>
          <a:p>
            <a:r>
              <a:rPr lang="en-IN" sz="2200" dirty="0"/>
              <a:t>Putamen</a:t>
            </a:r>
          </a:p>
          <a:p>
            <a:r>
              <a:rPr lang="en-IN" sz="2200" dirty="0"/>
              <a:t>Cerebral cortex</a:t>
            </a:r>
          </a:p>
          <a:p>
            <a:r>
              <a:rPr lang="en-IN" sz="2200" dirty="0"/>
              <a:t>Hyponatremia reinduced by Desmopressin acetate (DDAVP) and/or the administration of free water , typically intravenous D2W</a:t>
            </a:r>
          </a:p>
          <a:p>
            <a:r>
              <a:rPr lang="en-IN" sz="2200" dirty="0"/>
              <a:t>Goal is to prevent or reverse the development of ODS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4EB7EA3-617E-43D7-4324-DDCF82BB9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467" y="329424"/>
            <a:ext cx="7729728" cy="1188720"/>
          </a:xfrm>
        </p:spPr>
        <p:txBody>
          <a:bodyPr/>
          <a:lstStyle/>
          <a:p>
            <a:r>
              <a:rPr lang="en-IN" dirty="0"/>
              <a:t>OSMOTIC DEMYELINATION SYNDROME</a:t>
            </a:r>
          </a:p>
        </p:txBody>
      </p:sp>
    </p:spTree>
    <p:extLst>
      <p:ext uri="{BB962C8B-B14F-4D97-AF65-F5344CB8AC3E}">
        <p14:creationId xmlns:p14="http://schemas.microsoft.com/office/powerpoint/2010/main" val="10915496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BDD9D-9716-4AD2-6010-A944D4419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80" y="523613"/>
            <a:ext cx="5295820" cy="1188720"/>
          </a:xfrm>
        </p:spPr>
        <p:txBody>
          <a:bodyPr/>
          <a:lstStyle/>
          <a:p>
            <a:r>
              <a:rPr lang="en-US" dirty="0"/>
              <a:t>MANAGEMENT OF 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0F1CB-69DA-B3F7-135C-AED47D39E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976" y="2301159"/>
            <a:ext cx="8135272" cy="2636601"/>
          </a:xfrm>
        </p:spPr>
        <p:txBody>
          <a:bodyPr>
            <a:normAutofit/>
          </a:bodyPr>
          <a:lstStyle/>
          <a:p>
            <a:r>
              <a:rPr lang="en-US" sz="3200" dirty="0"/>
              <a:t>5% DEXTROSE (3ml/kg/</a:t>
            </a:r>
            <a:r>
              <a:rPr lang="en-US" sz="3200" dirty="0" err="1"/>
              <a:t>hr</a:t>
            </a:r>
            <a:r>
              <a:rPr lang="en-US" sz="3200" dirty="0"/>
              <a:t>) and Desmopressin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351734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248A1-0993-EB8E-D852-A35C94DE5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019" y="523613"/>
            <a:ext cx="7863840" cy="1188720"/>
          </a:xfrm>
        </p:spPr>
        <p:txBody>
          <a:bodyPr/>
          <a:lstStyle/>
          <a:p>
            <a:r>
              <a:rPr lang="en-US" dirty="0"/>
              <a:t>VASOPRESSIN ANTAGONISTS (</a:t>
            </a:r>
            <a:r>
              <a:rPr lang="en-US" dirty="0">
                <a:solidFill>
                  <a:srgbClr val="00B0F0"/>
                </a:solidFill>
              </a:rPr>
              <a:t>VAPTANS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D78F7-696C-6495-009A-B937E36DC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265" y="2021305"/>
            <a:ext cx="11146054" cy="4610501"/>
          </a:xfrm>
        </p:spPr>
        <p:txBody>
          <a:bodyPr>
            <a:normAutofit fontScale="92500"/>
          </a:bodyPr>
          <a:lstStyle/>
          <a:p>
            <a:r>
              <a:rPr lang="en-US" sz="3200" dirty="0"/>
              <a:t>Highly effective in treating SIAD and hypovolemic hyponatremia due to heart failure or cirrhosis</a:t>
            </a:r>
          </a:p>
          <a:p>
            <a:r>
              <a:rPr lang="en-US" sz="3200" dirty="0"/>
              <a:t>Aquaretic effects(augmentation of free water clearance)</a:t>
            </a:r>
          </a:p>
          <a:p>
            <a:r>
              <a:rPr lang="en-US" sz="3200" dirty="0"/>
              <a:t>Important role in circulatory &amp; water homeostasis 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70C0"/>
                </a:solidFill>
              </a:rPr>
              <a:t>3 receptor sub-types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70C0"/>
                </a:solidFill>
              </a:rPr>
              <a:t>-V1a</a:t>
            </a:r>
            <a:r>
              <a:rPr lang="en-US" sz="3200" dirty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sz="3200" dirty="0">
                <a:solidFill>
                  <a:schemeClr val="tx1"/>
                </a:solidFill>
                <a:sym typeface="Wingdings" panose="05000000000000000000" pitchFamily="2" charset="2"/>
              </a:rPr>
              <a:t>vascular smooth </a:t>
            </a:r>
            <a:r>
              <a:rPr lang="en-US" sz="3200" dirty="0" err="1">
                <a:solidFill>
                  <a:schemeClr val="tx1"/>
                </a:solidFill>
                <a:sym typeface="Wingdings" panose="05000000000000000000" pitchFamily="2" charset="2"/>
              </a:rPr>
              <a:t>musclevasoconstriction</a:t>
            </a:r>
            <a:r>
              <a:rPr lang="en-US" sz="3200" dirty="0">
                <a:solidFill>
                  <a:schemeClr val="tx1"/>
                </a:solidFill>
                <a:sym typeface="Wingdings" panose="05000000000000000000" pitchFamily="2" charset="2"/>
              </a:rPr>
              <a:t>/cardiac hypertrophy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70C0"/>
                </a:solidFill>
                <a:sym typeface="Wingdings" panose="05000000000000000000" pitchFamily="2" charset="2"/>
              </a:rPr>
              <a:t>-V2</a:t>
            </a:r>
            <a:r>
              <a:rPr lang="en-US" sz="3200" dirty="0">
                <a:solidFill>
                  <a:schemeClr val="tx1"/>
                </a:solidFill>
                <a:sym typeface="Wingdings" panose="05000000000000000000" pitchFamily="2" charset="2"/>
              </a:rPr>
              <a:t>renal collecting duct </a:t>
            </a:r>
            <a:r>
              <a:rPr lang="en-US" sz="3200" dirty="0" err="1">
                <a:solidFill>
                  <a:schemeClr val="tx1"/>
                </a:solidFill>
                <a:sym typeface="Wingdings" panose="05000000000000000000" pitchFamily="2" charset="2"/>
              </a:rPr>
              <a:t>systemresorption</a:t>
            </a:r>
            <a:r>
              <a:rPr lang="en-US" sz="3200" dirty="0">
                <a:solidFill>
                  <a:schemeClr val="tx1"/>
                </a:solidFill>
                <a:sym typeface="Wingdings" panose="05000000000000000000" pitchFamily="2" charset="2"/>
              </a:rPr>
              <a:t> of free water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70C0"/>
                </a:solidFill>
                <a:sym typeface="Wingdings" panose="05000000000000000000" pitchFamily="2" charset="2"/>
              </a:rPr>
              <a:t>-V3</a:t>
            </a:r>
            <a:r>
              <a:rPr lang="en-US" sz="3200" dirty="0">
                <a:solidFill>
                  <a:schemeClr val="tx1"/>
                </a:solidFill>
                <a:sym typeface="Wingdings" panose="05000000000000000000" pitchFamily="2" charset="2"/>
              </a:rPr>
              <a:t>limbic </a:t>
            </a:r>
            <a:r>
              <a:rPr lang="en-US" sz="3200" dirty="0" err="1">
                <a:solidFill>
                  <a:schemeClr val="tx1"/>
                </a:solidFill>
                <a:sym typeface="Wingdings" panose="05000000000000000000" pitchFamily="2" charset="2"/>
              </a:rPr>
              <a:t>systemstimulates</a:t>
            </a:r>
            <a:r>
              <a:rPr lang="en-US" sz="3200" dirty="0">
                <a:solidFill>
                  <a:schemeClr val="tx1"/>
                </a:solidFill>
                <a:sym typeface="Wingdings" panose="05000000000000000000" pitchFamily="2" charset="2"/>
              </a:rPr>
              <a:t> ACTH &amp; Endorphins</a:t>
            </a:r>
            <a:endParaRPr lang="en-US" sz="3200" dirty="0">
              <a:solidFill>
                <a:schemeClr val="tx1"/>
              </a:solidFill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347745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B8DE3-6F29-6A40-1934-C33567C27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9067" y="683395"/>
            <a:ext cx="10974760" cy="5524900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Tolvaptan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-oral V2 antagonist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-approved by the U.S. Food and Drug Administration.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-most appropriate for the management of significant and persistent SIAD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-Dosage -30mg , 60mg od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rgbClr val="FF0000"/>
                </a:solidFill>
              </a:rPr>
              <a:t>Conivaptan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-intravenous vaptan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-a mixed V1a/V2 antagonist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-risk of hypotension due to V1a receptor inhibition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-inflammation at infusion sites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-20-40mg /day IV</a:t>
            </a:r>
          </a:p>
        </p:txBody>
      </p:sp>
    </p:spTree>
    <p:extLst>
      <p:ext uri="{BB962C8B-B14F-4D97-AF65-F5344CB8AC3E}">
        <p14:creationId xmlns:p14="http://schemas.microsoft.com/office/powerpoint/2010/main" val="1669237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3674C-B418-12F1-BCC7-B8943B462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135" y="596766"/>
            <a:ext cx="10177166" cy="5342021"/>
          </a:xfrm>
        </p:spPr>
        <p:txBody>
          <a:bodyPr>
            <a:normAutofit fontScale="85000" lnSpcReduction="20000"/>
          </a:bodyPr>
          <a:lstStyle/>
          <a:p>
            <a:r>
              <a:rPr lang="en-US" sz="3200" b="1" dirty="0"/>
              <a:t>Therapy with Vaptans must be</a:t>
            </a:r>
          </a:p>
          <a:p>
            <a:pPr marL="0" indent="0">
              <a:buNone/>
            </a:pPr>
            <a:r>
              <a:rPr lang="en-US" sz="3200" dirty="0"/>
              <a:t>-initiated in a hospital setting</a:t>
            </a:r>
          </a:p>
          <a:p>
            <a:pPr marL="0" indent="0">
              <a:buNone/>
            </a:pPr>
            <a:r>
              <a:rPr lang="en-US" sz="3200" dirty="0"/>
              <a:t>-with a liberation of fluid restriction (&gt;2L/d) and </a:t>
            </a:r>
          </a:p>
          <a:p>
            <a:pPr marL="0" indent="0">
              <a:buNone/>
            </a:pPr>
            <a:r>
              <a:rPr lang="en-US" sz="3200" dirty="0"/>
              <a:t>-close monitoring of plasma Na+ concentration.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b="1" dirty="0"/>
              <a:t>Vaptans are not to be used in</a:t>
            </a:r>
          </a:p>
          <a:p>
            <a:pPr marL="0" indent="0">
              <a:buNone/>
            </a:pPr>
            <a:r>
              <a:rPr lang="en-US" sz="3200" dirty="0"/>
              <a:t>-hypovolemic hyponatremia</a:t>
            </a:r>
          </a:p>
          <a:p>
            <a:pPr marL="0" indent="0">
              <a:buNone/>
            </a:pPr>
            <a:r>
              <a:rPr lang="en-US" sz="3200" dirty="0"/>
              <a:t>-acute hyponatremia</a:t>
            </a:r>
          </a:p>
          <a:p>
            <a:pPr marL="0" indent="0">
              <a:buNone/>
            </a:pPr>
            <a:r>
              <a:rPr lang="en-US" sz="3200" dirty="0"/>
              <a:t>-SIAD caused by activating mutation in vasopressin receptor</a:t>
            </a:r>
          </a:p>
          <a:p>
            <a:pPr marL="0" indent="0">
              <a:buNone/>
            </a:pPr>
            <a:r>
              <a:rPr lang="en-US" sz="3200" dirty="0"/>
              <a:t>-cerebral salt wasting</a:t>
            </a:r>
          </a:p>
          <a:p>
            <a:pPr marL="0" indent="0">
              <a:buNone/>
            </a:pPr>
            <a:r>
              <a:rPr lang="en-US" sz="3200" dirty="0"/>
              <a:t>-psychogenic polydipsia</a:t>
            </a:r>
          </a:p>
        </p:txBody>
      </p:sp>
    </p:spTree>
    <p:extLst>
      <p:ext uri="{BB962C8B-B14F-4D97-AF65-F5344CB8AC3E}">
        <p14:creationId xmlns:p14="http://schemas.microsoft.com/office/powerpoint/2010/main" val="36505835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D8F0154-1FDE-A386-E033-F0D4CD13ED77}"/>
              </a:ext>
            </a:extLst>
          </p:cNvPr>
          <p:cNvSpPr txBox="1"/>
          <p:nvPr/>
        </p:nvSpPr>
        <p:spPr>
          <a:xfrm>
            <a:off x="1066800" y="1557867"/>
            <a:ext cx="23960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0070C0"/>
                </a:solidFill>
              </a:rPr>
              <a:t>V2 SELECTIVE </a:t>
            </a:r>
          </a:p>
          <a:p>
            <a:r>
              <a:rPr lang="en-IN" sz="2800" dirty="0"/>
              <a:t>-</a:t>
            </a:r>
            <a:r>
              <a:rPr lang="en-IN" sz="2800" dirty="0" err="1"/>
              <a:t>Satavaptan</a:t>
            </a:r>
            <a:endParaRPr lang="en-IN" sz="2800" dirty="0"/>
          </a:p>
          <a:p>
            <a:r>
              <a:rPr lang="en-IN" sz="2800" dirty="0"/>
              <a:t>-Lixivaptan</a:t>
            </a:r>
          </a:p>
          <a:p>
            <a:r>
              <a:rPr lang="en-IN" sz="2800" dirty="0"/>
              <a:t>-Mozavaptan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E06B00-3669-903A-ABA6-34311C711CCB}"/>
              </a:ext>
            </a:extLst>
          </p:cNvPr>
          <p:cNvSpPr txBox="1"/>
          <p:nvPr/>
        </p:nvSpPr>
        <p:spPr>
          <a:xfrm>
            <a:off x="4343400" y="1557867"/>
            <a:ext cx="32509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0070C0"/>
                </a:solidFill>
              </a:rPr>
              <a:t>V1A SELECTIVE</a:t>
            </a:r>
          </a:p>
          <a:p>
            <a:r>
              <a:rPr lang="en-IN" sz="2800" dirty="0"/>
              <a:t>-Relcovaptan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53BF89-DF80-BCA7-3E63-CC37F4C53271}"/>
              </a:ext>
            </a:extLst>
          </p:cNvPr>
          <p:cNvSpPr txBox="1"/>
          <p:nvPr/>
        </p:nvSpPr>
        <p:spPr>
          <a:xfrm>
            <a:off x="7349067" y="1557867"/>
            <a:ext cx="34408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0070C0"/>
                </a:solidFill>
              </a:rPr>
              <a:t>V1B SELECTIVE</a:t>
            </a:r>
          </a:p>
          <a:p>
            <a:r>
              <a:rPr lang="en-IN" sz="2800" dirty="0"/>
              <a:t>-Nelivaptan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49CF6F-D0B0-49E4-91E1-CCF6A36EA61D}"/>
              </a:ext>
            </a:extLst>
          </p:cNvPr>
          <p:cNvSpPr txBox="1"/>
          <p:nvPr/>
        </p:nvSpPr>
        <p:spPr>
          <a:xfrm>
            <a:off x="829733" y="524933"/>
            <a:ext cx="292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/>
              <a:t>OTHER VAPTANS</a:t>
            </a:r>
          </a:p>
        </p:txBody>
      </p:sp>
    </p:spTree>
    <p:extLst>
      <p:ext uri="{BB962C8B-B14F-4D97-AF65-F5344CB8AC3E}">
        <p14:creationId xmlns:p14="http://schemas.microsoft.com/office/powerpoint/2010/main" val="27127861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BB1F69-46DA-FDC5-3C4E-17E148FA6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333" y="982134"/>
            <a:ext cx="9029531" cy="4757894"/>
          </a:xfrm>
        </p:spPr>
        <p:txBody>
          <a:bodyPr>
            <a:normAutofit fontScale="92500" lnSpcReduction="10000"/>
          </a:bodyPr>
          <a:lstStyle/>
          <a:p>
            <a:r>
              <a:rPr lang="en-US" sz="2800" b="1" dirty="0"/>
              <a:t>Vaptans in Cirrhosis</a:t>
            </a:r>
          </a:p>
          <a:p>
            <a:pPr marL="0" indent="0">
              <a:buNone/>
            </a:pPr>
            <a:r>
              <a:rPr lang="en-US" sz="2800" dirty="0"/>
              <a:t>-Tolvaptan effective in raising Na</a:t>
            </a:r>
          </a:p>
          <a:p>
            <a:pPr marL="0" indent="0">
              <a:buNone/>
            </a:pPr>
            <a:r>
              <a:rPr lang="en-US" sz="2800" dirty="0"/>
              <a:t>-Conivaptan – increase risk of GI Bleed</a:t>
            </a:r>
          </a:p>
          <a:p>
            <a:r>
              <a:rPr lang="en-US" sz="2800" b="1" dirty="0"/>
              <a:t>Vaptans in CHF</a:t>
            </a:r>
          </a:p>
          <a:p>
            <a:pPr marL="0" indent="0">
              <a:buNone/>
            </a:pPr>
            <a:r>
              <a:rPr lang="en-US" sz="2800" dirty="0"/>
              <a:t>-Rapid &amp; sustain decrease in body weight</a:t>
            </a:r>
          </a:p>
          <a:p>
            <a:pPr marL="0" indent="0">
              <a:buNone/>
            </a:pPr>
            <a:r>
              <a:rPr lang="en-US" sz="2800" dirty="0"/>
              <a:t>-Normalization of </a:t>
            </a:r>
            <a:r>
              <a:rPr lang="en-US" sz="2800" dirty="0" err="1"/>
              <a:t>S.Na</a:t>
            </a:r>
            <a:r>
              <a:rPr lang="en-US" sz="2800" dirty="0"/>
              <a:t> with Tolvaptan.</a:t>
            </a:r>
          </a:p>
          <a:p>
            <a:pPr marL="0" indent="0">
              <a:buNone/>
            </a:pPr>
            <a:r>
              <a:rPr lang="en-US" sz="2800" dirty="0"/>
              <a:t>-Trend towards lower mortality in patients with congestion, hyponatremia &amp; abnormal renal function.</a:t>
            </a:r>
          </a:p>
          <a:p>
            <a:pPr marL="0" indent="0">
              <a:buNone/>
            </a:pPr>
            <a:r>
              <a:rPr lang="en-US" sz="2800" dirty="0"/>
              <a:t>-No significant difference in worsening of heart failure compared to placebo.</a:t>
            </a:r>
          </a:p>
        </p:txBody>
      </p:sp>
    </p:spTree>
    <p:extLst>
      <p:ext uri="{BB962C8B-B14F-4D97-AF65-F5344CB8AC3E}">
        <p14:creationId xmlns:p14="http://schemas.microsoft.com/office/powerpoint/2010/main" val="30387965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1D31F-8014-BC5F-713B-6E74F16B1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8467" y="1092200"/>
            <a:ext cx="8682397" cy="4647827"/>
          </a:xfrm>
        </p:spPr>
        <p:txBody>
          <a:bodyPr>
            <a:normAutofit/>
          </a:bodyPr>
          <a:lstStyle/>
          <a:p>
            <a:r>
              <a:rPr lang="en-US" sz="2800" b="1" dirty="0"/>
              <a:t>Safety of  Vaptans ?</a:t>
            </a:r>
          </a:p>
          <a:p>
            <a:pPr marL="0" indent="0">
              <a:buNone/>
            </a:pPr>
            <a:r>
              <a:rPr lang="en-US" sz="2800" dirty="0"/>
              <a:t>-Trials showed correction of hyponatremia faster than recommended</a:t>
            </a:r>
          </a:p>
          <a:p>
            <a:pPr marL="0" indent="0">
              <a:buNone/>
            </a:pPr>
            <a:r>
              <a:rPr lang="en-US" sz="2800" dirty="0"/>
              <a:t>-No guidelines for back titration once over correction occurs.</a:t>
            </a:r>
          </a:p>
          <a:p>
            <a:pPr marL="0" indent="0">
              <a:buNone/>
            </a:pPr>
            <a:r>
              <a:rPr lang="en-US" sz="2800" dirty="0"/>
              <a:t>-No case of ODS reported till date with Vaptans</a:t>
            </a:r>
          </a:p>
        </p:txBody>
      </p:sp>
    </p:spTree>
    <p:extLst>
      <p:ext uri="{BB962C8B-B14F-4D97-AF65-F5344CB8AC3E}">
        <p14:creationId xmlns:p14="http://schemas.microsoft.com/office/powerpoint/2010/main" val="5892222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A82D5-D58A-0805-B5D7-EC42C4EE8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28197754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TF00001246</Template>
  <TotalTime>477</TotalTime>
  <Words>2053</Words>
  <Application>Microsoft Office PowerPoint</Application>
  <PresentationFormat>Widescreen</PresentationFormat>
  <Paragraphs>288</Paragraphs>
  <Slides>46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2" baseType="lpstr">
      <vt:lpstr>Arial</vt:lpstr>
      <vt:lpstr>Calibri</vt:lpstr>
      <vt:lpstr>Comic Sans MS</vt:lpstr>
      <vt:lpstr>Gill Sans MT</vt:lpstr>
      <vt:lpstr>Wingdings</vt:lpstr>
      <vt:lpstr>Parcel</vt:lpstr>
      <vt:lpstr>Approach to hyponatremia</vt:lpstr>
      <vt:lpstr>INTRODUCTION</vt:lpstr>
      <vt:lpstr>hyponatremia</vt:lpstr>
      <vt:lpstr>PSEUDO-HYPONATREMIA</vt:lpstr>
      <vt:lpstr>ISOTONIC HYPONATREMIA</vt:lpstr>
      <vt:lpstr>Hypertonic HYPONATREMIA</vt:lpstr>
      <vt:lpstr>Hypotonic hyponatremia</vt:lpstr>
      <vt:lpstr>HYPOVOLEMIC HYPONATREMIA</vt:lpstr>
      <vt:lpstr>PowerPoint Presentation</vt:lpstr>
      <vt:lpstr>PowerPoint Presentation</vt:lpstr>
      <vt:lpstr>PowerPoint Presentation</vt:lpstr>
      <vt:lpstr>Cerebral salt wasting </vt:lpstr>
      <vt:lpstr>Hypovolemic hyponatremia Condition with Una&lt;20</vt:lpstr>
      <vt:lpstr>Euvolemic HYPONATREMIA</vt:lpstr>
      <vt:lpstr>SIAD</vt:lpstr>
      <vt:lpstr>Causes of SIAD</vt:lpstr>
      <vt:lpstr>Diagnostic Criteria of SIADH</vt:lpstr>
      <vt:lpstr>PowerPoint Presentation</vt:lpstr>
      <vt:lpstr>PowerPoint Presentation</vt:lpstr>
      <vt:lpstr>Hypervolemic hyponatremia</vt:lpstr>
      <vt:lpstr>PowerPoint Presentation</vt:lpstr>
      <vt:lpstr>PowerPoint Presentation</vt:lpstr>
      <vt:lpstr>PowerPoint Presentation</vt:lpstr>
      <vt:lpstr>Clinical diagnosis</vt:lpstr>
      <vt:lpstr>PowerPoint Presentation</vt:lpstr>
      <vt:lpstr>Diagnostic evaluation of hyponatremia </vt:lpstr>
      <vt:lpstr>Laboratory investigations</vt:lpstr>
      <vt:lpstr>PowerPoint Presentation</vt:lpstr>
      <vt:lpstr>MANAGEMENT</vt:lpstr>
      <vt:lpstr>PowerPoint Presentation</vt:lpstr>
      <vt:lpstr>PowerPoint Presentation</vt:lpstr>
      <vt:lpstr>FOR EXAMPLE</vt:lpstr>
      <vt:lpstr>Management</vt:lpstr>
      <vt:lpstr>PowerPoint Presentation</vt:lpstr>
      <vt:lpstr>PowerPoint Presentation</vt:lpstr>
      <vt:lpstr>CHRONIC STATE</vt:lpstr>
      <vt:lpstr>Euvolemic and hypervolemic hyponatremia</vt:lpstr>
      <vt:lpstr>OSMOTIC DEMYELINATION SYNDROME</vt:lpstr>
      <vt:lpstr>MANAGEMENT OF ODS</vt:lpstr>
      <vt:lpstr>VASOPRESSIN ANTAGONISTS (VAPTANS)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Anupama C J</dc:creator>
  <cp:lastModifiedBy>Anupama</cp:lastModifiedBy>
  <cp:revision>302</cp:revision>
  <dcterms:created xsi:type="dcterms:W3CDTF">2022-06-06T10:25:11Z</dcterms:created>
  <dcterms:modified xsi:type="dcterms:W3CDTF">2022-06-07T03:03:12Z</dcterms:modified>
</cp:coreProperties>
</file>