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7" r:id="rId2"/>
    <p:sldId id="258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300" r:id="rId4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3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595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02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2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2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2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62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84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685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8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687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8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68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6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66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69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95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9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69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69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7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104867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67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67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7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8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68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6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6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67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  <a:t>2022/2/14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ctrTitle"/>
          </p:nvPr>
        </p:nvSpPr>
        <p:spPr>
          <a:xfrm>
            <a:off x="49263" y="723068"/>
            <a:ext cx="9094737" cy="2387600"/>
          </a:xfrm>
        </p:spPr>
        <p:txBody>
          <a:bodyPr/>
          <a:lstStyle/>
          <a:p>
            <a:r>
              <a:rPr lang="en-US" altLang="zh-CN" dirty="0"/>
              <a:t>GLOSSOPHARYNGEAL AND VAGUS NERVE</a:t>
            </a:r>
          </a:p>
        </p:txBody>
      </p:sp>
      <p:sp>
        <p:nvSpPr>
          <p:cNvPr id="1048600" name="Subtitle 2"/>
          <p:cNvSpPr>
            <a:spLocks noGrp="1"/>
          </p:cNvSpPr>
          <p:nvPr>
            <p:ph type="subTitle" idx="1"/>
          </p:nvPr>
        </p:nvSpPr>
        <p:spPr>
          <a:xfrm>
            <a:off x="1142999" y="3429000"/>
            <a:ext cx="6858000" cy="2438993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r>
              <a:rPr lang="en-US" altLang="zh-CN" sz="2800" dirty="0"/>
              <a:t>Dr Monet Philipose</a:t>
            </a:r>
            <a:endParaRPr lang="en-US" altLang="zh-CN" sz="1800" dirty="0"/>
          </a:p>
          <a:p>
            <a:r>
              <a:rPr lang="en-US" altLang="zh-CN" sz="2800" dirty="0"/>
              <a:t>JR, General Medicine</a:t>
            </a:r>
            <a:endParaRPr lang="en-US" altLang="zh-C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048605"/>
          <p:cNvSpPr>
            <a:spLocks noGrp="1"/>
          </p:cNvSpPr>
          <p:nvPr>
            <p:ph type="title"/>
          </p:nvPr>
        </p:nvSpPr>
        <p:spPr>
          <a:xfrm>
            <a:off x="404329" y="1709739"/>
            <a:ext cx="8106259" cy="2852737"/>
          </a:xfrm>
        </p:spPr>
        <p:txBody>
          <a:bodyPr/>
          <a:lstStyle/>
          <a:p>
            <a:r>
              <a:rPr lang="en-US"/>
              <a:t>GLOSSOPHARYNGEAL NERVE</a:t>
            </a:r>
            <a:endParaRPr lang="en-IN"/>
          </a:p>
        </p:txBody>
      </p:sp>
      <p:sp>
        <p:nvSpPr>
          <p:cNvPr id="1048607" name="Text Placeholder 104860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04860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11" name="Content Placeholder 1048610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lstStyle/>
          <a:p>
            <a:r>
              <a:rPr lang="en-US"/>
              <a:t>Principal distribution- tongue and pharynx</a:t>
            </a:r>
            <a:endParaRPr lang="en-IN"/>
          </a:p>
          <a:p>
            <a:endParaRPr lang="en-IN"/>
          </a:p>
          <a:p>
            <a:r>
              <a:rPr lang="en-US"/>
              <a:t>GSA, SSA - posterior third of tongue</a:t>
            </a:r>
            <a:endParaRPr lang="en-IN"/>
          </a:p>
          <a:p>
            <a:endParaRPr lang="en-IN"/>
          </a:p>
          <a:p>
            <a:r>
              <a:rPr lang="en-US"/>
              <a:t>Pharynx, tonsil, TM,ext ear skin</a:t>
            </a:r>
            <a:endParaRPr lang="en-IN"/>
          </a:p>
          <a:p>
            <a:endParaRPr lang="en-IN"/>
          </a:p>
          <a:p>
            <a:r>
              <a:rPr lang="en-US"/>
              <a:t>GVA - Carotid body and sinus</a:t>
            </a:r>
            <a:endParaRPr lang="en-IN"/>
          </a:p>
          <a:p>
            <a:endParaRPr lang="en-IN"/>
          </a:p>
          <a:p>
            <a:r>
              <a:rPr lang="en-US"/>
              <a:t>Skeletomotor - stylopharyngeus muscle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0486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UMN influence on IX</a:t>
            </a:r>
            <a:br>
              <a:rPr lang="en-US"/>
            </a:br>
            <a:endParaRPr lang="en-IN"/>
          </a:p>
        </p:txBody>
      </p:sp>
      <p:sp>
        <p:nvSpPr>
          <p:cNvPr id="1048613" name="Content Placeholder 10486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54" name="Picture 2097153"/>
          <p:cNvPicPr>
            <a:picLocks/>
          </p:cNvPicPr>
          <p:nvPr/>
        </p:nvPicPr>
        <p:blipFill>
          <a:blip r:embed="rId2"/>
          <a:srcRect l="11936" r="12283" b="-78"/>
          <a:stretch>
            <a:fillRect/>
          </a:stretch>
        </p:blipFill>
        <p:spPr>
          <a:xfrm>
            <a:off x="628650" y="1325892"/>
            <a:ext cx="8018809" cy="58322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0486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17" name="Content Placeholder 10486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Nucleus ambiguus - IX, X </a:t>
            </a:r>
            <a:endParaRPr lang="en-IN"/>
          </a:p>
          <a:p>
            <a:endParaRPr lang="en-IN"/>
          </a:p>
          <a:p>
            <a:r>
              <a:rPr lang="en-US"/>
              <a:t>Innervates muscles of 3rd,4th and 5th branchial arches</a:t>
            </a:r>
            <a:endParaRPr lang="en-IN"/>
          </a:p>
          <a:p>
            <a:endParaRPr lang="en-IN"/>
          </a:p>
          <a:p>
            <a:r>
              <a:rPr lang="en-US"/>
              <a:t>IX exits skull through jugular foramen.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0486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19" name="Content Placeholder 10486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56" name="Picture 209715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21594666">
            <a:off x="1116114" y="817127"/>
            <a:ext cx="6911769" cy="60355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0486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 ganglia and the 6 terminal branches</a:t>
            </a:r>
            <a:endParaRPr lang="en-IN"/>
          </a:p>
        </p:txBody>
      </p:sp>
      <p:sp>
        <p:nvSpPr>
          <p:cNvPr id="1048621" name="Content Placeholder 10486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57" name="Picture 209715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08476" y="1690689"/>
            <a:ext cx="8106874" cy="54413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0486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Branchiomotor supply</a:t>
            </a:r>
            <a:endParaRPr lang="en-IN"/>
          </a:p>
        </p:txBody>
      </p:sp>
      <p:sp>
        <p:nvSpPr>
          <p:cNvPr id="1048629" name="Content Placeholder 104862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Most pharyngeal muscles are supplied by IX, X together</a:t>
            </a:r>
            <a:endParaRPr lang="en-IN"/>
          </a:p>
          <a:p>
            <a:endParaRPr lang="en-IN"/>
          </a:p>
          <a:p>
            <a:r>
              <a:rPr lang="en-US"/>
              <a:t>Stylopharengeus - IX alone.</a:t>
            </a:r>
            <a:endParaRPr lang="en-IN"/>
          </a:p>
        </p:txBody>
      </p:sp>
      <p:sp>
        <p:nvSpPr>
          <p:cNvPr id="1048630" name="Content Placeholder 104862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58" name="Picture 209715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43802" y="1690689"/>
            <a:ext cx="3958041" cy="52776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0486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Parasympathetic innervation</a:t>
            </a:r>
            <a:endParaRPr lang="en-IN"/>
          </a:p>
        </p:txBody>
      </p:sp>
      <p:sp>
        <p:nvSpPr>
          <p:cNvPr id="1048632" name="Content Placeholder 104863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Parotid gland and mucous membranes of posterior inferior mouth and pharynx</a:t>
            </a:r>
            <a:endParaRPr lang="en-IN"/>
          </a:p>
          <a:p>
            <a:endParaRPr lang="en-IN"/>
          </a:p>
          <a:p>
            <a:r>
              <a:rPr lang="en-US"/>
              <a:t>Parasympathetic nuclei - superior and inferior salivatory nucleus, dorsal motor nucleus of Vagus (DMNX) - lower brainstem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0486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34" name="Content Placeholder 104863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59" name="Picture 209715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1788703"/>
            <a:ext cx="8084438" cy="50692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04863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Sensory neurons</a:t>
            </a:r>
            <a:endParaRPr lang="en-IN"/>
          </a:p>
        </p:txBody>
      </p:sp>
      <p:sp>
        <p:nvSpPr>
          <p:cNvPr id="1048636" name="Content Placeholder 1048635"/>
          <p:cNvSpPr>
            <a:spLocks noGrp="1"/>
          </p:cNvSpPr>
          <p:nvPr>
            <p:ph idx="1"/>
          </p:nvPr>
        </p:nvSpPr>
        <p:spPr/>
        <p:txBody>
          <a:bodyPr>
            <a:normAutofit fontScale="78571" lnSpcReduction="20000"/>
          </a:bodyPr>
          <a:lstStyle/>
          <a:p>
            <a:r>
              <a:rPr lang="en-US"/>
              <a:t>Located in the superior and inferior glossopharyngeal ganglia</a:t>
            </a:r>
            <a:endParaRPr lang="en-IN"/>
          </a:p>
          <a:p>
            <a:endParaRPr lang="en-IN"/>
          </a:p>
          <a:p>
            <a:r>
              <a:rPr lang="en-US"/>
              <a:t>GSA - Exteroceptive - mucous membrane of tympanic cavity, mastoid air cells, auditory canal via tympanic branch</a:t>
            </a:r>
            <a:endParaRPr lang="en-IN"/>
          </a:p>
          <a:p>
            <a:endParaRPr lang="en-IN"/>
          </a:p>
          <a:p>
            <a:r>
              <a:rPr lang="en-US"/>
              <a:t>GVA - from carotid body and sinus - reflex control of HR, BP, Respiration</a:t>
            </a:r>
            <a:endParaRPr lang="en-IN"/>
          </a:p>
          <a:p>
            <a:endParaRPr lang="en-IN"/>
          </a:p>
          <a:p>
            <a:r>
              <a:rPr lang="en-US"/>
              <a:t>Central processes terminate in the trigeminal nuclei</a:t>
            </a:r>
            <a:endParaRPr lang="en-IN"/>
          </a:p>
          <a:p>
            <a:endParaRPr lang="en-IN"/>
          </a:p>
          <a:p>
            <a:r>
              <a:rPr lang="en-US"/>
              <a:t>SVA - lingual br - pharynx,soft palate, tongue -terminates in NTS (gustatory nucleus). Central - taste fibres of VII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0486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anatomy</a:t>
            </a:r>
            <a:endParaRPr lang="en-IN"/>
          </a:p>
        </p:txBody>
      </p:sp>
      <p:sp>
        <p:nvSpPr>
          <p:cNvPr id="1048638" name="Content Placeholder 104863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60" name="Picture 209715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70254" y="1623791"/>
            <a:ext cx="7545096" cy="47550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0486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CLINICAL EXAMINATION</a:t>
            </a:r>
            <a:endParaRPr lang="en-IN"/>
          </a:p>
        </p:txBody>
      </p:sp>
      <p:sp>
        <p:nvSpPr>
          <p:cNvPr id="1048640" name="Content Placeholder 104863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Difficult to examine - functions are shared by other nerves</a:t>
            </a:r>
            <a:endParaRPr lang="en-IN"/>
          </a:p>
          <a:p>
            <a:endParaRPr lang="en-IN"/>
          </a:p>
          <a:p>
            <a:r>
              <a:rPr lang="en-US"/>
              <a:t>Motor weakness - only detectable deficit - slight lowering of the palatal arch at rest on the involved side</a:t>
            </a:r>
            <a:endParaRPr lang="en-IN"/>
          </a:p>
          <a:p>
            <a:endParaRPr lang="en-IN"/>
          </a:p>
          <a:p>
            <a:r>
              <a:rPr lang="en-US"/>
              <a:t>Gag reflex</a:t>
            </a:r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0486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42" name="Content Placeholder 104864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61" name="Picture 209716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57785"/>
            <a:ext cx="7476678" cy="642852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0486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44" name="Content Placeholder 104864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62" name="Picture 209716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8656" y="365126"/>
            <a:ext cx="8975344" cy="62584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0486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Gag reflex</a:t>
            </a:r>
            <a:endParaRPr lang="en-IN"/>
          </a:p>
        </p:txBody>
      </p:sp>
      <p:sp>
        <p:nvSpPr>
          <p:cNvPr id="1048646" name="Content Placeholder 1048645"/>
          <p:cNvSpPr>
            <a:spLocks noGrp="1"/>
          </p:cNvSpPr>
          <p:nvPr>
            <p:ph idx="1"/>
          </p:nvPr>
        </p:nvSpPr>
        <p:spPr/>
        <p:txBody>
          <a:bodyPr>
            <a:normAutofit fontScale="96429" lnSpcReduction="20000"/>
          </a:bodyPr>
          <a:lstStyle/>
          <a:p>
            <a:r>
              <a:rPr lang="en-US"/>
              <a:t>Protective reflex</a:t>
            </a:r>
            <a:endParaRPr lang="en-IN"/>
          </a:p>
          <a:p>
            <a:endParaRPr lang="en-IN"/>
          </a:p>
          <a:p>
            <a:r>
              <a:rPr lang="en-US"/>
              <a:t>Palatal reflex - touching one side of soft palate or uvula</a:t>
            </a:r>
            <a:endParaRPr lang="en-IN"/>
          </a:p>
          <a:p>
            <a:endParaRPr lang="en-IN"/>
          </a:p>
          <a:p>
            <a:r>
              <a:rPr lang="en-US"/>
              <a:t>Pharyngeal reflex - touching the lateral oropharynx in the region of anterior faucial pillar</a:t>
            </a:r>
            <a:endParaRPr lang="en-IN"/>
          </a:p>
          <a:p>
            <a:endParaRPr lang="en-IN"/>
          </a:p>
          <a:p>
            <a:r>
              <a:rPr lang="en-US"/>
              <a:t>Afferent - IX, Efferent - IX,X</a:t>
            </a:r>
            <a:endParaRPr lang="en-I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04864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motor components of gag reflex </a:t>
            </a:r>
            <a:endParaRPr lang="en-IN"/>
          </a:p>
        </p:txBody>
      </p:sp>
      <p:sp>
        <p:nvSpPr>
          <p:cNvPr id="1048648" name="Content Placeholder 104864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1. Elevation of soft palate to seal off nasopharynx</a:t>
            </a:r>
            <a:endParaRPr lang="en-IN"/>
          </a:p>
          <a:p>
            <a:endParaRPr lang="en-IN"/>
          </a:p>
          <a:p>
            <a:r>
              <a:rPr lang="en-US"/>
              <a:t>2.closure of glottis to protect the airway</a:t>
            </a:r>
            <a:endParaRPr lang="en-IN"/>
          </a:p>
          <a:p>
            <a:endParaRPr lang="en-IN"/>
          </a:p>
          <a:p>
            <a:r>
              <a:rPr lang="en-US"/>
              <a:t>3.constriction if pharynx to prevent the entry of substance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0486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50" name="Content Placeholder 104864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Unilateral weakness - raphe deviate to normal side</a:t>
            </a:r>
            <a:endParaRPr lang="en-IN"/>
          </a:p>
          <a:p>
            <a:r>
              <a:rPr lang="en-US"/>
              <a:t>Signifies LMN lesion</a:t>
            </a:r>
            <a:endParaRPr lang="en-IN"/>
          </a:p>
          <a:p>
            <a:r>
              <a:rPr lang="en-US"/>
              <a:t>Unilateral cerebral lesion - no detectable weakness</a:t>
            </a:r>
            <a:endParaRPr lang="en-IN"/>
          </a:p>
          <a:p>
            <a:endParaRPr lang="en-IN"/>
          </a:p>
          <a:p>
            <a:r>
              <a:rPr lang="en-US"/>
              <a:t>Predictor of swallowing difficulty</a:t>
            </a:r>
            <a:endParaRPr lang="en-IN"/>
          </a:p>
          <a:p>
            <a:r>
              <a:rPr lang="en-US"/>
              <a:t>Gag reflex - not imp in swallowing</a:t>
            </a:r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0486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52" name="Content Placeholder 104865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Hyperactive gag reflex - in bilateral cerebral lesions </a:t>
            </a:r>
            <a:endParaRPr lang="en-IN"/>
          </a:p>
          <a:p>
            <a:r>
              <a:rPr lang="en-US"/>
              <a:t>Pseudobulbar palsy, ALS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04865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54" name="Content Placeholder 104865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04865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VAGUS NERVE</a:t>
            </a:r>
            <a:endParaRPr lang="en-IN"/>
          </a:p>
        </p:txBody>
      </p:sp>
      <p:sp>
        <p:nvSpPr>
          <p:cNvPr id="1048656" name="Text Placeholder 104865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0486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</a:t>
            </a:r>
            <a:endParaRPr lang="en-IN"/>
          </a:p>
        </p:txBody>
      </p:sp>
      <p:sp>
        <p:nvSpPr>
          <p:cNvPr id="1048658" name="Content Placeholder 104865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0486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60" name="Content Placeholder 104865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Longest, most widely distributed CN</a:t>
            </a:r>
            <a:endParaRPr lang="en-IN"/>
          </a:p>
          <a:p>
            <a:endParaRPr lang="en-IN"/>
          </a:p>
          <a:p>
            <a:r>
              <a:rPr lang="en-US"/>
              <a:t>4 brainstem nuclei :</a:t>
            </a:r>
            <a:endParaRPr lang="en-IN"/>
          </a:p>
          <a:p>
            <a:r>
              <a:rPr lang="en-US"/>
              <a:t>Nucleus ambiguuus, DMNX, Nucleus of spinal tract of V, Nucleus tractus solitarius</a:t>
            </a:r>
            <a:endParaRPr lang="en-IN"/>
          </a:p>
          <a:p>
            <a:endParaRPr lang="en-IN"/>
          </a:p>
          <a:p>
            <a:r>
              <a:rPr lang="en-US"/>
              <a:t>carries skeletomotor axons from NA to pharynx and larynx.  </a:t>
            </a:r>
            <a:endParaRPr lang="en-I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04866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62" name="Content Placeholder 104866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Parasympathetic axons - DMNX to smooth muscles and glands of larynx, pharynx, and to and viscera</a:t>
            </a:r>
            <a:endParaRPr lang="en-IN"/>
          </a:p>
          <a:p>
            <a:endParaRPr lang="en-IN"/>
          </a:p>
          <a:p>
            <a:r>
              <a:rPr lang="en-US"/>
              <a:t>Exits skull - jugular foramen </a:t>
            </a:r>
            <a:endParaRPr lang="en-I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04859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593" name="Content Placeholder 104859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53" name="Picture 209715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55" y="0"/>
            <a:ext cx="64741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04858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591" name="Content Placeholder 104859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52" name="Picture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21571858">
            <a:off x="1156403" y="27846"/>
            <a:ext cx="6831193" cy="681779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04858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motor portion of X</a:t>
            </a:r>
            <a:endParaRPr lang="en-IN"/>
          </a:p>
        </p:txBody>
      </p:sp>
      <p:sp>
        <p:nvSpPr>
          <p:cNvPr id="1048589" name="Content Placeholder 104858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Cortex - lower part of precentral gyrus</a:t>
            </a:r>
            <a:endParaRPr lang="en-IN"/>
          </a:p>
          <a:p>
            <a:r>
              <a:rPr lang="en-US"/>
              <a:t>Corticobulbar tracts - synapse in NA.</a:t>
            </a:r>
            <a:endParaRPr lang="en-IN"/>
          </a:p>
          <a:p>
            <a:r>
              <a:rPr lang="en-US"/>
              <a:t>3 major branchiomotor br:</a:t>
            </a:r>
            <a:endParaRPr lang="en-IN"/>
          </a:p>
          <a:p>
            <a:r>
              <a:rPr lang="en-US"/>
              <a:t> pharyngeal br,  superior laryngeal, recurrent laryngealnerve</a:t>
            </a:r>
            <a:endParaRPr lang="en-IN"/>
          </a:p>
          <a:p>
            <a:r>
              <a:rPr lang="en-US"/>
              <a:t>Superior laryngeal - ext, internal - sensory f</a:t>
            </a:r>
            <a:endParaRPr lang="en-IN"/>
          </a:p>
          <a:p>
            <a:r>
              <a:rPr lang="en-US"/>
              <a:t>Ext br - cricothyroid</a:t>
            </a:r>
            <a:endParaRPr lang="en-I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04858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587" name="Content Placeholder 104858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Parasympathetic fibres -  from DMNX, medial aspect of nucleus ambiguus</a:t>
            </a:r>
            <a:endParaRPr lang="en-IN"/>
          </a:p>
          <a:p>
            <a:endParaRPr lang="en-IN"/>
          </a:p>
          <a:p>
            <a:r>
              <a:rPr lang="en-US"/>
              <a:t>Nucleus ambiguus - heart</a:t>
            </a:r>
            <a:endParaRPr lang="en-IN"/>
          </a:p>
          <a:p>
            <a:endParaRPr lang="en-IN"/>
          </a:p>
          <a:p>
            <a:r>
              <a:rPr lang="en-US"/>
              <a:t>DMNX - other vagally innervated viscera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04870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07" name="Content Placeholder 104870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Vagal discharge results in:</a:t>
            </a:r>
            <a:endParaRPr lang="en-IN"/>
          </a:p>
          <a:p>
            <a:endParaRPr lang="en-IN"/>
          </a:p>
          <a:p>
            <a:r>
              <a:rPr lang="en-US"/>
              <a:t> Bradycardia, hypotension, </a:t>
            </a:r>
            <a:endParaRPr lang="en-IN"/>
          </a:p>
          <a:p>
            <a:r>
              <a:rPr lang="en-US"/>
              <a:t> bronchoconstriction, bronchorrhea, </a:t>
            </a:r>
            <a:endParaRPr lang="en-IN"/>
          </a:p>
          <a:p>
            <a:r>
              <a:rPr lang="en-US"/>
              <a:t> increased peristalsis,</a:t>
            </a:r>
            <a:endParaRPr lang="en-IN"/>
          </a:p>
          <a:p>
            <a:r>
              <a:rPr lang="en-US"/>
              <a:t> increased gastric secretion, </a:t>
            </a:r>
            <a:endParaRPr lang="en-IN"/>
          </a:p>
          <a:p>
            <a:r>
              <a:rPr lang="en-US"/>
              <a:t> inhibition of adrenal function.</a:t>
            </a:r>
            <a:endParaRPr lang="en-I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104870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sensory portion of X</a:t>
            </a:r>
            <a:endParaRPr lang="en-IN"/>
          </a:p>
        </p:txBody>
      </p:sp>
      <p:sp>
        <p:nvSpPr>
          <p:cNvPr id="1048709" name="Content Placeholder 104870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Both vagal ganglia - sensory</a:t>
            </a:r>
            <a:endParaRPr lang="en-IN"/>
          </a:p>
          <a:p>
            <a:endParaRPr lang="en-IN"/>
          </a:p>
          <a:p>
            <a:r>
              <a:rPr lang="en-US"/>
              <a:t>Superior vagal ganglion - upper part of jugular foramen - somatic sensations - auricular nerve</a:t>
            </a:r>
            <a:endParaRPr lang="en-IN"/>
          </a:p>
          <a:p>
            <a:endParaRPr lang="en-IN"/>
          </a:p>
          <a:p>
            <a:r>
              <a:rPr lang="en-US"/>
              <a:t>Inferior vagal ganglion - just beneath jugular foramen - general visceral sensation, taste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04870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11" name="Content Placeholder 10487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63" name="Picture 209716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97" y="-94350"/>
            <a:ext cx="7000605" cy="704670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Title 10487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13" name="Content Placeholder 10487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GVA from larynx,pharynx, viscera, baroreceptors and chemoreceptors in aorta -inferior vagal ganglion - centrally terminate in caudal part of NTS.</a:t>
            </a:r>
            <a:endParaRPr lang="en-IN"/>
          </a:p>
          <a:p>
            <a:endParaRPr lang="en-IN"/>
          </a:p>
          <a:p>
            <a:r>
              <a:rPr lang="en-US"/>
              <a:t>Collaterals to DMNX, RF, other CN nuclei - important visceral reflexes, CV, Resp, GI function. </a:t>
            </a:r>
            <a:endParaRPr lang="en-I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Title 10487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 functions of IX, X</a:t>
            </a:r>
            <a:endParaRPr lang="en-IN"/>
          </a:p>
        </p:txBody>
      </p:sp>
      <p:sp>
        <p:nvSpPr>
          <p:cNvPr id="1048715" name="Content Placeholder 10487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Swallowing, phonation, airway protection and modulation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0487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Clinical examination of X</a:t>
            </a:r>
            <a:endParaRPr lang="en-IN"/>
          </a:p>
        </p:txBody>
      </p:sp>
      <p:sp>
        <p:nvSpPr>
          <p:cNvPr id="1048717" name="Content Placeholder 10487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Gag reflex </a:t>
            </a:r>
            <a:endParaRPr lang="en-IN"/>
          </a:p>
          <a:p>
            <a:endParaRPr lang="en-IN"/>
          </a:p>
          <a:p>
            <a:r>
              <a:rPr lang="en-US"/>
              <a:t>Character of the voice, ability to swallow</a:t>
            </a:r>
            <a:endParaRPr lang="en-IN"/>
          </a:p>
          <a:p>
            <a:endParaRPr lang="en-IN"/>
          </a:p>
          <a:p>
            <a:r>
              <a:rPr lang="en-US"/>
              <a:t>Acute unilateral lesions - nasal qualityof speech, dysphagia liquids&gt;solids</a:t>
            </a:r>
            <a:endParaRPr lang="en-IN"/>
          </a:p>
          <a:p>
            <a:endParaRPr lang="en-IN"/>
          </a:p>
          <a:p>
            <a:r>
              <a:rPr lang="en-US"/>
              <a:t>Nasal regurgitation risk due to velopharyngeal insufficiency</a:t>
            </a:r>
            <a:endParaRPr lang="en-IN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10487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19" name="Content Placeholder 10487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U/l lesion - weakness of levator veli palatini and musculus uvulae - drooping of palate, flattening of palatal arch</a:t>
            </a:r>
            <a:endParaRPr lang="en-IN"/>
          </a:p>
          <a:p>
            <a:endParaRPr lang="en-IN"/>
          </a:p>
          <a:p>
            <a:r>
              <a:rPr lang="en-US"/>
              <a:t>Loss of palatal gag reflex in that side</a:t>
            </a:r>
            <a:endParaRPr lang="en-IN"/>
          </a:p>
          <a:p>
            <a:endParaRPr lang="en-IN"/>
          </a:p>
          <a:p>
            <a:r>
              <a:rPr lang="en-US"/>
              <a:t>Median raphe deviates to normal side on phonation</a:t>
            </a:r>
            <a:endParaRPr lang="en-I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Title 10487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21" name="Content Placeholder 10487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itle 10487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23" name="Content Placeholder 104872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B/l vagus involvement - palate cannot elevate on phonation, may or may not droop</a:t>
            </a:r>
            <a:endParaRPr lang="en-IN"/>
          </a:p>
          <a:p>
            <a:endParaRPr lang="en-IN"/>
          </a:p>
          <a:p>
            <a:r>
              <a:rPr lang="en-US"/>
              <a:t>Palatal gag reflex - absent b/l</a:t>
            </a:r>
            <a:endParaRPr lang="en-IN"/>
          </a:p>
          <a:p>
            <a:endParaRPr lang="en-IN"/>
          </a:p>
          <a:p>
            <a:r>
              <a:rPr lang="en-US"/>
              <a:t>Nasal speech, nasal regurgitation++</a:t>
            </a:r>
            <a:endParaRPr lang="en-IN"/>
          </a:p>
          <a:p>
            <a:endParaRPr lang="en-IN"/>
          </a:p>
          <a:p>
            <a:r>
              <a:rPr lang="en-US"/>
              <a:t>Speech - similar to cleft palate</a:t>
            </a:r>
            <a:endParaRPr lang="en-IN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10487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25" name="Content Placeholder 104872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Pharyngeal weakness </a:t>
            </a:r>
            <a:endParaRPr lang="en-IN"/>
          </a:p>
          <a:p>
            <a:r>
              <a:rPr lang="en-US"/>
              <a:t>Spontaneouscough, cough reflex impaired</a:t>
            </a:r>
            <a:endParaRPr lang="en-IN"/>
          </a:p>
          <a:p>
            <a:r>
              <a:rPr lang="en-US"/>
              <a:t>Dysphagia </a:t>
            </a:r>
            <a:endParaRPr lang="en-IN"/>
          </a:p>
          <a:p>
            <a:endParaRPr lang="en-IN"/>
          </a:p>
          <a:p>
            <a:r>
              <a:rPr lang="en-US"/>
              <a:t>Examination: contraction of pharyngeal muscles onphonation, elevation of larynx during swallowing, pharyngeal gag reflex</a:t>
            </a:r>
            <a:endParaRPr lang="en-IN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Title 10487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27" name="Content Placeholder 10487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Vernet's Rideau phenomenon</a:t>
            </a:r>
            <a:endParaRPr lang="en-IN"/>
          </a:p>
          <a:p>
            <a:endParaRPr lang="en-IN"/>
          </a:p>
          <a:p>
            <a:r>
              <a:rPr lang="en-US"/>
              <a:t>U/l weakness of superior pharyngeal constrictor -  curtain movement - motion of the pharyngeal wall to non paralysed side on testing gag reflex, or at phonation</a:t>
            </a:r>
            <a:endParaRPr lang="en-IN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10487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29" name="Content Placeholder 10487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U/l weakness of vocal cord - alters characterand quality of voice</a:t>
            </a:r>
            <a:endParaRPr lang="en-IN"/>
          </a:p>
          <a:p>
            <a:endParaRPr lang="en-IN"/>
          </a:p>
          <a:p>
            <a:r>
              <a:rPr lang="en-US"/>
              <a:t>- lesion of one recurrent laryngeal nerve </a:t>
            </a:r>
            <a:endParaRPr lang="en-IN"/>
          </a:p>
          <a:p>
            <a:endParaRPr lang="en-IN"/>
          </a:p>
          <a:p>
            <a:r>
              <a:rPr lang="en-US"/>
              <a:t>Lesions of other individual vagal branches are rare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Title 10487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33" name="Content Placeholder 10487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Infranuclear inv - lesions at base of brain, cpa, jugular foramen, course of vagus nerves</a:t>
            </a:r>
            <a:endParaRPr lang="en-IN"/>
          </a:p>
          <a:p>
            <a:endParaRPr lang="en-IN"/>
          </a:p>
          <a:p>
            <a:r>
              <a:rPr lang="en-US"/>
              <a:t>Extramedullary, intracranial inv - in processes inv meninges, extramedullary tumors, aneurysms, trauma, sarcoidosis, skull fractures.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849</Words>
  <Application>Microsoft Office PowerPoint</Application>
  <PresentationFormat>On-screen Show (4:3)</PresentationFormat>
  <Paragraphs>145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GLOSSOPHARYNGEAL AND VAGUS NERVE</vt:lpstr>
      <vt:lpstr>GLOSSOPHARYNGEAL NERVE</vt:lpstr>
      <vt:lpstr>PowerPoint Presentation</vt:lpstr>
      <vt:lpstr>UMN influence on IX </vt:lpstr>
      <vt:lpstr>PowerPoint Presentation</vt:lpstr>
      <vt:lpstr>PowerPoint Presentation</vt:lpstr>
      <vt:lpstr>2 ganglia and the 6 terminal branches</vt:lpstr>
      <vt:lpstr>Branchiomotor supply</vt:lpstr>
      <vt:lpstr>Parasympathetic innervation</vt:lpstr>
      <vt:lpstr>PowerPoint Presentation</vt:lpstr>
      <vt:lpstr>Sensory neurons</vt:lpstr>
      <vt:lpstr>Summary of anatomy</vt:lpstr>
      <vt:lpstr>CLINICAL EXAMINATION</vt:lpstr>
      <vt:lpstr>PowerPoint Presentation</vt:lpstr>
      <vt:lpstr>PowerPoint Presentation</vt:lpstr>
      <vt:lpstr>Gag reflex</vt:lpstr>
      <vt:lpstr>3 motor components of gag reflex </vt:lpstr>
      <vt:lpstr>PowerPoint Presentation</vt:lpstr>
      <vt:lpstr>PowerPoint Presentation</vt:lpstr>
      <vt:lpstr>PowerPoint Presentation</vt:lpstr>
      <vt:lpstr>VAGUS NERVE</vt:lpstr>
      <vt:lpstr>ANATOMY</vt:lpstr>
      <vt:lpstr>PowerPoint Presentation</vt:lpstr>
      <vt:lpstr>PowerPoint Presentation</vt:lpstr>
      <vt:lpstr>PowerPoint Presentation</vt:lpstr>
      <vt:lpstr>PowerPoint Presentation</vt:lpstr>
      <vt:lpstr>The motor portion of X</vt:lpstr>
      <vt:lpstr>PowerPoint Presentation</vt:lpstr>
      <vt:lpstr>PowerPoint Presentation</vt:lpstr>
      <vt:lpstr>The sensory portion of X</vt:lpstr>
      <vt:lpstr>PowerPoint Presentation</vt:lpstr>
      <vt:lpstr>PowerPoint Presentation</vt:lpstr>
      <vt:lpstr>Normal functions of IX, X</vt:lpstr>
      <vt:lpstr>Clinical examination of 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GLOSSOPHARYNGEAL AND VAGUS NERVE</dc:title>
  <dc:creator>Redmi Note 9 Pro Max</dc:creator>
  <cp:lastModifiedBy>monet</cp:lastModifiedBy>
  <cp:revision>1</cp:revision>
  <dcterms:created xsi:type="dcterms:W3CDTF">2015-05-10T13:30:45Z</dcterms:created>
  <dcterms:modified xsi:type="dcterms:W3CDTF">2022-02-14T02:33:28Z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f54ed3e046164f5db0611d3917a9a5f6</vt:lpwstr>
  </property>
</Properties>
</file>