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396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2" r:id="rId34"/>
    <p:sldId id="294" r:id="rId35"/>
    <p:sldId id="295" r:id="rId36"/>
    <p:sldId id="296" r:id="rId37"/>
    <p:sldId id="297" r:id="rId38"/>
    <p:sldId id="298" r:id="rId39"/>
    <p:sldId id="299" r:id="rId40"/>
    <p:sldId id="309" r:id="rId41"/>
    <p:sldId id="310" r:id="rId42"/>
    <p:sldId id="311" r:id="rId43"/>
    <p:sldId id="312" r:id="rId44"/>
    <p:sldId id="313" r:id="rId45"/>
    <p:sldId id="314" r:id="rId46"/>
    <p:sldId id="315" r:id="rId47"/>
    <p:sldId id="316" r:id="rId48"/>
    <p:sldId id="317" r:id="rId49"/>
    <p:sldId id="318" r:id="rId50"/>
    <p:sldId id="319" r:id="rId51"/>
    <p:sldId id="320" r:id="rId52"/>
    <p:sldId id="322" r:id="rId53"/>
    <p:sldId id="323" r:id="rId54"/>
    <p:sldId id="324" r:id="rId55"/>
    <p:sldId id="326" r:id="rId56"/>
    <p:sldId id="327" r:id="rId57"/>
    <p:sldId id="328" r:id="rId58"/>
    <p:sldId id="329" r:id="rId59"/>
    <p:sldId id="330" r:id="rId60"/>
    <p:sldId id="331" r:id="rId61"/>
    <p:sldId id="332" r:id="rId62"/>
    <p:sldId id="333" r:id="rId63"/>
    <p:sldId id="334" r:id="rId64"/>
    <p:sldId id="335" r:id="rId65"/>
    <p:sldId id="336" r:id="rId66"/>
    <p:sldId id="337" r:id="rId67"/>
    <p:sldId id="338" r:id="rId68"/>
    <p:sldId id="339" r:id="rId69"/>
    <p:sldId id="340" r:id="rId70"/>
    <p:sldId id="341" r:id="rId71"/>
    <p:sldId id="342" r:id="rId72"/>
    <p:sldId id="343" r:id="rId73"/>
    <p:sldId id="344" r:id="rId74"/>
    <p:sldId id="345" r:id="rId75"/>
    <p:sldId id="346" r:id="rId76"/>
    <p:sldId id="347" r:id="rId77"/>
    <p:sldId id="348" r:id="rId78"/>
    <p:sldId id="349" r:id="rId79"/>
    <p:sldId id="350" r:id="rId80"/>
    <p:sldId id="351" r:id="rId81"/>
    <p:sldId id="352" r:id="rId82"/>
    <p:sldId id="353" r:id="rId83"/>
    <p:sldId id="354" r:id="rId84"/>
    <p:sldId id="355" r:id="rId85"/>
    <p:sldId id="356" r:id="rId86"/>
    <p:sldId id="357" r:id="rId87"/>
    <p:sldId id="358" r:id="rId88"/>
    <p:sldId id="359" r:id="rId89"/>
    <p:sldId id="360" r:id="rId90"/>
    <p:sldId id="361" r:id="rId91"/>
    <p:sldId id="362" r:id="rId92"/>
    <p:sldId id="363" r:id="rId93"/>
    <p:sldId id="364" r:id="rId94"/>
    <p:sldId id="365" r:id="rId95"/>
    <p:sldId id="366" r:id="rId96"/>
    <p:sldId id="367" r:id="rId97"/>
    <p:sldId id="368" r:id="rId98"/>
    <p:sldId id="369" r:id="rId99"/>
    <p:sldId id="370" r:id="rId100"/>
    <p:sldId id="371" r:id="rId101"/>
    <p:sldId id="372" r:id="rId102"/>
    <p:sldId id="373" r:id="rId103"/>
    <p:sldId id="374" r:id="rId104"/>
    <p:sldId id="375" r:id="rId105"/>
    <p:sldId id="376" r:id="rId106"/>
    <p:sldId id="377" r:id="rId107"/>
    <p:sldId id="378" r:id="rId108"/>
    <p:sldId id="379" r:id="rId109"/>
    <p:sldId id="380" r:id="rId110"/>
    <p:sldId id="381" r:id="rId111"/>
    <p:sldId id="382" r:id="rId112"/>
    <p:sldId id="383" r:id="rId113"/>
    <p:sldId id="384" r:id="rId114"/>
    <p:sldId id="386" r:id="rId115"/>
    <p:sldId id="387" r:id="rId116"/>
    <p:sldId id="388" r:id="rId117"/>
    <p:sldId id="389" r:id="rId118"/>
    <p:sldId id="390" r:id="rId119"/>
    <p:sldId id="391" r:id="rId120"/>
    <p:sldId id="392" r:id="rId121"/>
    <p:sldId id="393" r:id="rId122"/>
    <p:sldId id="394" r:id="rId123"/>
    <p:sldId id="395" r:id="rId124"/>
  </p:sldIdLst>
  <p:sldSz cx="20104100" cy="11309350"/>
  <p:notesSz cx="20104100" cy="113093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821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7923" y="0"/>
            <a:ext cx="20168673" cy="11306405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39653" y="3085635"/>
            <a:ext cx="11238754" cy="2499226"/>
          </a:xfrm>
        </p:spPr>
        <p:txBody>
          <a:bodyPr anchor="b">
            <a:noAutofit/>
          </a:bodyPr>
          <a:lstStyle>
            <a:lvl1pPr algn="ctr">
              <a:defRPr sz="8905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39653" y="6031649"/>
            <a:ext cx="11238754" cy="2178100"/>
          </a:xfrm>
        </p:spPr>
        <p:txBody>
          <a:bodyPr anchor="t">
            <a:normAutofit/>
          </a:bodyPr>
          <a:lstStyle>
            <a:lvl1pPr marL="0" indent="0" algn="ctr">
              <a:buNone/>
              <a:defRPr sz="3463">
                <a:solidFill>
                  <a:schemeClr val="tx1"/>
                </a:solidFill>
              </a:defRPr>
            </a:lvl1pPr>
            <a:lvl2pPr marL="7539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507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61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015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769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523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277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031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164018" y="8307480"/>
            <a:ext cx="1479886" cy="460751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39651" y="8307480"/>
            <a:ext cx="8598716" cy="460751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69556" y="8307480"/>
            <a:ext cx="908851" cy="460751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4439654" y="5808255"/>
            <a:ext cx="1123875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9599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302225" y="3993177"/>
            <a:ext cx="1551224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4998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2765" y="2890177"/>
            <a:ext cx="13453337" cy="3005461"/>
          </a:xfrm>
        </p:spPr>
        <p:txBody>
          <a:bodyPr anchor="b">
            <a:normAutofit/>
          </a:bodyPr>
          <a:lstStyle>
            <a:lvl1pPr algn="ctr">
              <a:defRPr sz="7256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22761" y="6342424"/>
            <a:ext cx="13453340" cy="1574119"/>
          </a:xfrm>
        </p:spPr>
        <p:txBody>
          <a:bodyPr anchor="t">
            <a:normAutofit/>
          </a:bodyPr>
          <a:lstStyle>
            <a:lvl1pPr marL="0" indent="0" algn="ctr">
              <a:buNone/>
              <a:defRPr sz="3958">
                <a:solidFill>
                  <a:schemeClr val="tx1"/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3318897" y="6119030"/>
            <a:ext cx="1346107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595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2302225" y="3993177"/>
            <a:ext cx="1551224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1087" y="4222157"/>
            <a:ext cx="7780287" cy="545864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92779" y="4222157"/>
            <a:ext cx="7780287" cy="545864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4217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6060" y="4384118"/>
            <a:ext cx="7780287" cy="950299"/>
          </a:xfrm>
        </p:spPr>
        <p:txBody>
          <a:bodyPr anchor="b">
            <a:noAutofit/>
          </a:bodyPr>
          <a:lstStyle>
            <a:lvl1pPr marL="0" indent="0">
              <a:spcBef>
                <a:spcPts val="1108"/>
              </a:spcBef>
              <a:spcAft>
                <a:spcPts val="989"/>
              </a:spcAft>
              <a:buNone/>
              <a:defRPr sz="4617" b="0">
                <a:solidFill>
                  <a:schemeClr val="accent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36060" y="5348380"/>
            <a:ext cx="7780287" cy="434136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91667" y="4384118"/>
            <a:ext cx="7780287" cy="950299"/>
          </a:xfrm>
        </p:spPr>
        <p:txBody>
          <a:bodyPr anchor="b">
            <a:noAutofit/>
          </a:bodyPr>
          <a:lstStyle>
            <a:lvl1pPr marL="0" indent="0">
              <a:spcBef>
                <a:spcPts val="1108"/>
              </a:spcBef>
              <a:spcAft>
                <a:spcPts val="989"/>
              </a:spcAft>
              <a:buNone/>
              <a:defRPr sz="4617" b="0">
                <a:solidFill>
                  <a:schemeClr val="accent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91667" y="5348380"/>
            <a:ext cx="7780287" cy="434136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cxnSp>
        <p:nvCxnSpPr>
          <p:cNvPr id="18" name="Straight Connector 17"/>
          <p:cNvCxnSpPr/>
          <p:nvPr/>
        </p:nvCxnSpPr>
        <p:spPr>
          <a:xfrm>
            <a:off x="2302225" y="3993177"/>
            <a:ext cx="1551224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019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2302225" y="3993177"/>
            <a:ext cx="1551224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83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1551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441" y="2289795"/>
            <a:ext cx="6131577" cy="2261870"/>
          </a:xfrm>
        </p:spPr>
        <p:txBody>
          <a:bodyPr anchor="b">
            <a:normAutofit/>
          </a:bodyPr>
          <a:lstStyle>
            <a:lvl1pPr algn="ctr">
              <a:defRPr sz="3958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5158" y="1619607"/>
            <a:ext cx="9018922" cy="8070132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3441" y="4998451"/>
            <a:ext cx="6131577" cy="4021109"/>
          </a:xfrm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2302224" y="4802983"/>
            <a:ext cx="579526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283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6059" y="3106579"/>
            <a:ext cx="10292495" cy="2261870"/>
          </a:xfrm>
        </p:spPr>
        <p:txBody>
          <a:bodyPr anchor="b">
            <a:normAutofit/>
          </a:bodyPr>
          <a:lstStyle>
            <a:lvl1pPr algn="ctr">
              <a:defRPr sz="4617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348040" y="1717346"/>
            <a:ext cx="5051332" cy="787465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6059" y="5368448"/>
            <a:ext cx="10292495" cy="3015827"/>
          </a:xfrm>
        </p:spPr>
        <p:txBody>
          <a:bodyPr anchor="t">
            <a:normAutofit/>
          </a:bodyPr>
          <a:lstStyle>
            <a:lvl1pPr marL="0" indent="0" algn="ctr">
              <a:buNone/>
              <a:defRPr sz="2968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3629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6062" y="7940976"/>
            <a:ext cx="15845939" cy="934593"/>
          </a:xfrm>
        </p:spPr>
        <p:txBody>
          <a:bodyPr anchor="b">
            <a:normAutofit/>
          </a:bodyPr>
          <a:lstStyle>
            <a:lvl1pPr algn="ctr">
              <a:defRPr sz="3958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7270" y="1717345"/>
            <a:ext cx="16664327" cy="5501095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6062" y="8875569"/>
            <a:ext cx="15845939" cy="814168"/>
          </a:xfrm>
        </p:spPr>
        <p:txBody>
          <a:bodyPr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5300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024" y="1619609"/>
            <a:ext cx="15818015" cy="4872796"/>
          </a:xfrm>
        </p:spPr>
        <p:txBody>
          <a:bodyPr anchor="ctr">
            <a:normAutofit/>
          </a:bodyPr>
          <a:lstStyle>
            <a:lvl1pPr algn="ctr">
              <a:defRPr sz="5277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50024" y="7162587"/>
            <a:ext cx="15818015" cy="25271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98">
                <a:solidFill>
                  <a:schemeClr val="tx1"/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02225" y="6827495"/>
            <a:ext cx="1551224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306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4745" y="1619608"/>
            <a:ext cx="15329373" cy="3909407"/>
          </a:xfrm>
        </p:spPr>
        <p:txBody>
          <a:bodyPr anchor="ctr">
            <a:normAutofit/>
          </a:bodyPr>
          <a:lstStyle>
            <a:lvl1pPr algn="ctr">
              <a:defRPr sz="5277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761695" y="5529016"/>
            <a:ext cx="14575476" cy="963389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3298"/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6062" y="7162587"/>
            <a:ext cx="15845939" cy="25271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98">
                <a:solidFill>
                  <a:schemeClr val="tx1"/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421424" y="1451121"/>
            <a:ext cx="1005205" cy="964339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479399" y="4663367"/>
            <a:ext cx="1005205" cy="964339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 algn="r"/>
            <a:r>
              <a:rPr lang="en-US" sz="13192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302225" y="6827495"/>
            <a:ext cx="1551224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175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6064" y="5456095"/>
            <a:ext cx="15845942" cy="2422160"/>
          </a:xfrm>
        </p:spPr>
        <p:txBody>
          <a:bodyPr anchor="b">
            <a:normAutofit/>
          </a:bodyPr>
          <a:lstStyle>
            <a:lvl1pPr algn="l">
              <a:defRPr sz="5277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6062" y="7878255"/>
            <a:ext cx="15845942" cy="1418863"/>
          </a:xfrm>
        </p:spPr>
        <p:txBody>
          <a:bodyPr anchor="t">
            <a:normAutofit/>
          </a:bodyPr>
          <a:lstStyle>
            <a:lvl1pPr marL="0" indent="0" algn="l">
              <a:buNone/>
              <a:defRPr sz="3298">
                <a:solidFill>
                  <a:schemeClr val="tx1"/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7643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4745" y="1619608"/>
            <a:ext cx="15329373" cy="3699975"/>
          </a:xfrm>
        </p:spPr>
        <p:txBody>
          <a:bodyPr anchor="ctr">
            <a:normAutofit/>
          </a:bodyPr>
          <a:lstStyle>
            <a:lvl1pPr algn="ctr">
              <a:defRPr sz="5277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2136062" y="6001495"/>
            <a:ext cx="15845942" cy="146267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3958">
                <a:solidFill>
                  <a:schemeClr val="tx1"/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6062" y="7469756"/>
            <a:ext cx="15845942" cy="2219984"/>
          </a:xfrm>
        </p:spPr>
        <p:txBody>
          <a:bodyPr anchor="t">
            <a:normAutofit/>
          </a:bodyPr>
          <a:lstStyle>
            <a:lvl1pPr marL="0" indent="0" algn="l">
              <a:buNone/>
              <a:defRPr sz="2968">
                <a:solidFill>
                  <a:schemeClr val="tx1"/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1421424" y="1451121"/>
            <a:ext cx="1005205" cy="964339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479399" y="4286374"/>
            <a:ext cx="1005205" cy="964339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 algn="r"/>
            <a:r>
              <a:rPr lang="en-US" sz="13192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2302225" y="5654675"/>
            <a:ext cx="1551224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034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6062" y="1619608"/>
            <a:ext cx="15845939" cy="369997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2136062" y="5986416"/>
            <a:ext cx="15845942" cy="1387280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4617">
                <a:solidFill>
                  <a:schemeClr val="tx1"/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6061" y="7372020"/>
            <a:ext cx="15845945" cy="2317719"/>
          </a:xfrm>
        </p:spPr>
        <p:txBody>
          <a:bodyPr anchor="t">
            <a:normAutofit/>
          </a:bodyPr>
          <a:lstStyle>
            <a:lvl1pPr marL="0" indent="0" algn="l">
              <a:buNone/>
              <a:defRPr sz="2968">
                <a:solidFill>
                  <a:schemeClr val="tx1"/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02225" y="5654675"/>
            <a:ext cx="1551224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856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2302225" y="3993177"/>
            <a:ext cx="1551224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689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839564" y="1619607"/>
            <a:ext cx="3118007" cy="80701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6058" y="1619608"/>
            <a:ext cx="12256749" cy="807013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4616185" y="1633573"/>
            <a:ext cx="0" cy="8042204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105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219691" y="183782"/>
            <a:ext cx="15664716" cy="11315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74536" y="7672671"/>
            <a:ext cx="18555027" cy="2496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36708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7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2035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5948" y="0"/>
            <a:ext cx="20166698" cy="11306405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36064" y="1619609"/>
            <a:ext cx="15831972" cy="215017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6062" y="4216570"/>
            <a:ext cx="15831972" cy="54731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308838" y="9843323"/>
            <a:ext cx="2638663" cy="4607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49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6062" y="9843323"/>
            <a:ext cx="12047125" cy="4607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49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73152" y="9843323"/>
            <a:ext cx="894885" cy="4607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49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2462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</p:sldLayoutIdLst>
  <p:txStyles>
    <p:titleStyle>
      <a:lvl1pPr algn="ctr" defTabSz="753923" rtl="0" eaLnBrk="1" latinLnBrk="0" hangingPunct="1">
        <a:spcBef>
          <a:spcPct val="0"/>
        </a:spcBef>
        <a:buNone/>
        <a:defRPr sz="7256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71202" indent="-471202" algn="l" defTabSz="753923" rtl="0" eaLnBrk="1" latinLnBrk="0" hangingPunct="1">
        <a:spcBef>
          <a:spcPct val="20000"/>
        </a:spcBef>
        <a:spcAft>
          <a:spcPts val="989"/>
        </a:spcAft>
        <a:buClr>
          <a:schemeClr val="accent1"/>
        </a:buClr>
        <a:buSzPct val="115000"/>
        <a:buFont typeface="Arial"/>
        <a:buChar char="•"/>
        <a:defRPr sz="3958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1225125" indent="-471202" algn="l" defTabSz="753923" rtl="0" eaLnBrk="1" latinLnBrk="0" hangingPunct="1">
        <a:spcBef>
          <a:spcPct val="20000"/>
        </a:spcBef>
        <a:spcAft>
          <a:spcPts val="989"/>
        </a:spcAft>
        <a:buClr>
          <a:schemeClr val="accent1"/>
        </a:buClr>
        <a:buSzPct val="115000"/>
        <a:buFont typeface="Arial"/>
        <a:buChar char="•"/>
        <a:defRPr sz="3298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979047" indent="-471202" algn="l" defTabSz="753923" rtl="0" eaLnBrk="1" latinLnBrk="0" hangingPunct="1">
        <a:spcBef>
          <a:spcPct val="20000"/>
        </a:spcBef>
        <a:spcAft>
          <a:spcPts val="989"/>
        </a:spcAft>
        <a:buClr>
          <a:schemeClr val="accent1"/>
        </a:buClr>
        <a:buSzPct val="115000"/>
        <a:buFont typeface="Arial"/>
        <a:buChar char="•"/>
        <a:defRPr sz="2968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2544489" indent="-282721" algn="l" defTabSz="753923" rtl="0" eaLnBrk="1" latinLnBrk="0" hangingPunct="1">
        <a:spcBef>
          <a:spcPct val="20000"/>
        </a:spcBef>
        <a:spcAft>
          <a:spcPts val="989"/>
        </a:spcAft>
        <a:buClr>
          <a:schemeClr val="accent1"/>
        </a:buClr>
        <a:buSzPct val="115000"/>
        <a:buFont typeface="Arial"/>
        <a:buChar char="•"/>
        <a:defRPr sz="2638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3298412" indent="-282721" algn="l" defTabSz="753923" rtl="0" eaLnBrk="1" latinLnBrk="0" hangingPunct="1">
        <a:spcBef>
          <a:spcPct val="20000"/>
        </a:spcBef>
        <a:spcAft>
          <a:spcPts val="989"/>
        </a:spcAft>
        <a:buClr>
          <a:schemeClr val="accent1"/>
        </a:buClr>
        <a:buSzPct val="115000"/>
        <a:buFont typeface="Arial"/>
        <a:buChar char="•"/>
        <a:defRPr sz="2309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4146575" indent="-376961" algn="l" defTabSz="753923" rtl="0" eaLnBrk="1" latinLnBrk="0" hangingPunct="1">
        <a:spcBef>
          <a:spcPct val="20000"/>
        </a:spcBef>
        <a:spcAft>
          <a:spcPts val="989"/>
        </a:spcAft>
        <a:buClr>
          <a:schemeClr val="accent1"/>
        </a:buClr>
        <a:buSzPct val="115000"/>
        <a:buFont typeface="Arial"/>
        <a:buChar char="•"/>
        <a:defRPr sz="2309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4900498" indent="-376961" algn="l" defTabSz="753923" rtl="0" eaLnBrk="1" latinLnBrk="0" hangingPunct="1">
        <a:spcBef>
          <a:spcPct val="20000"/>
        </a:spcBef>
        <a:spcAft>
          <a:spcPts val="989"/>
        </a:spcAft>
        <a:buClr>
          <a:schemeClr val="accent1"/>
        </a:buClr>
        <a:buSzPct val="115000"/>
        <a:buFont typeface="Arial"/>
        <a:buChar char="•"/>
        <a:defRPr sz="2309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5654421" indent="-376961" algn="l" defTabSz="753923" rtl="0" eaLnBrk="1" latinLnBrk="0" hangingPunct="1">
        <a:spcBef>
          <a:spcPct val="20000"/>
        </a:spcBef>
        <a:spcAft>
          <a:spcPts val="989"/>
        </a:spcAft>
        <a:buClr>
          <a:schemeClr val="accent1"/>
        </a:buClr>
        <a:buSzPct val="115000"/>
        <a:buFont typeface="Arial"/>
        <a:buChar char="•"/>
        <a:defRPr sz="2309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6408344" indent="-376961" algn="l" defTabSz="753923" rtl="0" eaLnBrk="1" latinLnBrk="0" hangingPunct="1">
        <a:spcBef>
          <a:spcPct val="20000"/>
        </a:spcBef>
        <a:spcAft>
          <a:spcPts val="989"/>
        </a:spcAft>
        <a:buClr>
          <a:schemeClr val="accent1"/>
        </a:buClr>
        <a:buSzPct val="115000"/>
        <a:buFont typeface="Arial"/>
        <a:buChar char="•"/>
        <a:defRPr sz="2309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48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7" Type="http://schemas.openxmlformats.org/officeDocument/2006/relationships/image" Target="../media/image81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jpg"/><Relationship Id="rId4" Type="http://schemas.openxmlformats.org/officeDocument/2006/relationships/image" Target="../media/image92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Relationship Id="rId14" Type="http://schemas.openxmlformats.org/officeDocument/2006/relationships/image" Target="../media/image10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jpg"/><Relationship Id="rId4" Type="http://schemas.openxmlformats.org/officeDocument/2006/relationships/image" Target="../media/image112.jp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jp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4.jpg"/><Relationship Id="rId4" Type="http://schemas.openxmlformats.org/officeDocument/2006/relationships/image" Target="../media/image133.jp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jp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1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g"/><Relationship Id="rId2" Type="http://schemas.openxmlformats.org/officeDocument/2006/relationships/image" Target="../media/image170.jp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g"/><Relationship Id="rId2" Type="http://schemas.openxmlformats.org/officeDocument/2006/relationships/image" Target="../media/image172.jpg"/><Relationship Id="rId1" Type="http://schemas.openxmlformats.org/officeDocument/2006/relationships/slideLayout" Target="../slideLayouts/slideLayout18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8.jpg"/><Relationship Id="rId5" Type="http://schemas.openxmlformats.org/officeDocument/2006/relationships/image" Target="../media/image187.jpg"/><Relationship Id="rId4" Type="http://schemas.openxmlformats.org/officeDocument/2006/relationships/image" Target="../media/image186.jp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3.png"/><Relationship Id="rId5" Type="http://schemas.openxmlformats.org/officeDocument/2006/relationships/image" Target="../media/image192.png"/><Relationship Id="rId4" Type="http://schemas.openxmlformats.org/officeDocument/2006/relationships/image" Target="../media/image191.jp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6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9.jp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28252" y="7119898"/>
            <a:ext cx="18848070" cy="635"/>
          </a:xfrm>
          <a:custGeom>
            <a:avLst/>
            <a:gdLst/>
            <a:ahLst/>
            <a:cxnLst/>
            <a:rect l="l" t="t" r="r" b="b"/>
            <a:pathLst>
              <a:path w="18848070" h="634">
                <a:moveTo>
                  <a:pt x="0" y="304"/>
                </a:moveTo>
                <a:lnTo>
                  <a:pt x="18847593" y="0"/>
                </a:lnTo>
              </a:path>
            </a:pathLst>
          </a:custGeom>
          <a:ln w="41883">
            <a:solidFill>
              <a:srgbClr val="A6AA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51179" y="8198703"/>
            <a:ext cx="11748333" cy="144498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067162" y="7436606"/>
            <a:ext cx="11969750" cy="25387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6450" spc="-160" dirty="0">
                <a:latin typeface="Calibri"/>
                <a:cs typeface="Calibri"/>
              </a:rPr>
              <a:t>FACIAL</a:t>
            </a:r>
            <a:r>
              <a:rPr sz="16450" spc="-70" dirty="0">
                <a:latin typeface="Calibri"/>
                <a:cs typeface="Calibri"/>
              </a:rPr>
              <a:t> </a:t>
            </a:r>
            <a:r>
              <a:rPr sz="16450" spc="-30" dirty="0">
                <a:latin typeface="Calibri"/>
                <a:cs typeface="Calibri"/>
              </a:rPr>
              <a:t>NERVE</a:t>
            </a:r>
            <a:endParaRPr sz="16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45738" y="1557810"/>
            <a:ext cx="8392054" cy="926157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558617" y="1840447"/>
            <a:ext cx="3877945" cy="675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250" spc="-35" dirty="0">
                <a:latin typeface="Arial MT"/>
                <a:cs typeface="Arial MT"/>
              </a:rPr>
              <a:t>FACIAL</a:t>
            </a:r>
            <a:r>
              <a:rPr sz="4250" spc="-220" dirty="0">
                <a:latin typeface="Arial MT"/>
                <a:cs typeface="Arial MT"/>
              </a:rPr>
              <a:t> </a:t>
            </a:r>
            <a:r>
              <a:rPr sz="4250" spc="-10" dirty="0">
                <a:latin typeface="Arial MT"/>
                <a:cs typeface="Arial MT"/>
              </a:rPr>
              <a:t>NERVE</a:t>
            </a:r>
            <a:endParaRPr sz="4250"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8253" y="500435"/>
            <a:ext cx="2834005" cy="523240"/>
          </a:xfrm>
          <a:custGeom>
            <a:avLst/>
            <a:gdLst/>
            <a:ahLst/>
            <a:cxnLst/>
            <a:rect l="l" t="t" r="r" b="b"/>
            <a:pathLst>
              <a:path w="2834004" h="523240">
                <a:moveTo>
                  <a:pt x="0" y="0"/>
                </a:moveTo>
                <a:lnTo>
                  <a:pt x="2833826" y="0"/>
                </a:lnTo>
                <a:lnTo>
                  <a:pt x="2833826" y="523057"/>
                </a:lnTo>
                <a:lnTo>
                  <a:pt x="0" y="523057"/>
                </a:lnTo>
                <a:lnTo>
                  <a:pt x="0" y="0"/>
                </a:lnTo>
                <a:close/>
              </a:path>
            </a:pathLst>
          </a:custGeom>
          <a:ln w="20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8470" y="534453"/>
            <a:ext cx="210185" cy="4184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550" spc="-580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255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47722" y="504143"/>
            <a:ext cx="1228090" cy="4184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550" spc="5" dirty="0">
                <a:latin typeface="Calibri"/>
                <a:cs typeface="Calibri"/>
              </a:rPr>
              <a:t>overview</a:t>
            </a:r>
            <a:endParaRPr sz="25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8470" y="2225675"/>
            <a:ext cx="9216816" cy="66851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30"/>
              </a:spcBef>
              <a:tabLst>
                <a:tab pos="897890" algn="l"/>
              </a:tabLst>
            </a:pPr>
            <a:r>
              <a:rPr sz="5000" spc="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r>
              <a:rPr sz="5025" spc="7" baseline="15754" dirty="0">
                <a:solidFill>
                  <a:srgbClr val="FFFFFF"/>
                </a:solidFill>
                <a:latin typeface="Calibri"/>
                <a:cs typeface="Calibri"/>
              </a:rPr>
              <a:t>th	</a:t>
            </a:r>
            <a:r>
              <a:rPr sz="5000" spc="-5" dirty="0">
                <a:solidFill>
                  <a:srgbClr val="FFFFFF"/>
                </a:solidFill>
                <a:latin typeface="Calibri"/>
                <a:cs typeface="Calibri"/>
              </a:rPr>
              <a:t>cranial</a:t>
            </a:r>
            <a:r>
              <a:rPr sz="5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0" spc="10" dirty="0">
                <a:solidFill>
                  <a:srgbClr val="FFFFFF"/>
                </a:solidFill>
                <a:latin typeface="Calibri"/>
                <a:cs typeface="Calibri"/>
              </a:rPr>
              <a:t>nerve</a:t>
            </a:r>
            <a:endParaRPr sz="5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3750" dirty="0">
              <a:latin typeface="Calibri"/>
              <a:cs typeface="Calibri"/>
            </a:endParaRPr>
          </a:p>
          <a:p>
            <a:pPr marL="63500">
              <a:lnSpc>
                <a:spcPct val="100000"/>
              </a:lnSpc>
            </a:pPr>
            <a:r>
              <a:rPr sz="5000" spc="-15" dirty="0">
                <a:solidFill>
                  <a:srgbClr val="FFFFFF"/>
                </a:solidFill>
                <a:latin typeface="Calibri"/>
                <a:cs typeface="Calibri"/>
              </a:rPr>
              <a:t>Mixed</a:t>
            </a:r>
            <a:r>
              <a:rPr sz="5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0" spc="5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5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000" spc="-10" dirty="0">
                <a:solidFill>
                  <a:srgbClr val="FFFFFF"/>
                </a:solidFill>
                <a:latin typeface="Calibri"/>
                <a:cs typeface="Calibri"/>
              </a:rPr>
              <a:t> roots</a:t>
            </a:r>
            <a:endParaRPr sz="5000" dirty="0">
              <a:latin typeface="Calibri"/>
              <a:cs typeface="Calibri"/>
            </a:endParaRPr>
          </a:p>
          <a:p>
            <a:pPr marL="372745" indent="-251460">
              <a:lnSpc>
                <a:spcPct val="100000"/>
              </a:lnSpc>
              <a:spcBef>
                <a:spcPts val="2065"/>
              </a:spcBef>
              <a:buSzPct val="97468"/>
              <a:buChar char="•"/>
              <a:tabLst>
                <a:tab pos="373380" algn="l"/>
              </a:tabLst>
            </a:pPr>
            <a:r>
              <a:rPr sz="3950" spc="-10" dirty="0">
                <a:solidFill>
                  <a:srgbClr val="838787"/>
                </a:solidFill>
                <a:latin typeface="Calibri"/>
                <a:cs typeface="Calibri"/>
              </a:rPr>
              <a:t>Motor</a:t>
            </a:r>
            <a:r>
              <a:rPr sz="3950" spc="-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spc="-20" dirty="0">
                <a:solidFill>
                  <a:srgbClr val="838787"/>
                </a:solidFill>
                <a:latin typeface="Calibri"/>
                <a:cs typeface="Calibri"/>
              </a:rPr>
              <a:t>root</a:t>
            </a:r>
            <a:r>
              <a:rPr sz="3950" dirty="0">
                <a:solidFill>
                  <a:srgbClr val="838787"/>
                </a:solidFill>
                <a:latin typeface="Calibri"/>
                <a:cs typeface="Calibri"/>
              </a:rPr>
              <a:t> –</a:t>
            </a:r>
            <a:r>
              <a:rPr sz="3950" spc="-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838787"/>
                </a:solidFill>
                <a:latin typeface="Calibri"/>
                <a:cs typeface="Calibri"/>
              </a:rPr>
              <a:t>muscles of </a:t>
            </a:r>
            <a:r>
              <a:rPr sz="3950" spc="-15" dirty="0">
                <a:solidFill>
                  <a:srgbClr val="838787"/>
                </a:solidFill>
                <a:latin typeface="Calibri"/>
                <a:cs typeface="Calibri"/>
              </a:rPr>
              <a:t>facial</a:t>
            </a:r>
            <a:r>
              <a:rPr sz="3950" spc="-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spc="-10" dirty="0">
                <a:solidFill>
                  <a:srgbClr val="838787"/>
                </a:solidFill>
                <a:latin typeface="Calibri"/>
                <a:cs typeface="Calibri"/>
              </a:rPr>
              <a:t>expression</a:t>
            </a:r>
            <a:endParaRPr sz="3950" dirty="0">
              <a:latin typeface="Calibri"/>
              <a:cs typeface="Calibri"/>
            </a:endParaRPr>
          </a:p>
          <a:p>
            <a:pPr marL="357505" marR="1801495" indent="-236220">
              <a:lnSpc>
                <a:spcPts val="4470"/>
              </a:lnSpc>
              <a:spcBef>
                <a:spcPts val="1050"/>
              </a:spcBef>
              <a:buSzPct val="97468"/>
              <a:buChar char="•"/>
              <a:tabLst>
                <a:tab pos="373380" algn="l"/>
              </a:tabLst>
            </a:pPr>
            <a:r>
              <a:rPr sz="3950" spc="5" dirty="0">
                <a:solidFill>
                  <a:srgbClr val="838787"/>
                </a:solidFill>
                <a:latin typeface="Calibri"/>
                <a:cs typeface="Calibri"/>
              </a:rPr>
              <a:t>Nervus</a:t>
            </a:r>
            <a:r>
              <a:rPr sz="395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spc="-10" dirty="0">
                <a:solidFill>
                  <a:srgbClr val="838787"/>
                </a:solidFill>
                <a:latin typeface="Calibri"/>
                <a:cs typeface="Calibri"/>
              </a:rPr>
              <a:t>intermedius</a:t>
            </a:r>
            <a:r>
              <a:rPr sz="3950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838787"/>
                </a:solidFill>
                <a:latin typeface="Calibri"/>
                <a:cs typeface="Calibri"/>
              </a:rPr>
              <a:t>–</a:t>
            </a:r>
            <a:r>
              <a:rPr sz="3950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838787"/>
                </a:solidFill>
                <a:latin typeface="Calibri"/>
                <a:cs typeface="Calibri"/>
              </a:rPr>
              <a:t>sensory</a:t>
            </a:r>
            <a:r>
              <a:rPr sz="3950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838787"/>
                </a:solidFill>
                <a:latin typeface="Calibri"/>
                <a:cs typeface="Calibri"/>
              </a:rPr>
              <a:t>and </a:t>
            </a:r>
            <a:r>
              <a:rPr sz="3950" spc="-88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spc="-15" dirty="0">
                <a:solidFill>
                  <a:srgbClr val="838787"/>
                </a:solidFill>
                <a:latin typeface="Calibri"/>
                <a:cs typeface="Calibri"/>
              </a:rPr>
              <a:t>parasympathetic</a:t>
            </a:r>
            <a:r>
              <a:rPr sz="3950" spc="-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838787"/>
                </a:solidFill>
                <a:latin typeface="Calibri"/>
                <a:cs typeface="Calibri"/>
              </a:rPr>
              <a:t>supply</a:t>
            </a:r>
            <a:endParaRPr sz="3950" dirty="0">
              <a:latin typeface="Calibri"/>
              <a:cs typeface="Calibri"/>
            </a:endParaRPr>
          </a:p>
          <a:p>
            <a:pPr marL="63500">
              <a:lnSpc>
                <a:spcPct val="100000"/>
              </a:lnSpc>
              <a:spcBef>
                <a:spcPts val="1864"/>
              </a:spcBef>
            </a:pPr>
            <a:endParaRPr sz="5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800" dirty="0">
              <a:latin typeface="Calibri"/>
              <a:cs typeface="Calibri"/>
            </a:endParaRPr>
          </a:p>
          <a:p>
            <a:pPr marL="63500">
              <a:lnSpc>
                <a:spcPct val="100000"/>
              </a:lnSpc>
              <a:spcBef>
                <a:spcPts val="5"/>
              </a:spcBef>
            </a:pPr>
            <a:endParaRPr sz="5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3389" y="325779"/>
            <a:ext cx="2839085" cy="8928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650" spc="15" dirty="0"/>
              <a:t>S</a:t>
            </a:r>
            <a:r>
              <a:rPr sz="5650" spc="-70" dirty="0"/>
              <a:t>e</a:t>
            </a:r>
            <a:r>
              <a:rPr sz="5650" spc="15" dirty="0"/>
              <a:t>g</a:t>
            </a:r>
            <a:r>
              <a:rPr sz="5650" spc="-60" dirty="0"/>
              <a:t>me</a:t>
            </a:r>
            <a:r>
              <a:rPr sz="5650" spc="-114" dirty="0"/>
              <a:t>n</a:t>
            </a:r>
            <a:r>
              <a:rPr sz="5650" spc="-75" dirty="0"/>
              <a:t>t</a:t>
            </a:r>
            <a:r>
              <a:rPr sz="5650" spc="15" dirty="0"/>
              <a:t>s</a:t>
            </a:r>
            <a:endParaRPr sz="5650"/>
          </a:p>
        </p:txBody>
      </p:sp>
      <p:sp>
        <p:nvSpPr>
          <p:cNvPr id="3" name="object 3"/>
          <p:cNvSpPr txBox="1"/>
          <p:nvPr/>
        </p:nvSpPr>
        <p:spPr>
          <a:xfrm>
            <a:off x="1784106" y="1945517"/>
            <a:ext cx="780288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9755" algn="l"/>
              </a:tabLst>
            </a:pPr>
            <a:r>
              <a:rPr sz="2950" spc="125" dirty="0">
                <a:latin typeface="Microsoft Sans Serif"/>
                <a:cs typeface="Microsoft Sans Serif"/>
              </a:rPr>
              <a:t>§	</a:t>
            </a:r>
            <a:r>
              <a:rPr sz="3300" b="1" spc="-10" dirty="0">
                <a:latin typeface="Arial"/>
                <a:cs typeface="Arial"/>
              </a:rPr>
              <a:t>Brain</a:t>
            </a:r>
            <a:r>
              <a:rPr sz="3300" b="1" spc="-20" dirty="0">
                <a:latin typeface="Arial"/>
                <a:cs typeface="Arial"/>
              </a:rPr>
              <a:t> </a:t>
            </a:r>
            <a:r>
              <a:rPr sz="3300" b="1" spc="-10" dirty="0">
                <a:latin typeface="Arial"/>
                <a:cs typeface="Arial"/>
              </a:rPr>
              <a:t>stem</a:t>
            </a:r>
            <a:r>
              <a:rPr sz="3300" b="1" spc="-15" dirty="0">
                <a:latin typeface="Arial"/>
                <a:cs typeface="Arial"/>
              </a:rPr>
              <a:t> </a:t>
            </a:r>
            <a:r>
              <a:rPr sz="3300" b="1" spc="-5" dirty="0">
                <a:latin typeface="Arial"/>
                <a:cs typeface="Arial"/>
              </a:rPr>
              <a:t>/ </a:t>
            </a:r>
            <a:r>
              <a:rPr sz="3300" b="1" spc="-15" dirty="0">
                <a:latin typeface="Arial"/>
                <a:cs typeface="Arial"/>
              </a:rPr>
              <a:t>intramedullary</a:t>
            </a:r>
            <a:r>
              <a:rPr sz="3300" b="1" spc="-30" dirty="0">
                <a:latin typeface="Arial"/>
                <a:cs typeface="Arial"/>
              </a:rPr>
              <a:t> </a:t>
            </a:r>
            <a:r>
              <a:rPr sz="3300" b="1" spc="-5" dirty="0">
                <a:latin typeface="Arial"/>
                <a:cs typeface="Arial"/>
              </a:rPr>
              <a:t>segment</a:t>
            </a:r>
            <a:endParaRPr sz="33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7543" y="2806627"/>
            <a:ext cx="219075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spc="100" dirty="0">
                <a:latin typeface="Microsoft Sans Serif"/>
                <a:cs typeface="Microsoft Sans Serif"/>
              </a:rPr>
              <a:t>§</a:t>
            </a:r>
            <a:endParaRPr sz="25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97165" y="2768524"/>
            <a:ext cx="602170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20" dirty="0">
                <a:latin typeface="Arial MT"/>
                <a:cs typeface="Arial MT"/>
              </a:rPr>
              <a:t>Brainstem</a:t>
            </a:r>
            <a:r>
              <a:rPr sz="3300" spc="-40" dirty="0">
                <a:latin typeface="Arial MT"/>
                <a:cs typeface="Arial MT"/>
              </a:rPr>
              <a:t> </a:t>
            </a:r>
            <a:r>
              <a:rPr sz="3300" spc="-20" dirty="0">
                <a:latin typeface="Arial MT"/>
                <a:cs typeface="Arial MT"/>
              </a:rPr>
              <a:t>nuclei</a:t>
            </a:r>
            <a:r>
              <a:rPr sz="3300" spc="-3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to</a:t>
            </a:r>
            <a:r>
              <a:rPr sz="3300" spc="-10" dirty="0">
                <a:latin typeface="Arial MT"/>
                <a:cs typeface="Arial MT"/>
              </a:rPr>
              <a:t> the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20" dirty="0">
                <a:latin typeface="Arial MT"/>
                <a:cs typeface="Arial MT"/>
              </a:rPr>
              <a:t>exit</a:t>
            </a:r>
            <a:r>
              <a:rPr sz="3300" spc="-30" dirty="0">
                <a:latin typeface="Arial MT"/>
                <a:cs typeface="Arial MT"/>
              </a:rPr>
              <a:t> </a:t>
            </a:r>
            <a:r>
              <a:rPr sz="3300" spc="-25" dirty="0">
                <a:latin typeface="Arial MT"/>
                <a:cs typeface="Arial MT"/>
              </a:rPr>
              <a:t>point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84106" y="4242777"/>
            <a:ext cx="420751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9755" algn="l"/>
              </a:tabLst>
            </a:pPr>
            <a:r>
              <a:rPr sz="2950" spc="125" dirty="0">
                <a:latin typeface="Microsoft Sans Serif"/>
                <a:cs typeface="Microsoft Sans Serif"/>
              </a:rPr>
              <a:t>§	</a:t>
            </a:r>
            <a:r>
              <a:rPr sz="3300" b="1" spc="-5" dirty="0">
                <a:latin typeface="Arial"/>
                <a:cs typeface="Arial"/>
              </a:rPr>
              <a:t>Cisternal</a:t>
            </a:r>
            <a:r>
              <a:rPr sz="3300" b="1" spc="-180" dirty="0">
                <a:latin typeface="Arial"/>
                <a:cs typeface="Arial"/>
              </a:rPr>
              <a:t> </a:t>
            </a:r>
            <a:r>
              <a:rPr sz="3300" b="1" spc="-5" dirty="0">
                <a:latin typeface="Arial"/>
                <a:cs typeface="Arial"/>
              </a:rPr>
              <a:t>segment</a:t>
            </a:r>
            <a:endParaRPr sz="3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7543" y="5103886"/>
            <a:ext cx="219075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spc="100" dirty="0">
                <a:latin typeface="Microsoft Sans Serif"/>
                <a:cs typeface="Microsoft Sans Serif"/>
              </a:rPr>
              <a:t>§</a:t>
            </a:r>
            <a:endParaRPr sz="25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97158" y="5065787"/>
            <a:ext cx="6099810" cy="99949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>
              <a:lnSpc>
                <a:spcPts val="3710"/>
              </a:lnSpc>
              <a:spcBef>
                <a:spcPts val="430"/>
              </a:spcBef>
            </a:pPr>
            <a:r>
              <a:rPr sz="3300" spc="-20" dirty="0">
                <a:latin typeface="Arial MT"/>
                <a:cs typeface="Arial MT"/>
              </a:rPr>
              <a:t>Exit</a:t>
            </a:r>
            <a:r>
              <a:rPr sz="3300" spc="-45" dirty="0">
                <a:latin typeface="Arial MT"/>
                <a:cs typeface="Arial MT"/>
              </a:rPr>
              <a:t> </a:t>
            </a:r>
            <a:r>
              <a:rPr sz="3300" spc="-20" dirty="0">
                <a:latin typeface="Arial MT"/>
                <a:cs typeface="Arial MT"/>
              </a:rPr>
              <a:t>point</a:t>
            </a:r>
            <a:r>
              <a:rPr sz="3300" spc="-3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to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entrance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into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the </a:t>
            </a:r>
            <a:r>
              <a:rPr sz="3300" spc="-90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IAC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84106" y="6543902"/>
            <a:ext cx="25019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125" dirty="0">
                <a:latin typeface="Microsoft Sans Serif"/>
                <a:cs typeface="Microsoft Sans Serif"/>
              </a:rPr>
              <a:t>§</a:t>
            </a:r>
            <a:endParaRPr sz="2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51624" y="6510300"/>
            <a:ext cx="456120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-10" dirty="0">
                <a:latin typeface="Arial"/>
                <a:cs typeface="Arial"/>
              </a:rPr>
              <a:t>Meatal</a:t>
            </a:r>
            <a:r>
              <a:rPr sz="3300" b="1" spc="-35" dirty="0">
                <a:latin typeface="Arial"/>
                <a:cs typeface="Arial"/>
              </a:rPr>
              <a:t> </a:t>
            </a:r>
            <a:r>
              <a:rPr sz="3300" b="1" spc="-5" dirty="0">
                <a:latin typeface="Arial"/>
                <a:cs typeface="Arial"/>
              </a:rPr>
              <a:t>/</a:t>
            </a:r>
            <a:r>
              <a:rPr sz="3300" b="1" spc="-20" dirty="0">
                <a:latin typeface="Arial"/>
                <a:cs typeface="Arial"/>
              </a:rPr>
              <a:t> </a:t>
            </a:r>
            <a:r>
              <a:rPr sz="3300" b="1" spc="-10" dirty="0">
                <a:latin typeface="Arial"/>
                <a:cs typeface="Arial"/>
              </a:rPr>
              <a:t>canal</a:t>
            </a:r>
            <a:r>
              <a:rPr sz="3300" b="1" spc="-165" dirty="0">
                <a:latin typeface="Arial"/>
                <a:cs typeface="Arial"/>
              </a:rPr>
              <a:t> </a:t>
            </a:r>
            <a:r>
              <a:rPr sz="3300" b="1" spc="-5" dirty="0">
                <a:latin typeface="Arial"/>
                <a:cs typeface="Arial"/>
              </a:rPr>
              <a:t>segment</a:t>
            </a:r>
            <a:endParaRPr sz="3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27543" y="7371412"/>
            <a:ext cx="219075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spc="100" dirty="0">
                <a:latin typeface="Microsoft Sans Serif"/>
                <a:cs typeface="Microsoft Sans Serif"/>
              </a:rPr>
              <a:t>§</a:t>
            </a:r>
            <a:endParaRPr sz="25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97151" y="7331211"/>
            <a:ext cx="3594735" cy="99949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>
              <a:lnSpc>
                <a:spcPts val="3710"/>
              </a:lnSpc>
              <a:spcBef>
                <a:spcPts val="430"/>
              </a:spcBef>
            </a:pPr>
            <a:r>
              <a:rPr sz="3300" spc="-10" dirty="0">
                <a:latin typeface="Arial MT"/>
                <a:cs typeface="Arial MT"/>
              </a:rPr>
              <a:t>Course</a:t>
            </a:r>
            <a:r>
              <a:rPr sz="3300" spc="-6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through</a:t>
            </a:r>
            <a:r>
              <a:rPr sz="3300" spc="-55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the </a:t>
            </a:r>
            <a:r>
              <a:rPr sz="3300" spc="-905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IAC</a:t>
            </a:r>
            <a:endParaRPr sz="330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111551" y="661308"/>
            <a:ext cx="12039600" cy="9928860"/>
            <a:chOff x="7111551" y="661308"/>
            <a:chExt cx="12039600" cy="992886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39427" y="661308"/>
              <a:ext cx="7911436" cy="992885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992681" y="2251708"/>
              <a:ext cx="4568825" cy="2769870"/>
            </a:xfrm>
            <a:custGeom>
              <a:avLst/>
              <a:gdLst/>
              <a:ahLst/>
              <a:cxnLst/>
              <a:rect l="l" t="t" r="r" b="b"/>
              <a:pathLst>
                <a:path w="4568825" h="2769870">
                  <a:moveTo>
                    <a:pt x="0" y="0"/>
                  </a:moveTo>
                  <a:lnTo>
                    <a:pt x="4541660" y="2753346"/>
                  </a:lnTo>
                  <a:lnTo>
                    <a:pt x="4568522" y="2769631"/>
                  </a:lnTo>
                </a:path>
              </a:pathLst>
            </a:custGeom>
            <a:ln w="628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345835" y="4811121"/>
              <a:ext cx="337185" cy="284480"/>
            </a:xfrm>
            <a:custGeom>
              <a:avLst/>
              <a:gdLst/>
              <a:ahLst/>
              <a:cxnLst/>
              <a:rect l="l" t="t" r="r" b="b"/>
              <a:pathLst>
                <a:path w="337184" h="284479">
                  <a:moveTo>
                    <a:pt x="35527" y="208769"/>
                  </a:moveTo>
                  <a:lnTo>
                    <a:pt x="21892" y="211269"/>
                  </a:lnTo>
                  <a:lnTo>
                    <a:pt x="10664" y="218550"/>
                  </a:lnTo>
                  <a:lnTo>
                    <a:pt x="2986" y="229510"/>
                  </a:lnTo>
                  <a:lnTo>
                    <a:pt x="0" y="243044"/>
                  </a:lnTo>
                  <a:lnTo>
                    <a:pt x="2504" y="256677"/>
                  </a:lnTo>
                  <a:lnTo>
                    <a:pt x="9786" y="267903"/>
                  </a:lnTo>
                  <a:lnTo>
                    <a:pt x="20745" y="275579"/>
                  </a:lnTo>
                  <a:lnTo>
                    <a:pt x="34281" y="278564"/>
                  </a:lnTo>
                  <a:lnTo>
                    <a:pt x="337005" y="283957"/>
                  </a:lnTo>
                  <a:lnTo>
                    <a:pt x="297837" y="212026"/>
                  </a:lnTo>
                  <a:lnTo>
                    <a:pt x="218349" y="212026"/>
                  </a:lnTo>
                  <a:lnTo>
                    <a:pt x="35527" y="208769"/>
                  </a:lnTo>
                  <a:close/>
                </a:path>
                <a:path w="337184" h="284479">
                  <a:moveTo>
                    <a:pt x="158110" y="0"/>
                  </a:moveTo>
                  <a:lnTo>
                    <a:pt x="144864" y="4087"/>
                  </a:lnTo>
                  <a:lnTo>
                    <a:pt x="134249" y="12993"/>
                  </a:lnTo>
                  <a:lnTo>
                    <a:pt x="128085" y="24868"/>
                  </a:lnTo>
                  <a:lnTo>
                    <a:pt x="126821" y="38188"/>
                  </a:lnTo>
                  <a:lnTo>
                    <a:pt x="130907" y="51432"/>
                  </a:lnTo>
                  <a:lnTo>
                    <a:pt x="218349" y="212026"/>
                  </a:lnTo>
                  <a:lnTo>
                    <a:pt x="297837" y="212026"/>
                  </a:lnTo>
                  <a:lnTo>
                    <a:pt x="192214" y="18050"/>
                  </a:lnTo>
                  <a:lnTo>
                    <a:pt x="183309" y="7430"/>
                  </a:lnTo>
                  <a:lnTo>
                    <a:pt x="171433" y="1264"/>
                  </a:lnTo>
                  <a:lnTo>
                    <a:pt x="15811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647601" y="4815721"/>
              <a:ext cx="6421120" cy="1300480"/>
            </a:xfrm>
            <a:custGeom>
              <a:avLst/>
              <a:gdLst/>
              <a:ahLst/>
              <a:cxnLst/>
              <a:rect l="l" t="t" r="r" b="b"/>
              <a:pathLst>
                <a:path w="6421119" h="1300479">
                  <a:moveTo>
                    <a:pt x="0" y="0"/>
                  </a:moveTo>
                  <a:lnTo>
                    <a:pt x="6390082" y="1293641"/>
                  </a:lnTo>
                  <a:lnTo>
                    <a:pt x="6420871" y="1299874"/>
                  </a:lnTo>
                </a:path>
              </a:pathLst>
            </a:custGeom>
            <a:ln w="628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875156" y="5933841"/>
              <a:ext cx="332740" cy="309245"/>
            </a:xfrm>
            <a:custGeom>
              <a:avLst/>
              <a:gdLst/>
              <a:ahLst/>
              <a:cxnLst/>
              <a:rect l="l" t="t" r="r" b="b"/>
              <a:pathLst>
                <a:path w="332740" h="309245">
                  <a:moveTo>
                    <a:pt x="81260" y="0"/>
                  </a:moveTo>
                  <a:lnTo>
                    <a:pt x="68297" y="3318"/>
                  </a:lnTo>
                  <a:lnTo>
                    <a:pt x="57215" y="11647"/>
                  </a:lnTo>
                  <a:lnTo>
                    <a:pt x="50238" y="23621"/>
                  </a:lnTo>
                  <a:lnTo>
                    <a:pt x="48455" y="36882"/>
                  </a:lnTo>
                  <a:lnTo>
                    <a:pt x="51774" y="49844"/>
                  </a:lnTo>
                  <a:lnTo>
                    <a:pt x="60105" y="60923"/>
                  </a:lnTo>
                  <a:lnTo>
                    <a:pt x="196739" y="182447"/>
                  </a:lnTo>
                  <a:lnTo>
                    <a:pt x="23593" y="241257"/>
                  </a:lnTo>
                  <a:lnTo>
                    <a:pt x="11612" y="248223"/>
                  </a:lnTo>
                  <a:lnTo>
                    <a:pt x="3514" y="258874"/>
                  </a:lnTo>
                  <a:lnTo>
                    <a:pt x="0" y="271785"/>
                  </a:lnTo>
                  <a:lnTo>
                    <a:pt x="1772" y="285531"/>
                  </a:lnTo>
                  <a:lnTo>
                    <a:pt x="8737" y="297513"/>
                  </a:lnTo>
                  <a:lnTo>
                    <a:pt x="19387" y="305612"/>
                  </a:lnTo>
                  <a:lnTo>
                    <a:pt x="32297" y="309126"/>
                  </a:lnTo>
                  <a:lnTo>
                    <a:pt x="46042" y="307354"/>
                  </a:lnTo>
                  <a:lnTo>
                    <a:pt x="332725" y="209978"/>
                  </a:lnTo>
                  <a:lnTo>
                    <a:pt x="106491" y="8763"/>
                  </a:lnTo>
                  <a:lnTo>
                    <a:pt x="94520" y="1783"/>
                  </a:lnTo>
                  <a:lnTo>
                    <a:pt x="8126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42963" y="6791114"/>
              <a:ext cx="5617845" cy="582295"/>
            </a:xfrm>
            <a:custGeom>
              <a:avLst/>
              <a:gdLst/>
              <a:ahLst/>
              <a:cxnLst/>
              <a:rect l="l" t="t" r="r" b="b"/>
              <a:pathLst>
                <a:path w="5617845" h="582295">
                  <a:moveTo>
                    <a:pt x="0" y="581961"/>
                  </a:moveTo>
                  <a:lnTo>
                    <a:pt x="5586072" y="3237"/>
                  </a:lnTo>
                  <a:lnTo>
                    <a:pt x="5617317" y="0"/>
                  </a:lnTo>
                </a:path>
              </a:pathLst>
            </a:custGeom>
            <a:ln w="628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576540" y="6648818"/>
              <a:ext cx="325755" cy="312420"/>
            </a:xfrm>
            <a:custGeom>
              <a:avLst/>
              <a:gdLst/>
              <a:ahLst/>
              <a:cxnLst/>
              <a:rect l="l" t="t" r="r" b="b"/>
              <a:pathLst>
                <a:path w="325754" h="312420">
                  <a:moveTo>
                    <a:pt x="35742" y="0"/>
                  </a:moveTo>
                  <a:lnTo>
                    <a:pt x="22554" y="2253"/>
                  </a:lnTo>
                  <a:lnTo>
                    <a:pt x="11174" y="9288"/>
                  </a:lnTo>
                  <a:lnTo>
                    <a:pt x="3087" y="20543"/>
                  </a:lnTo>
                  <a:lnTo>
                    <a:pt x="0" y="34055"/>
                  </a:lnTo>
                  <a:lnTo>
                    <a:pt x="2253" y="47244"/>
                  </a:lnTo>
                  <a:lnTo>
                    <a:pt x="9288" y="58625"/>
                  </a:lnTo>
                  <a:lnTo>
                    <a:pt x="20542" y="66714"/>
                  </a:lnTo>
                  <a:lnTo>
                    <a:pt x="187217" y="141935"/>
                  </a:lnTo>
                  <a:lnTo>
                    <a:pt x="39505" y="249727"/>
                  </a:lnTo>
                  <a:lnTo>
                    <a:pt x="30147" y="259951"/>
                  </a:lnTo>
                  <a:lnTo>
                    <a:pt x="25594" y="272533"/>
                  </a:lnTo>
                  <a:lnTo>
                    <a:pt x="26090" y="285904"/>
                  </a:lnTo>
                  <a:lnTo>
                    <a:pt x="31882" y="298495"/>
                  </a:lnTo>
                  <a:lnTo>
                    <a:pt x="42106" y="307853"/>
                  </a:lnTo>
                  <a:lnTo>
                    <a:pt x="54690" y="312405"/>
                  </a:lnTo>
                  <a:lnTo>
                    <a:pt x="68063" y="311908"/>
                  </a:lnTo>
                  <a:lnTo>
                    <a:pt x="80655" y="306115"/>
                  </a:lnTo>
                  <a:lnTo>
                    <a:pt x="325224" y="127637"/>
                  </a:lnTo>
                  <a:lnTo>
                    <a:pt x="49253" y="3088"/>
                  </a:lnTo>
                  <a:lnTo>
                    <a:pt x="3574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775979" y="5796919"/>
              <a:ext cx="274955" cy="393700"/>
            </a:xfrm>
            <a:custGeom>
              <a:avLst/>
              <a:gdLst/>
              <a:ahLst/>
              <a:cxnLst/>
              <a:rect l="l" t="t" r="r" b="b"/>
              <a:pathLst>
                <a:path w="274955" h="393700">
                  <a:moveTo>
                    <a:pt x="137419" y="0"/>
                  </a:moveTo>
                  <a:lnTo>
                    <a:pt x="104981" y="150375"/>
                  </a:lnTo>
                  <a:lnTo>
                    <a:pt x="0" y="150374"/>
                  </a:lnTo>
                  <a:lnTo>
                    <a:pt x="84929" y="243309"/>
                  </a:lnTo>
                  <a:lnTo>
                    <a:pt x="52490" y="393685"/>
                  </a:lnTo>
                  <a:lnTo>
                    <a:pt x="137419" y="300747"/>
                  </a:lnTo>
                  <a:lnTo>
                    <a:pt x="222349" y="393685"/>
                  </a:lnTo>
                  <a:lnTo>
                    <a:pt x="189899" y="243309"/>
                  </a:lnTo>
                  <a:lnTo>
                    <a:pt x="274829" y="150374"/>
                  </a:lnTo>
                  <a:lnTo>
                    <a:pt x="169858" y="150375"/>
                  </a:lnTo>
                  <a:lnTo>
                    <a:pt x="137419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775983" y="5796919"/>
              <a:ext cx="274955" cy="393700"/>
            </a:xfrm>
            <a:custGeom>
              <a:avLst/>
              <a:gdLst/>
              <a:ahLst/>
              <a:cxnLst/>
              <a:rect l="l" t="t" r="r" b="b"/>
              <a:pathLst>
                <a:path w="274955" h="393700">
                  <a:moveTo>
                    <a:pt x="137417" y="0"/>
                  </a:moveTo>
                  <a:lnTo>
                    <a:pt x="169856" y="150375"/>
                  </a:lnTo>
                  <a:lnTo>
                    <a:pt x="274834" y="150374"/>
                  </a:lnTo>
                  <a:lnTo>
                    <a:pt x="189905" y="243310"/>
                  </a:lnTo>
                  <a:lnTo>
                    <a:pt x="222345" y="393685"/>
                  </a:lnTo>
                  <a:lnTo>
                    <a:pt x="137417" y="300747"/>
                  </a:lnTo>
                  <a:lnTo>
                    <a:pt x="52488" y="393685"/>
                  </a:lnTo>
                  <a:lnTo>
                    <a:pt x="84929" y="243310"/>
                  </a:lnTo>
                  <a:lnTo>
                    <a:pt x="0" y="150374"/>
                  </a:lnTo>
                  <a:lnTo>
                    <a:pt x="104977" y="150375"/>
                  </a:lnTo>
                  <a:lnTo>
                    <a:pt x="137417" y="0"/>
                  </a:lnTo>
                  <a:close/>
                </a:path>
              </a:pathLst>
            </a:custGeom>
            <a:ln w="20941">
              <a:solidFill>
                <a:srgbClr val="3A5E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062035" y="2661233"/>
              <a:ext cx="297180" cy="298450"/>
            </a:xfrm>
            <a:custGeom>
              <a:avLst/>
              <a:gdLst/>
              <a:ahLst/>
              <a:cxnLst/>
              <a:rect l="l" t="t" r="r" b="b"/>
              <a:pathLst>
                <a:path w="297179" h="298450">
                  <a:moveTo>
                    <a:pt x="148422" y="0"/>
                  </a:moveTo>
                  <a:lnTo>
                    <a:pt x="113385" y="113945"/>
                  </a:lnTo>
                  <a:lnTo>
                    <a:pt x="0" y="113944"/>
                  </a:lnTo>
                  <a:lnTo>
                    <a:pt x="91731" y="184365"/>
                  </a:lnTo>
                  <a:lnTo>
                    <a:pt x="56692" y="298310"/>
                  </a:lnTo>
                  <a:lnTo>
                    <a:pt x="148422" y="227887"/>
                  </a:lnTo>
                  <a:lnTo>
                    <a:pt x="240152" y="298310"/>
                  </a:lnTo>
                  <a:lnTo>
                    <a:pt x="205114" y="184365"/>
                  </a:lnTo>
                  <a:lnTo>
                    <a:pt x="296845" y="113944"/>
                  </a:lnTo>
                  <a:lnTo>
                    <a:pt x="183460" y="113945"/>
                  </a:lnTo>
                  <a:lnTo>
                    <a:pt x="148422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062034" y="2661233"/>
              <a:ext cx="297180" cy="298450"/>
            </a:xfrm>
            <a:custGeom>
              <a:avLst/>
              <a:gdLst/>
              <a:ahLst/>
              <a:cxnLst/>
              <a:rect l="l" t="t" r="r" b="b"/>
              <a:pathLst>
                <a:path w="297179" h="298450">
                  <a:moveTo>
                    <a:pt x="148423" y="0"/>
                  </a:moveTo>
                  <a:lnTo>
                    <a:pt x="183460" y="113945"/>
                  </a:lnTo>
                  <a:lnTo>
                    <a:pt x="296846" y="113944"/>
                  </a:lnTo>
                  <a:lnTo>
                    <a:pt x="205114" y="184365"/>
                  </a:lnTo>
                  <a:lnTo>
                    <a:pt x="240153" y="298309"/>
                  </a:lnTo>
                  <a:lnTo>
                    <a:pt x="148423" y="227887"/>
                  </a:lnTo>
                  <a:lnTo>
                    <a:pt x="56692" y="298309"/>
                  </a:lnTo>
                  <a:lnTo>
                    <a:pt x="91731" y="184365"/>
                  </a:lnTo>
                  <a:lnTo>
                    <a:pt x="0" y="113944"/>
                  </a:lnTo>
                  <a:lnTo>
                    <a:pt x="113385" y="113945"/>
                  </a:lnTo>
                  <a:lnTo>
                    <a:pt x="148423" y="0"/>
                  </a:lnTo>
                  <a:close/>
                </a:path>
              </a:pathLst>
            </a:custGeom>
            <a:ln w="20941">
              <a:solidFill>
                <a:srgbClr val="3A5E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4207892" y="6537503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07784" y="0"/>
                  </a:moveTo>
                  <a:lnTo>
                    <a:pt x="0" y="415584"/>
                  </a:lnTo>
                  <a:lnTo>
                    <a:pt x="415578" y="415584"/>
                  </a:lnTo>
                  <a:lnTo>
                    <a:pt x="207784" y="0"/>
                  </a:lnTo>
                  <a:close/>
                </a:path>
              </a:pathLst>
            </a:custGeom>
            <a:solidFill>
              <a:srgbClr val="7793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207891" y="6537503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07791" y="0"/>
                  </a:moveTo>
                  <a:lnTo>
                    <a:pt x="415582" y="415583"/>
                  </a:lnTo>
                  <a:lnTo>
                    <a:pt x="0" y="415583"/>
                  </a:lnTo>
                  <a:lnTo>
                    <a:pt x="207791" y="0"/>
                  </a:lnTo>
                  <a:close/>
                </a:path>
              </a:pathLst>
            </a:custGeom>
            <a:ln w="20941">
              <a:solidFill>
                <a:srgbClr val="3A5E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3926561" y="5615263"/>
            <a:ext cx="436880" cy="436880"/>
            <a:chOff x="3926561" y="5615263"/>
            <a:chExt cx="436880" cy="436880"/>
          </a:xfrm>
        </p:grpSpPr>
        <p:sp>
          <p:nvSpPr>
            <p:cNvPr id="28" name="object 28"/>
            <p:cNvSpPr/>
            <p:nvPr/>
          </p:nvSpPr>
          <p:spPr>
            <a:xfrm>
              <a:off x="3937032" y="5625734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07791" y="0"/>
                  </a:moveTo>
                  <a:lnTo>
                    <a:pt x="0" y="415583"/>
                  </a:lnTo>
                  <a:lnTo>
                    <a:pt x="415583" y="415583"/>
                  </a:lnTo>
                  <a:lnTo>
                    <a:pt x="207791" y="0"/>
                  </a:lnTo>
                  <a:close/>
                </a:path>
              </a:pathLst>
            </a:custGeom>
            <a:solidFill>
              <a:srgbClr val="7793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37032" y="5625734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07791" y="0"/>
                  </a:moveTo>
                  <a:lnTo>
                    <a:pt x="415583" y="415583"/>
                  </a:lnTo>
                  <a:lnTo>
                    <a:pt x="0" y="415583"/>
                  </a:lnTo>
                  <a:lnTo>
                    <a:pt x="207791" y="0"/>
                  </a:lnTo>
                  <a:close/>
                </a:path>
              </a:pathLst>
            </a:custGeom>
            <a:ln w="20941">
              <a:solidFill>
                <a:srgbClr val="3A5E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86757" y="1945517"/>
            <a:ext cx="398780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Labyrin</a:t>
            </a:r>
            <a:r>
              <a:rPr sz="33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</a:t>
            </a:r>
            <a:r>
              <a:rPr sz="33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hine</a:t>
            </a:r>
            <a:r>
              <a:rPr sz="3300" u="heavy" spc="-34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3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segment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27543" y="2806627"/>
            <a:ext cx="219075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spc="100" dirty="0">
                <a:latin typeface="Microsoft Sans Serif"/>
                <a:cs typeface="Microsoft Sans Serif"/>
              </a:rPr>
              <a:t>§</a:t>
            </a:r>
            <a:endParaRPr sz="25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97163" y="2789240"/>
            <a:ext cx="434467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-140" dirty="0">
                <a:latin typeface="Arial MT"/>
                <a:cs typeface="Arial MT"/>
              </a:rPr>
              <a:t>Til</a:t>
            </a:r>
            <a:r>
              <a:rPr sz="2950" spc="170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the</a:t>
            </a:r>
            <a:r>
              <a:rPr sz="2950" spc="-30" dirty="0">
                <a:latin typeface="Arial MT"/>
                <a:cs typeface="Arial MT"/>
              </a:rPr>
              <a:t> </a:t>
            </a:r>
            <a:r>
              <a:rPr sz="2950" spc="-10" dirty="0">
                <a:latin typeface="Arial MT"/>
                <a:cs typeface="Arial MT"/>
              </a:rPr>
              <a:t>geniculate</a:t>
            </a:r>
            <a:r>
              <a:rPr sz="2950" spc="35" dirty="0">
                <a:latin typeface="Arial MT"/>
                <a:cs typeface="Arial MT"/>
              </a:rPr>
              <a:t> </a:t>
            </a:r>
            <a:r>
              <a:rPr sz="2950" spc="-15" dirty="0">
                <a:latin typeface="Arial MT"/>
                <a:cs typeface="Arial MT"/>
              </a:rPr>
              <a:t>ganglion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51627" y="3654366"/>
            <a:ext cx="466153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Short</a:t>
            </a:r>
            <a:r>
              <a:rPr sz="330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3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horizontal</a:t>
            </a:r>
            <a:r>
              <a:rPr sz="3300" u="heavy" spc="-1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3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segment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7543" y="4515475"/>
            <a:ext cx="219075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spc="100" dirty="0">
                <a:latin typeface="Microsoft Sans Serif"/>
                <a:cs typeface="Microsoft Sans Serif"/>
              </a:rPr>
              <a:t>§</a:t>
            </a:r>
            <a:endParaRPr sz="25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97165" y="4335540"/>
            <a:ext cx="8792845" cy="10756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sz="2950" spc="-480" dirty="0">
                <a:latin typeface="Arial MT"/>
                <a:cs typeface="Arial MT"/>
              </a:rPr>
              <a:t>T</a:t>
            </a:r>
            <a:r>
              <a:rPr sz="2950" spc="10" dirty="0">
                <a:latin typeface="Arial MT"/>
                <a:cs typeface="Arial MT"/>
              </a:rPr>
              <a:t>o</a:t>
            </a:r>
            <a:r>
              <a:rPr sz="2950" spc="-310" dirty="0">
                <a:latin typeface="Arial MT"/>
                <a:cs typeface="Arial MT"/>
              </a:rPr>
              <a:t> </a:t>
            </a:r>
            <a:r>
              <a:rPr sz="2950" spc="-5" dirty="0">
                <a:latin typeface="Arial MT"/>
                <a:cs typeface="Arial MT"/>
              </a:rPr>
              <a:t>th</a:t>
            </a:r>
            <a:r>
              <a:rPr sz="2950" spc="10" dirty="0">
                <a:latin typeface="Arial MT"/>
                <a:cs typeface="Arial MT"/>
              </a:rPr>
              <a:t>e</a:t>
            </a:r>
            <a:r>
              <a:rPr sz="2950" spc="-15" dirty="0">
                <a:latin typeface="Arial MT"/>
                <a:cs typeface="Arial MT"/>
              </a:rPr>
              <a:t> pyramida</a:t>
            </a:r>
            <a:r>
              <a:rPr sz="2950" dirty="0">
                <a:latin typeface="Arial MT"/>
                <a:cs typeface="Arial MT"/>
              </a:rPr>
              <a:t>l</a:t>
            </a:r>
            <a:r>
              <a:rPr sz="2950" spc="-30" dirty="0">
                <a:latin typeface="Arial MT"/>
                <a:cs typeface="Arial MT"/>
              </a:rPr>
              <a:t> </a:t>
            </a:r>
            <a:r>
              <a:rPr sz="2950" spc="-15" dirty="0">
                <a:latin typeface="Arial MT"/>
                <a:cs typeface="Arial MT"/>
              </a:rPr>
              <a:t>eminenc</a:t>
            </a:r>
            <a:r>
              <a:rPr sz="2950" spc="10" dirty="0">
                <a:latin typeface="Arial MT"/>
                <a:cs typeface="Arial MT"/>
              </a:rPr>
              <a:t>e</a:t>
            </a:r>
            <a:r>
              <a:rPr sz="2950" spc="-25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o</a:t>
            </a:r>
            <a:r>
              <a:rPr sz="2950" spc="5" dirty="0">
                <a:latin typeface="Arial MT"/>
                <a:cs typeface="Arial MT"/>
              </a:rPr>
              <a:t>f</a:t>
            </a:r>
            <a:r>
              <a:rPr sz="2950" spc="-15" dirty="0">
                <a:latin typeface="Arial MT"/>
                <a:cs typeface="Arial MT"/>
              </a:rPr>
              <a:t> </a:t>
            </a:r>
            <a:r>
              <a:rPr sz="2950" spc="-5" dirty="0">
                <a:latin typeface="Arial MT"/>
                <a:cs typeface="Arial MT"/>
              </a:rPr>
              <a:t>th</a:t>
            </a:r>
            <a:r>
              <a:rPr sz="2950" spc="10" dirty="0">
                <a:latin typeface="Arial MT"/>
                <a:cs typeface="Arial MT"/>
              </a:rPr>
              <a:t>e</a:t>
            </a:r>
            <a:r>
              <a:rPr sz="2950" spc="-15" dirty="0">
                <a:latin typeface="Arial MT"/>
                <a:cs typeface="Arial MT"/>
              </a:rPr>
              <a:t> posterio</a:t>
            </a:r>
            <a:r>
              <a:rPr sz="2950" spc="5" dirty="0">
                <a:latin typeface="Arial MT"/>
                <a:cs typeface="Arial MT"/>
              </a:rPr>
              <a:t>r</a:t>
            </a:r>
            <a:r>
              <a:rPr sz="2950" spc="-25" dirty="0">
                <a:latin typeface="Arial MT"/>
                <a:cs typeface="Arial MT"/>
              </a:rPr>
              <a:t> </a:t>
            </a:r>
            <a:r>
              <a:rPr sz="2950" spc="-30" dirty="0">
                <a:latin typeface="Arial MT"/>
                <a:cs typeface="Arial MT"/>
              </a:rPr>
              <a:t>wal</a:t>
            </a:r>
            <a:r>
              <a:rPr sz="2950" dirty="0">
                <a:latin typeface="Arial MT"/>
                <a:cs typeface="Arial MT"/>
              </a:rPr>
              <a:t>l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-10" dirty="0">
                <a:latin typeface="Arial MT"/>
                <a:cs typeface="Arial MT"/>
              </a:rPr>
              <a:t>o</a:t>
            </a:r>
            <a:r>
              <a:rPr sz="2950" spc="5" dirty="0">
                <a:latin typeface="Arial MT"/>
                <a:cs typeface="Arial MT"/>
              </a:rPr>
              <a:t>f</a:t>
            </a:r>
            <a:r>
              <a:rPr sz="2950" spc="-30" dirty="0">
                <a:latin typeface="Arial MT"/>
                <a:cs typeface="Arial MT"/>
              </a:rPr>
              <a:t> </a:t>
            </a:r>
            <a:r>
              <a:rPr sz="2950" spc="-5" dirty="0">
                <a:latin typeface="Arial MT"/>
                <a:cs typeface="Arial MT"/>
              </a:rPr>
              <a:t>the  </a:t>
            </a:r>
            <a:r>
              <a:rPr sz="2950" spc="-10" dirty="0">
                <a:latin typeface="Arial MT"/>
                <a:cs typeface="Arial MT"/>
              </a:rPr>
              <a:t>middle</a:t>
            </a:r>
            <a:r>
              <a:rPr sz="2950" spc="-35" dirty="0">
                <a:latin typeface="Arial MT"/>
                <a:cs typeface="Arial MT"/>
              </a:rPr>
              <a:t> </a:t>
            </a:r>
            <a:r>
              <a:rPr sz="2950" spc="-15" dirty="0">
                <a:latin typeface="Arial MT"/>
                <a:cs typeface="Arial MT"/>
              </a:rPr>
              <a:t>ear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51631" y="5907699"/>
            <a:ext cx="319214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Mastoid</a:t>
            </a:r>
            <a:r>
              <a:rPr sz="3300" u="heavy" spc="-20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3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segment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27543" y="6768810"/>
            <a:ext cx="219075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spc="100" dirty="0">
                <a:latin typeface="Microsoft Sans Serif"/>
                <a:cs typeface="Microsoft Sans Serif"/>
              </a:rPr>
              <a:t>§</a:t>
            </a:r>
            <a:endParaRPr sz="25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97163" y="6749334"/>
            <a:ext cx="468376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-140" dirty="0">
                <a:latin typeface="Arial MT"/>
                <a:cs typeface="Arial MT"/>
              </a:rPr>
              <a:t>Til</a:t>
            </a:r>
            <a:r>
              <a:rPr sz="2950" spc="170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the</a:t>
            </a:r>
            <a:r>
              <a:rPr sz="2950" spc="-30" dirty="0">
                <a:latin typeface="Arial MT"/>
                <a:cs typeface="Arial MT"/>
              </a:rPr>
              <a:t> </a:t>
            </a:r>
            <a:r>
              <a:rPr sz="2950" spc="-10" dirty="0">
                <a:latin typeface="Arial MT"/>
                <a:cs typeface="Arial MT"/>
              </a:rPr>
              <a:t>stylomastoid</a:t>
            </a:r>
            <a:r>
              <a:rPr sz="2950" spc="40" dirty="0">
                <a:latin typeface="Arial MT"/>
                <a:cs typeface="Arial MT"/>
              </a:rPr>
              <a:t> </a:t>
            </a:r>
            <a:r>
              <a:rPr sz="2950" spc="-5" dirty="0">
                <a:latin typeface="Arial MT"/>
                <a:cs typeface="Arial MT"/>
              </a:rPr>
              <a:t>foramen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51627" y="7616550"/>
            <a:ext cx="654050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Extratemporal</a:t>
            </a:r>
            <a:r>
              <a:rPr sz="33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3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/</a:t>
            </a:r>
            <a:r>
              <a:rPr sz="3300" u="heavy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3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peripheral</a:t>
            </a:r>
            <a:r>
              <a:rPr sz="3300" u="heavy" spc="-9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3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segment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27543" y="8477659"/>
            <a:ext cx="219075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spc="100" dirty="0">
                <a:latin typeface="Microsoft Sans Serif"/>
                <a:cs typeface="Microsoft Sans Serif"/>
              </a:rPr>
              <a:t>§</a:t>
            </a:r>
            <a:endParaRPr sz="25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97165" y="8460279"/>
            <a:ext cx="4034154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-150" dirty="0">
                <a:latin typeface="Arial MT"/>
                <a:cs typeface="Arial MT"/>
              </a:rPr>
              <a:t>Form</a:t>
            </a:r>
            <a:r>
              <a:rPr sz="2950" spc="5" dirty="0">
                <a:latin typeface="Arial MT"/>
                <a:cs typeface="Arial MT"/>
              </a:rPr>
              <a:t>s</a:t>
            </a:r>
            <a:r>
              <a:rPr sz="2950" spc="-315" dirty="0">
                <a:latin typeface="Arial MT"/>
                <a:cs typeface="Arial MT"/>
              </a:rPr>
              <a:t> </a:t>
            </a:r>
            <a:r>
              <a:rPr sz="2950" spc="-5" dirty="0">
                <a:latin typeface="Arial MT"/>
                <a:cs typeface="Arial MT"/>
              </a:rPr>
              <a:t>th</a:t>
            </a:r>
            <a:r>
              <a:rPr sz="2950" spc="10" dirty="0">
                <a:latin typeface="Arial MT"/>
                <a:cs typeface="Arial MT"/>
              </a:rPr>
              <a:t>e</a:t>
            </a:r>
            <a:r>
              <a:rPr sz="2950" spc="-15" dirty="0">
                <a:latin typeface="Arial MT"/>
                <a:cs typeface="Arial MT"/>
              </a:rPr>
              <a:t> </a:t>
            </a:r>
            <a:r>
              <a:rPr sz="2950" spc="-10" dirty="0">
                <a:latin typeface="Arial MT"/>
                <a:cs typeface="Arial MT"/>
              </a:rPr>
              <a:t>pe</a:t>
            </a:r>
            <a:r>
              <a:rPr sz="2950" spc="5" dirty="0">
                <a:latin typeface="Arial MT"/>
                <a:cs typeface="Arial MT"/>
              </a:rPr>
              <a:t>s</a:t>
            </a:r>
            <a:r>
              <a:rPr sz="2950" spc="45" dirty="0">
                <a:latin typeface="Arial MT"/>
                <a:cs typeface="Arial MT"/>
              </a:rPr>
              <a:t> </a:t>
            </a:r>
            <a:r>
              <a:rPr sz="2950" spc="-15" dirty="0">
                <a:latin typeface="Arial MT"/>
                <a:cs typeface="Arial MT"/>
              </a:rPr>
              <a:t>anserinus</a:t>
            </a:r>
            <a:endParaRPr sz="2950">
              <a:latin typeface="Arial MT"/>
              <a:cs typeface="Arial MT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13759" y="1438697"/>
            <a:ext cx="5417634" cy="82091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4142" y="325779"/>
            <a:ext cx="5048885" cy="8928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650" spc="-55" dirty="0"/>
              <a:t>M</a:t>
            </a:r>
            <a:r>
              <a:rPr sz="5650" spc="-215" dirty="0"/>
              <a:t>O</a:t>
            </a:r>
            <a:r>
              <a:rPr sz="5650" spc="-229" dirty="0"/>
              <a:t>T</a:t>
            </a:r>
            <a:r>
              <a:rPr sz="5650" spc="-60" dirty="0"/>
              <a:t>O</a:t>
            </a:r>
            <a:r>
              <a:rPr sz="5650" spc="20" dirty="0"/>
              <a:t>R</a:t>
            </a:r>
            <a:r>
              <a:rPr sz="5650" spc="-240" dirty="0"/>
              <a:t> </a:t>
            </a:r>
            <a:r>
              <a:rPr sz="5650" spc="-65" dirty="0"/>
              <a:t>P</a:t>
            </a:r>
            <a:r>
              <a:rPr sz="5650" spc="-55" dirty="0"/>
              <a:t>O</a:t>
            </a:r>
            <a:r>
              <a:rPr sz="5650" spc="-120" dirty="0"/>
              <a:t>R</a:t>
            </a:r>
            <a:r>
              <a:rPr sz="5650" spc="-75" dirty="0"/>
              <a:t>TI</a:t>
            </a:r>
            <a:r>
              <a:rPr sz="5650" spc="-55" dirty="0"/>
              <a:t>O</a:t>
            </a:r>
            <a:r>
              <a:rPr sz="5650" spc="25" dirty="0"/>
              <a:t>N</a:t>
            </a:r>
            <a:endParaRPr sz="5650"/>
          </a:p>
        </p:txBody>
      </p:sp>
      <p:grpSp>
        <p:nvGrpSpPr>
          <p:cNvPr id="3" name="object 3"/>
          <p:cNvGrpSpPr/>
          <p:nvPr/>
        </p:nvGrpSpPr>
        <p:grpSpPr>
          <a:xfrm>
            <a:off x="224736" y="192320"/>
            <a:ext cx="19772630" cy="9796780"/>
            <a:chOff x="224736" y="192320"/>
            <a:chExt cx="19772630" cy="97967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69742" y="192320"/>
              <a:ext cx="8627281" cy="91750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8981" y="5162329"/>
              <a:ext cx="9799950" cy="151618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710393" y="5174779"/>
              <a:ext cx="9737725" cy="1453515"/>
            </a:xfrm>
            <a:custGeom>
              <a:avLst/>
              <a:gdLst/>
              <a:ahLst/>
              <a:cxnLst/>
              <a:rect l="l" t="t" r="r" b="b"/>
              <a:pathLst>
                <a:path w="9737725" h="1453515">
                  <a:moveTo>
                    <a:pt x="9591785" y="0"/>
                  </a:moveTo>
                  <a:lnTo>
                    <a:pt x="145335" y="0"/>
                  </a:lnTo>
                  <a:lnTo>
                    <a:pt x="99398" y="7409"/>
                  </a:lnTo>
                  <a:lnTo>
                    <a:pt x="59502" y="28041"/>
                  </a:lnTo>
                  <a:lnTo>
                    <a:pt x="28041" y="59501"/>
                  </a:lnTo>
                  <a:lnTo>
                    <a:pt x="7409" y="99397"/>
                  </a:lnTo>
                  <a:lnTo>
                    <a:pt x="0" y="145334"/>
                  </a:lnTo>
                  <a:lnTo>
                    <a:pt x="0" y="1308018"/>
                  </a:lnTo>
                  <a:lnTo>
                    <a:pt x="7409" y="1353956"/>
                  </a:lnTo>
                  <a:lnTo>
                    <a:pt x="28041" y="1393852"/>
                  </a:lnTo>
                  <a:lnTo>
                    <a:pt x="59502" y="1425313"/>
                  </a:lnTo>
                  <a:lnTo>
                    <a:pt x="99398" y="1445945"/>
                  </a:lnTo>
                  <a:lnTo>
                    <a:pt x="145335" y="1453354"/>
                  </a:lnTo>
                  <a:lnTo>
                    <a:pt x="9591785" y="1453354"/>
                  </a:lnTo>
                  <a:lnTo>
                    <a:pt x="9637723" y="1445945"/>
                  </a:lnTo>
                  <a:lnTo>
                    <a:pt x="9677620" y="1425313"/>
                  </a:lnTo>
                  <a:lnTo>
                    <a:pt x="9709080" y="1393852"/>
                  </a:lnTo>
                  <a:lnTo>
                    <a:pt x="9729712" y="1353956"/>
                  </a:lnTo>
                  <a:lnTo>
                    <a:pt x="9737121" y="1308018"/>
                  </a:lnTo>
                  <a:lnTo>
                    <a:pt x="9737121" y="145334"/>
                  </a:lnTo>
                  <a:lnTo>
                    <a:pt x="9729712" y="99397"/>
                  </a:lnTo>
                  <a:lnTo>
                    <a:pt x="9709080" y="59501"/>
                  </a:lnTo>
                  <a:lnTo>
                    <a:pt x="9677620" y="28041"/>
                  </a:lnTo>
                  <a:lnTo>
                    <a:pt x="9637723" y="7409"/>
                  </a:lnTo>
                  <a:lnTo>
                    <a:pt x="9591785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6104" y="6817539"/>
              <a:ext cx="9799950" cy="151618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437517" y="6829990"/>
              <a:ext cx="9737725" cy="1453515"/>
            </a:xfrm>
            <a:custGeom>
              <a:avLst/>
              <a:gdLst/>
              <a:ahLst/>
              <a:cxnLst/>
              <a:rect l="l" t="t" r="r" b="b"/>
              <a:pathLst>
                <a:path w="9737725" h="1453515">
                  <a:moveTo>
                    <a:pt x="9591791" y="0"/>
                  </a:moveTo>
                  <a:lnTo>
                    <a:pt x="145335" y="0"/>
                  </a:lnTo>
                  <a:lnTo>
                    <a:pt x="99398" y="7409"/>
                  </a:lnTo>
                  <a:lnTo>
                    <a:pt x="59502" y="28041"/>
                  </a:lnTo>
                  <a:lnTo>
                    <a:pt x="28041" y="59501"/>
                  </a:lnTo>
                  <a:lnTo>
                    <a:pt x="7409" y="99397"/>
                  </a:lnTo>
                  <a:lnTo>
                    <a:pt x="0" y="145334"/>
                  </a:lnTo>
                  <a:lnTo>
                    <a:pt x="0" y="1308018"/>
                  </a:lnTo>
                  <a:lnTo>
                    <a:pt x="7409" y="1353956"/>
                  </a:lnTo>
                  <a:lnTo>
                    <a:pt x="28041" y="1393852"/>
                  </a:lnTo>
                  <a:lnTo>
                    <a:pt x="59502" y="1425313"/>
                  </a:lnTo>
                  <a:lnTo>
                    <a:pt x="99398" y="1445945"/>
                  </a:lnTo>
                  <a:lnTo>
                    <a:pt x="145335" y="1453354"/>
                  </a:lnTo>
                  <a:lnTo>
                    <a:pt x="9591791" y="1453354"/>
                  </a:lnTo>
                  <a:lnTo>
                    <a:pt x="9637726" y="1445945"/>
                  </a:lnTo>
                  <a:lnTo>
                    <a:pt x="9677621" y="1425313"/>
                  </a:lnTo>
                  <a:lnTo>
                    <a:pt x="9709084" y="1393852"/>
                  </a:lnTo>
                  <a:lnTo>
                    <a:pt x="9729717" y="1353956"/>
                  </a:lnTo>
                  <a:lnTo>
                    <a:pt x="9737127" y="1308018"/>
                  </a:lnTo>
                  <a:lnTo>
                    <a:pt x="9737127" y="145334"/>
                  </a:lnTo>
                  <a:lnTo>
                    <a:pt x="9729717" y="99397"/>
                  </a:lnTo>
                  <a:lnTo>
                    <a:pt x="9709084" y="59501"/>
                  </a:lnTo>
                  <a:lnTo>
                    <a:pt x="9677621" y="28041"/>
                  </a:lnTo>
                  <a:lnTo>
                    <a:pt x="9637726" y="7409"/>
                  </a:lnTo>
                  <a:lnTo>
                    <a:pt x="959179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3228" y="8472750"/>
              <a:ext cx="9799950" cy="151618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164640" y="8485199"/>
              <a:ext cx="9737725" cy="1453515"/>
            </a:xfrm>
            <a:custGeom>
              <a:avLst/>
              <a:gdLst/>
              <a:ahLst/>
              <a:cxnLst/>
              <a:rect l="l" t="t" r="r" b="b"/>
              <a:pathLst>
                <a:path w="9737725" h="1453515">
                  <a:moveTo>
                    <a:pt x="9591787" y="0"/>
                  </a:moveTo>
                  <a:lnTo>
                    <a:pt x="145334" y="0"/>
                  </a:lnTo>
                  <a:lnTo>
                    <a:pt x="99397" y="7409"/>
                  </a:lnTo>
                  <a:lnTo>
                    <a:pt x="59501" y="28041"/>
                  </a:lnTo>
                  <a:lnTo>
                    <a:pt x="28041" y="59502"/>
                  </a:lnTo>
                  <a:lnTo>
                    <a:pt x="7409" y="99398"/>
                  </a:lnTo>
                  <a:lnTo>
                    <a:pt x="0" y="145334"/>
                  </a:lnTo>
                  <a:lnTo>
                    <a:pt x="0" y="1308018"/>
                  </a:lnTo>
                  <a:lnTo>
                    <a:pt x="7409" y="1353956"/>
                  </a:lnTo>
                  <a:lnTo>
                    <a:pt x="28041" y="1393852"/>
                  </a:lnTo>
                  <a:lnTo>
                    <a:pt x="59501" y="1425313"/>
                  </a:lnTo>
                  <a:lnTo>
                    <a:pt x="99397" y="1445945"/>
                  </a:lnTo>
                  <a:lnTo>
                    <a:pt x="145334" y="1453354"/>
                  </a:lnTo>
                  <a:lnTo>
                    <a:pt x="9591787" y="1453354"/>
                  </a:lnTo>
                  <a:lnTo>
                    <a:pt x="9637726" y="1445945"/>
                  </a:lnTo>
                  <a:lnTo>
                    <a:pt x="9677622" y="1425313"/>
                  </a:lnTo>
                  <a:lnTo>
                    <a:pt x="9709082" y="1393852"/>
                  </a:lnTo>
                  <a:lnTo>
                    <a:pt x="9729714" y="1353956"/>
                  </a:lnTo>
                  <a:lnTo>
                    <a:pt x="9737123" y="1308018"/>
                  </a:lnTo>
                  <a:lnTo>
                    <a:pt x="9737123" y="145334"/>
                  </a:lnTo>
                  <a:lnTo>
                    <a:pt x="9729714" y="99398"/>
                  </a:lnTo>
                  <a:lnTo>
                    <a:pt x="9709082" y="59502"/>
                  </a:lnTo>
                  <a:lnTo>
                    <a:pt x="9677622" y="28041"/>
                  </a:lnTo>
                  <a:lnTo>
                    <a:pt x="9637726" y="7409"/>
                  </a:lnTo>
                  <a:lnTo>
                    <a:pt x="9591787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736" y="1851909"/>
              <a:ext cx="9799950" cy="151618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56149" y="1864358"/>
              <a:ext cx="9737725" cy="1453515"/>
            </a:xfrm>
            <a:custGeom>
              <a:avLst/>
              <a:gdLst/>
              <a:ahLst/>
              <a:cxnLst/>
              <a:rect l="l" t="t" r="r" b="b"/>
              <a:pathLst>
                <a:path w="9737725" h="1453514">
                  <a:moveTo>
                    <a:pt x="9591789" y="0"/>
                  </a:moveTo>
                  <a:lnTo>
                    <a:pt x="145335" y="0"/>
                  </a:lnTo>
                  <a:lnTo>
                    <a:pt x="99398" y="7409"/>
                  </a:lnTo>
                  <a:lnTo>
                    <a:pt x="59502" y="28041"/>
                  </a:lnTo>
                  <a:lnTo>
                    <a:pt x="28041" y="59501"/>
                  </a:lnTo>
                  <a:lnTo>
                    <a:pt x="7409" y="99397"/>
                  </a:lnTo>
                  <a:lnTo>
                    <a:pt x="0" y="145334"/>
                  </a:lnTo>
                  <a:lnTo>
                    <a:pt x="0" y="1308018"/>
                  </a:lnTo>
                  <a:lnTo>
                    <a:pt x="7409" y="1353956"/>
                  </a:lnTo>
                  <a:lnTo>
                    <a:pt x="28041" y="1393852"/>
                  </a:lnTo>
                  <a:lnTo>
                    <a:pt x="59502" y="1425313"/>
                  </a:lnTo>
                  <a:lnTo>
                    <a:pt x="99398" y="1445945"/>
                  </a:lnTo>
                  <a:lnTo>
                    <a:pt x="145335" y="1453354"/>
                  </a:lnTo>
                  <a:lnTo>
                    <a:pt x="9591789" y="1453354"/>
                  </a:lnTo>
                  <a:lnTo>
                    <a:pt x="9637727" y="1445945"/>
                  </a:lnTo>
                  <a:lnTo>
                    <a:pt x="9677623" y="1425313"/>
                  </a:lnTo>
                  <a:lnTo>
                    <a:pt x="9709084" y="1393852"/>
                  </a:lnTo>
                  <a:lnTo>
                    <a:pt x="9729716" y="1353956"/>
                  </a:lnTo>
                  <a:lnTo>
                    <a:pt x="9737125" y="1308018"/>
                  </a:lnTo>
                  <a:lnTo>
                    <a:pt x="9737125" y="145334"/>
                  </a:lnTo>
                  <a:lnTo>
                    <a:pt x="9729716" y="99397"/>
                  </a:lnTo>
                  <a:lnTo>
                    <a:pt x="9709084" y="59501"/>
                  </a:lnTo>
                  <a:lnTo>
                    <a:pt x="9677623" y="28041"/>
                  </a:lnTo>
                  <a:lnTo>
                    <a:pt x="9637727" y="7409"/>
                  </a:lnTo>
                  <a:lnTo>
                    <a:pt x="9591789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1858" y="3507119"/>
              <a:ext cx="9799950" cy="151618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83271" y="3519569"/>
              <a:ext cx="9737725" cy="1453515"/>
            </a:xfrm>
            <a:custGeom>
              <a:avLst/>
              <a:gdLst/>
              <a:ahLst/>
              <a:cxnLst/>
              <a:rect l="l" t="t" r="r" b="b"/>
              <a:pathLst>
                <a:path w="9737725" h="1453514">
                  <a:moveTo>
                    <a:pt x="9591788" y="0"/>
                  </a:moveTo>
                  <a:lnTo>
                    <a:pt x="145335" y="0"/>
                  </a:lnTo>
                  <a:lnTo>
                    <a:pt x="99397" y="7409"/>
                  </a:lnTo>
                  <a:lnTo>
                    <a:pt x="59501" y="28041"/>
                  </a:lnTo>
                  <a:lnTo>
                    <a:pt x="28041" y="59501"/>
                  </a:lnTo>
                  <a:lnTo>
                    <a:pt x="7409" y="99397"/>
                  </a:lnTo>
                  <a:lnTo>
                    <a:pt x="0" y="145334"/>
                  </a:lnTo>
                  <a:lnTo>
                    <a:pt x="0" y="1308018"/>
                  </a:lnTo>
                  <a:lnTo>
                    <a:pt x="7409" y="1353956"/>
                  </a:lnTo>
                  <a:lnTo>
                    <a:pt x="28041" y="1393852"/>
                  </a:lnTo>
                  <a:lnTo>
                    <a:pt x="59501" y="1425313"/>
                  </a:lnTo>
                  <a:lnTo>
                    <a:pt x="99397" y="1445945"/>
                  </a:lnTo>
                  <a:lnTo>
                    <a:pt x="145335" y="1453354"/>
                  </a:lnTo>
                  <a:lnTo>
                    <a:pt x="9591788" y="1453354"/>
                  </a:lnTo>
                  <a:lnTo>
                    <a:pt x="9637727" y="1445945"/>
                  </a:lnTo>
                  <a:lnTo>
                    <a:pt x="9677623" y="1425313"/>
                  </a:lnTo>
                  <a:lnTo>
                    <a:pt x="9709084" y="1393852"/>
                  </a:lnTo>
                  <a:lnTo>
                    <a:pt x="9729715" y="1353956"/>
                  </a:lnTo>
                  <a:lnTo>
                    <a:pt x="9737124" y="1308018"/>
                  </a:lnTo>
                  <a:lnTo>
                    <a:pt x="9737124" y="145334"/>
                  </a:lnTo>
                  <a:lnTo>
                    <a:pt x="9729715" y="99397"/>
                  </a:lnTo>
                  <a:lnTo>
                    <a:pt x="9709084" y="59501"/>
                  </a:lnTo>
                  <a:lnTo>
                    <a:pt x="9677623" y="28041"/>
                  </a:lnTo>
                  <a:lnTo>
                    <a:pt x="9637727" y="7409"/>
                  </a:lnTo>
                  <a:lnTo>
                    <a:pt x="9591788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48031" y="1974782"/>
            <a:ext cx="9232265" cy="7458709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88900" marR="1772920">
              <a:lnSpc>
                <a:spcPts val="4090"/>
              </a:lnSpc>
              <a:spcBef>
                <a:spcPts val="455"/>
              </a:spcBef>
            </a:pPr>
            <a:r>
              <a:rPr sz="3600" spc="1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3600" spc="-20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er</a:t>
            </a:r>
            <a:r>
              <a:rPr sz="3600" spc="1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3600" spc="-44" baseline="1620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3600" spc="7" baseline="1620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3600" baseline="162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397" baseline="162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60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2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3600" spc="-2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3600" spc="-7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36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600" spc="-3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3600" spc="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3600" spc="-7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al </a:t>
            </a:r>
            <a:r>
              <a:rPr sz="3600" spc="1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3600" spc="-4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3600" spc="10" dirty="0">
                <a:solidFill>
                  <a:srgbClr val="FFFFFF"/>
                </a:solidFill>
                <a:latin typeface="Calibri"/>
                <a:cs typeface="Calibri"/>
              </a:rPr>
              <a:t>ece</a:t>
            </a:r>
            <a:r>
              <a:rPr sz="3600" spc="-2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3600" spc="-7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al  </a:t>
            </a:r>
            <a:r>
              <a:rPr sz="3600" spc="10" dirty="0">
                <a:solidFill>
                  <a:srgbClr val="FFFFFF"/>
                </a:solidFill>
                <a:latin typeface="Calibri"/>
                <a:cs typeface="Calibri"/>
              </a:rPr>
              <a:t>gyrus/</a:t>
            </a: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 facial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area 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motor</a:t>
            </a: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10" dirty="0">
                <a:solidFill>
                  <a:srgbClr val="FFFFFF"/>
                </a:solidFill>
                <a:latin typeface="Calibri"/>
                <a:cs typeface="Calibri"/>
              </a:rPr>
              <a:t>homonculus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950">
              <a:latin typeface="Calibri"/>
              <a:cs typeface="Calibri"/>
            </a:endParaRPr>
          </a:p>
          <a:p>
            <a:pPr marL="815975" marR="1877695">
              <a:lnSpc>
                <a:spcPts val="4090"/>
              </a:lnSpc>
            </a:pP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Corticobulbar</a:t>
            </a: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tract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through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corona </a:t>
            </a:r>
            <a:r>
              <a:rPr sz="3600" spc="-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radiata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5350">
              <a:latin typeface="Calibri"/>
              <a:cs typeface="Calibri"/>
            </a:endParaRPr>
          </a:p>
          <a:p>
            <a:pPr marL="1543050">
              <a:lnSpc>
                <a:spcPct val="100000"/>
              </a:lnSpc>
            </a:pPr>
            <a:r>
              <a:rPr sz="3600" spc="15" dirty="0">
                <a:solidFill>
                  <a:srgbClr val="FFFFFF"/>
                </a:solidFill>
                <a:latin typeface="Calibri"/>
                <a:cs typeface="Calibri"/>
              </a:rPr>
              <a:t>Genu</a:t>
            </a: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internal</a:t>
            </a: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capsule</a:t>
            </a:r>
            <a:endParaRPr sz="3600">
              <a:latin typeface="Calibri"/>
              <a:cs typeface="Calibri"/>
            </a:endParaRPr>
          </a:p>
          <a:p>
            <a:pPr marL="2997200" marR="30480" indent="-727710">
              <a:lnSpc>
                <a:spcPct val="301700"/>
              </a:lnSpc>
            </a:pPr>
            <a:r>
              <a:rPr sz="3600" spc="10" dirty="0">
                <a:solidFill>
                  <a:srgbClr val="FFFFFF"/>
                </a:solidFill>
                <a:latin typeface="Calibri"/>
                <a:cs typeface="Calibri"/>
              </a:rPr>
              <a:t>Medial 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portion of </a:t>
            </a: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cerebral </a:t>
            </a:r>
            <a:r>
              <a:rPr sz="3600" spc="10" dirty="0">
                <a:solidFill>
                  <a:srgbClr val="FFFFFF"/>
                </a:solidFill>
                <a:latin typeface="Calibri"/>
                <a:cs typeface="Calibri"/>
              </a:rPr>
              <a:t>peduncles </a:t>
            </a:r>
            <a:r>
              <a:rPr sz="3600" spc="-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Pons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1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decussate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048592" y="953648"/>
            <a:ext cx="9860280" cy="7875270"/>
            <a:chOff x="9048592" y="953648"/>
            <a:chExt cx="9860280" cy="7875270"/>
          </a:xfrm>
        </p:grpSpPr>
        <p:sp>
          <p:nvSpPr>
            <p:cNvPr id="17" name="object 17"/>
            <p:cNvSpPr/>
            <p:nvPr/>
          </p:nvSpPr>
          <p:spPr>
            <a:xfrm>
              <a:off x="9048585" y="2926124"/>
              <a:ext cx="3126105" cy="5902325"/>
            </a:xfrm>
            <a:custGeom>
              <a:avLst/>
              <a:gdLst/>
              <a:ahLst/>
              <a:cxnLst/>
              <a:rect l="l" t="t" r="r" b="b"/>
              <a:pathLst>
                <a:path w="3126104" h="5902325">
                  <a:moveTo>
                    <a:pt x="944676" y="519569"/>
                  </a:moveTo>
                  <a:lnTo>
                    <a:pt x="732129" y="519569"/>
                  </a:lnTo>
                  <a:lnTo>
                    <a:pt x="732129" y="0"/>
                  </a:lnTo>
                  <a:lnTo>
                    <a:pt x="212559" y="0"/>
                  </a:lnTo>
                  <a:lnTo>
                    <a:pt x="212559" y="519569"/>
                  </a:lnTo>
                  <a:lnTo>
                    <a:pt x="0" y="519569"/>
                  </a:lnTo>
                  <a:lnTo>
                    <a:pt x="472338" y="944676"/>
                  </a:lnTo>
                  <a:lnTo>
                    <a:pt x="944676" y="519569"/>
                  </a:lnTo>
                  <a:close/>
                </a:path>
                <a:path w="3126104" h="5902325">
                  <a:moveTo>
                    <a:pt x="1671802" y="2174786"/>
                  </a:moveTo>
                  <a:lnTo>
                    <a:pt x="1459255" y="2174786"/>
                  </a:lnTo>
                  <a:lnTo>
                    <a:pt x="1459255" y="1655203"/>
                  </a:lnTo>
                  <a:lnTo>
                    <a:pt x="939673" y="1655203"/>
                  </a:lnTo>
                  <a:lnTo>
                    <a:pt x="939673" y="2174786"/>
                  </a:lnTo>
                  <a:lnTo>
                    <a:pt x="727125" y="2174786"/>
                  </a:lnTo>
                  <a:lnTo>
                    <a:pt x="1199464" y="2599893"/>
                  </a:lnTo>
                  <a:lnTo>
                    <a:pt x="1671802" y="2174786"/>
                  </a:lnTo>
                  <a:close/>
                </a:path>
                <a:path w="3126104" h="5902325">
                  <a:moveTo>
                    <a:pt x="2398928" y="3805771"/>
                  </a:moveTo>
                  <a:lnTo>
                    <a:pt x="2186381" y="3805771"/>
                  </a:lnTo>
                  <a:lnTo>
                    <a:pt x="2186381" y="3286188"/>
                  </a:lnTo>
                  <a:lnTo>
                    <a:pt x="1666798" y="3286188"/>
                  </a:lnTo>
                  <a:lnTo>
                    <a:pt x="1666798" y="3805771"/>
                  </a:lnTo>
                  <a:lnTo>
                    <a:pt x="1454251" y="3805771"/>
                  </a:lnTo>
                  <a:lnTo>
                    <a:pt x="1926590" y="4230878"/>
                  </a:lnTo>
                  <a:lnTo>
                    <a:pt x="2398928" y="3805771"/>
                  </a:lnTo>
                  <a:close/>
                </a:path>
                <a:path w="3126104" h="5902325">
                  <a:moveTo>
                    <a:pt x="3126054" y="5477129"/>
                  </a:moveTo>
                  <a:lnTo>
                    <a:pt x="2913494" y="5477129"/>
                  </a:lnTo>
                  <a:lnTo>
                    <a:pt x="2913494" y="4957559"/>
                  </a:lnTo>
                  <a:lnTo>
                    <a:pt x="2393924" y="4957559"/>
                  </a:lnTo>
                  <a:lnTo>
                    <a:pt x="2393924" y="5477129"/>
                  </a:lnTo>
                  <a:lnTo>
                    <a:pt x="2181364" y="5477129"/>
                  </a:lnTo>
                  <a:lnTo>
                    <a:pt x="2653715" y="5902236"/>
                  </a:lnTo>
                  <a:lnTo>
                    <a:pt x="3126054" y="5477129"/>
                  </a:lnTo>
                  <a:close/>
                </a:path>
              </a:pathLst>
            </a:custGeom>
            <a:solidFill>
              <a:srgbClr val="CFD7E7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829404" y="964119"/>
              <a:ext cx="1068705" cy="772160"/>
            </a:xfrm>
            <a:custGeom>
              <a:avLst/>
              <a:gdLst/>
              <a:ahLst/>
              <a:cxnLst/>
              <a:rect l="l" t="t" r="r" b="b"/>
              <a:pathLst>
                <a:path w="1068705" h="772160">
                  <a:moveTo>
                    <a:pt x="385894" y="0"/>
                  </a:moveTo>
                  <a:lnTo>
                    <a:pt x="0" y="385899"/>
                  </a:lnTo>
                  <a:lnTo>
                    <a:pt x="385894" y="771798"/>
                  </a:lnTo>
                  <a:lnTo>
                    <a:pt x="385894" y="578849"/>
                  </a:lnTo>
                  <a:lnTo>
                    <a:pt x="1068637" y="578849"/>
                  </a:lnTo>
                  <a:lnTo>
                    <a:pt x="1068637" y="192950"/>
                  </a:lnTo>
                  <a:lnTo>
                    <a:pt x="385894" y="192950"/>
                  </a:lnTo>
                  <a:lnTo>
                    <a:pt x="385894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7829404" y="964119"/>
              <a:ext cx="1068705" cy="772160"/>
            </a:xfrm>
            <a:custGeom>
              <a:avLst/>
              <a:gdLst/>
              <a:ahLst/>
              <a:cxnLst/>
              <a:rect l="l" t="t" r="r" b="b"/>
              <a:pathLst>
                <a:path w="1068705" h="772160">
                  <a:moveTo>
                    <a:pt x="385899" y="578848"/>
                  </a:moveTo>
                  <a:lnTo>
                    <a:pt x="385899" y="771798"/>
                  </a:lnTo>
                  <a:lnTo>
                    <a:pt x="0" y="385899"/>
                  </a:lnTo>
                  <a:lnTo>
                    <a:pt x="385899" y="0"/>
                  </a:lnTo>
                  <a:lnTo>
                    <a:pt x="385899" y="192949"/>
                  </a:lnTo>
                  <a:lnTo>
                    <a:pt x="1068643" y="192949"/>
                  </a:lnTo>
                  <a:lnTo>
                    <a:pt x="1068643" y="578848"/>
                  </a:lnTo>
                  <a:lnTo>
                    <a:pt x="385899" y="578848"/>
                  </a:lnTo>
                  <a:close/>
                </a:path>
              </a:pathLst>
            </a:custGeom>
            <a:ln w="20941">
              <a:solidFill>
                <a:srgbClr val="8C3A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06096" y="316524"/>
            <a:ext cx="8528050" cy="7917815"/>
            <a:chOff x="5506096" y="316524"/>
            <a:chExt cx="8528050" cy="79178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0022" y="320447"/>
              <a:ext cx="8519757" cy="790966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10022" y="320450"/>
              <a:ext cx="8519795" cy="7910195"/>
            </a:xfrm>
            <a:custGeom>
              <a:avLst/>
              <a:gdLst/>
              <a:ahLst/>
              <a:cxnLst/>
              <a:rect l="l" t="t" r="r" b="b"/>
              <a:pathLst>
                <a:path w="8519794" h="7910195">
                  <a:moveTo>
                    <a:pt x="0" y="0"/>
                  </a:moveTo>
                  <a:lnTo>
                    <a:pt x="8519757" y="0"/>
                  </a:lnTo>
                  <a:lnTo>
                    <a:pt x="8519757" y="7909668"/>
                  </a:lnTo>
                  <a:lnTo>
                    <a:pt x="0" y="7909668"/>
                  </a:lnTo>
                  <a:lnTo>
                    <a:pt x="0" y="0"/>
                  </a:lnTo>
                  <a:close/>
                </a:path>
              </a:pathLst>
            </a:custGeom>
            <a:ln w="78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099912" y="8321494"/>
            <a:ext cx="15869919" cy="171386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483870" indent="-471805">
              <a:lnSpc>
                <a:spcPct val="100000"/>
              </a:lnSpc>
              <a:spcBef>
                <a:spcPts val="114"/>
              </a:spcBef>
              <a:buFont typeface="MS UI Gothic"/>
              <a:buChar char="➢"/>
              <a:tabLst>
                <a:tab pos="484505" algn="l"/>
              </a:tabLst>
            </a:pPr>
            <a:r>
              <a:rPr sz="2950" spc="5" dirty="0">
                <a:latin typeface="Arial MT"/>
                <a:cs typeface="Arial MT"/>
              </a:rPr>
              <a:t>This</a:t>
            </a:r>
            <a:r>
              <a:rPr sz="2950" dirty="0">
                <a:latin typeface="Arial MT"/>
                <a:cs typeface="Arial MT"/>
              </a:rPr>
              <a:t> </a:t>
            </a:r>
            <a:r>
              <a:rPr sz="2950" spc="10" dirty="0">
                <a:latin typeface="Arial MT"/>
                <a:cs typeface="Arial MT"/>
              </a:rPr>
              <a:t>scheme</a:t>
            </a:r>
            <a:r>
              <a:rPr sz="2950" spc="5" dirty="0">
                <a:latin typeface="Arial MT"/>
                <a:cs typeface="Arial MT"/>
              </a:rPr>
              <a:t> </a:t>
            </a:r>
            <a:r>
              <a:rPr sz="2950" spc="-5" dirty="0">
                <a:latin typeface="Arial MT"/>
                <a:cs typeface="Arial MT"/>
              </a:rPr>
              <a:t>applies</a:t>
            </a:r>
            <a:r>
              <a:rPr sz="2950" spc="-10" dirty="0">
                <a:latin typeface="Arial MT"/>
                <a:cs typeface="Arial MT"/>
              </a:rPr>
              <a:t> </a:t>
            </a:r>
            <a:r>
              <a:rPr sz="2950" spc="5" dirty="0">
                <a:latin typeface="Arial MT"/>
                <a:cs typeface="Arial MT"/>
              </a:rPr>
              <a:t>to </a:t>
            </a:r>
            <a:r>
              <a:rPr sz="2950" spc="-5" dirty="0">
                <a:latin typeface="Arial MT"/>
                <a:cs typeface="Arial MT"/>
              </a:rPr>
              <a:t>voluntary</a:t>
            </a:r>
            <a:r>
              <a:rPr sz="2950" spc="-15" dirty="0">
                <a:latin typeface="Arial MT"/>
                <a:cs typeface="Arial MT"/>
              </a:rPr>
              <a:t> </a:t>
            </a:r>
            <a:r>
              <a:rPr sz="2950" spc="5" dirty="0">
                <a:latin typeface="Arial MT"/>
                <a:cs typeface="Arial MT"/>
              </a:rPr>
              <a:t>facial</a:t>
            </a:r>
            <a:r>
              <a:rPr sz="2950" spc="-20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movements</a:t>
            </a:r>
            <a:r>
              <a:rPr sz="2950" spc="-15" dirty="0">
                <a:latin typeface="Arial MT"/>
                <a:cs typeface="Arial MT"/>
              </a:rPr>
              <a:t> </a:t>
            </a:r>
            <a:r>
              <a:rPr sz="2950" spc="-5" dirty="0">
                <a:latin typeface="Arial MT"/>
                <a:cs typeface="Arial MT"/>
              </a:rPr>
              <a:t>only</a:t>
            </a:r>
            <a:endParaRPr sz="2950">
              <a:latin typeface="Arial MT"/>
              <a:cs typeface="Arial MT"/>
            </a:endParaRPr>
          </a:p>
          <a:p>
            <a:pPr marL="483870" marR="5080" indent="-471805">
              <a:lnSpc>
                <a:spcPts val="3460"/>
              </a:lnSpc>
              <a:spcBef>
                <a:spcPts val="2910"/>
              </a:spcBef>
              <a:buFont typeface="MS UI Gothic"/>
              <a:buChar char="➢"/>
              <a:tabLst>
                <a:tab pos="484505" algn="l"/>
                <a:tab pos="12910185" algn="l"/>
              </a:tabLst>
            </a:pPr>
            <a:r>
              <a:rPr sz="2950" spc="5" dirty="0">
                <a:solidFill>
                  <a:srgbClr val="604A7B"/>
                </a:solidFill>
                <a:latin typeface="Arial MT"/>
                <a:cs typeface="Arial MT"/>
              </a:rPr>
              <a:t>Unconscious,</a:t>
            </a:r>
            <a:r>
              <a:rPr sz="2950" spc="35" dirty="0">
                <a:solidFill>
                  <a:srgbClr val="604A7B"/>
                </a:solidFill>
                <a:latin typeface="Arial MT"/>
                <a:cs typeface="Arial MT"/>
              </a:rPr>
              <a:t> </a:t>
            </a:r>
            <a:r>
              <a:rPr sz="2950" spc="-5" dirty="0">
                <a:solidFill>
                  <a:srgbClr val="604A7B"/>
                </a:solidFill>
                <a:latin typeface="Arial MT"/>
                <a:cs typeface="Arial MT"/>
              </a:rPr>
              <a:t>emotional,</a:t>
            </a:r>
            <a:r>
              <a:rPr sz="2950" spc="20" dirty="0">
                <a:solidFill>
                  <a:srgbClr val="604A7B"/>
                </a:solidFill>
                <a:latin typeface="Arial MT"/>
                <a:cs typeface="Arial MT"/>
              </a:rPr>
              <a:t> </a:t>
            </a:r>
            <a:r>
              <a:rPr sz="2950" spc="-5" dirty="0">
                <a:solidFill>
                  <a:srgbClr val="604A7B"/>
                </a:solidFill>
                <a:latin typeface="Arial MT"/>
                <a:cs typeface="Arial MT"/>
              </a:rPr>
              <a:t>involuntary</a:t>
            </a:r>
            <a:r>
              <a:rPr sz="2950" spc="30" dirty="0">
                <a:solidFill>
                  <a:srgbClr val="604A7B"/>
                </a:solidFill>
                <a:latin typeface="Arial MT"/>
                <a:cs typeface="Arial MT"/>
              </a:rPr>
              <a:t> </a:t>
            </a:r>
            <a:r>
              <a:rPr sz="2950" spc="5" dirty="0">
                <a:solidFill>
                  <a:srgbClr val="604A7B"/>
                </a:solidFill>
                <a:latin typeface="Arial MT"/>
                <a:cs typeface="Arial MT"/>
              </a:rPr>
              <a:t>supranuclear</a:t>
            </a:r>
            <a:r>
              <a:rPr sz="2950" spc="35" dirty="0">
                <a:solidFill>
                  <a:srgbClr val="604A7B"/>
                </a:solidFill>
                <a:latin typeface="Arial MT"/>
                <a:cs typeface="Arial MT"/>
              </a:rPr>
              <a:t> </a:t>
            </a:r>
            <a:r>
              <a:rPr sz="2950" spc="5" dirty="0">
                <a:solidFill>
                  <a:srgbClr val="604A7B"/>
                </a:solidFill>
                <a:latin typeface="Arial MT"/>
                <a:cs typeface="Arial MT"/>
              </a:rPr>
              <a:t>control</a:t>
            </a:r>
            <a:r>
              <a:rPr sz="2950" spc="35" dirty="0">
                <a:solidFill>
                  <a:srgbClr val="604A7B"/>
                </a:solidFill>
                <a:latin typeface="Arial MT"/>
                <a:cs typeface="Arial MT"/>
              </a:rPr>
              <a:t> </a:t>
            </a:r>
            <a:r>
              <a:rPr sz="2950" spc="-5" dirty="0">
                <a:latin typeface="Arial MT"/>
                <a:cs typeface="Arial MT"/>
              </a:rPr>
              <a:t>follows</a:t>
            </a:r>
            <a:r>
              <a:rPr sz="2950" spc="15" dirty="0">
                <a:latin typeface="Arial MT"/>
                <a:cs typeface="Arial MT"/>
              </a:rPr>
              <a:t> </a:t>
            </a:r>
            <a:r>
              <a:rPr sz="2950" spc="-15" dirty="0">
                <a:latin typeface="Arial MT"/>
                <a:cs typeface="Arial MT"/>
              </a:rPr>
              <a:t>different	</a:t>
            </a:r>
            <a:r>
              <a:rPr sz="2950" dirty="0">
                <a:latin typeface="Arial MT"/>
                <a:cs typeface="Arial MT"/>
              </a:rPr>
              <a:t>pathway</a:t>
            </a:r>
            <a:r>
              <a:rPr sz="2950" spc="-50" dirty="0">
                <a:latin typeface="Arial MT"/>
                <a:cs typeface="Arial MT"/>
              </a:rPr>
              <a:t> </a:t>
            </a:r>
            <a:r>
              <a:rPr sz="2950" spc="10" dirty="0">
                <a:latin typeface="Arial MT"/>
                <a:cs typeface="Arial MT"/>
              </a:rPr>
              <a:t>and</a:t>
            </a:r>
            <a:r>
              <a:rPr sz="2950" spc="-40" dirty="0">
                <a:latin typeface="Arial MT"/>
                <a:cs typeface="Arial MT"/>
              </a:rPr>
              <a:t> </a:t>
            </a:r>
            <a:r>
              <a:rPr sz="2950" spc="10" dirty="0">
                <a:latin typeface="Arial MT"/>
                <a:cs typeface="Arial MT"/>
              </a:rPr>
              <a:t>may </a:t>
            </a:r>
            <a:r>
              <a:rPr sz="2950" spc="-805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have</a:t>
            </a:r>
            <a:r>
              <a:rPr sz="2950" spc="-15" dirty="0">
                <a:latin typeface="Arial MT"/>
                <a:cs typeface="Arial MT"/>
              </a:rPr>
              <a:t> </a:t>
            </a:r>
            <a:r>
              <a:rPr sz="2950" spc="-10" dirty="0">
                <a:latin typeface="Arial MT"/>
                <a:cs typeface="Arial MT"/>
              </a:rPr>
              <a:t>different</a:t>
            </a:r>
            <a:r>
              <a:rPr sz="2950" spc="-20" dirty="0">
                <a:latin typeface="Arial MT"/>
                <a:cs typeface="Arial MT"/>
              </a:rPr>
              <a:t> </a:t>
            </a:r>
            <a:r>
              <a:rPr sz="2950" spc="5" dirty="0">
                <a:latin typeface="Arial MT"/>
                <a:cs typeface="Arial MT"/>
              </a:rPr>
              <a:t>degrees</a:t>
            </a:r>
            <a:r>
              <a:rPr sz="2950" dirty="0">
                <a:latin typeface="Arial MT"/>
                <a:cs typeface="Arial MT"/>
              </a:rPr>
              <a:t> of</a:t>
            </a:r>
            <a:r>
              <a:rPr sz="2950" spc="-80" dirty="0">
                <a:latin typeface="Arial MT"/>
                <a:cs typeface="Arial MT"/>
              </a:rPr>
              <a:t> </a:t>
            </a:r>
            <a:r>
              <a:rPr sz="2950" spc="-5" dirty="0">
                <a:latin typeface="Arial MT"/>
                <a:cs typeface="Arial MT"/>
              </a:rPr>
              <a:t>involvement.</a:t>
            </a:r>
            <a:endParaRPr sz="29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96547" y="418877"/>
            <a:ext cx="8356600" cy="967740"/>
            <a:chOff x="1696547" y="418877"/>
            <a:chExt cx="8356600" cy="9677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6547" y="418877"/>
              <a:ext cx="8356289" cy="9672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1885" y="437727"/>
              <a:ext cx="8285611" cy="89660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31886" y="437724"/>
            <a:ext cx="8286115" cy="896619"/>
          </a:xfrm>
          <a:prstGeom prst="rect">
            <a:avLst/>
          </a:prstGeom>
          <a:ln w="785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6035"/>
              </a:lnSpc>
            </a:pPr>
            <a:r>
              <a:rPr sz="5650" spc="-65" dirty="0">
                <a:solidFill>
                  <a:srgbClr val="17375E"/>
                </a:solidFill>
              </a:rPr>
              <a:t>A</a:t>
            </a:r>
            <a:r>
              <a:rPr sz="5650" spc="-60" dirty="0">
                <a:solidFill>
                  <a:srgbClr val="17375E"/>
                </a:solidFill>
              </a:rPr>
              <a:t>b</a:t>
            </a:r>
            <a:r>
              <a:rPr sz="5650" spc="-70" dirty="0">
                <a:solidFill>
                  <a:srgbClr val="17375E"/>
                </a:solidFill>
              </a:rPr>
              <a:t>er</a:t>
            </a:r>
            <a:r>
              <a:rPr sz="5650" spc="-195" dirty="0">
                <a:solidFill>
                  <a:srgbClr val="17375E"/>
                </a:solidFill>
              </a:rPr>
              <a:t>r</a:t>
            </a:r>
            <a:r>
              <a:rPr sz="5650" spc="-70" dirty="0">
                <a:solidFill>
                  <a:srgbClr val="17375E"/>
                </a:solidFill>
              </a:rPr>
              <a:t>a</a:t>
            </a:r>
            <a:r>
              <a:rPr sz="5650" spc="-114" dirty="0">
                <a:solidFill>
                  <a:srgbClr val="17375E"/>
                </a:solidFill>
              </a:rPr>
              <a:t>n</a:t>
            </a:r>
            <a:r>
              <a:rPr sz="5650" spc="10" dirty="0">
                <a:solidFill>
                  <a:srgbClr val="17375E"/>
                </a:solidFill>
              </a:rPr>
              <a:t>t</a:t>
            </a:r>
            <a:r>
              <a:rPr sz="5650" spc="-155" dirty="0">
                <a:solidFill>
                  <a:srgbClr val="17375E"/>
                </a:solidFill>
              </a:rPr>
              <a:t> </a:t>
            </a:r>
            <a:r>
              <a:rPr sz="5650" spc="-90" dirty="0">
                <a:solidFill>
                  <a:srgbClr val="17375E"/>
                </a:solidFill>
              </a:rPr>
              <a:t>p</a:t>
            </a:r>
            <a:r>
              <a:rPr sz="5650" spc="-70" dirty="0">
                <a:solidFill>
                  <a:srgbClr val="17375E"/>
                </a:solidFill>
              </a:rPr>
              <a:t>y</a:t>
            </a:r>
            <a:r>
              <a:rPr sz="5650" spc="-195" dirty="0">
                <a:solidFill>
                  <a:srgbClr val="17375E"/>
                </a:solidFill>
              </a:rPr>
              <a:t>r</a:t>
            </a:r>
            <a:r>
              <a:rPr sz="5650" spc="-65" dirty="0">
                <a:solidFill>
                  <a:srgbClr val="17375E"/>
                </a:solidFill>
              </a:rPr>
              <a:t>am</a:t>
            </a:r>
            <a:r>
              <a:rPr sz="5650" spc="-75" dirty="0">
                <a:solidFill>
                  <a:srgbClr val="17375E"/>
                </a:solidFill>
              </a:rPr>
              <a:t>i</a:t>
            </a:r>
            <a:r>
              <a:rPr sz="5650" spc="-70" dirty="0">
                <a:solidFill>
                  <a:srgbClr val="17375E"/>
                </a:solidFill>
              </a:rPr>
              <a:t>da</a:t>
            </a:r>
            <a:r>
              <a:rPr sz="5650" spc="5" dirty="0">
                <a:solidFill>
                  <a:srgbClr val="17375E"/>
                </a:solidFill>
              </a:rPr>
              <a:t>l</a:t>
            </a:r>
            <a:r>
              <a:rPr sz="5650" spc="-245" dirty="0">
                <a:solidFill>
                  <a:srgbClr val="17375E"/>
                </a:solidFill>
              </a:rPr>
              <a:t> </a:t>
            </a:r>
            <a:r>
              <a:rPr sz="5650" spc="-75" dirty="0">
                <a:solidFill>
                  <a:srgbClr val="17375E"/>
                </a:solidFill>
              </a:rPr>
              <a:t>t</a:t>
            </a:r>
            <a:r>
              <a:rPr sz="5650" spc="-195" dirty="0">
                <a:solidFill>
                  <a:srgbClr val="17375E"/>
                </a:solidFill>
              </a:rPr>
              <a:t>r</a:t>
            </a:r>
            <a:r>
              <a:rPr sz="5650" spc="-70" dirty="0">
                <a:solidFill>
                  <a:srgbClr val="17375E"/>
                </a:solidFill>
              </a:rPr>
              <a:t>act</a:t>
            </a:r>
            <a:endParaRPr sz="5650"/>
          </a:p>
        </p:txBody>
      </p:sp>
      <p:grpSp>
        <p:nvGrpSpPr>
          <p:cNvPr id="6" name="object 6"/>
          <p:cNvGrpSpPr/>
          <p:nvPr/>
        </p:nvGrpSpPr>
        <p:grpSpPr>
          <a:xfrm>
            <a:off x="407949" y="1795286"/>
            <a:ext cx="9700260" cy="5556250"/>
            <a:chOff x="407949" y="1795286"/>
            <a:chExt cx="9700260" cy="555625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8604" y="1795286"/>
              <a:ext cx="8889283" cy="555620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7949" y="3449696"/>
              <a:ext cx="3433072" cy="228530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9362" y="3462147"/>
              <a:ext cx="3370247" cy="222248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37155" y="3746674"/>
            <a:ext cx="2774950" cy="155257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ctr">
              <a:lnSpc>
                <a:spcPts val="2950"/>
              </a:lnSpc>
              <a:spcBef>
                <a:spcPts val="375"/>
              </a:spcBef>
              <a:tabLst>
                <a:tab pos="1518285" algn="l"/>
              </a:tabLst>
            </a:pPr>
            <a:r>
              <a:rPr sz="2600" spc="15" dirty="0">
                <a:solidFill>
                  <a:srgbClr val="FFFFFF"/>
                </a:solidFill>
                <a:latin typeface="Calibri"/>
                <a:cs typeface="Calibri"/>
              </a:rPr>
              <a:t>Some</a:t>
            </a:r>
            <a:r>
              <a:rPr sz="2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5" dirty="0">
                <a:solidFill>
                  <a:srgbClr val="FFFFFF"/>
                </a:solidFill>
                <a:latin typeface="Calibri"/>
                <a:cs typeface="Calibri"/>
              </a:rPr>
              <a:t>fibres</a:t>
            </a: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0" dirty="0">
                <a:solidFill>
                  <a:srgbClr val="FFFFFF"/>
                </a:solidFill>
                <a:latin typeface="Calibri"/>
                <a:cs typeface="Calibri"/>
              </a:rPr>
              <a:t>descent </a:t>
            </a:r>
            <a:r>
              <a:rPr sz="2600" spc="-5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0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2600" spc="1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600" spc="5" dirty="0">
                <a:solidFill>
                  <a:srgbClr val="FFFFFF"/>
                </a:solidFill>
                <a:latin typeface="Calibri"/>
                <a:cs typeface="Calibri"/>
              </a:rPr>
              <a:t>aberrant </a:t>
            </a:r>
            <a:r>
              <a:rPr sz="2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5" dirty="0">
                <a:solidFill>
                  <a:srgbClr val="FFFFFF"/>
                </a:solidFill>
                <a:latin typeface="Calibri"/>
                <a:cs typeface="Calibri"/>
              </a:rPr>
              <a:t>pyramidal	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tract to </a:t>
            </a:r>
            <a:r>
              <a:rPr sz="2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5" dirty="0">
                <a:solidFill>
                  <a:srgbClr val="FFFFFF"/>
                </a:solidFill>
                <a:latin typeface="Calibri"/>
                <a:cs typeface="Calibri"/>
              </a:rPr>
              <a:t>medullary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5" dirty="0">
                <a:solidFill>
                  <a:srgbClr val="FFFFFF"/>
                </a:solidFill>
                <a:latin typeface="Calibri"/>
                <a:cs typeface="Calibri"/>
              </a:rPr>
              <a:t>levels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946710" y="3449697"/>
            <a:ext cx="3433445" cy="2285365"/>
            <a:chOff x="3946710" y="3449697"/>
            <a:chExt cx="3433445" cy="228536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6710" y="3449697"/>
              <a:ext cx="3433072" cy="228530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78122" y="3462147"/>
              <a:ext cx="3370247" cy="222248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552903" y="4309059"/>
            <a:ext cx="2221230" cy="427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10" dirty="0">
                <a:solidFill>
                  <a:srgbClr val="FFFFFF"/>
                </a:solidFill>
                <a:latin typeface="Calibri"/>
                <a:cs typeface="Calibri"/>
              </a:rPr>
              <a:t>Decussate</a:t>
            </a:r>
            <a:r>
              <a:rPr sz="2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5" dirty="0">
                <a:solidFill>
                  <a:srgbClr val="FFFFFF"/>
                </a:solidFill>
                <a:latin typeface="Calibri"/>
                <a:cs typeface="Calibri"/>
              </a:rPr>
              <a:t>there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485470" y="3449697"/>
            <a:ext cx="3433445" cy="2285365"/>
            <a:chOff x="7485470" y="3449697"/>
            <a:chExt cx="3433445" cy="228536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85470" y="3449697"/>
              <a:ext cx="3433072" cy="228530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16883" y="3462147"/>
              <a:ext cx="3370251" cy="2222481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7713812" y="3746674"/>
            <a:ext cx="2976880" cy="155257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065" marR="5080" algn="ctr">
              <a:lnSpc>
                <a:spcPts val="2950"/>
              </a:lnSpc>
              <a:spcBef>
                <a:spcPts val="375"/>
              </a:spcBef>
              <a:tabLst>
                <a:tab pos="1264920" algn="l"/>
              </a:tabLst>
            </a:pPr>
            <a:r>
              <a:rPr sz="2600" spc="10" dirty="0">
                <a:solidFill>
                  <a:srgbClr val="FFFFFF"/>
                </a:solidFill>
                <a:latin typeface="Calibri"/>
                <a:cs typeface="Calibri"/>
              </a:rPr>
              <a:t>Ascent</a:t>
            </a:r>
            <a:r>
              <a:rPr sz="2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contralaterally </a:t>
            </a:r>
            <a:r>
              <a:rPr sz="2600" spc="-5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0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2600" spc="1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dorsolateral </a:t>
            </a:r>
            <a:r>
              <a:rPr sz="2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5" dirty="0">
                <a:solidFill>
                  <a:srgbClr val="FFFFFF"/>
                </a:solidFill>
                <a:latin typeface="Calibri"/>
                <a:cs typeface="Calibri"/>
              </a:rPr>
              <a:t>medulla	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2600" spc="5" dirty="0">
                <a:solidFill>
                  <a:srgbClr val="FFFFFF"/>
                </a:solidFill>
                <a:latin typeface="Calibri"/>
                <a:cs typeface="Calibri"/>
              </a:rPr>
              <a:t>reach </a:t>
            </a:r>
            <a:r>
              <a:rPr sz="2600" spc="1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600" spc="-5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facial</a:t>
            </a:r>
            <a:r>
              <a:rPr sz="2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5" dirty="0">
                <a:solidFill>
                  <a:srgbClr val="FFFFFF"/>
                </a:solidFill>
                <a:latin typeface="Calibri"/>
                <a:cs typeface="Calibri"/>
              </a:rPr>
              <a:t>nucleus.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358167" y="0"/>
            <a:ext cx="8521206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894" y="325779"/>
            <a:ext cx="4782820" cy="8928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650" spc="-390" dirty="0"/>
              <a:t>F</a:t>
            </a:r>
            <a:r>
              <a:rPr sz="5650" spc="-110" dirty="0"/>
              <a:t>A</a:t>
            </a:r>
            <a:r>
              <a:rPr sz="5650" spc="-70" dirty="0"/>
              <a:t>CIA</a:t>
            </a:r>
            <a:r>
              <a:rPr sz="5650" spc="15" dirty="0"/>
              <a:t>L</a:t>
            </a:r>
            <a:r>
              <a:rPr sz="5650" spc="-320" dirty="0"/>
              <a:t> </a:t>
            </a:r>
            <a:r>
              <a:rPr sz="5650" spc="-60" dirty="0"/>
              <a:t>NUC</a:t>
            </a:r>
            <a:r>
              <a:rPr sz="5650" spc="-70" dirty="0"/>
              <a:t>LEUS</a:t>
            </a:r>
            <a:endParaRPr sz="5650"/>
          </a:p>
        </p:txBody>
      </p:sp>
      <p:sp>
        <p:nvSpPr>
          <p:cNvPr id="3" name="object 3"/>
          <p:cNvSpPr txBox="1"/>
          <p:nvPr/>
        </p:nvSpPr>
        <p:spPr>
          <a:xfrm>
            <a:off x="1784106" y="1895258"/>
            <a:ext cx="9050655" cy="2285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9755" algn="l"/>
              </a:tabLst>
            </a:pPr>
            <a:r>
              <a:rPr sz="2950" spc="125" dirty="0">
                <a:latin typeface="Microsoft Sans Serif"/>
                <a:cs typeface="Microsoft Sans Serif"/>
              </a:rPr>
              <a:t>§	</a:t>
            </a:r>
            <a:r>
              <a:rPr sz="3300" spc="-5" dirty="0">
                <a:latin typeface="Arial MT"/>
                <a:cs typeface="Arial MT"/>
              </a:rPr>
              <a:t>It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is </a:t>
            </a:r>
            <a:r>
              <a:rPr sz="3300" spc="-5" dirty="0">
                <a:latin typeface="Arial MT"/>
                <a:cs typeface="Arial MT"/>
              </a:rPr>
              <a:t>special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visceral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20" dirty="0">
                <a:latin typeface="Arial MT"/>
                <a:cs typeface="Arial MT"/>
              </a:rPr>
              <a:t>efferent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or</a:t>
            </a:r>
            <a:r>
              <a:rPr sz="3300" spc="-130" dirty="0">
                <a:latin typeface="Arial MT"/>
                <a:cs typeface="Arial MT"/>
              </a:rPr>
              <a:t> </a:t>
            </a:r>
            <a:r>
              <a:rPr sz="3300" spc="-35" dirty="0">
                <a:latin typeface="Arial MT"/>
                <a:cs typeface="Arial MT"/>
              </a:rPr>
              <a:t>branchiomotor.</a:t>
            </a:r>
            <a:endParaRPr sz="33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319"/>
              </a:spcBef>
            </a:pPr>
            <a:r>
              <a:rPr sz="2950" spc="125" dirty="0">
                <a:latin typeface="Microsoft Sans Serif"/>
                <a:cs typeface="Microsoft Sans Serif"/>
              </a:rPr>
              <a:t>§</a:t>
            </a:r>
            <a:endParaRPr sz="2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434"/>
              </a:spcBef>
            </a:pPr>
            <a:r>
              <a:rPr sz="2950" spc="125" dirty="0">
                <a:latin typeface="Microsoft Sans Serif"/>
                <a:cs typeface="Microsoft Sans Serif"/>
              </a:rPr>
              <a:t>§</a:t>
            </a:r>
            <a:endParaRPr sz="29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51630" y="2781093"/>
            <a:ext cx="9863455" cy="1903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10" dirty="0">
                <a:latin typeface="Arial MT"/>
                <a:cs typeface="Arial MT"/>
              </a:rPr>
              <a:t>Lies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in</a:t>
            </a:r>
            <a:r>
              <a:rPr sz="3300" spc="-10" dirty="0">
                <a:latin typeface="Arial MT"/>
                <a:cs typeface="Arial MT"/>
              </a:rPr>
              <a:t> the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tegmentum</a:t>
            </a:r>
            <a:r>
              <a:rPr sz="3300" spc="-3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of</a:t>
            </a:r>
            <a:r>
              <a:rPr sz="3300" spc="-10" dirty="0">
                <a:latin typeface="Arial MT"/>
                <a:cs typeface="Arial MT"/>
              </a:rPr>
              <a:t> the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caudal</a:t>
            </a:r>
            <a:r>
              <a:rPr sz="3300" spc="-9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pons</a:t>
            </a:r>
            <a:endParaRPr sz="3300">
              <a:latin typeface="Arial MT"/>
              <a:cs typeface="Arial MT"/>
            </a:endParaRPr>
          </a:p>
          <a:p>
            <a:pPr marL="2433955" marR="5080" indent="-2421890">
              <a:lnSpc>
                <a:spcPct val="107000"/>
              </a:lnSpc>
              <a:spcBef>
                <a:spcPts val="2360"/>
              </a:spcBef>
            </a:pPr>
            <a:r>
              <a:rPr sz="3300" spc="-10" dirty="0">
                <a:latin typeface="Arial MT"/>
                <a:cs typeface="Arial MT"/>
              </a:rPr>
              <a:t>Related</a:t>
            </a:r>
            <a:r>
              <a:rPr sz="3300" spc="-1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as </a:t>
            </a:r>
            <a:r>
              <a:rPr sz="3300" spc="-5" dirty="0">
                <a:latin typeface="Arial MT"/>
                <a:cs typeface="Arial MT"/>
              </a:rPr>
              <a:t>: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anteromedial </a:t>
            </a:r>
            <a:r>
              <a:rPr sz="3300" spc="-10" dirty="0">
                <a:latin typeface="Arial MT"/>
                <a:cs typeface="Arial MT"/>
              </a:rPr>
              <a:t>to </a:t>
            </a:r>
            <a:r>
              <a:rPr sz="3300" spc="-5" dirty="0">
                <a:latin typeface="Arial MT"/>
                <a:cs typeface="Arial MT"/>
              </a:rPr>
              <a:t>nucleus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of </a:t>
            </a:r>
            <a:r>
              <a:rPr sz="3300" spc="-5" dirty="0">
                <a:latin typeface="Arial MT"/>
                <a:cs typeface="Arial MT"/>
              </a:rPr>
              <a:t>spinal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tract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of </a:t>
            </a:r>
            <a:r>
              <a:rPr sz="3300" spc="-90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CN V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7543" y="5036938"/>
            <a:ext cx="219075" cy="1179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spc="100" dirty="0">
                <a:latin typeface="Microsoft Sans Serif"/>
                <a:cs typeface="Microsoft Sans Serif"/>
              </a:rPr>
              <a:t>§</a:t>
            </a:r>
            <a:endParaRPr sz="25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960"/>
              </a:spcBef>
            </a:pPr>
            <a:r>
              <a:rPr sz="2550" spc="100" dirty="0">
                <a:latin typeface="Microsoft Sans Serif"/>
                <a:cs typeface="Microsoft Sans Serif"/>
              </a:rPr>
              <a:t>§</a:t>
            </a:r>
            <a:endParaRPr sz="25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97156" y="4759859"/>
            <a:ext cx="6581140" cy="1449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8400"/>
              </a:lnSpc>
              <a:spcBef>
                <a:spcPts val="95"/>
              </a:spcBef>
            </a:pPr>
            <a:r>
              <a:rPr sz="2950" spc="-15" dirty="0">
                <a:latin typeface="Arial MT"/>
                <a:cs typeface="Arial MT"/>
              </a:rPr>
              <a:t>Anterolateral </a:t>
            </a:r>
            <a:r>
              <a:rPr sz="2950" dirty="0">
                <a:latin typeface="Arial MT"/>
                <a:cs typeface="Arial MT"/>
              </a:rPr>
              <a:t>to the </a:t>
            </a:r>
            <a:r>
              <a:rPr sz="2950" spc="-10" dirty="0">
                <a:latin typeface="Arial MT"/>
                <a:cs typeface="Arial MT"/>
              </a:rPr>
              <a:t>nucleus </a:t>
            </a:r>
            <a:r>
              <a:rPr sz="2950" dirty="0">
                <a:latin typeface="Arial MT"/>
                <a:cs typeface="Arial MT"/>
              </a:rPr>
              <a:t>of </a:t>
            </a:r>
            <a:r>
              <a:rPr sz="2950" spc="5" dirty="0">
                <a:latin typeface="Arial MT"/>
                <a:cs typeface="Arial MT"/>
              </a:rPr>
              <a:t>CN </a:t>
            </a:r>
            <a:r>
              <a:rPr sz="2950" spc="-5" dirty="0">
                <a:latin typeface="Arial MT"/>
                <a:cs typeface="Arial MT"/>
              </a:rPr>
              <a:t>VI </a:t>
            </a:r>
            <a:r>
              <a:rPr sz="2950" dirty="0">
                <a:latin typeface="Arial MT"/>
                <a:cs typeface="Arial MT"/>
              </a:rPr>
              <a:t> </a:t>
            </a:r>
            <a:r>
              <a:rPr sz="2950" spc="-10" dirty="0">
                <a:latin typeface="Arial MT"/>
                <a:cs typeface="Arial MT"/>
              </a:rPr>
              <a:t>Posterior</a:t>
            </a:r>
            <a:r>
              <a:rPr sz="2950" spc="-40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to</a:t>
            </a:r>
            <a:r>
              <a:rPr sz="2950" spc="-20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the</a:t>
            </a:r>
            <a:r>
              <a:rPr sz="2950" spc="-20" dirty="0">
                <a:latin typeface="Arial MT"/>
                <a:cs typeface="Arial MT"/>
              </a:rPr>
              <a:t> </a:t>
            </a:r>
            <a:r>
              <a:rPr sz="2950" spc="-10" dirty="0">
                <a:latin typeface="Arial MT"/>
                <a:cs typeface="Arial MT"/>
              </a:rPr>
              <a:t>superior</a:t>
            </a:r>
            <a:r>
              <a:rPr sz="2950" spc="-35" dirty="0">
                <a:latin typeface="Arial MT"/>
                <a:cs typeface="Arial MT"/>
              </a:rPr>
              <a:t> </a:t>
            </a:r>
            <a:r>
              <a:rPr sz="2950" spc="-5" dirty="0">
                <a:latin typeface="Arial MT"/>
                <a:cs typeface="Arial MT"/>
              </a:rPr>
              <a:t>olivary </a:t>
            </a:r>
            <a:r>
              <a:rPr sz="2950" spc="-15" dirty="0">
                <a:latin typeface="Arial MT"/>
                <a:cs typeface="Arial MT"/>
              </a:rPr>
              <a:t>nucleus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4106" y="6596777"/>
            <a:ext cx="25019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125" dirty="0">
                <a:latin typeface="Microsoft Sans Serif"/>
                <a:cs typeface="Microsoft Sans Serif"/>
              </a:rPr>
              <a:t>§</a:t>
            </a:r>
            <a:endParaRPr sz="2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51631" y="6515003"/>
            <a:ext cx="10055225" cy="1043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2400"/>
              </a:lnSpc>
            </a:pPr>
            <a:r>
              <a:rPr sz="3300" spc="-5" dirty="0">
                <a:latin typeface="Arial MT"/>
                <a:cs typeface="Arial MT"/>
              </a:rPr>
              <a:t>It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has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002060"/>
                </a:solidFill>
                <a:latin typeface="Arial MT"/>
                <a:cs typeface="Arial MT"/>
              </a:rPr>
              <a:t>medial,</a:t>
            </a:r>
            <a:r>
              <a:rPr sz="3300" spc="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002060"/>
                </a:solidFill>
                <a:latin typeface="Arial MT"/>
                <a:cs typeface="Arial MT"/>
              </a:rPr>
              <a:t>lateral</a:t>
            </a:r>
            <a:r>
              <a:rPr sz="3300" spc="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002060"/>
                </a:solidFill>
                <a:latin typeface="Arial MT"/>
                <a:cs typeface="Arial MT"/>
              </a:rPr>
              <a:t>and</a:t>
            </a:r>
            <a:r>
              <a:rPr sz="3300" spc="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002060"/>
                </a:solidFill>
                <a:latin typeface="Arial MT"/>
                <a:cs typeface="Arial MT"/>
              </a:rPr>
              <a:t>dorsal</a:t>
            </a:r>
            <a:r>
              <a:rPr sz="3300" spc="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002060"/>
                </a:solidFill>
                <a:latin typeface="Arial MT"/>
                <a:cs typeface="Arial MT"/>
              </a:rPr>
              <a:t>subnuclei</a:t>
            </a:r>
            <a:r>
              <a:rPr sz="3300" spc="-5" dirty="0">
                <a:latin typeface="Arial MT"/>
                <a:cs typeface="Arial MT"/>
              </a:rPr>
              <a:t>,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arranged</a:t>
            </a:r>
            <a:r>
              <a:rPr sz="3300" spc="-204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in </a:t>
            </a:r>
            <a:r>
              <a:rPr sz="3300" spc="-9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columns.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94625" y="8800841"/>
            <a:ext cx="10066020" cy="1003300"/>
          </a:xfrm>
          <a:custGeom>
            <a:avLst/>
            <a:gdLst/>
            <a:ahLst/>
            <a:cxnLst/>
            <a:rect l="l" t="t" r="r" b="b"/>
            <a:pathLst>
              <a:path w="10066019" h="1003300">
                <a:moveTo>
                  <a:pt x="9898458" y="0"/>
                </a:moveTo>
                <a:lnTo>
                  <a:pt x="167207" y="0"/>
                </a:lnTo>
                <a:lnTo>
                  <a:pt x="122757" y="5972"/>
                </a:lnTo>
                <a:lnTo>
                  <a:pt x="82814" y="22828"/>
                </a:lnTo>
                <a:lnTo>
                  <a:pt x="48974" y="48974"/>
                </a:lnTo>
                <a:lnTo>
                  <a:pt x="22828" y="82814"/>
                </a:lnTo>
                <a:lnTo>
                  <a:pt x="5972" y="122757"/>
                </a:lnTo>
                <a:lnTo>
                  <a:pt x="0" y="167207"/>
                </a:lnTo>
                <a:lnTo>
                  <a:pt x="0" y="836018"/>
                </a:lnTo>
                <a:lnTo>
                  <a:pt x="5972" y="880468"/>
                </a:lnTo>
                <a:lnTo>
                  <a:pt x="22828" y="920411"/>
                </a:lnTo>
                <a:lnTo>
                  <a:pt x="48974" y="954251"/>
                </a:lnTo>
                <a:lnTo>
                  <a:pt x="82814" y="980397"/>
                </a:lnTo>
                <a:lnTo>
                  <a:pt x="122757" y="997253"/>
                </a:lnTo>
                <a:lnTo>
                  <a:pt x="167207" y="1003225"/>
                </a:lnTo>
                <a:lnTo>
                  <a:pt x="9898458" y="1003225"/>
                </a:lnTo>
                <a:lnTo>
                  <a:pt x="9942907" y="997253"/>
                </a:lnTo>
                <a:lnTo>
                  <a:pt x="9982847" y="980397"/>
                </a:lnTo>
                <a:lnTo>
                  <a:pt x="10016686" y="954251"/>
                </a:lnTo>
                <a:lnTo>
                  <a:pt x="10042830" y="920411"/>
                </a:lnTo>
                <a:lnTo>
                  <a:pt x="10059685" y="880468"/>
                </a:lnTo>
                <a:lnTo>
                  <a:pt x="10065657" y="836018"/>
                </a:lnTo>
                <a:lnTo>
                  <a:pt x="10065657" y="167207"/>
                </a:lnTo>
                <a:lnTo>
                  <a:pt x="10059685" y="122757"/>
                </a:lnTo>
                <a:lnTo>
                  <a:pt x="10042830" y="82814"/>
                </a:lnTo>
                <a:lnTo>
                  <a:pt x="10016686" y="48974"/>
                </a:lnTo>
                <a:lnTo>
                  <a:pt x="9982847" y="22828"/>
                </a:lnTo>
                <a:lnTo>
                  <a:pt x="9942907" y="5972"/>
                </a:lnTo>
                <a:lnTo>
                  <a:pt x="9898458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94625" y="7694538"/>
            <a:ext cx="10066020" cy="1003300"/>
          </a:xfrm>
          <a:custGeom>
            <a:avLst/>
            <a:gdLst/>
            <a:ahLst/>
            <a:cxnLst/>
            <a:rect l="l" t="t" r="r" b="b"/>
            <a:pathLst>
              <a:path w="10066019" h="1003300">
                <a:moveTo>
                  <a:pt x="9898458" y="0"/>
                </a:moveTo>
                <a:lnTo>
                  <a:pt x="167207" y="0"/>
                </a:lnTo>
                <a:lnTo>
                  <a:pt x="122757" y="5972"/>
                </a:lnTo>
                <a:lnTo>
                  <a:pt x="82814" y="22828"/>
                </a:lnTo>
                <a:lnTo>
                  <a:pt x="48974" y="48974"/>
                </a:lnTo>
                <a:lnTo>
                  <a:pt x="22828" y="82815"/>
                </a:lnTo>
                <a:lnTo>
                  <a:pt x="5972" y="122757"/>
                </a:lnTo>
                <a:lnTo>
                  <a:pt x="0" y="167208"/>
                </a:lnTo>
                <a:lnTo>
                  <a:pt x="0" y="836018"/>
                </a:lnTo>
                <a:lnTo>
                  <a:pt x="5972" y="880469"/>
                </a:lnTo>
                <a:lnTo>
                  <a:pt x="22828" y="920411"/>
                </a:lnTo>
                <a:lnTo>
                  <a:pt x="48974" y="954252"/>
                </a:lnTo>
                <a:lnTo>
                  <a:pt x="82814" y="980397"/>
                </a:lnTo>
                <a:lnTo>
                  <a:pt x="122757" y="997253"/>
                </a:lnTo>
                <a:lnTo>
                  <a:pt x="167207" y="1003225"/>
                </a:lnTo>
                <a:lnTo>
                  <a:pt x="9898458" y="1003225"/>
                </a:lnTo>
                <a:lnTo>
                  <a:pt x="9942907" y="997253"/>
                </a:lnTo>
                <a:lnTo>
                  <a:pt x="9982847" y="980397"/>
                </a:lnTo>
                <a:lnTo>
                  <a:pt x="10016686" y="954252"/>
                </a:lnTo>
                <a:lnTo>
                  <a:pt x="10042830" y="920411"/>
                </a:lnTo>
                <a:lnTo>
                  <a:pt x="10059685" y="880469"/>
                </a:lnTo>
                <a:lnTo>
                  <a:pt x="10065657" y="836018"/>
                </a:lnTo>
                <a:lnTo>
                  <a:pt x="10065657" y="167208"/>
                </a:lnTo>
                <a:lnTo>
                  <a:pt x="10059685" y="122757"/>
                </a:lnTo>
                <a:lnTo>
                  <a:pt x="10042830" y="82815"/>
                </a:lnTo>
                <a:lnTo>
                  <a:pt x="10016686" y="48974"/>
                </a:lnTo>
                <a:lnTo>
                  <a:pt x="9982847" y="22828"/>
                </a:lnTo>
                <a:lnTo>
                  <a:pt x="9942907" y="5972"/>
                </a:lnTo>
                <a:lnTo>
                  <a:pt x="9898458" y="0"/>
                </a:lnTo>
                <a:close/>
              </a:path>
            </a:pathLst>
          </a:custGeom>
          <a:solidFill>
            <a:srgbClr val="BD9B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94625" y="9920459"/>
            <a:ext cx="10066020" cy="1003300"/>
          </a:xfrm>
          <a:custGeom>
            <a:avLst/>
            <a:gdLst/>
            <a:ahLst/>
            <a:cxnLst/>
            <a:rect l="l" t="t" r="r" b="b"/>
            <a:pathLst>
              <a:path w="10066019" h="1003300">
                <a:moveTo>
                  <a:pt x="9898458" y="0"/>
                </a:moveTo>
                <a:lnTo>
                  <a:pt x="167207" y="0"/>
                </a:lnTo>
                <a:lnTo>
                  <a:pt x="122757" y="5972"/>
                </a:lnTo>
                <a:lnTo>
                  <a:pt x="82814" y="22828"/>
                </a:lnTo>
                <a:lnTo>
                  <a:pt x="48974" y="48974"/>
                </a:lnTo>
                <a:lnTo>
                  <a:pt x="22828" y="82814"/>
                </a:lnTo>
                <a:lnTo>
                  <a:pt x="5972" y="122757"/>
                </a:lnTo>
                <a:lnTo>
                  <a:pt x="0" y="167207"/>
                </a:lnTo>
                <a:lnTo>
                  <a:pt x="0" y="836018"/>
                </a:lnTo>
                <a:lnTo>
                  <a:pt x="5972" y="880469"/>
                </a:lnTo>
                <a:lnTo>
                  <a:pt x="22828" y="920411"/>
                </a:lnTo>
                <a:lnTo>
                  <a:pt x="48974" y="954252"/>
                </a:lnTo>
                <a:lnTo>
                  <a:pt x="82814" y="980397"/>
                </a:lnTo>
                <a:lnTo>
                  <a:pt x="122757" y="997253"/>
                </a:lnTo>
                <a:lnTo>
                  <a:pt x="167207" y="1003226"/>
                </a:lnTo>
                <a:lnTo>
                  <a:pt x="9898458" y="1003226"/>
                </a:lnTo>
                <a:lnTo>
                  <a:pt x="9942907" y="997253"/>
                </a:lnTo>
                <a:lnTo>
                  <a:pt x="9982847" y="980397"/>
                </a:lnTo>
                <a:lnTo>
                  <a:pt x="10016686" y="954252"/>
                </a:lnTo>
                <a:lnTo>
                  <a:pt x="10042830" y="920411"/>
                </a:lnTo>
                <a:lnTo>
                  <a:pt x="10059685" y="880469"/>
                </a:lnTo>
                <a:lnTo>
                  <a:pt x="10065657" y="836018"/>
                </a:lnTo>
                <a:lnTo>
                  <a:pt x="10065657" y="167207"/>
                </a:lnTo>
                <a:lnTo>
                  <a:pt x="10059685" y="122757"/>
                </a:lnTo>
                <a:lnTo>
                  <a:pt x="10042830" y="82814"/>
                </a:lnTo>
                <a:lnTo>
                  <a:pt x="10016686" y="48974"/>
                </a:lnTo>
                <a:lnTo>
                  <a:pt x="9982847" y="22828"/>
                </a:lnTo>
                <a:lnTo>
                  <a:pt x="9942907" y="5972"/>
                </a:lnTo>
                <a:lnTo>
                  <a:pt x="9898458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831419" y="7931823"/>
            <a:ext cx="9724390" cy="265366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8193405" algn="l"/>
              </a:tabLst>
            </a:pPr>
            <a:r>
              <a:rPr sz="2600" b="1" spc="15" dirty="0">
                <a:solidFill>
                  <a:srgbClr val="FFFFFF"/>
                </a:solidFill>
                <a:latin typeface="Calibri"/>
                <a:cs typeface="Calibri"/>
              </a:rPr>
              <a:t>MEDIAL</a:t>
            </a:r>
            <a:r>
              <a:rPr sz="26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15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6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15" dirty="0">
                <a:solidFill>
                  <a:srgbClr val="FFFFFF"/>
                </a:solidFill>
                <a:latin typeface="Calibri"/>
                <a:cs typeface="Calibri"/>
              </a:rPr>
              <a:t>POSTERIOR</a:t>
            </a:r>
            <a:r>
              <a:rPr sz="26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10" dirty="0">
                <a:solidFill>
                  <a:srgbClr val="FFFFFF"/>
                </a:solidFill>
                <a:latin typeface="Calibri"/>
                <a:cs typeface="Calibri"/>
              </a:rPr>
              <a:t>AURICULAR,</a:t>
            </a:r>
            <a:r>
              <a:rPr sz="26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Calibri"/>
                <a:cs typeface="Calibri"/>
              </a:rPr>
              <a:t>PLATYSMA,</a:t>
            </a:r>
            <a:r>
              <a:rPr sz="26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FFFFFF"/>
                </a:solidFill>
                <a:latin typeface="Calibri"/>
                <a:cs typeface="Calibri"/>
              </a:rPr>
              <a:t>OCCIPITAL,	</a:t>
            </a:r>
            <a:r>
              <a:rPr sz="2600" b="1" spc="-10" dirty="0">
                <a:solidFill>
                  <a:srgbClr val="FFFFFF"/>
                </a:solidFill>
                <a:latin typeface="Calibri"/>
                <a:cs typeface="Calibri"/>
              </a:rPr>
              <a:t>STAPEDIUS</a:t>
            </a:r>
            <a:endParaRPr sz="2600">
              <a:latin typeface="Calibri"/>
              <a:cs typeface="Calibri"/>
            </a:endParaRPr>
          </a:p>
          <a:p>
            <a:pPr marL="12700" marR="862965">
              <a:lnSpc>
                <a:spcPts val="8820"/>
              </a:lnSpc>
              <a:spcBef>
                <a:spcPts val="935"/>
              </a:spcBef>
            </a:pPr>
            <a:r>
              <a:rPr sz="2600" b="1" spc="-15" dirty="0">
                <a:solidFill>
                  <a:srgbClr val="FFFFFF"/>
                </a:solidFill>
                <a:latin typeface="Calibri"/>
                <a:cs typeface="Calibri"/>
              </a:rPr>
              <a:t>LATERAL</a:t>
            </a:r>
            <a:r>
              <a:rPr sz="2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15" dirty="0">
                <a:solidFill>
                  <a:srgbClr val="FFFFFF"/>
                </a:solidFill>
                <a:latin typeface="Calibri"/>
                <a:cs typeface="Calibri"/>
              </a:rPr>
              <a:t>SUBNUCLEUS</a:t>
            </a:r>
            <a:r>
              <a:rPr sz="26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15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600" b="1" spc="5" dirty="0">
                <a:solidFill>
                  <a:srgbClr val="FFFFFF"/>
                </a:solidFill>
                <a:latin typeface="Calibri"/>
                <a:cs typeface="Calibri"/>
              </a:rPr>
              <a:t> LOWER</a:t>
            </a:r>
            <a:r>
              <a:rPr sz="26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-15" dirty="0">
                <a:solidFill>
                  <a:srgbClr val="FFFFFF"/>
                </a:solidFill>
                <a:latin typeface="Calibri"/>
                <a:cs typeface="Calibri"/>
              </a:rPr>
              <a:t>FACIAL</a:t>
            </a:r>
            <a:r>
              <a:rPr sz="26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15" dirty="0">
                <a:solidFill>
                  <a:srgbClr val="FFFFFF"/>
                </a:solidFill>
                <a:latin typeface="Calibri"/>
                <a:cs typeface="Calibri"/>
              </a:rPr>
              <a:t>MUSCLES,</a:t>
            </a:r>
            <a:r>
              <a:rPr sz="2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Calibri"/>
                <a:cs typeface="Calibri"/>
              </a:rPr>
              <a:t>BUCCINATOR </a:t>
            </a:r>
            <a:r>
              <a:rPr sz="2600" b="1" spc="-5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10" dirty="0">
                <a:solidFill>
                  <a:srgbClr val="FFFFFF"/>
                </a:solidFill>
                <a:latin typeface="Calibri"/>
                <a:cs typeface="Calibri"/>
              </a:rPr>
              <a:t>DORSAL</a:t>
            </a:r>
            <a:r>
              <a:rPr sz="2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15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15" dirty="0">
                <a:solidFill>
                  <a:srgbClr val="FFFFFF"/>
                </a:solidFill>
                <a:latin typeface="Calibri"/>
                <a:cs typeface="Calibri"/>
              </a:rPr>
              <a:t>UPPER</a:t>
            </a:r>
            <a:r>
              <a:rPr sz="2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-15" dirty="0">
                <a:solidFill>
                  <a:srgbClr val="FFFFFF"/>
                </a:solidFill>
                <a:latin typeface="Calibri"/>
                <a:cs typeface="Calibri"/>
              </a:rPr>
              <a:t>FACIAL</a:t>
            </a:r>
            <a:r>
              <a:rPr sz="2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15" dirty="0">
                <a:solidFill>
                  <a:srgbClr val="FFFFFF"/>
                </a:solidFill>
                <a:latin typeface="Calibri"/>
                <a:cs typeface="Calibri"/>
              </a:rPr>
              <a:t>MUSCLES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21313" y="2027163"/>
            <a:ext cx="7186616" cy="488780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70337" y="173655"/>
            <a:ext cx="7551420" cy="730885"/>
            <a:chOff x="4970337" y="173655"/>
            <a:chExt cx="7551420" cy="7308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70337" y="173655"/>
              <a:ext cx="7551184" cy="7306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5677" y="190029"/>
              <a:ext cx="7480506" cy="66000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05677" y="190036"/>
            <a:ext cx="7480934" cy="660400"/>
          </a:xfrm>
          <a:prstGeom prst="rect">
            <a:avLst/>
          </a:prstGeom>
          <a:ln w="7853">
            <a:solidFill>
              <a:srgbClr val="BE4B48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1275">
              <a:lnSpc>
                <a:spcPts val="4645"/>
              </a:lnSpc>
            </a:pPr>
            <a:r>
              <a:rPr sz="4450" spc="-20" dirty="0">
                <a:solidFill>
                  <a:srgbClr val="FFFFFF"/>
                </a:solidFill>
              </a:rPr>
              <a:t>COURSE</a:t>
            </a:r>
            <a:r>
              <a:rPr sz="4450" spc="-10" dirty="0">
                <a:solidFill>
                  <a:srgbClr val="FFFFFF"/>
                </a:solidFill>
              </a:rPr>
              <a:t> </a:t>
            </a:r>
            <a:r>
              <a:rPr sz="4450" dirty="0">
                <a:solidFill>
                  <a:srgbClr val="FFFFFF"/>
                </a:solidFill>
              </a:rPr>
              <a:t>OF</a:t>
            </a:r>
            <a:r>
              <a:rPr sz="4450" spc="-10" dirty="0">
                <a:solidFill>
                  <a:srgbClr val="FFFFFF"/>
                </a:solidFill>
              </a:rPr>
              <a:t> </a:t>
            </a:r>
            <a:r>
              <a:rPr sz="4450" spc="-50" dirty="0">
                <a:solidFill>
                  <a:srgbClr val="FFFFFF"/>
                </a:solidFill>
              </a:rPr>
              <a:t>FACIAL</a:t>
            </a:r>
            <a:r>
              <a:rPr sz="4450" spc="-10" dirty="0">
                <a:solidFill>
                  <a:srgbClr val="FFFFFF"/>
                </a:solidFill>
              </a:rPr>
              <a:t> </a:t>
            </a:r>
            <a:r>
              <a:rPr sz="4450" spc="-15" dirty="0">
                <a:solidFill>
                  <a:srgbClr val="FFFFFF"/>
                </a:solidFill>
              </a:rPr>
              <a:t>NERVE</a:t>
            </a:r>
            <a:endParaRPr sz="4450"/>
          </a:p>
        </p:txBody>
      </p:sp>
      <p:grpSp>
        <p:nvGrpSpPr>
          <p:cNvPr id="6" name="object 6"/>
          <p:cNvGrpSpPr/>
          <p:nvPr/>
        </p:nvGrpSpPr>
        <p:grpSpPr>
          <a:xfrm>
            <a:off x="2467524" y="2119112"/>
            <a:ext cx="12020550" cy="3799840"/>
            <a:chOff x="2467524" y="2119112"/>
            <a:chExt cx="12020550" cy="379984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67524" y="2119112"/>
              <a:ext cx="12020262" cy="379952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498937" y="2131561"/>
              <a:ext cx="11957685" cy="3736975"/>
            </a:xfrm>
            <a:custGeom>
              <a:avLst/>
              <a:gdLst/>
              <a:ahLst/>
              <a:cxnLst/>
              <a:rect l="l" t="t" r="r" b="b"/>
              <a:pathLst>
                <a:path w="11957685" h="3736975">
                  <a:moveTo>
                    <a:pt x="11957436" y="0"/>
                  </a:moveTo>
                  <a:lnTo>
                    <a:pt x="0" y="0"/>
                  </a:lnTo>
                  <a:lnTo>
                    <a:pt x="0" y="3736697"/>
                  </a:lnTo>
                  <a:lnTo>
                    <a:pt x="11957436" y="3736697"/>
                  </a:lnTo>
                  <a:lnTo>
                    <a:pt x="11957436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017227" y="1154665"/>
            <a:ext cx="12433300" cy="4605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17775" marR="5080">
              <a:lnSpc>
                <a:spcPct val="100000"/>
              </a:lnSpc>
              <a:spcBef>
                <a:spcPts val="95"/>
              </a:spcBef>
              <a:tabLst>
                <a:tab pos="5166360" algn="l"/>
                <a:tab pos="5936615" algn="l"/>
                <a:tab pos="7381875" algn="l"/>
                <a:tab pos="7919084" algn="l"/>
                <a:tab pos="8689340" algn="l"/>
                <a:tab pos="9855200" algn="l"/>
                <a:tab pos="11090910" algn="l"/>
                <a:tab pos="11953875" algn="l"/>
              </a:tabLst>
            </a:pP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Ana</a:t>
            </a:r>
            <a:r>
              <a:rPr sz="3300" spc="-10" dirty="0">
                <a:solidFill>
                  <a:srgbClr val="32323C"/>
                </a:solidFill>
                <a:latin typeface="Arial MT"/>
                <a:cs typeface="Arial MT"/>
              </a:rPr>
              <a:t>t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omicall</a:t>
            </a:r>
            <a:r>
              <a:rPr sz="3300" spc="-250" dirty="0">
                <a:solidFill>
                  <a:srgbClr val="32323C"/>
                </a:solidFill>
                <a:latin typeface="Arial MT"/>
                <a:cs typeface="Arial MT"/>
              </a:rPr>
              <a:t>y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,</a:t>
            </a:r>
            <a:r>
              <a:rPr sz="3300" dirty="0">
                <a:solidFill>
                  <a:srgbClr val="32323C"/>
                </a:solidFill>
                <a:latin typeface="Arial MT"/>
                <a:cs typeface="Arial MT"/>
              </a:rPr>
              <a:t>	</a:t>
            </a:r>
            <a:r>
              <a:rPr sz="3300" spc="-10" dirty="0">
                <a:solidFill>
                  <a:srgbClr val="32323C"/>
                </a:solidFill>
                <a:latin typeface="Arial MT"/>
                <a:cs typeface="Arial MT"/>
              </a:rPr>
              <a:t>t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he</a:t>
            </a:r>
            <a:r>
              <a:rPr sz="3300" dirty="0">
                <a:solidFill>
                  <a:srgbClr val="32323C"/>
                </a:solidFill>
                <a:latin typeface="Arial MT"/>
                <a:cs typeface="Arial MT"/>
              </a:rPr>
              <a:t>	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course</a:t>
            </a:r>
            <a:r>
              <a:rPr sz="3300" dirty="0">
                <a:solidFill>
                  <a:srgbClr val="32323C"/>
                </a:solidFill>
                <a:latin typeface="Arial MT"/>
                <a:cs typeface="Arial MT"/>
              </a:rPr>
              <a:t>	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of</a:t>
            </a:r>
            <a:r>
              <a:rPr sz="3300" dirty="0">
                <a:solidFill>
                  <a:srgbClr val="32323C"/>
                </a:solidFill>
                <a:latin typeface="Arial MT"/>
                <a:cs typeface="Arial MT"/>
              </a:rPr>
              <a:t>	</a:t>
            </a:r>
            <a:r>
              <a:rPr sz="3300" spc="-10" dirty="0">
                <a:solidFill>
                  <a:srgbClr val="32323C"/>
                </a:solidFill>
                <a:latin typeface="Arial MT"/>
                <a:cs typeface="Arial MT"/>
              </a:rPr>
              <a:t>t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he</a:t>
            </a:r>
            <a:r>
              <a:rPr sz="3300" dirty="0">
                <a:solidFill>
                  <a:srgbClr val="32323C"/>
                </a:solidFill>
                <a:latin typeface="Arial MT"/>
                <a:cs typeface="Arial MT"/>
              </a:rPr>
              <a:t>	</a:t>
            </a:r>
            <a:r>
              <a:rPr sz="3300" spc="-10" dirty="0">
                <a:solidFill>
                  <a:srgbClr val="32323C"/>
                </a:solidFill>
                <a:latin typeface="Arial MT"/>
                <a:cs typeface="Arial MT"/>
              </a:rPr>
              <a:t>f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acial</a:t>
            </a:r>
            <a:r>
              <a:rPr sz="3300" dirty="0">
                <a:solidFill>
                  <a:srgbClr val="32323C"/>
                </a:solidFill>
                <a:latin typeface="Arial MT"/>
                <a:cs typeface="Arial MT"/>
              </a:rPr>
              <a:t>	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nerve</a:t>
            </a:r>
            <a:r>
              <a:rPr sz="3300" dirty="0">
                <a:solidFill>
                  <a:srgbClr val="32323C"/>
                </a:solidFill>
                <a:latin typeface="Arial MT"/>
                <a:cs typeface="Arial MT"/>
              </a:rPr>
              <a:t>	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can</a:t>
            </a:r>
            <a:r>
              <a:rPr sz="3300" dirty="0">
                <a:solidFill>
                  <a:srgbClr val="32323C"/>
                </a:solidFill>
                <a:latin typeface="Arial MT"/>
                <a:cs typeface="Arial MT"/>
              </a:rPr>
              <a:t>	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be  divided</a:t>
            </a:r>
            <a:r>
              <a:rPr sz="3300" spc="-10" dirty="0">
                <a:solidFill>
                  <a:srgbClr val="32323C"/>
                </a:solidFill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into two parts:</a:t>
            </a:r>
            <a:endParaRPr sz="3300">
              <a:latin typeface="Arial MT"/>
              <a:cs typeface="Arial MT"/>
            </a:endParaRPr>
          </a:p>
          <a:p>
            <a:pPr marL="12700">
              <a:lnSpc>
                <a:spcPts val="3765"/>
              </a:lnSpc>
            </a:pPr>
            <a:r>
              <a:rPr sz="3350" spc="-5" dirty="0">
                <a:solidFill>
                  <a:srgbClr val="838787"/>
                </a:solidFill>
                <a:latin typeface="Calibri"/>
                <a:cs typeface="Calibri"/>
              </a:rPr>
              <a:t>Intracranial</a:t>
            </a:r>
            <a:endParaRPr sz="3350">
              <a:latin typeface="Calibri"/>
              <a:cs typeface="Calibri"/>
            </a:endParaRPr>
          </a:p>
          <a:p>
            <a:pPr marL="248285" marR="3540125" indent="-236220">
              <a:lnSpc>
                <a:spcPts val="2820"/>
              </a:lnSpc>
              <a:spcBef>
                <a:spcPts val="2275"/>
              </a:spcBef>
              <a:buChar char="•"/>
              <a:tabLst>
                <a:tab pos="248920" algn="l"/>
              </a:tabLst>
            </a:pPr>
            <a:r>
              <a:rPr sz="2600" spc="20" dirty="0">
                <a:solidFill>
                  <a:srgbClr val="838787"/>
                </a:solidFill>
                <a:latin typeface="Arial MT"/>
                <a:cs typeface="Arial MT"/>
              </a:rPr>
              <a:t>The </a:t>
            </a:r>
            <a:r>
              <a:rPr sz="2600" spc="15" dirty="0">
                <a:solidFill>
                  <a:srgbClr val="838787"/>
                </a:solidFill>
                <a:latin typeface="Arial MT"/>
                <a:cs typeface="Arial MT"/>
              </a:rPr>
              <a:t>course of the nerve through the cranial </a:t>
            </a:r>
            <a:r>
              <a:rPr sz="2600" spc="-15" dirty="0">
                <a:solidFill>
                  <a:srgbClr val="838787"/>
                </a:solidFill>
                <a:latin typeface="Arial MT"/>
                <a:cs typeface="Arial MT"/>
              </a:rPr>
              <a:t>cavity, </a:t>
            </a:r>
            <a:r>
              <a:rPr sz="2600" spc="20" dirty="0">
                <a:solidFill>
                  <a:srgbClr val="838787"/>
                </a:solidFill>
                <a:latin typeface="Arial MT"/>
                <a:cs typeface="Arial MT"/>
              </a:rPr>
              <a:t>and </a:t>
            </a:r>
            <a:r>
              <a:rPr sz="2600" spc="15" dirty="0">
                <a:solidFill>
                  <a:srgbClr val="838787"/>
                </a:solidFill>
                <a:latin typeface="Arial MT"/>
                <a:cs typeface="Arial MT"/>
              </a:rPr>
              <a:t>the </a:t>
            </a:r>
            <a:r>
              <a:rPr sz="2600" spc="-710" dirty="0">
                <a:solidFill>
                  <a:srgbClr val="838787"/>
                </a:solidFill>
                <a:latin typeface="Arial MT"/>
                <a:cs typeface="Arial MT"/>
              </a:rPr>
              <a:t> </a:t>
            </a:r>
            <a:r>
              <a:rPr sz="2600" spc="15" dirty="0">
                <a:solidFill>
                  <a:srgbClr val="838787"/>
                </a:solidFill>
                <a:latin typeface="Arial MT"/>
                <a:cs typeface="Arial MT"/>
              </a:rPr>
              <a:t>cranium</a:t>
            </a:r>
            <a:r>
              <a:rPr sz="2600" spc="5" dirty="0">
                <a:solidFill>
                  <a:srgbClr val="838787"/>
                </a:solidFill>
                <a:latin typeface="Arial MT"/>
                <a:cs typeface="Arial MT"/>
              </a:rPr>
              <a:t> </a:t>
            </a:r>
            <a:r>
              <a:rPr sz="2600" spc="10" dirty="0">
                <a:solidFill>
                  <a:srgbClr val="838787"/>
                </a:solidFill>
                <a:latin typeface="Arial MT"/>
                <a:cs typeface="Arial MT"/>
              </a:rPr>
              <a:t>itself.</a:t>
            </a:r>
            <a:endParaRPr sz="2600">
              <a:latin typeface="Arial MT"/>
              <a:cs typeface="Arial MT"/>
            </a:endParaRPr>
          </a:p>
          <a:p>
            <a:pPr marL="248285" indent="-236220">
              <a:lnSpc>
                <a:spcPts val="3490"/>
              </a:lnSpc>
              <a:buChar char="•"/>
              <a:tabLst>
                <a:tab pos="248920" algn="l"/>
              </a:tabLst>
            </a:pPr>
            <a:r>
              <a:rPr sz="2950" spc="5" dirty="0">
                <a:latin typeface="Times New Roman"/>
                <a:cs typeface="Times New Roman"/>
              </a:rPr>
              <a:t>Intratemporal</a:t>
            </a:r>
            <a:endParaRPr sz="2950">
              <a:latin typeface="Times New Roman"/>
              <a:cs typeface="Times New Roman"/>
            </a:endParaRPr>
          </a:p>
          <a:p>
            <a:pPr marL="483870" lvl="1" indent="-236220">
              <a:lnSpc>
                <a:spcPct val="100000"/>
              </a:lnSpc>
              <a:spcBef>
                <a:spcPts val="145"/>
              </a:spcBef>
              <a:buChar char="•"/>
              <a:tabLst>
                <a:tab pos="484505" algn="l"/>
              </a:tabLst>
            </a:pPr>
            <a:r>
              <a:rPr sz="2600" spc="10" dirty="0">
                <a:solidFill>
                  <a:srgbClr val="838787"/>
                </a:solidFill>
                <a:latin typeface="Times New Roman"/>
                <a:cs typeface="Times New Roman"/>
              </a:rPr>
              <a:t>Intrameatal</a:t>
            </a:r>
            <a:endParaRPr sz="2600">
              <a:latin typeface="Times New Roman"/>
              <a:cs typeface="Times New Roman"/>
            </a:endParaRPr>
          </a:p>
          <a:p>
            <a:pPr marL="483870" lvl="1" indent="-236220">
              <a:lnSpc>
                <a:spcPct val="100000"/>
              </a:lnSpc>
              <a:spcBef>
                <a:spcPts val="115"/>
              </a:spcBef>
              <a:buChar char="•"/>
              <a:tabLst>
                <a:tab pos="484505" algn="l"/>
              </a:tabLst>
            </a:pPr>
            <a:r>
              <a:rPr sz="2600" spc="10" dirty="0">
                <a:solidFill>
                  <a:srgbClr val="838787"/>
                </a:solidFill>
                <a:latin typeface="Times New Roman"/>
                <a:cs typeface="Times New Roman"/>
              </a:rPr>
              <a:t>Labyrinthine</a:t>
            </a:r>
            <a:endParaRPr sz="2600">
              <a:latin typeface="Times New Roman"/>
              <a:cs typeface="Times New Roman"/>
            </a:endParaRPr>
          </a:p>
          <a:p>
            <a:pPr marL="483870" lvl="1" indent="-236220">
              <a:lnSpc>
                <a:spcPct val="100000"/>
              </a:lnSpc>
              <a:spcBef>
                <a:spcPts val="110"/>
              </a:spcBef>
              <a:buChar char="•"/>
              <a:tabLst>
                <a:tab pos="484505" algn="l"/>
              </a:tabLst>
            </a:pPr>
            <a:r>
              <a:rPr sz="2600" spc="-60" dirty="0">
                <a:solidFill>
                  <a:srgbClr val="838787"/>
                </a:solidFill>
                <a:latin typeface="Times New Roman"/>
                <a:cs typeface="Times New Roman"/>
              </a:rPr>
              <a:t>Tympanic</a:t>
            </a:r>
            <a:endParaRPr sz="2600">
              <a:latin typeface="Times New Roman"/>
              <a:cs typeface="Times New Roman"/>
            </a:endParaRPr>
          </a:p>
          <a:p>
            <a:pPr marL="483870" lvl="1" indent="-236220">
              <a:lnSpc>
                <a:spcPct val="100000"/>
              </a:lnSpc>
              <a:spcBef>
                <a:spcPts val="110"/>
              </a:spcBef>
              <a:buChar char="•"/>
              <a:tabLst>
                <a:tab pos="484505" algn="l"/>
              </a:tabLst>
            </a:pPr>
            <a:r>
              <a:rPr sz="2600" spc="15" dirty="0">
                <a:solidFill>
                  <a:srgbClr val="838787"/>
                </a:solidFill>
                <a:latin typeface="Times New Roman"/>
                <a:cs typeface="Times New Roman"/>
              </a:rPr>
              <a:t>Mastoid</a:t>
            </a:r>
            <a:endParaRPr sz="26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54225" y="2032783"/>
            <a:ext cx="2615687" cy="3923531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2434769" y="6283453"/>
            <a:ext cx="12020550" cy="3799840"/>
            <a:chOff x="2434769" y="6283453"/>
            <a:chExt cx="12020550" cy="379984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34769" y="6283453"/>
              <a:ext cx="12020262" cy="379952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66182" y="6295903"/>
              <a:ext cx="11957685" cy="3736975"/>
            </a:xfrm>
            <a:custGeom>
              <a:avLst/>
              <a:gdLst/>
              <a:ahLst/>
              <a:cxnLst/>
              <a:rect l="l" t="t" r="r" b="b"/>
              <a:pathLst>
                <a:path w="11957685" h="3736975">
                  <a:moveTo>
                    <a:pt x="11957436" y="0"/>
                  </a:moveTo>
                  <a:lnTo>
                    <a:pt x="0" y="0"/>
                  </a:lnTo>
                  <a:lnTo>
                    <a:pt x="0" y="3736697"/>
                  </a:lnTo>
                  <a:lnTo>
                    <a:pt x="11957436" y="3736697"/>
                  </a:lnTo>
                  <a:lnTo>
                    <a:pt x="11957436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984472" y="6313614"/>
            <a:ext cx="8781415" cy="24422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50" spc="-15" dirty="0">
                <a:solidFill>
                  <a:srgbClr val="838787"/>
                </a:solidFill>
                <a:latin typeface="Calibri"/>
                <a:cs typeface="Calibri"/>
              </a:rPr>
              <a:t>Extracranial</a:t>
            </a:r>
            <a:endParaRPr sz="5350">
              <a:latin typeface="Calibri"/>
              <a:cs typeface="Calibri"/>
            </a:endParaRPr>
          </a:p>
          <a:p>
            <a:pPr marL="248285" marR="5080" indent="-236220">
              <a:lnSpc>
                <a:spcPts val="4530"/>
              </a:lnSpc>
              <a:spcBef>
                <a:spcPts val="3604"/>
              </a:spcBef>
              <a:buChar char="•"/>
              <a:tabLst>
                <a:tab pos="248920" algn="l"/>
              </a:tabLst>
            </a:pPr>
            <a:r>
              <a:rPr sz="4200" dirty="0">
                <a:solidFill>
                  <a:srgbClr val="838787"/>
                </a:solidFill>
                <a:latin typeface="Arial MT"/>
                <a:cs typeface="Arial MT"/>
              </a:rPr>
              <a:t>The course of the nerve outside the </a:t>
            </a:r>
            <a:r>
              <a:rPr sz="4200" spc="-1155" dirty="0">
                <a:solidFill>
                  <a:srgbClr val="838787"/>
                </a:solidFill>
                <a:latin typeface="Arial MT"/>
                <a:cs typeface="Arial MT"/>
              </a:rPr>
              <a:t> </a:t>
            </a:r>
            <a:r>
              <a:rPr sz="4200" dirty="0">
                <a:solidFill>
                  <a:srgbClr val="838787"/>
                </a:solidFill>
                <a:latin typeface="Arial MT"/>
                <a:cs typeface="Arial MT"/>
              </a:rPr>
              <a:t>cranium,</a:t>
            </a:r>
            <a:r>
              <a:rPr sz="4200" spc="-10" dirty="0">
                <a:solidFill>
                  <a:srgbClr val="838787"/>
                </a:solidFill>
                <a:latin typeface="Arial MT"/>
                <a:cs typeface="Arial MT"/>
              </a:rPr>
              <a:t> </a:t>
            </a:r>
            <a:r>
              <a:rPr sz="4200" dirty="0">
                <a:solidFill>
                  <a:srgbClr val="838787"/>
                </a:solidFill>
                <a:latin typeface="Arial MT"/>
                <a:cs typeface="Arial MT"/>
              </a:rPr>
              <a:t>through</a:t>
            </a:r>
            <a:r>
              <a:rPr sz="4200" spc="-10" dirty="0">
                <a:solidFill>
                  <a:srgbClr val="838787"/>
                </a:solidFill>
                <a:latin typeface="Arial MT"/>
                <a:cs typeface="Arial MT"/>
              </a:rPr>
              <a:t> </a:t>
            </a:r>
            <a:r>
              <a:rPr sz="4200" dirty="0">
                <a:solidFill>
                  <a:srgbClr val="838787"/>
                </a:solidFill>
                <a:latin typeface="Arial MT"/>
                <a:cs typeface="Arial MT"/>
              </a:rPr>
              <a:t>the</a:t>
            </a:r>
            <a:r>
              <a:rPr sz="4200" spc="-10" dirty="0">
                <a:solidFill>
                  <a:srgbClr val="838787"/>
                </a:solidFill>
                <a:latin typeface="Arial MT"/>
                <a:cs typeface="Arial MT"/>
              </a:rPr>
              <a:t> </a:t>
            </a:r>
            <a:r>
              <a:rPr sz="4200" dirty="0">
                <a:solidFill>
                  <a:srgbClr val="838787"/>
                </a:solidFill>
                <a:latin typeface="Arial MT"/>
                <a:cs typeface="Arial MT"/>
              </a:rPr>
              <a:t>face</a:t>
            </a:r>
            <a:r>
              <a:rPr sz="4200" spc="-10" dirty="0">
                <a:solidFill>
                  <a:srgbClr val="838787"/>
                </a:solidFill>
                <a:latin typeface="Arial MT"/>
                <a:cs typeface="Arial MT"/>
              </a:rPr>
              <a:t> </a:t>
            </a:r>
            <a:r>
              <a:rPr sz="4200" dirty="0">
                <a:solidFill>
                  <a:srgbClr val="838787"/>
                </a:solidFill>
                <a:latin typeface="Arial MT"/>
                <a:cs typeface="Arial MT"/>
              </a:rPr>
              <a:t>and</a:t>
            </a:r>
            <a:r>
              <a:rPr sz="4200" spc="-5" dirty="0">
                <a:solidFill>
                  <a:srgbClr val="838787"/>
                </a:solidFill>
                <a:latin typeface="Arial MT"/>
                <a:cs typeface="Arial MT"/>
              </a:rPr>
              <a:t> </a:t>
            </a:r>
            <a:r>
              <a:rPr sz="4200" dirty="0">
                <a:solidFill>
                  <a:srgbClr val="838787"/>
                </a:solidFill>
                <a:latin typeface="Arial MT"/>
                <a:cs typeface="Arial MT"/>
              </a:rPr>
              <a:t>neck.</a:t>
            </a:r>
            <a:endParaRPr sz="4200">
              <a:latin typeface="Arial MT"/>
              <a:cs typeface="Arial MT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05630" y="6575842"/>
            <a:ext cx="2484668" cy="274729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248705" y="3754466"/>
            <a:ext cx="6901609" cy="451205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70337" y="173655"/>
            <a:ext cx="7551420" cy="730885"/>
            <a:chOff x="4970337" y="173655"/>
            <a:chExt cx="7551420" cy="7308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70337" y="173655"/>
              <a:ext cx="7551184" cy="7306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5677" y="190029"/>
              <a:ext cx="7480506" cy="66000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05677" y="190036"/>
            <a:ext cx="7480934" cy="660400"/>
          </a:xfrm>
          <a:prstGeom prst="rect">
            <a:avLst/>
          </a:prstGeom>
          <a:ln w="7853">
            <a:solidFill>
              <a:srgbClr val="BE4B48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1275">
              <a:lnSpc>
                <a:spcPts val="4645"/>
              </a:lnSpc>
            </a:pPr>
            <a:r>
              <a:rPr sz="4450" spc="-20" dirty="0">
                <a:solidFill>
                  <a:srgbClr val="FFFFFF"/>
                </a:solidFill>
              </a:rPr>
              <a:t>COURSE</a:t>
            </a:r>
            <a:r>
              <a:rPr sz="4450" spc="-10" dirty="0">
                <a:solidFill>
                  <a:srgbClr val="FFFFFF"/>
                </a:solidFill>
              </a:rPr>
              <a:t> </a:t>
            </a:r>
            <a:r>
              <a:rPr sz="4450" dirty="0">
                <a:solidFill>
                  <a:srgbClr val="FFFFFF"/>
                </a:solidFill>
              </a:rPr>
              <a:t>OF</a:t>
            </a:r>
            <a:r>
              <a:rPr sz="4450" spc="-10" dirty="0">
                <a:solidFill>
                  <a:srgbClr val="FFFFFF"/>
                </a:solidFill>
              </a:rPr>
              <a:t> </a:t>
            </a:r>
            <a:r>
              <a:rPr sz="4450" spc="-50" dirty="0">
                <a:solidFill>
                  <a:srgbClr val="FFFFFF"/>
                </a:solidFill>
              </a:rPr>
              <a:t>FACIAL</a:t>
            </a:r>
            <a:r>
              <a:rPr sz="4450" spc="-10" dirty="0">
                <a:solidFill>
                  <a:srgbClr val="FFFFFF"/>
                </a:solidFill>
              </a:rPr>
              <a:t> </a:t>
            </a:r>
            <a:r>
              <a:rPr sz="4450" spc="-15" dirty="0">
                <a:solidFill>
                  <a:srgbClr val="FFFFFF"/>
                </a:solidFill>
              </a:rPr>
              <a:t>NERVE</a:t>
            </a:r>
            <a:endParaRPr sz="4450"/>
          </a:p>
        </p:txBody>
      </p:sp>
      <p:grpSp>
        <p:nvGrpSpPr>
          <p:cNvPr id="6" name="object 6"/>
          <p:cNvGrpSpPr/>
          <p:nvPr/>
        </p:nvGrpSpPr>
        <p:grpSpPr>
          <a:xfrm>
            <a:off x="2467524" y="2119112"/>
            <a:ext cx="12020550" cy="3799840"/>
            <a:chOff x="2467524" y="2119112"/>
            <a:chExt cx="12020550" cy="379984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67524" y="2119112"/>
              <a:ext cx="12020262" cy="379952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498937" y="2131561"/>
              <a:ext cx="11957685" cy="3736975"/>
            </a:xfrm>
            <a:custGeom>
              <a:avLst/>
              <a:gdLst/>
              <a:ahLst/>
              <a:cxnLst/>
              <a:rect l="l" t="t" r="r" b="b"/>
              <a:pathLst>
                <a:path w="11957685" h="3736975">
                  <a:moveTo>
                    <a:pt x="11957436" y="0"/>
                  </a:moveTo>
                  <a:lnTo>
                    <a:pt x="0" y="0"/>
                  </a:lnTo>
                  <a:lnTo>
                    <a:pt x="0" y="3736697"/>
                  </a:lnTo>
                  <a:lnTo>
                    <a:pt x="11957436" y="3736697"/>
                  </a:lnTo>
                  <a:lnTo>
                    <a:pt x="11957436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017227" y="1154665"/>
            <a:ext cx="12433300" cy="4605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17775" marR="5080">
              <a:lnSpc>
                <a:spcPct val="100000"/>
              </a:lnSpc>
              <a:spcBef>
                <a:spcPts val="95"/>
              </a:spcBef>
              <a:tabLst>
                <a:tab pos="5166360" algn="l"/>
                <a:tab pos="5936615" algn="l"/>
                <a:tab pos="7381875" algn="l"/>
                <a:tab pos="7919084" algn="l"/>
                <a:tab pos="8689340" algn="l"/>
                <a:tab pos="9855200" algn="l"/>
                <a:tab pos="11090910" algn="l"/>
                <a:tab pos="11953875" algn="l"/>
              </a:tabLst>
            </a:pP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Ana</a:t>
            </a:r>
            <a:r>
              <a:rPr sz="3300" spc="-10" dirty="0">
                <a:solidFill>
                  <a:srgbClr val="32323C"/>
                </a:solidFill>
                <a:latin typeface="Arial MT"/>
                <a:cs typeface="Arial MT"/>
              </a:rPr>
              <a:t>t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omicall</a:t>
            </a:r>
            <a:r>
              <a:rPr sz="3300" spc="-250" dirty="0">
                <a:solidFill>
                  <a:srgbClr val="32323C"/>
                </a:solidFill>
                <a:latin typeface="Arial MT"/>
                <a:cs typeface="Arial MT"/>
              </a:rPr>
              <a:t>y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,</a:t>
            </a:r>
            <a:r>
              <a:rPr sz="3300" dirty="0">
                <a:solidFill>
                  <a:srgbClr val="32323C"/>
                </a:solidFill>
                <a:latin typeface="Arial MT"/>
                <a:cs typeface="Arial MT"/>
              </a:rPr>
              <a:t>	</a:t>
            </a:r>
            <a:r>
              <a:rPr sz="3300" spc="-10" dirty="0">
                <a:solidFill>
                  <a:srgbClr val="32323C"/>
                </a:solidFill>
                <a:latin typeface="Arial MT"/>
                <a:cs typeface="Arial MT"/>
              </a:rPr>
              <a:t>t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he</a:t>
            </a:r>
            <a:r>
              <a:rPr sz="3300" dirty="0">
                <a:solidFill>
                  <a:srgbClr val="32323C"/>
                </a:solidFill>
                <a:latin typeface="Arial MT"/>
                <a:cs typeface="Arial MT"/>
              </a:rPr>
              <a:t>	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course</a:t>
            </a:r>
            <a:r>
              <a:rPr sz="3300" dirty="0">
                <a:solidFill>
                  <a:srgbClr val="32323C"/>
                </a:solidFill>
                <a:latin typeface="Arial MT"/>
                <a:cs typeface="Arial MT"/>
              </a:rPr>
              <a:t>	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of</a:t>
            </a:r>
            <a:r>
              <a:rPr sz="3300" dirty="0">
                <a:solidFill>
                  <a:srgbClr val="32323C"/>
                </a:solidFill>
                <a:latin typeface="Arial MT"/>
                <a:cs typeface="Arial MT"/>
              </a:rPr>
              <a:t>	</a:t>
            </a:r>
            <a:r>
              <a:rPr sz="3300" spc="-10" dirty="0">
                <a:solidFill>
                  <a:srgbClr val="32323C"/>
                </a:solidFill>
                <a:latin typeface="Arial MT"/>
                <a:cs typeface="Arial MT"/>
              </a:rPr>
              <a:t>t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he</a:t>
            </a:r>
            <a:r>
              <a:rPr sz="3300" dirty="0">
                <a:solidFill>
                  <a:srgbClr val="32323C"/>
                </a:solidFill>
                <a:latin typeface="Arial MT"/>
                <a:cs typeface="Arial MT"/>
              </a:rPr>
              <a:t>	</a:t>
            </a:r>
            <a:r>
              <a:rPr sz="3300" spc="-10" dirty="0">
                <a:solidFill>
                  <a:srgbClr val="32323C"/>
                </a:solidFill>
                <a:latin typeface="Arial MT"/>
                <a:cs typeface="Arial MT"/>
              </a:rPr>
              <a:t>f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acial</a:t>
            </a:r>
            <a:r>
              <a:rPr sz="3300" dirty="0">
                <a:solidFill>
                  <a:srgbClr val="32323C"/>
                </a:solidFill>
                <a:latin typeface="Arial MT"/>
                <a:cs typeface="Arial MT"/>
              </a:rPr>
              <a:t>	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nerve</a:t>
            </a:r>
            <a:r>
              <a:rPr sz="3300" dirty="0">
                <a:solidFill>
                  <a:srgbClr val="32323C"/>
                </a:solidFill>
                <a:latin typeface="Arial MT"/>
                <a:cs typeface="Arial MT"/>
              </a:rPr>
              <a:t>	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can</a:t>
            </a:r>
            <a:r>
              <a:rPr sz="3300" dirty="0">
                <a:solidFill>
                  <a:srgbClr val="32323C"/>
                </a:solidFill>
                <a:latin typeface="Arial MT"/>
                <a:cs typeface="Arial MT"/>
              </a:rPr>
              <a:t>	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be  divided</a:t>
            </a:r>
            <a:r>
              <a:rPr sz="3300" spc="-10" dirty="0">
                <a:solidFill>
                  <a:srgbClr val="32323C"/>
                </a:solidFill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32323C"/>
                </a:solidFill>
                <a:latin typeface="Arial MT"/>
                <a:cs typeface="Arial MT"/>
              </a:rPr>
              <a:t>into two parts:</a:t>
            </a:r>
            <a:endParaRPr sz="3300">
              <a:latin typeface="Arial MT"/>
              <a:cs typeface="Arial MT"/>
            </a:endParaRPr>
          </a:p>
          <a:p>
            <a:pPr marL="12700">
              <a:lnSpc>
                <a:spcPts val="3765"/>
              </a:lnSpc>
            </a:pPr>
            <a:r>
              <a:rPr sz="3350" spc="-5" dirty="0">
                <a:solidFill>
                  <a:srgbClr val="838787"/>
                </a:solidFill>
                <a:latin typeface="Calibri"/>
                <a:cs typeface="Calibri"/>
              </a:rPr>
              <a:t>Intracranial</a:t>
            </a:r>
            <a:endParaRPr sz="3350">
              <a:latin typeface="Calibri"/>
              <a:cs typeface="Calibri"/>
            </a:endParaRPr>
          </a:p>
          <a:p>
            <a:pPr marL="248285" marR="3540125" indent="-236220">
              <a:lnSpc>
                <a:spcPts val="2820"/>
              </a:lnSpc>
              <a:spcBef>
                <a:spcPts val="2275"/>
              </a:spcBef>
              <a:buChar char="•"/>
              <a:tabLst>
                <a:tab pos="248920" algn="l"/>
              </a:tabLst>
            </a:pPr>
            <a:r>
              <a:rPr sz="2600" spc="20" dirty="0">
                <a:solidFill>
                  <a:srgbClr val="838787"/>
                </a:solidFill>
                <a:latin typeface="Arial MT"/>
                <a:cs typeface="Arial MT"/>
              </a:rPr>
              <a:t>The </a:t>
            </a:r>
            <a:r>
              <a:rPr sz="2600" spc="15" dirty="0">
                <a:solidFill>
                  <a:srgbClr val="838787"/>
                </a:solidFill>
                <a:latin typeface="Arial MT"/>
                <a:cs typeface="Arial MT"/>
              </a:rPr>
              <a:t>course of the nerve through the cranial </a:t>
            </a:r>
            <a:r>
              <a:rPr sz="2600" spc="-15" dirty="0">
                <a:solidFill>
                  <a:srgbClr val="838787"/>
                </a:solidFill>
                <a:latin typeface="Arial MT"/>
                <a:cs typeface="Arial MT"/>
              </a:rPr>
              <a:t>cavity, </a:t>
            </a:r>
            <a:r>
              <a:rPr sz="2600" spc="20" dirty="0">
                <a:solidFill>
                  <a:srgbClr val="838787"/>
                </a:solidFill>
                <a:latin typeface="Arial MT"/>
                <a:cs typeface="Arial MT"/>
              </a:rPr>
              <a:t>and </a:t>
            </a:r>
            <a:r>
              <a:rPr sz="2600" spc="15" dirty="0">
                <a:solidFill>
                  <a:srgbClr val="838787"/>
                </a:solidFill>
                <a:latin typeface="Arial MT"/>
                <a:cs typeface="Arial MT"/>
              </a:rPr>
              <a:t>the </a:t>
            </a:r>
            <a:r>
              <a:rPr sz="2600" spc="-710" dirty="0">
                <a:solidFill>
                  <a:srgbClr val="838787"/>
                </a:solidFill>
                <a:latin typeface="Arial MT"/>
                <a:cs typeface="Arial MT"/>
              </a:rPr>
              <a:t> </a:t>
            </a:r>
            <a:r>
              <a:rPr sz="2600" spc="15" dirty="0">
                <a:solidFill>
                  <a:srgbClr val="838787"/>
                </a:solidFill>
                <a:latin typeface="Arial MT"/>
                <a:cs typeface="Arial MT"/>
              </a:rPr>
              <a:t>cranium</a:t>
            </a:r>
            <a:r>
              <a:rPr sz="2600" spc="5" dirty="0">
                <a:solidFill>
                  <a:srgbClr val="838787"/>
                </a:solidFill>
                <a:latin typeface="Arial MT"/>
                <a:cs typeface="Arial MT"/>
              </a:rPr>
              <a:t> </a:t>
            </a:r>
            <a:r>
              <a:rPr sz="2600" spc="10" dirty="0">
                <a:solidFill>
                  <a:srgbClr val="838787"/>
                </a:solidFill>
                <a:latin typeface="Arial MT"/>
                <a:cs typeface="Arial MT"/>
              </a:rPr>
              <a:t>itself.</a:t>
            </a:r>
            <a:endParaRPr sz="2600">
              <a:latin typeface="Arial MT"/>
              <a:cs typeface="Arial MT"/>
            </a:endParaRPr>
          </a:p>
          <a:p>
            <a:pPr marL="248285" indent="-236220">
              <a:lnSpc>
                <a:spcPts val="3490"/>
              </a:lnSpc>
              <a:buChar char="•"/>
              <a:tabLst>
                <a:tab pos="248920" algn="l"/>
              </a:tabLst>
            </a:pPr>
            <a:r>
              <a:rPr sz="2950" spc="5" dirty="0">
                <a:latin typeface="Times New Roman"/>
                <a:cs typeface="Times New Roman"/>
              </a:rPr>
              <a:t>Intratemporal</a:t>
            </a:r>
            <a:endParaRPr sz="2950">
              <a:latin typeface="Times New Roman"/>
              <a:cs typeface="Times New Roman"/>
            </a:endParaRPr>
          </a:p>
          <a:p>
            <a:pPr marL="483870" lvl="1" indent="-236220">
              <a:lnSpc>
                <a:spcPct val="100000"/>
              </a:lnSpc>
              <a:spcBef>
                <a:spcPts val="145"/>
              </a:spcBef>
              <a:buChar char="•"/>
              <a:tabLst>
                <a:tab pos="484505" algn="l"/>
              </a:tabLst>
            </a:pPr>
            <a:r>
              <a:rPr sz="2600" spc="10" dirty="0">
                <a:solidFill>
                  <a:srgbClr val="838787"/>
                </a:solidFill>
                <a:latin typeface="Times New Roman"/>
                <a:cs typeface="Times New Roman"/>
              </a:rPr>
              <a:t>Intrameatal</a:t>
            </a:r>
            <a:endParaRPr sz="2600">
              <a:latin typeface="Times New Roman"/>
              <a:cs typeface="Times New Roman"/>
            </a:endParaRPr>
          </a:p>
          <a:p>
            <a:pPr marL="483870" lvl="1" indent="-236220">
              <a:lnSpc>
                <a:spcPct val="100000"/>
              </a:lnSpc>
              <a:spcBef>
                <a:spcPts val="115"/>
              </a:spcBef>
              <a:buChar char="•"/>
              <a:tabLst>
                <a:tab pos="484505" algn="l"/>
              </a:tabLst>
            </a:pPr>
            <a:r>
              <a:rPr sz="2600" spc="10" dirty="0">
                <a:solidFill>
                  <a:srgbClr val="838787"/>
                </a:solidFill>
                <a:latin typeface="Times New Roman"/>
                <a:cs typeface="Times New Roman"/>
              </a:rPr>
              <a:t>Labyrinthine</a:t>
            </a:r>
            <a:endParaRPr sz="2600">
              <a:latin typeface="Times New Roman"/>
              <a:cs typeface="Times New Roman"/>
            </a:endParaRPr>
          </a:p>
          <a:p>
            <a:pPr marL="483870" lvl="1" indent="-236220">
              <a:lnSpc>
                <a:spcPct val="100000"/>
              </a:lnSpc>
              <a:spcBef>
                <a:spcPts val="110"/>
              </a:spcBef>
              <a:buChar char="•"/>
              <a:tabLst>
                <a:tab pos="484505" algn="l"/>
              </a:tabLst>
            </a:pPr>
            <a:r>
              <a:rPr sz="2600" spc="-60" dirty="0">
                <a:solidFill>
                  <a:srgbClr val="838787"/>
                </a:solidFill>
                <a:latin typeface="Times New Roman"/>
                <a:cs typeface="Times New Roman"/>
              </a:rPr>
              <a:t>Tympanic</a:t>
            </a:r>
            <a:endParaRPr sz="2600">
              <a:latin typeface="Times New Roman"/>
              <a:cs typeface="Times New Roman"/>
            </a:endParaRPr>
          </a:p>
          <a:p>
            <a:pPr marL="483870" lvl="1" indent="-236220">
              <a:lnSpc>
                <a:spcPct val="100000"/>
              </a:lnSpc>
              <a:spcBef>
                <a:spcPts val="110"/>
              </a:spcBef>
              <a:buChar char="•"/>
              <a:tabLst>
                <a:tab pos="484505" algn="l"/>
              </a:tabLst>
            </a:pPr>
            <a:r>
              <a:rPr sz="2600" spc="15" dirty="0">
                <a:solidFill>
                  <a:srgbClr val="838787"/>
                </a:solidFill>
                <a:latin typeface="Times New Roman"/>
                <a:cs typeface="Times New Roman"/>
              </a:rPr>
              <a:t>Mastoid</a:t>
            </a:r>
            <a:endParaRPr sz="26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54225" y="2032783"/>
            <a:ext cx="2615687" cy="3923531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2434769" y="6283453"/>
            <a:ext cx="12020550" cy="3799840"/>
            <a:chOff x="2434769" y="6283453"/>
            <a:chExt cx="12020550" cy="379984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34769" y="6283453"/>
              <a:ext cx="12020262" cy="379952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66182" y="6295903"/>
              <a:ext cx="11957685" cy="3736975"/>
            </a:xfrm>
            <a:custGeom>
              <a:avLst/>
              <a:gdLst/>
              <a:ahLst/>
              <a:cxnLst/>
              <a:rect l="l" t="t" r="r" b="b"/>
              <a:pathLst>
                <a:path w="11957685" h="3736975">
                  <a:moveTo>
                    <a:pt x="11957436" y="0"/>
                  </a:moveTo>
                  <a:lnTo>
                    <a:pt x="0" y="0"/>
                  </a:lnTo>
                  <a:lnTo>
                    <a:pt x="0" y="3736697"/>
                  </a:lnTo>
                  <a:lnTo>
                    <a:pt x="11957436" y="3736697"/>
                  </a:lnTo>
                  <a:lnTo>
                    <a:pt x="11957436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984472" y="6313614"/>
            <a:ext cx="8781415" cy="24422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50" spc="-15" dirty="0">
                <a:solidFill>
                  <a:srgbClr val="838787"/>
                </a:solidFill>
                <a:latin typeface="Calibri"/>
                <a:cs typeface="Calibri"/>
              </a:rPr>
              <a:t>Extracranial</a:t>
            </a:r>
            <a:endParaRPr sz="5350">
              <a:latin typeface="Calibri"/>
              <a:cs typeface="Calibri"/>
            </a:endParaRPr>
          </a:p>
          <a:p>
            <a:pPr marL="248285" marR="5080" indent="-236220">
              <a:lnSpc>
                <a:spcPts val="4530"/>
              </a:lnSpc>
              <a:spcBef>
                <a:spcPts val="3604"/>
              </a:spcBef>
              <a:buChar char="•"/>
              <a:tabLst>
                <a:tab pos="248920" algn="l"/>
              </a:tabLst>
            </a:pPr>
            <a:r>
              <a:rPr sz="4200" dirty="0">
                <a:solidFill>
                  <a:srgbClr val="838787"/>
                </a:solidFill>
                <a:latin typeface="Arial MT"/>
                <a:cs typeface="Arial MT"/>
              </a:rPr>
              <a:t>The course of the nerve outside the </a:t>
            </a:r>
            <a:r>
              <a:rPr sz="4200" spc="-1155" dirty="0">
                <a:solidFill>
                  <a:srgbClr val="838787"/>
                </a:solidFill>
                <a:latin typeface="Arial MT"/>
                <a:cs typeface="Arial MT"/>
              </a:rPr>
              <a:t> </a:t>
            </a:r>
            <a:r>
              <a:rPr sz="4200" dirty="0">
                <a:solidFill>
                  <a:srgbClr val="838787"/>
                </a:solidFill>
                <a:latin typeface="Arial MT"/>
                <a:cs typeface="Arial MT"/>
              </a:rPr>
              <a:t>cranium,</a:t>
            </a:r>
            <a:r>
              <a:rPr sz="4200" spc="-10" dirty="0">
                <a:solidFill>
                  <a:srgbClr val="838787"/>
                </a:solidFill>
                <a:latin typeface="Arial MT"/>
                <a:cs typeface="Arial MT"/>
              </a:rPr>
              <a:t> </a:t>
            </a:r>
            <a:r>
              <a:rPr sz="4200" dirty="0">
                <a:solidFill>
                  <a:srgbClr val="838787"/>
                </a:solidFill>
                <a:latin typeface="Arial MT"/>
                <a:cs typeface="Arial MT"/>
              </a:rPr>
              <a:t>through</a:t>
            </a:r>
            <a:r>
              <a:rPr sz="4200" spc="-10" dirty="0">
                <a:solidFill>
                  <a:srgbClr val="838787"/>
                </a:solidFill>
                <a:latin typeface="Arial MT"/>
                <a:cs typeface="Arial MT"/>
              </a:rPr>
              <a:t> </a:t>
            </a:r>
            <a:r>
              <a:rPr sz="4200" dirty="0">
                <a:solidFill>
                  <a:srgbClr val="838787"/>
                </a:solidFill>
                <a:latin typeface="Arial MT"/>
                <a:cs typeface="Arial MT"/>
              </a:rPr>
              <a:t>the</a:t>
            </a:r>
            <a:r>
              <a:rPr sz="4200" spc="-10" dirty="0">
                <a:solidFill>
                  <a:srgbClr val="838787"/>
                </a:solidFill>
                <a:latin typeface="Arial MT"/>
                <a:cs typeface="Arial MT"/>
              </a:rPr>
              <a:t> </a:t>
            </a:r>
            <a:r>
              <a:rPr sz="4200" dirty="0">
                <a:solidFill>
                  <a:srgbClr val="838787"/>
                </a:solidFill>
                <a:latin typeface="Arial MT"/>
                <a:cs typeface="Arial MT"/>
              </a:rPr>
              <a:t>face</a:t>
            </a:r>
            <a:r>
              <a:rPr sz="4200" spc="-10" dirty="0">
                <a:solidFill>
                  <a:srgbClr val="838787"/>
                </a:solidFill>
                <a:latin typeface="Arial MT"/>
                <a:cs typeface="Arial MT"/>
              </a:rPr>
              <a:t> </a:t>
            </a:r>
            <a:r>
              <a:rPr sz="4200" dirty="0">
                <a:solidFill>
                  <a:srgbClr val="838787"/>
                </a:solidFill>
                <a:latin typeface="Arial MT"/>
                <a:cs typeface="Arial MT"/>
              </a:rPr>
              <a:t>and</a:t>
            </a:r>
            <a:r>
              <a:rPr sz="4200" spc="-5" dirty="0">
                <a:solidFill>
                  <a:srgbClr val="838787"/>
                </a:solidFill>
                <a:latin typeface="Arial MT"/>
                <a:cs typeface="Arial MT"/>
              </a:rPr>
              <a:t> </a:t>
            </a:r>
            <a:r>
              <a:rPr sz="4200" dirty="0">
                <a:solidFill>
                  <a:srgbClr val="838787"/>
                </a:solidFill>
                <a:latin typeface="Arial MT"/>
                <a:cs typeface="Arial MT"/>
              </a:rPr>
              <a:t>neck.</a:t>
            </a:r>
            <a:endParaRPr sz="4200">
              <a:latin typeface="Arial MT"/>
              <a:cs typeface="Arial MT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05630" y="6575842"/>
            <a:ext cx="2484668" cy="274729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248705" y="3754466"/>
            <a:ext cx="6901609" cy="45120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6187" y="351578"/>
            <a:ext cx="10397490" cy="967740"/>
            <a:chOff x="926187" y="351578"/>
            <a:chExt cx="10397490" cy="9677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6187" y="351578"/>
              <a:ext cx="10397066" cy="9672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1526" y="370428"/>
              <a:ext cx="10326388" cy="89660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61526" y="370428"/>
            <a:ext cx="10327005" cy="896619"/>
          </a:xfrm>
          <a:prstGeom prst="rect">
            <a:avLst/>
          </a:prstGeom>
          <a:ln w="785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027430">
              <a:lnSpc>
                <a:spcPts val="6035"/>
              </a:lnSpc>
            </a:pPr>
            <a:r>
              <a:rPr sz="5650" spc="-65" dirty="0"/>
              <a:t>INTRAMEDULLARY</a:t>
            </a:r>
            <a:r>
              <a:rPr sz="5650" spc="-240" dirty="0"/>
              <a:t> </a:t>
            </a:r>
            <a:r>
              <a:rPr sz="5650" spc="-65" dirty="0"/>
              <a:t>SEGMENT</a:t>
            </a:r>
            <a:endParaRPr sz="5650"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56152" y="1055465"/>
            <a:ext cx="7182102" cy="471399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89186" y="5985156"/>
            <a:ext cx="7386161" cy="467629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75054" y="1902055"/>
            <a:ext cx="8937625" cy="682561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89255" marR="439420" indent="-377190">
              <a:lnSpc>
                <a:spcPts val="3050"/>
              </a:lnSpc>
              <a:spcBef>
                <a:spcPts val="295"/>
              </a:spcBef>
              <a:buFont typeface="MS UI Gothic"/>
              <a:buChar char="➢"/>
              <a:tabLst>
                <a:tab pos="389890" algn="l"/>
              </a:tabLst>
            </a:pPr>
            <a:r>
              <a:rPr sz="2600" spc="15" dirty="0">
                <a:latin typeface="Arial MT"/>
                <a:cs typeface="Arial MT"/>
              </a:rPr>
              <a:t>Arises </a:t>
            </a:r>
            <a:r>
              <a:rPr sz="2600" spc="10" dirty="0">
                <a:latin typeface="Arial MT"/>
                <a:cs typeface="Arial MT"/>
              </a:rPr>
              <a:t>from the </a:t>
            </a:r>
            <a:r>
              <a:rPr sz="2600" spc="5" dirty="0">
                <a:latin typeface="Arial MT"/>
                <a:cs typeface="Arial MT"/>
              </a:rPr>
              <a:t>dorsal surface </a:t>
            </a:r>
            <a:r>
              <a:rPr sz="2600" spc="10" dirty="0">
                <a:latin typeface="Arial MT"/>
                <a:cs typeface="Arial MT"/>
              </a:rPr>
              <a:t>of the </a:t>
            </a:r>
            <a:r>
              <a:rPr sz="2600" spc="5" dirty="0">
                <a:latin typeface="Arial MT"/>
                <a:cs typeface="Arial MT"/>
              </a:rPr>
              <a:t>nucleus, </a:t>
            </a:r>
            <a:r>
              <a:rPr sz="2600" spc="15" dirty="0">
                <a:latin typeface="Arial MT"/>
                <a:cs typeface="Arial MT"/>
              </a:rPr>
              <a:t>encircles </a:t>
            </a:r>
            <a:r>
              <a:rPr sz="2600" spc="-71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around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the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abducens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nucleus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 typeface="MS UI Gothic"/>
              <a:buChar char="➢"/>
            </a:pPr>
            <a:endParaRPr sz="2300">
              <a:latin typeface="Arial MT"/>
              <a:cs typeface="Arial MT"/>
            </a:endParaRPr>
          </a:p>
          <a:p>
            <a:pPr marL="389255" indent="-377190">
              <a:lnSpc>
                <a:spcPct val="100000"/>
              </a:lnSpc>
              <a:buFont typeface="MS UI Gothic"/>
              <a:buChar char="➢"/>
              <a:tabLst>
                <a:tab pos="389890" algn="l"/>
              </a:tabLst>
            </a:pPr>
            <a:r>
              <a:rPr sz="2600" spc="15" dirty="0">
                <a:latin typeface="Arial MT"/>
                <a:cs typeface="Arial MT"/>
              </a:rPr>
              <a:t>F</a:t>
            </a:r>
            <a:r>
              <a:rPr sz="2600" spc="20" dirty="0">
                <a:latin typeface="Arial MT"/>
                <a:cs typeface="Arial MT"/>
              </a:rPr>
              <a:t>orms</a:t>
            </a:r>
            <a:r>
              <a:rPr sz="2600" spc="10" dirty="0">
                <a:latin typeface="Arial MT"/>
                <a:cs typeface="Arial MT"/>
              </a:rPr>
              <a:t> a</a:t>
            </a:r>
            <a:r>
              <a:rPr sz="2600" spc="20" dirty="0">
                <a:latin typeface="Arial MT"/>
                <a:cs typeface="Arial MT"/>
              </a:rPr>
              <a:t>n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I</a:t>
            </a:r>
            <a:r>
              <a:rPr sz="2600" spc="25" dirty="0">
                <a:latin typeface="Arial MT"/>
                <a:cs typeface="Arial MT"/>
              </a:rPr>
              <a:t>N</a:t>
            </a:r>
            <a:r>
              <a:rPr sz="2600" spc="15" dirty="0">
                <a:latin typeface="Arial MT"/>
                <a:cs typeface="Arial MT"/>
              </a:rPr>
              <a:t>T</a:t>
            </a:r>
            <a:r>
              <a:rPr sz="2600" spc="25" dirty="0">
                <a:latin typeface="Arial MT"/>
                <a:cs typeface="Arial MT"/>
              </a:rPr>
              <a:t>ERNAL</a:t>
            </a:r>
            <a:r>
              <a:rPr sz="2600" spc="-265" dirty="0">
                <a:latin typeface="Arial MT"/>
                <a:cs typeface="Arial MT"/>
              </a:rPr>
              <a:t> </a:t>
            </a:r>
            <a:r>
              <a:rPr sz="2600" spc="20" dirty="0">
                <a:latin typeface="Arial MT"/>
                <a:cs typeface="Arial MT"/>
              </a:rPr>
              <a:t>GENU.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MS UI Gothic"/>
              <a:buChar char="➢"/>
            </a:pPr>
            <a:endParaRPr sz="2350">
              <a:latin typeface="Arial MT"/>
              <a:cs typeface="Arial MT"/>
            </a:endParaRPr>
          </a:p>
          <a:p>
            <a:pPr marL="389255" indent="-377190">
              <a:lnSpc>
                <a:spcPct val="100000"/>
              </a:lnSpc>
              <a:spcBef>
                <a:spcPts val="5"/>
              </a:spcBef>
              <a:buFont typeface="MS UI Gothic"/>
              <a:buChar char="➢"/>
              <a:tabLst>
                <a:tab pos="389890" algn="l"/>
              </a:tabLst>
            </a:pPr>
            <a:r>
              <a:rPr sz="2600" spc="20" dirty="0">
                <a:latin typeface="Arial MT"/>
                <a:cs typeface="Arial MT"/>
              </a:rPr>
              <a:t>Forms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facial</a:t>
            </a:r>
            <a:r>
              <a:rPr sz="2600" spc="-120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colliculus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MS UI Gothic"/>
              <a:buChar char="➢"/>
            </a:pPr>
            <a:endParaRPr sz="2500">
              <a:latin typeface="Arial MT"/>
              <a:cs typeface="Arial MT"/>
            </a:endParaRPr>
          </a:p>
          <a:p>
            <a:pPr marL="389255" marR="5080" indent="-377190">
              <a:lnSpc>
                <a:spcPts val="3050"/>
              </a:lnSpc>
              <a:buFont typeface="MS UI Gothic"/>
              <a:buChar char="➢"/>
              <a:tabLst>
                <a:tab pos="389890" algn="l"/>
                <a:tab pos="1727835" algn="l"/>
                <a:tab pos="3630295" algn="l"/>
              </a:tabLst>
            </a:pPr>
            <a:r>
              <a:rPr sz="2600" spc="5" dirty="0">
                <a:latin typeface="Arial MT"/>
                <a:cs typeface="Arial MT"/>
              </a:rPr>
              <a:t>Relations with </a:t>
            </a:r>
            <a:r>
              <a:rPr sz="2600" spc="10" dirty="0">
                <a:latin typeface="Arial MT"/>
                <a:cs typeface="Arial MT"/>
              </a:rPr>
              <a:t>: </a:t>
            </a:r>
            <a:r>
              <a:rPr sz="2600" spc="5" dirty="0">
                <a:latin typeface="Arial MT"/>
                <a:cs typeface="Arial MT"/>
              </a:rPr>
              <a:t>Fibres </a:t>
            </a:r>
            <a:r>
              <a:rPr sz="2600" spc="20" dirty="0">
                <a:latin typeface="Arial MT"/>
                <a:cs typeface="Arial MT"/>
              </a:rPr>
              <a:t>and </a:t>
            </a:r>
            <a:r>
              <a:rPr sz="2600" spc="15" dirty="0">
                <a:latin typeface="Arial MT"/>
                <a:cs typeface="Arial MT"/>
              </a:rPr>
              <a:t>nucleus of </a:t>
            </a:r>
            <a:r>
              <a:rPr sz="2600" spc="20" dirty="0">
                <a:latin typeface="Arial MT"/>
                <a:cs typeface="Arial MT"/>
              </a:rPr>
              <a:t>CN </a:t>
            </a:r>
            <a:r>
              <a:rPr sz="2600" spc="5" dirty="0">
                <a:latin typeface="Arial MT"/>
                <a:cs typeface="Arial MT"/>
              </a:rPr>
              <a:t>VI, </a:t>
            </a:r>
            <a:r>
              <a:rPr sz="2600" spc="10" dirty="0">
                <a:latin typeface="Arial MT"/>
                <a:cs typeface="Arial MT"/>
              </a:rPr>
              <a:t>pontine </a:t>
            </a:r>
            <a:r>
              <a:rPr sz="2600" spc="15" dirty="0">
                <a:latin typeface="Arial MT"/>
                <a:cs typeface="Arial MT"/>
              </a:rPr>
              <a:t> </a:t>
            </a:r>
            <a:r>
              <a:rPr sz="2600" spc="20" dirty="0">
                <a:latin typeface="Arial MT"/>
                <a:cs typeface="Arial MT"/>
              </a:rPr>
              <a:t>paramedian</a:t>
            </a:r>
            <a:r>
              <a:rPr sz="2600" spc="10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re</a:t>
            </a:r>
            <a:r>
              <a:rPr sz="2600" spc="5" dirty="0">
                <a:latin typeface="Arial MT"/>
                <a:cs typeface="Arial MT"/>
              </a:rPr>
              <a:t>t</a:t>
            </a:r>
            <a:r>
              <a:rPr sz="2600" spc="15" dirty="0">
                <a:latin typeface="Arial MT"/>
                <a:cs typeface="Arial MT"/>
              </a:rPr>
              <a:t>icular</a:t>
            </a:r>
            <a:r>
              <a:rPr sz="2600" dirty="0">
                <a:latin typeface="Arial MT"/>
                <a:cs typeface="Arial MT"/>
              </a:rPr>
              <a:t>	</a:t>
            </a:r>
            <a:r>
              <a:rPr sz="2600" spc="5" dirty="0">
                <a:latin typeface="Arial MT"/>
                <a:cs typeface="Arial MT"/>
              </a:rPr>
              <a:t>f</a:t>
            </a:r>
            <a:r>
              <a:rPr sz="2600" spc="20" dirty="0">
                <a:latin typeface="Arial MT"/>
                <a:cs typeface="Arial MT"/>
              </a:rPr>
              <a:t>orma</a:t>
            </a:r>
            <a:r>
              <a:rPr sz="2600" spc="5" dirty="0">
                <a:latin typeface="Arial MT"/>
                <a:cs typeface="Arial MT"/>
              </a:rPr>
              <a:t>t</a:t>
            </a:r>
            <a:r>
              <a:rPr sz="2600" spc="15" dirty="0">
                <a:latin typeface="Arial MT"/>
                <a:cs typeface="Arial MT"/>
              </a:rPr>
              <a:t>ion,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C</a:t>
            </a:r>
            <a:r>
              <a:rPr sz="2600" spc="25" dirty="0">
                <a:latin typeface="Arial MT"/>
                <a:cs typeface="Arial MT"/>
              </a:rPr>
              <a:t>N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-335" dirty="0">
                <a:latin typeface="Arial MT"/>
                <a:cs typeface="Arial MT"/>
              </a:rPr>
              <a:t>V</a:t>
            </a:r>
            <a:r>
              <a:rPr sz="2600" spc="10" dirty="0">
                <a:latin typeface="Arial MT"/>
                <a:cs typeface="Arial MT"/>
              </a:rPr>
              <a:t>,</a:t>
            </a:r>
            <a:r>
              <a:rPr sz="2600" spc="-225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C</a:t>
            </a:r>
            <a:r>
              <a:rPr sz="2600" spc="25" dirty="0">
                <a:latin typeface="Arial MT"/>
                <a:cs typeface="Arial MT"/>
              </a:rPr>
              <a:t>N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VIII</a:t>
            </a:r>
            <a:r>
              <a:rPr sz="2600" spc="10" dirty="0">
                <a:latin typeface="Arial MT"/>
                <a:cs typeface="Arial MT"/>
              </a:rPr>
              <a:t>,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long</a:t>
            </a:r>
            <a:r>
              <a:rPr sz="2600" spc="1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t</a:t>
            </a:r>
            <a:r>
              <a:rPr sz="2600" spc="15" dirty="0">
                <a:latin typeface="Arial MT"/>
                <a:cs typeface="Arial MT"/>
              </a:rPr>
              <a:t>rac</a:t>
            </a:r>
            <a:r>
              <a:rPr sz="2600" spc="5" dirty="0">
                <a:latin typeface="Arial MT"/>
                <a:cs typeface="Arial MT"/>
              </a:rPr>
              <a:t>t</a:t>
            </a:r>
            <a:r>
              <a:rPr sz="2600" spc="10" dirty="0">
                <a:latin typeface="Arial MT"/>
                <a:cs typeface="Arial MT"/>
              </a:rPr>
              <a:t>s  </a:t>
            </a:r>
            <a:r>
              <a:rPr sz="2600" spc="15" dirty="0">
                <a:latin typeface="Arial MT"/>
                <a:cs typeface="Arial MT"/>
              </a:rPr>
              <a:t>through	pons.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MS UI Gothic"/>
              <a:buChar char="➢"/>
            </a:pPr>
            <a:endParaRPr sz="2400">
              <a:latin typeface="Arial MT"/>
              <a:cs typeface="Arial MT"/>
            </a:endParaRPr>
          </a:p>
          <a:p>
            <a:pPr marL="389255" marR="344170" indent="-377190">
              <a:lnSpc>
                <a:spcPts val="3050"/>
              </a:lnSpc>
              <a:buFont typeface="MS UI Gothic"/>
              <a:buChar char="➢"/>
              <a:tabLst>
                <a:tab pos="389890" algn="l"/>
              </a:tabLst>
            </a:pPr>
            <a:r>
              <a:rPr sz="2600" spc="-65" dirty="0">
                <a:latin typeface="Arial MT"/>
                <a:cs typeface="Arial MT"/>
              </a:rPr>
              <a:t>Two</a:t>
            </a:r>
            <a:r>
              <a:rPr sz="2600" spc="-110" dirty="0">
                <a:latin typeface="Arial MT"/>
                <a:cs typeface="Arial MT"/>
              </a:rPr>
              <a:t> </a:t>
            </a:r>
            <a:r>
              <a:rPr sz="2600" spc="20" dirty="0">
                <a:latin typeface="Arial MT"/>
                <a:cs typeface="Arial MT"/>
              </a:rPr>
              <a:t>components</a:t>
            </a:r>
            <a:r>
              <a:rPr sz="2600" spc="10" dirty="0">
                <a:latin typeface="Arial MT"/>
                <a:cs typeface="Arial MT"/>
              </a:rPr>
              <a:t> </a:t>
            </a:r>
            <a:r>
              <a:rPr sz="2600" spc="20" dirty="0">
                <a:latin typeface="Arial MT"/>
                <a:cs typeface="Arial MT"/>
              </a:rPr>
              <a:t>–</a:t>
            </a:r>
            <a:r>
              <a:rPr sz="2600" spc="15" dirty="0">
                <a:latin typeface="Arial MT"/>
                <a:cs typeface="Arial MT"/>
              </a:rPr>
              <a:t> motor</a:t>
            </a:r>
            <a:r>
              <a:rPr sz="2600" spc="5" dirty="0">
                <a:latin typeface="Arial MT"/>
                <a:cs typeface="Arial MT"/>
              </a:rPr>
              <a:t> root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(70%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fibres)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and </a:t>
            </a:r>
            <a:r>
              <a:rPr sz="2600" spc="5" dirty="0">
                <a:latin typeface="Arial MT"/>
                <a:cs typeface="Arial MT"/>
              </a:rPr>
              <a:t>sensory </a:t>
            </a:r>
            <a:r>
              <a:rPr sz="2600" spc="-71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(30%)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MS UI Gothic"/>
              <a:buChar char="➢"/>
            </a:pPr>
            <a:endParaRPr sz="2400">
              <a:latin typeface="Arial MT"/>
              <a:cs typeface="Arial MT"/>
            </a:endParaRPr>
          </a:p>
          <a:p>
            <a:pPr marL="389255" marR="87630" indent="-377190">
              <a:lnSpc>
                <a:spcPts val="3050"/>
              </a:lnSpc>
              <a:buFont typeface="MS UI Gothic"/>
              <a:buChar char="➢"/>
              <a:tabLst>
                <a:tab pos="389890" algn="l"/>
              </a:tabLst>
            </a:pPr>
            <a:r>
              <a:rPr sz="2600" spc="10" dirty="0">
                <a:latin typeface="Arial MT"/>
                <a:cs typeface="Arial MT"/>
              </a:rPr>
              <a:t>Sensory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root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forms</a:t>
            </a:r>
            <a:r>
              <a:rPr sz="2600" spc="10" dirty="0">
                <a:latin typeface="Arial MT"/>
                <a:cs typeface="Arial MT"/>
              </a:rPr>
              <a:t> the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10" dirty="0">
                <a:solidFill>
                  <a:srgbClr val="254061"/>
                </a:solidFill>
                <a:latin typeface="Arial MT"/>
                <a:cs typeface="Arial MT"/>
              </a:rPr>
              <a:t>NERVUS</a:t>
            </a:r>
            <a:r>
              <a:rPr sz="2600" spc="-15" dirty="0">
                <a:solidFill>
                  <a:srgbClr val="254061"/>
                </a:solidFill>
                <a:latin typeface="Arial MT"/>
                <a:cs typeface="Arial MT"/>
              </a:rPr>
              <a:t> </a:t>
            </a:r>
            <a:r>
              <a:rPr sz="2600" spc="20" dirty="0">
                <a:solidFill>
                  <a:srgbClr val="254061"/>
                </a:solidFill>
                <a:latin typeface="Arial MT"/>
                <a:cs typeface="Arial MT"/>
              </a:rPr>
              <a:t>INTERMEDIUS</a:t>
            </a:r>
            <a:r>
              <a:rPr sz="2600" spc="5" dirty="0">
                <a:solidFill>
                  <a:srgbClr val="254061"/>
                </a:solidFill>
                <a:latin typeface="Arial MT"/>
                <a:cs typeface="Arial MT"/>
              </a:rPr>
              <a:t> (NI)</a:t>
            </a:r>
            <a:r>
              <a:rPr sz="2600" spc="-10" dirty="0">
                <a:solidFill>
                  <a:srgbClr val="254061"/>
                </a:solidFill>
                <a:latin typeface="Arial MT"/>
                <a:cs typeface="Arial MT"/>
              </a:rPr>
              <a:t> </a:t>
            </a:r>
            <a:r>
              <a:rPr sz="2600" spc="15" dirty="0">
                <a:solidFill>
                  <a:srgbClr val="254061"/>
                </a:solidFill>
                <a:latin typeface="Arial MT"/>
                <a:cs typeface="Arial MT"/>
              </a:rPr>
              <a:t>OF </a:t>
            </a:r>
            <a:r>
              <a:rPr sz="2600" spc="-710" dirty="0">
                <a:solidFill>
                  <a:srgbClr val="254061"/>
                </a:solidFill>
                <a:latin typeface="Arial MT"/>
                <a:cs typeface="Arial MT"/>
              </a:rPr>
              <a:t> </a:t>
            </a:r>
            <a:r>
              <a:rPr sz="2600" spc="20" dirty="0">
                <a:solidFill>
                  <a:srgbClr val="254061"/>
                </a:solidFill>
                <a:latin typeface="Arial MT"/>
                <a:cs typeface="Arial MT"/>
              </a:rPr>
              <a:t>WRISBERG</a:t>
            </a:r>
            <a:r>
              <a:rPr sz="2600" spc="10" dirty="0">
                <a:solidFill>
                  <a:srgbClr val="254061"/>
                </a:solidFill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: both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sensory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and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autonomic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fibres,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 typeface="MS UI Gothic"/>
              <a:buChar char="➢"/>
            </a:pPr>
            <a:endParaRPr sz="2300">
              <a:latin typeface="Arial MT"/>
              <a:cs typeface="Arial MT"/>
            </a:endParaRPr>
          </a:p>
          <a:p>
            <a:pPr marL="389255" indent="-377190">
              <a:lnSpc>
                <a:spcPct val="100000"/>
              </a:lnSpc>
              <a:buFont typeface="MS UI Gothic"/>
              <a:buChar char="➢"/>
              <a:tabLst>
                <a:tab pos="389890" algn="l"/>
              </a:tabLst>
            </a:pPr>
            <a:r>
              <a:rPr sz="2600" spc="5" dirty="0">
                <a:latin typeface="Arial MT"/>
                <a:cs typeface="Arial MT"/>
              </a:rPr>
              <a:t>Intramedullary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20" dirty="0">
                <a:latin typeface="Arial MT"/>
                <a:cs typeface="Arial MT"/>
              </a:rPr>
              <a:t>segment</a:t>
            </a:r>
            <a:r>
              <a:rPr sz="2600" spc="1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contains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all</a:t>
            </a:r>
            <a:r>
              <a:rPr sz="2600" spc="15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three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types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of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axons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41787" y="278941"/>
            <a:ext cx="13460094" cy="11029950"/>
            <a:chOff x="3241787" y="278941"/>
            <a:chExt cx="13460094" cy="110299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41787" y="11110025"/>
              <a:ext cx="13459694" cy="19852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6916" y="278941"/>
              <a:ext cx="13409434" cy="108486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86299" y="173471"/>
            <a:ext cx="7869555" cy="967740"/>
            <a:chOff x="1586299" y="173471"/>
            <a:chExt cx="7869555" cy="9677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6299" y="173471"/>
              <a:ext cx="7869393" cy="9672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1638" y="192321"/>
              <a:ext cx="7798715" cy="89660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21638" y="192318"/>
            <a:ext cx="7799070" cy="896619"/>
          </a:xfrm>
          <a:prstGeom prst="rect">
            <a:avLst/>
          </a:prstGeom>
          <a:ln w="7853">
            <a:solidFill>
              <a:srgbClr val="4A7EBB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76935">
              <a:lnSpc>
                <a:spcPts val="6035"/>
              </a:lnSpc>
            </a:pPr>
            <a:r>
              <a:rPr sz="5650" spc="-70" dirty="0"/>
              <a:t>CI</a:t>
            </a:r>
            <a:r>
              <a:rPr sz="5650" spc="-110" dirty="0"/>
              <a:t>S</a:t>
            </a:r>
            <a:r>
              <a:rPr sz="5650" spc="-70" dirty="0"/>
              <a:t>TER</a:t>
            </a:r>
            <a:r>
              <a:rPr sz="5650" spc="-65" dirty="0"/>
              <a:t>NA</a:t>
            </a:r>
            <a:r>
              <a:rPr sz="5650" spc="15" dirty="0"/>
              <a:t>L</a:t>
            </a:r>
            <a:r>
              <a:rPr sz="5650" spc="-310" dirty="0"/>
              <a:t> </a:t>
            </a:r>
            <a:r>
              <a:rPr sz="5650" spc="-70" dirty="0"/>
              <a:t>S</a:t>
            </a:r>
            <a:r>
              <a:rPr sz="5650" spc="-140" dirty="0"/>
              <a:t>E</a:t>
            </a:r>
            <a:r>
              <a:rPr sz="5650" spc="-65" dirty="0"/>
              <a:t>G</a:t>
            </a:r>
            <a:r>
              <a:rPr sz="5650" spc="-60" dirty="0"/>
              <a:t>M</a:t>
            </a:r>
            <a:r>
              <a:rPr sz="5650" spc="-70" dirty="0"/>
              <a:t>E</a:t>
            </a:r>
            <a:r>
              <a:rPr sz="5650" spc="-65" dirty="0"/>
              <a:t>N</a:t>
            </a:r>
            <a:r>
              <a:rPr sz="5650" spc="15" dirty="0"/>
              <a:t>T</a:t>
            </a:r>
            <a:endParaRPr sz="5650"/>
          </a:p>
        </p:txBody>
      </p:sp>
      <p:sp>
        <p:nvSpPr>
          <p:cNvPr id="6" name="object 6"/>
          <p:cNvSpPr txBox="1"/>
          <p:nvPr/>
        </p:nvSpPr>
        <p:spPr>
          <a:xfrm>
            <a:off x="620604" y="1373984"/>
            <a:ext cx="11096625" cy="721487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483870" marR="861060" indent="-471805">
              <a:lnSpc>
                <a:spcPts val="3550"/>
              </a:lnSpc>
              <a:spcBef>
                <a:spcPts val="390"/>
              </a:spcBef>
              <a:buChar char="•"/>
              <a:tabLst>
                <a:tab pos="483234" algn="l"/>
                <a:tab pos="484505" algn="l"/>
                <a:tab pos="9633585" algn="l"/>
              </a:tabLst>
            </a:pPr>
            <a:r>
              <a:rPr sz="3100" spc="5" dirty="0">
                <a:latin typeface="Arial MT"/>
                <a:cs typeface="Arial MT"/>
              </a:rPr>
              <a:t>Nerve </a:t>
            </a:r>
            <a:r>
              <a:rPr sz="3100" spc="-5" dirty="0">
                <a:latin typeface="Arial MT"/>
                <a:cs typeface="Arial MT"/>
              </a:rPr>
              <a:t>exits </a:t>
            </a:r>
            <a:r>
              <a:rPr sz="3100" spc="5" dirty="0">
                <a:latin typeface="Arial MT"/>
                <a:cs typeface="Arial MT"/>
              </a:rPr>
              <a:t>the </a:t>
            </a:r>
            <a:r>
              <a:rPr sz="3100" spc="10" dirty="0">
                <a:latin typeface="Arial MT"/>
                <a:cs typeface="Arial MT"/>
              </a:rPr>
              <a:t>pons </a:t>
            </a:r>
            <a:r>
              <a:rPr sz="3100" dirty="0">
                <a:latin typeface="Arial MT"/>
                <a:cs typeface="Arial MT"/>
              </a:rPr>
              <a:t>laterally </a:t>
            </a:r>
            <a:r>
              <a:rPr sz="3100" b="1" spc="5" dirty="0">
                <a:latin typeface="Arial"/>
                <a:cs typeface="Arial"/>
              </a:rPr>
              <a:t>at the </a:t>
            </a:r>
            <a:r>
              <a:rPr sz="3100" b="1" spc="5" dirty="0">
                <a:solidFill>
                  <a:srgbClr val="FF0000"/>
                </a:solidFill>
                <a:latin typeface="Arial"/>
                <a:cs typeface="Arial"/>
              </a:rPr>
              <a:t>pontomedullary </a:t>
            </a:r>
            <a:r>
              <a:rPr sz="31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100" b="1" spc="5" dirty="0">
                <a:solidFill>
                  <a:srgbClr val="FF0000"/>
                </a:solidFill>
                <a:latin typeface="Arial"/>
                <a:cs typeface="Arial"/>
              </a:rPr>
              <a:t>junction</a:t>
            </a:r>
            <a:r>
              <a:rPr sz="3100" spc="5" dirty="0">
                <a:latin typeface="Arial MT"/>
                <a:cs typeface="Arial MT"/>
              </a:rPr>
              <a:t>,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jus</a:t>
            </a:r>
            <a:r>
              <a:rPr sz="3100" spc="5" dirty="0">
                <a:latin typeface="Arial MT"/>
                <a:cs typeface="Arial MT"/>
              </a:rPr>
              <a:t>t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caudal</a:t>
            </a:r>
            <a:r>
              <a:rPr sz="3100" dirty="0">
                <a:latin typeface="Arial MT"/>
                <a:cs typeface="Arial MT"/>
              </a:rPr>
              <a:t> </a:t>
            </a:r>
            <a:r>
              <a:rPr sz="3100" spc="10" dirty="0">
                <a:latin typeface="Arial MT"/>
                <a:cs typeface="Arial MT"/>
              </a:rPr>
              <a:t>to</a:t>
            </a:r>
            <a:r>
              <a:rPr sz="3100" spc="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th</a:t>
            </a:r>
            <a:r>
              <a:rPr sz="3100" spc="15" dirty="0">
                <a:latin typeface="Arial MT"/>
                <a:cs typeface="Arial MT"/>
              </a:rPr>
              <a:t>e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root</a:t>
            </a:r>
            <a:r>
              <a:rPr sz="3100" spc="15" dirty="0">
                <a:latin typeface="Arial MT"/>
                <a:cs typeface="Arial MT"/>
              </a:rPr>
              <a:t>s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of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10" dirty="0">
                <a:latin typeface="Arial MT"/>
                <a:cs typeface="Arial MT"/>
              </a:rPr>
              <a:t>C</a:t>
            </a:r>
            <a:r>
              <a:rPr sz="3100" spc="20" dirty="0">
                <a:latin typeface="Arial MT"/>
                <a:cs typeface="Arial MT"/>
              </a:rPr>
              <a:t>N</a:t>
            </a:r>
            <a:r>
              <a:rPr sz="3100" spc="-5" dirty="0">
                <a:latin typeface="Arial MT"/>
                <a:cs typeface="Arial MT"/>
              </a:rPr>
              <a:t> </a:t>
            </a:r>
            <a:r>
              <a:rPr sz="3100" spc="20" dirty="0">
                <a:latin typeface="Arial MT"/>
                <a:cs typeface="Arial MT"/>
              </a:rPr>
              <a:t>V</a:t>
            </a:r>
            <a:r>
              <a:rPr sz="3100" spc="5" dirty="0">
                <a:latin typeface="Arial MT"/>
                <a:cs typeface="Arial MT"/>
              </a:rPr>
              <a:t> </a:t>
            </a:r>
            <a:r>
              <a:rPr sz="3100" b="1" spc="5" dirty="0">
                <a:latin typeface="Arial"/>
                <a:cs typeface="Arial"/>
              </a:rPr>
              <a:t>betwee</a:t>
            </a:r>
            <a:r>
              <a:rPr sz="3100" b="1" spc="20" dirty="0">
                <a:latin typeface="Arial"/>
                <a:cs typeface="Arial"/>
              </a:rPr>
              <a:t>n</a:t>
            </a:r>
            <a:r>
              <a:rPr sz="3100" b="1" dirty="0">
                <a:latin typeface="Arial"/>
                <a:cs typeface="Arial"/>
              </a:rPr>
              <a:t>	the  </a:t>
            </a:r>
            <a:r>
              <a:rPr sz="3100" b="1" spc="5" dirty="0">
                <a:solidFill>
                  <a:srgbClr val="FF0000"/>
                </a:solidFill>
                <a:latin typeface="Arial"/>
                <a:cs typeface="Arial"/>
              </a:rPr>
              <a:t>olive</a:t>
            </a:r>
            <a:r>
              <a:rPr sz="31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100" b="1" spc="10" dirty="0">
                <a:solidFill>
                  <a:srgbClr val="FF0000"/>
                </a:solidFill>
                <a:latin typeface="Arial"/>
                <a:cs typeface="Arial"/>
              </a:rPr>
              <a:t>and</a:t>
            </a:r>
            <a:r>
              <a:rPr sz="31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100" b="1" spc="10" dirty="0">
                <a:solidFill>
                  <a:srgbClr val="FF0000"/>
                </a:solidFill>
                <a:latin typeface="Arial"/>
                <a:cs typeface="Arial"/>
              </a:rPr>
              <a:t>the</a:t>
            </a:r>
            <a:r>
              <a:rPr sz="3100" b="1" spc="5" dirty="0">
                <a:solidFill>
                  <a:srgbClr val="FF0000"/>
                </a:solidFill>
                <a:latin typeface="Arial"/>
                <a:cs typeface="Arial"/>
              </a:rPr>
              <a:t> inferior</a:t>
            </a:r>
            <a:r>
              <a:rPr sz="31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100" b="1" spc="5" dirty="0">
                <a:solidFill>
                  <a:srgbClr val="FF0000"/>
                </a:solidFill>
                <a:latin typeface="Arial"/>
                <a:cs typeface="Arial"/>
              </a:rPr>
              <a:t>cerebellar</a:t>
            </a:r>
            <a:r>
              <a:rPr sz="31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100" b="1" spc="5" dirty="0">
                <a:solidFill>
                  <a:srgbClr val="FF0000"/>
                </a:solidFill>
                <a:latin typeface="Arial"/>
                <a:cs typeface="Arial"/>
              </a:rPr>
              <a:t>peduncle</a:t>
            </a:r>
            <a:endParaRPr sz="3100">
              <a:latin typeface="Arial"/>
              <a:cs typeface="Arial"/>
            </a:endParaRPr>
          </a:p>
          <a:p>
            <a:pPr marL="483870" marR="83820" indent="-471805">
              <a:lnSpc>
                <a:spcPts val="3550"/>
              </a:lnSpc>
              <a:spcBef>
                <a:spcPts val="2545"/>
              </a:spcBef>
              <a:buChar char="•"/>
              <a:tabLst>
                <a:tab pos="483234" algn="l"/>
                <a:tab pos="484505" algn="l"/>
                <a:tab pos="6618605" algn="l"/>
                <a:tab pos="8495030" algn="l"/>
                <a:tab pos="9948545" algn="l"/>
              </a:tabLst>
            </a:pPr>
            <a:r>
              <a:rPr sz="3100" spc="5" dirty="0">
                <a:latin typeface="Arial MT"/>
                <a:cs typeface="Arial MT"/>
              </a:rPr>
              <a:t>Th</a:t>
            </a:r>
            <a:r>
              <a:rPr sz="3100" spc="15" dirty="0">
                <a:latin typeface="Arial MT"/>
                <a:cs typeface="Arial MT"/>
              </a:rPr>
              <a:t>e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10" dirty="0">
                <a:latin typeface="Arial MT"/>
                <a:cs typeface="Arial MT"/>
              </a:rPr>
              <a:t>N</a:t>
            </a:r>
            <a:r>
              <a:rPr sz="3100" spc="5" dirty="0">
                <a:latin typeface="Arial MT"/>
                <a:cs typeface="Arial MT"/>
              </a:rPr>
              <a:t>I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-5" dirty="0">
                <a:latin typeface="Arial MT"/>
                <a:cs typeface="Arial MT"/>
              </a:rPr>
              <a:t>i</a:t>
            </a:r>
            <a:r>
              <a:rPr sz="3100" spc="15" dirty="0">
                <a:latin typeface="Arial MT"/>
                <a:cs typeface="Arial MT"/>
              </a:rPr>
              <a:t>s</a:t>
            </a:r>
            <a:r>
              <a:rPr sz="3100" spc="-5" dirty="0">
                <a:latin typeface="Arial MT"/>
                <a:cs typeface="Arial MT"/>
              </a:rPr>
              <a:t> </a:t>
            </a:r>
            <a:r>
              <a:rPr sz="3100" spc="15" dirty="0">
                <a:latin typeface="Arial MT"/>
                <a:cs typeface="Arial MT"/>
              </a:rPr>
              <a:t>a</a:t>
            </a:r>
            <a:r>
              <a:rPr sz="3100" spc="5" dirty="0">
                <a:latin typeface="Arial MT"/>
                <a:cs typeface="Arial MT"/>
              </a:rPr>
              <a:t> </a:t>
            </a:r>
            <a:r>
              <a:rPr sz="3100" spc="15" dirty="0">
                <a:latin typeface="Arial MT"/>
                <a:cs typeface="Arial MT"/>
              </a:rPr>
              <a:t>small</a:t>
            </a:r>
            <a:r>
              <a:rPr sz="3100" spc="5" dirty="0">
                <a:latin typeface="Arial MT"/>
                <a:cs typeface="Arial MT"/>
              </a:rPr>
              <a:t> bundl</a:t>
            </a:r>
            <a:r>
              <a:rPr sz="3100" spc="15" dirty="0">
                <a:latin typeface="Arial MT"/>
                <a:cs typeface="Arial MT"/>
              </a:rPr>
              <a:t>e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that</a:t>
            </a:r>
            <a:r>
              <a:rPr sz="3100" spc="-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usuall</a:t>
            </a:r>
            <a:r>
              <a:rPr sz="3100" spc="15" dirty="0">
                <a:latin typeface="Arial MT"/>
                <a:cs typeface="Arial MT"/>
              </a:rPr>
              <a:t>y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leave</a:t>
            </a:r>
            <a:r>
              <a:rPr sz="3100" spc="15" dirty="0">
                <a:latin typeface="Arial MT"/>
                <a:cs typeface="Arial MT"/>
              </a:rPr>
              <a:t>s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15" dirty="0">
                <a:latin typeface="Arial MT"/>
                <a:cs typeface="Arial MT"/>
              </a:rPr>
              <a:t>the</a:t>
            </a:r>
            <a:r>
              <a:rPr sz="3100" spc="5" dirty="0">
                <a:latin typeface="Arial MT"/>
                <a:cs typeface="Arial MT"/>
              </a:rPr>
              <a:t> pon</a:t>
            </a:r>
            <a:r>
              <a:rPr sz="3100" spc="15" dirty="0">
                <a:latin typeface="Arial MT"/>
                <a:cs typeface="Arial MT"/>
              </a:rPr>
              <a:t>s</a:t>
            </a:r>
            <a:r>
              <a:rPr sz="3100" dirty="0">
                <a:latin typeface="Arial MT"/>
                <a:cs typeface="Arial MT"/>
              </a:rPr>
              <a:t>	closer  </a:t>
            </a:r>
            <a:r>
              <a:rPr sz="3100" spc="10" dirty="0">
                <a:latin typeface="Arial MT"/>
                <a:cs typeface="Arial MT"/>
              </a:rPr>
              <a:t>to</a:t>
            </a:r>
            <a:r>
              <a:rPr sz="3100" spc="15" dirty="0">
                <a:latin typeface="Arial MT"/>
                <a:cs typeface="Arial MT"/>
              </a:rPr>
              <a:t> CN</a:t>
            </a:r>
            <a:r>
              <a:rPr sz="3100" dirty="0">
                <a:latin typeface="Arial MT"/>
                <a:cs typeface="Arial MT"/>
              </a:rPr>
              <a:t> VIII </a:t>
            </a:r>
            <a:r>
              <a:rPr sz="3100" spc="5" dirty="0">
                <a:latin typeface="Arial MT"/>
                <a:cs typeface="Arial MT"/>
              </a:rPr>
              <a:t>than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15" dirty="0">
                <a:latin typeface="Arial MT"/>
                <a:cs typeface="Arial MT"/>
              </a:rPr>
              <a:t>CN</a:t>
            </a:r>
            <a:r>
              <a:rPr sz="310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VII</a:t>
            </a:r>
            <a:r>
              <a:rPr sz="3100" dirty="0">
                <a:latin typeface="Arial MT"/>
                <a:cs typeface="Arial MT"/>
              </a:rPr>
              <a:t> </a:t>
            </a:r>
            <a:r>
              <a:rPr sz="3100" spc="10" dirty="0">
                <a:latin typeface="Arial MT"/>
                <a:cs typeface="Arial MT"/>
              </a:rPr>
              <a:t>and</a:t>
            </a:r>
            <a:r>
              <a:rPr sz="310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runs</a:t>
            </a:r>
            <a:r>
              <a:rPr sz="310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between</a:t>
            </a:r>
            <a:r>
              <a:rPr sz="3100" spc="-5" dirty="0">
                <a:latin typeface="Arial MT"/>
                <a:cs typeface="Arial MT"/>
              </a:rPr>
              <a:t> </a:t>
            </a:r>
            <a:r>
              <a:rPr sz="3100" spc="15" dirty="0">
                <a:latin typeface="Arial MT"/>
                <a:cs typeface="Arial MT"/>
              </a:rPr>
              <a:t>the	</a:t>
            </a:r>
            <a:r>
              <a:rPr sz="3100" spc="5" dirty="0">
                <a:latin typeface="Arial MT"/>
                <a:cs typeface="Arial MT"/>
              </a:rPr>
              <a:t>larger trunks 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across</a:t>
            </a:r>
            <a:r>
              <a:rPr sz="310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the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cerebellopontine</a:t>
            </a:r>
            <a:r>
              <a:rPr sz="310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angle	</a:t>
            </a:r>
            <a:r>
              <a:rPr sz="3100" spc="-75" dirty="0">
                <a:latin typeface="Arial MT"/>
                <a:cs typeface="Arial MT"/>
              </a:rPr>
              <a:t>(CPA).</a:t>
            </a:r>
            <a:endParaRPr sz="3100">
              <a:latin typeface="Arial MT"/>
              <a:cs typeface="Arial MT"/>
            </a:endParaRPr>
          </a:p>
          <a:p>
            <a:pPr marL="483870" marR="5080" indent="-471805">
              <a:lnSpc>
                <a:spcPts val="3550"/>
              </a:lnSpc>
              <a:spcBef>
                <a:spcPts val="2620"/>
              </a:spcBef>
              <a:buChar char="•"/>
              <a:tabLst>
                <a:tab pos="483234" algn="l"/>
                <a:tab pos="484505" algn="l"/>
                <a:tab pos="7972425" algn="l"/>
                <a:tab pos="9283065" algn="l"/>
              </a:tabLst>
            </a:pPr>
            <a:r>
              <a:rPr sz="3100" spc="10" dirty="0">
                <a:latin typeface="Arial MT"/>
                <a:cs typeface="Arial MT"/>
              </a:rPr>
              <a:t>At</a:t>
            </a:r>
            <a:r>
              <a:rPr sz="310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the</a:t>
            </a:r>
            <a:r>
              <a:rPr sz="310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entrance to</a:t>
            </a:r>
            <a:r>
              <a:rPr sz="310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the</a:t>
            </a:r>
            <a:r>
              <a:rPr sz="310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IAC, the</a:t>
            </a:r>
            <a:r>
              <a:rPr sz="3100" dirty="0">
                <a:latin typeface="Arial MT"/>
                <a:cs typeface="Arial MT"/>
              </a:rPr>
              <a:t> facial </a:t>
            </a:r>
            <a:r>
              <a:rPr sz="3100" spc="5" dirty="0">
                <a:latin typeface="Arial MT"/>
                <a:cs typeface="Arial MT"/>
              </a:rPr>
              <a:t>nerve</a:t>
            </a:r>
            <a:r>
              <a:rPr sz="3100" spc="-15" dirty="0">
                <a:latin typeface="Arial MT"/>
                <a:cs typeface="Arial MT"/>
              </a:rPr>
              <a:t> </a:t>
            </a:r>
            <a:r>
              <a:rPr sz="3100" spc="15" dirty="0">
                <a:latin typeface="Arial MT"/>
                <a:cs typeface="Arial MT"/>
              </a:rPr>
              <a:t>motor	</a:t>
            </a:r>
            <a:r>
              <a:rPr sz="3100" spc="5" dirty="0">
                <a:latin typeface="Arial MT"/>
                <a:cs typeface="Arial MT"/>
              </a:rPr>
              <a:t>root</a:t>
            </a:r>
            <a:r>
              <a:rPr sz="3100" spc="-4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lies</a:t>
            </a:r>
            <a:r>
              <a:rPr sz="3100" spc="-4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in </a:t>
            </a:r>
            <a:r>
              <a:rPr sz="3100" spc="-844" dirty="0">
                <a:latin typeface="Arial MT"/>
                <a:cs typeface="Arial MT"/>
              </a:rPr>
              <a:t> </a:t>
            </a:r>
            <a:r>
              <a:rPr sz="3100" spc="15" dirty="0">
                <a:latin typeface="Arial MT"/>
                <a:cs typeface="Arial MT"/>
              </a:rPr>
              <a:t>a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groove </a:t>
            </a:r>
            <a:r>
              <a:rPr sz="3100" spc="15" dirty="0">
                <a:latin typeface="Arial MT"/>
                <a:cs typeface="Arial MT"/>
              </a:rPr>
              <a:t>on the </a:t>
            </a:r>
            <a:r>
              <a:rPr sz="3100" spc="5" dirty="0">
                <a:latin typeface="Arial MT"/>
                <a:cs typeface="Arial MT"/>
              </a:rPr>
              <a:t>anterosuperior</a:t>
            </a:r>
            <a:r>
              <a:rPr sz="3100" spc="-5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surface </a:t>
            </a:r>
            <a:r>
              <a:rPr sz="3100" spc="10" dirty="0">
                <a:latin typeface="Arial MT"/>
                <a:cs typeface="Arial MT"/>
              </a:rPr>
              <a:t>of	</a:t>
            </a:r>
            <a:r>
              <a:rPr sz="3100" spc="5" dirty="0">
                <a:latin typeface="Arial MT"/>
                <a:cs typeface="Arial MT"/>
              </a:rPr>
              <a:t>the 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vestibulocochlear</a:t>
            </a:r>
            <a:r>
              <a:rPr sz="3100" spc="-15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nerve,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-5" dirty="0">
                <a:latin typeface="Arial MT"/>
                <a:cs typeface="Arial MT"/>
              </a:rPr>
              <a:t>with</a:t>
            </a:r>
            <a:r>
              <a:rPr sz="3100" spc="-25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the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10" dirty="0">
                <a:latin typeface="Arial MT"/>
                <a:cs typeface="Arial MT"/>
              </a:rPr>
              <a:t>NI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in</a:t>
            </a:r>
            <a:r>
              <a:rPr sz="3100" spc="-2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between.</a:t>
            </a:r>
            <a:endParaRPr sz="3100">
              <a:latin typeface="Arial MT"/>
              <a:cs typeface="Arial MT"/>
            </a:endParaRPr>
          </a:p>
          <a:p>
            <a:pPr marL="483870" marR="599440" indent="-471805">
              <a:lnSpc>
                <a:spcPts val="3550"/>
              </a:lnSpc>
              <a:spcBef>
                <a:spcPts val="2545"/>
              </a:spcBef>
              <a:buChar char="•"/>
              <a:tabLst>
                <a:tab pos="483234" algn="l"/>
                <a:tab pos="484505" algn="l"/>
                <a:tab pos="9938385" algn="l"/>
              </a:tabLst>
            </a:pPr>
            <a:r>
              <a:rPr sz="3100" spc="5" dirty="0">
                <a:latin typeface="Arial MT"/>
                <a:cs typeface="Arial MT"/>
              </a:rPr>
              <a:t>Th</a:t>
            </a:r>
            <a:r>
              <a:rPr sz="3100" spc="15" dirty="0">
                <a:latin typeface="Arial MT"/>
                <a:cs typeface="Arial MT"/>
              </a:rPr>
              <a:t>e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facia</a:t>
            </a:r>
            <a:r>
              <a:rPr sz="3100" spc="5" dirty="0">
                <a:latin typeface="Arial MT"/>
                <a:cs typeface="Arial MT"/>
              </a:rPr>
              <a:t>l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nerv</a:t>
            </a:r>
            <a:r>
              <a:rPr sz="3100" spc="15" dirty="0">
                <a:latin typeface="Arial MT"/>
                <a:cs typeface="Arial MT"/>
              </a:rPr>
              <a:t>e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10" dirty="0">
                <a:latin typeface="Arial MT"/>
                <a:cs typeface="Arial MT"/>
              </a:rPr>
              <a:t>a</a:t>
            </a:r>
            <a:r>
              <a:rPr sz="3100" spc="5" dirty="0">
                <a:latin typeface="Arial MT"/>
                <a:cs typeface="Arial MT"/>
              </a:rPr>
              <a:t>t </a:t>
            </a:r>
            <a:r>
              <a:rPr sz="3100" dirty="0">
                <a:latin typeface="Arial MT"/>
                <a:cs typeface="Arial MT"/>
              </a:rPr>
              <a:t>thi</a:t>
            </a:r>
            <a:r>
              <a:rPr sz="3100" spc="15" dirty="0">
                <a:latin typeface="Arial MT"/>
                <a:cs typeface="Arial MT"/>
              </a:rPr>
              <a:t>s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point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lie</a:t>
            </a:r>
            <a:r>
              <a:rPr sz="3100" spc="15" dirty="0">
                <a:latin typeface="Arial MT"/>
                <a:cs typeface="Arial MT"/>
              </a:rPr>
              <a:t>s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-5" dirty="0">
                <a:latin typeface="Arial MT"/>
                <a:cs typeface="Arial MT"/>
              </a:rPr>
              <a:t>i</a:t>
            </a:r>
            <a:r>
              <a:rPr sz="3100" spc="15" dirty="0">
                <a:latin typeface="Arial MT"/>
                <a:cs typeface="Arial MT"/>
              </a:rPr>
              <a:t>n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clos</a:t>
            </a:r>
            <a:r>
              <a:rPr sz="3100" spc="15" dirty="0">
                <a:latin typeface="Arial MT"/>
                <a:cs typeface="Arial MT"/>
              </a:rPr>
              <a:t>e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proximit</a:t>
            </a:r>
            <a:r>
              <a:rPr sz="3100" spc="15" dirty="0">
                <a:latin typeface="Arial MT"/>
                <a:cs typeface="Arial MT"/>
              </a:rPr>
              <a:t>y</a:t>
            </a:r>
            <a:r>
              <a:rPr sz="3100" spc="20" dirty="0">
                <a:latin typeface="Arial MT"/>
                <a:cs typeface="Arial MT"/>
              </a:rPr>
              <a:t> </a:t>
            </a:r>
            <a:r>
              <a:rPr sz="3100" spc="10" dirty="0">
                <a:latin typeface="Arial MT"/>
                <a:cs typeface="Arial MT"/>
              </a:rPr>
              <a:t>to</a:t>
            </a:r>
            <a:r>
              <a:rPr sz="3100" dirty="0">
                <a:latin typeface="Arial MT"/>
                <a:cs typeface="Arial MT"/>
              </a:rPr>
              <a:t>	the  </a:t>
            </a:r>
            <a:r>
              <a:rPr sz="3100" spc="5" dirty="0">
                <a:solidFill>
                  <a:srgbClr val="254061"/>
                </a:solidFill>
                <a:latin typeface="Arial MT"/>
                <a:cs typeface="Arial MT"/>
              </a:rPr>
              <a:t>anterior</a:t>
            </a:r>
            <a:r>
              <a:rPr sz="3100" spc="-15" dirty="0">
                <a:solidFill>
                  <a:srgbClr val="254061"/>
                </a:solidFill>
                <a:latin typeface="Arial MT"/>
                <a:cs typeface="Arial MT"/>
              </a:rPr>
              <a:t> </a:t>
            </a:r>
            <a:r>
              <a:rPr sz="3100" dirty="0">
                <a:solidFill>
                  <a:srgbClr val="254061"/>
                </a:solidFill>
                <a:latin typeface="Arial MT"/>
                <a:cs typeface="Arial MT"/>
              </a:rPr>
              <a:t>inferior</a:t>
            </a:r>
            <a:r>
              <a:rPr sz="3100" spc="-10" dirty="0">
                <a:solidFill>
                  <a:srgbClr val="254061"/>
                </a:solidFill>
                <a:latin typeface="Arial MT"/>
                <a:cs typeface="Arial MT"/>
              </a:rPr>
              <a:t> </a:t>
            </a:r>
            <a:r>
              <a:rPr sz="3100" spc="5" dirty="0">
                <a:solidFill>
                  <a:srgbClr val="254061"/>
                </a:solidFill>
                <a:latin typeface="Arial MT"/>
                <a:cs typeface="Arial MT"/>
              </a:rPr>
              <a:t>cerebellar</a:t>
            </a:r>
            <a:r>
              <a:rPr sz="3100" spc="-5" dirty="0">
                <a:solidFill>
                  <a:srgbClr val="254061"/>
                </a:solidFill>
                <a:latin typeface="Arial MT"/>
                <a:cs typeface="Arial MT"/>
              </a:rPr>
              <a:t> </a:t>
            </a:r>
            <a:r>
              <a:rPr sz="3100" spc="10" dirty="0">
                <a:solidFill>
                  <a:srgbClr val="254061"/>
                </a:solidFill>
                <a:latin typeface="Arial MT"/>
                <a:cs typeface="Arial MT"/>
              </a:rPr>
              <a:t>artery</a:t>
            </a:r>
            <a:r>
              <a:rPr sz="3100" dirty="0">
                <a:solidFill>
                  <a:srgbClr val="254061"/>
                </a:solidFill>
                <a:latin typeface="Arial MT"/>
                <a:cs typeface="Arial MT"/>
              </a:rPr>
              <a:t> </a:t>
            </a:r>
            <a:r>
              <a:rPr sz="3100" spc="5" dirty="0">
                <a:solidFill>
                  <a:srgbClr val="254061"/>
                </a:solidFill>
                <a:latin typeface="Arial MT"/>
                <a:cs typeface="Arial MT"/>
              </a:rPr>
              <a:t>(AICA).</a:t>
            </a:r>
            <a:endParaRPr sz="3100">
              <a:latin typeface="Arial MT"/>
              <a:cs typeface="Arial MT"/>
            </a:endParaRPr>
          </a:p>
          <a:p>
            <a:pPr marL="483870" marR="482600" indent="-471805">
              <a:lnSpc>
                <a:spcPts val="3550"/>
              </a:lnSpc>
              <a:spcBef>
                <a:spcPts val="2545"/>
              </a:spcBef>
              <a:buChar char="•"/>
              <a:tabLst>
                <a:tab pos="483234" algn="l"/>
                <a:tab pos="484505" algn="l"/>
                <a:tab pos="9174480" algn="l"/>
              </a:tabLst>
            </a:pPr>
            <a:r>
              <a:rPr sz="3100" spc="5" dirty="0">
                <a:latin typeface="Arial MT"/>
                <a:cs typeface="Arial MT"/>
              </a:rPr>
              <a:t>the subarachnoid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space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extends along</a:t>
            </a:r>
            <a:r>
              <a:rPr sz="3100" spc="35" dirty="0">
                <a:latin typeface="Arial MT"/>
                <a:cs typeface="Arial MT"/>
              </a:rPr>
              <a:t> </a:t>
            </a:r>
            <a:r>
              <a:rPr sz="3100" spc="15" dirty="0">
                <a:latin typeface="Arial MT"/>
                <a:cs typeface="Arial MT"/>
              </a:rPr>
              <a:t>the</a:t>
            </a:r>
            <a:r>
              <a:rPr sz="3100" spc="2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facial	</a:t>
            </a:r>
            <a:r>
              <a:rPr sz="3100" spc="5" dirty="0">
                <a:latin typeface="Arial MT"/>
                <a:cs typeface="Arial MT"/>
              </a:rPr>
              <a:t>nerve</a:t>
            </a:r>
            <a:r>
              <a:rPr sz="3100" spc="-80" dirty="0">
                <a:latin typeface="Arial MT"/>
                <a:cs typeface="Arial MT"/>
              </a:rPr>
              <a:t> </a:t>
            </a:r>
            <a:r>
              <a:rPr sz="3100" spc="10" dirty="0">
                <a:latin typeface="Arial MT"/>
                <a:cs typeface="Arial MT"/>
              </a:rPr>
              <a:t>to </a:t>
            </a:r>
            <a:r>
              <a:rPr sz="3100" spc="-844" dirty="0">
                <a:latin typeface="Arial MT"/>
                <a:cs typeface="Arial MT"/>
              </a:rPr>
              <a:t> </a:t>
            </a:r>
            <a:r>
              <a:rPr sz="3100" spc="15" dirty="0">
                <a:latin typeface="Arial MT"/>
                <a:cs typeface="Arial MT"/>
              </a:rPr>
              <a:t>the</a:t>
            </a:r>
            <a:r>
              <a:rPr sz="310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geniculate</a:t>
            </a:r>
            <a:r>
              <a:rPr sz="3100" spc="-7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ganglion.</a:t>
            </a:r>
            <a:endParaRPr sz="31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79746" y="3377907"/>
            <a:ext cx="8324352" cy="554537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"/>
            <a:ext cx="20104099" cy="1130854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48784"/>
            <a:ext cx="20104100" cy="11059795"/>
            <a:chOff x="0" y="248784"/>
            <a:chExt cx="20104100" cy="110597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48784"/>
              <a:ext cx="20104099" cy="110597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730317" y="6093329"/>
              <a:ext cx="2563495" cy="2480310"/>
            </a:xfrm>
            <a:custGeom>
              <a:avLst/>
              <a:gdLst/>
              <a:ahLst/>
              <a:cxnLst/>
              <a:rect l="l" t="t" r="r" b="b"/>
              <a:pathLst>
                <a:path w="2563495" h="2480309">
                  <a:moveTo>
                    <a:pt x="678054" y="0"/>
                  </a:moveTo>
                  <a:lnTo>
                    <a:pt x="0" y="15397"/>
                  </a:lnTo>
                  <a:lnTo>
                    <a:pt x="15397" y="693452"/>
                  </a:lnTo>
                  <a:lnTo>
                    <a:pt x="181061" y="520088"/>
                  </a:lnTo>
                  <a:lnTo>
                    <a:pt x="2231789" y="2479747"/>
                  </a:lnTo>
                  <a:lnTo>
                    <a:pt x="2563119" y="2133020"/>
                  </a:lnTo>
                  <a:lnTo>
                    <a:pt x="512390" y="173362"/>
                  </a:lnTo>
                  <a:lnTo>
                    <a:pt x="678054" y="0"/>
                  </a:lnTo>
                  <a:close/>
                </a:path>
              </a:pathLst>
            </a:custGeom>
            <a:solidFill>
              <a:srgbClr val="4BAC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730316" y="6093328"/>
              <a:ext cx="2563495" cy="2480310"/>
            </a:xfrm>
            <a:custGeom>
              <a:avLst/>
              <a:gdLst/>
              <a:ahLst/>
              <a:cxnLst/>
              <a:rect l="l" t="t" r="r" b="b"/>
              <a:pathLst>
                <a:path w="2563495" h="2480309">
                  <a:moveTo>
                    <a:pt x="181061" y="520089"/>
                  </a:moveTo>
                  <a:lnTo>
                    <a:pt x="15397" y="693452"/>
                  </a:lnTo>
                  <a:lnTo>
                    <a:pt x="0" y="15397"/>
                  </a:lnTo>
                  <a:lnTo>
                    <a:pt x="678054" y="0"/>
                  </a:lnTo>
                  <a:lnTo>
                    <a:pt x="512390" y="173363"/>
                  </a:lnTo>
                  <a:lnTo>
                    <a:pt x="2563118" y="2133021"/>
                  </a:lnTo>
                  <a:lnTo>
                    <a:pt x="2231790" y="2479747"/>
                  </a:lnTo>
                  <a:lnTo>
                    <a:pt x="181061" y="520089"/>
                  </a:lnTo>
                  <a:close/>
                </a:path>
              </a:pathLst>
            </a:custGeom>
            <a:ln w="20941">
              <a:solidFill>
                <a:srgbClr val="377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65623" y="816729"/>
              <a:ext cx="10916526" cy="98962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87288" y="1138394"/>
              <a:ext cx="9946503" cy="89262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40566" y="1108238"/>
              <a:ext cx="16304425" cy="91322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15980" y="1120503"/>
            <a:ext cx="20002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-105" dirty="0">
                <a:solidFill>
                  <a:srgbClr val="0000FF"/>
                </a:solidFill>
                <a:latin typeface="Microsoft Sans Serif"/>
                <a:cs typeface="Microsoft Sans Serif"/>
              </a:rPr>
              <a:t>z</a:t>
            </a:r>
            <a:endParaRPr sz="295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98381" y="693176"/>
            <a:ext cx="9486900" cy="4584700"/>
            <a:chOff x="1698381" y="693176"/>
            <a:chExt cx="9486900" cy="4584700"/>
          </a:xfrm>
        </p:grpSpPr>
        <p:sp>
          <p:nvSpPr>
            <p:cNvPr id="4" name="object 4"/>
            <p:cNvSpPr/>
            <p:nvPr/>
          </p:nvSpPr>
          <p:spPr>
            <a:xfrm>
              <a:off x="3928680" y="1538427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0" y="0"/>
                  </a:moveTo>
                  <a:lnTo>
                    <a:pt x="23371" y="0"/>
                  </a:lnTo>
                </a:path>
              </a:pathLst>
            </a:custGeom>
            <a:ln w="1884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8381" y="693176"/>
              <a:ext cx="9486622" cy="4584151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7437" y="5631241"/>
            <a:ext cx="6353730" cy="460300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99201" y="5564228"/>
            <a:ext cx="6894028" cy="508047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96548" y="418877"/>
            <a:ext cx="6645909" cy="967740"/>
            <a:chOff x="1696548" y="418877"/>
            <a:chExt cx="6645909" cy="9677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6548" y="418877"/>
              <a:ext cx="6645348" cy="9672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1887" y="437727"/>
              <a:ext cx="6574670" cy="89660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31887" y="437724"/>
            <a:ext cx="6574790" cy="896619"/>
          </a:xfrm>
          <a:prstGeom prst="rect">
            <a:avLst/>
          </a:prstGeom>
          <a:ln w="7853">
            <a:solidFill>
              <a:srgbClr val="4A7EBB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30885">
              <a:lnSpc>
                <a:spcPts val="6035"/>
              </a:lnSpc>
            </a:pPr>
            <a:r>
              <a:rPr sz="5650" spc="-220" dirty="0"/>
              <a:t>M</a:t>
            </a:r>
            <a:r>
              <a:rPr sz="5650" spc="-290" dirty="0"/>
              <a:t>E</a:t>
            </a:r>
            <a:r>
              <a:rPr sz="5650" spc="-675" dirty="0"/>
              <a:t>AT</a:t>
            </a:r>
            <a:r>
              <a:rPr sz="5650" spc="-225" dirty="0"/>
              <a:t>A</a:t>
            </a:r>
            <a:r>
              <a:rPr sz="5650" spc="15" dirty="0"/>
              <a:t>L</a:t>
            </a:r>
            <a:r>
              <a:rPr sz="5650" spc="-495" dirty="0"/>
              <a:t> </a:t>
            </a:r>
            <a:r>
              <a:rPr sz="5650" spc="-70" dirty="0"/>
              <a:t>S</a:t>
            </a:r>
            <a:r>
              <a:rPr sz="5650" spc="-140" dirty="0"/>
              <a:t>E</a:t>
            </a:r>
            <a:r>
              <a:rPr sz="5650" spc="-65" dirty="0"/>
              <a:t>G</a:t>
            </a:r>
            <a:r>
              <a:rPr sz="5650" spc="-60" dirty="0"/>
              <a:t>M</a:t>
            </a:r>
            <a:r>
              <a:rPr sz="5650" spc="-70" dirty="0"/>
              <a:t>E</a:t>
            </a:r>
            <a:r>
              <a:rPr sz="5650" spc="-65" dirty="0"/>
              <a:t>N</a:t>
            </a:r>
            <a:r>
              <a:rPr sz="5650" spc="15" dirty="0"/>
              <a:t>T</a:t>
            </a:r>
            <a:endParaRPr sz="5650"/>
          </a:p>
        </p:txBody>
      </p:sp>
      <p:sp>
        <p:nvSpPr>
          <p:cNvPr id="6" name="object 6"/>
          <p:cNvSpPr txBox="1"/>
          <p:nvPr/>
        </p:nvSpPr>
        <p:spPr>
          <a:xfrm>
            <a:off x="739342" y="1500128"/>
            <a:ext cx="10623550" cy="80867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83870" marR="5080" indent="-471805" algn="just">
              <a:lnSpc>
                <a:spcPts val="3890"/>
              </a:lnSpc>
              <a:spcBef>
                <a:spcPts val="120"/>
              </a:spcBef>
              <a:buFont typeface="MS UI Gothic"/>
              <a:buChar char="➢"/>
              <a:tabLst>
                <a:tab pos="484505" algn="l"/>
              </a:tabLst>
            </a:pPr>
            <a:r>
              <a:rPr sz="3100" spc="10" dirty="0">
                <a:latin typeface="Arial MT"/>
                <a:cs typeface="Arial MT"/>
              </a:rPr>
              <a:t>At </a:t>
            </a:r>
            <a:r>
              <a:rPr sz="3100" spc="5" dirty="0">
                <a:latin typeface="Arial MT"/>
                <a:cs typeface="Arial MT"/>
              </a:rPr>
              <a:t>the bottom </a:t>
            </a:r>
            <a:r>
              <a:rPr sz="3100" spc="10" dirty="0">
                <a:latin typeface="Arial MT"/>
                <a:cs typeface="Arial MT"/>
              </a:rPr>
              <a:t>or </a:t>
            </a:r>
            <a:r>
              <a:rPr sz="3100" dirty="0">
                <a:latin typeface="Arial MT"/>
                <a:cs typeface="Arial MT"/>
              </a:rPr>
              <a:t>lateral </a:t>
            </a:r>
            <a:r>
              <a:rPr sz="3100" spc="10" dirty="0">
                <a:latin typeface="Arial MT"/>
                <a:cs typeface="Arial MT"/>
              </a:rPr>
              <a:t>end </a:t>
            </a:r>
            <a:r>
              <a:rPr sz="3100" spc="5" dirty="0">
                <a:latin typeface="Arial MT"/>
                <a:cs typeface="Arial MT"/>
              </a:rPr>
              <a:t>of the </a:t>
            </a:r>
            <a:r>
              <a:rPr sz="3100" dirty="0">
                <a:latin typeface="Arial MT"/>
                <a:cs typeface="Arial MT"/>
              </a:rPr>
              <a:t>IAC, </a:t>
            </a:r>
            <a:r>
              <a:rPr sz="3100" spc="5" dirty="0">
                <a:latin typeface="Arial MT"/>
                <a:cs typeface="Arial MT"/>
              </a:rPr>
              <a:t>the nerve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pierces 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the meninges </a:t>
            </a:r>
            <a:r>
              <a:rPr sz="3100" spc="10" dirty="0">
                <a:latin typeface="Arial MT"/>
                <a:cs typeface="Arial MT"/>
              </a:rPr>
              <a:t>and </a:t>
            </a:r>
            <a:r>
              <a:rPr sz="3100" spc="5" dirty="0">
                <a:solidFill>
                  <a:srgbClr val="10243E"/>
                </a:solidFill>
                <a:latin typeface="Arial MT"/>
                <a:cs typeface="Arial MT"/>
              </a:rPr>
              <a:t>enters </a:t>
            </a:r>
            <a:r>
              <a:rPr sz="3100" spc="15" dirty="0">
                <a:solidFill>
                  <a:srgbClr val="10243E"/>
                </a:solidFill>
                <a:latin typeface="Arial MT"/>
                <a:cs typeface="Arial MT"/>
              </a:rPr>
              <a:t>the </a:t>
            </a:r>
            <a:r>
              <a:rPr sz="3100" dirty="0">
                <a:solidFill>
                  <a:srgbClr val="10243E"/>
                </a:solidFill>
                <a:latin typeface="Arial MT"/>
                <a:cs typeface="Arial MT"/>
              </a:rPr>
              <a:t>facial </a:t>
            </a:r>
            <a:r>
              <a:rPr sz="3100" spc="5" dirty="0">
                <a:solidFill>
                  <a:srgbClr val="10243E"/>
                </a:solidFill>
                <a:latin typeface="Arial MT"/>
                <a:cs typeface="Arial MT"/>
              </a:rPr>
              <a:t>canal</a:t>
            </a:r>
            <a:r>
              <a:rPr sz="3100" spc="5" dirty="0">
                <a:latin typeface="Arial MT"/>
                <a:cs typeface="Arial MT"/>
              </a:rPr>
              <a:t>,</a:t>
            </a:r>
            <a:r>
              <a:rPr sz="3100" spc="10" dirty="0">
                <a:latin typeface="Arial MT"/>
                <a:cs typeface="Arial MT"/>
              </a:rPr>
              <a:t> or </a:t>
            </a:r>
            <a:r>
              <a:rPr sz="3100" dirty="0">
                <a:latin typeface="Arial MT"/>
                <a:cs typeface="Arial MT"/>
              </a:rPr>
              <a:t>fallopian </a:t>
            </a:r>
            <a:r>
              <a:rPr sz="3100" spc="5" dirty="0">
                <a:latin typeface="Arial MT"/>
                <a:cs typeface="Arial MT"/>
              </a:rPr>
              <a:t> aqueduct.</a:t>
            </a:r>
            <a:endParaRPr sz="3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MS UI Gothic"/>
              <a:buChar char="➢"/>
            </a:pPr>
            <a:endParaRPr sz="3650">
              <a:latin typeface="Arial MT"/>
              <a:cs typeface="Arial MT"/>
            </a:endParaRPr>
          </a:p>
          <a:p>
            <a:pPr marL="483870" indent="-471805">
              <a:lnSpc>
                <a:spcPct val="100000"/>
              </a:lnSpc>
              <a:buFont typeface="MS UI Gothic"/>
              <a:buChar char="➢"/>
              <a:tabLst>
                <a:tab pos="484505" algn="l"/>
                <a:tab pos="9099550" algn="l"/>
              </a:tabLst>
            </a:pPr>
            <a:r>
              <a:rPr sz="3100" spc="10" dirty="0">
                <a:latin typeface="Arial MT"/>
                <a:cs typeface="Arial MT"/>
              </a:rPr>
              <a:t>The</a:t>
            </a:r>
            <a:r>
              <a:rPr sz="3100" spc="-5" dirty="0">
                <a:latin typeface="Arial MT"/>
                <a:cs typeface="Arial MT"/>
              </a:rPr>
              <a:t> </a:t>
            </a:r>
            <a:r>
              <a:rPr sz="3100" spc="5" dirty="0">
                <a:solidFill>
                  <a:srgbClr val="002060"/>
                </a:solidFill>
                <a:latin typeface="Arial MT"/>
                <a:cs typeface="Arial MT"/>
              </a:rPr>
              <a:t>point</a:t>
            </a:r>
            <a:r>
              <a:rPr sz="310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3100" spc="5" dirty="0">
                <a:solidFill>
                  <a:srgbClr val="002060"/>
                </a:solidFill>
                <a:latin typeface="Arial MT"/>
                <a:cs typeface="Arial MT"/>
              </a:rPr>
              <a:t>of</a:t>
            </a:r>
            <a:r>
              <a:rPr sz="310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3100" spc="5" dirty="0">
                <a:solidFill>
                  <a:srgbClr val="002060"/>
                </a:solidFill>
                <a:latin typeface="Arial MT"/>
                <a:cs typeface="Arial MT"/>
              </a:rPr>
              <a:t>entry</a:t>
            </a:r>
            <a:r>
              <a:rPr sz="3100" spc="-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3100" spc="5" dirty="0">
                <a:solidFill>
                  <a:srgbClr val="002060"/>
                </a:solidFill>
                <a:latin typeface="Arial MT"/>
                <a:cs typeface="Arial MT"/>
              </a:rPr>
              <a:t>is</a:t>
            </a:r>
            <a:r>
              <a:rPr sz="310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3100" spc="5" dirty="0">
                <a:solidFill>
                  <a:srgbClr val="002060"/>
                </a:solidFill>
                <a:latin typeface="Arial MT"/>
                <a:cs typeface="Arial MT"/>
              </a:rPr>
              <a:t>the</a:t>
            </a:r>
            <a:r>
              <a:rPr sz="310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3100" spc="5" dirty="0">
                <a:solidFill>
                  <a:srgbClr val="FF0000"/>
                </a:solidFill>
                <a:latin typeface="Arial MT"/>
                <a:cs typeface="Arial MT"/>
              </a:rPr>
              <a:t>narrowest</a:t>
            </a:r>
            <a:r>
              <a:rPr sz="3100" spc="-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3100" spc="5" dirty="0">
                <a:solidFill>
                  <a:srgbClr val="FF0000"/>
                </a:solidFill>
                <a:latin typeface="Arial MT"/>
                <a:cs typeface="Arial MT"/>
              </a:rPr>
              <a:t>portion </a:t>
            </a:r>
            <a:r>
              <a:rPr sz="3100" spc="5" dirty="0">
                <a:latin typeface="Arial MT"/>
                <a:cs typeface="Arial MT"/>
              </a:rPr>
              <a:t>of</a:t>
            </a:r>
            <a:r>
              <a:rPr sz="310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the	</a:t>
            </a:r>
            <a:r>
              <a:rPr sz="3100" dirty="0">
                <a:latin typeface="Arial MT"/>
                <a:cs typeface="Arial MT"/>
              </a:rPr>
              <a:t>canal.</a:t>
            </a:r>
            <a:endParaRPr sz="3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MS UI Gothic"/>
              <a:buChar char="➢"/>
            </a:pPr>
            <a:endParaRPr sz="3650">
              <a:latin typeface="Arial MT"/>
              <a:cs typeface="Arial MT"/>
            </a:endParaRPr>
          </a:p>
          <a:p>
            <a:pPr marL="483870" marR="5080" indent="-471805" algn="just">
              <a:lnSpc>
                <a:spcPct val="104600"/>
              </a:lnSpc>
              <a:buFont typeface="MS UI Gothic"/>
              <a:buChar char="➢"/>
              <a:tabLst>
                <a:tab pos="484505" algn="l"/>
              </a:tabLst>
            </a:pPr>
            <a:r>
              <a:rPr sz="3100" spc="10" dirty="0">
                <a:latin typeface="Arial MT"/>
                <a:cs typeface="Arial MT"/>
              </a:rPr>
              <a:t>The </a:t>
            </a:r>
            <a:r>
              <a:rPr sz="3100" b="1" i="1" spc="5" dirty="0">
                <a:latin typeface="Arial"/>
                <a:cs typeface="Arial"/>
              </a:rPr>
              <a:t>facial nerve </a:t>
            </a:r>
            <a:r>
              <a:rPr sz="3100" b="1" i="1" spc="10" dirty="0">
                <a:latin typeface="Arial"/>
                <a:cs typeface="Arial"/>
              </a:rPr>
              <a:t>and </a:t>
            </a:r>
            <a:r>
              <a:rPr sz="3100" b="1" i="1" spc="5" dirty="0">
                <a:latin typeface="Arial"/>
                <a:cs typeface="Arial"/>
              </a:rPr>
              <a:t>the </a:t>
            </a:r>
            <a:r>
              <a:rPr sz="3100" b="1" i="1" spc="10" dirty="0">
                <a:latin typeface="Arial"/>
                <a:cs typeface="Arial"/>
              </a:rPr>
              <a:t>NI </a:t>
            </a:r>
            <a:r>
              <a:rPr sz="3100" spc="15" dirty="0">
                <a:solidFill>
                  <a:srgbClr val="002060"/>
                </a:solidFill>
                <a:latin typeface="Arial MT"/>
                <a:cs typeface="Arial MT"/>
              </a:rPr>
              <a:t>merge </a:t>
            </a:r>
            <a:r>
              <a:rPr sz="3100" spc="10" dirty="0">
                <a:solidFill>
                  <a:srgbClr val="002060"/>
                </a:solidFill>
                <a:latin typeface="Arial MT"/>
                <a:cs typeface="Arial MT"/>
              </a:rPr>
              <a:t>as </a:t>
            </a:r>
            <a:r>
              <a:rPr sz="3100" spc="5" dirty="0">
                <a:solidFill>
                  <a:srgbClr val="002060"/>
                </a:solidFill>
                <a:latin typeface="Arial MT"/>
                <a:cs typeface="Arial MT"/>
              </a:rPr>
              <a:t>the nerve</a:t>
            </a:r>
            <a:r>
              <a:rPr sz="3100" spc="1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3100" spc="5" dirty="0">
                <a:solidFill>
                  <a:srgbClr val="002060"/>
                </a:solidFill>
                <a:latin typeface="Arial MT"/>
                <a:cs typeface="Arial MT"/>
              </a:rPr>
              <a:t>enters </a:t>
            </a:r>
            <a:r>
              <a:rPr sz="3100" spc="1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3100" spc="5" dirty="0">
                <a:solidFill>
                  <a:srgbClr val="002060"/>
                </a:solidFill>
                <a:latin typeface="Arial MT"/>
                <a:cs typeface="Arial MT"/>
              </a:rPr>
              <a:t>the</a:t>
            </a:r>
            <a:r>
              <a:rPr sz="3100" spc="-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3100" dirty="0">
                <a:solidFill>
                  <a:srgbClr val="002060"/>
                </a:solidFill>
                <a:latin typeface="Arial MT"/>
                <a:cs typeface="Arial MT"/>
              </a:rPr>
              <a:t>canal.</a:t>
            </a:r>
            <a:endParaRPr sz="3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S UI Gothic"/>
              <a:buChar char="➢"/>
            </a:pPr>
            <a:endParaRPr sz="3650">
              <a:latin typeface="Arial MT"/>
              <a:cs typeface="Arial MT"/>
            </a:endParaRPr>
          </a:p>
          <a:p>
            <a:pPr marL="483870" marR="5080" indent="-471805" algn="just">
              <a:lnSpc>
                <a:spcPct val="104600"/>
              </a:lnSpc>
              <a:buFont typeface="MS UI Gothic"/>
              <a:buChar char="➢"/>
              <a:tabLst>
                <a:tab pos="484505" algn="l"/>
              </a:tabLst>
            </a:pPr>
            <a:r>
              <a:rPr sz="3100" spc="10" dirty="0">
                <a:latin typeface="Arial MT"/>
                <a:cs typeface="Arial MT"/>
              </a:rPr>
              <a:t>In</a:t>
            </a:r>
            <a:r>
              <a:rPr sz="3100" spc="15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traversing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the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facial</a:t>
            </a:r>
            <a:r>
              <a:rPr sz="3100" spc="5" dirty="0">
                <a:latin typeface="Arial MT"/>
                <a:cs typeface="Arial MT"/>
              </a:rPr>
              <a:t> canal,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the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nerve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15" dirty="0">
                <a:latin typeface="Arial MT"/>
                <a:cs typeface="Arial MT"/>
              </a:rPr>
              <a:t>makes  </a:t>
            </a:r>
            <a:r>
              <a:rPr sz="3100" spc="5" dirty="0">
                <a:solidFill>
                  <a:srgbClr val="002060"/>
                </a:solidFill>
                <a:latin typeface="Arial MT"/>
                <a:cs typeface="Arial MT"/>
              </a:rPr>
              <a:t>two </a:t>
            </a:r>
            <a:r>
              <a:rPr sz="3100" spc="1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abrupt,</a:t>
            </a:r>
            <a:r>
              <a:rPr sz="3100" spc="-15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tortuous</a:t>
            </a:r>
            <a:r>
              <a:rPr sz="3100" spc="-15" dirty="0">
                <a:latin typeface="Arial MT"/>
                <a:cs typeface="Arial MT"/>
              </a:rPr>
              <a:t> </a:t>
            </a:r>
            <a:r>
              <a:rPr sz="3100" spc="5" dirty="0">
                <a:solidFill>
                  <a:srgbClr val="002060"/>
                </a:solidFill>
                <a:latin typeface="Arial MT"/>
                <a:cs typeface="Arial MT"/>
              </a:rPr>
              <a:t>turns</a:t>
            </a:r>
            <a:r>
              <a:rPr sz="3100" spc="5" dirty="0">
                <a:latin typeface="Arial MT"/>
                <a:cs typeface="Arial MT"/>
              </a:rPr>
              <a:t>,</a:t>
            </a:r>
            <a:r>
              <a:rPr sz="3100" spc="-15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creating</a:t>
            </a:r>
            <a:r>
              <a:rPr sz="3100" spc="-5" dirty="0">
                <a:latin typeface="Arial MT"/>
                <a:cs typeface="Arial MT"/>
              </a:rPr>
              <a:t> </a:t>
            </a:r>
            <a:r>
              <a:rPr sz="3100" i="1" dirty="0">
                <a:solidFill>
                  <a:srgbClr val="002060"/>
                </a:solidFill>
                <a:latin typeface="Arial"/>
                <a:cs typeface="Arial"/>
              </a:rPr>
              <a:t>two</a:t>
            </a:r>
            <a:r>
              <a:rPr sz="3100" i="1" spc="-3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3100" i="1" spc="5" dirty="0">
                <a:solidFill>
                  <a:srgbClr val="002060"/>
                </a:solidFill>
                <a:latin typeface="Arial"/>
                <a:cs typeface="Arial"/>
              </a:rPr>
              <a:t>external</a:t>
            </a:r>
            <a:r>
              <a:rPr sz="3100" i="1" spc="8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3100" i="1" spc="5" dirty="0">
                <a:solidFill>
                  <a:srgbClr val="002060"/>
                </a:solidFill>
                <a:latin typeface="Arial"/>
                <a:cs typeface="Arial"/>
              </a:rPr>
              <a:t>genus</a:t>
            </a:r>
            <a:r>
              <a:rPr sz="3100" spc="5" dirty="0">
                <a:latin typeface="Arial MT"/>
                <a:cs typeface="Arial MT"/>
              </a:rPr>
              <a:t>.</a:t>
            </a:r>
            <a:endParaRPr sz="3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MS UI Gothic"/>
              <a:buChar char="➢"/>
            </a:pPr>
            <a:endParaRPr sz="3650">
              <a:latin typeface="Arial MT"/>
              <a:cs typeface="Arial MT"/>
            </a:endParaRPr>
          </a:p>
          <a:p>
            <a:pPr marL="483870" marR="5080" indent="-471805" algn="just">
              <a:lnSpc>
                <a:spcPct val="104600"/>
              </a:lnSpc>
              <a:buFont typeface="MS UI Gothic"/>
              <a:buChar char="➢"/>
              <a:tabLst>
                <a:tab pos="484505" algn="l"/>
              </a:tabLst>
            </a:pPr>
            <a:r>
              <a:rPr sz="3100" spc="10" dirty="0">
                <a:latin typeface="Arial MT"/>
                <a:cs typeface="Arial MT"/>
              </a:rPr>
              <a:t>In </a:t>
            </a:r>
            <a:r>
              <a:rPr sz="3100" dirty="0">
                <a:latin typeface="Arial MT"/>
                <a:cs typeface="Arial MT"/>
              </a:rPr>
              <a:t>its </a:t>
            </a:r>
            <a:r>
              <a:rPr sz="3100" spc="5" dirty="0">
                <a:latin typeface="Arial MT"/>
                <a:cs typeface="Arial MT"/>
              </a:rPr>
              <a:t>course through the petrous bone, from </a:t>
            </a:r>
            <a:r>
              <a:rPr sz="3100" dirty="0">
                <a:latin typeface="Arial MT"/>
                <a:cs typeface="Arial MT"/>
              </a:rPr>
              <a:t>its</a:t>
            </a:r>
            <a:r>
              <a:rPr sz="3100" spc="5" dirty="0">
                <a:latin typeface="Arial MT"/>
                <a:cs typeface="Arial MT"/>
              </a:rPr>
              <a:t> entrance 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into the </a:t>
            </a:r>
            <a:r>
              <a:rPr sz="3100" dirty="0">
                <a:latin typeface="Arial MT"/>
                <a:cs typeface="Arial MT"/>
              </a:rPr>
              <a:t>facial </a:t>
            </a:r>
            <a:r>
              <a:rPr sz="3100" spc="5" dirty="0">
                <a:latin typeface="Arial MT"/>
                <a:cs typeface="Arial MT"/>
              </a:rPr>
              <a:t>canal </a:t>
            </a:r>
            <a:r>
              <a:rPr sz="3100" dirty="0">
                <a:latin typeface="Arial MT"/>
                <a:cs typeface="Arial MT"/>
              </a:rPr>
              <a:t>until its </a:t>
            </a:r>
            <a:r>
              <a:rPr sz="3100" spc="-5" dirty="0">
                <a:latin typeface="Arial MT"/>
                <a:cs typeface="Arial MT"/>
              </a:rPr>
              <a:t>exit </a:t>
            </a:r>
            <a:r>
              <a:rPr sz="3100" spc="5" dirty="0">
                <a:latin typeface="Arial MT"/>
                <a:cs typeface="Arial MT"/>
              </a:rPr>
              <a:t>from the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stylomastoid 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foramen, the nerve </a:t>
            </a:r>
            <a:r>
              <a:rPr sz="3100" spc="10" dirty="0">
                <a:latin typeface="Arial MT"/>
                <a:cs typeface="Arial MT"/>
              </a:rPr>
              <a:t>has </a:t>
            </a:r>
            <a:r>
              <a:rPr sz="3100" spc="5" dirty="0">
                <a:solidFill>
                  <a:srgbClr val="953735"/>
                </a:solidFill>
                <a:latin typeface="Arial MT"/>
                <a:cs typeface="Arial MT"/>
              </a:rPr>
              <a:t>three</a:t>
            </a:r>
            <a:r>
              <a:rPr sz="3100" spc="10" dirty="0">
                <a:solidFill>
                  <a:srgbClr val="953735"/>
                </a:solidFill>
                <a:latin typeface="Arial MT"/>
                <a:cs typeface="Arial MT"/>
              </a:rPr>
              <a:t> </a:t>
            </a:r>
            <a:r>
              <a:rPr sz="3100" spc="5" dirty="0">
                <a:solidFill>
                  <a:srgbClr val="953735"/>
                </a:solidFill>
                <a:latin typeface="Arial MT"/>
                <a:cs typeface="Arial MT"/>
              </a:rPr>
              <a:t>segments</a:t>
            </a:r>
            <a:r>
              <a:rPr sz="3100" spc="5" dirty="0">
                <a:latin typeface="Arial MT"/>
                <a:cs typeface="Arial MT"/>
              </a:rPr>
              <a:t>: </a:t>
            </a:r>
            <a:r>
              <a:rPr sz="3100" dirty="0">
                <a:latin typeface="Arial MT"/>
                <a:cs typeface="Arial MT"/>
              </a:rPr>
              <a:t>labyrinthine, </a:t>
            </a:r>
            <a:r>
              <a:rPr sz="3100" spc="5" dirty="0">
                <a:latin typeface="Arial MT"/>
                <a:cs typeface="Arial MT"/>
              </a:rPr>
              <a:t> horizontal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10" dirty="0">
                <a:latin typeface="Arial MT"/>
                <a:cs typeface="Arial MT"/>
              </a:rPr>
              <a:t>or</a:t>
            </a:r>
            <a:r>
              <a:rPr sz="3100" spc="5" dirty="0">
                <a:latin typeface="Arial MT"/>
                <a:cs typeface="Arial MT"/>
              </a:rPr>
              <a:t> tympanic,</a:t>
            </a:r>
            <a:r>
              <a:rPr sz="3100" spc="850" dirty="0">
                <a:latin typeface="Arial MT"/>
                <a:cs typeface="Arial MT"/>
              </a:rPr>
              <a:t> </a:t>
            </a:r>
            <a:r>
              <a:rPr sz="3100" spc="10" dirty="0">
                <a:latin typeface="Arial MT"/>
                <a:cs typeface="Arial MT"/>
              </a:rPr>
              <a:t>and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mastoid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5" dirty="0">
                <a:latin typeface="Arial MT"/>
                <a:cs typeface="Arial MT"/>
              </a:rPr>
              <a:t>or </a:t>
            </a:r>
            <a:r>
              <a:rPr sz="3100" dirty="0">
                <a:latin typeface="Arial MT"/>
                <a:cs typeface="Arial MT"/>
              </a:rPr>
              <a:t>vertical.</a:t>
            </a:r>
            <a:endParaRPr sz="31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97540" y="0"/>
            <a:ext cx="6690896" cy="554328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16931" y="5763175"/>
            <a:ext cx="7381975" cy="554537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7717" y="1364519"/>
            <a:ext cx="5438140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b="1" spc="10" dirty="0">
                <a:solidFill>
                  <a:srgbClr val="948A54"/>
                </a:solidFill>
                <a:latin typeface="Calibri"/>
                <a:cs typeface="Calibri"/>
              </a:rPr>
              <a:t>Applied</a:t>
            </a:r>
            <a:r>
              <a:rPr sz="5900" b="1" spc="-210" dirty="0">
                <a:solidFill>
                  <a:srgbClr val="948A54"/>
                </a:solidFill>
                <a:latin typeface="Calibri"/>
                <a:cs typeface="Calibri"/>
              </a:rPr>
              <a:t> </a:t>
            </a:r>
            <a:r>
              <a:rPr sz="5900" b="1" spc="-15" dirty="0">
                <a:solidFill>
                  <a:srgbClr val="948A54"/>
                </a:solidFill>
                <a:latin typeface="Calibri"/>
                <a:cs typeface="Calibri"/>
              </a:rPr>
              <a:t>Anatomy</a:t>
            </a:r>
            <a:endParaRPr sz="59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3043" y="3100327"/>
            <a:ext cx="16656685" cy="31222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85800" marR="5080" indent="-673735">
              <a:lnSpc>
                <a:spcPct val="99800"/>
              </a:lnSpc>
              <a:spcBef>
                <a:spcPts val="110"/>
              </a:spcBef>
              <a:buFont typeface="Arial MT"/>
              <a:buChar char="•"/>
              <a:tabLst>
                <a:tab pos="685165" algn="l"/>
                <a:tab pos="686435" algn="l"/>
                <a:tab pos="3997325" algn="l"/>
                <a:tab pos="7594600" algn="l"/>
                <a:tab pos="9848850" algn="l"/>
                <a:tab pos="14055090" algn="l"/>
                <a:tab pos="14692630" algn="l"/>
                <a:tab pos="15275560" algn="l"/>
              </a:tabLst>
            </a:pPr>
            <a:r>
              <a:rPr sz="4700" spc="-5" dirty="0">
                <a:solidFill>
                  <a:srgbClr val="17375E"/>
                </a:solidFill>
                <a:latin typeface="Calibri"/>
                <a:cs typeface="Calibri"/>
              </a:rPr>
              <a:t>Within</a:t>
            </a:r>
            <a:r>
              <a:rPr sz="470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10" dirty="0">
                <a:solidFill>
                  <a:srgbClr val="17375E"/>
                </a:solidFill>
                <a:latin typeface="Calibri"/>
                <a:cs typeface="Calibri"/>
              </a:rPr>
              <a:t>the </a:t>
            </a:r>
            <a:r>
              <a:rPr sz="4700" spc="-15" dirty="0">
                <a:solidFill>
                  <a:srgbClr val="17375E"/>
                </a:solidFill>
                <a:latin typeface="Calibri"/>
                <a:cs typeface="Calibri"/>
              </a:rPr>
              <a:t>meatus,</a:t>
            </a:r>
            <a:r>
              <a:rPr sz="4700" spc="-2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dirty="0">
                <a:solidFill>
                  <a:srgbClr val="17375E"/>
                </a:solidFill>
                <a:latin typeface="Calibri"/>
                <a:cs typeface="Calibri"/>
              </a:rPr>
              <a:t>the</a:t>
            </a:r>
            <a:r>
              <a:rPr sz="4700" spc="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35" dirty="0">
                <a:solidFill>
                  <a:srgbClr val="17375E"/>
                </a:solidFill>
                <a:latin typeface="Calibri"/>
                <a:cs typeface="Calibri"/>
              </a:rPr>
              <a:t>facial</a:t>
            </a:r>
            <a:r>
              <a:rPr sz="4700" spc="-3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10" dirty="0">
                <a:solidFill>
                  <a:srgbClr val="17375E"/>
                </a:solidFill>
                <a:latin typeface="Calibri"/>
                <a:cs typeface="Calibri"/>
              </a:rPr>
              <a:t>nerve has</a:t>
            </a:r>
            <a:r>
              <a:rPr sz="4700" spc="-2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10" dirty="0">
                <a:solidFill>
                  <a:srgbClr val="17375E"/>
                </a:solidFill>
                <a:latin typeface="Calibri"/>
                <a:cs typeface="Calibri"/>
              </a:rPr>
              <a:t>no</a:t>
            </a:r>
            <a:r>
              <a:rPr sz="4700" spc="-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55" dirty="0">
                <a:solidFill>
                  <a:srgbClr val="17375E"/>
                </a:solidFill>
                <a:latin typeface="Calibri"/>
                <a:cs typeface="Calibri"/>
              </a:rPr>
              <a:t>separate</a:t>
            </a:r>
            <a:r>
              <a:rPr sz="4700" spc="-4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20" dirty="0">
                <a:solidFill>
                  <a:srgbClr val="17375E"/>
                </a:solidFill>
                <a:latin typeface="Calibri"/>
                <a:cs typeface="Calibri"/>
              </a:rPr>
              <a:t>sheath,	</a:t>
            </a:r>
            <a:r>
              <a:rPr sz="4700" spc="-15" dirty="0">
                <a:solidFill>
                  <a:srgbClr val="17375E"/>
                </a:solidFill>
                <a:latin typeface="Calibri"/>
                <a:cs typeface="Calibri"/>
              </a:rPr>
              <a:t>but </a:t>
            </a:r>
            <a:r>
              <a:rPr sz="4700" spc="-1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30" dirty="0">
                <a:solidFill>
                  <a:srgbClr val="17375E"/>
                </a:solidFill>
                <a:latin typeface="Calibri"/>
                <a:cs typeface="Calibri"/>
              </a:rPr>
              <a:t>shares</a:t>
            </a:r>
            <a:r>
              <a:rPr sz="4700" spc="-2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45" dirty="0">
                <a:solidFill>
                  <a:srgbClr val="17375E"/>
                </a:solidFill>
                <a:latin typeface="Calibri"/>
                <a:cs typeface="Calibri"/>
              </a:rPr>
              <a:t>dural</a:t>
            </a:r>
            <a:r>
              <a:rPr sz="4700" spc="-5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45" dirty="0">
                <a:solidFill>
                  <a:srgbClr val="17375E"/>
                </a:solidFill>
                <a:latin typeface="Calibri"/>
                <a:cs typeface="Calibri"/>
              </a:rPr>
              <a:t>investment</a:t>
            </a:r>
            <a:r>
              <a:rPr sz="4700" spc="-2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5" dirty="0">
                <a:solidFill>
                  <a:srgbClr val="17375E"/>
                </a:solidFill>
                <a:latin typeface="Calibri"/>
                <a:cs typeface="Calibri"/>
              </a:rPr>
              <a:t>with</a:t>
            </a:r>
            <a:r>
              <a:rPr sz="4700" spc="1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dirty="0">
                <a:solidFill>
                  <a:srgbClr val="17375E"/>
                </a:solidFill>
                <a:latin typeface="Calibri"/>
                <a:cs typeface="Calibri"/>
              </a:rPr>
              <a:t>the</a:t>
            </a:r>
            <a:r>
              <a:rPr sz="4700" spc="1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5" dirty="0">
                <a:solidFill>
                  <a:srgbClr val="17375E"/>
                </a:solidFill>
                <a:latin typeface="Calibri"/>
                <a:cs typeface="Calibri"/>
              </a:rPr>
              <a:t>nervus</a:t>
            </a:r>
            <a:r>
              <a:rPr sz="470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25" dirty="0">
                <a:solidFill>
                  <a:srgbClr val="17375E"/>
                </a:solidFill>
                <a:latin typeface="Calibri"/>
                <a:cs typeface="Calibri"/>
              </a:rPr>
              <a:t>intermedius</a:t>
            </a:r>
            <a:r>
              <a:rPr sz="4700" spc="-1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dirty="0">
                <a:solidFill>
                  <a:srgbClr val="17375E"/>
                </a:solidFill>
                <a:latin typeface="Calibri"/>
                <a:cs typeface="Calibri"/>
              </a:rPr>
              <a:t>and	the </a:t>
            </a:r>
            <a:r>
              <a:rPr sz="4700" spc="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30" dirty="0">
                <a:solidFill>
                  <a:srgbClr val="17375E"/>
                </a:solidFill>
                <a:latin typeface="Calibri"/>
                <a:cs typeface="Calibri"/>
              </a:rPr>
              <a:t>vestibulocochlear</a:t>
            </a:r>
            <a:r>
              <a:rPr sz="4700" spc="-5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10" dirty="0">
                <a:solidFill>
                  <a:srgbClr val="17375E"/>
                </a:solidFill>
                <a:latin typeface="Calibri"/>
                <a:cs typeface="Calibri"/>
              </a:rPr>
              <a:t>nerve </a:t>
            </a:r>
            <a:r>
              <a:rPr sz="4700" dirty="0">
                <a:solidFill>
                  <a:srgbClr val="17375E"/>
                </a:solidFill>
                <a:latin typeface="Calibri"/>
                <a:cs typeface="Calibri"/>
              </a:rPr>
              <a:t>and	is </a:t>
            </a:r>
            <a:r>
              <a:rPr sz="4700" spc="-20" dirty="0">
                <a:solidFill>
                  <a:srgbClr val="17375E"/>
                </a:solidFill>
                <a:latin typeface="Calibri"/>
                <a:cs typeface="Calibri"/>
              </a:rPr>
              <a:t>bathed</a:t>
            </a:r>
            <a:r>
              <a:rPr sz="4700" spc="-1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5" dirty="0">
                <a:solidFill>
                  <a:srgbClr val="17375E"/>
                </a:solidFill>
                <a:latin typeface="Calibri"/>
                <a:cs typeface="Calibri"/>
              </a:rPr>
              <a:t>in</a:t>
            </a:r>
            <a:r>
              <a:rPr sz="4700" spc="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30" dirty="0">
                <a:solidFill>
                  <a:srgbClr val="17375E"/>
                </a:solidFill>
                <a:latin typeface="Calibri"/>
                <a:cs typeface="Calibri"/>
              </a:rPr>
              <a:t>cerebrospinal	</a:t>
            </a:r>
            <a:r>
              <a:rPr sz="4700" spc="-15" dirty="0">
                <a:solidFill>
                  <a:srgbClr val="17375E"/>
                </a:solidFill>
                <a:latin typeface="Calibri"/>
                <a:cs typeface="Calibri"/>
              </a:rPr>
              <a:t>fluid</a:t>
            </a:r>
            <a:r>
              <a:rPr sz="4700" spc="-10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5" dirty="0">
                <a:solidFill>
                  <a:srgbClr val="17375E"/>
                </a:solidFill>
                <a:latin typeface="Calibri"/>
                <a:cs typeface="Calibri"/>
              </a:rPr>
              <a:t>(CSF), </a:t>
            </a:r>
            <a:r>
              <a:rPr sz="4700" spc="-104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35" dirty="0">
                <a:solidFill>
                  <a:srgbClr val="17375E"/>
                </a:solidFill>
                <a:latin typeface="Calibri"/>
                <a:cs typeface="Calibri"/>
              </a:rPr>
              <a:t>again </a:t>
            </a:r>
            <a:r>
              <a:rPr sz="4700" spc="-5" dirty="0">
                <a:solidFill>
                  <a:srgbClr val="17375E"/>
                </a:solidFill>
                <a:latin typeface="Calibri"/>
                <a:cs typeface="Calibri"/>
              </a:rPr>
              <a:t>making	</a:t>
            </a:r>
            <a:r>
              <a:rPr sz="4700" dirty="0">
                <a:solidFill>
                  <a:srgbClr val="17375E"/>
                </a:solidFill>
                <a:latin typeface="Calibri"/>
                <a:cs typeface="Calibri"/>
              </a:rPr>
              <a:t>it</a:t>
            </a:r>
            <a:r>
              <a:rPr sz="4700" spc="1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30" dirty="0">
                <a:solidFill>
                  <a:srgbClr val="17375E"/>
                </a:solidFill>
                <a:latin typeface="Calibri"/>
                <a:cs typeface="Calibri"/>
              </a:rPr>
              <a:t>vulnerable</a:t>
            </a:r>
            <a:r>
              <a:rPr sz="4700" spc="-4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40" dirty="0">
                <a:solidFill>
                  <a:srgbClr val="17375E"/>
                </a:solidFill>
                <a:latin typeface="Calibri"/>
                <a:cs typeface="Calibri"/>
              </a:rPr>
              <a:t>to</a:t>
            </a:r>
            <a:r>
              <a:rPr sz="4700" spc="-5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4700" spc="-35" dirty="0">
                <a:solidFill>
                  <a:srgbClr val="17375E"/>
                </a:solidFill>
                <a:latin typeface="Calibri"/>
                <a:cs typeface="Calibri"/>
              </a:rPr>
              <a:t>surgical	</a:t>
            </a:r>
            <a:r>
              <a:rPr sz="4700" spc="-15" dirty="0">
                <a:solidFill>
                  <a:srgbClr val="17375E"/>
                </a:solidFill>
                <a:latin typeface="Calibri"/>
                <a:cs typeface="Calibri"/>
              </a:rPr>
              <a:t>manipulation</a:t>
            </a:r>
            <a:r>
              <a:rPr sz="6250" spc="-15" dirty="0">
                <a:solidFill>
                  <a:srgbClr val="838787"/>
                </a:solidFill>
                <a:latin typeface="Calibri"/>
                <a:cs typeface="Calibri"/>
              </a:rPr>
              <a:t>.</a:t>
            </a:r>
            <a:endParaRPr sz="6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96549" y="418877"/>
            <a:ext cx="9105265" cy="967740"/>
            <a:chOff x="1696549" y="418877"/>
            <a:chExt cx="9105265" cy="9677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6549" y="418877"/>
              <a:ext cx="9104958" cy="9672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1888" y="437726"/>
              <a:ext cx="9034280" cy="89660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31888" y="437724"/>
            <a:ext cx="9034780" cy="896619"/>
          </a:xfrm>
          <a:prstGeom prst="rect">
            <a:avLst/>
          </a:prstGeom>
          <a:ln w="7853">
            <a:solidFill>
              <a:srgbClr val="4A7EBB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49325">
              <a:lnSpc>
                <a:spcPts val="6035"/>
              </a:lnSpc>
            </a:pPr>
            <a:r>
              <a:rPr sz="5650" spc="-70" dirty="0"/>
              <a:t>LA</a:t>
            </a:r>
            <a:r>
              <a:rPr sz="5650" spc="-220" dirty="0"/>
              <a:t>B</a:t>
            </a:r>
            <a:r>
              <a:rPr sz="5650" spc="-70" dirty="0"/>
              <a:t>YRI</a:t>
            </a:r>
            <a:r>
              <a:rPr sz="5650" spc="-65" dirty="0"/>
              <a:t>N</a:t>
            </a:r>
            <a:r>
              <a:rPr sz="5650" spc="-70" dirty="0"/>
              <a:t>THI</a:t>
            </a:r>
            <a:r>
              <a:rPr sz="5650" spc="-65" dirty="0"/>
              <a:t>N</a:t>
            </a:r>
            <a:r>
              <a:rPr sz="5650" spc="15" dirty="0"/>
              <a:t>E</a:t>
            </a:r>
            <a:r>
              <a:rPr sz="5650" spc="-229" dirty="0"/>
              <a:t> </a:t>
            </a:r>
            <a:r>
              <a:rPr sz="5650" spc="-70" dirty="0"/>
              <a:t>S</a:t>
            </a:r>
            <a:r>
              <a:rPr sz="5650" spc="-140" dirty="0"/>
              <a:t>E</a:t>
            </a:r>
            <a:r>
              <a:rPr sz="5650" spc="-65" dirty="0"/>
              <a:t>G</a:t>
            </a:r>
            <a:r>
              <a:rPr sz="5650" spc="-60" dirty="0"/>
              <a:t>M</a:t>
            </a:r>
            <a:r>
              <a:rPr sz="5650" spc="-70" dirty="0"/>
              <a:t>E</a:t>
            </a:r>
            <a:r>
              <a:rPr sz="5650" spc="-65" dirty="0"/>
              <a:t>N</a:t>
            </a:r>
            <a:r>
              <a:rPr sz="5650" spc="15" dirty="0"/>
              <a:t>T</a:t>
            </a:r>
            <a:endParaRPr sz="5650"/>
          </a:p>
        </p:txBody>
      </p:sp>
      <p:sp>
        <p:nvSpPr>
          <p:cNvPr id="6" name="object 6"/>
          <p:cNvSpPr txBox="1"/>
          <p:nvPr/>
        </p:nvSpPr>
        <p:spPr>
          <a:xfrm>
            <a:off x="2351630" y="1293473"/>
            <a:ext cx="12747625" cy="3443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3870" marR="459105" indent="-471805" algn="just">
              <a:lnSpc>
                <a:spcPct val="111900"/>
              </a:lnSpc>
              <a:spcBef>
                <a:spcPts val="100"/>
              </a:spcBef>
              <a:buFont typeface="MS UI Gothic"/>
              <a:buChar char="➢"/>
              <a:tabLst>
                <a:tab pos="484505" algn="l"/>
              </a:tabLst>
            </a:pPr>
            <a:r>
              <a:rPr sz="3300" spc="-5" dirty="0">
                <a:latin typeface="Arial MT"/>
                <a:cs typeface="Arial MT"/>
              </a:rPr>
              <a:t>The </a:t>
            </a:r>
            <a:r>
              <a:rPr sz="3300" spc="-15" dirty="0">
                <a:latin typeface="Arial MT"/>
                <a:cs typeface="Arial MT"/>
              </a:rPr>
              <a:t>labyrinthine </a:t>
            </a:r>
            <a:r>
              <a:rPr sz="3300" spc="-5" dirty="0">
                <a:latin typeface="Arial MT"/>
                <a:cs typeface="Arial MT"/>
              </a:rPr>
              <a:t>segment lies </a:t>
            </a:r>
            <a:r>
              <a:rPr sz="3300" spc="-10" dirty="0">
                <a:latin typeface="Arial MT"/>
                <a:cs typeface="Arial MT"/>
              </a:rPr>
              <a:t>laterally between the </a:t>
            </a:r>
            <a:r>
              <a:rPr sz="3300" spc="-5" dirty="0">
                <a:latin typeface="Arial MT"/>
                <a:cs typeface="Arial MT"/>
              </a:rPr>
              <a:t>cochlea and </a:t>
            </a:r>
            <a:r>
              <a:rPr sz="3300" spc="-90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vestibule,</a:t>
            </a:r>
            <a:r>
              <a:rPr sz="3300" spc="-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toward the medial wall </a:t>
            </a:r>
            <a:r>
              <a:rPr sz="3300" spc="-5" dirty="0">
                <a:latin typeface="Arial MT"/>
                <a:cs typeface="Arial MT"/>
              </a:rPr>
              <a:t>of </a:t>
            </a:r>
            <a:r>
              <a:rPr sz="3300" spc="-10" dirty="0">
                <a:latin typeface="Arial MT"/>
                <a:cs typeface="Arial MT"/>
              </a:rPr>
              <a:t>the tympanic </a:t>
            </a:r>
            <a:r>
              <a:rPr sz="3300" spc="-75" dirty="0">
                <a:latin typeface="Arial MT"/>
                <a:cs typeface="Arial MT"/>
              </a:rPr>
              <a:t>cavity, </a:t>
            </a:r>
            <a:r>
              <a:rPr sz="3300" spc="-5" dirty="0">
                <a:latin typeface="Arial MT"/>
                <a:cs typeface="Arial MT"/>
              </a:rPr>
              <a:t>running </a:t>
            </a:r>
            <a:r>
              <a:rPr sz="3300" spc="-90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perpendicularly to</a:t>
            </a:r>
            <a:r>
              <a:rPr sz="3300" spc="1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</a:t>
            </a:r>
            <a:r>
              <a:rPr sz="3300" spc="-2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long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axis</a:t>
            </a:r>
            <a:r>
              <a:rPr sz="3300" spc="-2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of </a:t>
            </a:r>
            <a:r>
              <a:rPr sz="3300" spc="-10" dirty="0">
                <a:latin typeface="Arial MT"/>
                <a:cs typeface="Arial MT"/>
              </a:rPr>
              <a:t>the</a:t>
            </a:r>
            <a:r>
              <a:rPr sz="3300" spc="-1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petrous</a:t>
            </a:r>
            <a:r>
              <a:rPr sz="3300" spc="-4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pyramid.</a:t>
            </a:r>
            <a:endParaRPr sz="3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MS UI Gothic"/>
              <a:buChar char="➢"/>
            </a:pPr>
            <a:endParaRPr sz="4100">
              <a:latin typeface="Arial MT"/>
              <a:cs typeface="Arial MT"/>
            </a:endParaRPr>
          </a:p>
          <a:p>
            <a:pPr marL="483870" marR="5080" indent="-471805">
              <a:lnSpc>
                <a:spcPct val="111900"/>
              </a:lnSpc>
              <a:spcBef>
                <a:spcPts val="5"/>
              </a:spcBef>
              <a:buFont typeface="MS UI Gothic"/>
              <a:buChar char="➢"/>
              <a:tabLst>
                <a:tab pos="484505" algn="l"/>
              </a:tabLst>
            </a:pPr>
            <a:r>
              <a:rPr sz="3300" spc="-5" dirty="0">
                <a:latin typeface="Arial MT"/>
                <a:cs typeface="Arial MT"/>
              </a:rPr>
              <a:t>The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labyrinthine</a:t>
            </a:r>
            <a:r>
              <a:rPr sz="3300" spc="-1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segment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ends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at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</a:t>
            </a:r>
            <a:r>
              <a:rPr sz="3300" spc="-1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first</a:t>
            </a:r>
            <a:r>
              <a:rPr sz="3300" spc="-1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external</a:t>
            </a:r>
            <a:r>
              <a:rPr sz="3300" spc="-5" dirty="0">
                <a:latin typeface="Arial MT"/>
                <a:cs typeface="Arial MT"/>
              </a:rPr>
              <a:t> genu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where</a:t>
            </a:r>
            <a:r>
              <a:rPr sz="3300" spc="-15" dirty="0">
                <a:latin typeface="Arial MT"/>
                <a:cs typeface="Arial MT"/>
              </a:rPr>
              <a:t> the </a:t>
            </a:r>
            <a:r>
              <a:rPr sz="3300" spc="-9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geniculate</a:t>
            </a:r>
            <a:r>
              <a:rPr sz="3300" spc="-1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ganglion</a:t>
            </a:r>
            <a:r>
              <a:rPr sz="3300" spc="-1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lies.</a:t>
            </a:r>
            <a:endParaRPr sz="33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93146" y="5763175"/>
            <a:ext cx="7381975" cy="554537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16459" y="5763175"/>
            <a:ext cx="8324352" cy="554537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15980" y="1120503"/>
            <a:ext cx="20002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-105" dirty="0">
                <a:solidFill>
                  <a:srgbClr val="0000FF"/>
                </a:solidFill>
                <a:latin typeface="Microsoft Sans Serif"/>
                <a:cs typeface="Microsoft Sans Serif"/>
              </a:rPr>
              <a:t>z</a:t>
            </a:r>
            <a:endParaRPr sz="295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809020" y="845381"/>
            <a:ext cx="12085955" cy="8923655"/>
            <a:chOff x="2809020" y="845381"/>
            <a:chExt cx="12085955" cy="8923655"/>
          </a:xfrm>
        </p:grpSpPr>
        <p:sp>
          <p:nvSpPr>
            <p:cNvPr id="4" name="object 4"/>
            <p:cNvSpPr/>
            <p:nvPr/>
          </p:nvSpPr>
          <p:spPr>
            <a:xfrm>
              <a:off x="3928680" y="1538427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0" y="0"/>
                  </a:moveTo>
                  <a:lnTo>
                    <a:pt x="23371" y="0"/>
                  </a:lnTo>
                </a:path>
              </a:pathLst>
            </a:custGeom>
            <a:ln w="1884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9020" y="845381"/>
              <a:ext cx="12085495" cy="89232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96556" y="418877"/>
            <a:ext cx="12646660" cy="967740"/>
            <a:chOff x="1696556" y="418877"/>
            <a:chExt cx="12646660" cy="9677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6556" y="418877"/>
              <a:ext cx="12646211" cy="9672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1895" y="437727"/>
              <a:ext cx="12575533" cy="89660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31896" y="437724"/>
            <a:ext cx="12575540" cy="896619"/>
          </a:xfrm>
          <a:prstGeom prst="rect">
            <a:avLst/>
          </a:prstGeom>
          <a:ln w="7853">
            <a:solidFill>
              <a:srgbClr val="4A7EBB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160780">
              <a:lnSpc>
                <a:spcPts val="6035"/>
              </a:lnSpc>
            </a:pPr>
            <a:r>
              <a:rPr sz="5650" spc="-65" dirty="0"/>
              <a:t>HORI</a:t>
            </a:r>
            <a:r>
              <a:rPr sz="5650" spc="-130" dirty="0"/>
              <a:t>Z</a:t>
            </a:r>
            <a:r>
              <a:rPr sz="5650" spc="-60" dirty="0"/>
              <a:t>O</a:t>
            </a:r>
            <a:r>
              <a:rPr sz="5650" spc="-65" dirty="0"/>
              <a:t>N</a:t>
            </a:r>
            <a:r>
              <a:rPr sz="5650" spc="-515" dirty="0"/>
              <a:t>T</a:t>
            </a:r>
            <a:r>
              <a:rPr sz="5650" spc="-70" dirty="0"/>
              <a:t>A</a:t>
            </a:r>
            <a:r>
              <a:rPr sz="5650" spc="15" dirty="0"/>
              <a:t>L</a:t>
            </a:r>
            <a:r>
              <a:rPr sz="5650" spc="-155" dirty="0"/>
              <a:t> </a:t>
            </a:r>
            <a:r>
              <a:rPr sz="5650" spc="15" dirty="0"/>
              <a:t>/</a:t>
            </a:r>
            <a:r>
              <a:rPr sz="5650" spc="5" dirty="0"/>
              <a:t> </a:t>
            </a:r>
            <a:r>
              <a:rPr sz="5650" spc="-65" dirty="0"/>
              <a:t>TYM</a:t>
            </a:r>
            <a:r>
              <a:rPr sz="5650" spc="-484" dirty="0"/>
              <a:t>P</a:t>
            </a:r>
            <a:r>
              <a:rPr sz="5650" spc="-70" dirty="0"/>
              <a:t>ANI</a:t>
            </a:r>
            <a:r>
              <a:rPr sz="5650" spc="20" dirty="0"/>
              <a:t>C</a:t>
            </a:r>
            <a:r>
              <a:rPr sz="5650" spc="-320" dirty="0"/>
              <a:t> </a:t>
            </a:r>
            <a:r>
              <a:rPr sz="5650" spc="-70" dirty="0"/>
              <a:t>S</a:t>
            </a:r>
            <a:r>
              <a:rPr sz="5650" spc="-140" dirty="0"/>
              <a:t>E</a:t>
            </a:r>
            <a:r>
              <a:rPr sz="5650" spc="-65" dirty="0"/>
              <a:t>G</a:t>
            </a:r>
            <a:r>
              <a:rPr sz="5650" spc="-60" dirty="0"/>
              <a:t>M</a:t>
            </a:r>
            <a:r>
              <a:rPr sz="5650" spc="-70" dirty="0"/>
              <a:t>E</a:t>
            </a:r>
            <a:r>
              <a:rPr sz="5650" spc="-65" dirty="0"/>
              <a:t>N</a:t>
            </a:r>
            <a:r>
              <a:rPr sz="5650" spc="15" dirty="0"/>
              <a:t>T</a:t>
            </a:r>
            <a:endParaRPr sz="5650"/>
          </a:p>
        </p:txBody>
      </p:sp>
      <p:sp>
        <p:nvSpPr>
          <p:cNvPr id="6" name="object 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8315" marR="5080" indent="-471805">
              <a:lnSpc>
                <a:spcPct val="111900"/>
              </a:lnSpc>
              <a:spcBef>
                <a:spcPts val="100"/>
              </a:spcBef>
              <a:buFont typeface="MS UI Gothic"/>
              <a:buChar char="❑"/>
              <a:tabLst>
                <a:tab pos="489584" algn="l"/>
                <a:tab pos="10560050" algn="l"/>
              </a:tabLst>
            </a:pPr>
            <a:r>
              <a:rPr sz="3300" spc="-10" dirty="0"/>
              <a:t>The </a:t>
            </a:r>
            <a:r>
              <a:rPr sz="3300" spc="-5" dirty="0"/>
              <a:t>nerve </a:t>
            </a:r>
            <a:r>
              <a:rPr sz="3300" spc="-10" dirty="0"/>
              <a:t>turns </a:t>
            </a:r>
            <a:r>
              <a:rPr sz="3300" spc="-5" dirty="0"/>
              <a:t>abruptly and runs </a:t>
            </a:r>
            <a:r>
              <a:rPr sz="3300" spc="-10" dirty="0"/>
              <a:t>horizontally for </a:t>
            </a:r>
            <a:r>
              <a:rPr sz="3300" spc="-5" dirty="0"/>
              <a:t>about 1 cm, </a:t>
            </a:r>
            <a:r>
              <a:rPr sz="3300" spc="-10" dirty="0"/>
              <a:t>then </a:t>
            </a:r>
            <a:r>
              <a:rPr sz="3300" spc="-5" dirty="0"/>
              <a:t>turns </a:t>
            </a:r>
            <a:r>
              <a:rPr sz="3300" dirty="0"/>
              <a:t> </a:t>
            </a:r>
            <a:r>
              <a:rPr sz="3300" spc="-10" dirty="0"/>
              <a:t>backward</a:t>
            </a:r>
            <a:r>
              <a:rPr sz="3300" spc="-5" dirty="0"/>
              <a:t> and</a:t>
            </a:r>
            <a:r>
              <a:rPr sz="3300" spc="5" dirty="0"/>
              <a:t> </a:t>
            </a:r>
            <a:r>
              <a:rPr sz="3300" spc="-5" dirty="0"/>
              <a:t>arches</a:t>
            </a:r>
            <a:r>
              <a:rPr sz="3300" spc="5" dirty="0"/>
              <a:t> </a:t>
            </a:r>
            <a:r>
              <a:rPr sz="3300" spc="-10" dirty="0"/>
              <a:t>downward</a:t>
            </a:r>
            <a:r>
              <a:rPr sz="3300" spc="-5" dirty="0"/>
              <a:t> </a:t>
            </a:r>
            <a:r>
              <a:rPr sz="3300" spc="-10" dirty="0"/>
              <a:t>behind</a:t>
            </a:r>
            <a:r>
              <a:rPr sz="3300" spc="10" dirty="0"/>
              <a:t> </a:t>
            </a:r>
            <a:r>
              <a:rPr sz="3300" spc="-10" dirty="0"/>
              <a:t>the tympanic	cavity</a:t>
            </a:r>
            <a:r>
              <a:rPr sz="3300" spc="-35" dirty="0"/>
              <a:t> </a:t>
            </a:r>
            <a:r>
              <a:rPr sz="3300" spc="-10" dirty="0"/>
              <a:t>(mastoid</a:t>
            </a:r>
            <a:r>
              <a:rPr sz="3300" spc="-30" dirty="0"/>
              <a:t> </a:t>
            </a:r>
            <a:r>
              <a:rPr sz="3300" spc="-5" dirty="0"/>
              <a:t>or</a:t>
            </a:r>
            <a:r>
              <a:rPr sz="3300" spc="-20" dirty="0"/>
              <a:t> </a:t>
            </a:r>
            <a:r>
              <a:rPr sz="3300" spc="-15" dirty="0"/>
              <a:t>vertical) </a:t>
            </a:r>
            <a:r>
              <a:rPr sz="3300" spc="-905" dirty="0"/>
              <a:t> </a:t>
            </a:r>
            <a:r>
              <a:rPr sz="3300" spc="-5" dirty="0"/>
              <a:t>segment.</a:t>
            </a:r>
            <a:endParaRPr sz="3300"/>
          </a:p>
          <a:p>
            <a:pPr marL="488315" marR="44450" indent="-471805">
              <a:lnSpc>
                <a:spcPct val="111900"/>
              </a:lnSpc>
              <a:spcBef>
                <a:spcPts val="165"/>
              </a:spcBef>
              <a:buFont typeface="MS UI Gothic"/>
              <a:buChar char="❑"/>
              <a:tabLst>
                <a:tab pos="489584" algn="l"/>
                <a:tab pos="1070610" algn="l"/>
              </a:tabLst>
            </a:pPr>
            <a:r>
              <a:rPr sz="3300" spc="-10" dirty="0"/>
              <a:t>The</a:t>
            </a:r>
            <a:r>
              <a:rPr sz="3300" spc="-15" dirty="0"/>
              <a:t> </a:t>
            </a:r>
            <a:r>
              <a:rPr sz="3300" spc="-5" dirty="0">
                <a:solidFill>
                  <a:srgbClr val="FF0000"/>
                </a:solidFill>
              </a:rPr>
              <a:t>branch</a:t>
            </a:r>
            <a:r>
              <a:rPr sz="3300" spc="5" dirty="0">
                <a:solidFill>
                  <a:srgbClr val="FF0000"/>
                </a:solidFill>
              </a:rPr>
              <a:t> </a:t>
            </a:r>
            <a:r>
              <a:rPr sz="3300" spc="-10" dirty="0">
                <a:solidFill>
                  <a:srgbClr val="FF0000"/>
                </a:solidFill>
              </a:rPr>
              <a:t>to</a:t>
            </a:r>
            <a:r>
              <a:rPr sz="3300" spc="-15" dirty="0">
                <a:solidFill>
                  <a:srgbClr val="FF0000"/>
                </a:solidFill>
              </a:rPr>
              <a:t> </a:t>
            </a:r>
            <a:r>
              <a:rPr sz="3300" spc="-10" dirty="0">
                <a:solidFill>
                  <a:srgbClr val="FF0000"/>
                </a:solidFill>
              </a:rPr>
              <a:t>the</a:t>
            </a:r>
            <a:r>
              <a:rPr sz="3300" spc="-15" dirty="0">
                <a:solidFill>
                  <a:srgbClr val="FF0000"/>
                </a:solidFill>
              </a:rPr>
              <a:t> </a:t>
            </a:r>
            <a:r>
              <a:rPr sz="3300" spc="-5" dirty="0">
                <a:solidFill>
                  <a:srgbClr val="FF0000"/>
                </a:solidFill>
              </a:rPr>
              <a:t>stapedius</a:t>
            </a:r>
            <a:r>
              <a:rPr sz="3300" spc="5" dirty="0">
                <a:solidFill>
                  <a:srgbClr val="FF0000"/>
                </a:solidFill>
              </a:rPr>
              <a:t> </a:t>
            </a:r>
            <a:r>
              <a:rPr sz="3300" spc="-5" dirty="0">
                <a:solidFill>
                  <a:srgbClr val="FF0000"/>
                </a:solidFill>
              </a:rPr>
              <a:t>muscle</a:t>
            </a:r>
            <a:r>
              <a:rPr sz="3300" spc="5" dirty="0">
                <a:solidFill>
                  <a:srgbClr val="FF0000"/>
                </a:solidFill>
              </a:rPr>
              <a:t> </a:t>
            </a:r>
            <a:r>
              <a:rPr sz="3300" spc="-5" dirty="0"/>
              <a:t>arises</a:t>
            </a:r>
            <a:r>
              <a:rPr sz="3300" dirty="0"/>
              <a:t> </a:t>
            </a:r>
            <a:r>
              <a:rPr sz="3300" spc="-10" dirty="0"/>
              <a:t>from the</a:t>
            </a:r>
            <a:r>
              <a:rPr sz="3300" spc="-15" dirty="0"/>
              <a:t> </a:t>
            </a:r>
            <a:r>
              <a:rPr sz="3300" spc="-5" dirty="0"/>
              <a:t>distal</a:t>
            </a:r>
            <a:r>
              <a:rPr sz="3300" spc="5" dirty="0"/>
              <a:t> </a:t>
            </a:r>
            <a:r>
              <a:rPr sz="3300" spc="-10" dirty="0"/>
              <a:t>tympanic</a:t>
            </a:r>
            <a:r>
              <a:rPr sz="3300" spc="-20" dirty="0"/>
              <a:t> </a:t>
            </a:r>
            <a:r>
              <a:rPr sz="3300" spc="-5" dirty="0"/>
              <a:t>or</a:t>
            </a:r>
            <a:r>
              <a:rPr sz="3300" spc="5" dirty="0"/>
              <a:t> </a:t>
            </a:r>
            <a:r>
              <a:rPr sz="3300" spc="-5" dirty="0"/>
              <a:t>upper</a:t>
            </a:r>
            <a:r>
              <a:rPr sz="3300" dirty="0"/>
              <a:t> </a:t>
            </a:r>
            <a:r>
              <a:rPr sz="3300" spc="-5" dirty="0"/>
              <a:t>end </a:t>
            </a:r>
            <a:r>
              <a:rPr sz="3300" spc="-900" dirty="0"/>
              <a:t> </a:t>
            </a:r>
            <a:r>
              <a:rPr sz="3300" spc="-5" dirty="0"/>
              <a:t>of	</a:t>
            </a:r>
            <a:r>
              <a:rPr sz="3300" spc="-10" dirty="0"/>
              <a:t>the</a:t>
            </a:r>
            <a:r>
              <a:rPr sz="3300" spc="-25" dirty="0"/>
              <a:t> </a:t>
            </a:r>
            <a:r>
              <a:rPr sz="3300" spc="-10" dirty="0"/>
              <a:t>mastoid </a:t>
            </a:r>
            <a:r>
              <a:rPr sz="3300" spc="-15" dirty="0"/>
              <a:t>segment.</a:t>
            </a:r>
            <a:endParaRPr sz="3300"/>
          </a:p>
          <a:p>
            <a:pPr marL="488315" marR="423545" indent="-471805">
              <a:lnSpc>
                <a:spcPct val="111900"/>
              </a:lnSpc>
              <a:spcBef>
                <a:spcPts val="160"/>
              </a:spcBef>
              <a:buFont typeface="MS UI Gothic"/>
              <a:buChar char="❑"/>
              <a:tabLst>
                <a:tab pos="489584" algn="l"/>
                <a:tab pos="1646555" algn="l"/>
              </a:tabLst>
            </a:pPr>
            <a:r>
              <a:rPr sz="3300" spc="-5" dirty="0"/>
              <a:t>At </a:t>
            </a:r>
            <a:r>
              <a:rPr sz="3300" spc="-10" dirty="0"/>
              <a:t>the </a:t>
            </a:r>
            <a:r>
              <a:rPr sz="3300" spc="-5" dirty="0"/>
              <a:t>end </a:t>
            </a:r>
            <a:r>
              <a:rPr sz="3300" spc="-10" dirty="0"/>
              <a:t>of the tympanic segment, the </a:t>
            </a:r>
            <a:r>
              <a:rPr sz="3300" spc="-5" dirty="0"/>
              <a:t>nerve encounters </a:t>
            </a:r>
            <a:r>
              <a:rPr sz="3300" spc="-10" dirty="0"/>
              <a:t>the </a:t>
            </a:r>
            <a:r>
              <a:rPr sz="3300" spc="-5" dirty="0">
                <a:solidFill>
                  <a:srgbClr val="FF0000"/>
                </a:solidFill>
              </a:rPr>
              <a:t>second external </a:t>
            </a:r>
            <a:r>
              <a:rPr sz="3300" spc="-905" dirty="0">
                <a:solidFill>
                  <a:srgbClr val="FF0000"/>
                </a:solidFill>
              </a:rPr>
              <a:t> </a:t>
            </a:r>
            <a:r>
              <a:rPr sz="3300" spc="-10" dirty="0">
                <a:solidFill>
                  <a:srgbClr val="FF0000"/>
                </a:solidFill>
              </a:rPr>
              <a:t>genu	</a:t>
            </a:r>
            <a:r>
              <a:rPr sz="3300" spc="-5" dirty="0"/>
              <a:t>as </a:t>
            </a:r>
            <a:r>
              <a:rPr sz="3300" spc="-10" dirty="0"/>
              <a:t>it</a:t>
            </a:r>
            <a:r>
              <a:rPr sz="3300" spc="-20" dirty="0"/>
              <a:t> </a:t>
            </a:r>
            <a:r>
              <a:rPr sz="3300" spc="-5" dirty="0"/>
              <a:t>makes a 90-degree</a:t>
            </a:r>
            <a:r>
              <a:rPr sz="3300" dirty="0"/>
              <a:t> </a:t>
            </a:r>
            <a:r>
              <a:rPr sz="3300" spc="-10" dirty="0"/>
              <a:t>turn</a:t>
            </a:r>
            <a:r>
              <a:rPr sz="3300" spc="-20" dirty="0"/>
              <a:t> </a:t>
            </a:r>
            <a:r>
              <a:rPr sz="3300" spc="-10" dirty="0"/>
              <a:t>to</a:t>
            </a:r>
            <a:r>
              <a:rPr sz="3300" spc="-20" dirty="0"/>
              <a:t> </a:t>
            </a:r>
            <a:r>
              <a:rPr sz="3300" spc="-10" dirty="0"/>
              <a:t>enter</a:t>
            </a:r>
            <a:r>
              <a:rPr sz="3300" spc="-20" dirty="0"/>
              <a:t> </a:t>
            </a:r>
            <a:r>
              <a:rPr sz="3300" spc="-10" dirty="0"/>
              <a:t>the</a:t>
            </a:r>
            <a:r>
              <a:rPr sz="3300" spc="-15" dirty="0"/>
              <a:t> </a:t>
            </a:r>
            <a:r>
              <a:rPr sz="3300" spc="-10" dirty="0"/>
              <a:t>mastoid</a:t>
            </a:r>
            <a:r>
              <a:rPr sz="3300" spc="15" dirty="0"/>
              <a:t> </a:t>
            </a:r>
            <a:r>
              <a:rPr sz="3300" spc="-15" dirty="0"/>
              <a:t>segment.</a:t>
            </a:r>
            <a:endParaRPr sz="33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ABA1D-20FB-3393-7114-9771EB0C9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98947B2-024F-A069-178E-82A66F0884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1063" y="1619609"/>
            <a:ext cx="11179980" cy="806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1490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96556" y="418877"/>
            <a:ext cx="7070725" cy="967740"/>
            <a:chOff x="1696556" y="418877"/>
            <a:chExt cx="7070725" cy="9677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6556" y="418877"/>
              <a:ext cx="7070464" cy="9672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1896" y="437728"/>
              <a:ext cx="6999786" cy="89660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31896" y="437724"/>
            <a:ext cx="7000240" cy="896619"/>
          </a:xfrm>
          <a:prstGeom prst="rect">
            <a:avLst/>
          </a:prstGeom>
          <a:ln w="7853">
            <a:solidFill>
              <a:srgbClr val="4A7EBB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52145">
              <a:lnSpc>
                <a:spcPts val="6035"/>
              </a:lnSpc>
            </a:pPr>
            <a:r>
              <a:rPr sz="5650" spc="-60" dirty="0"/>
              <a:t>MA</a:t>
            </a:r>
            <a:r>
              <a:rPr sz="5650" spc="-105" dirty="0"/>
              <a:t>S</a:t>
            </a:r>
            <a:r>
              <a:rPr sz="5650" spc="-229" dirty="0"/>
              <a:t>T</a:t>
            </a:r>
            <a:r>
              <a:rPr sz="5650" spc="-70" dirty="0"/>
              <a:t>OI</a:t>
            </a:r>
            <a:r>
              <a:rPr sz="5650" spc="20" dirty="0"/>
              <a:t>D</a:t>
            </a:r>
            <a:r>
              <a:rPr sz="5650" spc="-245" dirty="0"/>
              <a:t> </a:t>
            </a:r>
            <a:r>
              <a:rPr sz="5650" spc="-70" dirty="0"/>
              <a:t>S</a:t>
            </a:r>
            <a:r>
              <a:rPr sz="5650" spc="-140" dirty="0"/>
              <a:t>E</a:t>
            </a:r>
            <a:r>
              <a:rPr sz="5650" spc="-65" dirty="0"/>
              <a:t>G</a:t>
            </a:r>
            <a:r>
              <a:rPr sz="5650" spc="-60" dirty="0"/>
              <a:t>M</a:t>
            </a:r>
            <a:r>
              <a:rPr sz="5650" spc="-70" dirty="0"/>
              <a:t>E</a:t>
            </a:r>
            <a:r>
              <a:rPr sz="5650" spc="-65" dirty="0"/>
              <a:t>N</a:t>
            </a:r>
            <a:r>
              <a:rPr sz="5650" spc="15" dirty="0"/>
              <a:t>T</a:t>
            </a:r>
            <a:endParaRPr sz="5650"/>
          </a:p>
        </p:txBody>
      </p:sp>
      <p:sp>
        <p:nvSpPr>
          <p:cNvPr id="6" name="object 6"/>
          <p:cNvSpPr txBox="1"/>
          <p:nvPr/>
        </p:nvSpPr>
        <p:spPr>
          <a:xfrm>
            <a:off x="1036188" y="1831342"/>
            <a:ext cx="13136880" cy="4006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3870" marR="525780" indent="-471805">
              <a:lnSpc>
                <a:spcPct val="111900"/>
              </a:lnSpc>
              <a:spcBef>
                <a:spcPts val="100"/>
              </a:spcBef>
              <a:buFont typeface="MS UI Gothic"/>
              <a:buChar char="❑"/>
              <a:tabLst>
                <a:tab pos="484505" algn="l"/>
                <a:tab pos="2369185" algn="l"/>
                <a:tab pos="3161030" algn="l"/>
              </a:tabLst>
            </a:pPr>
            <a:r>
              <a:rPr sz="3300" spc="-5" dirty="0">
                <a:latin typeface="Arial MT"/>
                <a:cs typeface="Arial MT"/>
              </a:rPr>
              <a:t>The mastoid segment </a:t>
            </a:r>
            <a:r>
              <a:rPr sz="3300" spc="-10" dirty="0">
                <a:latin typeface="Arial MT"/>
                <a:cs typeface="Arial MT"/>
              </a:rPr>
              <a:t>then </a:t>
            </a:r>
            <a:r>
              <a:rPr sz="3300" spc="-5" dirty="0">
                <a:latin typeface="Arial MT"/>
                <a:cs typeface="Arial MT"/>
              </a:rPr>
              <a:t>descends </a:t>
            </a:r>
            <a:r>
              <a:rPr sz="3300" spc="-10" dirty="0">
                <a:latin typeface="Arial MT"/>
                <a:cs typeface="Arial MT"/>
              </a:rPr>
              <a:t>toward the </a:t>
            </a:r>
            <a:r>
              <a:rPr sz="3300" spc="-15" dirty="0">
                <a:latin typeface="Arial MT"/>
                <a:cs typeface="Arial MT"/>
              </a:rPr>
              <a:t>stylomastoid </a:t>
            </a:r>
            <a:r>
              <a:rPr sz="3300" spc="-1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foramen,	</a:t>
            </a:r>
            <a:r>
              <a:rPr sz="3300" spc="-10" dirty="0">
                <a:latin typeface="Arial MT"/>
                <a:cs typeface="Arial MT"/>
              </a:rPr>
              <a:t>gives </a:t>
            </a:r>
            <a:r>
              <a:rPr sz="3300" spc="-40" dirty="0">
                <a:latin typeface="Arial MT"/>
                <a:cs typeface="Arial MT"/>
              </a:rPr>
              <a:t>off </a:t>
            </a:r>
            <a:r>
              <a:rPr sz="3300" spc="-10" dirty="0">
                <a:latin typeface="Arial MT"/>
                <a:cs typeface="Arial MT"/>
              </a:rPr>
              <a:t>the </a:t>
            </a:r>
            <a:r>
              <a:rPr sz="3300" spc="-5" dirty="0">
                <a:solidFill>
                  <a:srgbClr val="FF0000"/>
                </a:solidFill>
                <a:latin typeface="Arial MT"/>
                <a:cs typeface="Arial MT"/>
              </a:rPr>
              <a:t>chorda </a:t>
            </a:r>
            <a:r>
              <a:rPr sz="3300" spc="-10" dirty="0">
                <a:solidFill>
                  <a:srgbClr val="FF0000"/>
                </a:solidFill>
                <a:latin typeface="Arial MT"/>
                <a:cs typeface="Arial MT"/>
              </a:rPr>
              <a:t>tympani </a:t>
            </a:r>
            <a:r>
              <a:rPr sz="3300" spc="-5" dirty="0">
                <a:solidFill>
                  <a:srgbClr val="FF0000"/>
                </a:solidFill>
                <a:latin typeface="Arial MT"/>
                <a:cs typeface="Arial MT"/>
              </a:rPr>
              <a:t>about 6 mm </a:t>
            </a:r>
            <a:r>
              <a:rPr sz="3300" spc="-10" dirty="0">
                <a:solidFill>
                  <a:srgbClr val="FF0000"/>
                </a:solidFill>
                <a:latin typeface="Arial MT"/>
                <a:cs typeface="Arial MT"/>
              </a:rPr>
              <a:t>before its </a:t>
            </a:r>
            <a:r>
              <a:rPr sz="3300" spc="-15" dirty="0">
                <a:solidFill>
                  <a:srgbClr val="FF0000"/>
                </a:solidFill>
                <a:latin typeface="Arial MT"/>
                <a:cs typeface="Arial MT"/>
              </a:rPr>
              <a:t>exit, </a:t>
            </a:r>
            <a:r>
              <a:rPr sz="3300" spc="-90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and</a:t>
            </a:r>
            <a:r>
              <a:rPr sz="3300" spc="3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emerges	</a:t>
            </a:r>
            <a:r>
              <a:rPr sz="3300" spc="-10" dirty="0">
                <a:latin typeface="Arial MT"/>
                <a:cs typeface="Arial MT"/>
              </a:rPr>
              <a:t>from</a:t>
            </a:r>
            <a:r>
              <a:rPr sz="3300" spc="-2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</a:t>
            </a:r>
            <a:r>
              <a:rPr sz="3300" spc="-2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stylomastoid</a:t>
            </a:r>
            <a:r>
              <a:rPr sz="3300" spc="-5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foramen.</a:t>
            </a:r>
            <a:endParaRPr sz="3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MS UI Gothic"/>
              <a:buChar char="❑"/>
            </a:pPr>
            <a:endParaRPr sz="4100">
              <a:latin typeface="Arial MT"/>
              <a:cs typeface="Arial MT"/>
            </a:endParaRPr>
          </a:p>
          <a:p>
            <a:pPr marL="483870" marR="5080" indent="-471805">
              <a:lnSpc>
                <a:spcPct val="111900"/>
              </a:lnSpc>
              <a:buFont typeface="MS UI Gothic"/>
              <a:buChar char="❑"/>
              <a:tabLst>
                <a:tab pos="484505" algn="l"/>
                <a:tab pos="2252980" algn="l"/>
              </a:tabLst>
            </a:pPr>
            <a:r>
              <a:rPr sz="3300" spc="-5" dirty="0">
                <a:latin typeface="Arial MT"/>
                <a:cs typeface="Arial MT"/>
              </a:rPr>
              <a:t>The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tight</a:t>
            </a:r>
            <a:r>
              <a:rPr sz="3300" spc="-1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confines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of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</a:t>
            </a:r>
            <a:r>
              <a:rPr sz="3300" spc="-1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bony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canal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may</a:t>
            </a:r>
            <a:r>
              <a:rPr sz="3300" spc="-1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make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 nerve </a:t>
            </a:r>
            <a:r>
              <a:rPr sz="3300" spc="-5" dirty="0">
                <a:latin typeface="Arial MT"/>
                <a:cs typeface="Arial MT"/>
              </a:rPr>
              <a:t>particularly </a:t>
            </a:r>
            <a:r>
              <a:rPr sz="3300" spc="-9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vulnerable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to</a:t>
            </a:r>
            <a:r>
              <a:rPr sz="3300" spc="-1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damage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from</a:t>
            </a:r>
            <a:r>
              <a:rPr sz="3300" spc="-15" dirty="0">
                <a:latin typeface="Arial MT"/>
                <a:cs typeface="Arial MT"/>
              </a:rPr>
              <a:t> inflammation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and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edema,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a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point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of 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possible	</a:t>
            </a:r>
            <a:r>
              <a:rPr sz="3300" spc="-10" dirty="0">
                <a:latin typeface="Arial MT"/>
                <a:cs typeface="Arial MT"/>
              </a:rPr>
              <a:t>significance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in some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CN </a:t>
            </a:r>
            <a:r>
              <a:rPr sz="3300" spc="-10" dirty="0">
                <a:latin typeface="Arial MT"/>
                <a:cs typeface="Arial MT"/>
              </a:rPr>
              <a:t>VII</a:t>
            </a:r>
            <a:r>
              <a:rPr sz="3300" spc="-8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neuropathies</a:t>
            </a:r>
            <a:endParaRPr sz="33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426815" y="5683474"/>
            <a:ext cx="7319149" cy="528624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96546" y="418877"/>
            <a:ext cx="10132695" cy="967740"/>
            <a:chOff x="1696546" y="418877"/>
            <a:chExt cx="10132695" cy="9677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6546" y="418877"/>
              <a:ext cx="10132152" cy="9672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1885" y="437727"/>
              <a:ext cx="10061473" cy="89660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31885" y="437724"/>
            <a:ext cx="10061575" cy="896619"/>
          </a:xfrm>
          <a:prstGeom prst="rect">
            <a:avLst/>
          </a:prstGeom>
          <a:ln w="785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057910">
              <a:lnSpc>
                <a:spcPts val="6035"/>
              </a:lnSpc>
            </a:pPr>
            <a:r>
              <a:rPr sz="5650" spc="-70" dirty="0"/>
              <a:t>EXTR</a:t>
            </a:r>
            <a:r>
              <a:rPr sz="5650" spc="-515" dirty="0"/>
              <a:t>A</a:t>
            </a:r>
            <a:r>
              <a:rPr sz="5650" spc="-65" dirty="0"/>
              <a:t>TEM</a:t>
            </a:r>
            <a:r>
              <a:rPr sz="5650" spc="-70" dirty="0"/>
              <a:t>P</a:t>
            </a:r>
            <a:r>
              <a:rPr sz="5650" spc="-65" dirty="0"/>
              <a:t>OR</a:t>
            </a:r>
            <a:r>
              <a:rPr sz="5650" spc="-70" dirty="0"/>
              <a:t>A</a:t>
            </a:r>
            <a:r>
              <a:rPr sz="5650" spc="15" dirty="0"/>
              <a:t>L</a:t>
            </a:r>
            <a:r>
              <a:rPr sz="5650" spc="-310" dirty="0"/>
              <a:t> </a:t>
            </a:r>
            <a:r>
              <a:rPr sz="5650" spc="-70" dirty="0"/>
              <a:t>S</a:t>
            </a:r>
            <a:r>
              <a:rPr sz="5650" spc="-140" dirty="0"/>
              <a:t>E</a:t>
            </a:r>
            <a:r>
              <a:rPr sz="5650" spc="-65" dirty="0"/>
              <a:t>G</a:t>
            </a:r>
            <a:r>
              <a:rPr sz="5650" spc="-60" dirty="0"/>
              <a:t>M</a:t>
            </a:r>
            <a:r>
              <a:rPr sz="5650" spc="-70" dirty="0"/>
              <a:t>E</a:t>
            </a:r>
            <a:r>
              <a:rPr sz="5650" spc="-65" dirty="0"/>
              <a:t>N</a:t>
            </a:r>
            <a:r>
              <a:rPr sz="5650" spc="15" dirty="0"/>
              <a:t>T</a:t>
            </a:r>
            <a:endParaRPr sz="5650"/>
          </a:p>
        </p:txBody>
      </p:sp>
      <p:sp>
        <p:nvSpPr>
          <p:cNvPr id="6" name="object 6"/>
          <p:cNvSpPr txBox="1"/>
          <p:nvPr/>
        </p:nvSpPr>
        <p:spPr>
          <a:xfrm>
            <a:off x="739403" y="1724649"/>
            <a:ext cx="12223115" cy="489458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89255" marR="349885" indent="-377190">
              <a:lnSpc>
                <a:spcPts val="3710"/>
              </a:lnSpc>
              <a:spcBef>
                <a:spcPts val="430"/>
              </a:spcBef>
              <a:buSzPct val="96969"/>
              <a:buFont typeface="MS UI Gothic"/>
              <a:buChar char="➢"/>
              <a:tabLst>
                <a:tab pos="400685" algn="l"/>
                <a:tab pos="10021570" algn="l"/>
              </a:tabLst>
            </a:pPr>
            <a:r>
              <a:rPr sz="3300" spc="-5" dirty="0">
                <a:latin typeface="Arial MT"/>
                <a:cs typeface="Arial MT"/>
              </a:rPr>
              <a:t>Just </a:t>
            </a:r>
            <a:r>
              <a:rPr sz="3300" spc="-15" dirty="0">
                <a:latin typeface="Arial MT"/>
                <a:cs typeface="Arial MT"/>
              </a:rPr>
              <a:t>afte</a:t>
            </a:r>
            <a:r>
              <a:rPr sz="3300" spc="-5" dirty="0">
                <a:latin typeface="Arial MT"/>
                <a:cs typeface="Arial MT"/>
              </a:rPr>
              <a:t>r</a:t>
            </a:r>
            <a:r>
              <a:rPr sz="3300" spc="-20" dirty="0">
                <a:latin typeface="Arial MT"/>
                <a:cs typeface="Arial MT"/>
              </a:rPr>
              <a:t> </a:t>
            </a:r>
            <a:r>
              <a:rPr sz="3300" spc="-25" dirty="0">
                <a:latin typeface="Arial MT"/>
                <a:cs typeface="Arial MT"/>
              </a:rPr>
              <a:t>exit</a:t>
            </a:r>
            <a:r>
              <a:rPr sz="3300" spc="-5" dirty="0">
                <a:latin typeface="Arial MT"/>
                <a:cs typeface="Arial MT"/>
              </a:rPr>
              <a:t>,</a:t>
            </a:r>
            <a:r>
              <a:rPr sz="3300" spc="-3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th</a:t>
            </a:r>
            <a:r>
              <a:rPr sz="3300" spc="-5" dirty="0">
                <a:latin typeface="Arial MT"/>
                <a:cs typeface="Arial MT"/>
              </a:rPr>
              <a:t>e</a:t>
            </a:r>
            <a:r>
              <a:rPr sz="3300" spc="-2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posterio</a:t>
            </a:r>
            <a:r>
              <a:rPr sz="3300" spc="-5" dirty="0">
                <a:latin typeface="Arial MT"/>
                <a:cs typeface="Arial MT"/>
              </a:rPr>
              <a:t>r </a:t>
            </a:r>
            <a:r>
              <a:rPr sz="3300" spc="-35" dirty="0">
                <a:latin typeface="Arial MT"/>
                <a:cs typeface="Arial MT"/>
              </a:rPr>
              <a:t>auricula</a:t>
            </a:r>
            <a:r>
              <a:rPr sz="3300" spc="-215" dirty="0">
                <a:latin typeface="Arial MT"/>
                <a:cs typeface="Arial MT"/>
              </a:rPr>
              <a:t>r</a:t>
            </a:r>
            <a:r>
              <a:rPr sz="3300" spc="-5" dirty="0">
                <a:latin typeface="Arial MT"/>
                <a:cs typeface="Arial MT"/>
              </a:rPr>
              <a:t>,</a:t>
            </a:r>
            <a:r>
              <a:rPr sz="3300" spc="-55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digastric</a:t>
            </a:r>
            <a:r>
              <a:rPr sz="3300" spc="-5" dirty="0">
                <a:latin typeface="Arial MT"/>
                <a:cs typeface="Arial MT"/>
              </a:rPr>
              <a:t>,</a:t>
            </a:r>
            <a:r>
              <a:rPr sz="3300" spc="-2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an</a:t>
            </a:r>
            <a:r>
              <a:rPr sz="3300" spc="-5" dirty="0">
                <a:latin typeface="Arial MT"/>
                <a:cs typeface="Arial MT"/>
              </a:rPr>
              <a:t>d</a:t>
            </a:r>
            <a:r>
              <a:rPr sz="3300" dirty="0">
                <a:latin typeface="Arial MT"/>
                <a:cs typeface="Arial MT"/>
              </a:rPr>
              <a:t>	</a:t>
            </a:r>
            <a:r>
              <a:rPr sz="3300" spc="-25" dirty="0">
                <a:latin typeface="Arial MT"/>
                <a:cs typeface="Arial MT"/>
              </a:rPr>
              <a:t>stylohyoid  </a:t>
            </a:r>
            <a:r>
              <a:rPr sz="3300" spc="-10" dirty="0">
                <a:latin typeface="Arial MT"/>
                <a:cs typeface="Arial MT"/>
              </a:rPr>
              <a:t>branches</a:t>
            </a:r>
            <a:r>
              <a:rPr sz="3300" spc="-15" dirty="0">
                <a:latin typeface="Arial MT"/>
                <a:cs typeface="Arial MT"/>
              </a:rPr>
              <a:t> arise.</a:t>
            </a:r>
            <a:endParaRPr sz="3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MS UI Gothic"/>
              <a:buChar char="➢"/>
            </a:pPr>
            <a:endParaRPr sz="3500">
              <a:latin typeface="Arial MT"/>
              <a:cs typeface="Arial MT"/>
            </a:endParaRPr>
          </a:p>
          <a:p>
            <a:pPr marL="389255" marR="5080" indent="-377190">
              <a:lnSpc>
                <a:spcPts val="3710"/>
              </a:lnSpc>
              <a:buSzPct val="96969"/>
              <a:buFont typeface="MS UI Gothic"/>
              <a:buChar char="➢"/>
              <a:tabLst>
                <a:tab pos="400685" algn="l"/>
                <a:tab pos="5969635" algn="l"/>
                <a:tab pos="8541385" algn="l"/>
              </a:tabLst>
            </a:pPr>
            <a:r>
              <a:rPr sz="3300" dirty="0">
                <a:latin typeface="Arial MT"/>
                <a:cs typeface="Arial MT"/>
              </a:rPr>
              <a:t>The</a:t>
            </a:r>
            <a:r>
              <a:rPr sz="3300" spc="2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posterior auricular</a:t>
            </a:r>
            <a:r>
              <a:rPr sz="3300" spc="-1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branch</a:t>
            </a:r>
            <a:r>
              <a:rPr sz="3300" spc="-5" dirty="0">
                <a:latin typeface="Arial MT"/>
                <a:cs typeface="Arial MT"/>
              </a:rPr>
              <a:t> supplies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	</a:t>
            </a:r>
            <a:r>
              <a:rPr sz="3300" spc="-5" dirty="0">
                <a:latin typeface="Arial MT"/>
                <a:cs typeface="Arial MT"/>
              </a:rPr>
              <a:t>occipitalis, </a:t>
            </a:r>
            <a:r>
              <a:rPr sz="3300" spc="-15" dirty="0">
                <a:latin typeface="Arial MT"/>
                <a:cs typeface="Arial MT"/>
              </a:rPr>
              <a:t>posterior </a:t>
            </a:r>
            <a:r>
              <a:rPr sz="3300" spc="-900" dirty="0">
                <a:latin typeface="Arial MT"/>
                <a:cs typeface="Arial MT"/>
              </a:rPr>
              <a:t> </a:t>
            </a:r>
            <a:r>
              <a:rPr sz="3300" spc="-50" dirty="0">
                <a:latin typeface="Arial MT"/>
                <a:cs typeface="Arial MT"/>
              </a:rPr>
              <a:t>auricular,</a:t>
            </a:r>
            <a:r>
              <a:rPr sz="3300" spc="-4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and</a:t>
            </a:r>
            <a:r>
              <a:rPr sz="3300" spc="-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transverse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and	oblique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auricular</a:t>
            </a:r>
            <a:r>
              <a:rPr sz="3300" spc="-4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muscles.</a:t>
            </a:r>
            <a:endParaRPr sz="3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MS UI Gothic"/>
              <a:buChar char="➢"/>
            </a:pPr>
            <a:endParaRPr sz="3500">
              <a:latin typeface="Arial MT"/>
              <a:cs typeface="Arial MT"/>
            </a:endParaRPr>
          </a:p>
          <a:p>
            <a:pPr marL="389255" marR="368300" indent="-377190">
              <a:lnSpc>
                <a:spcPts val="3710"/>
              </a:lnSpc>
              <a:buSzPct val="96969"/>
              <a:buFont typeface="MS UI Gothic"/>
              <a:buChar char="➢"/>
              <a:tabLst>
                <a:tab pos="400685" algn="l"/>
                <a:tab pos="6859270" algn="l"/>
                <a:tab pos="8952230" algn="l"/>
              </a:tabLst>
            </a:pPr>
            <a:r>
              <a:rPr sz="3300" dirty="0">
                <a:latin typeface="Arial MT"/>
                <a:cs typeface="Arial MT"/>
              </a:rPr>
              <a:t>The</a:t>
            </a:r>
            <a:r>
              <a:rPr sz="3300" spc="2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digastric </a:t>
            </a:r>
            <a:r>
              <a:rPr sz="3300" spc="-5" dirty="0">
                <a:latin typeface="Arial MT"/>
                <a:cs typeface="Arial MT"/>
              </a:rPr>
              <a:t>and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20" dirty="0">
                <a:latin typeface="Arial MT"/>
                <a:cs typeface="Arial MT"/>
              </a:rPr>
              <a:t>stylohyoid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branches </a:t>
            </a:r>
            <a:r>
              <a:rPr sz="3300" spc="-5" dirty="0">
                <a:latin typeface="Arial MT"/>
                <a:cs typeface="Arial MT"/>
              </a:rPr>
              <a:t>supply	</a:t>
            </a:r>
            <a:r>
              <a:rPr sz="3300" spc="-15" dirty="0">
                <a:latin typeface="Arial MT"/>
                <a:cs typeface="Arial MT"/>
              </a:rPr>
              <a:t>respectively the </a:t>
            </a:r>
            <a:r>
              <a:rPr sz="3300" spc="-90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posterior </a:t>
            </a:r>
            <a:r>
              <a:rPr sz="3300" spc="-5" dirty="0">
                <a:latin typeface="Arial MT"/>
                <a:cs typeface="Arial MT"/>
              </a:rPr>
              <a:t>belly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of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 digastric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and	</a:t>
            </a:r>
            <a:r>
              <a:rPr sz="3300" spc="-10" dirty="0">
                <a:latin typeface="Arial MT"/>
                <a:cs typeface="Arial MT"/>
              </a:rPr>
              <a:t>the</a:t>
            </a:r>
            <a:r>
              <a:rPr sz="3300" spc="-25" dirty="0">
                <a:latin typeface="Arial MT"/>
                <a:cs typeface="Arial MT"/>
              </a:rPr>
              <a:t> stylohyoid.</a:t>
            </a:r>
            <a:endParaRPr sz="3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S UI Gothic"/>
              <a:buChar char="➢"/>
            </a:pPr>
            <a:endParaRPr sz="3200">
              <a:latin typeface="Arial MT"/>
              <a:cs typeface="Arial MT"/>
            </a:endParaRPr>
          </a:p>
          <a:p>
            <a:pPr marL="400050" indent="-387985">
              <a:lnSpc>
                <a:spcPct val="100000"/>
              </a:lnSpc>
              <a:spcBef>
                <a:spcPts val="5"/>
              </a:spcBef>
              <a:buSzPct val="96969"/>
              <a:buFont typeface="MS UI Gothic"/>
              <a:buChar char="➢"/>
              <a:tabLst>
                <a:tab pos="400685" algn="l"/>
                <a:tab pos="10181590" algn="l"/>
              </a:tabLst>
            </a:pPr>
            <a:r>
              <a:rPr sz="3300" dirty="0">
                <a:latin typeface="Arial MT"/>
                <a:cs typeface="Arial MT"/>
              </a:rPr>
              <a:t>The</a:t>
            </a:r>
            <a:r>
              <a:rPr sz="3300" spc="2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nerve turns</a:t>
            </a:r>
            <a:r>
              <a:rPr sz="3300" spc="-20" dirty="0">
                <a:latin typeface="Arial MT"/>
                <a:cs typeface="Arial MT"/>
              </a:rPr>
              <a:t> forward</a:t>
            </a:r>
            <a:r>
              <a:rPr sz="3300" spc="-3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and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passes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into the</a:t>
            </a:r>
            <a:r>
              <a:rPr sz="3300" spc="-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parotid	</a:t>
            </a:r>
            <a:r>
              <a:rPr sz="3300" spc="-15" dirty="0">
                <a:latin typeface="Arial MT"/>
                <a:cs typeface="Arial MT"/>
              </a:rPr>
              <a:t>gland.</a:t>
            </a:r>
            <a:endParaRPr sz="33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10516" y="15071"/>
            <a:ext cx="6329692" cy="763624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3191" y="2666282"/>
            <a:ext cx="17769840" cy="386207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89255" marR="5080" indent="-377190">
              <a:lnSpc>
                <a:spcPts val="4950"/>
              </a:lnSpc>
              <a:spcBef>
                <a:spcPts val="425"/>
              </a:spcBef>
              <a:buSzPct val="97647"/>
              <a:buFont typeface="MS UI Gothic"/>
              <a:buChar char="➢"/>
              <a:tabLst>
                <a:tab pos="516890" algn="l"/>
                <a:tab pos="2655570" algn="l"/>
                <a:tab pos="8228330" algn="l"/>
                <a:tab pos="12306300" algn="l"/>
              </a:tabLst>
            </a:pPr>
            <a:r>
              <a:rPr sz="4250" spc="15" dirty="0">
                <a:latin typeface="Arial MT"/>
                <a:cs typeface="Arial MT"/>
              </a:rPr>
              <a:t>Within</a:t>
            </a:r>
            <a:r>
              <a:rPr sz="4250" spc="10" dirty="0">
                <a:latin typeface="Arial MT"/>
                <a:cs typeface="Arial MT"/>
              </a:rPr>
              <a:t> </a:t>
            </a:r>
            <a:r>
              <a:rPr sz="4250" spc="-40" dirty="0">
                <a:latin typeface="Arial MT"/>
                <a:cs typeface="Arial MT"/>
              </a:rPr>
              <a:t>the</a:t>
            </a:r>
            <a:r>
              <a:rPr sz="4250" spc="-145" dirty="0">
                <a:latin typeface="Arial MT"/>
                <a:cs typeface="Arial MT"/>
              </a:rPr>
              <a:t> </a:t>
            </a:r>
            <a:r>
              <a:rPr sz="4250" spc="-60" dirty="0">
                <a:latin typeface="Arial MT"/>
                <a:cs typeface="Arial MT"/>
              </a:rPr>
              <a:t>substance</a:t>
            </a:r>
            <a:r>
              <a:rPr sz="4250" spc="-145" dirty="0">
                <a:latin typeface="Arial MT"/>
                <a:cs typeface="Arial MT"/>
              </a:rPr>
              <a:t> </a:t>
            </a:r>
            <a:r>
              <a:rPr sz="4250" spc="10" dirty="0">
                <a:latin typeface="Arial MT"/>
                <a:cs typeface="Arial MT"/>
              </a:rPr>
              <a:t>of</a:t>
            </a:r>
            <a:r>
              <a:rPr sz="4250" spc="20" dirty="0">
                <a:latin typeface="Arial MT"/>
                <a:cs typeface="Arial MT"/>
              </a:rPr>
              <a:t> </a:t>
            </a:r>
            <a:r>
              <a:rPr sz="4250" spc="-40" dirty="0">
                <a:latin typeface="Arial MT"/>
                <a:cs typeface="Arial MT"/>
              </a:rPr>
              <a:t>the</a:t>
            </a:r>
            <a:r>
              <a:rPr sz="4250" spc="-150" dirty="0">
                <a:latin typeface="Arial MT"/>
                <a:cs typeface="Arial MT"/>
              </a:rPr>
              <a:t> </a:t>
            </a:r>
            <a:r>
              <a:rPr sz="4250" spc="-60" dirty="0">
                <a:latin typeface="Arial MT"/>
                <a:cs typeface="Arial MT"/>
              </a:rPr>
              <a:t>parotid,</a:t>
            </a:r>
            <a:r>
              <a:rPr sz="4250" spc="-135" dirty="0">
                <a:latin typeface="Arial MT"/>
                <a:cs typeface="Arial MT"/>
              </a:rPr>
              <a:t> </a:t>
            </a:r>
            <a:r>
              <a:rPr sz="4250" spc="5" dirty="0">
                <a:latin typeface="Arial MT"/>
                <a:cs typeface="Arial MT"/>
              </a:rPr>
              <a:t>it</a:t>
            </a:r>
            <a:r>
              <a:rPr sz="4250" spc="20" dirty="0">
                <a:latin typeface="Arial MT"/>
                <a:cs typeface="Arial MT"/>
              </a:rPr>
              <a:t> </a:t>
            </a:r>
            <a:r>
              <a:rPr sz="4250" spc="15" dirty="0">
                <a:latin typeface="Arial MT"/>
                <a:cs typeface="Arial MT"/>
              </a:rPr>
              <a:t>divides </a:t>
            </a:r>
            <a:r>
              <a:rPr sz="4250" spc="-50" dirty="0">
                <a:latin typeface="Arial MT"/>
                <a:cs typeface="Arial MT"/>
              </a:rPr>
              <a:t>into	</a:t>
            </a:r>
            <a:r>
              <a:rPr sz="4250" spc="-65" dirty="0">
                <a:latin typeface="Arial MT"/>
                <a:cs typeface="Arial MT"/>
              </a:rPr>
              <a:t>temporofacial and </a:t>
            </a:r>
            <a:r>
              <a:rPr sz="4250" spc="-60" dirty="0">
                <a:latin typeface="Arial MT"/>
                <a:cs typeface="Arial MT"/>
              </a:rPr>
              <a:t> </a:t>
            </a:r>
            <a:r>
              <a:rPr sz="4250" spc="-65" dirty="0">
                <a:latin typeface="Arial MT"/>
                <a:cs typeface="Arial MT"/>
              </a:rPr>
              <a:t>cervicofacial</a:t>
            </a:r>
            <a:r>
              <a:rPr sz="4250" spc="-155" dirty="0">
                <a:latin typeface="Arial MT"/>
                <a:cs typeface="Arial MT"/>
              </a:rPr>
              <a:t> </a:t>
            </a:r>
            <a:r>
              <a:rPr sz="4250" spc="15" dirty="0">
                <a:latin typeface="Arial MT"/>
                <a:cs typeface="Arial MT"/>
              </a:rPr>
              <a:t>divisions</a:t>
            </a:r>
            <a:r>
              <a:rPr sz="4250" spc="20" dirty="0">
                <a:latin typeface="Arial MT"/>
                <a:cs typeface="Arial MT"/>
              </a:rPr>
              <a:t> </a:t>
            </a:r>
            <a:r>
              <a:rPr sz="4250" spc="15" dirty="0">
                <a:latin typeface="Arial MT"/>
                <a:cs typeface="Arial MT"/>
              </a:rPr>
              <a:t>at </a:t>
            </a:r>
            <a:r>
              <a:rPr sz="4250" spc="-40" dirty="0">
                <a:latin typeface="Arial MT"/>
                <a:cs typeface="Arial MT"/>
              </a:rPr>
              <a:t>the</a:t>
            </a:r>
            <a:r>
              <a:rPr sz="4250" spc="-145" dirty="0">
                <a:latin typeface="Arial MT"/>
                <a:cs typeface="Arial MT"/>
              </a:rPr>
              <a:t> </a:t>
            </a:r>
            <a:r>
              <a:rPr sz="4250" spc="-40" dirty="0">
                <a:latin typeface="Arial MT"/>
                <a:cs typeface="Arial MT"/>
              </a:rPr>
              <a:t>pes	</a:t>
            </a:r>
            <a:r>
              <a:rPr sz="4250" spc="-60" dirty="0">
                <a:latin typeface="Arial MT"/>
                <a:cs typeface="Arial MT"/>
              </a:rPr>
              <a:t>anserinus</a:t>
            </a:r>
            <a:r>
              <a:rPr sz="4250" spc="-160" dirty="0">
                <a:latin typeface="Arial MT"/>
                <a:cs typeface="Arial MT"/>
              </a:rPr>
              <a:t> </a:t>
            </a:r>
            <a:r>
              <a:rPr sz="4250" spc="-65" dirty="0">
                <a:latin typeface="Arial MT"/>
                <a:cs typeface="Arial MT"/>
              </a:rPr>
              <a:t>(intraparotid</a:t>
            </a:r>
            <a:r>
              <a:rPr sz="4250" spc="-160" dirty="0">
                <a:latin typeface="Arial MT"/>
                <a:cs typeface="Arial MT"/>
              </a:rPr>
              <a:t> </a:t>
            </a:r>
            <a:r>
              <a:rPr sz="4250" spc="-60" dirty="0">
                <a:latin typeface="Arial MT"/>
                <a:cs typeface="Arial MT"/>
              </a:rPr>
              <a:t>plexus)</a:t>
            </a:r>
            <a:r>
              <a:rPr sz="4250" spc="-110" dirty="0">
                <a:latin typeface="Arial MT"/>
                <a:cs typeface="Arial MT"/>
              </a:rPr>
              <a:t> </a:t>
            </a:r>
            <a:r>
              <a:rPr sz="4250" spc="10" dirty="0">
                <a:latin typeface="Arial MT"/>
                <a:cs typeface="Arial MT"/>
              </a:rPr>
              <a:t>in </a:t>
            </a:r>
            <a:r>
              <a:rPr sz="4250" spc="-40" dirty="0">
                <a:latin typeface="Arial MT"/>
                <a:cs typeface="Arial MT"/>
              </a:rPr>
              <a:t>the</a:t>
            </a:r>
            <a:r>
              <a:rPr sz="4250" spc="-155" dirty="0">
                <a:latin typeface="Arial MT"/>
                <a:cs typeface="Arial MT"/>
              </a:rPr>
              <a:t> </a:t>
            </a:r>
            <a:r>
              <a:rPr sz="4250" spc="-75" dirty="0">
                <a:latin typeface="Arial MT"/>
                <a:cs typeface="Arial MT"/>
              </a:rPr>
              <a:t>cleft </a:t>
            </a:r>
            <a:r>
              <a:rPr sz="4250" spc="-1165" dirty="0">
                <a:latin typeface="Arial MT"/>
                <a:cs typeface="Arial MT"/>
              </a:rPr>
              <a:t> </a:t>
            </a:r>
            <a:r>
              <a:rPr sz="4250" spc="-55" dirty="0">
                <a:latin typeface="Arial MT"/>
                <a:cs typeface="Arial MT"/>
              </a:rPr>
              <a:t>between	</a:t>
            </a:r>
            <a:r>
              <a:rPr sz="4250" spc="-40" dirty="0">
                <a:latin typeface="Arial MT"/>
                <a:cs typeface="Arial MT"/>
              </a:rPr>
              <a:t>the</a:t>
            </a:r>
            <a:r>
              <a:rPr sz="4250" spc="-155" dirty="0">
                <a:latin typeface="Arial MT"/>
                <a:cs typeface="Arial MT"/>
              </a:rPr>
              <a:t> </a:t>
            </a:r>
            <a:r>
              <a:rPr sz="4250" spc="-65" dirty="0">
                <a:latin typeface="Arial MT"/>
                <a:cs typeface="Arial MT"/>
              </a:rPr>
              <a:t>superficial</a:t>
            </a:r>
            <a:r>
              <a:rPr sz="4250" spc="-170" dirty="0">
                <a:latin typeface="Arial MT"/>
                <a:cs typeface="Arial MT"/>
              </a:rPr>
              <a:t> </a:t>
            </a:r>
            <a:r>
              <a:rPr sz="4250" spc="15" dirty="0">
                <a:latin typeface="Arial MT"/>
                <a:cs typeface="Arial MT"/>
              </a:rPr>
              <a:t>and</a:t>
            </a:r>
            <a:r>
              <a:rPr sz="4250" spc="10" dirty="0">
                <a:latin typeface="Arial MT"/>
                <a:cs typeface="Arial MT"/>
              </a:rPr>
              <a:t> </a:t>
            </a:r>
            <a:r>
              <a:rPr sz="4250" spc="-45" dirty="0">
                <a:latin typeface="Arial MT"/>
                <a:cs typeface="Arial MT"/>
              </a:rPr>
              <a:t>deep</a:t>
            </a:r>
            <a:r>
              <a:rPr sz="4250" spc="-155" dirty="0">
                <a:latin typeface="Arial MT"/>
                <a:cs typeface="Arial MT"/>
              </a:rPr>
              <a:t> </a:t>
            </a:r>
            <a:r>
              <a:rPr sz="4250" spc="-55" dirty="0">
                <a:latin typeface="Arial MT"/>
                <a:cs typeface="Arial MT"/>
              </a:rPr>
              <a:t>lobes</a:t>
            </a:r>
            <a:r>
              <a:rPr sz="4250" spc="-150" dirty="0">
                <a:latin typeface="Arial MT"/>
                <a:cs typeface="Arial MT"/>
              </a:rPr>
              <a:t> </a:t>
            </a:r>
            <a:r>
              <a:rPr sz="4250" spc="10" dirty="0">
                <a:latin typeface="Arial MT"/>
                <a:cs typeface="Arial MT"/>
              </a:rPr>
              <a:t>of </a:t>
            </a:r>
            <a:r>
              <a:rPr sz="4250" spc="-40" dirty="0">
                <a:latin typeface="Arial MT"/>
                <a:cs typeface="Arial MT"/>
              </a:rPr>
              <a:t>the</a:t>
            </a:r>
            <a:r>
              <a:rPr sz="4250" spc="-160" dirty="0">
                <a:latin typeface="Arial MT"/>
                <a:cs typeface="Arial MT"/>
              </a:rPr>
              <a:t> </a:t>
            </a:r>
            <a:r>
              <a:rPr sz="4250" spc="15" dirty="0">
                <a:latin typeface="Arial MT"/>
                <a:cs typeface="Arial MT"/>
              </a:rPr>
              <a:t>gland</a:t>
            </a:r>
            <a:endParaRPr sz="4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 typeface="MS UI Gothic"/>
              <a:buChar char="➢"/>
            </a:pPr>
            <a:endParaRPr sz="4550">
              <a:latin typeface="Arial MT"/>
              <a:cs typeface="Arial MT"/>
            </a:endParaRPr>
          </a:p>
          <a:p>
            <a:pPr marL="389255" marR="73025" indent="-377190">
              <a:lnSpc>
                <a:spcPts val="4950"/>
              </a:lnSpc>
              <a:buSzPct val="97647"/>
              <a:buFont typeface="MS UI Gothic"/>
              <a:buChar char="➢"/>
              <a:tabLst>
                <a:tab pos="516890" algn="l"/>
                <a:tab pos="7200265" algn="l"/>
                <a:tab pos="13153390" algn="l"/>
              </a:tabLst>
            </a:pPr>
            <a:r>
              <a:rPr sz="4250" spc="15" dirty="0">
                <a:latin typeface="Arial MT"/>
                <a:cs typeface="Arial MT"/>
              </a:rPr>
              <a:t>The temporofacial </a:t>
            </a:r>
            <a:r>
              <a:rPr sz="4250" spc="-55" dirty="0">
                <a:latin typeface="Arial MT"/>
                <a:cs typeface="Arial MT"/>
              </a:rPr>
              <a:t>branch</a:t>
            </a:r>
            <a:r>
              <a:rPr sz="4250" spc="-145" dirty="0">
                <a:latin typeface="Arial MT"/>
                <a:cs typeface="Arial MT"/>
              </a:rPr>
              <a:t> </a:t>
            </a:r>
            <a:r>
              <a:rPr sz="4250" spc="-55" dirty="0">
                <a:latin typeface="Arial MT"/>
                <a:cs typeface="Arial MT"/>
              </a:rPr>
              <a:t>crosses</a:t>
            </a:r>
            <a:r>
              <a:rPr sz="4250" spc="-150" dirty="0">
                <a:latin typeface="Arial MT"/>
                <a:cs typeface="Arial MT"/>
              </a:rPr>
              <a:t> </a:t>
            </a:r>
            <a:r>
              <a:rPr sz="4250" spc="-40" dirty="0">
                <a:latin typeface="Arial MT"/>
                <a:cs typeface="Arial MT"/>
              </a:rPr>
              <a:t>the</a:t>
            </a:r>
            <a:r>
              <a:rPr sz="4250" spc="-145" dirty="0">
                <a:latin typeface="Arial MT"/>
                <a:cs typeface="Arial MT"/>
              </a:rPr>
              <a:t> </a:t>
            </a:r>
            <a:r>
              <a:rPr sz="4250" spc="-50" dirty="0">
                <a:latin typeface="Arial MT"/>
                <a:cs typeface="Arial MT"/>
              </a:rPr>
              <a:t>zygoma</a:t>
            </a:r>
            <a:r>
              <a:rPr sz="4250" spc="-150" dirty="0">
                <a:latin typeface="Arial MT"/>
                <a:cs typeface="Arial MT"/>
              </a:rPr>
              <a:t> </a:t>
            </a:r>
            <a:r>
              <a:rPr sz="4250" spc="-50" dirty="0">
                <a:latin typeface="Arial MT"/>
                <a:cs typeface="Arial MT"/>
              </a:rPr>
              <a:t>about	</a:t>
            </a:r>
            <a:r>
              <a:rPr sz="4250" spc="20" dirty="0">
                <a:latin typeface="Arial MT"/>
                <a:cs typeface="Arial MT"/>
              </a:rPr>
              <a:t>1</a:t>
            </a:r>
            <a:r>
              <a:rPr sz="4250" spc="-5" dirty="0">
                <a:latin typeface="Arial MT"/>
                <a:cs typeface="Arial MT"/>
              </a:rPr>
              <a:t> </a:t>
            </a:r>
            <a:r>
              <a:rPr sz="4250" spc="20" dirty="0">
                <a:latin typeface="Arial MT"/>
                <a:cs typeface="Arial MT"/>
              </a:rPr>
              <a:t>cm</a:t>
            </a:r>
            <a:r>
              <a:rPr sz="4250" spc="-10" dirty="0">
                <a:latin typeface="Arial MT"/>
                <a:cs typeface="Arial MT"/>
              </a:rPr>
              <a:t> </a:t>
            </a:r>
            <a:r>
              <a:rPr sz="4250" spc="-60" dirty="0">
                <a:latin typeface="Arial MT"/>
                <a:cs typeface="Arial MT"/>
              </a:rPr>
              <a:t>anterior</a:t>
            </a:r>
            <a:r>
              <a:rPr sz="4250" spc="-170" dirty="0">
                <a:latin typeface="Arial MT"/>
                <a:cs typeface="Arial MT"/>
              </a:rPr>
              <a:t> </a:t>
            </a:r>
            <a:r>
              <a:rPr sz="4250" spc="-30" dirty="0">
                <a:latin typeface="Arial MT"/>
                <a:cs typeface="Arial MT"/>
              </a:rPr>
              <a:t>to</a:t>
            </a:r>
            <a:r>
              <a:rPr sz="4250" spc="-170" dirty="0">
                <a:latin typeface="Arial MT"/>
                <a:cs typeface="Arial MT"/>
              </a:rPr>
              <a:t> </a:t>
            </a:r>
            <a:r>
              <a:rPr sz="4250" spc="-70" dirty="0">
                <a:latin typeface="Arial MT"/>
                <a:cs typeface="Arial MT"/>
              </a:rPr>
              <a:t>the </a:t>
            </a:r>
            <a:r>
              <a:rPr sz="4250" spc="-1165" dirty="0">
                <a:latin typeface="Arial MT"/>
                <a:cs typeface="Arial MT"/>
              </a:rPr>
              <a:t> </a:t>
            </a:r>
            <a:r>
              <a:rPr sz="4250" spc="-110" dirty="0">
                <a:latin typeface="Arial MT"/>
                <a:cs typeface="Arial MT"/>
              </a:rPr>
              <a:t>ear,</a:t>
            </a:r>
            <a:r>
              <a:rPr sz="4250" spc="-150" dirty="0">
                <a:latin typeface="Arial MT"/>
                <a:cs typeface="Arial MT"/>
              </a:rPr>
              <a:t> </a:t>
            </a:r>
            <a:r>
              <a:rPr sz="4250" spc="-50" dirty="0">
                <a:latin typeface="Arial MT"/>
                <a:cs typeface="Arial MT"/>
              </a:rPr>
              <a:t>where</a:t>
            </a:r>
            <a:r>
              <a:rPr sz="4250" spc="-150" dirty="0">
                <a:latin typeface="Arial MT"/>
                <a:cs typeface="Arial MT"/>
              </a:rPr>
              <a:t> </a:t>
            </a:r>
            <a:r>
              <a:rPr sz="4250" spc="5" dirty="0">
                <a:latin typeface="Arial MT"/>
                <a:cs typeface="Arial MT"/>
              </a:rPr>
              <a:t>it</a:t>
            </a:r>
            <a:r>
              <a:rPr sz="4250" spc="20" dirty="0">
                <a:latin typeface="Arial MT"/>
                <a:cs typeface="Arial MT"/>
              </a:rPr>
              <a:t> </a:t>
            </a:r>
            <a:r>
              <a:rPr sz="4250" spc="10" dirty="0">
                <a:latin typeface="Arial MT"/>
                <a:cs typeface="Arial MT"/>
              </a:rPr>
              <a:t>is</a:t>
            </a:r>
            <a:r>
              <a:rPr sz="4250" spc="20" dirty="0">
                <a:latin typeface="Arial MT"/>
                <a:cs typeface="Arial MT"/>
              </a:rPr>
              <a:t> </a:t>
            </a:r>
            <a:r>
              <a:rPr sz="4250" spc="-60" dirty="0">
                <a:latin typeface="Arial MT"/>
                <a:cs typeface="Arial MT"/>
              </a:rPr>
              <a:t>vulnerable</a:t>
            </a:r>
            <a:r>
              <a:rPr sz="4250" spc="-150" dirty="0">
                <a:latin typeface="Arial MT"/>
                <a:cs typeface="Arial MT"/>
              </a:rPr>
              <a:t> </a:t>
            </a:r>
            <a:r>
              <a:rPr sz="4250" spc="-30" dirty="0">
                <a:latin typeface="Arial MT"/>
                <a:cs typeface="Arial MT"/>
              </a:rPr>
              <a:t>to	</a:t>
            </a:r>
            <a:r>
              <a:rPr sz="4250" spc="-105" dirty="0">
                <a:latin typeface="Arial MT"/>
                <a:cs typeface="Arial MT"/>
              </a:rPr>
              <a:t>injury.</a:t>
            </a:r>
            <a:endParaRPr sz="4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96554" y="418877"/>
            <a:ext cx="8149590" cy="967740"/>
            <a:chOff x="1696554" y="418877"/>
            <a:chExt cx="8149590" cy="9677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6554" y="418877"/>
              <a:ext cx="8148967" cy="9672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1893" y="437727"/>
              <a:ext cx="8078289" cy="89660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31893" y="437724"/>
            <a:ext cx="8078470" cy="896619"/>
          </a:xfrm>
          <a:prstGeom prst="rect">
            <a:avLst/>
          </a:prstGeom>
          <a:ln w="7853">
            <a:solidFill>
              <a:srgbClr val="7D60A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94385">
              <a:lnSpc>
                <a:spcPts val="6035"/>
              </a:lnSpc>
            </a:pPr>
            <a:r>
              <a:rPr sz="5650" spc="-60" dirty="0"/>
              <a:t>N</a:t>
            </a:r>
            <a:r>
              <a:rPr sz="5650" spc="-65" dirty="0"/>
              <a:t>E</a:t>
            </a:r>
            <a:r>
              <a:rPr sz="5650" spc="-140" dirty="0"/>
              <a:t>R</a:t>
            </a:r>
            <a:r>
              <a:rPr sz="5650" spc="-65" dirty="0"/>
              <a:t>VU</a:t>
            </a:r>
            <a:r>
              <a:rPr sz="5650" spc="15" dirty="0"/>
              <a:t>S</a:t>
            </a:r>
            <a:r>
              <a:rPr sz="5650" spc="-250" dirty="0"/>
              <a:t> </a:t>
            </a:r>
            <a:r>
              <a:rPr sz="5650" spc="-80" dirty="0"/>
              <a:t>I</a:t>
            </a:r>
            <a:r>
              <a:rPr sz="5650" spc="-65" dirty="0"/>
              <a:t>NTERMEDIUS</a:t>
            </a:r>
            <a:endParaRPr sz="5650"/>
          </a:p>
        </p:txBody>
      </p:sp>
      <p:sp>
        <p:nvSpPr>
          <p:cNvPr id="6" name="object 6"/>
          <p:cNvSpPr txBox="1"/>
          <p:nvPr/>
        </p:nvSpPr>
        <p:spPr>
          <a:xfrm>
            <a:off x="847113" y="1477069"/>
            <a:ext cx="11990705" cy="6835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9255" indent="-377190">
              <a:lnSpc>
                <a:spcPct val="100000"/>
              </a:lnSpc>
              <a:spcBef>
                <a:spcPts val="135"/>
              </a:spcBef>
              <a:buChar char="•"/>
              <a:tabLst>
                <a:tab pos="389255" algn="l"/>
                <a:tab pos="389890" algn="l"/>
              </a:tabLst>
            </a:pPr>
            <a:r>
              <a:rPr sz="2600" spc="20" dirty="0">
                <a:latin typeface="Arial MT"/>
                <a:cs typeface="Arial MT"/>
              </a:rPr>
              <a:t>The</a:t>
            </a:r>
            <a:r>
              <a:rPr sz="2600" spc="10" dirty="0">
                <a:latin typeface="Arial MT"/>
                <a:cs typeface="Arial MT"/>
              </a:rPr>
              <a:t> NI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is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the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sensory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and </a:t>
            </a:r>
            <a:r>
              <a:rPr sz="2600" spc="10" dirty="0">
                <a:latin typeface="Arial MT"/>
                <a:cs typeface="Arial MT"/>
              </a:rPr>
              <a:t>autonomic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component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of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the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facial</a:t>
            </a:r>
            <a:r>
              <a:rPr sz="2600" spc="25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nerve.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3000">
              <a:latin typeface="Arial MT"/>
              <a:cs typeface="Arial MT"/>
            </a:endParaRPr>
          </a:p>
          <a:p>
            <a:pPr marL="389255" marR="848360" indent="-377190">
              <a:lnSpc>
                <a:spcPts val="3050"/>
              </a:lnSpc>
              <a:spcBef>
                <a:spcPts val="5"/>
              </a:spcBef>
              <a:buChar char="•"/>
              <a:tabLst>
                <a:tab pos="389255" algn="l"/>
                <a:tab pos="389890" algn="l"/>
                <a:tab pos="9986645" algn="l"/>
              </a:tabLst>
            </a:pPr>
            <a:r>
              <a:rPr sz="2600" spc="20" dirty="0">
                <a:latin typeface="Arial MT"/>
                <a:cs typeface="Arial MT"/>
              </a:rPr>
              <a:t>The</a:t>
            </a:r>
            <a:r>
              <a:rPr sz="2600" spc="1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sensor</a:t>
            </a:r>
            <a:r>
              <a:rPr sz="2600" spc="15" dirty="0">
                <a:latin typeface="Arial MT"/>
                <a:cs typeface="Arial MT"/>
              </a:rPr>
              <a:t>y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cell</a:t>
            </a:r>
            <a:r>
              <a:rPr sz="2600" spc="15" dirty="0">
                <a:latin typeface="Arial MT"/>
                <a:cs typeface="Arial MT"/>
              </a:rPr>
              <a:t>s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locate</a:t>
            </a:r>
            <a:r>
              <a:rPr sz="2600" spc="20" dirty="0">
                <a:latin typeface="Arial MT"/>
                <a:cs typeface="Arial MT"/>
              </a:rPr>
              <a:t>d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-5" dirty="0">
                <a:latin typeface="Arial MT"/>
                <a:cs typeface="Arial MT"/>
              </a:rPr>
              <a:t>i</a:t>
            </a:r>
            <a:r>
              <a:rPr sz="2600" spc="20" dirty="0">
                <a:latin typeface="Arial MT"/>
                <a:cs typeface="Arial MT"/>
              </a:rPr>
              <a:t>n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the</a:t>
            </a:r>
            <a:r>
              <a:rPr sz="2600" spc="5" dirty="0">
                <a:latin typeface="Arial MT"/>
                <a:cs typeface="Arial MT"/>
              </a:rPr>
              <a:t> geniculat</a:t>
            </a:r>
            <a:r>
              <a:rPr sz="2600" spc="20" dirty="0">
                <a:latin typeface="Arial MT"/>
                <a:cs typeface="Arial MT"/>
              </a:rPr>
              <a:t>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ganglio</a:t>
            </a:r>
            <a:r>
              <a:rPr sz="2600" spc="20" dirty="0">
                <a:latin typeface="Arial MT"/>
                <a:cs typeface="Arial MT"/>
              </a:rPr>
              <a:t>n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ar</a:t>
            </a:r>
            <a:r>
              <a:rPr sz="2600" spc="20" dirty="0">
                <a:latin typeface="Arial MT"/>
                <a:cs typeface="Arial MT"/>
              </a:rPr>
              <a:t>e</a:t>
            </a:r>
            <a:r>
              <a:rPr sz="2600" dirty="0">
                <a:latin typeface="Arial MT"/>
                <a:cs typeface="Arial MT"/>
              </a:rPr>
              <a:t> </a:t>
            </a:r>
            <a:r>
              <a:rPr sz="2600" spc="15" dirty="0">
                <a:solidFill>
                  <a:srgbClr val="FF0000"/>
                </a:solidFill>
                <a:latin typeface="Arial MT"/>
                <a:cs typeface="Arial MT"/>
              </a:rPr>
              <a:t>general</a:t>
            </a:r>
            <a:r>
              <a:rPr sz="2600" dirty="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sz="2600" spc="5" dirty="0">
                <a:solidFill>
                  <a:srgbClr val="FF0000"/>
                </a:solidFill>
                <a:latin typeface="Arial MT"/>
                <a:cs typeface="Arial MT"/>
              </a:rPr>
              <a:t>somatic  </a:t>
            </a:r>
            <a:r>
              <a:rPr sz="2600" dirty="0">
                <a:solidFill>
                  <a:srgbClr val="FF0000"/>
                </a:solidFill>
                <a:latin typeface="Arial MT"/>
                <a:cs typeface="Arial MT"/>
              </a:rPr>
              <a:t>afferent</a:t>
            </a:r>
            <a:r>
              <a:rPr sz="2600" spc="-1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600" spc="20" dirty="0">
                <a:solidFill>
                  <a:srgbClr val="FF0000"/>
                </a:solidFill>
                <a:latin typeface="Arial MT"/>
                <a:cs typeface="Arial MT"/>
              </a:rPr>
              <a:t>(GSA)</a:t>
            </a:r>
            <a:r>
              <a:rPr sz="2600" spc="1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and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5" dirty="0">
                <a:solidFill>
                  <a:srgbClr val="FF0000"/>
                </a:solidFill>
                <a:latin typeface="Arial MT"/>
                <a:cs typeface="Arial MT"/>
              </a:rPr>
              <a:t>special</a:t>
            </a:r>
            <a:r>
              <a:rPr sz="2600" spc="-1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600" spc="5" dirty="0">
                <a:solidFill>
                  <a:srgbClr val="FF0000"/>
                </a:solidFill>
                <a:latin typeface="Arial MT"/>
                <a:cs typeface="Arial MT"/>
              </a:rPr>
              <a:t>visceral</a:t>
            </a:r>
            <a:r>
              <a:rPr sz="2600" spc="-1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600" spc="5" dirty="0">
                <a:solidFill>
                  <a:srgbClr val="FF0000"/>
                </a:solidFill>
                <a:latin typeface="Arial MT"/>
                <a:cs typeface="Arial MT"/>
              </a:rPr>
              <a:t>afferent</a:t>
            </a:r>
            <a:r>
              <a:rPr sz="2600" spc="12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600" spc="-55" dirty="0">
                <a:solidFill>
                  <a:srgbClr val="FF0000"/>
                </a:solidFill>
                <a:latin typeface="Arial MT"/>
                <a:cs typeface="Arial MT"/>
              </a:rPr>
              <a:t>(SVA)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2900">
              <a:latin typeface="Arial MT"/>
              <a:cs typeface="Arial MT"/>
            </a:endParaRPr>
          </a:p>
          <a:p>
            <a:pPr marL="389255" marR="370840" indent="-377190">
              <a:lnSpc>
                <a:spcPts val="3050"/>
              </a:lnSpc>
              <a:buChar char="•"/>
              <a:tabLst>
                <a:tab pos="389255" algn="l"/>
                <a:tab pos="389890" algn="l"/>
                <a:tab pos="10428605" algn="l"/>
              </a:tabLst>
            </a:pPr>
            <a:r>
              <a:rPr sz="2600" spc="15" dirty="0">
                <a:latin typeface="Arial MT"/>
                <a:cs typeface="Arial MT"/>
              </a:rPr>
              <a:t>T</a:t>
            </a:r>
            <a:r>
              <a:rPr sz="2600" spc="20" dirty="0">
                <a:latin typeface="Arial MT"/>
                <a:cs typeface="Arial MT"/>
              </a:rPr>
              <a:t>he</a:t>
            </a:r>
            <a:r>
              <a:rPr sz="2600" spc="10" dirty="0">
                <a:latin typeface="Arial MT"/>
                <a:cs typeface="Arial MT"/>
              </a:rPr>
              <a:t> </a:t>
            </a:r>
            <a:r>
              <a:rPr sz="2600" spc="20" dirty="0">
                <a:latin typeface="Arial MT"/>
                <a:cs typeface="Arial MT"/>
              </a:rPr>
              <a:t>G</a:t>
            </a:r>
            <a:r>
              <a:rPr sz="2600" spc="25" dirty="0">
                <a:latin typeface="Arial MT"/>
                <a:cs typeface="Arial MT"/>
              </a:rPr>
              <a:t>SA</a:t>
            </a:r>
            <a:r>
              <a:rPr sz="2600" spc="-135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f</a:t>
            </a:r>
            <a:r>
              <a:rPr sz="2600" spc="15" dirty="0">
                <a:latin typeface="Arial MT"/>
                <a:cs typeface="Arial MT"/>
              </a:rPr>
              <a:t>ibers</a:t>
            </a:r>
            <a:r>
              <a:rPr sz="2600" spc="10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carry</a:t>
            </a:r>
            <a:r>
              <a:rPr sz="2600" spc="1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exteroceptiv</a:t>
            </a:r>
            <a:r>
              <a:rPr sz="2600" spc="20" dirty="0">
                <a:latin typeface="Arial MT"/>
                <a:cs typeface="Arial MT"/>
              </a:rPr>
              <a:t>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impulse</a:t>
            </a:r>
            <a:r>
              <a:rPr sz="2600" spc="15" dirty="0">
                <a:latin typeface="Arial MT"/>
                <a:cs typeface="Arial MT"/>
              </a:rPr>
              <a:t>s</a:t>
            </a:r>
            <a:r>
              <a:rPr sz="260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f</a:t>
            </a:r>
            <a:r>
              <a:rPr sz="2600" spc="20" dirty="0">
                <a:latin typeface="Arial MT"/>
                <a:cs typeface="Arial MT"/>
              </a:rPr>
              <a:t>rom</a:t>
            </a:r>
            <a:r>
              <a:rPr sz="2600" spc="1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th</a:t>
            </a:r>
            <a:r>
              <a:rPr sz="2600" spc="20" dirty="0">
                <a:latin typeface="Arial MT"/>
                <a:cs typeface="Arial MT"/>
              </a:rPr>
              <a:t>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region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of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th</a:t>
            </a:r>
            <a:r>
              <a:rPr sz="2600" spc="20" dirty="0">
                <a:latin typeface="Arial MT"/>
                <a:cs typeface="Arial MT"/>
              </a:rPr>
              <a:t>e</a:t>
            </a:r>
            <a:r>
              <a:rPr sz="2600" dirty="0">
                <a:latin typeface="Arial MT"/>
                <a:cs typeface="Arial MT"/>
              </a:rPr>
              <a:t>	</a:t>
            </a:r>
            <a:r>
              <a:rPr sz="2600" spc="5" dirty="0">
                <a:latin typeface="Arial MT"/>
                <a:cs typeface="Arial MT"/>
              </a:rPr>
              <a:t>external  auditory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canal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and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tympanic</a:t>
            </a:r>
            <a:r>
              <a:rPr sz="2600" spc="2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membrane.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800">
              <a:latin typeface="Arial MT"/>
              <a:cs typeface="Arial MT"/>
            </a:endParaRPr>
          </a:p>
          <a:p>
            <a:pPr marL="389255" indent="-377190">
              <a:lnSpc>
                <a:spcPct val="100000"/>
              </a:lnSpc>
              <a:buChar char="•"/>
              <a:tabLst>
                <a:tab pos="389255" algn="l"/>
                <a:tab pos="389890" algn="l"/>
              </a:tabLst>
            </a:pPr>
            <a:r>
              <a:rPr sz="2600" spc="20" dirty="0">
                <a:latin typeface="Arial MT"/>
                <a:cs typeface="Arial MT"/>
              </a:rPr>
              <a:t>The</a:t>
            </a:r>
            <a:r>
              <a:rPr sz="2600" spc="15" dirty="0">
                <a:latin typeface="Arial MT"/>
                <a:cs typeface="Arial MT"/>
              </a:rPr>
              <a:t> </a:t>
            </a:r>
            <a:r>
              <a:rPr sz="2600" spc="-75" dirty="0">
                <a:latin typeface="Arial MT"/>
                <a:cs typeface="Arial MT"/>
              </a:rPr>
              <a:t>SVA</a:t>
            </a:r>
            <a:r>
              <a:rPr sz="2600" spc="-23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fibers</a:t>
            </a:r>
            <a:r>
              <a:rPr sz="2600" spc="1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convey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taste</a:t>
            </a:r>
            <a:r>
              <a:rPr sz="2600" spc="20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from </a:t>
            </a:r>
            <a:r>
              <a:rPr sz="2600" spc="10" dirty="0">
                <a:latin typeface="Arial MT"/>
                <a:cs typeface="Arial MT"/>
              </a:rPr>
              <a:t>the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anterior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two-thirds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of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the</a:t>
            </a:r>
            <a:r>
              <a:rPr sz="2600" spc="14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tongue.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3000">
              <a:latin typeface="Arial MT"/>
              <a:cs typeface="Arial MT"/>
            </a:endParaRPr>
          </a:p>
          <a:p>
            <a:pPr marL="389255" marR="34290" indent="-377190">
              <a:lnSpc>
                <a:spcPts val="3050"/>
              </a:lnSpc>
              <a:spcBef>
                <a:spcPts val="5"/>
              </a:spcBef>
              <a:buChar char="•"/>
              <a:tabLst>
                <a:tab pos="389255" algn="l"/>
                <a:tab pos="389890" algn="l"/>
                <a:tab pos="8383270" algn="l"/>
                <a:tab pos="9259570" algn="l"/>
                <a:tab pos="10820400" algn="l"/>
              </a:tabLst>
            </a:pPr>
            <a:r>
              <a:rPr sz="2600" spc="20" dirty="0">
                <a:latin typeface="Arial MT"/>
                <a:cs typeface="Arial MT"/>
              </a:rPr>
              <a:t>The</a:t>
            </a:r>
            <a:r>
              <a:rPr sz="2600" spc="1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autonomi</a:t>
            </a:r>
            <a:r>
              <a:rPr sz="2600" spc="15" dirty="0">
                <a:latin typeface="Arial MT"/>
                <a:cs typeface="Arial MT"/>
              </a:rPr>
              <a:t>c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component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of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the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N</a:t>
            </a:r>
            <a:r>
              <a:rPr sz="2600" spc="10" dirty="0">
                <a:latin typeface="Arial MT"/>
                <a:cs typeface="Arial MT"/>
              </a:rPr>
              <a:t>I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consis</a:t>
            </a:r>
            <a:r>
              <a:rPr sz="2600" spc="5" dirty="0">
                <a:latin typeface="Arial MT"/>
                <a:cs typeface="Arial MT"/>
              </a:rPr>
              <a:t>t</a:t>
            </a:r>
            <a:r>
              <a:rPr sz="2600" spc="15" dirty="0">
                <a:latin typeface="Arial MT"/>
                <a:cs typeface="Arial MT"/>
              </a:rPr>
              <a:t>s</a:t>
            </a:r>
            <a:r>
              <a:rPr sz="2600" spc="10" dirty="0">
                <a:latin typeface="Arial MT"/>
                <a:cs typeface="Arial MT"/>
              </a:rPr>
              <a:t> of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5" dirty="0">
                <a:solidFill>
                  <a:srgbClr val="FF0000"/>
                </a:solidFill>
                <a:latin typeface="Arial MT"/>
                <a:cs typeface="Arial MT"/>
              </a:rPr>
              <a:t>preganglioni</a:t>
            </a:r>
            <a:r>
              <a:rPr sz="2600" spc="15" dirty="0">
                <a:solidFill>
                  <a:srgbClr val="FF0000"/>
                </a:solidFill>
                <a:latin typeface="Arial MT"/>
                <a:cs typeface="Arial MT"/>
              </a:rPr>
              <a:t>c</a:t>
            </a:r>
            <a:r>
              <a:rPr sz="2600" spc="-1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600" spc="5" dirty="0">
                <a:solidFill>
                  <a:srgbClr val="FF0000"/>
                </a:solidFill>
                <a:latin typeface="Arial MT"/>
                <a:cs typeface="Arial MT"/>
              </a:rPr>
              <a:t>general</a:t>
            </a:r>
            <a:r>
              <a:rPr sz="2600" dirty="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sz="2600" spc="5" dirty="0">
                <a:solidFill>
                  <a:srgbClr val="FF0000"/>
                </a:solidFill>
                <a:latin typeface="Arial MT"/>
                <a:cs typeface="Arial MT"/>
              </a:rPr>
              <a:t>visceral  efferent</a:t>
            </a:r>
            <a:r>
              <a:rPr sz="2600" spc="3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parasympathetic</a:t>
            </a:r>
            <a:r>
              <a:rPr sz="2600" spc="3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fibers</a:t>
            </a:r>
            <a:r>
              <a:rPr sz="2600" spc="35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from</a:t>
            </a:r>
            <a:r>
              <a:rPr sz="2600" spc="4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the</a:t>
            </a:r>
            <a:r>
              <a:rPr sz="2600" spc="2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superior</a:t>
            </a:r>
            <a:r>
              <a:rPr sz="2600" spc="15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salivatory	</a:t>
            </a:r>
            <a:r>
              <a:rPr sz="2600" spc="10" dirty="0">
                <a:latin typeface="Arial MT"/>
                <a:cs typeface="Arial MT"/>
              </a:rPr>
              <a:t>and </a:t>
            </a:r>
            <a:r>
              <a:rPr sz="2600" spc="5" dirty="0">
                <a:latin typeface="Arial MT"/>
                <a:cs typeface="Arial MT"/>
              </a:rPr>
              <a:t>lacrimal </a:t>
            </a:r>
            <a:r>
              <a:rPr sz="2600" spc="1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nuclei,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which</a:t>
            </a:r>
            <a:r>
              <a:rPr sz="260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consist </a:t>
            </a:r>
            <a:r>
              <a:rPr sz="2600" spc="10" dirty="0">
                <a:latin typeface="Arial MT"/>
                <a:cs typeface="Arial MT"/>
              </a:rPr>
              <a:t>of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scattered </a:t>
            </a:r>
            <a:r>
              <a:rPr sz="2600" spc="5" dirty="0">
                <a:latin typeface="Arial MT"/>
                <a:cs typeface="Arial MT"/>
              </a:rPr>
              <a:t>cells</a:t>
            </a:r>
            <a:r>
              <a:rPr sz="260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in</a:t>
            </a:r>
            <a:r>
              <a:rPr sz="260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the</a:t>
            </a:r>
            <a:r>
              <a:rPr sz="2600" spc="5" dirty="0">
                <a:latin typeface="Arial MT"/>
                <a:cs typeface="Arial MT"/>
              </a:rPr>
              <a:t> reticular	</a:t>
            </a:r>
            <a:r>
              <a:rPr sz="2600" spc="15" dirty="0">
                <a:latin typeface="Arial MT"/>
                <a:cs typeface="Arial MT"/>
              </a:rPr>
              <a:t>formation </a:t>
            </a:r>
            <a:r>
              <a:rPr sz="2600" spc="10" dirty="0">
                <a:latin typeface="Arial MT"/>
                <a:cs typeface="Arial MT"/>
              </a:rPr>
              <a:t>near </a:t>
            </a:r>
            <a:r>
              <a:rPr sz="2600" spc="15" dirty="0">
                <a:latin typeface="Arial MT"/>
                <a:cs typeface="Arial MT"/>
              </a:rPr>
              <a:t>the </a:t>
            </a:r>
            <a:r>
              <a:rPr sz="2600" spc="2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caudal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end</a:t>
            </a:r>
            <a:r>
              <a:rPr sz="2600" spc="10" dirty="0">
                <a:latin typeface="Arial MT"/>
                <a:cs typeface="Arial MT"/>
              </a:rPr>
              <a:t> of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the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motor</a:t>
            </a:r>
            <a:r>
              <a:rPr sz="2600" spc="100" dirty="0">
                <a:latin typeface="Arial MT"/>
                <a:cs typeface="Arial MT"/>
              </a:rPr>
              <a:t> </a:t>
            </a:r>
            <a:r>
              <a:rPr sz="2600" spc="5" dirty="0">
                <a:latin typeface="Arial MT"/>
                <a:cs typeface="Arial MT"/>
              </a:rPr>
              <a:t>nucleus.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2900">
              <a:latin typeface="Arial MT"/>
              <a:cs typeface="Arial MT"/>
            </a:endParaRPr>
          </a:p>
          <a:p>
            <a:pPr marL="389255" marR="5080" indent="-377190">
              <a:lnSpc>
                <a:spcPts val="3050"/>
              </a:lnSpc>
              <a:buChar char="•"/>
              <a:tabLst>
                <a:tab pos="389255" algn="l"/>
                <a:tab pos="389890" algn="l"/>
                <a:tab pos="9269730" algn="l"/>
                <a:tab pos="10296525" algn="l"/>
              </a:tabLst>
            </a:pPr>
            <a:r>
              <a:rPr sz="2600" spc="15" dirty="0">
                <a:latin typeface="Arial MT"/>
                <a:cs typeface="Arial MT"/>
              </a:rPr>
              <a:t>Their </a:t>
            </a:r>
            <a:r>
              <a:rPr sz="2600" spc="10" dirty="0">
                <a:latin typeface="Arial MT"/>
                <a:cs typeface="Arial MT"/>
              </a:rPr>
              <a:t>axons</a:t>
            </a:r>
            <a:r>
              <a:rPr sz="2600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are </a:t>
            </a:r>
            <a:r>
              <a:rPr sz="2600" spc="10" dirty="0">
                <a:latin typeface="Arial MT"/>
                <a:cs typeface="Arial MT"/>
              </a:rPr>
              <a:t>bound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for</a:t>
            </a:r>
            <a:r>
              <a:rPr sz="2600" spc="30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the</a:t>
            </a:r>
            <a:r>
              <a:rPr sz="2600" spc="10" dirty="0">
                <a:latin typeface="Arial MT"/>
                <a:cs typeface="Arial MT"/>
              </a:rPr>
              <a:t> submandibular</a:t>
            </a:r>
            <a:r>
              <a:rPr sz="260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gland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enroute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to</a:t>
            </a:r>
            <a:r>
              <a:rPr sz="2600" spc="3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the	</a:t>
            </a:r>
            <a:r>
              <a:rPr sz="2600" spc="5" dirty="0">
                <a:latin typeface="Arial MT"/>
                <a:cs typeface="Arial MT"/>
              </a:rPr>
              <a:t>sublingual </a:t>
            </a:r>
            <a:r>
              <a:rPr sz="2600" spc="10" dirty="0">
                <a:latin typeface="Arial MT"/>
                <a:cs typeface="Arial MT"/>
              </a:rPr>
              <a:t> and</a:t>
            </a:r>
            <a:r>
              <a:rPr sz="2600" spc="5" dirty="0">
                <a:latin typeface="Arial MT"/>
                <a:cs typeface="Arial MT"/>
              </a:rPr>
              <a:t> submaxillary</a:t>
            </a:r>
            <a:r>
              <a:rPr sz="2600" spc="10" dirty="0">
                <a:latin typeface="Arial MT"/>
                <a:cs typeface="Arial MT"/>
              </a:rPr>
              <a:t> </a:t>
            </a:r>
            <a:r>
              <a:rPr sz="2600" spc="15" dirty="0">
                <a:latin typeface="Arial MT"/>
                <a:cs typeface="Arial MT"/>
              </a:rPr>
              <a:t>glands,</a:t>
            </a:r>
            <a:r>
              <a:rPr sz="2600" spc="2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the </a:t>
            </a:r>
            <a:r>
              <a:rPr sz="2600" spc="5" dirty="0">
                <a:latin typeface="Arial MT"/>
                <a:cs typeface="Arial MT"/>
              </a:rPr>
              <a:t>lacrimal glands,</a:t>
            </a:r>
            <a:r>
              <a:rPr sz="2600" spc="10" dirty="0">
                <a:latin typeface="Arial MT"/>
                <a:cs typeface="Arial MT"/>
              </a:rPr>
              <a:t> and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glands </a:t>
            </a:r>
            <a:r>
              <a:rPr sz="2600" spc="5" dirty="0">
                <a:latin typeface="Arial MT"/>
                <a:cs typeface="Arial MT"/>
              </a:rPr>
              <a:t>in	</a:t>
            </a:r>
            <a:r>
              <a:rPr sz="2600" spc="10" dirty="0">
                <a:latin typeface="Arial MT"/>
                <a:cs typeface="Arial MT"/>
              </a:rPr>
              <a:t>the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nasal</a:t>
            </a:r>
            <a:r>
              <a:rPr sz="2600" dirty="0">
                <a:latin typeface="Arial MT"/>
                <a:cs typeface="Arial MT"/>
              </a:rPr>
              <a:t> </a:t>
            </a:r>
            <a:r>
              <a:rPr sz="2600" spc="10" dirty="0">
                <a:latin typeface="Arial MT"/>
                <a:cs typeface="Arial MT"/>
              </a:rPr>
              <a:t>mucosa.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79953" y="493215"/>
            <a:ext cx="6037544" cy="664529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96549" y="421351"/>
            <a:ext cx="9079865" cy="967740"/>
            <a:chOff x="1696549" y="421351"/>
            <a:chExt cx="9079865" cy="9677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6549" y="421351"/>
              <a:ext cx="9079828" cy="9672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1888" y="437727"/>
              <a:ext cx="9009150" cy="89660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31888" y="437724"/>
            <a:ext cx="9009380" cy="896619"/>
          </a:xfrm>
          <a:prstGeom prst="rect">
            <a:avLst/>
          </a:prstGeom>
          <a:ln w="7853">
            <a:solidFill>
              <a:srgbClr val="BE4B48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016635">
              <a:lnSpc>
                <a:spcPts val="6035"/>
              </a:lnSpc>
            </a:pPr>
            <a:r>
              <a:rPr sz="5650" spc="-114" dirty="0">
                <a:solidFill>
                  <a:srgbClr val="FFFFFF"/>
                </a:solidFill>
              </a:rPr>
              <a:t>C</a:t>
            </a:r>
            <a:r>
              <a:rPr sz="5650" spc="-60" dirty="0">
                <a:solidFill>
                  <a:srgbClr val="FFFFFF"/>
                </a:solidFill>
              </a:rPr>
              <a:t>OU</a:t>
            </a:r>
            <a:r>
              <a:rPr sz="5650" spc="-140" dirty="0">
                <a:solidFill>
                  <a:srgbClr val="FFFFFF"/>
                </a:solidFill>
              </a:rPr>
              <a:t>R</a:t>
            </a:r>
            <a:r>
              <a:rPr sz="5650" spc="-70" dirty="0">
                <a:solidFill>
                  <a:srgbClr val="FFFFFF"/>
                </a:solidFill>
              </a:rPr>
              <a:t>S</a:t>
            </a:r>
            <a:r>
              <a:rPr sz="5650" spc="15" dirty="0">
                <a:solidFill>
                  <a:srgbClr val="FFFFFF"/>
                </a:solidFill>
              </a:rPr>
              <a:t>E</a:t>
            </a:r>
            <a:r>
              <a:rPr sz="5650" spc="-155" dirty="0">
                <a:solidFill>
                  <a:srgbClr val="FFFFFF"/>
                </a:solidFill>
              </a:rPr>
              <a:t> </a:t>
            </a:r>
            <a:r>
              <a:rPr sz="5650" spc="-65" dirty="0">
                <a:solidFill>
                  <a:srgbClr val="FFFFFF"/>
                </a:solidFill>
              </a:rPr>
              <a:t>AN</a:t>
            </a:r>
            <a:r>
              <a:rPr sz="5650" spc="20" dirty="0">
                <a:solidFill>
                  <a:srgbClr val="FFFFFF"/>
                </a:solidFill>
              </a:rPr>
              <a:t>D</a:t>
            </a:r>
            <a:r>
              <a:rPr sz="5650" spc="-405" dirty="0">
                <a:solidFill>
                  <a:srgbClr val="FFFFFF"/>
                </a:solidFill>
              </a:rPr>
              <a:t> </a:t>
            </a:r>
            <a:r>
              <a:rPr sz="5650" spc="-65" dirty="0">
                <a:solidFill>
                  <a:srgbClr val="FFFFFF"/>
                </a:solidFill>
              </a:rPr>
              <a:t>BRANCH</a:t>
            </a:r>
            <a:r>
              <a:rPr sz="5650" spc="-130" dirty="0">
                <a:solidFill>
                  <a:srgbClr val="FFFFFF"/>
                </a:solidFill>
              </a:rPr>
              <a:t>E</a:t>
            </a:r>
            <a:r>
              <a:rPr sz="5650" spc="15" dirty="0">
                <a:solidFill>
                  <a:srgbClr val="FFFFFF"/>
                </a:solidFill>
              </a:rPr>
              <a:t>S</a:t>
            </a:r>
            <a:endParaRPr sz="5650"/>
          </a:p>
        </p:txBody>
      </p:sp>
      <p:sp>
        <p:nvSpPr>
          <p:cNvPr id="6" name="object 6"/>
          <p:cNvSpPr txBox="1"/>
          <p:nvPr/>
        </p:nvSpPr>
        <p:spPr>
          <a:xfrm>
            <a:off x="1562269" y="1646521"/>
            <a:ext cx="8462645" cy="929005"/>
          </a:xfrm>
          <a:prstGeom prst="rect">
            <a:avLst/>
          </a:prstGeom>
          <a:solidFill>
            <a:srgbClr val="C6D9F1"/>
          </a:solidFill>
        </p:spPr>
        <p:txBody>
          <a:bodyPr vert="horz" wrap="square" lIns="0" tIns="0" rIns="0" bIns="0" rtlCol="0">
            <a:spAutoFit/>
          </a:bodyPr>
          <a:lstStyle/>
          <a:p>
            <a:pPr marL="2152650">
              <a:lnSpc>
                <a:spcPts val="3440"/>
              </a:lnSpc>
            </a:pPr>
            <a:r>
              <a:rPr sz="3300" b="1" spc="-75" dirty="0">
                <a:latin typeface="Arial"/>
                <a:cs typeface="Arial"/>
              </a:rPr>
              <a:t>GREATER</a:t>
            </a:r>
            <a:r>
              <a:rPr sz="3300" b="1" spc="-110" dirty="0">
                <a:latin typeface="Arial"/>
                <a:cs typeface="Arial"/>
              </a:rPr>
              <a:t> </a:t>
            </a:r>
            <a:r>
              <a:rPr sz="3300" b="1" spc="-15" dirty="0">
                <a:latin typeface="Arial"/>
                <a:cs typeface="Arial"/>
              </a:rPr>
              <a:t>(SUPERFICIAL)</a:t>
            </a:r>
            <a:endParaRPr sz="3300">
              <a:latin typeface="Arial"/>
              <a:cs typeface="Arial"/>
            </a:endParaRPr>
          </a:p>
          <a:p>
            <a:pPr marL="2152650">
              <a:lnSpc>
                <a:spcPts val="3835"/>
              </a:lnSpc>
            </a:pPr>
            <a:r>
              <a:rPr sz="3300" b="1" spc="-15" dirty="0">
                <a:latin typeface="Arial"/>
                <a:cs typeface="Arial"/>
              </a:rPr>
              <a:t>PETROSAL</a:t>
            </a:r>
            <a:r>
              <a:rPr sz="3300" b="1" spc="-120" dirty="0">
                <a:latin typeface="Arial"/>
                <a:cs typeface="Arial"/>
              </a:rPr>
              <a:t> </a:t>
            </a:r>
            <a:r>
              <a:rPr sz="3300" b="1" spc="-35" dirty="0">
                <a:latin typeface="Arial"/>
                <a:cs typeface="Arial"/>
              </a:rPr>
              <a:t>NERVE</a:t>
            </a:r>
            <a:endParaRPr sz="3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3759" y="2721003"/>
            <a:ext cx="10205085" cy="7445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3870" marR="1346835" indent="-471805">
              <a:lnSpc>
                <a:spcPct val="111900"/>
              </a:lnSpc>
              <a:spcBef>
                <a:spcPts val="100"/>
              </a:spcBef>
              <a:buChar char="•"/>
              <a:tabLst>
                <a:tab pos="483234" algn="l"/>
                <a:tab pos="484505" algn="l"/>
              </a:tabLst>
            </a:pPr>
            <a:r>
              <a:rPr sz="3300" spc="-5" dirty="0">
                <a:latin typeface="Arial MT"/>
                <a:cs typeface="Arial MT"/>
              </a:rPr>
              <a:t>Carries</a:t>
            </a:r>
            <a:r>
              <a:rPr sz="3300" spc="2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preganglionic</a:t>
            </a:r>
            <a:r>
              <a:rPr sz="3300" spc="1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parasympathetic</a:t>
            </a:r>
            <a:r>
              <a:rPr sz="3300" spc="1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fibres, </a:t>
            </a:r>
            <a:r>
              <a:rPr sz="3300" spc="-9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conveyed </a:t>
            </a:r>
            <a:r>
              <a:rPr sz="3300" spc="-10" dirty="0">
                <a:latin typeface="Arial MT"/>
                <a:cs typeface="Arial MT"/>
              </a:rPr>
              <a:t>by</a:t>
            </a:r>
            <a:r>
              <a:rPr sz="3300" spc="-1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NI </a:t>
            </a:r>
            <a:r>
              <a:rPr sz="3300" spc="-10" dirty="0">
                <a:latin typeface="Arial MT"/>
                <a:cs typeface="Arial MT"/>
              </a:rPr>
              <a:t>to</a:t>
            </a:r>
            <a:r>
              <a:rPr sz="3300" spc="-1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</a:t>
            </a:r>
            <a:r>
              <a:rPr sz="3300" spc="-2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geniculate</a:t>
            </a:r>
            <a:r>
              <a:rPr sz="3300" spc="-55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ganglion.</a:t>
            </a:r>
            <a:endParaRPr sz="3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4100">
              <a:latin typeface="Arial MT"/>
              <a:cs typeface="Arial MT"/>
            </a:endParaRPr>
          </a:p>
          <a:p>
            <a:pPr marL="483870" marR="71755" indent="-471805">
              <a:lnSpc>
                <a:spcPct val="111900"/>
              </a:lnSpc>
              <a:buChar char="•"/>
              <a:tabLst>
                <a:tab pos="483234" algn="l"/>
                <a:tab pos="484505" algn="l"/>
                <a:tab pos="8121650" algn="l"/>
              </a:tabLst>
            </a:pPr>
            <a:r>
              <a:rPr sz="3300" spc="-10" dirty="0">
                <a:latin typeface="Arial MT"/>
                <a:cs typeface="Arial MT"/>
              </a:rPr>
              <a:t>T</a:t>
            </a:r>
            <a:r>
              <a:rPr sz="3300" spc="-5" dirty="0">
                <a:latin typeface="Arial MT"/>
                <a:cs typeface="Arial MT"/>
              </a:rPr>
              <a:t>hey pass </a:t>
            </a:r>
            <a:r>
              <a:rPr sz="3300" spc="-15" dirty="0">
                <a:latin typeface="Arial MT"/>
                <a:cs typeface="Arial MT"/>
              </a:rPr>
              <a:t>throug</a:t>
            </a:r>
            <a:r>
              <a:rPr sz="3300" spc="-5" dirty="0">
                <a:latin typeface="Arial MT"/>
                <a:cs typeface="Arial MT"/>
              </a:rPr>
              <a:t>h</a:t>
            </a:r>
            <a:r>
              <a:rPr sz="3300" spc="-2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th</a:t>
            </a:r>
            <a:r>
              <a:rPr sz="3300" spc="-5" dirty="0">
                <a:latin typeface="Arial MT"/>
                <a:cs typeface="Arial MT"/>
              </a:rPr>
              <a:t>e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ganglion</a:t>
            </a:r>
            <a:r>
              <a:rPr sz="3300" spc="-5" dirty="0">
                <a:latin typeface="Arial MT"/>
                <a:cs typeface="Arial MT"/>
              </a:rPr>
              <a:t>,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withou</a:t>
            </a:r>
            <a:r>
              <a:rPr sz="3300" spc="-5" dirty="0">
                <a:latin typeface="Arial MT"/>
                <a:cs typeface="Arial MT"/>
              </a:rPr>
              <a:t>t</a:t>
            </a:r>
            <a:r>
              <a:rPr sz="3300" dirty="0">
                <a:latin typeface="Arial MT"/>
                <a:cs typeface="Arial MT"/>
              </a:rPr>
              <a:t>	</a:t>
            </a:r>
            <a:r>
              <a:rPr sz="3300" spc="-5" dirty="0">
                <a:latin typeface="Arial MT"/>
                <a:cs typeface="Arial MT"/>
              </a:rPr>
              <a:t>synapsing,  </a:t>
            </a:r>
            <a:r>
              <a:rPr sz="3300" spc="-10" dirty="0">
                <a:latin typeface="Arial MT"/>
                <a:cs typeface="Arial MT"/>
              </a:rPr>
              <a:t>into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</a:t>
            </a:r>
            <a:r>
              <a:rPr sz="3300" spc="-15" dirty="0">
                <a:latin typeface="Arial MT"/>
                <a:cs typeface="Arial MT"/>
              </a:rPr>
              <a:t> GPN</a:t>
            </a:r>
            <a:endParaRPr sz="3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4100">
              <a:latin typeface="Arial MT"/>
              <a:cs typeface="Arial MT"/>
            </a:endParaRPr>
          </a:p>
          <a:p>
            <a:pPr marL="483870" marR="5080" indent="-471805">
              <a:lnSpc>
                <a:spcPct val="111900"/>
              </a:lnSpc>
              <a:buChar char="•"/>
              <a:tabLst>
                <a:tab pos="483234" algn="l"/>
                <a:tab pos="484505" algn="l"/>
                <a:tab pos="1664335" algn="l"/>
                <a:tab pos="3641725" algn="l"/>
                <a:tab pos="4309745" algn="l"/>
              </a:tabLst>
            </a:pPr>
            <a:r>
              <a:rPr sz="3300" spc="-10" dirty="0">
                <a:latin typeface="Arial MT"/>
                <a:cs typeface="Arial MT"/>
              </a:rPr>
              <a:t>Then	</a:t>
            </a:r>
            <a:r>
              <a:rPr sz="3300" spc="-5" dirty="0">
                <a:latin typeface="Arial MT"/>
                <a:cs typeface="Arial MT"/>
              </a:rPr>
              <a:t>goes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forward	through the hiatus </a:t>
            </a:r>
            <a:r>
              <a:rPr sz="3300" spc="-5" dirty="0">
                <a:latin typeface="Arial MT"/>
                <a:cs typeface="Arial MT"/>
              </a:rPr>
              <a:t>of </a:t>
            </a:r>
            <a:r>
              <a:rPr sz="3300" spc="-10" dirty="0">
                <a:latin typeface="Arial MT"/>
                <a:cs typeface="Arial MT"/>
              </a:rPr>
              <a:t>the </a:t>
            </a:r>
            <a:r>
              <a:rPr sz="3300" spc="-15" dirty="0">
                <a:latin typeface="Arial MT"/>
                <a:cs typeface="Arial MT"/>
              </a:rPr>
              <a:t>facial </a:t>
            </a:r>
            <a:r>
              <a:rPr sz="3300" spc="-1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canal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to </a:t>
            </a:r>
            <a:r>
              <a:rPr sz="3300" spc="-5" dirty="0">
                <a:latin typeface="Arial MT"/>
                <a:cs typeface="Arial MT"/>
              </a:rPr>
              <a:t>join</a:t>
            </a:r>
            <a:r>
              <a:rPr sz="3300" spc="1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	DEEP </a:t>
            </a:r>
            <a:r>
              <a:rPr sz="3300" spc="-15" dirty="0">
                <a:latin typeface="Arial MT"/>
                <a:cs typeface="Arial MT"/>
              </a:rPr>
              <a:t>PETROSAL </a:t>
            </a:r>
            <a:r>
              <a:rPr sz="3300" spc="-30" dirty="0">
                <a:latin typeface="Arial MT"/>
                <a:cs typeface="Arial MT"/>
              </a:rPr>
              <a:t>NERVE </a:t>
            </a:r>
            <a:r>
              <a:rPr sz="3300" spc="-10" dirty="0">
                <a:latin typeface="Arial MT"/>
                <a:cs typeface="Arial MT"/>
              </a:rPr>
              <a:t>to </a:t>
            </a:r>
            <a:r>
              <a:rPr sz="3300" spc="-5" dirty="0">
                <a:latin typeface="Arial MT"/>
                <a:cs typeface="Arial MT"/>
              </a:rPr>
              <a:t>form 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30" dirty="0">
                <a:latin typeface="Arial MT"/>
                <a:cs typeface="Arial MT"/>
              </a:rPr>
              <a:t>NERVE</a:t>
            </a:r>
            <a:r>
              <a:rPr sz="3300" spc="-4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OF</a:t>
            </a:r>
            <a:r>
              <a:rPr sz="3300" spc="-6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THE</a:t>
            </a:r>
            <a:r>
              <a:rPr sz="3300" spc="-160" dirty="0">
                <a:latin typeface="Arial MT"/>
                <a:cs typeface="Arial MT"/>
              </a:rPr>
              <a:t> </a:t>
            </a:r>
            <a:r>
              <a:rPr sz="3300" spc="-20" dirty="0">
                <a:latin typeface="Arial MT"/>
                <a:cs typeface="Arial MT"/>
              </a:rPr>
              <a:t>PTERYGOID</a:t>
            </a:r>
            <a:r>
              <a:rPr sz="3300" spc="-1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CANAL/VIDIAN’S </a:t>
            </a:r>
            <a:r>
              <a:rPr sz="3300" spc="-90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NERVE</a:t>
            </a:r>
            <a:endParaRPr sz="3300">
              <a:latin typeface="Arial MT"/>
              <a:cs typeface="Arial MT"/>
            </a:endParaRPr>
          </a:p>
          <a:p>
            <a:pPr marL="483870" marR="214629" indent="-471805">
              <a:lnSpc>
                <a:spcPct val="111900"/>
              </a:lnSpc>
              <a:spcBef>
                <a:spcPts val="165"/>
              </a:spcBef>
              <a:buChar char="•"/>
              <a:tabLst>
                <a:tab pos="483234" algn="l"/>
                <a:tab pos="484505" algn="l"/>
                <a:tab pos="5761355" algn="l"/>
                <a:tab pos="6920230" algn="l"/>
              </a:tabLst>
            </a:pPr>
            <a:r>
              <a:rPr sz="3300" spc="-5" dirty="0">
                <a:latin typeface="Arial MT"/>
                <a:cs typeface="Arial MT"/>
              </a:rPr>
              <a:t>It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then</a:t>
            </a:r>
            <a:r>
              <a:rPr sz="3300" spc="-5" dirty="0">
                <a:latin typeface="Arial MT"/>
                <a:cs typeface="Arial MT"/>
              </a:rPr>
              <a:t> runs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to</a:t>
            </a:r>
            <a:r>
              <a:rPr sz="3300" spc="-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</a:t>
            </a:r>
            <a:r>
              <a:rPr sz="3300" spc="-5" dirty="0">
                <a:latin typeface="Arial MT"/>
                <a:cs typeface="Arial MT"/>
              </a:rPr>
              <a:t> sphenopalatine	ganglion, </a:t>
            </a:r>
            <a:r>
              <a:rPr sz="3300" spc="-15" dirty="0">
                <a:latin typeface="Arial MT"/>
                <a:cs typeface="Arial MT"/>
              </a:rPr>
              <a:t>from </a:t>
            </a:r>
            <a:r>
              <a:rPr sz="3300" spc="-10" dirty="0">
                <a:latin typeface="Arial MT"/>
                <a:cs typeface="Arial MT"/>
              </a:rPr>
              <a:t> where</a:t>
            </a:r>
            <a:r>
              <a:rPr sz="3300" spc="1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postganglionic</a:t>
            </a:r>
            <a:r>
              <a:rPr sz="3300" spc="1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fibers	</a:t>
            </a:r>
            <a:r>
              <a:rPr sz="3300" spc="-5" dirty="0">
                <a:latin typeface="Arial MT"/>
                <a:cs typeface="Arial MT"/>
              </a:rPr>
              <a:t>proceed</a:t>
            </a:r>
            <a:r>
              <a:rPr sz="3300" spc="-1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to</a:t>
            </a:r>
            <a:r>
              <a:rPr sz="3300" spc="-3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lacrimal </a:t>
            </a:r>
            <a:r>
              <a:rPr sz="3300" spc="-9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gland.</a:t>
            </a:r>
            <a:endParaRPr sz="33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071924" y="1656492"/>
            <a:ext cx="9032175" cy="863848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1184"/>
            <a:ext cx="20104099" cy="1083736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2571" y="1494738"/>
            <a:ext cx="5942330" cy="782955"/>
          </a:xfrm>
          <a:prstGeom prst="rect">
            <a:avLst/>
          </a:prstGeom>
          <a:solidFill>
            <a:srgbClr val="C6D9F1"/>
          </a:solidFill>
        </p:spPr>
        <p:txBody>
          <a:bodyPr vert="horz" wrap="square" lIns="0" tIns="0" rIns="0" bIns="0" rtlCol="0">
            <a:spAutoFit/>
          </a:bodyPr>
          <a:lstStyle/>
          <a:p>
            <a:pPr marL="346075">
              <a:lnSpc>
                <a:spcPts val="5255"/>
              </a:lnSpc>
            </a:pPr>
            <a:r>
              <a:rPr sz="4950" spc="-90" dirty="0"/>
              <a:t>N</a:t>
            </a:r>
            <a:r>
              <a:rPr sz="4950" spc="-85" dirty="0"/>
              <a:t>E</a:t>
            </a:r>
            <a:r>
              <a:rPr sz="4950" spc="-155" dirty="0"/>
              <a:t>R</a:t>
            </a:r>
            <a:r>
              <a:rPr sz="4950" spc="-90" dirty="0"/>
              <a:t>V</a:t>
            </a:r>
            <a:r>
              <a:rPr sz="4950" spc="-5" dirty="0"/>
              <a:t>E</a:t>
            </a:r>
            <a:r>
              <a:rPr sz="4950" spc="-165" dirty="0"/>
              <a:t> </a:t>
            </a:r>
            <a:r>
              <a:rPr sz="4950" spc="-235" dirty="0"/>
              <a:t>T</a:t>
            </a:r>
            <a:r>
              <a:rPr sz="4950" spc="-5" dirty="0"/>
              <a:t>O</a:t>
            </a:r>
            <a:r>
              <a:rPr sz="4950" spc="-254" dirty="0"/>
              <a:t> </a:t>
            </a:r>
            <a:r>
              <a:rPr sz="4950" spc="-125" dirty="0"/>
              <a:t>S</a:t>
            </a:r>
            <a:r>
              <a:rPr sz="4950" spc="-480" dirty="0"/>
              <a:t>T</a:t>
            </a:r>
            <a:r>
              <a:rPr sz="4950" spc="-90" dirty="0"/>
              <a:t>APEDIU</a:t>
            </a:r>
            <a:r>
              <a:rPr sz="4950" spc="-5" dirty="0"/>
              <a:t>S</a:t>
            </a:r>
            <a:endParaRPr sz="4950"/>
          </a:p>
        </p:txBody>
      </p:sp>
      <p:sp>
        <p:nvSpPr>
          <p:cNvPr id="3" name="object 3"/>
          <p:cNvSpPr txBox="1"/>
          <p:nvPr/>
        </p:nvSpPr>
        <p:spPr>
          <a:xfrm>
            <a:off x="1511141" y="3296304"/>
            <a:ext cx="7929880" cy="288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3870" marR="347980" indent="-471805">
              <a:lnSpc>
                <a:spcPct val="111900"/>
              </a:lnSpc>
              <a:spcBef>
                <a:spcPts val="100"/>
              </a:spcBef>
              <a:buFont typeface="MS UI Gothic"/>
              <a:buChar char="❑"/>
              <a:tabLst>
                <a:tab pos="484505" algn="l"/>
              </a:tabLst>
            </a:pPr>
            <a:r>
              <a:rPr sz="3300" spc="-10" dirty="0">
                <a:latin typeface="Arial MT"/>
                <a:cs typeface="Arial MT"/>
              </a:rPr>
              <a:t>Arises</a:t>
            </a:r>
            <a:r>
              <a:rPr sz="3300" spc="-3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from</a:t>
            </a:r>
            <a:r>
              <a:rPr sz="3300" spc="-3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</a:t>
            </a:r>
            <a:r>
              <a:rPr sz="3300" spc="-3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distal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tympanic</a:t>
            </a:r>
            <a:r>
              <a:rPr sz="3300" spc="-4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/</a:t>
            </a:r>
            <a:r>
              <a:rPr sz="3300" spc="-1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upper </a:t>
            </a:r>
            <a:r>
              <a:rPr sz="3300" spc="-90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mastoid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segment</a:t>
            </a:r>
            <a:endParaRPr sz="3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MS UI Gothic"/>
              <a:buChar char="❑"/>
            </a:pPr>
            <a:endParaRPr sz="4100">
              <a:latin typeface="Arial MT"/>
              <a:cs typeface="Arial MT"/>
            </a:endParaRPr>
          </a:p>
          <a:p>
            <a:pPr marL="483870" marR="5080" indent="-471805">
              <a:lnSpc>
                <a:spcPct val="111900"/>
              </a:lnSpc>
              <a:buFont typeface="MS UI Gothic"/>
              <a:buChar char="❑"/>
              <a:tabLst>
                <a:tab pos="484505" algn="l"/>
              </a:tabLst>
            </a:pPr>
            <a:r>
              <a:rPr sz="3300" spc="-5" dirty="0">
                <a:latin typeface="Arial MT"/>
                <a:cs typeface="Arial MT"/>
              </a:rPr>
              <a:t>Passes </a:t>
            </a:r>
            <a:r>
              <a:rPr sz="3300" spc="-10" dirty="0">
                <a:latin typeface="Arial MT"/>
                <a:cs typeface="Arial MT"/>
              </a:rPr>
              <a:t>forward </a:t>
            </a:r>
            <a:r>
              <a:rPr sz="3300" spc="-5" dirty="0">
                <a:latin typeface="Arial MT"/>
                <a:cs typeface="Arial MT"/>
              </a:rPr>
              <a:t>through a </a:t>
            </a:r>
            <a:r>
              <a:rPr sz="3300" spc="-10" dirty="0">
                <a:latin typeface="Arial MT"/>
                <a:cs typeface="Arial MT"/>
              </a:rPr>
              <a:t>small </a:t>
            </a:r>
            <a:r>
              <a:rPr sz="3300" spc="-5" dirty="0">
                <a:latin typeface="Arial MT"/>
                <a:cs typeface="Arial MT"/>
              </a:rPr>
              <a:t>canal </a:t>
            </a:r>
            <a:r>
              <a:rPr sz="3300" spc="-15" dirty="0">
                <a:latin typeface="Arial MT"/>
                <a:cs typeface="Arial MT"/>
              </a:rPr>
              <a:t>to </a:t>
            </a:r>
            <a:r>
              <a:rPr sz="3300" spc="-90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reach</a:t>
            </a:r>
            <a:r>
              <a:rPr sz="3300" spc="-10" dirty="0">
                <a:latin typeface="Arial MT"/>
                <a:cs typeface="Arial MT"/>
              </a:rPr>
              <a:t> the</a:t>
            </a:r>
            <a:r>
              <a:rPr sz="3300" spc="-2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muscle.</a:t>
            </a:r>
            <a:endParaRPr sz="33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71924" y="1656492"/>
            <a:ext cx="9032175" cy="863848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75868" y="516042"/>
            <a:ext cx="6198870" cy="782955"/>
          </a:xfrm>
          <a:prstGeom prst="rect">
            <a:avLst/>
          </a:prstGeom>
          <a:solidFill>
            <a:srgbClr val="C6D9F1"/>
          </a:solidFill>
        </p:spPr>
        <p:txBody>
          <a:bodyPr vert="horz" wrap="square" lIns="0" tIns="0" rIns="0" bIns="0" rtlCol="0">
            <a:spAutoFit/>
          </a:bodyPr>
          <a:lstStyle/>
          <a:p>
            <a:pPr marL="30480" algn="ctr">
              <a:lnSpc>
                <a:spcPts val="5255"/>
              </a:lnSpc>
            </a:pPr>
            <a:r>
              <a:rPr sz="4950" spc="-5" dirty="0"/>
              <a:t>C</a:t>
            </a:r>
            <a:r>
              <a:rPr sz="4950" spc="-10" dirty="0"/>
              <a:t>H</a:t>
            </a:r>
            <a:r>
              <a:rPr sz="4950" spc="-5" dirty="0"/>
              <a:t>OR</a:t>
            </a:r>
            <a:r>
              <a:rPr sz="4950" spc="-80" dirty="0"/>
              <a:t>D</a:t>
            </a:r>
            <a:r>
              <a:rPr sz="4950" spc="-5" dirty="0"/>
              <a:t>A</a:t>
            </a:r>
            <a:r>
              <a:rPr sz="4950" spc="-250" dirty="0"/>
              <a:t> </a:t>
            </a:r>
            <a:r>
              <a:rPr sz="4950" spc="-90" dirty="0"/>
              <a:t>TYM</a:t>
            </a:r>
            <a:r>
              <a:rPr sz="4950" spc="-455" dirty="0"/>
              <a:t>P</a:t>
            </a:r>
            <a:r>
              <a:rPr sz="4950" spc="-90" dirty="0"/>
              <a:t>AN</a:t>
            </a:r>
            <a:r>
              <a:rPr sz="4950" spc="-5" dirty="0"/>
              <a:t>I</a:t>
            </a:r>
            <a:endParaRPr sz="4950"/>
          </a:p>
        </p:txBody>
      </p:sp>
      <p:sp>
        <p:nvSpPr>
          <p:cNvPr id="3" name="object 3"/>
          <p:cNvSpPr txBox="1"/>
          <p:nvPr/>
        </p:nvSpPr>
        <p:spPr>
          <a:xfrm>
            <a:off x="671732" y="1482679"/>
            <a:ext cx="9914890" cy="5734685"/>
          </a:xfrm>
          <a:prstGeom prst="rect">
            <a:avLst/>
          </a:prstGeom>
          <a:solidFill>
            <a:srgbClr val="F2F2F2"/>
          </a:solidFill>
        </p:spPr>
        <p:txBody>
          <a:bodyPr vert="horz" wrap="square" lIns="0" tIns="0" rIns="0" bIns="0" rtlCol="0">
            <a:spAutoFit/>
          </a:bodyPr>
          <a:lstStyle/>
          <a:p>
            <a:pPr marL="492125" indent="-471805">
              <a:lnSpc>
                <a:spcPts val="3565"/>
              </a:lnSpc>
              <a:buFont typeface="MS UI Gothic"/>
              <a:buChar char="➢"/>
              <a:tabLst>
                <a:tab pos="492125" algn="l"/>
              </a:tabLst>
            </a:pPr>
            <a:r>
              <a:rPr sz="3300" spc="-5" dirty="0">
                <a:latin typeface="Arial MT"/>
                <a:cs typeface="Arial MT"/>
              </a:rPr>
              <a:t>Leaves</a:t>
            </a:r>
            <a:r>
              <a:rPr sz="3300" spc="-1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the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main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trunk,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slightly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above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the</a:t>
            </a:r>
            <a:endParaRPr sz="3300">
              <a:latin typeface="Arial MT"/>
              <a:cs typeface="Arial MT"/>
            </a:endParaRPr>
          </a:p>
          <a:p>
            <a:pPr marL="492125">
              <a:lnSpc>
                <a:spcPct val="100000"/>
              </a:lnSpc>
              <a:spcBef>
                <a:spcPts val="95"/>
              </a:spcBef>
            </a:pPr>
            <a:r>
              <a:rPr sz="3300" spc="-15" dirty="0">
                <a:latin typeface="Arial MT"/>
                <a:cs typeface="Arial MT"/>
              </a:rPr>
              <a:t>stylomastoid</a:t>
            </a:r>
            <a:r>
              <a:rPr sz="3300" spc="-3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foramen.</a:t>
            </a:r>
            <a:endParaRPr sz="3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850">
              <a:latin typeface="Arial MT"/>
              <a:cs typeface="Arial MT"/>
            </a:endParaRPr>
          </a:p>
          <a:p>
            <a:pPr marL="492125" indent="-471805">
              <a:lnSpc>
                <a:spcPct val="100000"/>
              </a:lnSpc>
              <a:buFont typeface="MS UI Gothic"/>
              <a:buChar char="➢"/>
              <a:tabLst>
                <a:tab pos="492125" algn="l"/>
                <a:tab pos="8466455" algn="l"/>
              </a:tabLst>
            </a:pPr>
            <a:r>
              <a:rPr sz="3300" spc="-5" dirty="0">
                <a:latin typeface="Arial MT"/>
                <a:cs typeface="Arial MT"/>
              </a:rPr>
              <a:t>Carries</a:t>
            </a:r>
            <a:r>
              <a:rPr sz="3300" spc="1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taste</a:t>
            </a:r>
            <a:r>
              <a:rPr sz="3300" spc="-5" dirty="0">
                <a:latin typeface="Arial MT"/>
                <a:cs typeface="Arial MT"/>
              </a:rPr>
              <a:t> and</a:t>
            </a:r>
            <a:r>
              <a:rPr sz="3300" spc="20" dirty="0"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FF0000"/>
                </a:solidFill>
                <a:latin typeface="Arial MT"/>
                <a:cs typeface="Arial MT"/>
              </a:rPr>
              <a:t>general</a:t>
            </a:r>
            <a:r>
              <a:rPr sz="3300" spc="1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FF0000"/>
                </a:solidFill>
                <a:latin typeface="Arial MT"/>
                <a:cs typeface="Arial MT"/>
              </a:rPr>
              <a:t>visceral</a:t>
            </a:r>
            <a:r>
              <a:rPr sz="3300" spc="1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3300" spc="-25" dirty="0">
                <a:solidFill>
                  <a:srgbClr val="FF0000"/>
                </a:solidFill>
                <a:latin typeface="Arial MT"/>
                <a:cs typeface="Arial MT"/>
              </a:rPr>
              <a:t>afferent	</a:t>
            </a:r>
            <a:r>
              <a:rPr sz="3300" spc="-15" dirty="0">
                <a:solidFill>
                  <a:srgbClr val="FF0000"/>
                </a:solidFill>
                <a:latin typeface="Arial MT"/>
                <a:cs typeface="Arial MT"/>
              </a:rPr>
              <a:t>fibres</a:t>
            </a:r>
            <a:endParaRPr sz="3300">
              <a:latin typeface="Arial MT"/>
              <a:cs typeface="Arial MT"/>
            </a:endParaRPr>
          </a:p>
          <a:p>
            <a:pPr marL="492125">
              <a:lnSpc>
                <a:spcPct val="100000"/>
              </a:lnSpc>
              <a:spcBef>
                <a:spcPts val="95"/>
              </a:spcBef>
              <a:tabLst>
                <a:tab pos="5166360" algn="l"/>
              </a:tabLst>
            </a:pPr>
            <a:r>
              <a:rPr sz="3300" spc="-5" dirty="0">
                <a:latin typeface="Arial MT"/>
                <a:cs typeface="Arial MT"/>
              </a:rPr>
              <a:t>as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well</a:t>
            </a:r>
            <a:r>
              <a:rPr sz="3300" spc="-5" dirty="0">
                <a:latin typeface="Arial MT"/>
                <a:cs typeface="Arial MT"/>
              </a:rPr>
              <a:t> as</a:t>
            </a:r>
            <a:r>
              <a:rPr sz="3300" spc="1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preganglionic	</a:t>
            </a:r>
            <a:r>
              <a:rPr sz="3300" spc="-15" dirty="0">
                <a:latin typeface="Arial MT"/>
                <a:cs typeface="Arial MT"/>
              </a:rPr>
              <a:t>parasympathetics.</a:t>
            </a:r>
            <a:endParaRPr sz="3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800">
              <a:latin typeface="Arial MT"/>
              <a:cs typeface="Arial MT"/>
            </a:endParaRPr>
          </a:p>
          <a:p>
            <a:pPr marL="492125" marR="827405" indent="-471805">
              <a:lnSpc>
                <a:spcPct val="102400"/>
              </a:lnSpc>
              <a:buFont typeface="MS UI Gothic"/>
              <a:buChar char="➢"/>
              <a:tabLst>
                <a:tab pos="492125" algn="l"/>
                <a:tab pos="8500110" algn="l"/>
              </a:tabLst>
            </a:pPr>
            <a:r>
              <a:rPr sz="3300" spc="-15" dirty="0">
                <a:latin typeface="Arial MT"/>
                <a:cs typeface="Arial MT"/>
              </a:rPr>
              <a:t>Sometimes</a:t>
            </a:r>
            <a:r>
              <a:rPr sz="3300" spc="-5" dirty="0">
                <a:latin typeface="Arial MT"/>
                <a:cs typeface="Arial MT"/>
              </a:rPr>
              <a:t>,</a:t>
            </a:r>
            <a:r>
              <a:rPr sz="3300" spc="-2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visibl</a:t>
            </a:r>
            <a:r>
              <a:rPr sz="3300" spc="-5" dirty="0">
                <a:latin typeface="Arial MT"/>
                <a:cs typeface="Arial MT"/>
              </a:rPr>
              <a:t>e</a:t>
            </a:r>
            <a:r>
              <a:rPr sz="3300" spc="-2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a</a:t>
            </a:r>
            <a:r>
              <a:rPr sz="3300" spc="-5" dirty="0">
                <a:latin typeface="Arial MT"/>
                <a:cs typeface="Arial MT"/>
              </a:rPr>
              <a:t>s</a:t>
            </a:r>
            <a:r>
              <a:rPr sz="3300" spc="-2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a small cord</a:t>
            </a:r>
            <a:r>
              <a:rPr sz="330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behind</a:t>
            </a:r>
            <a:r>
              <a:rPr sz="3300" dirty="0">
                <a:latin typeface="Arial MT"/>
                <a:cs typeface="Arial MT"/>
              </a:rPr>
              <a:t>	</a:t>
            </a:r>
            <a:r>
              <a:rPr sz="3300" spc="-15" dirty="0">
                <a:latin typeface="Arial MT"/>
                <a:cs typeface="Arial MT"/>
              </a:rPr>
              <a:t>the  </a:t>
            </a:r>
            <a:r>
              <a:rPr sz="3300" spc="-5" dirty="0">
                <a:latin typeface="Arial MT"/>
                <a:cs typeface="Arial MT"/>
              </a:rPr>
              <a:t>eardrum,</a:t>
            </a:r>
            <a:r>
              <a:rPr sz="3300" spc="-10" dirty="0">
                <a:latin typeface="Arial MT"/>
                <a:cs typeface="Arial MT"/>
              </a:rPr>
              <a:t> on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55" dirty="0">
                <a:latin typeface="Arial MT"/>
                <a:cs typeface="Arial MT"/>
              </a:rPr>
              <a:t>otoscopy.</a:t>
            </a:r>
            <a:endParaRPr sz="3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MS UI Gothic"/>
              <a:buChar char="➢"/>
            </a:pPr>
            <a:endParaRPr sz="3800">
              <a:latin typeface="Arial MT"/>
              <a:cs typeface="Arial MT"/>
            </a:endParaRPr>
          </a:p>
          <a:p>
            <a:pPr marL="492125" marR="386080" indent="-471805">
              <a:lnSpc>
                <a:spcPct val="102400"/>
              </a:lnSpc>
              <a:buFont typeface="MS UI Gothic"/>
              <a:buChar char="➢"/>
              <a:tabLst>
                <a:tab pos="492125" algn="l"/>
                <a:tab pos="6788784" algn="l"/>
                <a:tab pos="8355965" algn="l"/>
              </a:tabLst>
            </a:pPr>
            <a:r>
              <a:rPr sz="3300" spc="-10" dirty="0">
                <a:latin typeface="Arial MT"/>
                <a:cs typeface="Arial MT"/>
              </a:rPr>
              <a:t>I</a:t>
            </a:r>
            <a:r>
              <a:rPr sz="3300" spc="-5" dirty="0">
                <a:latin typeface="Arial MT"/>
                <a:cs typeface="Arial MT"/>
              </a:rPr>
              <a:t>t runs </a:t>
            </a:r>
            <a:r>
              <a:rPr sz="3300" spc="-10" dirty="0">
                <a:latin typeface="Arial MT"/>
                <a:cs typeface="Arial MT"/>
              </a:rPr>
              <a:t>t</a:t>
            </a:r>
            <a:r>
              <a:rPr sz="3300" spc="-5" dirty="0">
                <a:latin typeface="Arial MT"/>
                <a:cs typeface="Arial MT"/>
              </a:rPr>
              <a:t>o </a:t>
            </a:r>
            <a:r>
              <a:rPr sz="3300" spc="-15" dirty="0">
                <a:latin typeface="Arial MT"/>
                <a:cs typeface="Arial MT"/>
              </a:rPr>
              <a:t>exi</a:t>
            </a:r>
            <a:r>
              <a:rPr sz="3300" spc="-5" dirty="0">
                <a:latin typeface="Arial MT"/>
                <a:cs typeface="Arial MT"/>
              </a:rPr>
              <a:t>t</a:t>
            </a:r>
            <a:r>
              <a:rPr sz="3300" spc="-2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th</a:t>
            </a:r>
            <a:r>
              <a:rPr sz="3300" spc="-5" dirty="0">
                <a:latin typeface="Arial MT"/>
                <a:cs typeface="Arial MT"/>
              </a:rPr>
              <a:t>e</a:t>
            </a:r>
            <a:r>
              <a:rPr sz="3300" spc="-2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skull and </a:t>
            </a:r>
            <a:r>
              <a:rPr sz="3300" spc="-15" dirty="0">
                <a:latin typeface="Arial MT"/>
                <a:cs typeface="Arial MT"/>
              </a:rPr>
              <a:t>joi</a:t>
            </a:r>
            <a:r>
              <a:rPr sz="3300" spc="-5" dirty="0">
                <a:latin typeface="Arial MT"/>
                <a:cs typeface="Arial MT"/>
              </a:rPr>
              <a:t>n</a:t>
            </a:r>
            <a:r>
              <a:rPr sz="3300" spc="-2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th</a:t>
            </a:r>
            <a:r>
              <a:rPr sz="3300" spc="-5" dirty="0">
                <a:latin typeface="Arial MT"/>
                <a:cs typeface="Arial MT"/>
              </a:rPr>
              <a:t>e</a:t>
            </a:r>
            <a:r>
              <a:rPr sz="3300" spc="-15" dirty="0">
                <a:latin typeface="Arial MT"/>
                <a:cs typeface="Arial MT"/>
              </a:rPr>
              <a:t> lingua</a:t>
            </a:r>
            <a:r>
              <a:rPr sz="3300" spc="-5" dirty="0">
                <a:latin typeface="Arial MT"/>
                <a:cs typeface="Arial MT"/>
              </a:rPr>
              <a:t>l</a:t>
            </a:r>
            <a:r>
              <a:rPr sz="3300" dirty="0">
                <a:latin typeface="Arial MT"/>
                <a:cs typeface="Arial MT"/>
              </a:rPr>
              <a:t>	</a:t>
            </a:r>
            <a:r>
              <a:rPr sz="3300" spc="-5" dirty="0">
                <a:latin typeface="Arial MT"/>
                <a:cs typeface="Arial MT"/>
              </a:rPr>
              <a:t>nerve,  branch</a:t>
            </a:r>
            <a:r>
              <a:rPr sz="3300" spc="10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of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CN</a:t>
            </a:r>
            <a:r>
              <a:rPr sz="3300" spc="10" dirty="0">
                <a:latin typeface="Arial MT"/>
                <a:cs typeface="Arial MT"/>
              </a:rPr>
              <a:t> </a:t>
            </a:r>
            <a:r>
              <a:rPr sz="3300" spc="-10" dirty="0">
                <a:latin typeface="Arial MT"/>
                <a:cs typeface="Arial MT"/>
              </a:rPr>
              <a:t>V3, on its</a:t>
            </a:r>
            <a:r>
              <a:rPr sz="3300" spc="-5" dirty="0">
                <a:latin typeface="Arial MT"/>
                <a:cs typeface="Arial MT"/>
              </a:rPr>
              <a:t> posterior	</a:t>
            </a:r>
            <a:r>
              <a:rPr sz="3300" spc="-55" dirty="0">
                <a:latin typeface="Arial MT"/>
                <a:cs typeface="Arial MT"/>
              </a:rPr>
              <a:t>border.</a:t>
            </a:r>
            <a:endParaRPr sz="33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067998" y="1652565"/>
            <a:ext cx="9040495" cy="8646795"/>
            <a:chOff x="11067998" y="1652565"/>
            <a:chExt cx="9040495" cy="86467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71924" y="1656492"/>
              <a:ext cx="9032175" cy="863848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071924" y="1656491"/>
              <a:ext cx="9032240" cy="8638540"/>
            </a:xfrm>
            <a:custGeom>
              <a:avLst/>
              <a:gdLst/>
              <a:ahLst/>
              <a:cxnLst/>
              <a:rect l="l" t="t" r="r" b="b"/>
              <a:pathLst>
                <a:path w="9032240" h="8638540">
                  <a:moveTo>
                    <a:pt x="0" y="0"/>
                  </a:moveTo>
                  <a:lnTo>
                    <a:pt x="9032184" y="0"/>
                  </a:lnTo>
                  <a:lnTo>
                    <a:pt x="9032184" y="8638480"/>
                  </a:lnTo>
                  <a:lnTo>
                    <a:pt x="0" y="8638480"/>
                  </a:lnTo>
                  <a:lnTo>
                    <a:pt x="0" y="0"/>
                  </a:lnTo>
                  <a:close/>
                </a:path>
              </a:pathLst>
            </a:custGeom>
            <a:ln w="78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9879" y="1562533"/>
            <a:ext cx="16344900" cy="444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83870" marR="294640" indent="-471805">
              <a:lnSpc>
                <a:spcPct val="113999"/>
              </a:lnSpc>
              <a:spcBef>
                <a:spcPts val="90"/>
              </a:spcBef>
              <a:buFont typeface="MS UI Gothic"/>
              <a:buChar char="➢"/>
              <a:tabLst>
                <a:tab pos="484505" algn="l"/>
                <a:tab pos="15403830" algn="l"/>
              </a:tabLst>
            </a:pPr>
            <a:r>
              <a:rPr sz="3600" spc="10" dirty="0">
                <a:latin typeface="Arial MT"/>
                <a:cs typeface="Arial MT"/>
              </a:rPr>
              <a:t>T</a:t>
            </a:r>
            <a:r>
              <a:rPr sz="3600" spc="15" dirty="0">
                <a:latin typeface="Arial MT"/>
                <a:cs typeface="Arial MT"/>
              </a:rPr>
              <a:t>he</a:t>
            </a:r>
            <a:r>
              <a:rPr sz="3600" spc="5" dirty="0">
                <a:latin typeface="Arial MT"/>
                <a:cs typeface="Arial MT"/>
              </a:rPr>
              <a:t> </a:t>
            </a:r>
            <a:r>
              <a:rPr sz="3600" spc="10" dirty="0">
                <a:latin typeface="Arial MT"/>
                <a:cs typeface="Arial MT"/>
              </a:rPr>
              <a:t>chorda</a:t>
            </a:r>
            <a:r>
              <a:rPr sz="3600" spc="5" dirty="0">
                <a:latin typeface="Arial MT"/>
                <a:cs typeface="Arial MT"/>
              </a:rPr>
              <a:t> tympani</a:t>
            </a:r>
            <a:r>
              <a:rPr sz="3600" spc="-15" dirty="0">
                <a:latin typeface="Arial MT"/>
                <a:cs typeface="Arial MT"/>
              </a:rPr>
              <a:t> </a:t>
            </a:r>
            <a:r>
              <a:rPr sz="3600" spc="10" dirty="0">
                <a:latin typeface="Arial MT"/>
                <a:cs typeface="Arial MT"/>
              </a:rPr>
              <a:t>also</a:t>
            </a:r>
            <a:r>
              <a:rPr sz="3600" spc="5" dirty="0">
                <a:latin typeface="Arial MT"/>
                <a:cs typeface="Arial MT"/>
              </a:rPr>
              <a:t> </a:t>
            </a:r>
            <a:r>
              <a:rPr sz="3600" spc="10" dirty="0">
                <a:latin typeface="Arial MT"/>
                <a:cs typeface="Arial MT"/>
              </a:rPr>
              <a:t>carries</a:t>
            </a:r>
            <a:r>
              <a:rPr sz="3600" spc="5" dirty="0">
                <a:latin typeface="Arial MT"/>
                <a:cs typeface="Arial MT"/>
              </a:rPr>
              <a:t> </a:t>
            </a:r>
            <a:r>
              <a:rPr sz="3600" spc="10" dirty="0">
                <a:latin typeface="Arial MT"/>
                <a:cs typeface="Arial MT"/>
              </a:rPr>
              <a:t>preganglionic</a:t>
            </a:r>
            <a:r>
              <a:rPr sz="3600" dirty="0">
                <a:latin typeface="Arial MT"/>
                <a:cs typeface="Arial MT"/>
              </a:rPr>
              <a:t> parasympatheti</a:t>
            </a:r>
            <a:r>
              <a:rPr sz="3600" spc="10" dirty="0">
                <a:latin typeface="Arial MT"/>
                <a:cs typeface="Arial MT"/>
              </a:rPr>
              <a:t>c</a:t>
            </a:r>
            <a:r>
              <a:rPr sz="3600" spc="-1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fibre</a:t>
            </a:r>
            <a:r>
              <a:rPr sz="3600" spc="10" dirty="0">
                <a:latin typeface="Arial MT"/>
                <a:cs typeface="Arial MT"/>
              </a:rPr>
              <a:t>s</a:t>
            </a:r>
            <a:r>
              <a:rPr sz="3600" spc="-10" dirty="0">
                <a:latin typeface="Arial MT"/>
                <a:cs typeface="Arial MT"/>
              </a:rPr>
              <a:t> </a:t>
            </a:r>
            <a:r>
              <a:rPr sz="3600" spc="-5" dirty="0">
                <a:latin typeface="Arial MT"/>
                <a:cs typeface="Arial MT"/>
              </a:rPr>
              <a:t>t</a:t>
            </a:r>
            <a:r>
              <a:rPr sz="3600" spc="15" dirty="0">
                <a:latin typeface="Arial MT"/>
                <a:cs typeface="Arial MT"/>
              </a:rPr>
              <a:t>o</a:t>
            </a:r>
            <a:r>
              <a:rPr sz="3600" dirty="0">
                <a:latin typeface="Arial MT"/>
                <a:cs typeface="Arial MT"/>
              </a:rPr>
              <a:t>	the  submandibular</a:t>
            </a:r>
            <a:r>
              <a:rPr sz="3600" spc="-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gland.</a:t>
            </a:r>
            <a:endParaRPr sz="3600">
              <a:latin typeface="Arial MT"/>
              <a:cs typeface="Arial MT"/>
            </a:endParaRPr>
          </a:p>
          <a:p>
            <a:pPr marL="483870" marR="5080" indent="-471805">
              <a:lnSpc>
                <a:spcPct val="113999"/>
              </a:lnSpc>
              <a:spcBef>
                <a:spcPts val="165"/>
              </a:spcBef>
              <a:buFont typeface="MS UI Gothic"/>
              <a:buChar char="➢"/>
              <a:tabLst>
                <a:tab pos="484505" algn="l"/>
                <a:tab pos="15050769" algn="l"/>
              </a:tabLst>
            </a:pPr>
            <a:r>
              <a:rPr sz="3600" dirty="0">
                <a:latin typeface="Arial MT"/>
                <a:cs typeface="Arial MT"/>
              </a:rPr>
              <a:t>Postganglionic fibres </a:t>
            </a:r>
            <a:r>
              <a:rPr sz="3600" spc="10" dirty="0">
                <a:latin typeface="Arial MT"/>
                <a:cs typeface="Arial MT"/>
              </a:rPr>
              <a:t>convey secretory </a:t>
            </a:r>
            <a:r>
              <a:rPr sz="3600" spc="15" dirty="0">
                <a:latin typeface="Arial MT"/>
                <a:cs typeface="Arial MT"/>
              </a:rPr>
              <a:t>and </a:t>
            </a:r>
            <a:r>
              <a:rPr sz="3600" dirty="0">
                <a:latin typeface="Arial MT"/>
                <a:cs typeface="Arial MT"/>
              </a:rPr>
              <a:t>vasodilator </a:t>
            </a:r>
            <a:r>
              <a:rPr sz="3600" spc="10" dirty="0">
                <a:latin typeface="Arial MT"/>
                <a:cs typeface="Arial MT"/>
              </a:rPr>
              <a:t>impulses </a:t>
            </a:r>
            <a:r>
              <a:rPr sz="3600" spc="5" dirty="0">
                <a:latin typeface="Arial MT"/>
                <a:cs typeface="Arial MT"/>
              </a:rPr>
              <a:t>the </a:t>
            </a:r>
            <a:r>
              <a:rPr sz="3600" dirty="0">
                <a:latin typeface="Arial MT"/>
                <a:cs typeface="Arial MT"/>
              </a:rPr>
              <a:t>the </a:t>
            </a:r>
            <a:r>
              <a:rPr sz="3600" spc="5" dirty="0">
                <a:latin typeface="Arial MT"/>
                <a:cs typeface="Arial MT"/>
              </a:rPr>
              <a:t> </a:t>
            </a:r>
            <a:r>
              <a:rPr sz="3600" spc="10" dirty="0">
                <a:latin typeface="Arial MT"/>
                <a:cs typeface="Arial MT"/>
              </a:rPr>
              <a:t>submandibular</a:t>
            </a:r>
            <a:r>
              <a:rPr sz="3600" spc="5" dirty="0">
                <a:latin typeface="Arial MT"/>
                <a:cs typeface="Arial MT"/>
              </a:rPr>
              <a:t> </a:t>
            </a:r>
            <a:r>
              <a:rPr sz="3600" spc="15" dirty="0">
                <a:latin typeface="Arial MT"/>
                <a:cs typeface="Arial MT"/>
              </a:rPr>
              <a:t>and</a:t>
            </a:r>
            <a:r>
              <a:rPr sz="3600" spc="5" dirty="0">
                <a:latin typeface="Arial MT"/>
                <a:cs typeface="Arial MT"/>
              </a:rPr>
              <a:t> </a:t>
            </a:r>
            <a:r>
              <a:rPr sz="3600" spc="10" dirty="0">
                <a:latin typeface="Arial MT"/>
                <a:cs typeface="Arial MT"/>
              </a:rPr>
              <a:t>sublingual</a:t>
            </a:r>
            <a:r>
              <a:rPr sz="3600" dirty="0">
                <a:latin typeface="Arial MT"/>
                <a:cs typeface="Arial MT"/>
              </a:rPr>
              <a:t> gland</a:t>
            </a:r>
            <a:r>
              <a:rPr sz="3600" spc="10" dirty="0">
                <a:latin typeface="Arial MT"/>
                <a:cs typeface="Arial MT"/>
              </a:rPr>
              <a:t>s</a:t>
            </a:r>
            <a:r>
              <a:rPr sz="3600" spc="-10" dirty="0">
                <a:latin typeface="Arial MT"/>
                <a:cs typeface="Arial MT"/>
              </a:rPr>
              <a:t> </a:t>
            </a:r>
            <a:r>
              <a:rPr sz="3600" spc="10" dirty="0">
                <a:latin typeface="Arial MT"/>
                <a:cs typeface="Arial MT"/>
              </a:rPr>
              <a:t>an</a:t>
            </a:r>
            <a:r>
              <a:rPr sz="3600" spc="15" dirty="0">
                <a:latin typeface="Arial MT"/>
                <a:cs typeface="Arial MT"/>
              </a:rPr>
              <a:t>d</a:t>
            </a:r>
            <a:r>
              <a:rPr sz="3600" spc="5" dirty="0">
                <a:latin typeface="Arial MT"/>
                <a:cs typeface="Arial MT"/>
              </a:rPr>
              <a:t> mucuou</a:t>
            </a:r>
            <a:r>
              <a:rPr sz="3600" spc="10" dirty="0">
                <a:latin typeface="Arial MT"/>
                <a:cs typeface="Arial MT"/>
              </a:rPr>
              <a:t>s</a:t>
            </a:r>
            <a:r>
              <a:rPr sz="3600" spc="-10" dirty="0">
                <a:latin typeface="Arial MT"/>
                <a:cs typeface="Arial MT"/>
              </a:rPr>
              <a:t> </a:t>
            </a:r>
            <a:r>
              <a:rPr sz="3600" spc="5" dirty="0">
                <a:latin typeface="Arial MT"/>
                <a:cs typeface="Arial MT"/>
              </a:rPr>
              <a:t>membrane</a:t>
            </a:r>
            <a:r>
              <a:rPr sz="3600" spc="10" dirty="0">
                <a:latin typeface="Arial MT"/>
                <a:cs typeface="Arial MT"/>
              </a:rPr>
              <a:t>s</a:t>
            </a:r>
            <a:r>
              <a:rPr sz="3600" spc="-10" dirty="0">
                <a:latin typeface="Arial MT"/>
                <a:cs typeface="Arial MT"/>
              </a:rPr>
              <a:t> </a:t>
            </a:r>
            <a:r>
              <a:rPr sz="3600" spc="10" dirty="0">
                <a:latin typeface="Arial MT"/>
                <a:cs typeface="Arial MT"/>
              </a:rPr>
              <a:t>o</a:t>
            </a:r>
            <a:r>
              <a:rPr sz="3600" spc="5" dirty="0">
                <a:latin typeface="Arial MT"/>
                <a:cs typeface="Arial MT"/>
              </a:rPr>
              <a:t>f </a:t>
            </a:r>
            <a:r>
              <a:rPr sz="3600" dirty="0">
                <a:latin typeface="Arial MT"/>
                <a:cs typeface="Arial MT"/>
              </a:rPr>
              <a:t>th</a:t>
            </a:r>
            <a:r>
              <a:rPr sz="3600" spc="15" dirty="0">
                <a:latin typeface="Arial MT"/>
                <a:cs typeface="Arial MT"/>
              </a:rPr>
              <a:t>e</a:t>
            </a:r>
            <a:r>
              <a:rPr sz="3600" dirty="0">
                <a:latin typeface="Arial MT"/>
                <a:cs typeface="Arial MT"/>
              </a:rPr>
              <a:t>	</a:t>
            </a:r>
            <a:r>
              <a:rPr sz="3600" spc="15" dirty="0">
                <a:latin typeface="Arial MT"/>
                <a:cs typeface="Arial MT"/>
              </a:rPr>
              <a:t>mou</a:t>
            </a:r>
            <a:r>
              <a:rPr sz="3600" dirty="0">
                <a:latin typeface="Arial MT"/>
                <a:cs typeface="Arial MT"/>
              </a:rPr>
              <a:t>t</a:t>
            </a:r>
            <a:r>
              <a:rPr sz="3600" spc="10" dirty="0">
                <a:latin typeface="Arial MT"/>
                <a:cs typeface="Arial MT"/>
              </a:rPr>
              <a:t>h  </a:t>
            </a:r>
            <a:r>
              <a:rPr sz="3600" spc="15" dirty="0">
                <a:latin typeface="Arial MT"/>
                <a:cs typeface="Arial MT"/>
              </a:rPr>
              <a:t>and</a:t>
            </a:r>
            <a:r>
              <a:rPr sz="3600" spc="-25" dirty="0">
                <a:latin typeface="Arial MT"/>
                <a:cs typeface="Arial MT"/>
              </a:rPr>
              <a:t> </a:t>
            </a:r>
            <a:r>
              <a:rPr sz="3600" spc="5" dirty="0">
                <a:latin typeface="Arial MT"/>
                <a:cs typeface="Arial MT"/>
              </a:rPr>
              <a:t>tongue.</a:t>
            </a:r>
            <a:endParaRPr sz="3600">
              <a:latin typeface="Arial MT"/>
              <a:cs typeface="Arial MT"/>
            </a:endParaRPr>
          </a:p>
          <a:p>
            <a:pPr marL="483870" marR="487680" indent="-471805">
              <a:lnSpc>
                <a:spcPct val="113999"/>
              </a:lnSpc>
              <a:spcBef>
                <a:spcPts val="165"/>
              </a:spcBef>
              <a:buFont typeface="MS UI Gothic"/>
              <a:buChar char="➢"/>
              <a:tabLst>
                <a:tab pos="484505" algn="l"/>
                <a:tab pos="15210155" algn="l"/>
              </a:tabLst>
            </a:pPr>
            <a:r>
              <a:rPr sz="3600" spc="10" dirty="0">
                <a:latin typeface="Arial MT"/>
                <a:cs typeface="Arial MT"/>
              </a:rPr>
              <a:t>They</a:t>
            </a:r>
            <a:r>
              <a:rPr sz="3600" spc="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als</a:t>
            </a:r>
            <a:r>
              <a:rPr sz="3600" spc="15" dirty="0">
                <a:latin typeface="Arial MT"/>
                <a:cs typeface="Arial MT"/>
              </a:rPr>
              <a:t>o</a:t>
            </a:r>
            <a:r>
              <a:rPr sz="3600" spc="-10" dirty="0">
                <a:latin typeface="Arial MT"/>
                <a:cs typeface="Arial MT"/>
              </a:rPr>
              <a:t> </a:t>
            </a:r>
            <a:r>
              <a:rPr sz="3600" spc="10" dirty="0">
                <a:latin typeface="Arial MT"/>
                <a:cs typeface="Arial MT"/>
              </a:rPr>
              <a:t>receive</a:t>
            </a:r>
            <a:r>
              <a:rPr sz="3600" spc="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sympathetic</a:t>
            </a:r>
            <a:r>
              <a:rPr sz="3600" spc="10" dirty="0">
                <a:latin typeface="Arial MT"/>
                <a:cs typeface="Arial MT"/>
              </a:rPr>
              <a:t>s</a:t>
            </a:r>
            <a:r>
              <a:rPr sz="3600" spc="-1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f</a:t>
            </a:r>
            <a:r>
              <a:rPr sz="3600" spc="15" dirty="0">
                <a:latin typeface="Arial MT"/>
                <a:cs typeface="Arial MT"/>
              </a:rPr>
              <a:t>rom</a:t>
            </a:r>
            <a:r>
              <a:rPr sz="3600" spc="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th</a:t>
            </a:r>
            <a:r>
              <a:rPr sz="3600" spc="15" dirty="0">
                <a:latin typeface="Arial MT"/>
                <a:cs typeface="Arial MT"/>
              </a:rPr>
              <a:t>e</a:t>
            </a:r>
            <a:r>
              <a:rPr sz="3600" spc="-15" dirty="0">
                <a:latin typeface="Arial MT"/>
                <a:cs typeface="Arial MT"/>
              </a:rPr>
              <a:t> </a:t>
            </a:r>
            <a:r>
              <a:rPr sz="3600" spc="10" dirty="0">
                <a:latin typeface="Arial MT"/>
                <a:cs typeface="Arial MT"/>
              </a:rPr>
              <a:t>superior</a:t>
            </a:r>
            <a:r>
              <a:rPr sz="3600" spc="5" dirty="0">
                <a:latin typeface="Arial MT"/>
                <a:cs typeface="Arial MT"/>
              </a:rPr>
              <a:t> </a:t>
            </a:r>
            <a:r>
              <a:rPr sz="3600" spc="10" dirty="0">
                <a:latin typeface="Arial MT"/>
                <a:cs typeface="Arial MT"/>
              </a:rPr>
              <a:t>cervical</a:t>
            </a:r>
            <a:r>
              <a:rPr sz="3600" spc="5" dirty="0">
                <a:latin typeface="Arial MT"/>
                <a:cs typeface="Arial MT"/>
              </a:rPr>
              <a:t> </a:t>
            </a:r>
            <a:r>
              <a:rPr sz="3600" spc="10" dirty="0">
                <a:latin typeface="Arial MT"/>
                <a:cs typeface="Arial MT"/>
              </a:rPr>
              <a:t>ganglion</a:t>
            </a:r>
            <a:r>
              <a:rPr sz="3600" spc="5" dirty="0">
                <a:latin typeface="Arial MT"/>
                <a:cs typeface="Arial MT"/>
              </a:rPr>
              <a:t> </a:t>
            </a:r>
            <a:r>
              <a:rPr sz="3600" spc="15" dirty="0">
                <a:latin typeface="Arial MT"/>
                <a:cs typeface="Arial MT"/>
              </a:rPr>
              <a:t>and</a:t>
            </a:r>
            <a:r>
              <a:rPr sz="3600" dirty="0">
                <a:latin typeface="Arial MT"/>
                <a:cs typeface="Arial MT"/>
              </a:rPr>
              <a:t>	the  carotid</a:t>
            </a:r>
            <a:r>
              <a:rPr sz="3600" spc="-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plexus.</a:t>
            </a:r>
            <a:endParaRPr sz="3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4438" y="1329587"/>
            <a:ext cx="11897019" cy="8592151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5652" y="635792"/>
              <a:ext cx="12683174" cy="97203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05652" y="4020820"/>
              <a:ext cx="1492885" cy="819785"/>
            </a:xfrm>
            <a:custGeom>
              <a:avLst/>
              <a:gdLst/>
              <a:ahLst/>
              <a:cxnLst/>
              <a:rect l="l" t="t" r="r" b="b"/>
              <a:pathLst>
                <a:path w="1492885" h="819785">
                  <a:moveTo>
                    <a:pt x="0" y="819242"/>
                  </a:moveTo>
                  <a:lnTo>
                    <a:pt x="0" y="0"/>
                  </a:lnTo>
                  <a:lnTo>
                    <a:pt x="1492729" y="0"/>
                  </a:lnTo>
                  <a:lnTo>
                    <a:pt x="1492729" y="819242"/>
                  </a:lnTo>
                  <a:lnTo>
                    <a:pt x="0" y="819242"/>
                  </a:lnTo>
                  <a:close/>
                </a:path>
              </a:pathLst>
            </a:custGeom>
            <a:ln w="47747">
              <a:solidFill>
                <a:srgbClr val="8930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855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1582" y="595455"/>
            <a:ext cx="11343005" cy="1137920"/>
            <a:chOff x="521582" y="595455"/>
            <a:chExt cx="11343005" cy="11379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582" y="595455"/>
              <a:ext cx="11342953" cy="113729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2994" y="607905"/>
              <a:ext cx="11280127" cy="107446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42740" y="614456"/>
            <a:ext cx="290195" cy="578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600" spc="-82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6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15840" y="572798"/>
            <a:ext cx="9780270" cy="578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600" b="1" spc="10" dirty="0">
                <a:solidFill>
                  <a:srgbClr val="FFFFFF"/>
                </a:solidFill>
                <a:latin typeface="Calibri"/>
                <a:cs typeface="Calibri"/>
              </a:rPr>
              <a:t>Functional</a:t>
            </a:r>
            <a:r>
              <a:rPr sz="36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5" dirty="0">
                <a:solidFill>
                  <a:srgbClr val="FFFFFF"/>
                </a:solidFill>
                <a:latin typeface="Calibri"/>
                <a:cs typeface="Calibri"/>
              </a:rPr>
              <a:t>components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1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36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10" dirty="0">
                <a:solidFill>
                  <a:srgbClr val="FFFFFF"/>
                </a:solidFill>
                <a:latin typeface="Calibri"/>
                <a:cs typeface="Calibri"/>
              </a:rPr>
              <a:t>NUCLEI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1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6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facial </a:t>
            </a:r>
            <a:r>
              <a:rPr sz="3600" b="1" spc="10" dirty="0">
                <a:solidFill>
                  <a:srgbClr val="FFFFFF"/>
                </a:solidFill>
                <a:latin typeface="Calibri"/>
                <a:cs typeface="Calibri"/>
              </a:rPr>
              <a:t>nerve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607223" y="3601802"/>
            <a:ext cx="5352415" cy="2833370"/>
            <a:chOff x="3607223" y="3601802"/>
            <a:chExt cx="5352415" cy="283337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07223" y="3601802"/>
              <a:ext cx="5352152" cy="283288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642562" y="3618178"/>
              <a:ext cx="5281930" cy="2762250"/>
            </a:xfrm>
            <a:custGeom>
              <a:avLst/>
              <a:gdLst/>
              <a:ahLst/>
              <a:cxnLst/>
              <a:rect l="l" t="t" r="r" b="b"/>
              <a:pathLst>
                <a:path w="5281930" h="2762250">
                  <a:moveTo>
                    <a:pt x="4821097" y="0"/>
                  </a:moveTo>
                  <a:lnTo>
                    <a:pt x="0" y="0"/>
                  </a:lnTo>
                  <a:lnTo>
                    <a:pt x="0" y="2762202"/>
                  </a:lnTo>
                  <a:lnTo>
                    <a:pt x="4821097" y="2762202"/>
                  </a:lnTo>
                  <a:lnTo>
                    <a:pt x="4868168" y="2759825"/>
                  </a:lnTo>
                  <a:lnTo>
                    <a:pt x="4913879" y="2752849"/>
                  </a:lnTo>
                  <a:lnTo>
                    <a:pt x="4957999" y="2741505"/>
                  </a:lnTo>
                  <a:lnTo>
                    <a:pt x="5000296" y="2726024"/>
                  </a:lnTo>
                  <a:lnTo>
                    <a:pt x="5040540" y="2706637"/>
                  </a:lnTo>
                  <a:lnTo>
                    <a:pt x="5078498" y="2683577"/>
                  </a:lnTo>
                  <a:lnTo>
                    <a:pt x="5113939" y="2657075"/>
                  </a:lnTo>
                  <a:lnTo>
                    <a:pt x="5146633" y="2627361"/>
                  </a:lnTo>
                  <a:lnTo>
                    <a:pt x="5176346" y="2594668"/>
                  </a:lnTo>
                  <a:lnTo>
                    <a:pt x="5202849" y="2559227"/>
                  </a:lnTo>
                  <a:lnTo>
                    <a:pt x="5225909" y="2521269"/>
                  </a:lnTo>
                  <a:lnTo>
                    <a:pt x="5245295" y="2481025"/>
                  </a:lnTo>
                  <a:lnTo>
                    <a:pt x="5260777" y="2438728"/>
                  </a:lnTo>
                  <a:lnTo>
                    <a:pt x="5272121" y="2394608"/>
                  </a:lnTo>
                  <a:lnTo>
                    <a:pt x="5279097" y="2348897"/>
                  </a:lnTo>
                  <a:lnTo>
                    <a:pt x="5281474" y="2301826"/>
                  </a:lnTo>
                  <a:lnTo>
                    <a:pt x="5281474" y="460376"/>
                  </a:lnTo>
                  <a:lnTo>
                    <a:pt x="5279097" y="413305"/>
                  </a:lnTo>
                  <a:lnTo>
                    <a:pt x="5272121" y="367594"/>
                  </a:lnTo>
                  <a:lnTo>
                    <a:pt x="5260777" y="323474"/>
                  </a:lnTo>
                  <a:lnTo>
                    <a:pt x="5245295" y="281177"/>
                  </a:lnTo>
                  <a:lnTo>
                    <a:pt x="5225909" y="240933"/>
                  </a:lnTo>
                  <a:lnTo>
                    <a:pt x="5202849" y="202975"/>
                  </a:lnTo>
                  <a:lnTo>
                    <a:pt x="5176346" y="167534"/>
                  </a:lnTo>
                  <a:lnTo>
                    <a:pt x="5146633" y="134841"/>
                  </a:lnTo>
                  <a:lnTo>
                    <a:pt x="5113939" y="105127"/>
                  </a:lnTo>
                  <a:lnTo>
                    <a:pt x="5078498" y="78625"/>
                  </a:lnTo>
                  <a:lnTo>
                    <a:pt x="5040540" y="55564"/>
                  </a:lnTo>
                  <a:lnTo>
                    <a:pt x="5000296" y="36178"/>
                  </a:lnTo>
                  <a:lnTo>
                    <a:pt x="4957999" y="20697"/>
                  </a:lnTo>
                  <a:lnTo>
                    <a:pt x="4913879" y="9353"/>
                  </a:lnTo>
                  <a:lnTo>
                    <a:pt x="4868168" y="2376"/>
                  </a:lnTo>
                  <a:lnTo>
                    <a:pt x="4821097" y="0"/>
                  </a:lnTo>
                  <a:close/>
                </a:path>
              </a:pathLst>
            </a:custGeom>
            <a:solidFill>
              <a:srgbClr val="E8CFCF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42563" y="3618178"/>
              <a:ext cx="5281930" cy="2762250"/>
            </a:xfrm>
            <a:custGeom>
              <a:avLst/>
              <a:gdLst/>
              <a:ahLst/>
              <a:cxnLst/>
              <a:rect l="l" t="t" r="r" b="b"/>
              <a:pathLst>
                <a:path w="5281930" h="2762250">
                  <a:moveTo>
                    <a:pt x="5281473" y="460376"/>
                  </a:moveTo>
                  <a:lnTo>
                    <a:pt x="5281473" y="2301826"/>
                  </a:lnTo>
                  <a:lnTo>
                    <a:pt x="5279096" y="2348897"/>
                  </a:lnTo>
                  <a:lnTo>
                    <a:pt x="5272120" y="2394608"/>
                  </a:lnTo>
                  <a:lnTo>
                    <a:pt x="5260776" y="2438728"/>
                  </a:lnTo>
                  <a:lnTo>
                    <a:pt x="5245295" y="2481025"/>
                  </a:lnTo>
                  <a:lnTo>
                    <a:pt x="5225908" y="2521269"/>
                  </a:lnTo>
                  <a:lnTo>
                    <a:pt x="5202848" y="2559227"/>
                  </a:lnTo>
                  <a:lnTo>
                    <a:pt x="5176346" y="2594668"/>
                  </a:lnTo>
                  <a:lnTo>
                    <a:pt x="5146632" y="2627361"/>
                  </a:lnTo>
                  <a:lnTo>
                    <a:pt x="5113939" y="2657075"/>
                  </a:lnTo>
                  <a:lnTo>
                    <a:pt x="5078498" y="2683577"/>
                  </a:lnTo>
                  <a:lnTo>
                    <a:pt x="5040539" y="2706637"/>
                  </a:lnTo>
                  <a:lnTo>
                    <a:pt x="5000296" y="2726024"/>
                  </a:lnTo>
                  <a:lnTo>
                    <a:pt x="4957998" y="2741505"/>
                  </a:lnTo>
                  <a:lnTo>
                    <a:pt x="4913878" y="2752849"/>
                  </a:lnTo>
                  <a:lnTo>
                    <a:pt x="4868167" y="2759825"/>
                  </a:lnTo>
                  <a:lnTo>
                    <a:pt x="4821096" y="2762202"/>
                  </a:lnTo>
                  <a:lnTo>
                    <a:pt x="0" y="2762202"/>
                  </a:lnTo>
                  <a:lnTo>
                    <a:pt x="0" y="0"/>
                  </a:lnTo>
                  <a:lnTo>
                    <a:pt x="4821096" y="0"/>
                  </a:lnTo>
                  <a:lnTo>
                    <a:pt x="4868167" y="2376"/>
                  </a:lnTo>
                  <a:lnTo>
                    <a:pt x="4913878" y="9353"/>
                  </a:lnTo>
                  <a:lnTo>
                    <a:pt x="4957998" y="20697"/>
                  </a:lnTo>
                  <a:lnTo>
                    <a:pt x="5000296" y="36178"/>
                  </a:lnTo>
                  <a:lnTo>
                    <a:pt x="5040539" y="55564"/>
                  </a:lnTo>
                  <a:lnTo>
                    <a:pt x="5078498" y="78625"/>
                  </a:lnTo>
                  <a:lnTo>
                    <a:pt x="5113939" y="105127"/>
                  </a:lnTo>
                  <a:lnTo>
                    <a:pt x="5146632" y="134841"/>
                  </a:lnTo>
                  <a:lnTo>
                    <a:pt x="5176346" y="167534"/>
                  </a:lnTo>
                  <a:lnTo>
                    <a:pt x="5202848" y="202975"/>
                  </a:lnTo>
                  <a:lnTo>
                    <a:pt x="5225908" y="240933"/>
                  </a:lnTo>
                  <a:lnTo>
                    <a:pt x="5245295" y="281177"/>
                  </a:lnTo>
                  <a:lnTo>
                    <a:pt x="5260776" y="323474"/>
                  </a:lnTo>
                  <a:lnTo>
                    <a:pt x="5272120" y="367594"/>
                  </a:lnTo>
                  <a:lnTo>
                    <a:pt x="5279096" y="413305"/>
                  </a:lnTo>
                  <a:lnTo>
                    <a:pt x="5281473" y="460376"/>
                  </a:lnTo>
                  <a:close/>
                </a:path>
              </a:pathLst>
            </a:custGeom>
            <a:ln w="7853">
              <a:solidFill>
                <a:srgbClr val="E8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834044" y="3968026"/>
            <a:ext cx="1509395" cy="178943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1790" indent="-339725">
              <a:lnSpc>
                <a:spcPct val="100000"/>
              </a:lnSpc>
              <a:spcBef>
                <a:spcPts val="620"/>
              </a:spcBef>
              <a:buSzPct val="98130"/>
              <a:buChar char="•"/>
              <a:tabLst>
                <a:tab pos="352425" algn="l"/>
              </a:tabLst>
            </a:pPr>
            <a:r>
              <a:rPr sz="5350" spc="-10" dirty="0">
                <a:solidFill>
                  <a:srgbClr val="838787"/>
                </a:solidFill>
                <a:latin typeface="Calibri"/>
                <a:cs typeface="Calibri"/>
              </a:rPr>
              <a:t>SVE</a:t>
            </a:r>
            <a:endParaRPr sz="5350">
              <a:latin typeface="Calibri"/>
              <a:cs typeface="Calibri"/>
            </a:endParaRPr>
          </a:p>
          <a:p>
            <a:pPr marL="351790" indent="-339725">
              <a:lnSpc>
                <a:spcPct val="100000"/>
              </a:lnSpc>
              <a:spcBef>
                <a:spcPts val="525"/>
              </a:spcBef>
              <a:buSzPct val="98130"/>
              <a:buChar char="•"/>
              <a:tabLst>
                <a:tab pos="352425" algn="l"/>
              </a:tabLst>
            </a:pPr>
            <a:r>
              <a:rPr sz="5350" spc="-25" dirty="0">
                <a:solidFill>
                  <a:srgbClr val="838787"/>
                </a:solidFill>
                <a:latin typeface="Calibri"/>
                <a:cs typeface="Calibri"/>
              </a:rPr>
              <a:t>G</a:t>
            </a:r>
            <a:r>
              <a:rPr sz="5350" dirty="0">
                <a:solidFill>
                  <a:srgbClr val="838787"/>
                </a:solidFill>
                <a:latin typeface="Calibri"/>
                <a:cs typeface="Calibri"/>
              </a:rPr>
              <a:t>VE</a:t>
            </a:r>
            <a:endParaRPr sz="535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36393" y="3254052"/>
            <a:ext cx="3041650" cy="3523615"/>
            <a:chOff x="636393" y="3254052"/>
            <a:chExt cx="3041650" cy="352361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6393" y="3254052"/>
              <a:ext cx="3041507" cy="35234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732" y="3272902"/>
              <a:ext cx="2970829" cy="345275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71732" y="3272902"/>
              <a:ext cx="2971165" cy="3453129"/>
            </a:xfrm>
            <a:custGeom>
              <a:avLst/>
              <a:gdLst/>
              <a:ahLst/>
              <a:cxnLst/>
              <a:rect l="l" t="t" r="r" b="b"/>
              <a:pathLst>
                <a:path w="2971165" h="3453129">
                  <a:moveTo>
                    <a:pt x="495148" y="0"/>
                  </a:moveTo>
                  <a:lnTo>
                    <a:pt x="2475681" y="0"/>
                  </a:lnTo>
                  <a:lnTo>
                    <a:pt x="2523367" y="2266"/>
                  </a:lnTo>
                  <a:lnTo>
                    <a:pt x="2569771" y="8928"/>
                  </a:lnTo>
                  <a:lnTo>
                    <a:pt x="2614684" y="19777"/>
                  </a:lnTo>
                  <a:lnTo>
                    <a:pt x="2657900" y="34606"/>
                  </a:lnTo>
                  <a:lnTo>
                    <a:pt x="2699211" y="53207"/>
                  </a:lnTo>
                  <a:lnTo>
                    <a:pt x="2738410" y="75374"/>
                  </a:lnTo>
                  <a:lnTo>
                    <a:pt x="2775289" y="100898"/>
                  </a:lnTo>
                  <a:lnTo>
                    <a:pt x="2809640" y="129572"/>
                  </a:lnTo>
                  <a:lnTo>
                    <a:pt x="2841256" y="161188"/>
                  </a:lnTo>
                  <a:lnTo>
                    <a:pt x="2869930" y="195539"/>
                  </a:lnTo>
                  <a:lnTo>
                    <a:pt x="2895454" y="232418"/>
                  </a:lnTo>
                  <a:lnTo>
                    <a:pt x="2917621" y="271617"/>
                  </a:lnTo>
                  <a:lnTo>
                    <a:pt x="2936222" y="312928"/>
                  </a:lnTo>
                  <a:lnTo>
                    <a:pt x="2951051" y="356144"/>
                  </a:lnTo>
                  <a:lnTo>
                    <a:pt x="2961900" y="401058"/>
                  </a:lnTo>
                  <a:lnTo>
                    <a:pt x="2968562" y="447462"/>
                  </a:lnTo>
                  <a:lnTo>
                    <a:pt x="2970828" y="495148"/>
                  </a:lnTo>
                  <a:lnTo>
                    <a:pt x="2970828" y="2957605"/>
                  </a:lnTo>
                  <a:lnTo>
                    <a:pt x="2968562" y="3005291"/>
                  </a:lnTo>
                  <a:lnTo>
                    <a:pt x="2961900" y="3051694"/>
                  </a:lnTo>
                  <a:lnTo>
                    <a:pt x="2951051" y="3096608"/>
                  </a:lnTo>
                  <a:lnTo>
                    <a:pt x="2936222" y="3139824"/>
                  </a:lnTo>
                  <a:lnTo>
                    <a:pt x="2917621" y="3181136"/>
                  </a:lnTo>
                  <a:lnTo>
                    <a:pt x="2895454" y="3220334"/>
                  </a:lnTo>
                  <a:lnTo>
                    <a:pt x="2869930" y="3257213"/>
                  </a:lnTo>
                  <a:lnTo>
                    <a:pt x="2841256" y="3291564"/>
                  </a:lnTo>
                  <a:lnTo>
                    <a:pt x="2809640" y="3323181"/>
                  </a:lnTo>
                  <a:lnTo>
                    <a:pt x="2775289" y="3351855"/>
                  </a:lnTo>
                  <a:lnTo>
                    <a:pt x="2738410" y="3377379"/>
                  </a:lnTo>
                  <a:lnTo>
                    <a:pt x="2699211" y="3399545"/>
                  </a:lnTo>
                  <a:lnTo>
                    <a:pt x="2657900" y="3418147"/>
                  </a:lnTo>
                  <a:lnTo>
                    <a:pt x="2614684" y="3432976"/>
                  </a:lnTo>
                  <a:lnTo>
                    <a:pt x="2569771" y="3443825"/>
                  </a:lnTo>
                  <a:lnTo>
                    <a:pt x="2523367" y="3450486"/>
                  </a:lnTo>
                  <a:lnTo>
                    <a:pt x="2475681" y="3452753"/>
                  </a:lnTo>
                  <a:lnTo>
                    <a:pt x="495148" y="3452753"/>
                  </a:lnTo>
                  <a:lnTo>
                    <a:pt x="447462" y="3450486"/>
                  </a:lnTo>
                  <a:lnTo>
                    <a:pt x="401058" y="3443825"/>
                  </a:lnTo>
                  <a:lnTo>
                    <a:pt x="356144" y="3432976"/>
                  </a:lnTo>
                  <a:lnTo>
                    <a:pt x="312928" y="3418147"/>
                  </a:lnTo>
                  <a:lnTo>
                    <a:pt x="271617" y="3399545"/>
                  </a:lnTo>
                  <a:lnTo>
                    <a:pt x="232418" y="3377379"/>
                  </a:lnTo>
                  <a:lnTo>
                    <a:pt x="195539" y="3351855"/>
                  </a:lnTo>
                  <a:lnTo>
                    <a:pt x="161188" y="3323181"/>
                  </a:lnTo>
                  <a:lnTo>
                    <a:pt x="129572" y="3291564"/>
                  </a:lnTo>
                  <a:lnTo>
                    <a:pt x="100898" y="3257213"/>
                  </a:lnTo>
                  <a:lnTo>
                    <a:pt x="75374" y="3220334"/>
                  </a:lnTo>
                  <a:lnTo>
                    <a:pt x="53207" y="3181136"/>
                  </a:lnTo>
                  <a:lnTo>
                    <a:pt x="34606" y="3139824"/>
                  </a:lnTo>
                  <a:lnTo>
                    <a:pt x="19777" y="3096608"/>
                  </a:lnTo>
                  <a:lnTo>
                    <a:pt x="8928" y="3051694"/>
                  </a:lnTo>
                  <a:lnTo>
                    <a:pt x="2266" y="3005291"/>
                  </a:lnTo>
                  <a:lnTo>
                    <a:pt x="0" y="2957605"/>
                  </a:lnTo>
                  <a:lnTo>
                    <a:pt x="0" y="495148"/>
                  </a:lnTo>
                  <a:lnTo>
                    <a:pt x="2266" y="447462"/>
                  </a:lnTo>
                  <a:lnTo>
                    <a:pt x="8928" y="401058"/>
                  </a:lnTo>
                  <a:lnTo>
                    <a:pt x="19777" y="356144"/>
                  </a:lnTo>
                  <a:lnTo>
                    <a:pt x="34606" y="312928"/>
                  </a:lnTo>
                  <a:lnTo>
                    <a:pt x="53207" y="271617"/>
                  </a:lnTo>
                  <a:lnTo>
                    <a:pt x="75374" y="232418"/>
                  </a:lnTo>
                  <a:lnTo>
                    <a:pt x="100898" y="195539"/>
                  </a:lnTo>
                  <a:lnTo>
                    <a:pt x="129572" y="161188"/>
                  </a:lnTo>
                  <a:lnTo>
                    <a:pt x="161188" y="129572"/>
                  </a:lnTo>
                  <a:lnTo>
                    <a:pt x="195539" y="100898"/>
                  </a:lnTo>
                  <a:lnTo>
                    <a:pt x="232418" y="75374"/>
                  </a:lnTo>
                  <a:lnTo>
                    <a:pt x="271617" y="53207"/>
                  </a:lnTo>
                  <a:lnTo>
                    <a:pt x="312928" y="34606"/>
                  </a:lnTo>
                  <a:lnTo>
                    <a:pt x="356144" y="19777"/>
                  </a:lnTo>
                  <a:lnTo>
                    <a:pt x="401058" y="8928"/>
                  </a:lnTo>
                  <a:lnTo>
                    <a:pt x="447462" y="2266"/>
                  </a:lnTo>
                  <a:lnTo>
                    <a:pt x="495148" y="0"/>
                  </a:lnTo>
                  <a:close/>
                </a:path>
              </a:pathLst>
            </a:custGeom>
            <a:ln w="7853">
              <a:solidFill>
                <a:srgbClr val="7D6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018004" y="4571945"/>
            <a:ext cx="2279015" cy="6915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350" spc="10" dirty="0">
                <a:latin typeface="Calibri"/>
                <a:cs typeface="Calibri"/>
              </a:rPr>
              <a:t>EFFERENT</a:t>
            </a:r>
            <a:endParaRPr sz="435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607223" y="7227193"/>
            <a:ext cx="5352415" cy="2833370"/>
            <a:chOff x="3607223" y="7227193"/>
            <a:chExt cx="5352415" cy="2833370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07223" y="7227193"/>
              <a:ext cx="5352152" cy="283288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642562" y="7243570"/>
              <a:ext cx="5281930" cy="2762250"/>
            </a:xfrm>
            <a:custGeom>
              <a:avLst/>
              <a:gdLst/>
              <a:ahLst/>
              <a:cxnLst/>
              <a:rect l="l" t="t" r="r" b="b"/>
              <a:pathLst>
                <a:path w="5281930" h="2762250">
                  <a:moveTo>
                    <a:pt x="4821097" y="0"/>
                  </a:moveTo>
                  <a:lnTo>
                    <a:pt x="0" y="0"/>
                  </a:lnTo>
                  <a:lnTo>
                    <a:pt x="0" y="2762202"/>
                  </a:lnTo>
                  <a:lnTo>
                    <a:pt x="4821097" y="2762202"/>
                  </a:lnTo>
                  <a:lnTo>
                    <a:pt x="4868168" y="2759825"/>
                  </a:lnTo>
                  <a:lnTo>
                    <a:pt x="4913879" y="2752849"/>
                  </a:lnTo>
                  <a:lnTo>
                    <a:pt x="4957999" y="2741505"/>
                  </a:lnTo>
                  <a:lnTo>
                    <a:pt x="5000296" y="2726024"/>
                  </a:lnTo>
                  <a:lnTo>
                    <a:pt x="5040540" y="2706637"/>
                  </a:lnTo>
                  <a:lnTo>
                    <a:pt x="5078498" y="2683577"/>
                  </a:lnTo>
                  <a:lnTo>
                    <a:pt x="5113939" y="2657074"/>
                  </a:lnTo>
                  <a:lnTo>
                    <a:pt x="5146633" y="2627361"/>
                  </a:lnTo>
                  <a:lnTo>
                    <a:pt x="5176346" y="2594668"/>
                  </a:lnTo>
                  <a:lnTo>
                    <a:pt x="5202849" y="2559226"/>
                  </a:lnTo>
                  <a:lnTo>
                    <a:pt x="5225909" y="2521268"/>
                  </a:lnTo>
                  <a:lnTo>
                    <a:pt x="5245295" y="2481025"/>
                  </a:lnTo>
                  <a:lnTo>
                    <a:pt x="5260777" y="2438727"/>
                  </a:lnTo>
                  <a:lnTo>
                    <a:pt x="5272121" y="2394607"/>
                  </a:lnTo>
                  <a:lnTo>
                    <a:pt x="5279097" y="2348896"/>
                  </a:lnTo>
                  <a:lnTo>
                    <a:pt x="5281474" y="2301826"/>
                  </a:lnTo>
                  <a:lnTo>
                    <a:pt x="5281474" y="460376"/>
                  </a:lnTo>
                  <a:lnTo>
                    <a:pt x="5279097" y="413305"/>
                  </a:lnTo>
                  <a:lnTo>
                    <a:pt x="5272121" y="367594"/>
                  </a:lnTo>
                  <a:lnTo>
                    <a:pt x="5260777" y="323474"/>
                  </a:lnTo>
                  <a:lnTo>
                    <a:pt x="5245295" y="281177"/>
                  </a:lnTo>
                  <a:lnTo>
                    <a:pt x="5225909" y="240933"/>
                  </a:lnTo>
                  <a:lnTo>
                    <a:pt x="5202849" y="202975"/>
                  </a:lnTo>
                  <a:lnTo>
                    <a:pt x="5176346" y="167534"/>
                  </a:lnTo>
                  <a:lnTo>
                    <a:pt x="5146633" y="134841"/>
                  </a:lnTo>
                  <a:lnTo>
                    <a:pt x="5113939" y="105127"/>
                  </a:lnTo>
                  <a:lnTo>
                    <a:pt x="5078498" y="78625"/>
                  </a:lnTo>
                  <a:lnTo>
                    <a:pt x="5040540" y="55564"/>
                  </a:lnTo>
                  <a:lnTo>
                    <a:pt x="5000296" y="36178"/>
                  </a:lnTo>
                  <a:lnTo>
                    <a:pt x="4957999" y="20697"/>
                  </a:lnTo>
                  <a:lnTo>
                    <a:pt x="4913879" y="9353"/>
                  </a:lnTo>
                  <a:lnTo>
                    <a:pt x="4868168" y="2376"/>
                  </a:lnTo>
                  <a:lnTo>
                    <a:pt x="4821097" y="0"/>
                  </a:lnTo>
                  <a:close/>
                </a:path>
              </a:pathLst>
            </a:custGeom>
            <a:solidFill>
              <a:srgbClr val="DEE7D0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42563" y="7243570"/>
              <a:ext cx="5281930" cy="2762250"/>
            </a:xfrm>
            <a:custGeom>
              <a:avLst/>
              <a:gdLst/>
              <a:ahLst/>
              <a:cxnLst/>
              <a:rect l="l" t="t" r="r" b="b"/>
              <a:pathLst>
                <a:path w="5281930" h="2762250">
                  <a:moveTo>
                    <a:pt x="5281473" y="460376"/>
                  </a:moveTo>
                  <a:lnTo>
                    <a:pt x="5281473" y="2301826"/>
                  </a:lnTo>
                  <a:lnTo>
                    <a:pt x="5279096" y="2348897"/>
                  </a:lnTo>
                  <a:lnTo>
                    <a:pt x="5272120" y="2394608"/>
                  </a:lnTo>
                  <a:lnTo>
                    <a:pt x="5260776" y="2438728"/>
                  </a:lnTo>
                  <a:lnTo>
                    <a:pt x="5245295" y="2481025"/>
                  </a:lnTo>
                  <a:lnTo>
                    <a:pt x="5225908" y="2521269"/>
                  </a:lnTo>
                  <a:lnTo>
                    <a:pt x="5202848" y="2559227"/>
                  </a:lnTo>
                  <a:lnTo>
                    <a:pt x="5176346" y="2594668"/>
                  </a:lnTo>
                  <a:lnTo>
                    <a:pt x="5146632" y="2627361"/>
                  </a:lnTo>
                  <a:lnTo>
                    <a:pt x="5113939" y="2657075"/>
                  </a:lnTo>
                  <a:lnTo>
                    <a:pt x="5078498" y="2683577"/>
                  </a:lnTo>
                  <a:lnTo>
                    <a:pt x="5040539" y="2706637"/>
                  </a:lnTo>
                  <a:lnTo>
                    <a:pt x="5000296" y="2726024"/>
                  </a:lnTo>
                  <a:lnTo>
                    <a:pt x="4957998" y="2741505"/>
                  </a:lnTo>
                  <a:lnTo>
                    <a:pt x="4913878" y="2752849"/>
                  </a:lnTo>
                  <a:lnTo>
                    <a:pt x="4868167" y="2759825"/>
                  </a:lnTo>
                  <a:lnTo>
                    <a:pt x="4821096" y="2762202"/>
                  </a:lnTo>
                  <a:lnTo>
                    <a:pt x="0" y="2762202"/>
                  </a:lnTo>
                  <a:lnTo>
                    <a:pt x="0" y="0"/>
                  </a:lnTo>
                  <a:lnTo>
                    <a:pt x="4821096" y="0"/>
                  </a:lnTo>
                  <a:lnTo>
                    <a:pt x="4868167" y="2376"/>
                  </a:lnTo>
                  <a:lnTo>
                    <a:pt x="4913878" y="9353"/>
                  </a:lnTo>
                  <a:lnTo>
                    <a:pt x="4957998" y="20697"/>
                  </a:lnTo>
                  <a:lnTo>
                    <a:pt x="5000296" y="36178"/>
                  </a:lnTo>
                  <a:lnTo>
                    <a:pt x="5040539" y="55564"/>
                  </a:lnTo>
                  <a:lnTo>
                    <a:pt x="5078498" y="78625"/>
                  </a:lnTo>
                  <a:lnTo>
                    <a:pt x="5113939" y="105127"/>
                  </a:lnTo>
                  <a:lnTo>
                    <a:pt x="5146632" y="134841"/>
                  </a:lnTo>
                  <a:lnTo>
                    <a:pt x="5176346" y="167534"/>
                  </a:lnTo>
                  <a:lnTo>
                    <a:pt x="5202848" y="202975"/>
                  </a:lnTo>
                  <a:lnTo>
                    <a:pt x="5225908" y="240933"/>
                  </a:lnTo>
                  <a:lnTo>
                    <a:pt x="5245295" y="281177"/>
                  </a:lnTo>
                  <a:lnTo>
                    <a:pt x="5260776" y="323474"/>
                  </a:lnTo>
                  <a:lnTo>
                    <a:pt x="5272120" y="367594"/>
                  </a:lnTo>
                  <a:lnTo>
                    <a:pt x="5279096" y="413305"/>
                  </a:lnTo>
                  <a:lnTo>
                    <a:pt x="5281473" y="460376"/>
                  </a:lnTo>
                  <a:close/>
                </a:path>
              </a:pathLst>
            </a:custGeom>
            <a:ln w="7853">
              <a:solidFill>
                <a:srgbClr val="DEE7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834044" y="7593420"/>
            <a:ext cx="1496060" cy="178943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1790" indent="-339725">
              <a:lnSpc>
                <a:spcPct val="100000"/>
              </a:lnSpc>
              <a:spcBef>
                <a:spcPts val="620"/>
              </a:spcBef>
              <a:buSzPct val="98130"/>
              <a:buChar char="•"/>
              <a:tabLst>
                <a:tab pos="352425" algn="l"/>
              </a:tabLst>
            </a:pPr>
            <a:r>
              <a:rPr sz="5350" spc="-95" dirty="0">
                <a:solidFill>
                  <a:srgbClr val="838787"/>
                </a:solidFill>
                <a:latin typeface="Calibri"/>
                <a:cs typeface="Calibri"/>
              </a:rPr>
              <a:t>SVA</a:t>
            </a:r>
            <a:endParaRPr sz="5350">
              <a:latin typeface="Calibri"/>
              <a:cs typeface="Calibri"/>
            </a:endParaRPr>
          </a:p>
          <a:p>
            <a:pPr marL="351790" indent="-339725">
              <a:lnSpc>
                <a:spcPct val="100000"/>
              </a:lnSpc>
              <a:spcBef>
                <a:spcPts val="525"/>
              </a:spcBef>
              <a:buSzPct val="98130"/>
              <a:buChar char="•"/>
              <a:tabLst>
                <a:tab pos="352425" algn="l"/>
              </a:tabLst>
            </a:pPr>
            <a:r>
              <a:rPr sz="5350" spc="5" dirty="0">
                <a:solidFill>
                  <a:srgbClr val="838787"/>
                </a:solidFill>
                <a:latin typeface="Calibri"/>
                <a:cs typeface="Calibri"/>
              </a:rPr>
              <a:t>G</a:t>
            </a:r>
            <a:r>
              <a:rPr sz="5350" spc="-40" dirty="0">
                <a:solidFill>
                  <a:srgbClr val="838787"/>
                </a:solidFill>
                <a:latin typeface="Calibri"/>
                <a:cs typeface="Calibri"/>
              </a:rPr>
              <a:t>S</a:t>
            </a:r>
            <a:r>
              <a:rPr sz="5350" spc="5" dirty="0">
                <a:solidFill>
                  <a:srgbClr val="838787"/>
                </a:solidFill>
                <a:latin typeface="Calibri"/>
                <a:cs typeface="Calibri"/>
              </a:rPr>
              <a:t>A</a:t>
            </a:r>
            <a:endParaRPr sz="535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61261" y="6887823"/>
            <a:ext cx="2992120" cy="3474085"/>
            <a:chOff x="661261" y="6887823"/>
            <a:chExt cx="2992120" cy="3474085"/>
          </a:xfrm>
        </p:grpSpPr>
        <p:sp>
          <p:nvSpPr>
            <p:cNvPr id="23" name="object 23"/>
            <p:cNvSpPr/>
            <p:nvPr/>
          </p:nvSpPr>
          <p:spPr>
            <a:xfrm>
              <a:off x="671732" y="6898294"/>
              <a:ext cx="2971165" cy="3453129"/>
            </a:xfrm>
            <a:custGeom>
              <a:avLst/>
              <a:gdLst/>
              <a:ahLst/>
              <a:cxnLst/>
              <a:rect l="l" t="t" r="r" b="b"/>
              <a:pathLst>
                <a:path w="2971165" h="3453129">
                  <a:moveTo>
                    <a:pt x="2475681" y="0"/>
                  </a:moveTo>
                  <a:lnTo>
                    <a:pt x="495147" y="0"/>
                  </a:lnTo>
                  <a:lnTo>
                    <a:pt x="447461" y="2266"/>
                  </a:lnTo>
                  <a:lnTo>
                    <a:pt x="401058" y="8928"/>
                  </a:lnTo>
                  <a:lnTo>
                    <a:pt x="356144" y="19777"/>
                  </a:lnTo>
                  <a:lnTo>
                    <a:pt x="312928" y="34606"/>
                  </a:lnTo>
                  <a:lnTo>
                    <a:pt x="271617" y="53207"/>
                  </a:lnTo>
                  <a:lnTo>
                    <a:pt x="232418" y="75374"/>
                  </a:lnTo>
                  <a:lnTo>
                    <a:pt x="195539" y="100898"/>
                  </a:lnTo>
                  <a:lnTo>
                    <a:pt x="161188" y="129572"/>
                  </a:lnTo>
                  <a:lnTo>
                    <a:pt x="129572" y="161188"/>
                  </a:lnTo>
                  <a:lnTo>
                    <a:pt x="100898" y="195539"/>
                  </a:lnTo>
                  <a:lnTo>
                    <a:pt x="75374" y="232418"/>
                  </a:lnTo>
                  <a:lnTo>
                    <a:pt x="53207" y="271617"/>
                  </a:lnTo>
                  <a:lnTo>
                    <a:pt x="34606" y="312928"/>
                  </a:lnTo>
                  <a:lnTo>
                    <a:pt x="19777" y="356144"/>
                  </a:lnTo>
                  <a:lnTo>
                    <a:pt x="8928" y="401058"/>
                  </a:lnTo>
                  <a:lnTo>
                    <a:pt x="2266" y="447462"/>
                  </a:lnTo>
                  <a:lnTo>
                    <a:pt x="0" y="495148"/>
                  </a:lnTo>
                  <a:lnTo>
                    <a:pt x="0" y="2957605"/>
                  </a:lnTo>
                  <a:lnTo>
                    <a:pt x="2266" y="3005291"/>
                  </a:lnTo>
                  <a:lnTo>
                    <a:pt x="8928" y="3051694"/>
                  </a:lnTo>
                  <a:lnTo>
                    <a:pt x="19777" y="3096608"/>
                  </a:lnTo>
                  <a:lnTo>
                    <a:pt x="34606" y="3139824"/>
                  </a:lnTo>
                  <a:lnTo>
                    <a:pt x="53207" y="3181136"/>
                  </a:lnTo>
                  <a:lnTo>
                    <a:pt x="75374" y="3220334"/>
                  </a:lnTo>
                  <a:lnTo>
                    <a:pt x="100898" y="3257213"/>
                  </a:lnTo>
                  <a:lnTo>
                    <a:pt x="129572" y="3291564"/>
                  </a:lnTo>
                  <a:lnTo>
                    <a:pt x="161188" y="3323181"/>
                  </a:lnTo>
                  <a:lnTo>
                    <a:pt x="195539" y="3351855"/>
                  </a:lnTo>
                  <a:lnTo>
                    <a:pt x="232418" y="3377379"/>
                  </a:lnTo>
                  <a:lnTo>
                    <a:pt x="271617" y="3399545"/>
                  </a:lnTo>
                  <a:lnTo>
                    <a:pt x="312928" y="3418147"/>
                  </a:lnTo>
                  <a:lnTo>
                    <a:pt x="356144" y="3432976"/>
                  </a:lnTo>
                  <a:lnTo>
                    <a:pt x="401058" y="3443825"/>
                  </a:lnTo>
                  <a:lnTo>
                    <a:pt x="447461" y="3450486"/>
                  </a:lnTo>
                  <a:lnTo>
                    <a:pt x="495147" y="3452753"/>
                  </a:lnTo>
                  <a:lnTo>
                    <a:pt x="2475681" y="3452753"/>
                  </a:lnTo>
                  <a:lnTo>
                    <a:pt x="2523367" y="3450486"/>
                  </a:lnTo>
                  <a:lnTo>
                    <a:pt x="2569770" y="3443825"/>
                  </a:lnTo>
                  <a:lnTo>
                    <a:pt x="2614684" y="3432976"/>
                  </a:lnTo>
                  <a:lnTo>
                    <a:pt x="2657900" y="3418147"/>
                  </a:lnTo>
                  <a:lnTo>
                    <a:pt x="2699212" y="3399545"/>
                  </a:lnTo>
                  <a:lnTo>
                    <a:pt x="2738410" y="3377379"/>
                  </a:lnTo>
                  <a:lnTo>
                    <a:pt x="2775289" y="3351855"/>
                  </a:lnTo>
                  <a:lnTo>
                    <a:pt x="2809640" y="3323181"/>
                  </a:lnTo>
                  <a:lnTo>
                    <a:pt x="2841257" y="3291564"/>
                  </a:lnTo>
                  <a:lnTo>
                    <a:pt x="2869931" y="3257213"/>
                  </a:lnTo>
                  <a:lnTo>
                    <a:pt x="2895455" y="3220334"/>
                  </a:lnTo>
                  <a:lnTo>
                    <a:pt x="2917621" y="3181136"/>
                  </a:lnTo>
                  <a:lnTo>
                    <a:pt x="2936223" y="3139824"/>
                  </a:lnTo>
                  <a:lnTo>
                    <a:pt x="2951052" y="3096608"/>
                  </a:lnTo>
                  <a:lnTo>
                    <a:pt x="2961901" y="3051694"/>
                  </a:lnTo>
                  <a:lnTo>
                    <a:pt x="2968562" y="3005291"/>
                  </a:lnTo>
                  <a:lnTo>
                    <a:pt x="2970829" y="2957605"/>
                  </a:lnTo>
                  <a:lnTo>
                    <a:pt x="2970829" y="495148"/>
                  </a:lnTo>
                  <a:lnTo>
                    <a:pt x="2968562" y="447462"/>
                  </a:lnTo>
                  <a:lnTo>
                    <a:pt x="2961901" y="401058"/>
                  </a:lnTo>
                  <a:lnTo>
                    <a:pt x="2951052" y="356144"/>
                  </a:lnTo>
                  <a:lnTo>
                    <a:pt x="2936223" y="312928"/>
                  </a:lnTo>
                  <a:lnTo>
                    <a:pt x="2917621" y="271617"/>
                  </a:lnTo>
                  <a:lnTo>
                    <a:pt x="2895455" y="232418"/>
                  </a:lnTo>
                  <a:lnTo>
                    <a:pt x="2869931" y="195539"/>
                  </a:lnTo>
                  <a:lnTo>
                    <a:pt x="2841257" y="161188"/>
                  </a:lnTo>
                  <a:lnTo>
                    <a:pt x="2809640" y="129572"/>
                  </a:lnTo>
                  <a:lnTo>
                    <a:pt x="2775289" y="100898"/>
                  </a:lnTo>
                  <a:lnTo>
                    <a:pt x="2738410" y="75374"/>
                  </a:lnTo>
                  <a:lnTo>
                    <a:pt x="2699212" y="53207"/>
                  </a:lnTo>
                  <a:lnTo>
                    <a:pt x="2657900" y="34606"/>
                  </a:lnTo>
                  <a:lnTo>
                    <a:pt x="2614684" y="19777"/>
                  </a:lnTo>
                  <a:lnTo>
                    <a:pt x="2569770" y="8928"/>
                  </a:lnTo>
                  <a:lnTo>
                    <a:pt x="2523367" y="2266"/>
                  </a:lnTo>
                  <a:lnTo>
                    <a:pt x="2475681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71732" y="6898294"/>
              <a:ext cx="2971165" cy="3453129"/>
            </a:xfrm>
            <a:custGeom>
              <a:avLst/>
              <a:gdLst/>
              <a:ahLst/>
              <a:cxnLst/>
              <a:rect l="l" t="t" r="r" b="b"/>
              <a:pathLst>
                <a:path w="2971165" h="3453129">
                  <a:moveTo>
                    <a:pt x="495148" y="0"/>
                  </a:moveTo>
                  <a:lnTo>
                    <a:pt x="2475681" y="0"/>
                  </a:lnTo>
                  <a:lnTo>
                    <a:pt x="2523367" y="2266"/>
                  </a:lnTo>
                  <a:lnTo>
                    <a:pt x="2569771" y="8928"/>
                  </a:lnTo>
                  <a:lnTo>
                    <a:pt x="2614684" y="19777"/>
                  </a:lnTo>
                  <a:lnTo>
                    <a:pt x="2657900" y="34606"/>
                  </a:lnTo>
                  <a:lnTo>
                    <a:pt x="2699211" y="53207"/>
                  </a:lnTo>
                  <a:lnTo>
                    <a:pt x="2738410" y="75374"/>
                  </a:lnTo>
                  <a:lnTo>
                    <a:pt x="2775289" y="100898"/>
                  </a:lnTo>
                  <a:lnTo>
                    <a:pt x="2809640" y="129572"/>
                  </a:lnTo>
                  <a:lnTo>
                    <a:pt x="2841256" y="161188"/>
                  </a:lnTo>
                  <a:lnTo>
                    <a:pt x="2869930" y="195539"/>
                  </a:lnTo>
                  <a:lnTo>
                    <a:pt x="2895454" y="232418"/>
                  </a:lnTo>
                  <a:lnTo>
                    <a:pt x="2917621" y="271617"/>
                  </a:lnTo>
                  <a:lnTo>
                    <a:pt x="2936222" y="312928"/>
                  </a:lnTo>
                  <a:lnTo>
                    <a:pt x="2951051" y="356144"/>
                  </a:lnTo>
                  <a:lnTo>
                    <a:pt x="2961900" y="401058"/>
                  </a:lnTo>
                  <a:lnTo>
                    <a:pt x="2968562" y="447462"/>
                  </a:lnTo>
                  <a:lnTo>
                    <a:pt x="2970828" y="495148"/>
                  </a:lnTo>
                  <a:lnTo>
                    <a:pt x="2970828" y="2957605"/>
                  </a:lnTo>
                  <a:lnTo>
                    <a:pt x="2968562" y="3005291"/>
                  </a:lnTo>
                  <a:lnTo>
                    <a:pt x="2961900" y="3051694"/>
                  </a:lnTo>
                  <a:lnTo>
                    <a:pt x="2951051" y="3096608"/>
                  </a:lnTo>
                  <a:lnTo>
                    <a:pt x="2936222" y="3139824"/>
                  </a:lnTo>
                  <a:lnTo>
                    <a:pt x="2917621" y="3181136"/>
                  </a:lnTo>
                  <a:lnTo>
                    <a:pt x="2895454" y="3220334"/>
                  </a:lnTo>
                  <a:lnTo>
                    <a:pt x="2869930" y="3257213"/>
                  </a:lnTo>
                  <a:lnTo>
                    <a:pt x="2841256" y="3291564"/>
                  </a:lnTo>
                  <a:lnTo>
                    <a:pt x="2809640" y="3323181"/>
                  </a:lnTo>
                  <a:lnTo>
                    <a:pt x="2775289" y="3351855"/>
                  </a:lnTo>
                  <a:lnTo>
                    <a:pt x="2738410" y="3377379"/>
                  </a:lnTo>
                  <a:lnTo>
                    <a:pt x="2699211" y="3399545"/>
                  </a:lnTo>
                  <a:lnTo>
                    <a:pt x="2657900" y="3418147"/>
                  </a:lnTo>
                  <a:lnTo>
                    <a:pt x="2614684" y="3432976"/>
                  </a:lnTo>
                  <a:lnTo>
                    <a:pt x="2569771" y="3443825"/>
                  </a:lnTo>
                  <a:lnTo>
                    <a:pt x="2523367" y="3450486"/>
                  </a:lnTo>
                  <a:lnTo>
                    <a:pt x="2475681" y="3452753"/>
                  </a:lnTo>
                  <a:lnTo>
                    <a:pt x="495148" y="3452753"/>
                  </a:lnTo>
                  <a:lnTo>
                    <a:pt x="447462" y="3450486"/>
                  </a:lnTo>
                  <a:lnTo>
                    <a:pt x="401058" y="3443825"/>
                  </a:lnTo>
                  <a:lnTo>
                    <a:pt x="356144" y="3432976"/>
                  </a:lnTo>
                  <a:lnTo>
                    <a:pt x="312928" y="3418147"/>
                  </a:lnTo>
                  <a:lnTo>
                    <a:pt x="271617" y="3399545"/>
                  </a:lnTo>
                  <a:lnTo>
                    <a:pt x="232418" y="3377379"/>
                  </a:lnTo>
                  <a:lnTo>
                    <a:pt x="195539" y="3351855"/>
                  </a:lnTo>
                  <a:lnTo>
                    <a:pt x="161188" y="3323181"/>
                  </a:lnTo>
                  <a:lnTo>
                    <a:pt x="129572" y="3291564"/>
                  </a:lnTo>
                  <a:lnTo>
                    <a:pt x="100898" y="3257213"/>
                  </a:lnTo>
                  <a:lnTo>
                    <a:pt x="75374" y="3220334"/>
                  </a:lnTo>
                  <a:lnTo>
                    <a:pt x="53207" y="3181136"/>
                  </a:lnTo>
                  <a:lnTo>
                    <a:pt x="34606" y="3139824"/>
                  </a:lnTo>
                  <a:lnTo>
                    <a:pt x="19777" y="3096608"/>
                  </a:lnTo>
                  <a:lnTo>
                    <a:pt x="8928" y="3051694"/>
                  </a:lnTo>
                  <a:lnTo>
                    <a:pt x="2266" y="3005291"/>
                  </a:lnTo>
                  <a:lnTo>
                    <a:pt x="0" y="2957605"/>
                  </a:lnTo>
                  <a:lnTo>
                    <a:pt x="0" y="495148"/>
                  </a:lnTo>
                  <a:lnTo>
                    <a:pt x="2266" y="447462"/>
                  </a:lnTo>
                  <a:lnTo>
                    <a:pt x="8928" y="401058"/>
                  </a:lnTo>
                  <a:lnTo>
                    <a:pt x="19777" y="356144"/>
                  </a:lnTo>
                  <a:lnTo>
                    <a:pt x="34606" y="312928"/>
                  </a:lnTo>
                  <a:lnTo>
                    <a:pt x="53207" y="271617"/>
                  </a:lnTo>
                  <a:lnTo>
                    <a:pt x="75374" y="232418"/>
                  </a:lnTo>
                  <a:lnTo>
                    <a:pt x="100898" y="195539"/>
                  </a:lnTo>
                  <a:lnTo>
                    <a:pt x="129572" y="161188"/>
                  </a:lnTo>
                  <a:lnTo>
                    <a:pt x="161188" y="129572"/>
                  </a:lnTo>
                  <a:lnTo>
                    <a:pt x="195539" y="100898"/>
                  </a:lnTo>
                  <a:lnTo>
                    <a:pt x="232418" y="75374"/>
                  </a:lnTo>
                  <a:lnTo>
                    <a:pt x="271617" y="53207"/>
                  </a:lnTo>
                  <a:lnTo>
                    <a:pt x="312928" y="34606"/>
                  </a:lnTo>
                  <a:lnTo>
                    <a:pt x="356144" y="19777"/>
                  </a:lnTo>
                  <a:lnTo>
                    <a:pt x="401058" y="8928"/>
                  </a:lnTo>
                  <a:lnTo>
                    <a:pt x="447462" y="2266"/>
                  </a:lnTo>
                  <a:lnTo>
                    <a:pt x="495148" y="0"/>
                  </a:lnTo>
                  <a:close/>
                </a:path>
              </a:pathLst>
            </a:custGeom>
            <a:ln w="20941">
              <a:solidFill>
                <a:srgbClr val="7188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992939" y="8197338"/>
            <a:ext cx="2329180" cy="6915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350" spc="5" dirty="0">
                <a:solidFill>
                  <a:srgbClr val="FFFFFF"/>
                </a:solidFill>
                <a:latin typeface="Calibri"/>
                <a:cs typeface="Calibri"/>
              </a:rPr>
              <a:t>AFFERENT</a:t>
            </a:r>
            <a:endParaRPr sz="4350">
              <a:latin typeface="Calibri"/>
              <a:cs typeface="Calibri"/>
            </a:endParaRPr>
          </a:p>
        </p:txBody>
      </p:sp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339620" y="3160776"/>
            <a:ext cx="10064865" cy="7158587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5329" y="132952"/>
            <a:ext cx="14214404" cy="1021958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6188" y="1143420"/>
              <a:ext cx="13361687" cy="914485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647813" y="2505473"/>
              <a:ext cx="4671695" cy="925194"/>
            </a:xfrm>
            <a:custGeom>
              <a:avLst/>
              <a:gdLst/>
              <a:ahLst/>
              <a:cxnLst/>
              <a:rect l="l" t="t" r="r" b="b"/>
              <a:pathLst>
                <a:path w="4671694" h="925195">
                  <a:moveTo>
                    <a:pt x="0" y="924788"/>
                  </a:moveTo>
                  <a:lnTo>
                    <a:pt x="0" y="0"/>
                  </a:lnTo>
                  <a:lnTo>
                    <a:pt x="4671690" y="0"/>
                  </a:lnTo>
                  <a:lnTo>
                    <a:pt x="4671690" y="924788"/>
                  </a:lnTo>
                  <a:lnTo>
                    <a:pt x="0" y="924788"/>
                  </a:lnTo>
                  <a:close/>
                </a:path>
              </a:pathLst>
            </a:custGeom>
            <a:ln w="12565">
              <a:solidFill>
                <a:srgbClr val="8930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401716" y="3648893"/>
              <a:ext cx="2774950" cy="922655"/>
            </a:xfrm>
            <a:custGeom>
              <a:avLst/>
              <a:gdLst/>
              <a:ahLst/>
              <a:cxnLst/>
              <a:rect l="l" t="t" r="r" b="b"/>
              <a:pathLst>
                <a:path w="2774950" h="922654">
                  <a:moveTo>
                    <a:pt x="0" y="922275"/>
                  </a:moveTo>
                  <a:lnTo>
                    <a:pt x="0" y="0"/>
                  </a:lnTo>
                  <a:lnTo>
                    <a:pt x="2774365" y="0"/>
                  </a:lnTo>
                  <a:lnTo>
                    <a:pt x="2774365" y="922275"/>
                  </a:lnTo>
                  <a:lnTo>
                    <a:pt x="0" y="922275"/>
                  </a:lnTo>
                  <a:close/>
                </a:path>
              </a:pathLst>
            </a:custGeom>
            <a:ln w="12565">
              <a:solidFill>
                <a:srgbClr val="8930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597731" y="4789801"/>
              <a:ext cx="3041015" cy="925194"/>
            </a:xfrm>
            <a:custGeom>
              <a:avLst/>
              <a:gdLst/>
              <a:ahLst/>
              <a:cxnLst/>
              <a:rect l="l" t="t" r="r" b="b"/>
              <a:pathLst>
                <a:path w="3041015" h="925195">
                  <a:moveTo>
                    <a:pt x="0" y="924788"/>
                  </a:moveTo>
                  <a:lnTo>
                    <a:pt x="0" y="0"/>
                  </a:lnTo>
                  <a:lnTo>
                    <a:pt x="3040745" y="0"/>
                  </a:lnTo>
                  <a:lnTo>
                    <a:pt x="3040745" y="924788"/>
                  </a:lnTo>
                  <a:lnTo>
                    <a:pt x="0" y="924788"/>
                  </a:lnTo>
                  <a:close/>
                </a:path>
              </a:pathLst>
            </a:custGeom>
            <a:ln w="12565">
              <a:solidFill>
                <a:srgbClr val="8930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25756" y="7036434"/>
              <a:ext cx="1995805" cy="925194"/>
            </a:xfrm>
            <a:custGeom>
              <a:avLst/>
              <a:gdLst/>
              <a:ahLst/>
              <a:cxnLst/>
              <a:rect l="l" t="t" r="r" b="b"/>
              <a:pathLst>
                <a:path w="1995804" h="925195">
                  <a:moveTo>
                    <a:pt x="0" y="924788"/>
                  </a:moveTo>
                  <a:lnTo>
                    <a:pt x="0" y="0"/>
                  </a:lnTo>
                  <a:lnTo>
                    <a:pt x="1995331" y="0"/>
                  </a:lnTo>
                  <a:lnTo>
                    <a:pt x="1995331" y="924788"/>
                  </a:lnTo>
                  <a:lnTo>
                    <a:pt x="0" y="924788"/>
                  </a:lnTo>
                  <a:close/>
                </a:path>
              </a:pathLst>
            </a:custGeom>
            <a:ln w="12565">
              <a:solidFill>
                <a:srgbClr val="8930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049716" y="9360971"/>
              <a:ext cx="2935605" cy="608330"/>
            </a:xfrm>
            <a:custGeom>
              <a:avLst/>
              <a:gdLst/>
              <a:ahLst/>
              <a:cxnLst/>
              <a:rect l="l" t="t" r="r" b="b"/>
              <a:pathLst>
                <a:path w="2935605" h="608329">
                  <a:moveTo>
                    <a:pt x="0" y="608149"/>
                  </a:moveTo>
                  <a:lnTo>
                    <a:pt x="0" y="0"/>
                  </a:lnTo>
                  <a:lnTo>
                    <a:pt x="2935200" y="0"/>
                  </a:lnTo>
                  <a:lnTo>
                    <a:pt x="2935200" y="608149"/>
                  </a:lnTo>
                  <a:lnTo>
                    <a:pt x="0" y="608149"/>
                  </a:lnTo>
                  <a:close/>
                </a:path>
              </a:pathLst>
            </a:custGeom>
            <a:ln w="12565">
              <a:solidFill>
                <a:srgbClr val="8930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34304" y="1449483"/>
              <a:ext cx="1119130" cy="127535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022893" y="2971322"/>
              <a:ext cx="1237660" cy="111452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144565" y="3847736"/>
              <a:ext cx="1237660" cy="111473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792773" y="8806747"/>
              <a:ext cx="1237865" cy="11147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68937" y="1122476"/>
            <a:ext cx="6716395" cy="2827655"/>
          </a:xfrm>
          <a:custGeom>
            <a:avLst/>
            <a:gdLst/>
            <a:ahLst/>
            <a:cxnLst/>
            <a:rect l="l" t="t" r="r" b="b"/>
            <a:pathLst>
              <a:path w="6716395" h="2827654">
                <a:moveTo>
                  <a:pt x="6431217" y="0"/>
                </a:moveTo>
                <a:lnTo>
                  <a:pt x="282713" y="0"/>
                </a:lnTo>
                <a:lnTo>
                  <a:pt x="213052" y="11196"/>
                </a:lnTo>
                <a:lnTo>
                  <a:pt x="147057" y="42115"/>
                </a:lnTo>
                <a:lnTo>
                  <a:pt x="88740" y="88740"/>
                </a:lnTo>
                <a:lnTo>
                  <a:pt x="42115" y="147058"/>
                </a:lnTo>
                <a:lnTo>
                  <a:pt x="11196" y="213052"/>
                </a:lnTo>
                <a:lnTo>
                  <a:pt x="0" y="282713"/>
                </a:lnTo>
                <a:lnTo>
                  <a:pt x="0" y="2544425"/>
                </a:lnTo>
                <a:lnTo>
                  <a:pt x="11196" y="2614813"/>
                </a:lnTo>
                <a:lnTo>
                  <a:pt x="42115" y="2681011"/>
                </a:lnTo>
                <a:lnTo>
                  <a:pt x="88740" y="2739184"/>
                </a:lnTo>
                <a:lnTo>
                  <a:pt x="147057" y="2785489"/>
                </a:lnTo>
                <a:lnTo>
                  <a:pt x="213052" y="2816087"/>
                </a:lnTo>
                <a:lnTo>
                  <a:pt x="282713" y="2827139"/>
                </a:lnTo>
                <a:lnTo>
                  <a:pt x="6431217" y="2827139"/>
                </a:lnTo>
                <a:lnTo>
                  <a:pt x="6501760" y="2816087"/>
                </a:lnTo>
                <a:lnTo>
                  <a:pt x="6568344" y="2785489"/>
                </a:lnTo>
                <a:lnTo>
                  <a:pt x="6627023" y="2739184"/>
                </a:lnTo>
                <a:lnTo>
                  <a:pt x="6673828" y="2681011"/>
                </a:lnTo>
                <a:lnTo>
                  <a:pt x="6704822" y="2614813"/>
                </a:lnTo>
                <a:lnTo>
                  <a:pt x="6716025" y="2544425"/>
                </a:lnTo>
                <a:lnTo>
                  <a:pt x="6716025" y="282713"/>
                </a:lnTo>
                <a:lnTo>
                  <a:pt x="6704822" y="213052"/>
                </a:lnTo>
                <a:lnTo>
                  <a:pt x="6673828" y="147058"/>
                </a:lnTo>
                <a:lnTo>
                  <a:pt x="6627023" y="88740"/>
                </a:lnTo>
                <a:lnTo>
                  <a:pt x="6568344" y="42115"/>
                </a:lnTo>
                <a:lnTo>
                  <a:pt x="6501760" y="11196"/>
                </a:lnTo>
                <a:lnTo>
                  <a:pt x="6431217" y="0"/>
                </a:lnTo>
                <a:close/>
              </a:path>
            </a:pathLst>
          </a:custGeom>
          <a:solidFill>
            <a:srgbClr val="6E6E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16356" y="1876245"/>
            <a:ext cx="2830830" cy="116268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 indent="118745">
              <a:lnSpc>
                <a:spcPts val="4200"/>
              </a:lnSpc>
              <a:spcBef>
                <a:spcPts val="695"/>
              </a:spcBef>
            </a:pPr>
            <a:r>
              <a:rPr sz="3950" u="heavy" spc="1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Branches </a:t>
            </a:r>
            <a:r>
              <a:rPr sz="3950" u="heavy" spc="-8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of </a:t>
            </a:r>
            <a:r>
              <a:rPr sz="3950" spc="-855" dirty="0">
                <a:latin typeface="Cambria"/>
                <a:cs typeface="Cambria"/>
              </a:rPr>
              <a:t> </a:t>
            </a:r>
            <a:r>
              <a:rPr sz="3950" u="heavy" spc="2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Dist</a:t>
            </a:r>
            <a:r>
              <a:rPr sz="3950" u="heavy" spc="204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r</a:t>
            </a:r>
            <a:r>
              <a:rPr sz="3950" u="heavy" spc="6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i</a:t>
            </a:r>
            <a:r>
              <a:rPr sz="3950" u="heavy" spc="3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b</a:t>
            </a:r>
            <a:r>
              <a:rPr sz="3950" u="heavy" spc="3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utio</a:t>
            </a:r>
            <a:r>
              <a:rPr sz="3950" u="heavy" spc="2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n</a:t>
            </a:r>
            <a:endParaRPr sz="3950">
              <a:latin typeface="Cambria"/>
              <a:cs typeface="Cambr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34226" y="3933114"/>
            <a:ext cx="12510135" cy="6688455"/>
            <a:chOff x="1734226" y="3933114"/>
            <a:chExt cx="12510135" cy="6688455"/>
          </a:xfrm>
        </p:grpSpPr>
        <p:sp>
          <p:nvSpPr>
            <p:cNvPr id="5" name="object 5"/>
            <p:cNvSpPr/>
            <p:nvPr/>
          </p:nvSpPr>
          <p:spPr>
            <a:xfrm>
              <a:off x="8818575" y="3939152"/>
              <a:ext cx="417195" cy="1327785"/>
            </a:xfrm>
            <a:custGeom>
              <a:avLst/>
              <a:gdLst/>
              <a:ahLst/>
              <a:cxnLst/>
              <a:rect l="l" t="t" r="r" b="b"/>
              <a:pathLst>
                <a:path w="417195" h="1327785">
                  <a:moveTo>
                    <a:pt x="416737" y="1118285"/>
                  </a:moveTo>
                  <a:lnTo>
                    <a:pt x="314121" y="1118285"/>
                  </a:lnTo>
                  <a:lnTo>
                    <a:pt x="314121" y="0"/>
                  </a:lnTo>
                  <a:lnTo>
                    <a:pt x="104711" y="0"/>
                  </a:lnTo>
                  <a:lnTo>
                    <a:pt x="104711" y="1118285"/>
                  </a:lnTo>
                  <a:lnTo>
                    <a:pt x="0" y="1118285"/>
                  </a:lnTo>
                  <a:lnTo>
                    <a:pt x="209423" y="1327708"/>
                  </a:lnTo>
                  <a:lnTo>
                    <a:pt x="416737" y="1118285"/>
                  </a:lnTo>
                  <a:close/>
                </a:path>
              </a:pathLst>
            </a:custGeom>
            <a:solidFill>
              <a:srgbClr val="6E6E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818580" y="3939147"/>
              <a:ext cx="417195" cy="1327785"/>
            </a:xfrm>
            <a:custGeom>
              <a:avLst/>
              <a:gdLst/>
              <a:ahLst/>
              <a:cxnLst/>
              <a:rect l="l" t="t" r="r" b="b"/>
              <a:pathLst>
                <a:path w="417195" h="1327785">
                  <a:moveTo>
                    <a:pt x="104708" y="0"/>
                  </a:moveTo>
                  <a:lnTo>
                    <a:pt x="104708" y="1118288"/>
                  </a:lnTo>
                  <a:lnTo>
                    <a:pt x="0" y="1118288"/>
                  </a:lnTo>
                  <a:lnTo>
                    <a:pt x="209417" y="1327706"/>
                  </a:lnTo>
                  <a:lnTo>
                    <a:pt x="416739" y="1118288"/>
                  </a:lnTo>
                  <a:lnTo>
                    <a:pt x="314126" y="1118288"/>
                  </a:lnTo>
                  <a:lnTo>
                    <a:pt x="314126" y="0"/>
                  </a:lnTo>
                  <a:lnTo>
                    <a:pt x="104708" y="0"/>
                  </a:lnTo>
                  <a:close/>
                </a:path>
              </a:pathLst>
            </a:custGeom>
            <a:ln w="11555">
              <a:solidFill>
                <a:srgbClr val="4F4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20286" y="5166340"/>
              <a:ext cx="10213340" cy="1022350"/>
            </a:xfrm>
            <a:custGeom>
              <a:avLst/>
              <a:gdLst/>
              <a:ahLst/>
              <a:cxnLst/>
              <a:rect l="l" t="t" r="r" b="b"/>
              <a:pathLst>
                <a:path w="10213340" h="1022350">
                  <a:moveTo>
                    <a:pt x="10213315" y="255485"/>
                  </a:moveTo>
                  <a:lnTo>
                    <a:pt x="10087661" y="129832"/>
                  </a:lnTo>
                  <a:lnTo>
                    <a:pt x="255498" y="129832"/>
                  </a:lnTo>
                  <a:lnTo>
                    <a:pt x="255498" y="0"/>
                  </a:lnTo>
                  <a:lnTo>
                    <a:pt x="0" y="255485"/>
                  </a:lnTo>
                  <a:lnTo>
                    <a:pt x="255498" y="510971"/>
                  </a:lnTo>
                  <a:lnTo>
                    <a:pt x="255498" y="383235"/>
                  </a:lnTo>
                  <a:lnTo>
                    <a:pt x="4979962" y="383235"/>
                  </a:lnTo>
                  <a:lnTo>
                    <a:pt x="4979962" y="766470"/>
                  </a:lnTo>
                  <a:lnTo>
                    <a:pt x="4852213" y="766470"/>
                  </a:lnTo>
                  <a:lnTo>
                    <a:pt x="5107698" y="1021956"/>
                  </a:lnTo>
                  <a:lnTo>
                    <a:pt x="5363197" y="766470"/>
                  </a:lnTo>
                  <a:lnTo>
                    <a:pt x="5235448" y="766470"/>
                  </a:lnTo>
                  <a:lnTo>
                    <a:pt x="5235448" y="383235"/>
                  </a:lnTo>
                  <a:lnTo>
                    <a:pt x="10085565" y="383235"/>
                  </a:lnTo>
                  <a:lnTo>
                    <a:pt x="10213315" y="255485"/>
                  </a:lnTo>
                  <a:close/>
                </a:path>
              </a:pathLst>
            </a:custGeom>
            <a:solidFill>
              <a:srgbClr val="6E6E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20297" y="5166332"/>
              <a:ext cx="10213340" cy="1022350"/>
            </a:xfrm>
            <a:custGeom>
              <a:avLst/>
              <a:gdLst/>
              <a:ahLst/>
              <a:cxnLst/>
              <a:rect l="l" t="t" r="r" b="b"/>
              <a:pathLst>
                <a:path w="10213340" h="1022350">
                  <a:moveTo>
                    <a:pt x="10213301" y="255487"/>
                  </a:moveTo>
                  <a:lnTo>
                    <a:pt x="9957811" y="510979"/>
                  </a:lnTo>
                  <a:lnTo>
                    <a:pt x="9957811" y="383234"/>
                  </a:lnTo>
                  <a:lnTo>
                    <a:pt x="5235442" y="383234"/>
                  </a:lnTo>
                  <a:lnTo>
                    <a:pt x="5235442" y="766468"/>
                  </a:lnTo>
                  <a:lnTo>
                    <a:pt x="5363187" y="766468"/>
                  </a:lnTo>
                  <a:lnTo>
                    <a:pt x="5107697" y="1021958"/>
                  </a:lnTo>
                  <a:lnTo>
                    <a:pt x="4852208" y="766468"/>
                  </a:lnTo>
                  <a:lnTo>
                    <a:pt x="4979953" y="766468"/>
                  </a:lnTo>
                  <a:lnTo>
                    <a:pt x="4979953" y="383234"/>
                  </a:lnTo>
                  <a:lnTo>
                    <a:pt x="255489" y="383234"/>
                  </a:lnTo>
                  <a:lnTo>
                    <a:pt x="255489" y="510979"/>
                  </a:lnTo>
                  <a:lnTo>
                    <a:pt x="0" y="255487"/>
                  </a:lnTo>
                  <a:lnTo>
                    <a:pt x="255489" y="0"/>
                  </a:lnTo>
                  <a:lnTo>
                    <a:pt x="255489" y="129837"/>
                  </a:lnTo>
                  <a:lnTo>
                    <a:pt x="9957811" y="129837"/>
                  </a:lnTo>
                  <a:lnTo>
                    <a:pt x="9957811" y="0"/>
                  </a:lnTo>
                  <a:lnTo>
                    <a:pt x="10213301" y="255487"/>
                  </a:lnTo>
                  <a:close/>
                </a:path>
              </a:pathLst>
            </a:custGeom>
            <a:ln w="11555">
              <a:solidFill>
                <a:srgbClr val="4F4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20286" y="5266861"/>
              <a:ext cx="534035" cy="1537335"/>
            </a:xfrm>
            <a:custGeom>
              <a:avLst/>
              <a:gdLst/>
              <a:ahLst/>
              <a:cxnLst/>
              <a:rect l="l" t="t" r="r" b="b"/>
              <a:pathLst>
                <a:path w="534035" h="1537334">
                  <a:moveTo>
                    <a:pt x="534022" y="1269072"/>
                  </a:moveTo>
                  <a:lnTo>
                    <a:pt x="402082" y="1269072"/>
                  </a:lnTo>
                  <a:lnTo>
                    <a:pt x="402082" y="0"/>
                  </a:lnTo>
                  <a:lnTo>
                    <a:pt x="134035" y="0"/>
                  </a:lnTo>
                  <a:lnTo>
                    <a:pt x="134035" y="1269072"/>
                  </a:lnTo>
                  <a:lnTo>
                    <a:pt x="0" y="1269072"/>
                  </a:lnTo>
                  <a:lnTo>
                    <a:pt x="268058" y="1537131"/>
                  </a:lnTo>
                  <a:lnTo>
                    <a:pt x="534022" y="1269072"/>
                  </a:lnTo>
                  <a:close/>
                </a:path>
              </a:pathLst>
            </a:custGeom>
            <a:solidFill>
              <a:srgbClr val="6E6E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20297" y="5266855"/>
              <a:ext cx="534035" cy="1537335"/>
            </a:xfrm>
            <a:custGeom>
              <a:avLst/>
              <a:gdLst/>
              <a:ahLst/>
              <a:cxnLst/>
              <a:rect l="l" t="t" r="r" b="b"/>
              <a:pathLst>
                <a:path w="534035" h="1537334">
                  <a:moveTo>
                    <a:pt x="134027" y="0"/>
                  </a:moveTo>
                  <a:lnTo>
                    <a:pt x="134027" y="1269071"/>
                  </a:lnTo>
                  <a:lnTo>
                    <a:pt x="0" y="1269071"/>
                  </a:lnTo>
                  <a:lnTo>
                    <a:pt x="268054" y="1537128"/>
                  </a:lnTo>
                  <a:lnTo>
                    <a:pt x="534015" y="1269071"/>
                  </a:lnTo>
                  <a:lnTo>
                    <a:pt x="402081" y="1269071"/>
                  </a:lnTo>
                  <a:lnTo>
                    <a:pt x="402081" y="0"/>
                  </a:lnTo>
                  <a:lnTo>
                    <a:pt x="134027" y="0"/>
                  </a:lnTo>
                  <a:close/>
                </a:path>
              </a:pathLst>
            </a:custGeom>
            <a:ln w="11555">
              <a:solidFill>
                <a:srgbClr val="4F4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702195" y="5266861"/>
              <a:ext cx="536575" cy="1537335"/>
            </a:xfrm>
            <a:custGeom>
              <a:avLst/>
              <a:gdLst/>
              <a:ahLst/>
              <a:cxnLst/>
              <a:rect l="l" t="t" r="r" b="b"/>
              <a:pathLst>
                <a:path w="536575" h="1537334">
                  <a:moveTo>
                    <a:pt x="536105" y="1269072"/>
                  </a:moveTo>
                  <a:lnTo>
                    <a:pt x="402082" y="1269072"/>
                  </a:lnTo>
                  <a:lnTo>
                    <a:pt x="402082" y="0"/>
                  </a:lnTo>
                  <a:lnTo>
                    <a:pt x="134023" y="0"/>
                  </a:lnTo>
                  <a:lnTo>
                    <a:pt x="134023" y="1269072"/>
                  </a:lnTo>
                  <a:lnTo>
                    <a:pt x="0" y="1269072"/>
                  </a:lnTo>
                  <a:lnTo>
                    <a:pt x="268058" y="1537131"/>
                  </a:lnTo>
                  <a:lnTo>
                    <a:pt x="536105" y="1269072"/>
                  </a:lnTo>
                  <a:close/>
                </a:path>
              </a:pathLst>
            </a:custGeom>
            <a:solidFill>
              <a:srgbClr val="6E6E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702200" y="5266855"/>
              <a:ext cx="536575" cy="1537335"/>
            </a:xfrm>
            <a:custGeom>
              <a:avLst/>
              <a:gdLst/>
              <a:ahLst/>
              <a:cxnLst/>
              <a:rect l="l" t="t" r="r" b="b"/>
              <a:pathLst>
                <a:path w="536575" h="1537334">
                  <a:moveTo>
                    <a:pt x="134027" y="0"/>
                  </a:moveTo>
                  <a:lnTo>
                    <a:pt x="134027" y="1269071"/>
                  </a:lnTo>
                  <a:lnTo>
                    <a:pt x="0" y="1269071"/>
                  </a:lnTo>
                  <a:lnTo>
                    <a:pt x="268054" y="1537128"/>
                  </a:lnTo>
                  <a:lnTo>
                    <a:pt x="536109" y="1269071"/>
                  </a:lnTo>
                  <a:lnTo>
                    <a:pt x="402081" y="1269071"/>
                  </a:lnTo>
                  <a:lnTo>
                    <a:pt x="402081" y="0"/>
                  </a:lnTo>
                  <a:lnTo>
                    <a:pt x="134027" y="0"/>
                  </a:lnTo>
                  <a:close/>
                </a:path>
              </a:pathLst>
            </a:custGeom>
            <a:ln w="11555">
              <a:solidFill>
                <a:srgbClr val="4F4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40259" y="6609222"/>
              <a:ext cx="4360545" cy="4006215"/>
            </a:xfrm>
            <a:custGeom>
              <a:avLst/>
              <a:gdLst/>
              <a:ahLst/>
              <a:cxnLst/>
              <a:rect l="l" t="t" r="r" b="b"/>
              <a:pathLst>
                <a:path w="4360545" h="4006215">
                  <a:moveTo>
                    <a:pt x="3957994" y="0"/>
                  </a:moveTo>
                  <a:lnTo>
                    <a:pt x="399987" y="0"/>
                  </a:lnTo>
                  <a:lnTo>
                    <a:pt x="325079" y="9026"/>
                  </a:lnTo>
                  <a:lnTo>
                    <a:pt x="252675" y="34521"/>
                  </a:lnTo>
                  <a:lnTo>
                    <a:pt x="185081" y="74101"/>
                  </a:lnTo>
                  <a:lnTo>
                    <a:pt x="124602" y="125388"/>
                  </a:lnTo>
                  <a:lnTo>
                    <a:pt x="73548" y="186000"/>
                  </a:lnTo>
                  <a:lnTo>
                    <a:pt x="34226" y="253558"/>
                  </a:lnTo>
                  <a:lnTo>
                    <a:pt x="8941" y="325681"/>
                  </a:lnTo>
                  <a:lnTo>
                    <a:pt x="0" y="399986"/>
                  </a:lnTo>
                  <a:lnTo>
                    <a:pt x="0" y="3606172"/>
                  </a:lnTo>
                  <a:lnTo>
                    <a:pt x="8941" y="3680478"/>
                  </a:lnTo>
                  <a:lnTo>
                    <a:pt x="34226" y="3752600"/>
                  </a:lnTo>
                  <a:lnTo>
                    <a:pt x="73548" y="3820158"/>
                  </a:lnTo>
                  <a:lnTo>
                    <a:pt x="124602" y="3880770"/>
                  </a:lnTo>
                  <a:lnTo>
                    <a:pt x="185081" y="3932058"/>
                  </a:lnTo>
                  <a:lnTo>
                    <a:pt x="252675" y="3971638"/>
                  </a:lnTo>
                  <a:lnTo>
                    <a:pt x="325079" y="3997132"/>
                  </a:lnTo>
                  <a:lnTo>
                    <a:pt x="399987" y="4006160"/>
                  </a:lnTo>
                  <a:lnTo>
                    <a:pt x="3957994" y="4006160"/>
                  </a:lnTo>
                  <a:lnTo>
                    <a:pt x="4032991" y="3997132"/>
                  </a:lnTo>
                  <a:lnTo>
                    <a:pt x="4105635" y="3971638"/>
                  </a:lnTo>
                  <a:lnTo>
                    <a:pt x="4173562" y="3932058"/>
                  </a:lnTo>
                  <a:lnTo>
                    <a:pt x="4234426" y="3880770"/>
                  </a:lnTo>
                  <a:lnTo>
                    <a:pt x="4285864" y="3820158"/>
                  </a:lnTo>
                  <a:lnTo>
                    <a:pt x="4325523" y="3752600"/>
                  </a:lnTo>
                  <a:lnTo>
                    <a:pt x="4351045" y="3680478"/>
                  </a:lnTo>
                  <a:lnTo>
                    <a:pt x="4360076" y="3606172"/>
                  </a:lnTo>
                  <a:lnTo>
                    <a:pt x="4360076" y="399986"/>
                  </a:lnTo>
                  <a:lnTo>
                    <a:pt x="4351045" y="325681"/>
                  </a:lnTo>
                  <a:lnTo>
                    <a:pt x="4325523" y="253558"/>
                  </a:lnTo>
                  <a:lnTo>
                    <a:pt x="4285864" y="186000"/>
                  </a:lnTo>
                  <a:lnTo>
                    <a:pt x="4234426" y="125388"/>
                  </a:lnTo>
                  <a:lnTo>
                    <a:pt x="4173562" y="74101"/>
                  </a:lnTo>
                  <a:lnTo>
                    <a:pt x="4105635" y="34521"/>
                  </a:lnTo>
                  <a:lnTo>
                    <a:pt x="4032991" y="9026"/>
                  </a:lnTo>
                  <a:lnTo>
                    <a:pt x="3957994" y="0"/>
                  </a:lnTo>
                  <a:close/>
                </a:path>
              </a:pathLst>
            </a:custGeom>
            <a:solidFill>
              <a:srgbClr val="FFFFFF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40259" y="6609222"/>
              <a:ext cx="4360545" cy="4006215"/>
            </a:xfrm>
            <a:custGeom>
              <a:avLst/>
              <a:gdLst/>
              <a:ahLst/>
              <a:cxnLst/>
              <a:rect l="l" t="t" r="r" b="b"/>
              <a:pathLst>
                <a:path w="4360545" h="4006215">
                  <a:moveTo>
                    <a:pt x="399987" y="0"/>
                  </a:moveTo>
                  <a:lnTo>
                    <a:pt x="325078" y="9026"/>
                  </a:lnTo>
                  <a:lnTo>
                    <a:pt x="252674" y="34520"/>
                  </a:lnTo>
                  <a:lnTo>
                    <a:pt x="185080" y="74100"/>
                  </a:lnTo>
                  <a:lnTo>
                    <a:pt x="124603" y="125388"/>
                  </a:lnTo>
                  <a:lnTo>
                    <a:pt x="73548" y="186000"/>
                  </a:lnTo>
                  <a:lnTo>
                    <a:pt x="34225" y="253558"/>
                  </a:lnTo>
                  <a:lnTo>
                    <a:pt x="8940" y="325680"/>
                  </a:lnTo>
                  <a:lnTo>
                    <a:pt x="0" y="399986"/>
                  </a:lnTo>
                  <a:lnTo>
                    <a:pt x="0" y="3606172"/>
                  </a:lnTo>
                  <a:lnTo>
                    <a:pt x="8940" y="3680478"/>
                  </a:lnTo>
                  <a:lnTo>
                    <a:pt x="34225" y="3752599"/>
                  </a:lnTo>
                  <a:lnTo>
                    <a:pt x="73548" y="3820158"/>
                  </a:lnTo>
                  <a:lnTo>
                    <a:pt x="124601" y="3880770"/>
                  </a:lnTo>
                  <a:lnTo>
                    <a:pt x="185080" y="3932058"/>
                  </a:lnTo>
                  <a:lnTo>
                    <a:pt x="252674" y="3971638"/>
                  </a:lnTo>
                  <a:lnTo>
                    <a:pt x="325078" y="3997132"/>
                  </a:lnTo>
                  <a:lnTo>
                    <a:pt x="399987" y="4006160"/>
                  </a:lnTo>
                  <a:lnTo>
                    <a:pt x="3957994" y="4006160"/>
                  </a:lnTo>
                  <a:lnTo>
                    <a:pt x="4032991" y="3997132"/>
                  </a:lnTo>
                  <a:lnTo>
                    <a:pt x="4105634" y="3971638"/>
                  </a:lnTo>
                  <a:lnTo>
                    <a:pt x="4173562" y="3932058"/>
                  </a:lnTo>
                  <a:lnTo>
                    <a:pt x="4234426" y="3880770"/>
                  </a:lnTo>
                  <a:lnTo>
                    <a:pt x="4285863" y="3820158"/>
                  </a:lnTo>
                  <a:lnTo>
                    <a:pt x="4325522" y="3752599"/>
                  </a:lnTo>
                  <a:lnTo>
                    <a:pt x="4351045" y="3680478"/>
                  </a:lnTo>
                  <a:lnTo>
                    <a:pt x="4360076" y="3606172"/>
                  </a:lnTo>
                  <a:lnTo>
                    <a:pt x="4360076" y="399986"/>
                  </a:lnTo>
                  <a:lnTo>
                    <a:pt x="4351045" y="325680"/>
                  </a:lnTo>
                  <a:lnTo>
                    <a:pt x="4325522" y="253558"/>
                  </a:lnTo>
                  <a:lnTo>
                    <a:pt x="4285863" y="186000"/>
                  </a:lnTo>
                  <a:lnTo>
                    <a:pt x="4234426" y="125388"/>
                  </a:lnTo>
                  <a:lnTo>
                    <a:pt x="4173562" y="74100"/>
                  </a:lnTo>
                  <a:lnTo>
                    <a:pt x="4105634" y="34520"/>
                  </a:lnTo>
                  <a:lnTo>
                    <a:pt x="4032991" y="9026"/>
                  </a:lnTo>
                  <a:lnTo>
                    <a:pt x="3957994" y="0"/>
                  </a:lnTo>
                  <a:lnTo>
                    <a:pt x="399987" y="0"/>
                  </a:lnTo>
                  <a:close/>
                </a:path>
              </a:pathLst>
            </a:custGeom>
            <a:ln w="11555">
              <a:solidFill>
                <a:srgbClr val="6E6E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839599" y="6435341"/>
            <a:ext cx="3652520" cy="2992755"/>
          </a:xfrm>
          <a:prstGeom prst="rect">
            <a:avLst/>
          </a:prstGeom>
        </p:spPr>
        <p:txBody>
          <a:bodyPr vert="horz" wrap="square" lIns="0" tIns="239395" rIns="0" bIns="0" rtlCol="0">
            <a:spAutoFit/>
          </a:bodyPr>
          <a:lstStyle/>
          <a:p>
            <a:pPr marL="421640">
              <a:lnSpc>
                <a:spcPct val="100000"/>
              </a:lnSpc>
              <a:spcBef>
                <a:spcPts val="1885"/>
              </a:spcBef>
            </a:pPr>
            <a:r>
              <a:rPr sz="3950" b="1" u="heavy" spc="330" dirty="0">
                <a:solidFill>
                  <a:srgbClr val="222224"/>
                </a:solidFill>
                <a:uFill>
                  <a:solidFill>
                    <a:srgbClr val="222224"/>
                  </a:solidFill>
                </a:uFill>
                <a:latin typeface="Cambria"/>
                <a:cs typeface="Cambria"/>
              </a:rPr>
              <a:t>Facial</a:t>
            </a:r>
            <a:r>
              <a:rPr sz="3950" b="1" u="heavy" spc="110" dirty="0">
                <a:solidFill>
                  <a:srgbClr val="222224"/>
                </a:solidFill>
                <a:uFill>
                  <a:solidFill>
                    <a:srgbClr val="222224"/>
                  </a:solidFill>
                </a:uFill>
                <a:latin typeface="Cambria"/>
                <a:cs typeface="Cambria"/>
              </a:rPr>
              <a:t> </a:t>
            </a:r>
            <a:r>
              <a:rPr sz="3950" b="1" u="heavy" spc="280" dirty="0">
                <a:solidFill>
                  <a:srgbClr val="222224"/>
                </a:solidFill>
                <a:uFill>
                  <a:solidFill>
                    <a:srgbClr val="222224"/>
                  </a:solidFill>
                </a:uFill>
                <a:latin typeface="Cambria"/>
                <a:cs typeface="Cambria"/>
              </a:rPr>
              <a:t>canal</a:t>
            </a:r>
            <a:endParaRPr sz="3950">
              <a:latin typeface="Cambria"/>
              <a:cs typeface="Cambria"/>
            </a:endParaRPr>
          </a:p>
          <a:p>
            <a:pPr marL="13335" marR="396240">
              <a:lnSpc>
                <a:spcPts val="3130"/>
              </a:lnSpc>
              <a:spcBef>
                <a:spcPts val="1800"/>
              </a:spcBef>
              <a:buSzPct val="91525"/>
              <a:buAutoNum type="alphaUcPeriod"/>
              <a:tabLst>
                <a:tab pos="370840" algn="l"/>
              </a:tabLst>
            </a:pPr>
            <a:r>
              <a:rPr sz="2950" spc="155" dirty="0">
                <a:solidFill>
                  <a:srgbClr val="222224"/>
                </a:solidFill>
                <a:latin typeface="Cambria"/>
                <a:cs typeface="Cambria"/>
              </a:rPr>
              <a:t>Greater</a:t>
            </a:r>
            <a:r>
              <a:rPr sz="2950" spc="-40" dirty="0">
                <a:solidFill>
                  <a:srgbClr val="222224"/>
                </a:solidFill>
                <a:latin typeface="Cambria"/>
                <a:cs typeface="Cambria"/>
              </a:rPr>
              <a:t> </a:t>
            </a:r>
            <a:r>
              <a:rPr sz="2950" spc="110" dirty="0">
                <a:solidFill>
                  <a:srgbClr val="222224"/>
                </a:solidFill>
                <a:latin typeface="Cambria"/>
                <a:cs typeface="Cambria"/>
              </a:rPr>
              <a:t>Petrosal </a:t>
            </a:r>
            <a:r>
              <a:rPr sz="2950" spc="-635" dirty="0">
                <a:solidFill>
                  <a:srgbClr val="222224"/>
                </a:solidFill>
                <a:latin typeface="Cambria"/>
                <a:cs typeface="Cambria"/>
              </a:rPr>
              <a:t> </a:t>
            </a:r>
            <a:r>
              <a:rPr sz="2950" spc="90" dirty="0">
                <a:solidFill>
                  <a:srgbClr val="222224"/>
                </a:solidFill>
                <a:latin typeface="Cambria"/>
                <a:cs typeface="Cambria"/>
              </a:rPr>
              <a:t>nerve</a:t>
            </a:r>
            <a:endParaRPr sz="2950">
              <a:latin typeface="Cambria"/>
              <a:cs typeface="Cambria"/>
            </a:endParaRPr>
          </a:p>
          <a:p>
            <a:pPr marL="390525" indent="-378460">
              <a:lnSpc>
                <a:spcPct val="100000"/>
              </a:lnSpc>
              <a:spcBef>
                <a:spcPts val="780"/>
              </a:spcBef>
              <a:buSzPct val="91525"/>
              <a:buAutoNum type="alphaUcPeriod"/>
              <a:tabLst>
                <a:tab pos="391160" algn="l"/>
              </a:tabLst>
            </a:pPr>
            <a:r>
              <a:rPr sz="2950" spc="135" dirty="0">
                <a:solidFill>
                  <a:srgbClr val="222224"/>
                </a:solidFill>
                <a:latin typeface="Cambria"/>
                <a:cs typeface="Cambria"/>
              </a:rPr>
              <a:t>Nerve</a:t>
            </a:r>
            <a:r>
              <a:rPr sz="2950" spc="145" dirty="0">
                <a:solidFill>
                  <a:srgbClr val="222224"/>
                </a:solidFill>
                <a:latin typeface="Cambria"/>
                <a:cs typeface="Cambria"/>
              </a:rPr>
              <a:t> </a:t>
            </a:r>
            <a:r>
              <a:rPr sz="2950" spc="30" dirty="0">
                <a:solidFill>
                  <a:srgbClr val="222224"/>
                </a:solidFill>
                <a:latin typeface="Cambria"/>
                <a:cs typeface="Cambria"/>
              </a:rPr>
              <a:t>to</a:t>
            </a:r>
            <a:r>
              <a:rPr sz="2950" spc="35" dirty="0">
                <a:solidFill>
                  <a:srgbClr val="222224"/>
                </a:solidFill>
                <a:latin typeface="Cambria"/>
                <a:cs typeface="Cambria"/>
              </a:rPr>
              <a:t> </a:t>
            </a:r>
            <a:r>
              <a:rPr sz="2950" spc="105" dirty="0">
                <a:solidFill>
                  <a:srgbClr val="222224"/>
                </a:solidFill>
                <a:latin typeface="Cambria"/>
                <a:cs typeface="Cambria"/>
              </a:rPr>
              <a:t>stapedius</a:t>
            </a:r>
            <a:endParaRPr sz="2950">
              <a:latin typeface="Cambria"/>
              <a:cs typeface="Cambria"/>
            </a:endParaRPr>
          </a:p>
          <a:p>
            <a:pPr marL="390525" indent="-378460">
              <a:lnSpc>
                <a:spcPct val="100000"/>
              </a:lnSpc>
              <a:spcBef>
                <a:spcPts val="915"/>
              </a:spcBef>
              <a:buSzPct val="91525"/>
              <a:buAutoNum type="alphaUcPeriod"/>
              <a:tabLst>
                <a:tab pos="391160" algn="l"/>
              </a:tabLst>
            </a:pPr>
            <a:r>
              <a:rPr sz="2950" spc="150" dirty="0">
                <a:solidFill>
                  <a:srgbClr val="222224"/>
                </a:solidFill>
                <a:latin typeface="Cambria"/>
                <a:cs typeface="Cambria"/>
              </a:rPr>
              <a:t>Chorda</a:t>
            </a:r>
            <a:r>
              <a:rPr sz="2950" spc="110" dirty="0">
                <a:solidFill>
                  <a:srgbClr val="222224"/>
                </a:solidFill>
                <a:latin typeface="Cambria"/>
                <a:cs typeface="Cambria"/>
              </a:rPr>
              <a:t> </a:t>
            </a:r>
            <a:r>
              <a:rPr sz="2950" spc="120" dirty="0">
                <a:solidFill>
                  <a:srgbClr val="222224"/>
                </a:solidFill>
                <a:latin typeface="Cambria"/>
                <a:cs typeface="Cambria"/>
              </a:rPr>
              <a:t>tympani</a:t>
            </a:r>
            <a:endParaRPr sz="2950">
              <a:latin typeface="Cambria"/>
              <a:cs typeface="Cambri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975952" y="6134094"/>
            <a:ext cx="3898900" cy="4690745"/>
            <a:chOff x="6975952" y="6134094"/>
            <a:chExt cx="3898900" cy="4690745"/>
          </a:xfrm>
        </p:grpSpPr>
        <p:sp>
          <p:nvSpPr>
            <p:cNvPr id="17" name="object 17"/>
            <p:cNvSpPr/>
            <p:nvPr/>
          </p:nvSpPr>
          <p:spPr>
            <a:xfrm>
              <a:off x="6981984" y="6140127"/>
              <a:ext cx="3886835" cy="4678680"/>
            </a:xfrm>
            <a:custGeom>
              <a:avLst/>
              <a:gdLst/>
              <a:ahLst/>
              <a:cxnLst/>
              <a:rect l="l" t="t" r="r" b="b"/>
              <a:pathLst>
                <a:path w="3886834" h="4678680">
                  <a:moveTo>
                    <a:pt x="3499370" y="0"/>
                  </a:moveTo>
                  <a:lnTo>
                    <a:pt x="387422" y="0"/>
                  </a:lnTo>
                  <a:lnTo>
                    <a:pt x="315458" y="8748"/>
                  </a:lnTo>
                  <a:lnTo>
                    <a:pt x="245607" y="33474"/>
                  </a:lnTo>
                  <a:lnTo>
                    <a:pt x="180171" y="71893"/>
                  </a:lnTo>
                  <a:lnTo>
                    <a:pt x="121462" y="121722"/>
                  </a:lnTo>
                  <a:lnTo>
                    <a:pt x="71782" y="180683"/>
                  </a:lnTo>
                  <a:lnTo>
                    <a:pt x="33440" y="246489"/>
                  </a:lnTo>
                  <a:lnTo>
                    <a:pt x="8744" y="316862"/>
                  </a:lnTo>
                  <a:lnTo>
                    <a:pt x="0" y="389516"/>
                  </a:lnTo>
                  <a:lnTo>
                    <a:pt x="0" y="4290970"/>
                  </a:lnTo>
                  <a:lnTo>
                    <a:pt x="8744" y="4362932"/>
                  </a:lnTo>
                  <a:lnTo>
                    <a:pt x="33440" y="4432784"/>
                  </a:lnTo>
                  <a:lnTo>
                    <a:pt x="71782" y="4498220"/>
                  </a:lnTo>
                  <a:lnTo>
                    <a:pt x="121460" y="4556931"/>
                  </a:lnTo>
                  <a:lnTo>
                    <a:pt x="180171" y="4606609"/>
                  </a:lnTo>
                  <a:lnTo>
                    <a:pt x="245607" y="4644950"/>
                  </a:lnTo>
                  <a:lnTo>
                    <a:pt x="315458" y="4669647"/>
                  </a:lnTo>
                  <a:lnTo>
                    <a:pt x="387422" y="4678393"/>
                  </a:lnTo>
                  <a:lnTo>
                    <a:pt x="3499370" y="4678393"/>
                  </a:lnTo>
                  <a:lnTo>
                    <a:pt x="3571326" y="4669647"/>
                  </a:lnTo>
                  <a:lnTo>
                    <a:pt x="3641178" y="4644950"/>
                  </a:lnTo>
                  <a:lnTo>
                    <a:pt x="3706621" y="4606609"/>
                  </a:lnTo>
                  <a:lnTo>
                    <a:pt x="3765331" y="4556931"/>
                  </a:lnTo>
                  <a:lnTo>
                    <a:pt x="3815005" y="4498220"/>
                  </a:lnTo>
                  <a:lnTo>
                    <a:pt x="3853349" y="4432784"/>
                  </a:lnTo>
                  <a:lnTo>
                    <a:pt x="3878050" y="4362932"/>
                  </a:lnTo>
                  <a:lnTo>
                    <a:pt x="3886793" y="4290970"/>
                  </a:lnTo>
                  <a:lnTo>
                    <a:pt x="3886793" y="389516"/>
                  </a:lnTo>
                  <a:lnTo>
                    <a:pt x="3878050" y="316862"/>
                  </a:lnTo>
                  <a:lnTo>
                    <a:pt x="3853349" y="246489"/>
                  </a:lnTo>
                  <a:lnTo>
                    <a:pt x="3815005" y="180683"/>
                  </a:lnTo>
                  <a:lnTo>
                    <a:pt x="3765331" y="121722"/>
                  </a:lnTo>
                  <a:lnTo>
                    <a:pt x="3706621" y="71893"/>
                  </a:lnTo>
                  <a:lnTo>
                    <a:pt x="3641178" y="33474"/>
                  </a:lnTo>
                  <a:lnTo>
                    <a:pt x="3571326" y="8748"/>
                  </a:lnTo>
                  <a:lnTo>
                    <a:pt x="3499370" y="0"/>
                  </a:lnTo>
                  <a:close/>
                </a:path>
              </a:pathLst>
            </a:custGeom>
            <a:solidFill>
              <a:srgbClr val="FFFFFF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981984" y="6140127"/>
              <a:ext cx="3886835" cy="4678680"/>
            </a:xfrm>
            <a:custGeom>
              <a:avLst/>
              <a:gdLst/>
              <a:ahLst/>
              <a:cxnLst/>
              <a:rect l="l" t="t" r="r" b="b"/>
              <a:pathLst>
                <a:path w="3886834" h="4678680">
                  <a:moveTo>
                    <a:pt x="387422" y="0"/>
                  </a:moveTo>
                  <a:lnTo>
                    <a:pt x="315458" y="8747"/>
                  </a:lnTo>
                  <a:lnTo>
                    <a:pt x="245607" y="33473"/>
                  </a:lnTo>
                  <a:lnTo>
                    <a:pt x="180171" y="71892"/>
                  </a:lnTo>
                  <a:lnTo>
                    <a:pt x="121462" y="121722"/>
                  </a:lnTo>
                  <a:lnTo>
                    <a:pt x="71782" y="180682"/>
                  </a:lnTo>
                  <a:lnTo>
                    <a:pt x="33440" y="246489"/>
                  </a:lnTo>
                  <a:lnTo>
                    <a:pt x="8744" y="316862"/>
                  </a:lnTo>
                  <a:lnTo>
                    <a:pt x="0" y="389517"/>
                  </a:lnTo>
                  <a:lnTo>
                    <a:pt x="0" y="4290969"/>
                  </a:lnTo>
                  <a:lnTo>
                    <a:pt x="8744" y="4362933"/>
                  </a:lnTo>
                  <a:lnTo>
                    <a:pt x="33440" y="4432784"/>
                  </a:lnTo>
                  <a:lnTo>
                    <a:pt x="71782" y="4498220"/>
                  </a:lnTo>
                  <a:lnTo>
                    <a:pt x="121460" y="4556931"/>
                  </a:lnTo>
                  <a:lnTo>
                    <a:pt x="180171" y="4606609"/>
                  </a:lnTo>
                  <a:lnTo>
                    <a:pt x="245607" y="4644950"/>
                  </a:lnTo>
                  <a:lnTo>
                    <a:pt x="315458" y="4669647"/>
                  </a:lnTo>
                  <a:lnTo>
                    <a:pt x="387422" y="4678393"/>
                  </a:lnTo>
                  <a:lnTo>
                    <a:pt x="3499369" y="4678393"/>
                  </a:lnTo>
                  <a:lnTo>
                    <a:pt x="3571332" y="4669647"/>
                  </a:lnTo>
                  <a:lnTo>
                    <a:pt x="3641183" y="4644950"/>
                  </a:lnTo>
                  <a:lnTo>
                    <a:pt x="3706619" y="4606609"/>
                  </a:lnTo>
                  <a:lnTo>
                    <a:pt x="3765329" y="4556931"/>
                  </a:lnTo>
                  <a:lnTo>
                    <a:pt x="3815008" y="4498220"/>
                  </a:lnTo>
                  <a:lnTo>
                    <a:pt x="3853349" y="4432784"/>
                  </a:lnTo>
                  <a:lnTo>
                    <a:pt x="3878046" y="4362933"/>
                  </a:lnTo>
                  <a:lnTo>
                    <a:pt x="3886792" y="4290969"/>
                  </a:lnTo>
                  <a:lnTo>
                    <a:pt x="3886792" y="389517"/>
                  </a:lnTo>
                  <a:lnTo>
                    <a:pt x="3878046" y="316862"/>
                  </a:lnTo>
                  <a:lnTo>
                    <a:pt x="3853349" y="246489"/>
                  </a:lnTo>
                  <a:lnTo>
                    <a:pt x="3815008" y="180682"/>
                  </a:lnTo>
                  <a:lnTo>
                    <a:pt x="3765330" y="121722"/>
                  </a:lnTo>
                  <a:lnTo>
                    <a:pt x="3706619" y="71892"/>
                  </a:lnTo>
                  <a:lnTo>
                    <a:pt x="3641183" y="33473"/>
                  </a:lnTo>
                  <a:lnTo>
                    <a:pt x="3571332" y="8747"/>
                  </a:lnTo>
                  <a:lnTo>
                    <a:pt x="3499369" y="0"/>
                  </a:lnTo>
                  <a:lnTo>
                    <a:pt x="387422" y="0"/>
                  </a:lnTo>
                  <a:close/>
                </a:path>
              </a:pathLst>
            </a:custGeom>
            <a:ln w="11555">
              <a:solidFill>
                <a:srgbClr val="6E6E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047819" y="6423753"/>
            <a:ext cx="3736340" cy="368871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781050" marR="5080" indent="-615950">
              <a:lnSpc>
                <a:spcPts val="4200"/>
              </a:lnSpc>
              <a:spcBef>
                <a:spcPts val="695"/>
              </a:spcBef>
            </a:pPr>
            <a:r>
              <a:rPr sz="3950" b="1" u="heavy" spc="254" dirty="0">
                <a:solidFill>
                  <a:srgbClr val="222224"/>
                </a:solidFill>
                <a:uFill>
                  <a:solidFill>
                    <a:srgbClr val="222224"/>
                  </a:solidFill>
                </a:uFill>
                <a:latin typeface="Cambria"/>
                <a:cs typeface="Cambria"/>
              </a:rPr>
              <a:t>Stylomastoid </a:t>
            </a:r>
            <a:r>
              <a:rPr sz="3950" b="1" spc="-855" dirty="0">
                <a:solidFill>
                  <a:srgbClr val="222224"/>
                </a:solidFill>
                <a:latin typeface="Cambria"/>
                <a:cs typeface="Cambria"/>
              </a:rPr>
              <a:t> </a:t>
            </a:r>
            <a:r>
              <a:rPr sz="3950" b="1" u="heavy" spc="240" dirty="0">
                <a:solidFill>
                  <a:srgbClr val="222224"/>
                </a:solidFill>
                <a:uFill>
                  <a:solidFill>
                    <a:srgbClr val="222224"/>
                  </a:solidFill>
                </a:uFill>
                <a:latin typeface="Cambria"/>
                <a:cs typeface="Cambria"/>
              </a:rPr>
              <a:t>foramen</a:t>
            </a:r>
            <a:endParaRPr sz="3950">
              <a:latin typeface="Cambria"/>
              <a:cs typeface="Cambria"/>
            </a:endParaRPr>
          </a:p>
          <a:p>
            <a:pPr marL="390525" indent="-378460">
              <a:lnSpc>
                <a:spcPct val="100000"/>
              </a:lnSpc>
              <a:spcBef>
                <a:spcPts val="1195"/>
              </a:spcBef>
              <a:buSzPct val="94915"/>
              <a:buAutoNum type="alphaUcPeriod"/>
              <a:tabLst>
                <a:tab pos="391160" algn="l"/>
              </a:tabLst>
            </a:pPr>
            <a:r>
              <a:rPr sz="2950" spc="75" dirty="0">
                <a:solidFill>
                  <a:srgbClr val="222224"/>
                </a:solidFill>
                <a:latin typeface="Cambria"/>
                <a:cs typeface="Cambria"/>
              </a:rPr>
              <a:t>Posterior</a:t>
            </a:r>
            <a:r>
              <a:rPr sz="2950" spc="15" dirty="0">
                <a:solidFill>
                  <a:srgbClr val="222224"/>
                </a:solidFill>
                <a:latin typeface="Cambria"/>
                <a:cs typeface="Cambria"/>
              </a:rPr>
              <a:t> </a:t>
            </a:r>
            <a:r>
              <a:rPr sz="2950" spc="125" dirty="0">
                <a:solidFill>
                  <a:srgbClr val="222224"/>
                </a:solidFill>
                <a:latin typeface="Cambria"/>
                <a:cs typeface="Cambria"/>
              </a:rPr>
              <a:t>auricular</a:t>
            </a:r>
            <a:endParaRPr sz="2950">
              <a:latin typeface="Cambria"/>
              <a:cs typeface="Cambria"/>
            </a:endParaRPr>
          </a:p>
          <a:p>
            <a:pPr marL="13335" marR="1889760">
              <a:lnSpc>
                <a:spcPts val="3130"/>
              </a:lnSpc>
              <a:spcBef>
                <a:spcPts val="1375"/>
              </a:spcBef>
              <a:buSzPct val="94915"/>
              <a:buAutoNum type="alphaUcPeriod"/>
              <a:tabLst>
                <a:tab pos="370840" algn="l"/>
              </a:tabLst>
            </a:pPr>
            <a:r>
              <a:rPr sz="2950" spc="135" dirty="0">
                <a:solidFill>
                  <a:srgbClr val="222224"/>
                </a:solidFill>
                <a:latin typeface="Cambria"/>
                <a:cs typeface="Cambria"/>
              </a:rPr>
              <a:t>Nerve</a:t>
            </a:r>
            <a:r>
              <a:rPr sz="2950" spc="-65" dirty="0">
                <a:solidFill>
                  <a:srgbClr val="222224"/>
                </a:solidFill>
                <a:latin typeface="Cambria"/>
                <a:cs typeface="Cambria"/>
              </a:rPr>
              <a:t> </a:t>
            </a:r>
            <a:r>
              <a:rPr sz="2950" spc="15" dirty="0">
                <a:solidFill>
                  <a:srgbClr val="222224"/>
                </a:solidFill>
                <a:latin typeface="Cambria"/>
                <a:cs typeface="Cambria"/>
              </a:rPr>
              <a:t>to </a:t>
            </a:r>
            <a:r>
              <a:rPr sz="2950" spc="-635" dirty="0">
                <a:solidFill>
                  <a:srgbClr val="222224"/>
                </a:solidFill>
                <a:latin typeface="Cambria"/>
                <a:cs typeface="Cambria"/>
              </a:rPr>
              <a:t> </a:t>
            </a:r>
            <a:r>
              <a:rPr sz="2950" spc="70" dirty="0">
                <a:solidFill>
                  <a:srgbClr val="222224"/>
                </a:solidFill>
                <a:latin typeface="Cambria"/>
                <a:cs typeface="Cambria"/>
              </a:rPr>
              <a:t>stylohyoid</a:t>
            </a:r>
            <a:endParaRPr sz="2950">
              <a:latin typeface="Cambria"/>
              <a:cs typeface="Cambria"/>
            </a:endParaRPr>
          </a:p>
          <a:p>
            <a:pPr marL="13335" marR="272415">
              <a:lnSpc>
                <a:spcPts val="3130"/>
              </a:lnSpc>
              <a:spcBef>
                <a:spcPts val="1245"/>
              </a:spcBef>
              <a:buSzPct val="94915"/>
              <a:buAutoNum type="alphaUcPeriod"/>
              <a:tabLst>
                <a:tab pos="370840" algn="l"/>
              </a:tabLst>
            </a:pPr>
            <a:r>
              <a:rPr sz="2950" spc="135" dirty="0">
                <a:solidFill>
                  <a:srgbClr val="222224"/>
                </a:solidFill>
                <a:latin typeface="Cambria"/>
                <a:cs typeface="Cambria"/>
              </a:rPr>
              <a:t>Nerve</a:t>
            </a:r>
            <a:r>
              <a:rPr sz="2950" spc="150" dirty="0">
                <a:solidFill>
                  <a:srgbClr val="222224"/>
                </a:solidFill>
                <a:latin typeface="Cambria"/>
                <a:cs typeface="Cambria"/>
              </a:rPr>
              <a:t> </a:t>
            </a:r>
            <a:r>
              <a:rPr sz="2950" spc="25" dirty="0">
                <a:solidFill>
                  <a:srgbClr val="222224"/>
                </a:solidFill>
                <a:latin typeface="Cambria"/>
                <a:cs typeface="Cambria"/>
              </a:rPr>
              <a:t>to</a:t>
            </a:r>
            <a:r>
              <a:rPr sz="2950" spc="-20" dirty="0">
                <a:solidFill>
                  <a:srgbClr val="222224"/>
                </a:solidFill>
                <a:latin typeface="Cambria"/>
                <a:cs typeface="Cambria"/>
              </a:rPr>
              <a:t> </a:t>
            </a:r>
            <a:r>
              <a:rPr sz="2950" spc="100" dirty="0">
                <a:solidFill>
                  <a:srgbClr val="222224"/>
                </a:solidFill>
                <a:latin typeface="Cambria"/>
                <a:cs typeface="Cambria"/>
              </a:rPr>
              <a:t>digastric </a:t>
            </a:r>
            <a:r>
              <a:rPr sz="2950" spc="-635" dirty="0">
                <a:solidFill>
                  <a:srgbClr val="222224"/>
                </a:solidFill>
                <a:latin typeface="Cambria"/>
                <a:cs typeface="Cambria"/>
              </a:rPr>
              <a:t> </a:t>
            </a:r>
            <a:r>
              <a:rPr sz="2950" spc="25" dirty="0">
                <a:solidFill>
                  <a:srgbClr val="222224"/>
                </a:solidFill>
                <a:latin typeface="Cambria"/>
                <a:cs typeface="Cambria"/>
              </a:rPr>
              <a:t>(posterior</a:t>
            </a:r>
            <a:r>
              <a:rPr sz="2950" spc="145" dirty="0">
                <a:solidFill>
                  <a:srgbClr val="222224"/>
                </a:solidFill>
                <a:latin typeface="Cambria"/>
                <a:cs typeface="Cambria"/>
              </a:rPr>
              <a:t> </a:t>
            </a:r>
            <a:r>
              <a:rPr sz="2950" spc="40" dirty="0">
                <a:solidFill>
                  <a:srgbClr val="222224"/>
                </a:solidFill>
                <a:latin typeface="Cambria"/>
                <a:cs typeface="Cambria"/>
              </a:rPr>
              <a:t>belly)</a:t>
            </a:r>
            <a:endParaRPr sz="2950">
              <a:latin typeface="Cambria"/>
              <a:cs typeface="Cambri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1850947" y="6803980"/>
            <a:ext cx="4241165" cy="4241165"/>
          </a:xfrm>
          <a:custGeom>
            <a:avLst/>
            <a:gdLst/>
            <a:ahLst/>
            <a:cxnLst/>
            <a:rect l="l" t="t" r="r" b="b"/>
            <a:pathLst>
              <a:path w="4241165" h="4241165">
                <a:moveTo>
                  <a:pt x="423023" y="0"/>
                </a:moveTo>
                <a:lnTo>
                  <a:pt x="352809" y="7542"/>
                </a:lnTo>
                <a:lnTo>
                  <a:pt x="284336" y="29013"/>
                </a:lnTo>
                <a:lnTo>
                  <a:pt x="219344" y="62668"/>
                </a:lnTo>
                <a:lnTo>
                  <a:pt x="159576" y="106770"/>
                </a:lnTo>
                <a:lnTo>
                  <a:pt x="106770" y="159576"/>
                </a:lnTo>
                <a:lnTo>
                  <a:pt x="62668" y="219344"/>
                </a:lnTo>
                <a:lnTo>
                  <a:pt x="29013" y="284336"/>
                </a:lnTo>
                <a:lnTo>
                  <a:pt x="7542" y="352809"/>
                </a:lnTo>
                <a:lnTo>
                  <a:pt x="0" y="423023"/>
                </a:lnTo>
                <a:lnTo>
                  <a:pt x="0" y="3815590"/>
                </a:lnTo>
                <a:lnTo>
                  <a:pt x="7542" y="3886426"/>
                </a:lnTo>
                <a:lnTo>
                  <a:pt x="29013" y="3955386"/>
                </a:lnTo>
                <a:lnTo>
                  <a:pt x="62668" y="4020740"/>
                </a:lnTo>
                <a:lnTo>
                  <a:pt x="106770" y="4080771"/>
                </a:lnTo>
                <a:lnTo>
                  <a:pt x="159576" y="4133752"/>
                </a:lnTo>
                <a:lnTo>
                  <a:pt x="219344" y="4177960"/>
                </a:lnTo>
                <a:lnTo>
                  <a:pt x="284336" y="4211670"/>
                </a:lnTo>
                <a:lnTo>
                  <a:pt x="352809" y="4233161"/>
                </a:lnTo>
                <a:lnTo>
                  <a:pt x="423023" y="4240708"/>
                </a:lnTo>
                <a:lnTo>
                  <a:pt x="3815590" y="4240708"/>
                </a:lnTo>
                <a:lnTo>
                  <a:pt x="3886426" y="4233161"/>
                </a:lnTo>
                <a:lnTo>
                  <a:pt x="3955386" y="4211670"/>
                </a:lnTo>
                <a:lnTo>
                  <a:pt x="4020740" y="4177960"/>
                </a:lnTo>
                <a:lnTo>
                  <a:pt x="4080771" y="4133752"/>
                </a:lnTo>
                <a:lnTo>
                  <a:pt x="4133752" y="4080771"/>
                </a:lnTo>
                <a:lnTo>
                  <a:pt x="4177960" y="4020740"/>
                </a:lnTo>
                <a:lnTo>
                  <a:pt x="4211670" y="3955386"/>
                </a:lnTo>
                <a:lnTo>
                  <a:pt x="4233161" y="3886426"/>
                </a:lnTo>
                <a:lnTo>
                  <a:pt x="4240708" y="3815590"/>
                </a:lnTo>
                <a:lnTo>
                  <a:pt x="4240708" y="423023"/>
                </a:lnTo>
                <a:lnTo>
                  <a:pt x="4233161" y="352809"/>
                </a:lnTo>
                <a:lnTo>
                  <a:pt x="4211670" y="284336"/>
                </a:lnTo>
                <a:lnTo>
                  <a:pt x="4177960" y="219344"/>
                </a:lnTo>
                <a:lnTo>
                  <a:pt x="4133752" y="159576"/>
                </a:lnTo>
                <a:lnTo>
                  <a:pt x="4080771" y="106770"/>
                </a:lnTo>
                <a:lnTo>
                  <a:pt x="4020740" y="62668"/>
                </a:lnTo>
                <a:lnTo>
                  <a:pt x="3955386" y="29013"/>
                </a:lnTo>
                <a:lnTo>
                  <a:pt x="3886426" y="7542"/>
                </a:lnTo>
                <a:lnTo>
                  <a:pt x="3815590" y="0"/>
                </a:lnTo>
                <a:lnTo>
                  <a:pt x="423023" y="0"/>
                </a:lnTo>
                <a:close/>
              </a:path>
            </a:pathLst>
          </a:custGeom>
          <a:ln w="11555">
            <a:solidFill>
              <a:srgbClr val="6E6E7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1918874" y="6917869"/>
            <a:ext cx="3011805" cy="397891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089660">
              <a:lnSpc>
                <a:spcPct val="100000"/>
              </a:lnSpc>
              <a:spcBef>
                <a:spcPts val="655"/>
              </a:spcBef>
            </a:pPr>
            <a:r>
              <a:rPr sz="3950" b="1" u="heavy" spc="345" dirty="0">
                <a:solidFill>
                  <a:srgbClr val="222224"/>
                </a:solidFill>
                <a:uFill>
                  <a:solidFill>
                    <a:srgbClr val="222224"/>
                  </a:solidFill>
                </a:uFill>
                <a:latin typeface="Cambria"/>
                <a:cs typeface="Cambria"/>
              </a:rPr>
              <a:t>In</a:t>
            </a:r>
            <a:r>
              <a:rPr sz="3950" b="1" u="heavy" spc="125" dirty="0">
                <a:solidFill>
                  <a:srgbClr val="222224"/>
                </a:solidFill>
                <a:uFill>
                  <a:solidFill>
                    <a:srgbClr val="222224"/>
                  </a:solidFill>
                </a:uFill>
                <a:latin typeface="Cambria"/>
                <a:cs typeface="Cambria"/>
              </a:rPr>
              <a:t> </a:t>
            </a:r>
            <a:r>
              <a:rPr sz="3950" b="1" u="heavy" spc="260" dirty="0">
                <a:solidFill>
                  <a:srgbClr val="222224"/>
                </a:solidFill>
                <a:uFill>
                  <a:solidFill>
                    <a:srgbClr val="222224"/>
                  </a:solidFill>
                </a:uFill>
                <a:latin typeface="Cambria"/>
                <a:cs typeface="Cambria"/>
              </a:rPr>
              <a:t>face</a:t>
            </a:r>
            <a:r>
              <a:rPr sz="3950" b="1" u="heavy" spc="250" dirty="0">
                <a:solidFill>
                  <a:srgbClr val="222224"/>
                </a:solidFill>
                <a:uFill>
                  <a:solidFill>
                    <a:srgbClr val="222224"/>
                  </a:solidFill>
                </a:uFill>
                <a:latin typeface="Cambria"/>
                <a:cs typeface="Cambria"/>
              </a:rPr>
              <a:t> </a:t>
            </a:r>
            <a:endParaRPr sz="3950">
              <a:latin typeface="Cambria"/>
              <a:cs typeface="Cambria"/>
            </a:endParaRPr>
          </a:p>
          <a:p>
            <a:pPr marL="13335">
              <a:lnSpc>
                <a:spcPct val="100000"/>
              </a:lnSpc>
              <a:spcBef>
                <a:spcPts val="430"/>
              </a:spcBef>
            </a:pPr>
            <a:r>
              <a:rPr sz="2950" spc="130" dirty="0">
                <a:solidFill>
                  <a:srgbClr val="222224"/>
                </a:solidFill>
                <a:latin typeface="Cambria"/>
                <a:cs typeface="Cambria"/>
              </a:rPr>
              <a:t>A.Temporal</a:t>
            </a:r>
            <a:endParaRPr sz="2950">
              <a:latin typeface="Cambria"/>
              <a:cs typeface="Cambria"/>
            </a:endParaRPr>
          </a:p>
          <a:p>
            <a:pPr marL="13335" marR="820419">
              <a:lnSpc>
                <a:spcPct val="126600"/>
              </a:lnSpc>
            </a:pPr>
            <a:r>
              <a:rPr sz="2950" spc="330" dirty="0">
                <a:solidFill>
                  <a:srgbClr val="222224"/>
                </a:solidFill>
                <a:latin typeface="Cambria"/>
                <a:cs typeface="Cambria"/>
              </a:rPr>
              <a:t>B</a:t>
            </a:r>
            <a:r>
              <a:rPr sz="2950" spc="195" dirty="0">
                <a:solidFill>
                  <a:srgbClr val="222224"/>
                </a:solidFill>
                <a:latin typeface="Cambria"/>
                <a:cs typeface="Cambria"/>
              </a:rPr>
              <a:t>.</a:t>
            </a:r>
            <a:r>
              <a:rPr sz="2950" spc="229" dirty="0">
                <a:solidFill>
                  <a:srgbClr val="222224"/>
                </a:solidFill>
                <a:latin typeface="Cambria"/>
                <a:cs typeface="Cambria"/>
              </a:rPr>
              <a:t>Z</a:t>
            </a:r>
            <a:r>
              <a:rPr sz="2950" spc="105" dirty="0">
                <a:solidFill>
                  <a:srgbClr val="222224"/>
                </a:solidFill>
                <a:latin typeface="Cambria"/>
                <a:cs typeface="Cambria"/>
              </a:rPr>
              <a:t>y</a:t>
            </a:r>
            <a:r>
              <a:rPr sz="2950" spc="135" dirty="0">
                <a:solidFill>
                  <a:srgbClr val="222224"/>
                </a:solidFill>
                <a:latin typeface="Cambria"/>
                <a:cs typeface="Cambria"/>
              </a:rPr>
              <a:t>g</a:t>
            </a:r>
            <a:r>
              <a:rPr sz="2950" spc="50" dirty="0">
                <a:solidFill>
                  <a:srgbClr val="222224"/>
                </a:solidFill>
                <a:latin typeface="Cambria"/>
                <a:cs typeface="Cambria"/>
              </a:rPr>
              <a:t>om</a:t>
            </a:r>
            <a:r>
              <a:rPr sz="2950" spc="185" dirty="0">
                <a:solidFill>
                  <a:srgbClr val="222224"/>
                </a:solidFill>
                <a:latin typeface="Cambria"/>
                <a:cs typeface="Cambria"/>
              </a:rPr>
              <a:t>a</a:t>
            </a:r>
            <a:r>
              <a:rPr sz="2950" spc="145" dirty="0">
                <a:solidFill>
                  <a:srgbClr val="222224"/>
                </a:solidFill>
                <a:latin typeface="Cambria"/>
                <a:cs typeface="Cambria"/>
              </a:rPr>
              <a:t>t</a:t>
            </a:r>
            <a:r>
              <a:rPr sz="2950" spc="95" dirty="0">
                <a:solidFill>
                  <a:srgbClr val="222224"/>
                </a:solidFill>
                <a:latin typeface="Cambria"/>
                <a:cs typeface="Cambria"/>
              </a:rPr>
              <a:t>i</a:t>
            </a:r>
            <a:r>
              <a:rPr sz="2950" spc="10" dirty="0">
                <a:solidFill>
                  <a:srgbClr val="222224"/>
                </a:solidFill>
                <a:latin typeface="Cambria"/>
                <a:cs typeface="Cambria"/>
              </a:rPr>
              <a:t>c  </a:t>
            </a:r>
            <a:r>
              <a:rPr sz="2950" spc="190" dirty="0">
                <a:solidFill>
                  <a:srgbClr val="222224"/>
                </a:solidFill>
                <a:latin typeface="Cambria"/>
                <a:cs typeface="Cambria"/>
              </a:rPr>
              <a:t>C.Buccal</a:t>
            </a:r>
            <a:endParaRPr sz="2950">
              <a:latin typeface="Cambria"/>
              <a:cs typeface="Cambria"/>
            </a:endParaRPr>
          </a:p>
          <a:p>
            <a:pPr marL="13335" marR="956944">
              <a:lnSpc>
                <a:spcPts val="3130"/>
              </a:lnSpc>
              <a:spcBef>
                <a:spcPts val="2310"/>
              </a:spcBef>
            </a:pPr>
            <a:r>
              <a:rPr sz="2800" spc="190" dirty="0">
                <a:solidFill>
                  <a:srgbClr val="222224"/>
                </a:solidFill>
                <a:latin typeface="Cambria"/>
                <a:cs typeface="Cambria"/>
              </a:rPr>
              <a:t>D.</a:t>
            </a:r>
            <a:r>
              <a:rPr sz="2950" spc="190" dirty="0">
                <a:solidFill>
                  <a:srgbClr val="222224"/>
                </a:solidFill>
                <a:latin typeface="Cambria"/>
                <a:cs typeface="Cambria"/>
              </a:rPr>
              <a:t>Marginal </a:t>
            </a:r>
            <a:r>
              <a:rPr sz="2950" spc="-635" dirty="0">
                <a:solidFill>
                  <a:srgbClr val="222224"/>
                </a:solidFill>
                <a:latin typeface="Cambria"/>
                <a:cs typeface="Cambria"/>
              </a:rPr>
              <a:t> </a:t>
            </a:r>
            <a:r>
              <a:rPr sz="2950" spc="155" dirty="0">
                <a:solidFill>
                  <a:srgbClr val="222224"/>
                </a:solidFill>
                <a:latin typeface="Cambria"/>
                <a:cs typeface="Cambria"/>
              </a:rPr>
              <a:t>m</a:t>
            </a:r>
            <a:r>
              <a:rPr sz="2950" spc="135" dirty="0">
                <a:solidFill>
                  <a:srgbClr val="222224"/>
                </a:solidFill>
                <a:latin typeface="Cambria"/>
                <a:cs typeface="Cambria"/>
              </a:rPr>
              <a:t>and</a:t>
            </a:r>
            <a:r>
              <a:rPr sz="2950" spc="114" dirty="0">
                <a:solidFill>
                  <a:srgbClr val="222224"/>
                </a:solidFill>
                <a:latin typeface="Cambria"/>
                <a:cs typeface="Cambria"/>
              </a:rPr>
              <a:t>i</a:t>
            </a:r>
            <a:r>
              <a:rPr sz="2950" spc="10" dirty="0">
                <a:solidFill>
                  <a:srgbClr val="222224"/>
                </a:solidFill>
                <a:latin typeface="Cambria"/>
                <a:cs typeface="Cambria"/>
              </a:rPr>
              <a:t>b</a:t>
            </a:r>
            <a:r>
              <a:rPr sz="2950" spc="185" dirty="0">
                <a:solidFill>
                  <a:srgbClr val="222224"/>
                </a:solidFill>
                <a:latin typeface="Cambria"/>
                <a:cs typeface="Cambria"/>
              </a:rPr>
              <a:t>u</a:t>
            </a:r>
            <a:r>
              <a:rPr sz="2950" spc="110" dirty="0">
                <a:solidFill>
                  <a:srgbClr val="222224"/>
                </a:solidFill>
                <a:latin typeface="Cambria"/>
                <a:cs typeface="Cambria"/>
              </a:rPr>
              <a:t>l</a:t>
            </a:r>
            <a:r>
              <a:rPr sz="2950" spc="140" dirty="0">
                <a:solidFill>
                  <a:srgbClr val="222224"/>
                </a:solidFill>
                <a:latin typeface="Cambria"/>
                <a:cs typeface="Cambria"/>
              </a:rPr>
              <a:t>ar</a:t>
            </a:r>
            <a:endParaRPr sz="29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800" spc="190" dirty="0">
                <a:solidFill>
                  <a:srgbClr val="222224"/>
                </a:solidFill>
                <a:latin typeface="Cambria"/>
                <a:cs typeface="Cambria"/>
              </a:rPr>
              <a:t>E.</a:t>
            </a:r>
            <a:r>
              <a:rPr sz="2950" spc="190" dirty="0">
                <a:solidFill>
                  <a:srgbClr val="222224"/>
                </a:solidFill>
                <a:latin typeface="Cambria"/>
                <a:cs typeface="Cambria"/>
              </a:rPr>
              <a:t>Cervical</a:t>
            </a:r>
            <a:endParaRPr sz="29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7485" y="1014708"/>
            <a:ext cx="17919700" cy="8340725"/>
            <a:chOff x="657485" y="1014708"/>
            <a:chExt cx="17919700" cy="8340725"/>
          </a:xfrm>
        </p:grpSpPr>
        <p:sp>
          <p:nvSpPr>
            <p:cNvPr id="3" name="object 3"/>
            <p:cNvSpPr/>
            <p:nvPr/>
          </p:nvSpPr>
          <p:spPr>
            <a:xfrm>
              <a:off x="667956" y="1025180"/>
              <a:ext cx="17898745" cy="1353820"/>
            </a:xfrm>
            <a:custGeom>
              <a:avLst/>
              <a:gdLst/>
              <a:ahLst/>
              <a:cxnLst/>
              <a:rect l="l" t="t" r="r" b="b"/>
              <a:pathLst>
                <a:path w="17898745" h="1353820">
                  <a:moveTo>
                    <a:pt x="17898229" y="0"/>
                  </a:moveTo>
                  <a:lnTo>
                    <a:pt x="0" y="0"/>
                  </a:lnTo>
                  <a:lnTo>
                    <a:pt x="0" y="1353464"/>
                  </a:lnTo>
                  <a:lnTo>
                    <a:pt x="17898229" y="1353464"/>
                  </a:lnTo>
                  <a:lnTo>
                    <a:pt x="17898229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67956" y="1025179"/>
              <a:ext cx="17898745" cy="1353820"/>
            </a:xfrm>
            <a:custGeom>
              <a:avLst/>
              <a:gdLst/>
              <a:ahLst/>
              <a:cxnLst/>
              <a:rect l="l" t="t" r="r" b="b"/>
              <a:pathLst>
                <a:path w="17898745" h="1353820">
                  <a:moveTo>
                    <a:pt x="0" y="0"/>
                  </a:moveTo>
                  <a:lnTo>
                    <a:pt x="17898229" y="0"/>
                  </a:lnTo>
                  <a:lnTo>
                    <a:pt x="17898229" y="1353464"/>
                  </a:lnTo>
                  <a:lnTo>
                    <a:pt x="0" y="1353464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67956" y="2378644"/>
              <a:ext cx="17898745" cy="6966584"/>
            </a:xfrm>
            <a:custGeom>
              <a:avLst/>
              <a:gdLst/>
              <a:ahLst/>
              <a:cxnLst/>
              <a:rect l="l" t="t" r="r" b="b"/>
              <a:pathLst>
                <a:path w="17898745" h="6966584">
                  <a:moveTo>
                    <a:pt x="17898229" y="0"/>
                  </a:moveTo>
                  <a:lnTo>
                    <a:pt x="0" y="0"/>
                  </a:lnTo>
                  <a:lnTo>
                    <a:pt x="0" y="6966114"/>
                  </a:lnTo>
                  <a:lnTo>
                    <a:pt x="17898229" y="6966114"/>
                  </a:lnTo>
                  <a:lnTo>
                    <a:pt x="17898229" y="0"/>
                  </a:lnTo>
                  <a:close/>
                </a:path>
              </a:pathLst>
            </a:custGeom>
            <a:solidFill>
              <a:srgbClr val="CFD7E7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7956" y="2378644"/>
              <a:ext cx="17898745" cy="6966584"/>
            </a:xfrm>
            <a:custGeom>
              <a:avLst/>
              <a:gdLst/>
              <a:ahLst/>
              <a:cxnLst/>
              <a:rect l="l" t="t" r="r" b="b"/>
              <a:pathLst>
                <a:path w="17898745" h="6966584">
                  <a:moveTo>
                    <a:pt x="0" y="0"/>
                  </a:moveTo>
                  <a:lnTo>
                    <a:pt x="17898229" y="0"/>
                  </a:lnTo>
                  <a:lnTo>
                    <a:pt x="17898229" y="6966114"/>
                  </a:lnTo>
                  <a:lnTo>
                    <a:pt x="0" y="6966114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CF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05929" y="1243779"/>
            <a:ext cx="16881475" cy="77825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1655" algn="ctr">
              <a:lnSpc>
                <a:spcPct val="100000"/>
              </a:lnSpc>
              <a:spcBef>
                <a:spcPts val="100"/>
              </a:spcBef>
              <a:tabLst>
                <a:tab pos="6478270" algn="l"/>
                <a:tab pos="8006715" algn="l"/>
              </a:tabLst>
            </a:pPr>
            <a:r>
              <a:rPr sz="47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47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700" spc="-20" dirty="0">
                <a:solidFill>
                  <a:srgbClr val="FFFFFF"/>
                </a:solidFill>
                <a:latin typeface="Calibri"/>
                <a:cs typeface="Calibri"/>
              </a:rPr>
              <a:t>facial</a:t>
            </a:r>
            <a:r>
              <a:rPr sz="47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700" spc="-5" dirty="0">
                <a:solidFill>
                  <a:srgbClr val="FFFFFF"/>
                </a:solidFill>
                <a:latin typeface="Calibri"/>
                <a:cs typeface="Calibri"/>
              </a:rPr>
              <a:t>nerve</a:t>
            </a:r>
            <a:r>
              <a:rPr sz="47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700" spc="-20" dirty="0">
                <a:solidFill>
                  <a:srgbClr val="FFFFFF"/>
                </a:solidFill>
                <a:latin typeface="Calibri"/>
                <a:cs typeface="Calibri"/>
              </a:rPr>
              <a:t>gets</a:t>
            </a:r>
            <a:r>
              <a:rPr sz="47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700" spc="-35" dirty="0">
                <a:solidFill>
                  <a:srgbClr val="FFFFFF"/>
                </a:solidFill>
                <a:latin typeface="Calibri"/>
                <a:cs typeface="Calibri"/>
              </a:rPr>
              <a:t>it’s	</a:t>
            </a:r>
            <a:r>
              <a:rPr sz="4700" spc="-5" dirty="0">
                <a:solidFill>
                  <a:srgbClr val="FFFFFF"/>
                </a:solidFill>
                <a:latin typeface="Calibri"/>
                <a:cs typeface="Calibri"/>
              </a:rPr>
              <a:t>blood	supply</a:t>
            </a:r>
            <a:r>
              <a:rPr sz="47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700" spc="-25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47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70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47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700" spc="-10" dirty="0">
                <a:solidFill>
                  <a:srgbClr val="FFFFFF"/>
                </a:solidFill>
                <a:latin typeface="Calibri"/>
                <a:cs typeface="Calibri"/>
              </a:rPr>
              <a:t>vessels:</a:t>
            </a:r>
            <a:endParaRPr sz="4700">
              <a:latin typeface="Calibri"/>
              <a:cs typeface="Calibri"/>
            </a:endParaRPr>
          </a:p>
          <a:p>
            <a:pPr marL="310515" indent="-298450">
              <a:lnSpc>
                <a:spcPct val="100000"/>
              </a:lnSpc>
              <a:spcBef>
                <a:spcPts val="4029"/>
              </a:spcBef>
              <a:buSzPct val="97872"/>
              <a:buChar char="•"/>
              <a:tabLst>
                <a:tab pos="311150" algn="l"/>
                <a:tab pos="10861040" algn="l"/>
              </a:tabLst>
            </a:pPr>
            <a:r>
              <a:rPr sz="4700" b="1" spc="-15" dirty="0">
                <a:solidFill>
                  <a:srgbClr val="31859C"/>
                </a:solidFill>
                <a:latin typeface="Calibri"/>
                <a:cs typeface="Calibri"/>
              </a:rPr>
              <a:t>Anterior</a:t>
            </a:r>
            <a:r>
              <a:rPr sz="4700" b="1" spc="5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700" b="1" spc="-15" dirty="0">
                <a:solidFill>
                  <a:srgbClr val="31859C"/>
                </a:solidFill>
                <a:latin typeface="Calibri"/>
                <a:cs typeface="Calibri"/>
              </a:rPr>
              <a:t>inferior</a:t>
            </a:r>
            <a:r>
              <a:rPr sz="4700" b="1" spc="5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700" b="1" spc="-10" dirty="0">
                <a:solidFill>
                  <a:srgbClr val="31859C"/>
                </a:solidFill>
                <a:latin typeface="Calibri"/>
                <a:cs typeface="Calibri"/>
              </a:rPr>
              <a:t>cerebellar</a:t>
            </a:r>
            <a:r>
              <a:rPr sz="4700" b="1" spc="5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700" b="1" spc="-10" dirty="0">
                <a:solidFill>
                  <a:srgbClr val="31859C"/>
                </a:solidFill>
                <a:latin typeface="Calibri"/>
                <a:cs typeface="Calibri"/>
              </a:rPr>
              <a:t>artery</a:t>
            </a:r>
            <a:r>
              <a:rPr sz="4700" b="1" spc="5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–</a:t>
            </a:r>
            <a:r>
              <a:rPr sz="4700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spc="-25" dirty="0">
                <a:solidFill>
                  <a:srgbClr val="838787"/>
                </a:solidFill>
                <a:latin typeface="Calibri"/>
                <a:cs typeface="Calibri"/>
              </a:rPr>
              <a:t>at</a:t>
            </a:r>
            <a:r>
              <a:rPr sz="4700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the	</a:t>
            </a:r>
            <a:r>
              <a:rPr sz="4700" spc="-10" dirty="0">
                <a:solidFill>
                  <a:srgbClr val="838787"/>
                </a:solidFill>
                <a:latin typeface="Calibri"/>
                <a:cs typeface="Calibri"/>
              </a:rPr>
              <a:t>cerebellopontine</a:t>
            </a:r>
            <a:r>
              <a:rPr sz="4700" spc="-2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angle</a:t>
            </a:r>
            <a:endParaRPr sz="4700">
              <a:latin typeface="Calibri"/>
              <a:cs typeface="Calibri"/>
            </a:endParaRPr>
          </a:p>
          <a:p>
            <a:pPr marL="248285" marR="411480" indent="-236220">
              <a:lnSpc>
                <a:spcPts val="5300"/>
              </a:lnSpc>
              <a:spcBef>
                <a:spcPts val="960"/>
              </a:spcBef>
              <a:buSzPct val="97872"/>
              <a:buChar char="•"/>
              <a:tabLst>
                <a:tab pos="311150" algn="l"/>
                <a:tab pos="1910714" algn="l"/>
                <a:tab pos="7054850" algn="l"/>
                <a:tab pos="11823065" algn="l"/>
                <a:tab pos="16163925" algn="l"/>
              </a:tabLst>
            </a:pPr>
            <a:r>
              <a:rPr sz="4700" b="1" dirty="0">
                <a:solidFill>
                  <a:srgbClr val="31859C"/>
                </a:solidFill>
                <a:latin typeface="Calibri"/>
                <a:cs typeface="Calibri"/>
              </a:rPr>
              <a:t>La</a:t>
            </a:r>
            <a:r>
              <a:rPr sz="4700" b="1" spc="-30" dirty="0">
                <a:solidFill>
                  <a:srgbClr val="31859C"/>
                </a:solidFill>
                <a:latin typeface="Calibri"/>
                <a:cs typeface="Calibri"/>
              </a:rPr>
              <a:t>b</a:t>
            </a:r>
            <a:r>
              <a:rPr sz="4700" b="1" dirty="0">
                <a:solidFill>
                  <a:srgbClr val="31859C"/>
                </a:solidFill>
                <a:latin typeface="Calibri"/>
                <a:cs typeface="Calibri"/>
              </a:rPr>
              <a:t>y</a:t>
            </a:r>
            <a:r>
              <a:rPr sz="4700" b="1" spc="5" dirty="0">
                <a:solidFill>
                  <a:srgbClr val="31859C"/>
                </a:solidFill>
                <a:latin typeface="Calibri"/>
                <a:cs typeface="Calibri"/>
              </a:rPr>
              <a:t>r</a:t>
            </a:r>
            <a:r>
              <a:rPr sz="4700" b="1" dirty="0">
                <a:solidFill>
                  <a:srgbClr val="31859C"/>
                </a:solidFill>
                <a:latin typeface="Calibri"/>
                <a:cs typeface="Calibri"/>
              </a:rPr>
              <a:t>i</a:t>
            </a:r>
            <a:r>
              <a:rPr sz="4700" b="1" spc="-50" dirty="0">
                <a:solidFill>
                  <a:srgbClr val="31859C"/>
                </a:solidFill>
                <a:latin typeface="Calibri"/>
                <a:cs typeface="Calibri"/>
              </a:rPr>
              <a:t>n</a:t>
            </a:r>
            <a:r>
              <a:rPr sz="4700" b="1" dirty="0">
                <a:solidFill>
                  <a:srgbClr val="31859C"/>
                </a:solidFill>
                <a:latin typeface="Calibri"/>
                <a:cs typeface="Calibri"/>
              </a:rPr>
              <a:t>thine a</a:t>
            </a:r>
            <a:r>
              <a:rPr sz="4700" b="1" spc="5" dirty="0">
                <a:solidFill>
                  <a:srgbClr val="31859C"/>
                </a:solidFill>
                <a:latin typeface="Calibri"/>
                <a:cs typeface="Calibri"/>
              </a:rPr>
              <a:t>r</a:t>
            </a:r>
            <a:r>
              <a:rPr sz="4700" b="1" spc="-60" dirty="0">
                <a:solidFill>
                  <a:srgbClr val="31859C"/>
                </a:solidFill>
                <a:latin typeface="Calibri"/>
                <a:cs typeface="Calibri"/>
              </a:rPr>
              <a:t>t</a:t>
            </a:r>
            <a:r>
              <a:rPr sz="4700" b="1" dirty="0">
                <a:solidFill>
                  <a:srgbClr val="31859C"/>
                </a:solidFill>
                <a:latin typeface="Calibri"/>
                <a:cs typeface="Calibri"/>
              </a:rPr>
              <a:t>e</a:t>
            </a:r>
            <a:r>
              <a:rPr sz="4700" b="1" spc="20" dirty="0">
                <a:solidFill>
                  <a:srgbClr val="31859C"/>
                </a:solidFill>
                <a:latin typeface="Calibri"/>
                <a:cs typeface="Calibri"/>
              </a:rPr>
              <a:t>r</a:t>
            </a:r>
            <a:r>
              <a:rPr sz="4700" b="1" spc="-25" dirty="0">
                <a:solidFill>
                  <a:srgbClr val="31859C"/>
                </a:solidFill>
                <a:latin typeface="Calibri"/>
                <a:cs typeface="Calibri"/>
              </a:rPr>
              <a:t>y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(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b</a:t>
            </a:r>
            <a:r>
              <a:rPr sz="4700" spc="-100" dirty="0">
                <a:solidFill>
                  <a:srgbClr val="838787"/>
                </a:solidFill>
                <a:latin typeface="Calibri"/>
                <a:cs typeface="Calibri"/>
              </a:rPr>
              <a:t>r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anch	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o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f a</a:t>
            </a:r>
            <a:r>
              <a:rPr sz="4700" spc="-45" dirty="0">
                <a:solidFill>
                  <a:srgbClr val="838787"/>
                </a:solidFill>
                <a:latin typeface="Calibri"/>
                <a:cs typeface="Calibri"/>
              </a:rPr>
              <a:t>n</a:t>
            </a:r>
            <a:r>
              <a:rPr sz="4700" spc="-55" dirty="0">
                <a:solidFill>
                  <a:srgbClr val="838787"/>
                </a:solidFill>
                <a:latin typeface="Calibri"/>
                <a:cs typeface="Calibri"/>
              </a:rPr>
              <a:t>t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e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r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i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o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r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i</a:t>
            </a:r>
            <a:r>
              <a:rPr sz="4700" spc="-30" dirty="0">
                <a:solidFill>
                  <a:srgbClr val="838787"/>
                </a:solidFill>
                <a:latin typeface="Calibri"/>
                <a:cs typeface="Calibri"/>
              </a:rPr>
              <a:t>n</a:t>
            </a:r>
            <a:r>
              <a:rPr sz="4700" spc="-120" dirty="0">
                <a:solidFill>
                  <a:srgbClr val="838787"/>
                </a:solidFill>
                <a:latin typeface="Calibri"/>
                <a:cs typeface="Calibri"/>
              </a:rPr>
              <a:t>f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e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r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i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o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r	ce</a:t>
            </a:r>
            <a:r>
              <a:rPr sz="4700" spc="-65" dirty="0">
                <a:solidFill>
                  <a:srgbClr val="838787"/>
                </a:solidFill>
                <a:latin typeface="Calibri"/>
                <a:cs typeface="Calibri"/>
              </a:rPr>
              <a:t>r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ebellar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a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r</a:t>
            </a:r>
            <a:r>
              <a:rPr sz="4700" spc="-55" dirty="0">
                <a:solidFill>
                  <a:srgbClr val="838787"/>
                </a:solidFill>
                <a:latin typeface="Calibri"/>
                <a:cs typeface="Calibri"/>
              </a:rPr>
              <a:t>t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e</a:t>
            </a:r>
            <a:r>
              <a:rPr sz="4700" spc="20" dirty="0">
                <a:solidFill>
                  <a:srgbClr val="838787"/>
                </a:solidFill>
                <a:latin typeface="Calibri"/>
                <a:cs typeface="Calibri"/>
              </a:rPr>
              <a:t>r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y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)	–  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within	</a:t>
            </a:r>
            <a:r>
              <a:rPr sz="4700" spc="-15" dirty="0">
                <a:solidFill>
                  <a:srgbClr val="838787"/>
                </a:solidFill>
                <a:latin typeface="Calibri"/>
                <a:cs typeface="Calibri"/>
              </a:rPr>
              <a:t>internal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spc="-15" dirty="0">
                <a:solidFill>
                  <a:srgbClr val="838787"/>
                </a:solidFill>
                <a:latin typeface="Calibri"/>
                <a:cs typeface="Calibri"/>
              </a:rPr>
              <a:t>acoustic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spc="-10" dirty="0">
                <a:solidFill>
                  <a:srgbClr val="838787"/>
                </a:solidFill>
                <a:latin typeface="Calibri"/>
                <a:cs typeface="Calibri"/>
              </a:rPr>
              <a:t>meatus</a:t>
            </a:r>
            <a:endParaRPr sz="4700">
              <a:latin typeface="Calibri"/>
              <a:cs typeface="Calibri"/>
            </a:endParaRPr>
          </a:p>
          <a:p>
            <a:pPr marL="248285" marR="702310" indent="-236220">
              <a:lnSpc>
                <a:spcPts val="5300"/>
              </a:lnSpc>
              <a:spcBef>
                <a:spcPts val="845"/>
              </a:spcBef>
              <a:buSzPct val="97872"/>
              <a:buChar char="•"/>
              <a:tabLst>
                <a:tab pos="311150" algn="l"/>
                <a:tab pos="5067935" algn="l"/>
                <a:tab pos="6116320" algn="l"/>
                <a:tab pos="8070850" algn="l"/>
                <a:tab pos="8846820" algn="l"/>
                <a:tab pos="11423015" algn="l"/>
                <a:tab pos="15873094" algn="l"/>
              </a:tabLst>
            </a:pPr>
            <a:r>
              <a:rPr sz="4700" b="1" dirty="0">
                <a:solidFill>
                  <a:srgbClr val="838787"/>
                </a:solidFill>
                <a:latin typeface="Calibri"/>
                <a:cs typeface="Calibri"/>
              </a:rPr>
              <a:t>Superfi</a:t>
            </a:r>
            <a:r>
              <a:rPr sz="4700" b="1" spc="5" dirty="0">
                <a:solidFill>
                  <a:srgbClr val="838787"/>
                </a:solidFill>
                <a:latin typeface="Calibri"/>
                <a:cs typeface="Calibri"/>
              </a:rPr>
              <a:t>c</a:t>
            </a:r>
            <a:r>
              <a:rPr sz="4700" b="1" dirty="0">
                <a:solidFill>
                  <a:srgbClr val="838787"/>
                </a:solidFill>
                <a:latin typeface="Calibri"/>
                <a:cs typeface="Calibri"/>
              </a:rPr>
              <a:t>ial p</a:t>
            </a:r>
            <a:r>
              <a:rPr sz="4700" b="1" spc="-30" dirty="0">
                <a:solidFill>
                  <a:srgbClr val="838787"/>
                </a:solidFill>
                <a:latin typeface="Calibri"/>
                <a:cs typeface="Calibri"/>
              </a:rPr>
              <a:t>e</a:t>
            </a:r>
            <a:r>
              <a:rPr sz="4700" b="1" dirty="0">
                <a:solidFill>
                  <a:srgbClr val="838787"/>
                </a:solidFill>
                <a:latin typeface="Calibri"/>
                <a:cs typeface="Calibri"/>
              </a:rPr>
              <a:t>t</a:t>
            </a:r>
            <a:r>
              <a:rPr sz="4700" b="1" spc="-55" dirty="0">
                <a:solidFill>
                  <a:srgbClr val="838787"/>
                </a:solidFill>
                <a:latin typeface="Calibri"/>
                <a:cs typeface="Calibri"/>
              </a:rPr>
              <a:t>r</a:t>
            </a:r>
            <a:r>
              <a:rPr sz="4700" b="1" dirty="0">
                <a:solidFill>
                  <a:srgbClr val="838787"/>
                </a:solidFill>
                <a:latin typeface="Calibri"/>
                <a:cs typeface="Calibri"/>
              </a:rPr>
              <a:t>osal ar</a:t>
            </a:r>
            <a:r>
              <a:rPr sz="4700" b="1" spc="-60" dirty="0">
                <a:solidFill>
                  <a:srgbClr val="838787"/>
                </a:solidFill>
                <a:latin typeface="Calibri"/>
                <a:cs typeface="Calibri"/>
              </a:rPr>
              <a:t>t</a:t>
            </a:r>
            <a:r>
              <a:rPr sz="4700" b="1" dirty="0">
                <a:solidFill>
                  <a:srgbClr val="838787"/>
                </a:solidFill>
                <a:latin typeface="Calibri"/>
                <a:cs typeface="Calibri"/>
              </a:rPr>
              <a:t>e</a:t>
            </a:r>
            <a:r>
              <a:rPr sz="4700" b="1" spc="15" dirty="0">
                <a:solidFill>
                  <a:srgbClr val="838787"/>
                </a:solidFill>
                <a:latin typeface="Calibri"/>
                <a:cs typeface="Calibri"/>
              </a:rPr>
              <a:t>r</a:t>
            </a:r>
            <a:r>
              <a:rPr sz="4700" b="1" dirty="0">
                <a:solidFill>
                  <a:srgbClr val="838787"/>
                </a:solidFill>
                <a:latin typeface="Calibri"/>
                <a:cs typeface="Calibri"/>
              </a:rPr>
              <a:t>y</a:t>
            </a:r>
            <a:r>
              <a:rPr sz="4700" b="1" spc="-4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(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b</a:t>
            </a:r>
            <a:r>
              <a:rPr sz="4700" spc="-100" dirty="0">
                <a:solidFill>
                  <a:srgbClr val="838787"/>
                </a:solidFill>
                <a:latin typeface="Calibri"/>
                <a:cs typeface="Calibri"/>
              </a:rPr>
              <a:t>r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anch	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o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f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spc="-5" dirty="0">
                <a:solidFill>
                  <a:srgbClr val="31859C"/>
                </a:solidFill>
                <a:latin typeface="Calibri"/>
                <a:cs typeface="Calibri"/>
              </a:rPr>
              <a:t>m</a:t>
            </a:r>
            <a:r>
              <a:rPr sz="4700" dirty="0">
                <a:solidFill>
                  <a:srgbClr val="31859C"/>
                </a:solidFill>
                <a:latin typeface="Calibri"/>
                <a:cs typeface="Calibri"/>
              </a:rPr>
              <a:t>iddle	</a:t>
            </a:r>
            <a:r>
              <a:rPr sz="4700" spc="-5" dirty="0">
                <a:solidFill>
                  <a:srgbClr val="31859C"/>
                </a:solidFill>
                <a:latin typeface="Calibri"/>
                <a:cs typeface="Calibri"/>
              </a:rPr>
              <a:t>m</a:t>
            </a:r>
            <a:r>
              <a:rPr sz="4700" dirty="0">
                <a:solidFill>
                  <a:srgbClr val="31859C"/>
                </a:solidFill>
                <a:latin typeface="Calibri"/>
                <a:cs typeface="Calibri"/>
              </a:rPr>
              <a:t>enin</a:t>
            </a:r>
            <a:r>
              <a:rPr sz="4700" spc="-40" dirty="0">
                <a:solidFill>
                  <a:srgbClr val="31859C"/>
                </a:solidFill>
                <a:latin typeface="Calibri"/>
                <a:cs typeface="Calibri"/>
              </a:rPr>
              <a:t>g</a:t>
            </a:r>
            <a:r>
              <a:rPr sz="4700" dirty="0">
                <a:solidFill>
                  <a:srgbClr val="31859C"/>
                </a:solidFill>
                <a:latin typeface="Calibri"/>
                <a:cs typeface="Calibri"/>
              </a:rPr>
              <a:t>eal a</a:t>
            </a:r>
            <a:r>
              <a:rPr sz="4700" spc="-5" dirty="0">
                <a:solidFill>
                  <a:srgbClr val="31859C"/>
                </a:solidFill>
                <a:latin typeface="Calibri"/>
                <a:cs typeface="Calibri"/>
              </a:rPr>
              <a:t>r</a:t>
            </a:r>
            <a:r>
              <a:rPr sz="4700" spc="-55" dirty="0">
                <a:solidFill>
                  <a:srgbClr val="31859C"/>
                </a:solidFill>
                <a:latin typeface="Calibri"/>
                <a:cs typeface="Calibri"/>
              </a:rPr>
              <a:t>t</a:t>
            </a:r>
            <a:r>
              <a:rPr sz="4700" dirty="0">
                <a:solidFill>
                  <a:srgbClr val="31859C"/>
                </a:solidFill>
                <a:latin typeface="Calibri"/>
                <a:cs typeface="Calibri"/>
              </a:rPr>
              <a:t>e</a:t>
            </a:r>
            <a:r>
              <a:rPr sz="4700" spc="20" dirty="0">
                <a:solidFill>
                  <a:srgbClr val="31859C"/>
                </a:solidFill>
                <a:latin typeface="Calibri"/>
                <a:cs typeface="Calibri"/>
              </a:rPr>
              <a:t>r</a:t>
            </a:r>
            <a:r>
              <a:rPr sz="4700" spc="-5" dirty="0">
                <a:solidFill>
                  <a:srgbClr val="31859C"/>
                </a:solidFill>
                <a:latin typeface="Calibri"/>
                <a:cs typeface="Calibri"/>
              </a:rPr>
              <a:t>y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)	–  </a:t>
            </a:r>
            <a:r>
              <a:rPr sz="4700" spc="-15" dirty="0">
                <a:solidFill>
                  <a:srgbClr val="838787"/>
                </a:solidFill>
                <a:latin typeface="Calibri"/>
                <a:cs typeface="Calibri"/>
              </a:rPr>
              <a:t>geniculate</a:t>
            </a:r>
            <a:r>
              <a:rPr sz="4700" spc="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spc="-15" dirty="0">
                <a:solidFill>
                  <a:srgbClr val="838787"/>
                </a:solidFill>
                <a:latin typeface="Calibri"/>
                <a:cs typeface="Calibri"/>
              </a:rPr>
              <a:t>ganglion	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and	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nearby	parts</a:t>
            </a:r>
            <a:endParaRPr sz="4700">
              <a:latin typeface="Calibri"/>
              <a:cs typeface="Calibri"/>
            </a:endParaRPr>
          </a:p>
          <a:p>
            <a:pPr marL="248285" marR="5080" indent="-236220">
              <a:lnSpc>
                <a:spcPts val="5300"/>
              </a:lnSpc>
              <a:spcBef>
                <a:spcPts val="840"/>
              </a:spcBef>
              <a:buSzPct val="97872"/>
              <a:buChar char="•"/>
              <a:tabLst>
                <a:tab pos="311150" algn="l"/>
                <a:tab pos="7314565" algn="l"/>
                <a:tab pos="14351635" algn="l"/>
                <a:tab pos="14919325" algn="l"/>
              </a:tabLst>
            </a:pPr>
            <a:r>
              <a:rPr sz="4700" b="1" dirty="0">
                <a:solidFill>
                  <a:srgbClr val="838787"/>
                </a:solidFill>
                <a:latin typeface="Calibri"/>
                <a:cs typeface="Calibri"/>
              </a:rPr>
              <a:t>Styloma</a:t>
            </a:r>
            <a:r>
              <a:rPr sz="4700" b="1" spc="-55" dirty="0">
                <a:solidFill>
                  <a:srgbClr val="838787"/>
                </a:solidFill>
                <a:latin typeface="Calibri"/>
                <a:cs typeface="Calibri"/>
              </a:rPr>
              <a:t>s</a:t>
            </a:r>
            <a:r>
              <a:rPr sz="4700" b="1" spc="-50" dirty="0">
                <a:solidFill>
                  <a:srgbClr val="838787"/>
                </a:solidFill>
                <a:latin typeface="Calibri"/>
                <a:cs typeface="Calibri"/>
              </a:rPr>
              <a:t>t</a:t>
            </a:r>
            <a:r>
              <a:rPr sz="4700" b="1" dirty="0">
                <a:solidFill>
                  <a:srgbClr val="838787"/>
                </a:solidFill>
                <a:latin typeface="Calibri"/>
                <a:cs typeface="Calibri"/>
              </a:rPr>
              <a:t>oid ar</a:t>
            </a:r>
            <a:r>
              <a:rPr sz="4700" b="1" spc="-60" dirty="0">
                <a:solidFill>
                  <a:srgbClr val="838787"/>
                </a:solidFill>
                <a:latin typeface="Calibri"/>
                <a:cs typeface="Calibri"/>
              </a:rPr>
              <a:t>t</a:t>
            </a:r>
            <a:r>
              <a:rPr sz="4700" b="1" dirty="0">
                <a:solidFill>
                  <a:srgbClr val="838787"/>
                </a:solidFill>
                <a:latin typeface="Calibri"/>
                <a:cs typeface="Calibri"/>
              </a:rPr>
              <a:t>e</a:t>
            </a:r>
            <a:r>
              <a:rPr sz="4700" b="1" spc="15" dirty="0">
                <a:solidFill>
                  <a:srgbClr val="838787"/>
                </a:solidFill>
                <a:latin typeface="Calibri"/>
                <a:cs typeface="Calibri"/>
              </a:rPr>
              <a:t>r</a:t>
            </a:r>
            <a:r>
              <a:rPr sz="4700" b="1" dirty="0">
                <a:solidFill>
                  <a:srgbClr val="838787"/>
                </a:solidFill>
                <a:latin typeface="Calibri"/>
                <a:cs typeface="Calibri"/>
              </a:rPr>
              <a:t>y</a:t>
            </a:r>
            <a:r>
              <a:rPr sz="4700" b="1" spc="-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(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b</a:t>
            </a:r>
            <a:r>
              <a:rPr sz="4700" spc="-100" dirty="0">
                <a:solidFill>
                  <a:srgbClr val="838787"/>
                </a:solidFill>
                <a:latin typeface="Calibri"/>
                <a:cs typeface="Calibri"/>
              </a:rPr>
              <a:t>r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anch	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o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f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dirty="0">
                <a:solidFill>
                  <a:srgbClr val="31859C"/>
                </a:solidFill>
                <a:latin typeface="Calibri"/>
                <a:cs typeface="Calibri"/>
              </a:rPr>
              <a:t>p</a:t>
            </a:r>
            <a:r>
              <a:rPr sz="4700" spc="-5" dirty="0">
                <a:solidFill>
                  <a:srgbClr val="31859C"/>
                </a:solidFill>
                <a:latin typeface="Calibri"/>
                <a:cs typeface="Calibri"/>
              </a:rPr>
              <a:t>o</a:t>
            </a:r>
            <a:r>
              <a:rPr sz="4700" spc="-55" dirty="0">
                <a:solidFill>
                  <a:srgbClr val="31859C"/>
                </a:solidFill>
                <a:latin typeface="Calibri"/>
                <a:cs typeface="Calibri"/>
              </a:rPr>
              <a:t>st</a:t>
            </a:r>
            <a:r>
              <a:rPr sz="4700" dirty="0">
                <a:solidFill>
                  <a:srgbClr val="31859C"/>
                </a:solidFill>
                <a:latin typeface="Calibri"/>
                <a:cs typeface="Calibri"/>
              </a:rPr>
              <a:t>e</a:t>
            </a:r>
            <a:r>
              <a:rPr sz="4700" spc="-5" dirty="0">
                <a:solidFill>
                  <a:srgbClr val="31859C"/>
                </a:solidFill>
                <a:latin typeface="Calibri"/>
                <a:cs typeface="Calibri"/>
              </a:rPr>
              <a:t>r</a:t>
            </a:r>
            <a:r>
              <a:rPr sz="4700" dirty="0">
                <a:solidFill>
                  <a:srgbClr val="31859C"/>
                </a:solidFill>
                <a:latin typeface="Calibri"/>
                <a:cs typeface="Calibri"/>
              </a:rPr>
              <a:t>i</a:t>
            </a:r>
            <a:r>
              <a:rPr sz="4700" spc="-5" dirty="0">
                <a:solidFill>
                  <a:srgbClr val="31859C"/>
                </a:solidFill>
                <a:latin typeface="Calibri"/>
                <a:cs typeface="Calibri"/>
              </a:rPr>
              <a:t>o</a:t>
            </a:r>
            <a:r>
              <a:rPr sz="4700" dirty="0">
                <a:solidFill>
                  <a:srgbClr val="31859C"/>
                </a:solidFill>
                <a:latin typeface="Calibri"/>
                <a:cs typeface="Calibri"/>
              </a:rPr>
              <a:t>r</a:t>
            </a:r>
            <a:r>
              <a:rPr sz="4700" spc="-5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700" dirty="0">
                <a:solidFill>
                  <a:srgbClr val="31859C"/>
                </a:solidFill>
                <a:latin typeface="Calibri"/>
                <a:cs typeface="Calibri"/>
              </a:rPr>
              <a:t>au</a:t>
            </a:r>
            <a:r>
              <a:rPr sz="4700" spc="-5" dirty="0">
                <a:solidFill>
                  <a:srgbClr val="31859C"/>
                </a:solidFill>
                <a:latin typeface="Calibri"/>
                <a:cs typeface="Calibri"/>
              </a:rPr>
              <a:t>r</a:t>
            </a:r>
            <a:r>
              <a:rPr sz="4700" dirty="0">
                <a:solidFill>
                  <a:srgbClr val="31859C"/>
                </a:solidFill>
                <a:latin typeface="Calibri"/>
                <a:cs typeface="Calibri"/>
              </a:rPr>
              <a:t>icular</a:t>
            </a:r>
            <a:r>
              <a:rPr sz="4700" spc="-5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700" dirty="0">
                <a:solidFill>
                  <a:srgbClr val="31859C"/>
                </a:solidFill>
                <a:latin typeface="Calibri"/>
                <a:cs typeface="Calibri"/>
              </a:rPr>
              <a:t>a</a:t>
            </a:r>
            <a:r>
              <a:rPr sz="4700" spc="-5" dirty="0">
                <a:solidFill>
                  <a:srgbClr val="31859C"/>
                </a:solidFill>
                <a:latin typeface="Calibri"/>
                <a:cs typeface="Calibri"/>
              </a:rPr>
              <a:t>r</a:t>
            </a:r>
            <a:r>
              <a:rPr sz="4700" spc="-55" dirty="0">
                <a:solidFill>
                  <a:srgbClr val="31859C"/>
                </a:solidFill>
                <a:latin typeface="Calibri"/>
                <a:cs typeface="Calibri"/>
              </a:rPr>
              <a:t>t</a:t>
            </a:r>
            <a:r>
              <a:rPr sz="4700" dirty="0">
                <a:solidFill>
                  <a:srgbClr val="31859C"/>
                </a:solidFill>
                <a:latin typeface="Calibri"/>
                <a:cs typeface="Calibri"/>
              </a:rPr>
              <a:t>e</a:t>
            </a:r>
            <a:r>
              <a:rPr sz="4700" spc="20" dirty="0">
                <a:solidFill>
                  <a:srgbClr val="31859C"/>
                </a:solidFill>
                <a:latin typeface="Calibri"/>
                <a:cs typeface="Calibri"/>
              </a:rPr>
              <a:t>r</a:t>
            </a:r>
            <a:r>
              <a:rPr sz="4700" dirty="0">
                <a:solidFill>
                  <a:srgbClr val="31859C"/>
                </a:solidFill>
                <a:latin typeface="Calibri"/>
                <a:cs typeface="Calibri"/>
              </a:rPr>
              <a:t>y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)	–	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m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a</a:t>
            </a:r>
            <a:r>
              <a:rPr sz="4700" spc="-55" dirty="0">
                <a:solidFill>
                  <a:srgbClr val="838787"/>
                </a:solidFill>
                <a:latin typeface="Calibri"/>
                <a:cs typeface="Calibri"/>
              </a:rPr>
              <a:t>s</a:t>
            </a:r>
            <a:r>
              <a:rPr sz="4700" spc="-50" dirty="0">
                <a:solidFill>
                  <a:srgbClr val="838787"/>
                </a:solidFill>
                <a:latin typeface="Calibri"/>
                <a:cs typeface="Calibri"/>
              </a:rPr>
              <a:t>t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o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id  </a:t>
            </a:r>
            <a:r>
              <a:rPr sz="4700" spc="-10" dirty="0">
                <a:solidFill>
                  <a:srgbClr val="838787"/>
                </a:solidFill>
                <a:latin typeface="Calibri"/>
                <a:cs typeface="Calibri"/>
              </a:rPr>
              <a:t>segment</a:t>
            </a:r>
            <a:endParaRPr sz="4700">
              <a:latin typeface="Calibri"/>
              <a:cs typeface="Calibri"/>
            </a:endParaRPr>
          </a:p>
          <a:p>
            <a:pPr marL="248285" marR="992505" indent="-236220">
              <a:lnSpc>
                <a:spcPts val="5300"/>
              </a:lnSpc>
              <a:spcBef>
                <a:spcPts val="819"/>
              </a:spcBef>
              <a:buSzPct val="97872"/>
              <a:buChar char="•"/>
              <a:tabLst>
                <a:tab pos="311150" algn="l"/>
                <a:tab pos="3479800" algn="l"/>
                <a:tab pos="8781415" algn="l"/>
                <a:tab pos="11265535" algn="l"/>
              </a:tabLst>
            </a:pPr>
            <a:r>
              <a:rPr sz="4700" b="1" spc="-25" dirty="0">
                <a:solidFill>
                  <a:srgbClr val="838787"/>
                </a:solidFill>
                <a:latin typeface="Calibri"/>
                <a:cs typeface="Calibri"/>
              </a:rPr>
              <a:t>Posterior</a:t>
            </a:r>
            <a:r>
              <a:rPr sz="4700" b="1" spc="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b="1" spc="-5" dirty="0">
                <a:solidFill>
                  <a:srgbClr val="838787"/>
                </a:solidFill>
                <a:latin typeface="Calibri"/>
                <a:cs typeface="Calibri"/>
              </a:rPr>
              <a:t>auricular</a:t>
            </a:r>
            <a:r>
              <a:rPr sz="4700" b="1" spc="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b="1" spc="-10" dirty="0">
                <a:solidFill>
                  <a:srgbClr val="838787"/>
                </a:solidFill>
                <a:latin typeface="Calibri"/>
                <a:cs typeface="Calibri"/>
              </a:rPr>
              <a:t>artery</a:t>
            </a:r>
            <a:r>
              <a:rPr sz="4700" b="1" spc="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supplies	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the</a:t>
            </a:r>
            <a:r>
              <a:rPr sz="4700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spc="-20" dirty="0">
                <a:solidFill>
                  <a:srgbClr val="838787"/>
                </a:solidFill>
                <a:latin typeface="Calibri"/>
                <a:cs typeface="Calibri"/>
              </a:rPr>
              <a:t>facial	</a:t>
            </a:r>
            <a:r>
              <a:rPr sz="4700" spc="-5" dirty="0">
                <a:solidFill>
                  <a:srgbClr val="838787"/>
                </a:solidFill>
                <a:latin typeface="Calibri"/>
                <a:cs typeface="Calibri"/>
              </a:rPr>
              <a:t>nerve </a:t>
            </a:r>
            <a:r>
              <a:rPr sz="4700" spc="-25" dirty="0">
                <a:solidFill>
                  <a:srgbClr val="838787"/>
                </a:solidFill>
                <a:latin typeface="Calibri"/>
                <a:cs typeface="Calibri"/>
              </a:rPr>
              <a:t>at </a:t>
            </a:r>
            <a:r>
              <a:rPr sz="4700" dirty="0">
                <a:solidFill>
                  <a:srgbClr val="838787"/>
                </a:solidFill>
                <a:latin typeface="Calibri"/>
                <a:cs typeface="Calibri"/>
              </a:rPr>
              <a:t>&amp; </a:t>
            </a:r>
            <a:r>
              <a:rPr sz="4700" spc="-20" dirty="0">
                <a:solidFill>
                  <a:srgbClr val="838787"/>
                </a:solidFill>
                <a:latin typeface="Calibri"/>
                <a:cs typeface="Calibri"/>
              </a:rPr>
              <a:t>distal </a:t>
            </a:r>
            <a:r>
              <a:rPr sz="4700" spc="-25" dirty="0">
                <a:solidFill>
                  <a:srgbClr val="838787"/>
                </a:solidFill>
                <a:latin typeface="Calibri"/>
                <a:cs typeface="Calibri"/>
              </a:rPr>
              <a:t>to </a:t>
            </a:r>
            <a:r>
              <a:rPr sz="4700" spc="-105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700" spc="-15" dirty="0">
                <a:solidFill>
                  <a:srgbClr val="838787"/>
                </a:solidFill>
                <a:latin typeface="Calibri"/>
                <a:cs typeface="Calibri"/>
              </a:rPr>
              <a:t>stylomastoid	</a:t>
            </a:r>
            <a:r>
              <a:rPr sz="4700" spc="-30" dirty="0">
                <a:solidFill>
                  <a:srgbClr val="838787"/>
                </a:solidFill>
                <a:latin typeface="Calibri"/>
                <a:cs typeface="Calibri"/>
              </a:rPr>
              <a:t>foramen</a:t>
            </a:r>
            <a:endParaRPr sz="47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8579" y="9664534"/>
            <a:ext cx="15732808" cy="132643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3144" y="707793"/>
            <a:ext cx="8704580" cy="946150"/>
            <a:chOff x="1883144" y="707793"/>
            <a:chExt cx="8704580" cy="9461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3144" y="707793"/>
              <a:ext cx="8704272" cy="9459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18484" y="726643"/>
              <a:ext cx="8633593" cy="87525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18484" y="726648"/>
            <a:ext cx="8634095" cy="875665"/>
          </a:xfrm>
          <a:prstGeom prst="rect">
            <a:avLst/>
          </a:prstGeom>
          <a:ln w="785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4765" algn="ctr">
              <a:lnSpc>
                <a:spcPts val="6415"/>
              </a:lnSpc>
            </a:pPr>
            <a:r>
              <a:rPr sz="6750" dirty="0"/>
              <a:t>Applied</a:t>
            </a:r>
            <a:r>
              <a:rPr sz="6750" spc="-170" dirty="0"/>
              <a:t> </a:t>
            </a:r>
            <a:r>
              <a:rPr sz="6750" spc="-40" dirty="0"/>
              <a:t>anatomy</a:t>
            </a:r>
            <a:endParaRPr sz="6750"/>
          </a:p>
        </p:txBody>
      </p:sp>
      <p:sp>
        <p:nvSpPr>
          <p:cNvPr id="6" name="object 6"/>
          <p:cNvSpPr txBox="1"/>
          <p:nvPr/>
        </p:nvSpPr>
        <p:spPr>
          <a:xfrm>
            <a:off x="1190554" y="2490579"/>
            <a:ext cx="7806055" cy="5826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104265">
              <a:lnSpc>
                <a:spcPct val="105300"/>
              </a:lnSpc>
              <a:spcBef>
                <a:spcPts val="95"/>
              </a:spcBef>
              <a:buFont typeface="MS UI Gothic"/>
              <a:buChar char="❑"/>
              <a:tabLst>
                <a:tab pos="720090" algn="l"/>
              </a:tabLst>
            </a:pPr>
            <a:r>
              <a:rPr sz="4700" spc="-10" dirty="0">
                <a:solidFill>
                  <a:srgbClr val="548ED4"/>
                </a:solidFill>
                <a:latin typeface="Calibri"/>
                <a:cs typeface="Calibri"/>
              </a:rPr>
              <a:t>The</a:t>
            </a:r>
            <a:r>
              <a:rPr sz="4700" spc="-45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4700" spc="-20" dirty="0">
                <a:solidFill>
                  <a:srgbClr val="548ED4"/>
                </a:solidFill>
                <a:latin typeface="Calibri"/>
                <a:cs typeface="Calibri"/>
              </a:rPr>
              <a:t>Labyrinthine</a:t>
            </a:r>
            <a:r>
              <a:rPr sz="4700" spc="-40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4700" spc="-15" dirty="0">
                <a:solidFill>
                  <a:srgbClr val="548ED4"/>
                </a:solidFill>
                <a:latin typeface="Calibri"/>
                <a:cs typeface="Calibri"/>
              </a:rPr>
              <a:t>portion </a:t>
            </a:r>
            <a:r>
              <a:rPr sz="4700" spc="-1050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4700" spc="-10" dirty="0">
                <a:solidFill>
                  <a:srgbClr val="548ED4"/>
                </a:solidFill>
                <a:latin typeface="Calibri"/>
                <a:cs typeface="Calibri"/>
              </a:rPr>
              <a:t>does</a:t>
            </a:r>
            <a:r>
              <a:rPr sz="4700" spc="-35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4700" spc="-10" dirty="0">
                <a:solidFill>
                  <a:srgbClr val="548ED4"/>
                </a:solidFill>
                <a:latin typeface="Calibri"/>
                <a:cs typeface="Calibri"/>
              </a:rPr>
              <a:t>not</a:t>
            </a:r>
            <a:r>
              <a:rPr sz="4700" spc="-25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4700" spc="-65" dirty="0">
                <a:solidFill>
                  <a:srgbClr val="548ED4"/>
                </a:solidFill>
                <a:latin typeface="Calibri"/>
                <a:cs typeface="Calibri"/>
              </a:rPr>
              <a:t>have</a:t>
            </a:r>
            <a:r>
              <a:rPr sz="4700" spc="-90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4700" spc="-50" dirty="0">
                <a:solidFill>
                  <a:srgbClr val="548ED4"/>
                </a:solidFill>
                <a:latin typeface="Calibri"/>
                <a:cs typeface="Calibri"/>
              </a:rPr>
              <a:t>any</a:t>
            </a:r>
            <a:r>
              <a:rPr sz="4700" spc="60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4700" spc="-20" dirty="0">
                <a:solidFill>
                  <a:srgbClr val="548ED4"/>
                </a:solidFill>
                <a:latin typeface="Calibri"/>
                <a:cs typeface="Calibri"/>
              </a:rPr>
              <a:t>overlap</a:t>
            </a:r>
            <a:endParaRPr sz="47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548ED4"/>
              </a:buClr>
              <a:buFont typeface="MS UI Gothic"/>
              <a:buChar char="❑"/>
            </a:pPr>
            <a:endParaRPr sz="4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548ED4"/>
              </a:buClr>
              <a:buFont typeface="MS UI Gothic"/>
              <a:buChar char="❑"/>
            </a:pPr>
            <a:endParaRPr sz="4500">
              <a:latin typeface="Calibri"/>
              <a:cs typeface="Calibri"/>
            </a:endParaRPr>
          </a:p>
          <a:p>
            <a:pPr marL="719455" indent="-707390">
              <a:lnSpc>
                <a:spcPct val="100000"/>
              </a:lnSpc>
              <a:buFont typeface="MS UI Gothic"/>
              <a:buChar char="❑"/>
              <a:tabLst>
                <a:tab pos="720090" algn="l"/>
              </a:tabLst>
            </a:pPr>
            <a:r>
              <a:rPr sz="4700" spc="-55" dirty="0">
                <a:solidFill>
                  <a:srgbClr val="548ED4"/>
                </a:solidFill>
                <a:latin typeface="Calibri"/>
                <a:cs typeface="Calibri"/>
              </a:rPr>
              <a:t>Petrosal</a:t>
            </a:r>
            <a:r>
              <a:rPr sz="4700" spc="-80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4700" spc="-10" dirty="0">
                <a:solidFill>
                  <a:srgbClr val="548ED4"/>
                </a:solidFill>
                <a:latin typeface="Calibri"/>
                <a:cs typeface="Calibri"/>
              </a:rPr>
              <a:t>artery</a:t>
            </a:r>
            <a:r>
              <a:rPr sz="4700" spc="-45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4700" spc="-15" dirty="0">
                <a:solidFill>
                  <a:srgbClr val="548ED4"/>
                </a:solidFill>
                <a:latin typeface="Calibri"/>
                <a:cs typeface="Calibri"/>
              </a:rPr>
              <a:t>alone</a:t>
            </a:r>
            <a:endParaRPr sz="47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548ED4"/>
              </a:buClr>
              <a:buFont typeface="MS UI Gothic"/>
              <a:buChar char="❑"/>
            </a:pPr>
            <a:endParaRPr sz="4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548ED4"/>
              </a:buClr>
              <a:buFont typeface="MS UI Gothic"/>
              <a:buChar char="❑"/>
            </a:pPr>
            <a:endParaRPr sz="4500">
              <a:latin typeface="Calibri"/>
              <a:cs typeface="Calibri"/>
            </a:endParaRPr>
          </a:p>
          <a:p>
            <a:pPr marL="719455" indent="-707390">
              <a:lnSpc>
                <a:spcPct val="100000"/>
              </a:lnSpc>
              <a:buFont typeface="MS UI Gothic"/>
              <a:buChar char="❑"/>
              <a:tabLst>
                <a:tab pos="720090" algn="l"/>
              </a:tabLst>
            </a:pPr>
            <a:r>
              <a:rPr sz="4700" spc="-35" dirty="0">
                <a:solidFill>
                  <a:srgbClr val="548ED4"/>
                </a:solidFill>
                <a:latin typeface="Calibri"/>
                <a:cs typeface="Calibri"/>
              </a:rPr>
              <a:t>More</a:t>
            </a:r>
            <a:r>
              <a:rPr sz="4700" spc="-60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4700" spc="-20" dirty="0">
                <a:solidFill>
                  <a:srgbClr val="548ED4"/>
                </a:solidFill>
                <a:latin typeface="Calibri"/>
                <a:cs typeface="Calibri"/>
              </a:rPr>
              <a:t>vulnerable</a:t>
            </a:r>
            <a:r>
              <a:rPr sz="4700" spc="-45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4700" spc="-60" dirty="0">
                <a:solidFill>
                  <a:srgbClr val="548ED4"/>
                </a:solidFill>
                <a:latin typeface="Calibri"/>
                <a:cs typeface="Calibri"/>
              </a:rPr>
              <a:t>for</a:t>
            </a:r>
            <a:r>
              <a:rPr sz="4700" spc="-35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4700" spc="-5" dirty="0">
                <a:solidFill>
                  <a:srgbClr val="548ED4"/>
                </a:solidFill>
                <a:latin typeface="Calibri"/>
                <a:cs typeface="Calibri"/>
              </a:rPr>
              <a:t>ischemia</a:t>
            </a:r>
            <a:endParaRPr sz="47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12765" y="1617179"/>
            <a:ext cx="9853522" cy="9529343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4321" y="940331"/>
            <a:ext cx="7016115" cy="265176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13335" algn="ctr">
              <a:lnSpc>
                <a:spcPts val="6930"/>
              </a:lnSpc>
              <a:spcBef>
                <a:spcPts val="85"/>
              </a:spcBef>
            </a:pPr>
            <a:r>
              <a:rPr sz="5650" spc="-140" dirty="0"/>
              <a:t>MU</a:t>
            </a:r>
            <a:r>
              <a:rPr sz="5650" spc="-145" dirty="0"/>
              <a:t>S</a:t>
            </a:r>
            <a:r>
              <a:rPr sz="5650" spc="-155" dirty="0"/>
              <a:t>CL</a:t>
            </a:r>
            <a:r>
              <a:rPr sz="5650" spc="-210" dirty="0"/>
              <a:t>E</a:t>
            </a:r>
            <a:r>
              <a:rPr sz="5650" spc="15" dirty="0"/>
              <a:t>S</a:t>
            </a:r>
            <a:r>
              <a:rPr sz="5650" spc="-320" dirty="0"/>
              <a:t> </a:t>
            </a:r>
            <a:r>
              <a:rPr sz="5650" spc="-145" dirty="0"/>
              <a:t>O</a:t>
            </a:r>
            <a:r>
              <a:rPr sz="5650" spc="15" dirty="0"/>
              <a:t>F</a:t>
            </a:r>
            <a:r>
              <a:rPr sz="5650" spc="-320" dirty="0"/>
              <a:t> </a:t>
            </a:r>
            <a:r>
              <a:rPr sz="5650" spc="-475" dirty="0"/>
              <a:t>F</a:t>
            </a:r>
            <a:r>
              <a:rPr sz="5650" spc="-190" dirty="0"/>
              <a:t>A</a:t>
            </a:r>
            <a:r>
              <a:rPr sz="5650" spc="-155" dirty="0"/>
              <a:t>CE</a:t>
            </a:r>
            <a:r>
              <a:rPr sz="5650" spc="10" dirty="0"/>
              <a:t>:</a:t>
            </a:r>
            <a:r>
              <a:rPr sz="5650" spc="-325" dirty="0"/>
              <a:t> </a:t>
            </a:r>
            <a:r>
              <a:rPr sz="5650" spc="-155" dirty="0"/>
              <a:t>THEIR  </a:t>
            </a:r>
            <a:r>
              <a:rPr sz="5650" spc="-190" dirty="0"/>
              <a:t>A</a:t>
            </a:r>
            <a:r>
              <a:rPr sz="5650" spc="-114" dirty="0"/>
              <a:t>C</a:t>
            </a:r>
            <a:r>
              <a:rPr sz="5650" spc="-150" dirty="0"/>
              <a:t>TIO</a:t>
            </a:r>
            <a:r>
              <a:rPr sz="5650" spc="-145" dirty="0"/>
              <a:t>N</a:t>
            </a:r>
            <a:r>
              <a:rPr sz="5650" spc="15" dirty="0"/>
              <a:t>S</a:t>
            </a:r>
            <a:r>
              <a:rPr sz="5650" spc="-325" dirty="0"/>
              <a:t> </a:t>
            </a:r>
            <a:r>
              <a:rPr sz="5650" spc="-150" dirty="0"/>
              <a:t>AN</a:t>
            </a:r>
            <a:r>
              <a:rPr sz="5650" spc="10" dirty="0"/>
              <a:t>D  </a:t>
            </a:r>
            <a:r>
              <a:rPr sz="5650" spc="-204" dirty="0"/>
              <a:t>INNERVATIONS</a:t>
            </a:r>
            <a:endParaRPr sz="56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28366" y="4937"/>
            <a:ext cx="8944789" cy="1129868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8933" y="4234256"/>
            <a:ext cx="4942258" cy="5863696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299" y="581014"/>
            <a:ext cx="2788920" cy="382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50" b="1" u="heavy" spc="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MUSCLES</a:t>
            </a:r>
            <a:r>
              <a:rPr sz="2350" b="1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350" b="1" u="heavy" spc="5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SUPPLIED</a:t>
            </a:r>
            <a:endParaRPr sz="23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44367" y="1689486"/>
            <a:ext cx="5198745" cy="82041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5200" spc="-150" dirty="0"/>
              <a:t>TEM</a:t>
            </a:r>
            <a:r>
              <a:rPr sz="5200" spc="-155" dirty="0"/>
              <a:t>P</a:t>
            </a:r>
            <a:r>
              <a:rPr sz="5200" spc="-150" dirty="0"/>
              <a:t>OR</a:t>
            </a:r>
            <a:r>
              <a:rPr sz="5200" spc="-155" dirty="0"/>
              <a:t>A</a:t>
            </a:r>
            <a:r>
              <a:rPr sz="5200" spc="5" dirty="0"/>
              <a:t>L</a:t>
            </a:r>
            <a:r>
              <a:rPr sz="5200" spc="-305" dirty="0"/>
              <a:t> </a:t>
            </a:r>
            <a:r>
              <a:rPr sz="5200" spc="-150" dirty="0"/>
              <a:t>BR</a:t>
            </a:r>
            <a:r>
              <a:rPr sz="5200" spc="-155" dirty="0"/>
              <a:t>A</a:t>
            </a:r>
            <a:r>
              <a:rPr sz="5200" spc="-150" dirty="0"/>
              <a:t>NCH</a:t>
            </a:r>
            <a:endParaRPr sz="5200"/>
          </a:p>
        </p:txBody>
      </p:sp>
      <p:sp>
        <p:nvSpPr>
          <p:cNvPr id="4" name="object 4"/>
          <p:cNvSpPr txBox="1"/>
          <p:nvPr/>
        </p:nvSpPr>
        <p:spPr>
          <a:xfrm>
            <a:off x="705299" y="3082739"/>
            <a:ext cx="278130" cy="3093720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8399" y="3046294"/>
            <a:ext cx="5877560" cy="3093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465829">
              <a:lnSpc>
                <a:spcPct val="122000"/>
              </a:lnSpc>
              <a:spcBef>
                <a:spcPts val="100"/>
              </a:spcBef>
            </a:pPr>
            <a:r>
              <a:rPr sz="3300" spc="-35" dirty="0">
                <a:latin typeface="Calibri"/>
                <a:cs typeface="Calibri"/>
              </a:rPr>
              <a:t>FRONTALIS </a:t>
            </a:r>
            <a:r>
              <a:rPr sz="3300" spc="-30" dirty="0">
                <a:latin typeface="Calibri"/>
                <a:cs typeface="Calibri"/>
              </a:rPr>
              <a:t> </a:t>
            </a:r>
            <a:r>
              <a:rPr sz="3300" spc="-10" dirty="0">
                <a:latin typeface="Calibri"/>
                <a:cs typeface="Calibri"/>
              </a:rPr>
              <a:t>PROCERUS </a:t>
            </a:r>
            <a:r>
              <a:rPr sz="3300" spc="-5" dirty="0">
                <a:latin typeface="Calibri"/>
                <a:cs typeface="Calibri"/>
              </a:rPr>
              <a:t> </a:t>
            </a:r>
            <a:r>
              <a:rPr sz="3300" spc="-35" dirty="0">
                <a:latin typeface="Calibri"/>
                <a:cs typeface="Calibri"/>
              </a:rPr>
              <a:t>C</a:t>
            </a:r>
            <a:r>
              <a:rPr sz="3300" spc="-5" dirty="0">
                <a:latin typeface="Calibri"/>
                <a:cs typeface="Calibri"/>
              </a:rPr>
              <a:t>ORR</a:t>
            </a:r>
            <a:r>
              <a:rPr sz="3300" spc="-10" dirty="0">
                <a:latin typeface="Calibri"/>
                <a:cs typeface="Calibri"/>
              </a:rPr>
              <a:t>U</a:t>
            </a:r>
            <a:r>
              <a:rPr sz="3300" spc="-5" dirty="0">
                <a:latin typeface="Calibri"/>
                <a:cs typeface="Calibri"/>
              </a:rPr>
              <a:t>G</a:t>
            </a:r>
            <a:r>
              <a:rPr sz="3300" spc="-265" dirty="0">
                <a:latin typeface="Calibri"/>
                <a:cs typeface="Calibri"/>
              </a:rPr>
              <a:t>A</a:t>
            </a:r>
            <a:r>
              <a:rPr sz="3300" spc="-100" dirty="0">
                <a:latin typeface="Calibri"/>
                <a:cs typeface="Calibri"/>
              </a:rPr>
              <a:t>T</a:t>
            </a:r>
            <a:r>
              <a:rPr sz="3300" spc="-5" dirty="0">
                <a:latin typeface="Calibri"/>
                <a:cs typeface="Calibri"/>
              </a:rPr>
              <a:t>OR</a:t>
            </a:r>
            <a:endParaRPr sz="3300">
              <a:latin typeface="Calibri"/>
              <a:cs typeface="Calibri"/>
            </a:endParaRPr>
          </a:p>
          <a:p>
            <a:pPr marL="12700" marR="5080">
              <a:lnSpc>
                <a:spcPct val="122000"/>
              </a:lnSpc>
            </a:pPr>
            <a:r>
              <a:rPr sz="3300" spc="-5" dirty="0">
                <a:latin typeface="Calibri"/>
                <a:cs typeface="Calibri"/>
              </a:rPr>
              <a:t>ORBICULARIS OCULI (UPPER </a:t>
            </a:r>
            <a:r>
              <a:rPr sz="3300" spc="-60" dirty="0">
                <a:latin typeface="Calibri"/>
                <a:cs typeface="Calibri"/>
              </a:rPr>
              <a:t>PART) </a:t>
            </a:r>
            <a:r>
              <a:rPr sz="3300" spc="-735" dirty="0">
                <a:latin typeface="Calibri"/>
                <a:cs typeface="Calibri"/>
              </a:rPr>
              <a:t> </a:t>
            </a:r>
            <a:r>
              <a:rPr sz="3300" spc="-25" dirty="0">
                <a:latin typeface="Calibri"/>
                <a:cs typeface="Calibri"/>
              </a:rPr>
              <a:t>OCCIPITALIS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882458" y="511666"/>
            <a:ext cx="11652885" cy="6720840"/>
            <a:chOff x="6882458" y="511666"/>
            <a:chExt cx="11652885" cy="67208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52010" y="511666"/>
              <a:ext cx="8892837" cy="672073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82447" y="4285900"/>
              <a:ext cx="4599305" cy="2245995"/>
            </a:xfrm>
            <a:custGeom>
              <a:avLst/>
              <a:gdLst/>
              <a:ahLst/>
              <a:cxnLst/>
              <a:rect l="l" t="t" r="r" b="b"/>
              <a:pathLst>
                <a:path w="4599305" h="2245995">
                  <a:moveTo>
                    <a:pt x="3109988" y="669671"/>
                  </a:moveTo>
                  <a:lnTo>
                    <a:pt x="2604820" y="898105"/>
                  </a:lnTo>
                  <a:lnTo>
                    <a:pt x="2867355" y="773468"/>
                  </a:lnTo>
                  <a:lnTo>
                    <a:pt x="2861411" y="776058"/>
                  </a:lnTo>
                  <a:lnTo>
                    <a:pt x="2811526" y="797102"/>
                  </a:lnTo>
                  <a:lnTo>
                    <a:pt x="2758554" y="818718"/>
                  </a:lnTo>
                  <a:lnTo>
                    <a:pt x="2711742" y="837184"/>
                  </a:lnTo>
                  <a:lnTo>
                    <a:pt x="2408377" y="952639"/>
                  </a:lnTo>
                  <a:lnTo>
                    <a:pt x="2273084" y="1005992"/>
                  </a:lnTo>
                  <a:lnTo>
                    <a:pt x="2186038" y="1041971"/>
                  </a:lnTo>
                  <a:lnTo>
                    <a:pt x="2143976" y="1060018"/>
                  </a:lnTo>
                  <a:lnTo>
                    <a:pt x="2096312" y="1081074"/>
                  </a:lnTo>
                  <a:lnTo>
                    <a:pt x="2049995" y="1102182"/>
                  </a:lnTo>
                  <a:lnTo>
                    <a:pt x="1960105" y="1144638"/>
                  </a:lnTo>
                  <a:lnTo>
                    <a:pt x="1827517" y="1209548"/>
                  </a:lnTo>
                  <a:lnTo>
                    <a:pt x="1370799" y="1440256"/>
                  </a:lnTo>
                  <a:lnTo>
                    <a:pt x="1244244" y="1502511"/>
                  </a:lnTo>
                  <a:lnTo>
                    <a:pt x="763231" y="1729905"/>
                  </a:lnTo>
                  <a:lnTo>
                    <a:pt x="739533" y="1741576"/>
                  </a:lnTo>
                  <a:lnTo>
                    <a:pt x="12547" y="2070303"/>
                  </a:lnTo>
                  <a:lnTo>
                    <a:pt x="50380" y="2085136"/>
                  </a:lnTo>
                  <a:lnTo>
                    <a:pt x="56235" y="2087549"/>
                  </a:lnTo>
                  <a:lnTo>
                    <a:pt x="54686" y="2088438"/>
                  </a:lnTo>
                  <a:lnTo>
                    <a:pt x="27038" y="2105685"/>
                  </a:lnTo>
                  <a:lnTo>
                    <a:pt x="10020" y="2117788"/>
                  </a:lnTo>
                  <a:lnTo>
                    <a:pt x="1651" y="2125395"/>
                  </a:lnTo>
                  <a:lnTo>
                    <a:pt x="0" y="2129218"/>
                  </a:lnTo>
                  <a:lnTo>
                    <a:pt x="3213" y="2129853"/>
                  </a:lnTo>
                  <a:lnTo>
                    <a:pt x="9969" y="2128113"/>
                  </a:lnTo>
                  <a:lnTo>
                    <a:pt x="19100" y="2124811"/>
                  </a:lnTo>
                  <a:lnTo>
                    <a:pt x="29464" y="2120722"/>
                  </a:lnTo>
                  <a:lnTo>
                    <a:pt x="79349" y="2097036"/>
                  </a:lnTo>
                  <a:lnTo>
                    <a:pt x="88087" y="2100618"/>
                  </a:lnTo>
                  <a:lnTo>
                    <a:pt x="125552" y="2117433"/>
                  </a:lnTo>
                  <a:lnTo>
                    <a:pt x="162610" y="2136229"/>
                  </a:lnTo>
                  <a:lnTo>
                    <a:pt x="198932" y="2157234"/>
                  </a:lnTo>
                  <a:lnTo>
                    <a:pt x="233146" y="2179028"/>
                  </a:lnTo>
                  <a:lnTo>
                    <a:pt x="307898" y="2231098"/>
                  </a:lnTo>
                  <a:lnTo>
                    <a:pt x="321589" y="2240076"/>
                  </a:lnTo>
                  <a:lnTo>
                    <a:pt x="331597" y="2244839"/>
                  </a:lnTo>
                  <a:lnTo>
                    <a:pt x="339496" y="2245652"/>
                  </a:lnTo>
                  <a:lnTo>
                    <a:pt x="346532" y="2242921"/>
                  </a:lnTo>
                  <a:lnTo>
                    <a:pt x="365582" y="2200618"/>
                  </a:lnTo>
                  <a:lnTo>
                    <a:pt x="366191" y="2169261"/>
                  </a:lnTo>
                  <a:lnTo>
                    <a:pt x="366814" y="2159050"/>
                  </a:lnTo>
                  <a:lnTo>
                    <a:pt x="386867" y="2123656"/>
                  </a:lnTo>
                  <a:lnTo>
                    <a:pt x="424992" y="2098344"/>
                  </a:lnTo>
                  <a:lnTo>
                    <a:pt x="541489" y="2027732"/>
                  </a:lnTo>
                  <a:lnTo>
                    <a:pt x="590715" y="1997329"/>
                  </a:lnTo>
                  <a:lnTo>
                    <a:pt x="631761" y="1971446"/>
                  </a:lnTo>
                  <a:lnTo>
                    <a:pt x="717359" y="1916137"/>
                  </a:lnTo>
                  <a:lnTo>
                    <a:pt x="898893" y="1795792"/>
                  </a:lnTo>
                  <a:lnTo>
                    <a:pt x="945857" y="1765490"/>
                  </a:lnTo>
                  <a:lnTo>
                    <a:pt x="993292" y="1736153"/>
                  </a:lnTo>
                  <a:lnTo>
                    <a:pt x="1041120" y="1708315"/>
                  </a:lnTo>
                  <a:lnTo>
                    <a:pt x="1089190" y="1682292"/>
                  </a:lnTo>
                  <a:lnTo>
                    <a:pt x="1137488" y="1657908"/>
                  </a:lnTo>
                  <a:lnTo>
                    <a:pt x="1185875" y="1634744"/>
                  </a:lnTo>
                  <a:lnTo>
                    <a:pt x="1426629" y="1523568"/>
                  </a:lnTo>
                  <a:lnTo>
                    <a:pt x="1526552" y="1475359"/>
                  </a:lnTo>
                  <a:lnTo>
                    <a:pt x="1700834" y="1389100"/>
                  </a:lnTo>
                  <a:lnTo>
                    <a:pt x="1742935" y="1368996"/>
                  </a:lnTo>
                  <a:lnTo>
                    <a:pt x="1783257" y="1350479"/>
                  </a:lnTo>
                  <a:lnTo>
                    <a:pt x="1828927" y="1330782"/>
                  </a:lnTo>
                  <a:lnTo>
                    <a:pt x="1872221" y="1313192"/>
                  </a:lnTo>
                  <a:lnTo>
                    <a:pt x="1955698" y="1280477"/>
                  </a:lnTo>
                  <a:lnTo>
                    <a:pt x="1997900" y="1263484"/>
                  </a:lnTo>
                  <a:lnTo>
                    <a:pt x="2041613" y="1245019"/>
                  </a:lnTo>
                  <a:lnTo>
                    <a:pt x="2086394" y="1225207"/>
                  </a:lnTo>
                  <a:lnTo>
                    <a:pt x="2131657" y="1204404"/>
                  </a:lnTo>
                  <a:lnTo>
                    <a:pt x="2176780" y="1182928"/>
                  </a:lnTo>
                  <a:lnTo>
                    <a:pt x="2221141" y="1161122"/>
                  </a:lnTo>
                  <a:lnTo>
                    <a:pt x="2394826" y="1072083"/>
                  </a:lnTo>
                  <a:lnTo>
                    <a:pt x="2441460" y="1048804"/>
                  </a:lnTo>
                  <a:lnTo>
                    <a:pt x="2641816" y="952703"/>
                  </a:lnTo>
                  <a:lnTo>
                    <a:pt x="2688386" y="929525"/>
                  </a:lnTo>
                  <a:lnTo>
                    <a:pt x="2741130" y="901725"/>
                  </a:lnTo>
                  <a:lnTo>
                    <a:pt x="2789390" y="874458"/>
                  </a:lnTo>
                  <a:lnTo>
                    <a:pt x="2835529" y="846670"/>
                  </a:lnTo>
                  <a:lnTo>
                    <a:pt x="2881884" y="817295"/>
                  </a:lnTo>
                  <a:lnTo>
                    <a:pt x="3040481" y="713397"/>
                  </a:lnTo>
                  <a:lnTo>
                    <a:pt x="3079699" y="688251"/>
                  </a:lnTo>
                  <a:lnTo>
                    <a:pt x="3109988" y="669671"/>
                  </a:lnTo>
                  <a:close/>
                </a:path>
                <a:path w="4599305" h="2245995">
                  <a:moveTo>
                    <a:pt x="4118749" y="373392"/>
                  </a:moveTo>
                  <a:lnTo>
                    <a:pt x="4112768" y="375158"/>
                  </a:lnTo>
                  <a:lnTo>
                    <a:pt x="4100576" y="377240"/>
                  </a:lnTo>
                  <a:lnTo>
                    <a:pt x="4089438" y="378002"/>
                  </a:lnTo>
                  <a:lnTo>
                    <a:pt x="4068407" y="378218"/>
                  </a:lnTo>
                  <a:lnTo>
                    <a:pt x="4058653" y="378993"/>
                  </a:lnTo>
                  <a:lnTo>
                    <a:pt x="4033875" y="409194"/>
                  </a:lnTo>
                  <a:lnTo>
                    <a:pt x="4029722" y="418795"/>
                  </a:lnTo>
                  <a:lnTo>
                    <a:pt x="4023474" y="427939"/>
                  </a:lnTo>
                  <a:lnTo>
                    <a:pt x="4016578" y="436168"/>
                  </a:lnTo>
                  <a:lnTo>
                    <a:pt x="4010990" y="443077"/>
                  </a:lnTo>
                  <a:lnTo>
                    <a:pt x="4008691" y="448259"/>
                  </a:lnTo>
                  <a:lnTo>
                    <a:pt x="4011193" y="451358"/>
                  </a:lnTo>
                  <a:lnTo>
                    <a:pt x="4018153" y="451954"/>
                  </a:lnTo>
                  <a:lnTo>
                    <a:pt x="4028808" y="449643"/>
                  </a:lnTo>
                  <a:lnTo>
                    <a:pt x="4075315" y="423189"/>
                  </a:lnTo>
                  <a:lnTo>
                    <a:pt x="4112488" y="394944"/>
                  </a:lnTo>
                  <a:lnTo>
                    <a:pt x="4118749" y="373392"/>
                  </a:lnTo>
                  <a:close/>
                </a:path>
                <a:path w="4599305" h="2245995">
                  <a:moveTo>
                    <a:pt x="4598886" y="15709"/>
                  </a:moveTo>
                  <a:lnTo>
                    <a:pt x="4595190" y="7683"/>
                  </a:lnTo>
                  <a:lnTo>
                    <a:pt x="4586529" y="2844"/>
                  </a:lnTo>
                  <a:lnTo>
                    <a:pt x="4574311" y="495"/>
                  </a:lnTo>
                  <a:lnTo>
                    <a:pt x="4560252" y="0"/>
                  </a:lnTo>
                  <a:lnTo>
                    <a:pt x="4546079" y="673"/>
                  </a:lnTo>
                  <a:lnTo>
                    <a:pt x="4532693" y="1981"/>
                  </a:lnTo>
                  <a:lnTo>
                    <a:pt x="4499114" y="6197"/>
                  </a:lnTo>
                  <a:lnTo>
                    <a:pt x="4473130" y="9093"/>
                  </a:lnTo>
                  <a:lnTo>
                    <a:pt x="4341292" y="22110"/>
                  </a:lnTo>
                  <a:lnTo>
                    <a:pt x="4282262" y="28727"/>
                  </a:lnTo>
                  <a:lnTo>
                    <a:pt x="4230903" y="35102"/>
                  </a:lnTo>
                  <a:lnTo>
                    <a:pt x="4064012" y="58229"/>
                  </a:lnTo>
                  <a:lnTo>
                    <a:pt x="3756114" y="105918"/>
                  </a:lnTo>
                  <a:lnTo>
                    <a:pt x="3656126" y="123380"/>
                  </a:lnTo>
                  <a:lnTo>
                    <a:pt x="3573361" y="139128"/>
                  </a:lnTo>
                  <a:lnTo>
                    <a:pt x="3579647" y="137998"/>
                  </a:lnTo>
                  <a:lnTo>
                    <a:pt x="3588639" y="136626"/>
                  </a:lnTo>
                  <a:lnTo>
                    <a:pt x="3819029" y="124904"/>
                  </a:lnTo>
                  <a:lnTo>
                    <a:pt x="3873525" y="123355"/>
                  </a:lnTo>
                  <a:lnTo>
                    <a:pt x="3928707" y="122745"/>
                  </a:lnTo>
                  <a:lnTo>
                    <a:pt x="3982631" y="123380"/>
                  </a:lnTo>
                  <a:lnTo>
                    <a:pt x="4035209" y="125082"/>
                  </a:lnTo>
                  <a:lnTo>
                    <a:pt x="4086783" y="127596"/>
                  </a:lnTo>
                  <a:lnTo>
                    <a:pt x="4188269" y="133972"/>
                  </a:lnTo>
                  <a:lnTo>
                    <a:pt x="4184078" y="148374"/>
                  </a:lnTo>
                  <a:lnTo>
                    <a:pt x="2867355" y="773468"/>
                  </a:lnTo>
                  <a:lnTo>
                    <a:pt x="2908808" y="755421"/>
                  </a:lnTo>
                  <a:lnTo>
                    <a:pt x="2954286" y="735063"/>
                  </a:lnTo>
                  <a:lnTo>
                    <a:pt x="3163722" y="638352"/>
                  </a:lnTo>
                  <a:lnTo>
                    <a:pt x="3127260" y="659066"/>
                  </a:lnTo>
                  <a:lnTo>
                    <a:pt x="3109988" y="669671"/>
                  </a:lnTo>
                  <a:lnTo>
                    <a:pt x="3355340" y="558723"/>
                  </a:lnTo>
                  <a:lnTo>
                    <a:pt x="3318700" y="570445"/>
                  </a:lnTo>
                  <a:lnTo>
                    <a:pt x="3485311" y="498729"/>
                  </a:lnTo>
                  <a:lnTo>
                    <a:pt x="3533660" y="477126"/>
                  </a:lnTo>
                  <a:lnTo>
                    <a:pt x="3579736" y="455879"/>
                  </a:lnTo>
                  <a:lnTo>
                    <a:pt x="3624376" y="434619"/>
                  </a:lnTo>
                  <a:lnTo>
                    <a:pt x="3668420" y="413016"/>
                  </a:lnTo>
                  <a:lnTo>
                    <a:pt x="3712705" y="390728"/>
                  </a:lnTo>
                  <a:lnTo>
                    <a:pt x="3850817" y="319786"/>
                  </a:lnTo>
                  <a:lnTo>
                    <a:pt x="3898519" y="296037"/>
                  </a:lnTo>
                  <a:lnTo>
                    <a:pt x="3946956" y="272897"/>
                  </a:lnTo>
                  <a:lnTo>
                    <a:pt x="3995991" y="250659"/>
                  </a:lnTo>
                  <a:lnTo>
                    <a:pt x="4175760" y="173202"/>
                  </a:lnTo>
                  <a:lnTo>
                    <a:pt x="4177042" y="172618"/>
                  </a:lnTo>
                  <a:lnTo>
                    <a:pt x="4172178" y="189357"/>
                  </a:lnTo>
                  <a:lnTo>
                    <a:pt x="3355340" y="558723"/>
                  </a:lnTo>
                  <a:lnTo>
                    <a:pt x="3417214" y="538848"/>
                  </a:lnTo>
                  <a:lnTo>
                    <a:pt x="3465741" y="521220"/>
                  </a:lnTo>
                  <a:lnTo>
                    <a:pt x="3511905" y="500888"/>
                  </a:lnTo>
                  <a:lnTo>
                    <a:pt x="3556673" y="478434"/>
                  </a:lnTo>
                  <a:lnTo>
                    <a:pt x="3601224" y="454914"/>
                  </a:lnTo>
                  <a:lnTo>
                    <a:pt x="3646728" y="431431"/>
                  </a:lnTo>
                  <a:lnTo>
                    <a:pt x="3693744" y="408851"/>
                  </a:lnTo>
                  <a:lnTo>
                    <a:pt x="3741318" y="387578"/>
                  </a:lnTo>
                  <a:lnTo>
                    <a:pt x="3787876" y="367880"/>
                  </a:lnTo>
                  <a:lnTo>
                    <a:pt x="3831818" y="350037"/>
                  </a:lnTo>
                  <a:lnTo>
                    <a:pt x="3909593" y="319189"/>
                  </a:lnTo>
                  <a:lnTo>
                    <a:pt x="3945775" y="304266"/>
                  </a:lnTo>
                  <a:lnTo>
                    <a:pt x="3982085" y="288277"/>
                  </a:lnTo>
                  <a:lnTo>
                    <a:pt x="4019473" y="270573"/>
                  </a:lnTo>
                  <a:lnTo>
                    <a:pt x="4057091" y="251828"/>
                  </a:lnTo>
                  <a:lnTo>
                    <a:pt x="4170997" y="193421"/>
                  </a:lnTo>
                  <a:lnTo>
                    <a:pt x="4118749" y="373392"/>
                  </a:lnTo>
                  <a:lnTo>
                    <a:pt x="4158640" y="356539"/>
                  </a:lnTo>
                  <a:lnTo>
                    <a:pt x="4202125" y="331063"/>
                  </a:lnTo>
                  <a:lnTo>
                    <a:pt x="4212475" y="325145"/>
                  </a:lnTo>
                  <a:lnTo>
                    <a:pt x="4221251" y="321856"/>
                  </a:lnTo>
                  <a:lnTo>
                    <a:pt x="4228960" y="321983"/>
                  </a:lnTo>
                  <a:lnTo>
                    <a:pt x="4236047" y="326021"/>
                  </a:lnTo>
                  <a:lnTo>
                    <a:pt x="4242473" y="333209"/>
                  </a:lnTo>
                  <a:lnTo>
                    <a:pt x="4248112" y="342506"/>
                  </a:lnTo>
                  <a:lnTo>
                    <a:pt x="4252811" y="352856"/>
                  </a:lnTo>
                  <a:lnTo>
                    <a:pt x="4256621" y="363245"/>
                  </a:lnTo>
                  <a:lnTo>
                    <a:pt x="4260177" y="372846"/>
                  </a:lnTo>
                  <a:lnTo>
                    <a:pt x="4264253" y="380873"/>
                  </a:lnTo>
                  <a:lnTo>
                    <a:pt x="4269651" y="386524"/>
                  </a:lnTo>
                  <a:lnTo>
                    <a:pt x="4276928" y="389343"/>
                  </a:lnTo>
                  <a:lnTo>
                    <a:pt x="4285780" y="390042"/>
                  </a:lnTo>
                  <a:lnTo>
                    <a:pt x="4306113" y="389331"/>
                  </a:lnTo>
                  <a:lnTo>
                    <a:pt x="4316628" y="389699"/>
                  </a:lnTo>
                  <a:lnTo>
                    <a:pt x="4327004" y="390220"/>
                  </a:lnTo>
                  <a:lnTo>
                    <a:pt x="4337101" y="389928"/>
                  </a:lnTo>
                  <a:lnTo>
                    <a:pt x="4340047" y="389331"/>
                  </a:lnTo>
                  <a:lnTo>
                    <a:pt x="4379379" y="360705"/>
                  </a:lnTo>
                  <a:lnTo>
                    <a:pt x="4410024" y="321856"/>
                  </a:lnTo>
                  <a:lnTo>
                    <a:pt x="4442079" y="278841"/>
                  </a:lnTo>
                  <a:lnTo>
                    <a:pt x="4468749" y="241566"/>
                  </a:lnTo>
                  <a:lnTo>
                    <a:pt x="4495546" y="202730"/>
                  </a:lnTo>
                  <a:lnTo>
                    <a:pt x="4520946" y="164287"/>
                  </a:lnTo>
                  <a:lnTo>
                    <a:pt x="4543971" y="127825"/>
                  </a:lnTo>
                  <a:lnTo>
                    <a:pt x="4563834" y="94792"/>
                  </a:lnTo>
                  <a:lnTo>
                    <a:pt x="4591037" y="44386"/>
                  </a:lnTo>
                  <a:lnTo>
                    <a:pt x="4597463" y="27686"/>
                  </a:lnTo>
                  <a:lnTo>
                    <a:pt x="4598886" y="157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175758" y="1425215"/>
              <a:ext cx="2828925" cy="704850"/>
            </a:xfrm>
            <a:custGeom>
              <a:avLst/>
              <a:gdLst/>
              <a:ahLst/>
              <a:cxnLst/>
              <a:rect l="l" t="t" r="r" b="b"/>
              <a:pathLst>
                <a:path w="2828925" h="704850">
                  <a:moveTo>
                    <a:pt x="2598756" y="108754"/>
                  </a:moveTo>
                  <a:lnTo>
                    <a:pt x="2545158" y="96638"/>
                  </a:lnTo>
                  <a:lnTo>
                    <a:pt x="2491464" y="84914"/>
                  </a:lnTo>
                  <a:lnTo>
                    <a:pt x="2437582" y="73970"/>
                  </a:lnTo>
                  <a:lnTo>
                    <a:pt x="2383417" y="64199"/>
                  </a:lnTo>
                  <a:lnTo>
                    <a:pt x="2328873" y="55991"/>
                  </a:lnTo>
                  <a:lnTo>
                    <a:pt x="2283025" y="50527"/>
                  </a:lnTo>
                  <a:lnTo>
                    <a:pt x="2236605" y="46073"/>
                  </a:lnTo>
                  <a:lnTo>
                    <a:pt x="2189391" y="42293"/>
                  </a:lnTo>
                  <a:lnTo>
                    <a:pt x="2141160" y="38851"/>
                  </a:lnTo>
                  <a:lnTo>
                    <a:pt x="2091691" y="35411"/>
                  </a:lnTo>
                  <a:lnTo>
                    <a:pt x="2040762" y="31636"/>
                  </a:lnTo>
                  <a:lnTo>
                    <a:pt x="1995752" y="27941"/>
                  </a:lnTo>
                  <a:lnTo>
                    <a:pt x="1949220" y="23924"/>
                  </a:lnTo>
                  <a:lnTo>
                    <a:pt x="1900877" y="19763"/>
                  </a:lnTo>
                  <a:lnTo>
                    <a:pt x="1850437" y="15638"/>
                  </a:lnTo>
                  <a:lnTo>
                    <a:pt x="1797614" y="11725"/>
                  </a:lnTo>
                  <a:lnTo>
                    <a:pt x="1742121" y="8205"/>
                  </a:lnTo>
                  <a:lnTo>
                    <a:pt x="1683671" y="5254"/>
                  </a:lnTo>
                  <a:lnTo>
                    <a:pt x="1636085" y="3447"/>
                  </a:lnTo>
                  <a:lnTo>
                    <a:pt x="1586997" y="2057"/>
                  </a:lnTo>
                  <a:lnTo>
                    <a:pt x="1536859" y="1050"/>
                  </a:lnTo>
                  <a:lnTo>
                    <a:pt x="1486123" y="394"/>
                  </a:lnTo>
                  <a:lnTo>
                    <a:pt x="1435238" y="55"/>
                  </a:lnTo>
                  <a:lnTo>
                    <a:pt x="1384656" y="0"/>
                  </a:lnTo>
                  <a:lnTo>
                    <a:pt x="1334829" y="194"/>
                  </a:lnTo>
                  <a:lnTo>
                    <a:pt x="1286208" y="606"/>
                  </a:lnTo>
                  <a:lnTo>
                    <a:pt x="1239243" y="1201"/>
                  </a:lnTo>
                  <a:lnTo>
                    <a:pt x="1181812" y="2193"/>
                  </a:lnTo>
                  <a:lnTo>
                    <a:pt x="1127580" y="3434"/>
                  </a:lnTo>
                  <a:lnTo>
                    <a:pt x="1076258" y="4923"/>
                  </a:lnTo>
                  <a:lnTo>
                    <a:pt x="1027561" y="6661"/>
                  </a:lnTo>
                  <a:lnTo>
                    <a:pt x="981202" y="8646"/>
                  </a:lnTo>
                  <a:lnTo>
                    <a:pt x="936893" y="10880"/>
                  </a:lnTo>
                  <a:lnTo>
                    <a:pt x="894348" y="13362"/>
                  </a:lnTo>
                  <a:lnTo>
                    <a:pt x="837204" y="17318"/>
                  </a:lnTo>
                  <a:lnTo>
                    <a:pt x="782112" y="22048"/>
                  </a:lnTo>
                  <a:lnTo>
                    <a:pt x="728198" y="27847"/>
                  </a:lnTo>
                  <a:lnTo>
                    <a:pt x="674585" y="35009"/>
                  </a:lnTo>
                  <a:lnTo>
                    <a:pt x="620400" y="43830"/>
                  </a:lnTo>
                  <a:lnTo>
                    <a:pt x="565076" y="54470"/>
                  </a:lnTo>
                  <a:lnTo>
                    <a:pt x="509350" y="66674"/>
                  </a:lnTo>
                  <a:lnTo>
                    <a:pt x="454297" y="80049"/>
                  </a:lnTo>
                  <a:lnTo>
                    <a:pt x="400993" y="94206"/>
                  </a:lnTo>
                  <a:lnTo>
                    <a:pt x="350517" y="108754"/>
                  </a:lnTo>
                  <a:lnTo>
                    <a:pt x="292652" y="127206"/>
                  </a:lnTo>
                  <a:lnTo>
                    <a:pt x="240688" y="146794"/>
                  </a:lnTo>
                  <a:lnTo>
                    <a:pt x="194429" y="168669"/>
                  </a:lnTo>
                  <a:lnTo>
                    <a:pt x="153678" y="193979"/>
                  </a:lnTo>
                  <a:lnTo>
                    <a:pt x="118315" y="223398"/>
                  </a:lnTo>
                  <a:lnTo>
                    <a:pt x="88043" y="255864"/>
                  </a:lnTo>
                  <a:lnTo>
                    <a:pt x="62688" y="289849"/>
                  </a:lnTo>
                  <a:lnTo>
                    <a:pt x="42079" y="323828"/>
                  </a:lnTo>
                  <a:lnTo>
                    <a:pt x="14244" y="386991"/>
                  </a:lnTo>
                  <a:lnTo>
                    <a:pt x="1557" y="439489"/>
                  </a:lnTo>
                  <a:lnTo>
                    <a:pt x="0" y="460510"/>
                  </a:lnTo>
                  <a:lnTo>
                    <a:pt x="1294" y="478297"/>
                  </a:lnTo>
                  <a:lnTo>
                    <a:pt x="20660" y="517987"/>
                  </a:lnTo>
                  <a:lnTo>
                    <a:pt x="74601" y="551096"/>
                  </a:lnTo>
                  <a:lnTo>
                    <a:pt x="144334" y="577719"/>
                  </a:lnTo>
                  <a:lnTo>
                    <a:pt x="190155" y="591896"/>
                  </a:lnTo>
                  <a:lnTo>
                    <a:pt x="242983" y="605886"/>
                  </a:lnTo>
                  <a:lnTo>
                    <a:pt x="290113" y="616575"/>
                  </a:lnTo>
                  <a:lnTo>
                    <a:pt x="340825" y="626685"/>
                  </a:lnTo>
                  <a:lnTo>
                    <a:pt x="394357" y="636115"/>
                  </a:lnTo>
                  <a:lnTo>
                    <a:pt x="449947" y="644766"/>
                  </a:lnTo>
                  <a:lnTo>
                    <a:pt x="506834" y="652536"/>
                  </a:lnTo>
                  <a:lnTo>
                    <a:pt x="554677" y="658302"/>
                  </a:lnTo>
                  <a:lnTo>
                    <a:pt x="602866" y="663444"/>
                  </a:lnTo>
                  <a:lnTo>
                    <a:pt x="651398" y="668019"/>
                  </a:lnTo>
                  <a:lnTo>
                    <a:pt x="700268" y="672085"/>
                  </a:lnTo>
                  <a:lnTo>
                    <a:pt x="749474" y="675699"/>
                  </a:lnTo>
                  <a:lnTo>
                    <a:pt x="799011" y="678918"/>
                  </a:lnTo>
                  <a:lnTo>
                    <a:pt x="848905" y="681799"/>
                  </a:lnTo>
                  <a:lnTo>
                    <a:pt x="899259" y="684399"/>
                  </a:lnTo>
                  <a:lnTo>
                    <a:pt x="950181" y="686776"/>
                  </a:lnTo>
                  <a:lnTo>
                    <a:pt x="1001780" y="688987"/>
                  </a:lnTo>
                  <a:lnTo>
                    <a:pt x="1054166" y="691088"/>
                  </a:lnTo>
                  <a:lnTo>
                    <a:pt x="1107449" y="693138"/>
                  </a:lnTo>
                  <a:lnTo>
                    <a:pt x="1153957" y="694870"/>
                  </a:lnTo>
                  <a:lnTo>
                    <a:pt x="1201526" y="696566"/>
                  </a:lnTo>
                  <a:lnTo>
                    <a:pt x="1250475" y="698191"/>
                  </a:lnTo>
                  <a:lnTo>
                    <a:pt x="1301127" y="699709"/>
                  </a:lnTo>
                  <a:lnTo>
                    <a:pt x="1353802" y="701086"/>
                  </a:lnTo>
                  <a:lnTo>
                    <a:pt x="1408821" y="702286"/>
                  </a:lnTo>
                  <a:lnTo>
                    <a:pt x="1466506" y="703273"/>
                  </a:lnTo>
                  <a:lnTo>
                    <a:pt x="1513334" y="703865"/>
                  </a:lnTo>
                  <a:lnTo>
                    <a:pt x="1561601" y="704257"/>
                  </a:lnTo>
                  <a:lnTo>
                    <a:pt x="1610938" y="704399"/>
                  </a:lnTo>
                  <a:lnTo>
                    <a:pt x="1660978" y="704240"/>
                  </a:lnTo>
                  <a:lnTo>
                    <a:pt x="1711353" y="703731"/>
                  </a:lnTo>
                  <a:lnTo>
                    <a:pt x="1761694" y="702822"/>
                  </a:lnTo>
                  <a:lnTo>
                    <a:pt x="1811634" y="701463"/>
                  </a:lnTo>
                  <a:lnTo>
                    <a:pt x="1860804" y="699603"/>
                  </a:lnTo>
                  <a:lnTo>
                    <a:pt x="1908836" y="697192"/>
                  </a:lnTo>
                  <a:lnTo>
                    <a:pt x="1961187" y="693777"/>
                  </a:lnTo>
                  <a:lnTo>
                    <a:pt x="2011881" y="689699"/>
                  </a:lnTo>
                  <a:lnTo>
                    <a:pt x="2061151" y="685052"/>
                  </a:lnTo>
                  <a:lnTo>
                    <a:pt x="2109233" y="679931"/>
                  </a:lnTo>
                  <a:lnTo>
                    <a:pt x="2156362" y="674430"/>
                  </a:lnTo>
                  <a:lnTo>
                    <a:pt x="2202773" y="668644"/>
                  </a:lnTo>
                  <a:lnTo>
                    <a:pt x="2248702" y="662665"/>
                  </a:lnTo>
                  <a:lnTo>
                    <a:pt x="2294383" y="656590"/>
                  </a:lnTo>
                  <a:lnTo>
                    <a:pt x="2355090" y="648471"/>
                  </a:lnTo>
                  <a:lnTo>
                    <a:pt x="2414594" y="640292"/>
                  </a:lnTo>
                  <a:lnTo>
                    <a:pt x="2471716" y="631998"/>
                  </a:lnTo>
                  <a:lnTo>
                    <a:pt x="2525275" y="623536"/>
                  </a:lnTo>
                  <a:lnTo>
                    <a:pt x="2574092" y="614850"/>
                  </a:lnTo>
                  <a:lnTo>
                    <a:pt x="2616985" y="605886"/>
                  </a:lnTo>
                  <a:lnTo>
                    <a:pt x="2668885" y="591896"/>
                  </a:lnTo>
                  <a:lnTo>
                    <a:pt x="2707814" y="577719"/>
                  </a:lnTo>
                  <a:lnTo>
                    <a:pt x="2759008" y="551096"/>
                  </a:lnTo>
                  <a:lnTo>
                    <a:pt x="2791530" y="528768"/>
                  </a:lnTo>
                  <a:lnTo>
                    <a:pt x="2818363" y="493545"/>
                  </a:lnTo>
                  <a:lnTo>
                    <a:pt x="2828118" y="447596"/>
                  </a:lnTo>
                  <a:lnTo>
                    <a:pt x="2828811" y="430317"/>
                  </a:lnTo>
                  <a:lnTo>
                    <a:pt x="2826282" y="411330"/>
                  </a:lnTo>
                  <a:lnTo>
                    <a:pt x="2801628" y="364398"/>
                  </a:lnTo>
                  <a:lnTo>
                    <a:pt x="2775205" y="335078"/>
                  </a:lnTo>
                  <a:lnTo>
                    <a:pt x="2739058" y="303286"/>
                  </a:lnTo>
                  <a:lnTo>
                    <a:pt x="2694133" y="271107"/>
                  </a:lnTo>
                  <a:lnTo>
                    <a:pt x="2641376" y="240630"/>
                  </a:lnTo>
                  <a:lnTo>
                    <a:pt x="2602426" y="222156"/>
                  </a:lnTo>
                  <a:lnTo>
                    <a:pt x="2560926" y="205090"/>
                  </a:lnTo>
                  <a:lnTo>
                    <a:pt x="2517385" y="189149"/>
                  </a:lnTo>
                  <a:lnTo>
                    <a:pt x="2472315" y="174054"/>
                  </a:lnTo>
                  <a:lnTo>
                    <a:pt x="2426224" y="159521"/>
                  </a:lnTo>
                  <a:lnTo>
                    <a:pt x="2379624" y="145270"/>
                  </a:lnTo>
                </a:path>
              </a:pathLst>
            </a:custGeom>
            <a:ln w="52354">
              <a:solidFill>
                <a:srgbClr val="E22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432312" y="2390219"/>
              <a:ext cx="2734310" cy="567690"/>
            </a:xfrm>
            <a:custGeom>
              <a:avLst/>
              <a:gdLst/>
              <a:ahLst/>
              <a:cxnLst/>
              <a:rect l="l" t="t" r="r" b="b"/>
              <a:pathLst>
                <a:path w="2734309" h="567689">
                  <a:moveTo>
                    <a:pt x="2403092" y="20279"/>
                  </a:moveTo>
                  <a:lnTo>
                    <a:pt x="2350775" y="20277"/>
                  </a:lnTo>
                  <a:lnTo>
                    <a:pt x="2298653" y="20263"/>
                  </a:lnTo>
                  <a:lnTo>
                    <a:pt x="2246920" y="20224"/>
                  </a:lnTo>
                  <a:lnTo>
                    <a:pt x="2195772" y="20149"/>
                  </a:lnTo>
                  <a:lnTo>
                    <a:pt x="2145403" y="20026"/>
                  </a:lnTo>
                  <a:lnTo>
                    <a:pt x="2096008" y="19841"/>
                  </a:lnTo>
                  <a:lnTo>
                    <a:pt x="2047781" y="19584"/>
                  </a:lnTo>
                  <a:lnTo>
                    <a:pt x="2000918" y="19242"/>
                  </a:lnTo>
                  <a:lnTo>
                    <a:pt x="1955614" y="18802"/>
                  </a:lnTo>
                  <a:lnTo>
                    <a:pt x="1912062" y="18253"/>
                  </a:lnTo>
                  <a:lnTo>
                    <a:pt x="1853119" y="17267"/>
                  </a:lnTo>
                  <a:lnTo>
                    <a:pt x="1797797" y="16069"/>
                  </a:lnTo>
                  <a:lnTo>
                    <a:pt x="1745739" y="14693"/>
                  </a:lnTo>
                  <a:lnTo>
                    <a:pt x="1696593" y="13175"/>
                  </a:lnTo>
                  <a:lnTo>
                    <a:pt x="1650001" y="11552"/>
                  </a:lnTo>
                  <a:lnTo>
                    <a:pt x="1605611" y="9857"/>
                  </a:lnTo>
                  <a:lnTo>
                    <a:pt x="1563066" y="8127"/>
                  </a:lnTo>
                  <a:lnTo>
                    <a:pt x="1515232" y="6109"/>
                  </a:lnTo>
                  <a:lnTo>
                    <a:pt x="1468527" y="4208"/>
                  </a:lnTo>
                  <a:lnTo>
                    <a:pt x="1422046" y="2534"/>
                  </a:lnTo>
                  <a:lnTo>
                    <a:pt x="1374890" y="1201"/>
                  </a:lnTo>
                  <a:lnTo>
                    <a:pt x="1326155" y="318"/>
                  </a:lnTo>
                  <a:lnTo>
                    <a:pt x="1274940" y="0"/>
                  </a:lnTo>
                  <a:lnTo>
                    <a:pt x="1228556" y="236"/>
                  </a:lnTo>
                  <a:lnTo>
                    <a:pt x="1180149" y="898"/>
                  </a:lnTo>
                  <a:lnTo>
                    <a:pt x="1130180" y="1915"/>
                  </a:lnTo>
                  <a:lnTo>
                    <a:pt x="1079110" y="3217"/>
                  </a:lnTo>
                  <a:lnTo>
                    <a:pt x="1027402" y="4733"/>
                  </a:lnTo>
                  <a:lnTo>
                    <a:pt x="975516" y="6393"/>
                  </a:lnTo>
                  <a:lnTo>
                    <a:pt x="923915" y="8127"/>
                  </a:lnTo>
                  <a:lnTo>
                    <a:pt x="872999" y="9869"/>
                  </a:lnTo>
                  <a:lnTo>
                    <a:pt x="822935" y="11647"/>
                  </a:lnTo>
                  <a:lnTo>
                    <a:pt x="773830" y="13496"/>
                  </a:lnTo>
                  <a:lnTo>
                    <a:pt x="725790" y="15454"/>
                  </a:lnTo>
                  <a:lnTo>
                    <a:pt x="678920" y="17555"/>
                  </a:lnTo>
                  <a:lnTo>
                    <a:pt x="633329" y="19835"/>
                  </a:lnTo>
                  <a:lnTo>
                    <a:pt x="589122" y="22330"/>
                  </a:lnTo>
                  <a:lnTo>
                    <a:pt x="539363" y="25586"/>
                  </a:lnTo>
                  <a:lnTo>
                    <a:pt x="491351" y="29464"/>
                  </a:lnTo>
                  <a:lnTo>
                    <a:pt x="444805" y="34245"/>
                  </a:lnTo>
                  <a:lnTo>
                    <a:pt x="399443" y="40210"/>
                  </a:lnTo>
                  <a:lnTo>
                    <a:pt x="354982" y="47639"/>
                  </a:lnTo>
                  <a:lnTo>
                    <a:pt x="311142" y="56813"/>
                  </a:lnTo>
                  <a:lnTo>
                    <a:pt x="259295" y="70282"/>
                  </a:lnTo>
                  <a:lnTo>
                    <a:pt x="209494" y="85703"/>
                  </a:lnTo>
                  <a:lnTo>
                    <a:pt x="163297" y="102099"/>
                  </a:lnTo>
                  <a:lnTo>
                    <a:pt x="122261" y="118492"/>
                  </a:lnTo>
                  <a:lnTo>
                    <a:pt x="55925" y="150808"/>
                  </a:lnTo>
                  <a:lnTo>
                    <a:pt x="20036" y="179286"/>
                  </a:lnTo>
                  <a:lnTo>
                    <a:pt x="697" y="222434"/>
                  </a:lnTo>
                  <a:lnTo>
                    <a:pt x="0" y="239835"/>
                  </a:lnTo>
                  <a:lnTo>
                    <a:pt x="2726" y="259711"/>
                  </a:lnTo>
                  <a:lnTo>
                    <a:pt x="20734" y="307144"/>
                  </a:lnTo>
                  <a:lnTo>
                    <a:pt x="61568" y="359135"/>
                  </a:lnTo>
                  <a:lnTo>
                    <a:pt x="92702" y="384601"/>
                  </a:lnTo>
                  <a:lnTo>
                    <a:pt x="131063" y="409110"/>
                  </a:lnTo>
                  <a:lnTo>
                    <a:pt x="176273" y="432475"/>
                  </a:lnTo>
                  <a:lnTo>
                    <a:pt x="227951" y="454508"/>
                  </a:lnTo>
                  <a:lnTo>
                    <a:pt x="273580" y="471050"/>
                  </a:lnTo>
                  <a:lnTo>
                    <a:pt x="322228" y="486520"/>
                  </a:lnTo>
                  <a:lnTo>
                    <a:pt x="373020" y="500822"/>
                  </a:lnTo>
                  <a:lnTo>
                    <a:pt x="425077" y="513857"/>
                  </a:lnTo>
                  <a:lnTo>
                    <a:pt x="477524" y="525525"/>
                  </a:lnTo>
                  <a:lnTo>
                    <a:pt x="521130" y="534146"/>
                  </a:lnTo>
                  <a:lnTo>
                    <a:pt x="565299" y="541754"/>
                  </a:lnTo>
                  <a:lnTo>
                    <a:pt x="610934" y="548349"/>
                  </a:lnTo>
                  <a:lnTo>
                    <a:pt x="658936" y="553932"/>
                  </a:lnTo>
                  <a:lnTo>
                    <a:pt x="710207" y="558502"/>
                  </a:lnTo>
                  <a:lnTo>
                    <a:pt x="765649" y="562059"/>
                  </a:lnTo>
                  <a:lnTo>
                    <a:pt x="810359" y="564061"/>
                  </a:lnTo>
                  <a:lnTo>
                    <a:pt x="857400" y="565540"/>
                  </a:lnTo>
                  <a:lnTo>
                    <a:pt x="906248" y="566545"/>
                  </a:lnTo>
                  <a:lnTo>
                    <a:pt x="956380" y="567122"/>
                  </a:lnTo>
                  <a:lnTo>
                    <a:pt x="1007272" y="567320"/>
                  </a:lnTo>
                  <a:lnTo>
                    <a:pt x="1058403" y="567186"/>
                  </a:lnTo>
                  <a:lnTo>
                    <a:pt x="1109248" y="566766"/>
                  </a:lnTo>
                  <a:lnTo>
                    <a:pt x="1159284" y="566110"/>
                  </a:lnTo>
                  <a:lnTo>
                    <a:pt x="1214944" y="565116"/>
                  </a:lnTo>
                  <a:lnTo>
                    <a:pt x="1268901" y="563873"/>
                  </a:lnTo>
                  <a:lnTo>
                    <a:pt x="1321189" y="562379"/>
                  </a:lnTo>
                  <a:lnTo>
                    <a:pt x="1371844" y="560638"/>
                  </a:lnTo>
                  <a:lnTo>
                    <a:pt x="1420902" y="558649"/>
                  </a:lnTo>
                  <a:lnTo>
                    <a:pt x="1468398" y="556413"/>
                  </a:lnTo>
                  <a:lnTo>
                    <a:pt x="1514369" y="553932"/>
                  </a:lnTo>
                  <a:lnTo>
                    <a:pt x="1566156" y="550732"/>
                  </a:lnTo>
                  <a:lnTo>
                    <a:pt x="1616196" y="547248"/>
                  </a:lnTo>
                  <a:lnTo>
                    <a:pt x="1664771" y="543536"/>
                  </a:lnTo>
                  <a:lnTo>
                    <a:pt x="1712163" y="539652"/>
                  </a:lnTo>
                  <a:lnTo>
                    <a:pt x="1758652" y="535655"/>
                  </a:lnTo>
                  <a:lnTo>
                    <a:pt x="1804522" y="531601"/>
                  </a:lnTo>
                  <a:lnTo>
                    <a:pt x="1859063" y="526737"/>
                  </a:lnTo>
                  <a:lnTo>
                    <a:pt x="1913117" y="521870"/>
                  </a:lnTo>
                  <a:lnTo>
                    <a:pt x="1966684" y="517002"/>
                  </a:lnTo>
                  <a:lnTo>
                    <a:pt x="2019764" y="512134"/>
                  </a:lnTo>
                  <a:lnTo>
                    <a:pt x="2072357" y="507271"/>
                  </a:lnTo>
                  <a:lnTo>
                    <a:pt x="2124577" y="502332"/>
                  </a:lnTo>
                  <a:lnTo>
                    <a:pt x="2176991" y="497007"/>
                  </a:lnTo>
                  <a:lnTo>
                    <a:pt x="2230282" y="490903"/>
                  </a:lnTo>
                  <a:lnTo>
                    <a:pt x="2285132" y="483627"/>
                  </a:lnTo>
                  <a:lnTo>
                    <a:pt x="2342221" y="474787"/>
                  </a:lnTo>
                  <a:lnTo>
                    <a:pt x="2401664" y="464207"/>
                  </a:lnTo>
                  <a:lnTo>
                    <a:pt x="2461302" y="452460"/>
                  </a:lnTo>
                  <a:lnTo>
                    <a:pt x="2518407" y="440320"/>
                  </a:lnTo>
                  <a:lnTo>
                    <a:pt x="2570253" y="428566"/>
                  </a:lnTo>
                  <a:lnTo>
                    <a:pt x="2614113" y="417974"/>
                  </a:lnTo>
                  <a:lnTo>
                    <a:pt x="2655043" y="407104"/>
                  </a:lnTo>
                  <a:lnTo>
                    <a:pt x="2701141" y="389171"/>
                  </a:lnTo>
                  <a:lnTo>
                    <a:pt x="2729769" y="353056"/>
                  </a:lnTo>
                  <a:lnTo>
                    <a:pt x="2733828" y="314499"/>
                  </a:lnTo>
                  <a:lnTo>
                    <a:pt x="2730182" y="289930"/>
                  </a:lnTo>
                  <a:lnTo>
                    <a:pt x="2706150" y="233178"/>
                  </a:lnTo>
                  <a:lnTo>
                    <a:pt x="2651175" y="172748"/>
                  </a:lnTo>
                  <a:lnTo>
                    <a:pt x="2610309" y="144315"/>
                  </a:lnTo>
                  <a:lnTo>
                    <a:pt x="2560692" y="119305"/>
                  </a:lnTo>
                  <a:lnTo>
                    <a:pt x="2502515" y="99423"/>
                  </a:lnTo>
                  <a:lnTo>
                    <a:pt x="2459163" y="89697"/>
                  </a:lnTo>
                  <a:lnTo>
                    <a:pt x="2412711" y="82509"/>
                  </a:lnTo>
                  <a:lnTo>
                    <a:pt x="2363779" y="77352"/>
                  </a:lnTo>
                  <a:lnTo>
                    <a:pt x="2312987" y="73719"/>
                  </a:lnTo>
                  <a:lnTo>
                    <a:pt x="2260956" y="71101"/>
                  </a:lnTo>
                  <a:lnTo>
                    <a:pt x="2208303" y="68991"/>
                  </a:lnTo>
                </a:path>
              </a:pathLst>
            </a:custGeom>
            <a:ln w="52354">
              <a:solidFill>
                <a:srgbClr val="E22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638377" y="3445326"/>
              <a:ext cx="2870835" cy="1046480"/>
            </a:xfrm>
            <a:custGeom>
              <a:avLst/>
              <a:gdLst/>
              <a:ahLst/>
              <a:cxnLst/>
              <a:rect l="l" t="t" r="r" b="b"/>
              <a:pathLst>
                <a:path w="2870834" h="1046479">
                  <a:moveTo>
                    <a:pt x="2428254" y="85212"/>
                  </a:moveTo>
                  <a:lnTo>
                    <a:pt x="2386314" y="50394"/>
                  </a:lnTo>
                  <a:lnTo>
                    <a:pt x="2325229" y="33742"/>
                  </a:lnTo>
                  <a:lnTo>
                    <a:pt x="2285491" y="27791"/>
                  </a:lnTo>
                  <a:lnTo>
                    <a:pt x="2238642" y="22618"/>
                  </a:lnTo>
                  <a:lnTo>
                    <a:pt x="2185284" y="18121"/>
                  </a:lnTo>
                  <a:lnTo>
                    <a:pt x="2126018" y="14201"/>
                  </a:lnTo>
                  <a:lnTo>
                    <a:pt x="2080299" y="11711"/>
                  </a:lnTo>
                  <a:lnTo>
                    <a:pt x="2031879" y="9475"/>
                  </a:lnTo>
                  <a:lnTo>
                    <a:pt x="1980798" y="7490"/>
                  </a:lnTo>
                  <a:lnTo>
                    <a:pt x="1927095" y="5755"/>
                  </a:lnTo>
                  <a:lnTo>
                    <a:pt x="1870811" y="4269"/>
                  </a:lnTo>
                  <a:lnTo>
                    <a:pt x="1811984" y="3030"/>
                  </a:lnTo>
                  <a:lnTo>
                    <a:pt x="1750655" y="2035"/>
                  </a:lnTo>
                  <a:lnTo>
                    <a:pt x="1701245" y="1429"/>
                  </a:lnTo>
                  <a:lnTo>
                    <a:pt x="1650618" y="957"/>
                  </a:lnTo>
                  <a:lnTo>
                    <a:pt x="1599056" y="603"/>
                  </a:lnTo>
                  <a:lnTo>
                    <a:pt x="1546844" y="349"/>
                  </a:lnTo>
                  <a:lnTo>
                    <a:pt x="1494263" y="178"/>
                  </a:lnTo>
                  <a:lnTo>
                    <a:pt x="1441597" y="75"/>
                  </a:lnTo>
                  <a:lnTo>
                    <a:pt x="1389128" y="22"/>
                  </a:lnTo>
                  <a:lnTo>
                    <a:pt x="1337139" y="2"/>
                  </a:lnTo>
                  <a:lnTo>
                    <a:pt x="1285913" y="0"/>
                  </a:lnTo>
                  <a:lnTo>
                    <a:pt x="1229539" y="15"/>
                  </a:lnTo>
                  <a:lnTo>
                    <a:pt x="1174537" y="126"/>
                  </a:lnTo>
                  <a:lnTo>
                    <a:pt x="1120956" y="426"/>
                  </a:lnTo>
                  <a:lnTo>
                    <a:pt x="1068844" y="1011"/>
                  </a:lnTo>
                  <a:lnTo>
                    <a:pt x="1018249" y="1976"/>
                  </a:lnTo>
                  <a:lnTo>
                    <a:pt x="969219" y="3414"/>
                  </a:lnTo>
                  <a:lnTo>
                    <a:pt x="921804" y="5422"/>
                  </a:lnTo>
                  <a:lnTo>
                    <a:pt x="876051" y="8094"/>
                  </a:lnTo>
                  <a:lnTo>
                    <a:pt x="817660" y="12840"/>
                  </a:lnTo>
                  <a:lnTo>
                    <a:pt x="761729" y="18936"/>
                  </a:lnTo>
                  <a:lnTo>
                    <a:pt x="707700" y="26380"/>
                  </a:lnTo>
                  <a:lnTo>
                    <a:pt x="655014" y="35173"/>
                  </a:lnTo>
                  <a:lnTo>
                    <a:pt x="603113" y="45316"/>
                  </a:lnTo>
                  <a:lnTo>
                    <a:pt x="551437" y="56808"/>
                  </a:lnTo>
                  <a:lnTo>
                    <a:pt x="499653" y="69615"/>
                  </a:lnTo>
                  <a:lnTo>
                    <a:pt x="448324" y="83553"/>
                  </a:lnTo>
                  <a:lnTo>
                    <a:pt x="398238" y="98396"/>
                  </a:lnTo>
                  <a:lnTo>
                    <a:pt x="350184" y="113917"/>
                  </a:lnTo>
                  <a:lnTo>
                    <a:pt x="304949" y="129891"/>
                  </a:lnTo>
                  <a:lnTo>
                    <a:pt x="263321" y="146091"/>
                  </a:lnTo>
                  <a:lnTo>
                    <a:pt x="208671" y="170757"/>
                  </a:lnTo>
                  <a:lnTo>
                    <a:pt x="162387" y="197319"/>
                  </a:lnTo>
                  <a:lnTo>
                    <a:pt x="122947" y="227688"/>
                  </a:lnTo>
                  <a:lnTo>
                    <a:pt x="88827" y="263779"/>
                  </a:lnTo>
                  <a:lnTo>
                    <a:pt x="58948" y="306727"/>
                  </a:lnTo>
                  <a:lnTo>
                    <a:pt x="34014" y="354819"/>
                  </a:lnTo>
                  <a:lnTo>
                    <a:pt x="15174" y="405584"/>
                  </a:lnTo>
                  <a:lnTo>
                    <a:pt x="3577" y="456548"/>
                  </a:lnTo>
                  <a:lnTo>
                    <a:pt x="0" y="505647"/>
                  </a:lnTo>
                  <a:lnTo>
                    <a:pt x="3827" y="552660"/>
                  </a:lnTo>
                  <a:lnTo>
                    <a:pt x="14123" y="597773"/>
                  </a:lnTo>
                  <a:lnTo>
                    <a:pt x="29951" y="641174"/>
                  </a:lnTo>
                  <a:lnTo>
                    <a:pt x="50508" y="682985"/>
                  </a:lnTo>
                  <a:lnTo>
                    <a:pt x="75623" y="723084"/>
                  </a:lnTo>
                  <a:lnTo>
                    <a:pt x="105308" y="761283"/>
                  </a:lnTo>
                  <a:lnTo>
                    <a:pt x="139577" y="797396"/>
                  </a:lnTo>
                  <a:lnTo>
                    <a:pt x="178370" y="831228"/>
                  </a:lnTo>
                  <a:lnTo>
                    <a:pt x="221945" y="862583"/>
                  </a:lnTo>
                  <a:lnTo>
                    <a:pt x="270491" y="891276"/>
                  </a:lnTo>
                  <a:lnTo>
                    <a:pt x="324195" y="917119"/>
                  </a:lnTo>
                  <a:lnTo>
                    <a:pt x="370852" y="935628"/>
                  </a:lnTo>
                  <a:lnTo>
                    <a:pt x="420219" y="952184"/>
                  </a:lnTo>
                  <a:lnTo>
                    <a:pt x="471620" y="966791"/>
                  </a:lnTo>
                  <a:lnTo>
                    <a:pt x="524377" y="979451"/>
                  </a:lnTo>
                  <a:lnTo>
                    <a:pt x="577811" y="990165"/>
                  </a:lnTo>
                  <a:lnTo>
                    <a:pt x="631437" y="998980"/>
                  </a:lnTo>
                  <a:lnTo>
                    <a:pt x="685473" y="1006136"/>
                  </a:lnTo>
                  <a:lnTo>
                    <a:pt x="740294" y="1011928"/>
                  </a:lnTo>
                  <a:lnTo>
                    <a:pt x="796280" y="1016653"/>
                  </a:lnTo>
                  <a:lnTo>
                    <a:pt x="853806" y="1020605"/>
                  </a:lnTo>
                  <a:lnTo>
                    <a:pt x="896075" y="1023085"/>
                  </a:lnTo>
                  <a:lnTo>
                    <a:pt x="939589" y="1025358"/>
                  </a:lnTo>
                  <a:lnTo>
                    <a:pt x="984596" y="1027456"/>
                  </a:lnTo>
                  <a:lnTo>
                    <a:pt x="1031346" y="1029415"/>
                  </a:lnTo>
                  <a:lnTo>
                    <a:pt x="1080088" y="1031271"/>
                  </a:lnTo>
                  <a:lnTo>
                    <a:pt x="1131072" y="1033056"/>
                  </a:lnTo>
                  <a:lnTo>
                    <a:pt x="1184547" y="1034807"/>
                  </a:lnTo>
                  <a:lnTo>
                    <a:pt x="1227931" y="1036159"/>
                  </a:lnTo>
                  <a:lnTo>
                    <a:pt x="1272822" y="1037493"/>
                  </a:lnTo>
                  <a:lnTo>
                    <a:pt x="1319071" y="1038790"/>
                  </a:lnTo>
                  <a:lnTo>
                    <a:pt x="1366527" y="1040037"/>
                  </a:lnTo>
                  <a:lnTo>
                    <a:pt x="1415039" y="1041215"/>
                  </a:lnTo>
                  <a:lnTo>
                    <a:pt x="1464458" y="1042311"/>
                  </a:lnTo>
                  <a:lnTo>
                    <a:pt x="1514634" y="1043307"/>
                  </a:lnTo>
                  <a:lnTo>
                    <a:pt x="1565416" y="1044188"/>
                  </a:lnTo>
                  <a:lnTo>
                    <a:pt x="1616654" y="1044937"/>
                  </a:lnTo>
                  <a:lnTo>
                    <a:pt x="1674582" y="1045601"/>
                  </a:lnTo>
                  <a:lnTo>
                    <a:pt x="1732267" y="1046051"/>
                  </a:lnTo>
                  <a:lnTo>
                    <a:pt x="1789094" y="1046261"/>
                  </a:lnTo>
                  <a:lnTo>
                    <a:pt x="1844446" y="1046210"/>
                  </a:lnTo>
                  <a:lnTo>
                    <a:pt x="1897707" y="1045872"/>
                  </a:lnTo>
                  <a:lnTo>
                    <a:pt x="1948259" y="1045223"/>
                  </a:lnTo>
                  <a:lnTo>
                    <a:pt x="1995486" y="1044241"/>
                  </a:lnTo>
                  <a:lnTo>
                    <a:pt x="2038772" y="1042901"/>
                  </a:lnTo>
                  <a:lnTo>
                    <a:pt x="2099136" y="1040010"/>
                  </a:lnTo>
                  <a:lnTo>
                    <a:pt x="2150849" y="1036233"/>
                  </a:lnTo>
                  <a:lnTo>
                    <a:pt x="2196930" y="1031671"/>
                  </a:lnTo>
                  <a:lnTo>
                    <a:pt x="2240395" y="1026427"/>
                  </a:lnTo>
                  <a:lnTo>
                    <a:pt x="2284263" y="1020605"/>
                  </a:lnTo>
                  <a:lnTo>
                    <a:pt x="2330835" y="1014180"/>
                  </a:lnTo>
                  <a:lnTo>
                    <a:pt x="2379966" y="1006675"/>
                  </a:lnTo>
                  <a:lnTo>
                    <a:pt x="2430758" y="997512"/>
                  </a:lnTo>
                  <a:lnTo>
                    <a:pt x="2482318" y="986110"/>
                  </a:lnTo>
                  <a:lnTo>
                    <a:pt x="2533751" y="971891"/>
                  </a:lnTo>
                  <a:lnTo>
                    <a:pt x="2584211" y="954512"/>
                  </a:lnTo>
                  <a:lnTo>
                    <a:pt x="2632524" y="934599"/>
                  </a:lnTo>
                  <a:lnTo>
                    <a:pt x="2677532" y="913027"/>
                  </a:lnTo>
                  <a:lnTo>
                    <a:pt x="2718076" y="890671"/>
                  </a:lnTo>
                  <a:lnTo>
                    <a:pt x="2753001" y="868406"/>
                  </a:lnTo>
                  <a:lnTo>
                    <a:pt x="2787538" y="841629"/>
                  </a:lnTo>
                  <a:lnTo>
                    <a:pt x="2832235" y="788819"/>
                  </a:lnTo>
                  <a:lnTo>
                    <a:pt x="2856907" y="730950"/>
                  </a:lnTo>
                  <a:lnTo>
                    <a:pt x="2869095" y="667276"/>
                  </a:lnTo>
                  <a:lnTo>
                    <a:pt x="2870619" y="635066"/>
                  </a:lnTo>
                  <a:lnTo>
                    <a:pt x="2868937" y="603176"/>
                  </a:lnTo>
                  <a:lnTo>
                    <a:pt x="2852636" y="534070"/>
                  </a:lnTo>
                  <a:lnTo>
                    <a:pt x="2836119" y="493046"/>
                  </a:lnTo>
                  <a:lnTo>
                    <a:pt x="2813296" y="446154"/>
                  </a:lnTo>
                  <a:lnTo>
                    <a:pt x="2785902" y="396407"/>
                  </a:lnTo>
                  <a:lnTo>
                    <a:pt x="2756210" y="347806"/>
                  </a:lnTo>
                  <a:lnTo>
                    <a:pt x="2726493" y="304349"/>
                  </a:lnTo>
                  <a:lnTo>
                    <a:pt x="2698463" y="268979"/>
                  </a:lnTo>
                  <a:lnTo>
                    <a:pt x="2670981" y="240452"/>
                  </a:lnTo>
                  <a:lnTo>
                    <a:pt x="2610874" y="194804"/>
                  </a:lnTo>
                  <a:lnTo>
                    <a:pt x="2575322" y="173532"/>
                  </a:lnTo>
                  <a:lnTo>
                    <a:pt x="2536348" y="152447"/>
                  </a:lnTo>
                  <a:lnTo>
                    <a:pt x="2495076" y="131734"/>
                  </a:lnTo>
                  <a:lnTo>
                    <a:pt x="2452630" y="111580"/>
                  </a:lnTo>
                  <a:lnTo>
                    <a:pt x="2410210" y="92344"/>
                  </a:lnTo>
                  <a:lnTo>
                    <a:pt x="2368713" y="74821"/>
                  </a:lnTo>
                  <a:lnTo>
                    <a:pt x="2329115" y="59960"/>
                  </a:lnTo>
                  <a:lnTo>
                    <a:pt x="2292388" y="48713"/>
                  </a:lnTo>
                  <a:lnTo>
                    <a:pt x="2228668" y="38025"/>
                  </a:lnTo>
                  <a:lnTo>
                    <a:pt x="2172640" y="36498"/>
                  </a:lnTo>
                </a:path>
              </a:pathLst>
            </a:custGeom>
            <a:ln w="52354">
              <a:solidFill>
                <a:srgbClr val="E22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739785" y="7345190"/>
            <a:ext cx="9028430" cy="3686175"/>
            <a:chOff x="4739785" y="7345190"/>
            <a:chExt cx="9028430" cy="368617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09792" y="7345190"/>
              <a:ext cx="4258187" cy="368554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739779" y="8669191"/>
              <a:ext cx="5114925" cy="1382395"/>
            </a:xfrm>
            <a:custGeom>
              <a:avLst/>
              <a:gdLst/>
              <a:ahLst/>
              <a:cxnLst/>
              <a:rect l="l" t="t" r="r" b="b"/>
              <a:pathLst>
                <a:path w="5114925" h="1382395">
                  <a:moveTo>
                    <a:pt x="4751006" y="1367409"/>
                  </a:moveTo>
                  <a:lnTo>
                    <a:pt x="4748479" y="1366647"/>
                  </a:lnTo>
                  <a:lnTo>
                    <a:pt x="4741354" y="1366545"/>
                  </a:lnTo>
                  <a:lnTo>
                    <a:pt x="4730280" y="1367231"/>
                  </a:lnTo>
                  <a:lnTo>
                    <a:pt x="4715916" y="1368831"/>
                  </a:lnTo>
                  <a:lnTo>
                    <a:pt x="4715522" y="1368882"/>
                  </a:lnTo>
                  <a:lnTo>
                    <a:pt x="4722939" y="1370215"/>
                  </a:lnTo>
                  <a:lnTo>
                    <a:pt x="4733239" y="1370571"/>
                  </a:lnTo>
                  <a:lnTo>
                    <a:pt x="4742231" y="1369872"/>
                  </a:lnTo>
                  <a:lnTo>
                    <a:pt x="4748593" y="1368640"/>
                  </a:lnTo>
                  <a:lnTo>
                    <a:pt x="4751006" y="1367409"/>
                  </a:lnTo>
                  <a:close/>
                </a:path>
                <a:path w="5114925" h="1382395">
                  <a:moveTo>
                    <a:pt x="4924996" y="877722"/>
                  </a:moveTo>
                  <a:lnTo>
                    <a:pt x="4908372" y="869505"/>
                  </a:lnTo>
                  <a:lnTo>
                    <a:pt x="4893068" y="862469"/>
                  </a:lnTo>
                  <a:lnTo>
                    <a:pt x="4880394" y="857796"/>
                  </a:lnTo>
                  <a:lnTo>
                    <a:pt x="4871669" y="856665"/>
                  </a:lnTo>
                  <a:lnTo>
                    <a:pt x="4868024" y="860221"/>
                  </a:lnTo>
                  <a:lnTo>
                    <a:pt x="4869916" y="869302"/>
                  </a:lnTo>
                  <a:lnTo>
                    <a:pt x="4877587" y="884694"/>
                  </a:lnTo>
                  <a:lnTo>
                    <a:pt x="4891316" y="907199"/>
                  </a:lnTo>
                  <a:lnTo>
                    <a:pt x="4899114" y="918997"/>
                  </a:lnTo>
                  <a:lnTo>
                    <a:pt x="4924996" y="877722"/>
                  </a:lnTo>
                  <a:close/>
                </a:path>
                <a:path w="5114925" h="1382395">
                  <a:moveTo>
                    <a:pt x="5114417" y="1186395"/>
                  </a:moveTo>
                  <a:lnTo>
                    <a:pt x="5113121" y="1179436"/>
                  </a:lnTo>
                  <a:lnTo>
                    <a:pt x="5107229" y="1170622"/>
                  </a:lnTo>
                  <a:lnTo>
                    <a:pt x="5096865" y="1159179"/>
                  </a:lnTo>
                  <a:lnTo>
                    <a:pt x="5063337" y="1125372"/>
                  </a:lnTo>
                  <a:lnTo>
                    <a:pt x="5041100" y="1102220"/>
                  </a:lnTo>
                  <a:lnTo>
                    <a:pt x="4989525" y="1043292"/>
                  </a:lnTo>
                  <a:lnTo>
                    <a:pt x="4961941" y="1008024"/>
                  </a:lnTo>
                  <a:lnTo>
                    <a:pt x="4935156" y="971562"/>
                  </a:lnTo>
                  <a:lnTo>
                    <a:pt x="4910988" y="936955"/>
                  </a:lnTo>
                  <a:lnTo>
                    <a:pt x="4899114" y="918997"/>
                  </a:lnTo>
                  <a:lnTo>
                    <a:pt x="4768494" y="1127252"/>
                  </a:lnTo>
                  <a:lnTo>
                    <a:pt x="4322965" y="1033945"/>
                  </a:lnTo>
                  <a:lnTo>
                    <a:pt x="4320324" y="1032929"/>
                  </a:lnTo>
                  <a:lnTo>
                    <a:pt x="4284472" y="1020000"/>
                  </a:lnTo>
                  <a:lnTo>
                    <a:pt x="4225417" y="999159"/>
                  </a:lnTo>
                  <a:lnTo>
                    <a:pt x="4199750" y="989380"/>
                  </a:lnTo>
                  <a:lnTo>
                    <a:pt x="4149344" y="968171"/>
                  </a:lnTo>
                  <a:lnTo>
                    <a:pt x="4121988" y="957351"/>
                  </a:lnTo>
                  <a:lnTo>
                    <a:pt x="4091317" y="946962"/>
                  </a:lnTo>
                  <a:lnTo>
                    <a:pt x="4056761" y="937272"/>
                  </a:lnTo>
                  <a:lnTo>
                    <a:pt x="3982999" y="919149"/>
                  </a:lnTo>
                  <a:lnTo>
                    <a:pt x="3948442" y="910082"/>
                  </a:lnTo>
                  <a:lnTo>
                    <a:pt x="3888702" y="891819"/>
                  </a:lnTo>
                  <a:lnTo>
                    <a:pt x="3825659" y="877709"/>
                  </a:lnTo>
                  <a:lnTo>
                    <a:pt x="3786619" y="873747"/>
                  </a:lnTo>
                  <a:lnTo>
                    <a:pt x="3691648" y="868311"/>
                  </a:lnTo>
                  <a:lnTo>
                    <a:pt x="3636835" y="864323"/>
                  </a:lnTo>
                  <a:lnTo>
                    <a:pt x="3590137" y="859536"/>
                  </a:lnTo>
                  <a:lnTo>
                    <a:pt x="3541458" y="853414"/>
                  </a:lnTo>
                  <a:lnTo>
                    <a:pt x="3491573" y="846226"/>
                  </a:lnTo>
                  <a:lnTo>
                    <a:pt x="3441255" y="838225"/>
                  </a:lnTo>
                  <a:lnTo>
                    <a:pt x="3391268" y="829703"/>
                  </a:lnTo>
                  <a:lnTo>
                    <a:pt x="3342271" y="820851"/>
                  </a:lnTo>
                  <a:lnTo>
                    <a:pt x="3294494" y="811669"/>
                  </a:lnTo>
                  <a:lnTo>
                    <a:pt x="3248088" y="802119"/>
                  </a:lnTo>
                  <a:lnTo>
                    <a:pt x="3203219" y="792137"/>
                  </a:lnTo>
                  <a:lnTo>
                    <a:pt x="3160052" y="781685"/>
                  </a:lnTo>
                  <a:lnTo>
                    <a:pt x="3108706" y="767880"/>
                  </a:lnTo>
                  <a:lnTo>
                    <a:pt x="3059544" y="753224"/>
                  </a:lnTo>
                  <a:lnTo>
                    <a:pt x="3011830" y="737717"/>
                  </a:lnTo>
                  <a:lnTo>
                    <a:pt x="2964827" y="721372"/>
                  </a:lnTo>
                  <a:lnTo>
                    <a:pt x="2917901" y="704265"/>
                  </a:lnTo>
                  <a:lnTo>
                    <a:pt x="2871444" y="686625"/>
                  </a:lnTo>
                  <a:lnTo>
                    <a:pt x="2781541" y="651040"/>
                  </a:lnTo>
                  <a:lnTo>
                    <a:pt x="2696819" y="616839"/>
                  </a:lnTo>
                  <a:lnTo>
                    <a:pt x="2654808" y="600633"/>
                  </a:lnTo>
                  <a:lnTo>
                    <a:pt x="2611932" y="585190"/>
                  </a:lnTo>
                  <a:lnTo>
                    <a:pt x="2567495" y="570445"/>
                  </a:lnTo>
                  <a:lnTo>
                    <a:pt x="2521064" y="556133"/>
                  </a:lnTo>
                  <a:lnTo>
                    <a:pt x="2288349" y="489712"/>
                  </a:lnTo>
                  <a:lnTo>
                    <a:pt x="2242870" y="477418"/>
                  </a:lnTo>
                  <a:lnTo>
                    <a:pt x="2197646" y="465670"/>
                  </a:lnTo>
                  <a:lnTo>
                    <a:pt x="2142159" y="452031"/>
                  </a:lnTo>
                  <a:lnTo>
                    <a:pt x="2087943" y="439420"/>
                  </a:lnTo>
                  <a:lnTo>
                    <a:pt x="1883092" y="395605"/>
                  </a:lnTo>
                  <a:lnTo>
                    <a:pt x="1784464" y="376364"/>
                  </a:lnTo>
                  <a:lnTo>
                    <a:pt x="1282471" y="291706"/>
                  </a:lnTo>
                  <a:lnTo>
                    <a:pt x="1236738" y="283324"/>
                  </a:lnTo>
                  <a:lnTo>
                    <a:pt x="1191056" y="274358"/>
                  </a:lnTo>
                  <a:lnTo>
                    <a:pt x="1145806" y="264706"/>
                  </a:lnTo>
                  <a:lnTo>
                    <a:pt x="1090282" y="251536"/>
                  </a:lnTo>
                  <a:lnTo>
                    <a:pt x="1035824" y="237324"/>
                  </a:lnTo>
                  <a:lnTo>
                    <a:pt x="982205" y="222288"/>
                  </a:lnTo>
                  <a:lnTo>
                    <a:pt x="929157" y="206641"/>
                  </a:lnTo>
                  <a:lnTo>
                    <a:pt x="824407" y="173964"/>
                  </a:lnTo>
                  <a:lnTo>
                    <a:pt x="720471" y="139649"/>
                  </a:lnTo>
                  <a:lnTo>
                    <a:pt x="668909" y="121958"/>
                  </a:lnTo>
                  <a:lnTo>
                    <a:pt x="619798" y="104482"/>
                  </a:lnTo>
                  <a:lnTo>
                    <a:pt x="575538" y="87833"/>
                  </a:lnTo>
                  <a:lnTo>
                    <a:pt x="538505" y="72656"/>
                  </a:lnTo>
                  <a:lnTo>
                    <a:pt x="490054" y="47777"/>
                  </a:lnTo>
                  <a:lnTo>
                    <a:pt x="460565" y="19075"/>
                  </a:lnTo>
                  <a:lnTo>
                    <a:pt x="459270" y="17030"/>
                  </a:lnTo>
                  <a:lnTo>
                    <a:pt x="455574" y="11214"/>
                  </a:lnTo>
                  <a:lnTo>
                    <a:pt x="450430" y="5041"/>
                  </a:lnTo>
                  <a:lnTo>
                    <a:pt x="443547" y="1155"/>
                  </a:lnTo>
                  <a:lnTo>
                    <a:pt x="433387" y="0"/>
                  </a:lnTo>
                  <a:lnTo>
                    <a:pt x="419608" y="1028"/>
                  </a:lnTo>
                  <a:lnTo>
                    <a:pt x="379945" y="6743"/>
                  </a:lnTo>
                  <a:lnTo>
                    <a:pt x="353555" y="10045"/>
                  </a:lnTo>
                  <a:lnTo>
                    <a:pt x="324065" y="13017"/>
                  </a:lnTo>
                  <a:lnTo>
                    <a:pt x="292925" y="15379"/>
                  </a:lnTo>
                  <a:lnTo>
                    <a:pt x="261569" y="16802"/>
                  </a:lnTo>
                  <a:lnTo>
                    <a:pt x="231394" y="17030"/>
                  </a:lnTo>
                  <a:lnTo>
                    <a:pt x="203492" y="16103"/>
                  </a:lnTo>
                  <a:lnTo>
                    <a:pt x="178904" y="14122"/>
                  </a:lnTo>
                  <a:lnTo>
                    <a:pt x="158661" y="11214"/>
                  </a:lnTo>
                  <a:lnTo>
                    <a:pt x="143624" y="7620"/>
                  </a:lnTo>
                  <a:lnTo>
                    <a:pt x="132765" y="4241"/>
                  </a:lnTo>
                  <a:lnTo>
                    <a:pt x="124815" y="2120"/>
                  </a:lnTo>
                  <a:lnTo>
                    <a:pt x="91744" y="35775"/>
                  </a:lnTo>
                  <a:lnTo>
                    <a:pt x="70548" y="70256"/>
                  </a:lnTo>
                  <a:lnTo>
                    <a:pt x="59448" y="88074"/>
                  </a:lnTo>
                  <a:lnTo>
                    <a:pt x="49352" y="103898"/>
                  </a:lnTo>
                  <a:lnTo>
                    <a:pt x="41198" y="116344"/>
                  </a:lnTo>
                  <a:lnTo>
                    <a:pt x="35496" y="125666"/>
                  </a:lnTo>
                  <a:lnTo>
                    <a:pt x="32537" y="132422"/>
                  </a:lnTo>
                  <a:lnTo>
                    <a:pt x="0" y="128460"/>
                  </a:lnTo>
                  <a:lnTo>
                    <a:pt x="32537" y="135280"/>
                  </a:lnTo>
                  <a:lnTo>
                    <a:pt x="633171" y="270344"/>
                  </a:lnTo>
                  <a:lnTo>
                    <a:pt x="711644" y="291033"/>
                  </a:lnTo>
                  <a:lnTo>
                    <a:pt x="763282" y="303834"/>
                  </a:lnTo>
                  <a:lnTo>
                    <a:pt x="852017" y="324523"/>
                  </a:lnTo>
                  <a:lnTo>
                    <a:pt x="1527035" y="472427"/>
                  </a:lnTo>
                  <a:lnTo>
                    <a:pt x="1576527" y="483882"/>
                  </a:lnTo>
                  <a:lnTo>
                    <a:pt x="1626235" y="496087"/>
                  </a:lnTo>
                  <a:lnTo>
                    <a:pt x="1676171" y="509143"/>
                  </a:lnTo>
                  <a:lnTo>
                    <a:pt x="1726158" y="522897"/>
                  </a:lnTo>
                  <a:lnTo>
                    <a:pt x="1971802" y="594055"/>
                  </a:lnTo>
                  <a:lnTo>
                    <a:pt x="2067179" y="620420"/>
                  </a:lnTo>
                  <a:lnTo>
                    <a:pt x="2163470" y="645375"/>
                  </a:lnTo>
                  <a:lnTo>
                    <a:pt x="2263178" y="669239"/>
                  </a:lnTo>
                  <a:lnTo>
                    <a:pt x="2367140" y="692327"/>
                  </a:lnTo>
                  <a:lnTo>
                    <a:pt x="2625750" y="745401"/>
                  </a:lnTo>
                  <a:lnTo>
                    <a:pt x="3566922" y="923417"/>
                  </a:lnTo>
                  <a:lnTo>
                    <a:pt x="3777780" y="967511"/>
                  </a:lnTo>
                  <a:lnTo>
                    <a:pt x="3885336" y="992174"/>
                  </a:lnTo>
                  <a:lnTo>
                    <a:pt x="4199801" y="1070825"/>
                  </a:lnTo>
                  <a:lnTo>
                    <a:pt x="4302099" y="1095222"/>
                  </a:lnTo>
                  <a:lnTo>
                    <a:pt x="4352506" y="1106500"/>
                  </a:lnTo>
                  <a:lnTo>
                    <a:pt x="4402963" y="1117130"/>
                  </a:lnTo>
                  <a:lnTo>
                    <a:pt x="4453471" y="1126972"/>
                  </a:lnTo>
                  <a:lnTo>
                    <a:pt x="4503991" y="1135875"/>
                  </a:lnTo>
                  <a:lnTo>
                    <a:pt x="4554486" y="1143850"/>
                  </a:lnTo>
                  <a:lnTo>
                    <a:pt x="4654423" y="1158176"/>
                  </a:lnTo>
                  <a:lnTo>
                    <a:pt x="4740872" y="1171295"/>
                  </a:lnTo>
                  <a:lnTo>
                    <a:pt x="4613478" y="1374419"/>
                  </a:lnTo>
                  <a:lnTo>
                    <a:pt x="4603254" y="1376502"/>
                  </a:lnTo>
                  <a:lnTo>
                    <a:pt x="4594720" y="1378458"/>
                  </a:lnTo>
                  <a:lnTo>
                    <a:pt x="4589615" y="1380159"/>
                  </a:lnTo>
                  <a:lnTo>
                    <a:pt x="4589627" y="1381455"/>
                  </a:lnTo>
                  <a:lnTo>
                    <a:pt x="4595965" y="1382217"/>
                  </a:lnTo>
                  <a:lnTo>
                    <a:pt x="4607699" y="1382318"/>
                  </a:lnTo>
                  <a:lnTo>
                    <a:pt x="4623384" y="1381645"/>
                  </a:lnTo>
                  <a:lnTo>
                    <a:pt x="4641558" y="1380045"/>
                  </a:lnTo>
                  <a:lnTo>
                    <a:pt x="4660874" y="1377492"/>
                  </a:lnTo>
                  <a:lnTo>
                    <a:pt x="4680331" y="1374419"/>
                  </a:lnTo>
                  <a:lnTo>
                    <a:pt x="4698974" y="1371358"/>
                  </a:lnTo>
                  <a:lnTo>
                    <a:pt x="4715522" y="1368882"/>
                  </a:lnTo>
                  <a:lnTo>
                    <a:pt x="4712728" y="1368386"/>
                  </a:lnTo>
                  <a:lnTo>
                    <a:pt x="4704346" y="1364970"/>
                  </a:lnTo>
                  <a:lnTo>
                    <a:pt x="4699660" y="1359966"/>
                  </a:lnTo>
                  <a:lnTo>
                    <a:pt x="4700498" y="1353388"/>
                  </a:lnTo>
                  <a:lnTo>
                    <a:pt x="4741532" y="1324178"/>
                  </a:lnTo>
                  <a:lnTo>
                    <a:pt x="4898199" y="1239507"/>
                  </a:lnTo>
                  <a:lnTo>
                    <a:pt x="4937214" y="1219606"/>
                  </a:lnTo>
                  <a:lnTo>
                    <a:pt x="4979886" y="1206944"/>
                  </a:lnTo>
                  <a:lnTo>
                    <a:pt x="5024653" y="1206017"/>
                  </a:lnTo>
                  <a:lnTo>
                    <a:pt x="5042852" y="1205712"/>
                  </a:lnTo>
                  <a:lnTo>
                    <a:pt x="5092306" y="1200619"/>
                  </a:lnTo>
                  <a:lnTo>
                    <a:pt x="5111089" y="1192199"/>
                  </a:lnTo>
                  <a:lnTo>
                    <a:pt x="5114417" y="11863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3589" y="402951"/>
            <a:ext cx="10537802" cy="1027516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45855" y="1050819"/>
            <a:ext cx="3763203" cy="4770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617597" y="1055066"/>
            <a:ext cx="4066971" cy="476217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1708242" y="6007980"/>
            <a:ext cx="283845" cy="408940"/>
          </a:xfrm>
          <a:custGeom>
            <a:avLst/>
            <a:gdLst/>
            <a:ahLst/>
            <a:cxnLst/>
            <a:rect l="l" t="t" r="r" b="b"/>
            <a:pathLst>
              <a:path w="283845" h="408939">
                <a:moveTo>
                  <a:pt x="220647" y="7071"/>
                </a:moveTo>
                <a:lnTo>
                  <a:pt x="211783" y="3691"/>
                </a:lnTo>
                <a:lnTo>
                  <a:pt x="202369" y="1078"/>
                </a:lnTo>
                <a:lnTo>
                  <a:pt x="191856" y="0"/>
                </a:lnTo>
                <a:lnTo>
                  <a:pt x="179695" y="1224"/>
                </a:lnTo>
                <a:lnTo>
                  <a:pt x="129366" y="28367"/>
                </a:lnTo>
                <a:lnTo>
                  <a:pt x="82396" y="77333"/>
                </a:lnTo>
                <a:lnTo>
                  <a:pt x="57171" y="111183"/>
                </a:lnTo>
                <a:lnTo>
                  <a:pt x="34141" y="148545"/>
                </a:lnTo>
                <a:lnTo>
                  <a:pt x="15941" y="187224"/>
                </a:lnTo>
                <a:lnTo>
                  <a:pt x="4625" y="225234"/>
                </a:lnTo>
                <a:lnTo>
                  <a:pt x="0" y="261496"/>
                </a:lnTo>
                <a:lnTo>
                  <a:pt x="1297" y="295129"/>
                </a:lnTo>
                <a:lnTo>
                  <a:pt x="18915" y="351097"/>
                </a:lnTo>
                <a:lnTo>
                  <a:pt x="59233" y="388752"/>
                </a:lnTo>
                <a:lnTo>
                  <a:pt x="130989" y="406480"/>
                </a:lnTo>
                <a:lnTo>
                  <a:pt x="178090" y="408892"/>
                </a:lnTo>
                <a:lnTo>
                  <a:pt x="229796" y="408672"/>
                </a:lnTo>
                <a:lnTo>
                  <a:pt x="283806" y="407137"/>
                </a:lnTo>
              </a:path>
            </a:pathLst>
          </a:custGeom>
          <a:ln w="732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124775" y="6038469"/>
            <a:ext cx="341630" cy="325755"/>
          </a:xfrm>
          <a:custGeom>
            <a:avLst/>
            <a:gdLst/>
            <a:ahLst/>
            <a:cxnLst/>
            <a:rect l="l" t="t" r="r" b="b"/>
            <a:pathLst>
              <a:path w="341629" h="325754">
                <a:moveTo>
                  <a:pt x="133972" y="74844"/>
                </a:moveTo>
                <a:lnTo>
                  <a:pt x="157915" y="37559"/>
                </a:lnTo>
                <a:lnTo>
                  <a:pt x="139162" y="3180"/>
                </a:lnTo>
                <a:lnTo>
                  <a:pt x="91422" y="8316"/>
                </a:lnTo>
                <a:lnTo>
                  <a:pt x="54429" y="36243"/>
                </a:lnTo>
                <a:lnTo>
                  <a:pt x="23577" y="94290"/>
                </a:lnTo>
                <a:lnTo>
                  <a:pt x="4130" y="163742"/>
                </a:lnTo>
                <a:lnTo>
                  <a:pt x="0" y="195362"/>
                </a:lnTo>
                <a:lnTo>
                  <a:pt x="36" y="223691"/>
                </a:lnTo>
                <a:lnTo>
                  <a:pt x="13488" y="271357"/>
                </a:lnTo>
                <a:lnTo>
                  <a:pt x="46533" y="307034"/>
                </a:lnTo>
                <a:lnTo>
                  <a:pt x="102389" y="325164"/>
                </a:lnTo>
                <a:lnTo>
                  <a:pt x="139327" y="325731"/>
                </a:lnTo>
                <a:lnTo>
                  <a:pt x="179445" y="320924"/>
                </a:lnTo>
                <a:lnTo>
                  <a:pt x="219345" y="311511"/>
                </a:lnTo>
                <a:lnTo>
                  <a:pt x="255625" y="298261"/>
                </a:lnTo>
                <a:lnTo>
                  <a:pt x="308702" y="262292"/>
                </a:lnTo>
                <a:lnTo>
                  <a:pt x="336337" y="214041"/>
                </a:lnTo>
                <a:lnTo>
                  <a:pt x="341290" y="185510"/>
                </a:lnTo>
                <a:lnTo>
                  <a:pt x="339993" y="155116"/>
                </a:lnTo>
                <a:lnTo>
                  <a:pt x="316452" y="93559"/>
                </a:lnTo>
                <a:lnTo>
                  <a:pt x="265860" y="39606"/>
                </a:lnTo>
                <a:lnTo>
                  <a:pt x="206496" y="5830"/>
                </a:lnTo>
                <a:lnTo>
                  <a:pt x="180030" y="0"/>
                </a:lnTo>
                <a:lnTo>
                  <a:pt x="156197" y="420"/>
                </a:lnTo>
                <a:lnTo>
                  <a:pt x="134118" y="5007"/>
                </a:lnTo>
                <a:lnTo>
                  <a:pt x="112916" y="11678"/>
                </a:lnTo>
              </a:path>
            </a:pathLst>
          </a:custGeom>
          <a:ln w="732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2523901" y="5943363"/>
            <a:ext cx="403225" cy="494665"/>
            <a:chOff x="12523901" y="5943363"/>
            <a:chExt cx="403225" cy="494665"/>
          </a:xfrm>
        </p:grpSpPr>
        <p:sp>
          <p:nvSpPr>
            <p:cNvPr id="8" name="object 8"/>
            <p:cNvSpPr/>
            <p:nvPr/>
          </p:nvSpPr>
          <p:spPr>
            <a:xfrm>
              <a:off x="12619029" y="6054523"/>
              <a:ext cx="46990" cy="346710"/>
            </a:xfrm>
            <a:custGeom>
              <a:avLst/>
              <a:gdLst/>
              <a:ahLst/>
              <a:cxnLst/>
              <a:rect l="l" t="t" r="r" b="b"/>
              <a:pathLst>
                <a:path w="46990" h="346710">
                  <a:moveTo>
                    <a:pt x="46790" y="2632"/>
                  </a:moveTo>
                  <a:lnTo>
                    <a:pt x="36354" y="987"/>
                  </a:lnTo>
                  <a:lnTo>
                    <a:pt x="26466" y="0"/>
                  </a:lnTo>
                  <a:lnTo>
                    <a:pt x="17674" y="329"/>
                  </a:lnTo>
                  <a:lnTo>
                    <a:pt x="493" y="35862"/>
                  </a:lnTo>
                  <a:lnTo>
                    <a:pt x="0" y="63458"/>
                  </a:lnTo>
                  <a:lnTo>
                    <a:pt x="438" y="102040"/>
                  </a:lnTo>
                  <a:lnTo>
                    <a:pt x="1754" y="147532"/>
                  </a:lnTo>
                  <a:lnTo>
                    <a:pt x="3947" y="194562"/>
                  </a:lnTo>
                  <a:lnTo>
                    <a:pt x="7018" y="237755"/>
                  </a:lnTo>
                  <a:lnTo>
                    <a:pt x="15499" y="301361"/>
                  </a:lnTo>
                  <a:lnTo>
                    <a:pt x="20507" y="325103"/>
                  </a:lnTo>
                  <a:lnTo>
                    <a:pt x="25734" y="346545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560549" y="5980011"/>
              <a:ext cx="330200" cy="421640"/>
            </a:xfrm>
            <a:custGeom>
              <a:avLst/>
              <a:gdLst/>
              <a:ahLst/>
              <a:cxnLst/>
              <a:rect l="l" t="t" r="r" b="b"/>
              <a:pathLst>
                <a:path w="330200" h="421639">
                  <a:moveTo>
                    <a:pt x="0" y="63102"/>
                  </a:moveTo>
                  <a:lnTo>
                    <a:pt x="47374" y="35914"/>
                  </a:lnTo>
                  <a:lnTo>
                    <a:pt x="105273" y="13974"/>
                  </a:lnTo>
                  <a:lnTo>
                    <a:pt x="178382" y="1846"/>
                  </a:lnTo>
                  <a:lnTo>
                    <a:pt x="215155" y="0"/>
                  </a:lnTo>
                  <a:lnTo>
                    <a:pt x="247982" y="1114"/>
                  </a:lnTo>
                  <a:lnTo>
                    <a:pt x="294772" y="11791"/>
                  </a:lnTo>
                  <a:lnTo>
                    <a:pt x="327384" y="41401"/>
                  </a:lnTo>
                  <a:lnTo>
                    <a:pt x="329869" y="53753"/>
                  </a:lnTo>
                  <a:lnTo>
                    <a:pt x="327091" y="67859"/>
                  </a:lnTo>
                  <a:lnTo>
                    <a:pt x="302690" y="102788"/>
                  </a:lnTo>
                  <a:lnTo>
                    <a:pt x="258129" y="142233"/>
                  </a:lnTo>
                  <a:lnTo>
                    <a:pt x="207700" y="175394"/>
                  </a:lnTo>
                  <a:lnTo>
                    <a:pt x="162381" y="197874"/>
                  </a:lnTo>
                  <a:lnTo>
                    <a:pt x="129189" y="212051"/>
                  </a:lnTo>
                  <a:lnTo>
                    <a:pt x="118438" y="217076"/>
                  </a:lnTo>
                  <a:lnTo>
                    <a:pt x="111638" y="221444"/>
                  </a:lnTo>
                  <a:lnTo>
                    <a:pt x="108789" y="225700"/>
                  </a:lnTo>
                  <a:lnTo>
                    <a:pt x="109881" y="230569"/>
                  </a:lnTo>
                  <a:lnTo>
                    <a:pt x="114922" y="237408"/>
                  </a:lnTo>
                  <a:lnTo>
                    <a:pt x="123913" y="247754"/>
                  </a:lnTo>
                  <a:lnTo>
                    <a:pt x="136854" y="263144"/>
                  </a:lnTo>
                  <a:lnTo>
                    <a:pt x="173267" y="309348"/>
                  </a:lnTo>
                  <a:lnTo>
                    <a:pt x="217579" y="359067"/>
                  </a:lnTo>
                  <a:lnTo>
                    <a:pt x="263192" y="394884"/>
                  </a:lnTo>
                  <a:lnTo>
                    <a:pt x="286000" y="408575"/>
                  </a:lnTo>
                  <a:lnTo>
                    <a:pt x="308805" y="421056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2923952" y="5961771"/>
            <a:ext cx="445770" cy="462280"/>
            <a:chOff x="12923952" y="5961771"/>
            <a:chExt cx="445770" cy="462280"/>
          </a:xfrm>
        </p:grpSpPr>
        <p:sp>
          <p:nvSpPr>
            <p:cNvPr id="11" name="object 11"/>
            <p:cNvSpPr/>
            <p:nvPr/>
          </p:nvSpPr>
          <p:spPr>
            <a:xfrm>
              <a:off x="13028154" y="6075875"/>
              <a:ext cx="31115" cy="262255"/>
            </a:xfrm>
            <a:custGeom>
              <a:avLst/>
              <a:gdLst/>
              <a:ahLst/>
              <a:cxnLst/>
              <a:rect l="l" t="t" r="r" b="b"/>
              <a:pathLst>
                <a:path w="31115" h="262254">
                  <a:moveTo>
                    <a:pt x="9649" y="58483"/>
                  </a:moveTo>
                  <a:lnTo>
                    <a:pt x="9649" y="58483"/>
                  </a:lnTo>
                  <a:lnTo>
                    <a:pt x="9649" y="0"/>
                  </a:lnTo>
                  <a:lnTo>
                    <a:pt x="8480" y="1164"/>
                  </a:lnTo>
                  <a:lnTo>
                    <a:pt x="2632" y="51471"/>
                  </a:lnTo>
                  <a:lnTo>
                    <a:pt x="0" y="115075"/>
                  </a:lnTo>
                  <a:lnTo>
                    <a:pt x="329" y="149671"/>
                  </a:lnTo>
                  <a:lnTo>
                    <a:pt x="2632" y="181308"/>
                  </a:lnTo>
                  <a:lnTo>
                    <a:pt x="7347" y="207248"/>
                  </a:lnTo>
                  <a:lnTo>
                    <a:pt x="14037" y="228250"/>
                  </a:lnTo>
                  <a:lnTo>
                    <a:pt x="22042" y="245960"/>
                  </a:lnTo>
                  <a:lnTo>
                    <a:pt x="30706" y="262027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960600" y="5998419"/>
              <a:ext cx="372745" cy="388620"/>
            </a:xfrm>
            <a:custGeom>
              <a:avLst/>
              <a:gdLst/>
              <a:ahLst/>
              <a:cxnLst/>
              <a:rect l="l" t="t" r="r" b="b"/>
              <a:pathLst>
                <a:path w="372744" h="388620">
                  <a:moveTo>
                    <a:pt x="0" y="86818"/>
                  </a:moveTo>
                  <a:lnTo>
                    <a:pt x="33483" y="65965"/>
                  </a:lnTo>
                  <a:lnTo>
                    <a:pt x="67844" y="46317"/>
                  </a:lnTo>
                  <a:lnTo>
                    <a:pt x="103962" y="29081"/>
                  </a:lnTo>
                  <a:lnTo>
                    <a:pt x="142713" y="15462"/>
                  </a:lnTo>
                  <a:lnTo>
                    <a:pt x="184314" y="6358"/>
                  </a:lnTo>
                  <a:lnTo>
                    <a:pt x="226352" y="1424"/>
                  </a:lnTo>
                  <a:lnTo>
                    <a:pt x="265758" y="0"/>
                  </a:lnTo>
                  <a:lnTo>
                    <a:pt x="299463" y="1426"/>
                  </a:lnTo>
                  <a:lnTo>
                    <a:pt x="343617" y="11220"/>
                  </a:lnTo>
                  <a:lnTo>
                    <a:pt x="370502" y="44178"/>
                  </a:lnTo>
                  <a:lnTo>
                    <a:pt x="372422" y="59770"/>
                  </a:lnTo>
                  <a:lnTo>
                    <a:pt x="369735" y="76898"/>
                  </a:lnTo>
                  <a:lnTo>
                    <a:pt x="346945" y="113545"/>
                  </a:lnTo>
                  <a:lnTo>
                    <a:pt x="302568" y="149294"/>
                  </a:lnTo>
                  <a:lnTo>
                    <a:pt x="245171" y="179042"/>
                  </a:lnTo>
                  <a:lnTo>
                    <a:pt x="187047" y="201044"/>
                  </a:lnTo>
                  <a:lnTo>
                    <a:pt x="162592" y="209634"/>
                  </a:lnTo>
                  <a:lnTo>
                    <a:pt x="143547" y="216871"/>
                  </a:lnTo>
                  <a:lnTo>
                    <a:pt x="130425" y="222792"/>
                  </a:lnTo>
                  <a:lnTo>
                    <a:pt x="123447" y="227398"/>
                  </a:lnTo>
                  <a:lnTo>
                    <a:pt x="122833" y="230688"/>
                  </a:lnTo>
                  <a:lnTo>
                    <a:pt x="128569" y="232863"/>
                  </a:lnTo>
                  <a:lnTo>
                    <a:pt x="139787" y="234929"/>
                  </a:lnTo>
                  <a:lnTo>
                    <a:pt x="155394" y="238095"/>
                  </a:lnTo>
                  <a:lnTo>
                    <a:pt x="195459" y="252300"/>
                  </a:lnTo>
                  <a:lnTo>
                    <a:pt x="241734" y="279426"/>
                  </a:lnTo>
                  <a:lnTo>
                    <a:pt x="289016" y="317877"/>
                  </a:lnTo>
                  <a:lnTo>
                    <a:pt x="335121" y="364154"/>
                  </a:lnTo>
                  <a:lnTo>
                    <a:pt x="357951" y="388611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3415246" y="5943310"/>
            <a:ext cx="1623060" cy="459740"/>
            <a:chOff x="13415246" y="5943310"/>
            <a:chExt cx="1623060" cy="459740"/>
          </a:xfrm>
        </p:grpSpPr>
        <p:sp>
          <p:nvSpPr>
            <p:cNvPr id="14" name="object 14"/>
            <p:cNvSpPr/>
            <p:nvPr/>
          </p:nvSpPr>
          <p:spPr>
            <a:xfrm>
              <a:off x="13451894" y="6036106"/>
              <a:ext cx="288290" cy="316230"/>
            </a:xfrm>
            <a:custGeom>
              <a:avLst/>
              <a:gdLst/>
              <a:ahLst/>
              <a:cxnLst/>
              <a:rect l="l" t="t" r="r" b="b"/>
              <a:pathLst>
                <a:path w="288290" h="316229">
                  <a:moveTo>
                    <a:pt x="0" y="28074"/>
                  </a:moveTo>
                  <a:lnTo>
                    <a:pt x="1736" y="17765"/>
                  </a:lnTo>
                  <a:lnTo>
                    <a:pt x="3365" y="8773"/>
                  </a:lnTo>
                  <a:lnTo>
                    <a:pt x="4776" y="2412"/>
                  </a:lnTo>
                  <a:lnTo>
                    <a:pt x="5855" y="0"/>
                  </a:lnTo>
                  <a:lnTo>
                    <a:pt x="6494" y="2796"/>
                  </a:lnTo>
                  <a:lnTo>
                    <a:pt x="6585" y="11843"/>
                  </a:lnTo>
                  <a:lnTo>
                    <a:pt x="6019" y="28128"/>
                  </a:lnTo>
                  <a:lnTo>
                    <a:pt x="4687" y="52638"/>
                  </a:lnTo>
                  <a:lnTo>
                    <a:pt x="2726" y="85519"/>
                  </a:lnTo>
                  <a:lnTo>
                    <a:pt x="1317" y="123554"/>
                  </a:lnTo>
                  <a:lnTo>
                    <a:pt x="1886" y="162686"/>
                  </a:lnTo>
                  <a:lnTo>
                    <a:pt x="14221" y="228777"/>
                  </a:lnTo>
                  <a:lnTo>
                    <a:pt x="41052" y="269755"/>
                  </a:lnTo>
                  <a:lnTo>
                    <a:pt x="74155" y="289220"/>
                  </a:lnTo>
                  <a:lnTo>
                    <a:pt x="91098" y="292145"/>
                  </a:lnTo>
                  <a:lnTo>
                    <a:pt x="107819" y="291121"/>
                  </a:lnTo>
                  <a:lnTo>
                    <a:pt x="153676" y="266703"/>
                  </a:lnTo>
                  <a:lnTo>
                    <a:pt x="178973" y="225761"/>
                  </a:lnTo>
                  <a:lnTo>
                    <a:pt x="198856" y="161718"/>
                  </a:lnTo>
                  <a:lnTo>
                    <a:pt x="211729" y="99428"/>
                  </a:lnTo>
                  <a:lnTo>
                    <a:pt x="217480" y="51231"/>
                  </a:lnTo>
                  <a:lnTo>
                    <a:pt x="217571" y="42111"/>
                  </a:lnTo>
                  <a:lnTo>
                    <a:pt x="217571" y="30413"/>
                  </a:lnTo>
                  <a:lnTo>
                    <a:pt x="217571" y="18716"/>
                  </a:lnTo>
                  <a:lnTo>
                    <a:pt x="215235" y="18716"/>
                  </a:lnTo>
                  <a:lnTo>
                    <a:pt x="213115" y="21092"/>
                  </a:lnTo>
                  <a:lnTo>
                    <a:pt x="210554" y="28951"/>
                  </a:lnTo>
                  <a:lnTo>
                    <a:pt x="207993" y="43390"/>
                  </a:lnTo>
                  <a:lnTo>
                    <a:pt x="205874" y="65506"/>
                  </a:lnTo>
                  <a:lnTo>
                    <a:pt x="204742" y="95645"/>
                  </a:lnTo>
                  <a:lnTo>
                    <a:pt x="205583" y="131158"/>
                  </a:lnTo>
                  <a:lnTo>
                    <a:pt x="217571" y="204706"/>
                  </a:lnTo>
                  <a:lnTo>
                    <a:pt x="247402" y="265094"/>
                  </a:lnTo>
                  <a:lnTo>
                    <a:pt x="266924" y="291066"/>
                  </a:lnTo>
                  <a:lnTo>
                    <a:pt x="287758" y="315832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809395" y="6020601"/>
              <a:ext cx="386715" cy="345440"/>
            </a:xfrm>
            <a:custGeom>
              <a:avLst/>
              <a:gdLst/>
              <a:ahLst/>
              <a:cxnLst/>
              <a:rect l="l" t="t" r="r" b="b"/>
              <a:pathLst>
                <a:path w="386715" h="345439">
                  <a:moveTo>
                    <a:pt x="182913" y="43569"/>
                  </a:moveTo>
                  <a:lnTo>
                    <a:pt x="184587" y="2338"/>
                  </a:lnTo>
                  <a:lnTo>
                    <a:pt x="177220" y="0"/>
                  </a:lnTo>
                  <a:lnTo>
                    <a:pt x="166563" y="729"/>
                  </a:lnTo>
                  <a:lnTo>
                    <a:pt x="115365" y="26465"/>
                  </a:lnTo>
                  <a:lnTo>
                    <a:pt x="72958" y="71650"/>
                  </a:lnTo>
                  <a:lnTo>
                    <a:pt x="52525" y="104710"/>
                  </a:lnTo>
                  <a:lnTo>
                    <a:pt x="34065" y="141390"/>
                  </a:lnTo>
                  <a:lnTo>
                    <a:pt x="18678" y="177414"/>
                  </a:lnTo>
                  <a:lnTo>
                    <a:pt x="1263" y="231480"/>
                  </a:lnTo>
                  <a:lnTo>
                    <a:pt x="0" y="247547"/>
                  </a:lnTo>
                  <a:lnTo>
                    <a:pt x="3345" y="259009"/>
                  </a:lnTo>
                  <a:lnTo>
                    <a:pt x="37728" y="284548"/>
                  </a:lnTo>
                  <a:lnTo>
                    <a:pt x="77643" y="293909"/>
                  </a:lnTo>
                  <a:lnTo>
                    <a:pt x="101510" y="294000"/>
                  </a:lnTo>
                  <a:lnTo>
                    <a:pt x="126477" y="291129"/>
                  </a:lnTo>
                  <a:lnTo>
                    <a:pt x="173562" y="278690"/>
                  </a:lnTo>
                  <a:lnTo>
                    <a:pt x="209093" y="261000"/>
                  </a:lnTo>
                  <a:lnTo>
                    <a:pt x="241895" y="234155"/>
                  </a:lnTo>
                  <a:lnTo>
                    <a:pt x="249154" y="227084"/>
                  </a:lnTo>
                  <a:lnTo>
                    <a:pt x="255756" y="221544"/>
                  </a:lnTo>
                  <a:lnTo>
                    <a:pt x="262462" y="217864"/>
                  </a:lnTo>
                  <a:lnTo>
                    <a:pt x="270026" y="216553"/>
                  </a:lnTo>
                  <a:lnTo>
                    <a:pt x="279128" y="218748"/>
                  </a:lnTo>
                  <a:lnTo>
                    <a:pt x="321971" y="259012"/>
                  </a:lnTo>
                  <a:lnTo>
                    <a:pt x="363792" y="314104"/>
                  </a:lnTo>
                  <a:lnTo>
                    <a:pt x="386453" y="345374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266037" y="6003269"/>
              <a:ext cx="210820" cy="334645"/>
            </a:xfrm>
            <a:custGeom>
              <a:avLst/>
              <a:gdLst/>
              <a:ahLst/>
              <a:cxnLst/>
              <a:rect l="l" t="t" r="r" b="b"/>
              <a:pathLst>
                <a:path w="210819" h="334645">
                  <a:moveTo>
                    <a:pt x="21055" y="4770"/>
                  </a:moveTo>
                  <a:lnTo>
                    <a:pt x="10966" y="77878"/>
                  </a:lnTo>
                  <a:lnTo>
                    <a:pt x="3509" y="147476"/>
                  </a:lnTo>
                  <a:lnTo>
                    <a:pt x="438" y="209910"/>
                  </a:lnTo>
                  <a:lnTo>
                    <a:pt x="0" y="260940"/>
                  </a:lnTo>
                  <a:lnTo>
                    <a:pt x="0" y="280825"/>
                  </a:lnTo>
                  <a:lnTo>
                    <a:pt x="0" y="296324"/>
                  </a:lnTo>
                  <a:lnTo>
                    <a:pt x="0" y="306998"/>
                  </a:lnTo>
                  <a:lnTo>
                    <a:pt x="0" y="312408"/>
                  </a:lnTo>
                  <a:lnTo>
                    <a:pt x="54" y="312060"/>
                  </a:lnTo>
                  <a:lnTo>
                    <a:pt x="3509" y="269128"/>
                  </a:lnTo>
                  <a:lnTo>
                    <a:pt x="10966" y="203623"/>
                  </a:lnTo>
                  <a:lnTo>
                    <a:pt x="21055" y="131100"/>
                  </a:lnTo>
                  <a:lnTo>
                    <a:pt x="31729" y="74515"/>
                  </a:lnTo>
                  <a:lnTo>
                    <a:pt x="43280" y="36352"/>
                  </a:lnTo>
                  <a:lnTo>
                    <a:pt x="72524" y="2430"/>
                  </a:lnTo>
                  <a:lnTo>
                    <a:pt x="81754" y="0"/>
                  </a:lnTo>
                  <a:lnTo>
                    <a:pt x="91971" y="530"/>
                  </a:lnTo>
                  <a:lnTo>
                    <a:pt x="129477" y="31710"/>
                  </a:lnTo>
                  <a:lnTo>
                    <a:pt x="157258" y="83397"/>
                  </a:lnTo>
                  <a:lnTo>
                    <a:pt x="179959" y="158150"/>
                  </a:lnTo>
                  <a:lnTo>
                    <a:pt x="188330" y="199822"/>
                  </a:lnTo>
                  <a:lnTo>
                    <a:pt x="194946" y="239300"/>
                  </a:lnTo>
                  <a:lnTo>
                    <a:pt x="200027" y="272637"/>
                  </a:lnTo>
                  <a:lnTo>
                    <a:pt x="203811" y="296964"/>
                  </a:lnTo>
                  <a:lnTo>
                    <a:pt x="206607" y="313724"/>
                  </a:lnTo>
                  <a:lnTo>
                    <a:pt x="208746" y="325439"/>
                  </a:lnTo>
                  <a:lnTo>
                    <a:pt x="210555" y="334632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251995" y="6176475"/>
              <a:ext cx="259715" cy="42545"/>
            </a:xfrm>
            <a:custGeom>
              <a:avLst/>
              <a:gdLst/>
              <a:ahLst/>
              <a:cxnLst/>
              <a:rect l="l" t="t" r="r" b="b"/>
              <a:pathLst>
                <a:path w="259715" h="42545">
                  <a:moveTo>
                    <a:pt x="0" y="42111"/>
                  </a:moveTo>
                  <a:lnTo>
                    <a:pt x="22224" y="7603"/>
                  </a:lnTo>
                  <a:lnTo>
                    <a:pt x="66676" y="5848"/>
                  </a:lnTo>
                  <a:lnTo>
                    <a:pt x="104565" y="4770"/>
                  </a:lnTo>
                  <a:lnTo>
                    <a:pt x="151336" y="3363"/>
                  </a:lnTo>
                  <a:lnTo>
                    <a:pt x="204030" y="1736"/>
                  </a:lnTo>
                  <a:lnTo>
                    <a:pt x="259684" y="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525725" y="5979958"/>
              <a:ext cx="227329" cy="21590"/>
            </a:xfrm>
            <a:custGeom>
              <a:avLst/>
              <a:gdLst/>
              <a:ahLst/>
              <a:cxnLst/>
              <a:rect l="l" t="t" r="r" b="b"/>
              <a:pathLst>
                <a:path w="227330" h="21589">
                  <a:moveTo>
                    <a:pt x="0" y="21056"/>
                  </a:moveTo>
                  <a:lnTo>
                    <a:pt x="40027" y="15847"/>
                  </a:lnTo>
                  <a:lnTo>
                    <a:pt x="78079" y="10966"/>
                  </a:lnTo>
                  <a:lnTo>
                    <a:pt x="140369" y="3509"/>
                  </a:lnTo>
                  <a:lnTo>
                    <a:pt x="187412" y="54"/>
                  </a:lnTo>
                  <a:lnTo>
                    <a:pt x="196512" y="0"/>
                  </a:lnTo>
                  <a:lnTo>
                    <a:pt x="205160" y="18"/>
                  </a:lnTo>
                  <a:lnTo>
                    <a:pt x="213038" y="146"/>
                  </a:lnTo>
                  <a:lnTo>
                    <a:pt x="219379" y="493"/>
                  </a:lnTo>
                  <a:lnTo>
                    <a:pt x="223418" y="1169"/>
                  </a:lnTo>
                  <a:lnTo>
                    <a:pt x="226927" y="2339"/>
                  </a:lnTo>
                  <a:lnTo>
                    <a:pt x="222252" y="4679"/>
                  </a:lnTo>
                  <a:lnTo>
                    <a:pt x="217566" y="7018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604092" y="5979958"/>
              <a:ext cx="55244" cy="386080"/>
            </a:xfrm>
            <a:custGeom>
              <a:avLst/>
              <a:gdLst/>
              <a:ahLst/>
              <a:cxnLst/>
              <a:rect l="l" t="t" r="r" b="b"/>
              <a:pathLst>
                <a:path w="55244" h="386079">
                  <a:moveTo>
                    <a:pt x="54978" y="0"/>
                  </a:moveTo>
                  <a:lnTo>
                    <a:pt x="15663" y="13871"/>
                  </a:lnTo>
                  <a:lnTo>
                    <a:pt x="2339" y="66677"/>
                  </a:lnTo>
                  <a:lnTo>
                    <a:pt x="0" y="139198"/>
                  </a:lnTo>
                  <a:lnTo>
                    <a:pt x="1352" y="182150"/>
                  </a:lnTo>
                  <a:lnTo>
                    <a:pt x="4679" y="225766"/>
                  </a:lnTo>
                  <a:lnTo>
                    <a:pt x="10070" y="267746"/>
                  </a:lnTo>
                  <a:lnTo>
                    <a:pt x="17107" y="308083"/>
                  </a:lnTo>
                  <a:lnTo>
                    <a:pt x="25241" y="347324"/>
                  </a:lnTo>
                  <a:lnTo>
                    <a:pt x="33922" y="386017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785300" y="6029087"/>
              <a:ext cx="215900" cy="271145"/>
            </a:xfrm>
            <a:custGeom>
              <a:avLst/>
              <a:gdLst/>
              <a:ahLst/>
              <a:cxnLst/>
              <a:rect l="l" t="t" r="r" b="b"/>
              <a:pathLst>
                <a:path w="215900" h="271145">
                  <a:moveTo>
                    <a:pt x="63279" y="77208"/>
                  </a:moveTo>
                  <a:lnTo>
                    <a:pt x="56515" y="35749"/>
                  </a:lnTo>
                  <a:lnTo>
                    <a:pt x="14144" y="69015"/>
                  </a:lnTo>
                  <a:lnTo>
                    <a:pt x="2158" y="127209"/>
                  </a:lnTo>
                  <a:lnTo>
                    <a:pt x="0" y="159818"/>
                  </a:lnTo>
                  <a:lnTo>
                    <a:pt x="2447" y="190675"/>
                  </a:lnTo>
                  <a:lnTo>
                    <a:pt x="24967" y="238633"/>
                  </a:lnTo>
                  <a:lnTo>
                    <a:pt x="70296" y="265531"/>
                  </a:lnTo>
                  <a:lnTo>
                    <a:pt x="100438" y="270670"/>
                  </a:lnTo>
                  <a:lnTo>
                    <a:pt x="132444" y="270653"/>
                  </a:lnTo>
                  <a:lnTo>
                    <a:pt x="188447" y="257352"/>
                  </a:lnTo>
                  <a:lnTo>
                    <a:pt x="215350" y="228248"/>
                  </a:lnTo>
                  <a:lnTo>
                    <a:pt x="215751" y="206515"/>
                  </a:lnTo>
                  <a:lnTo>
                    <a:pt x="207161" y="178968"/>
                  </a:lnTo>
                  <a:lnTo>
                    <a:pt x="167536" y="109811"/>
                  </a:lnTo>
                  <a:lnTo>
                    <a:pt x="143501" y="75505"/>
                  </a:lnTo>
                  <a:lnTo>
                    <a:pt x="105282" y="26646"/>
                  </a:lnTo>
                  <a:lnTo>
                    <a:pt x="84589" y="5664"/>
                  </a:lnTo>
                  <a:lnTo>
                    <a:pt x="77312" y="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15126974" y="5962113"/>
            <a:ext cx="220345" cy="403860"/>
          </a:xfrm>
          <a:custGeom>
            <a:avLst/>
            <a:gdLst/>
            <a:ahLst/>
            <a:cxnLst/>
            <a:rect l="l" t="t" r="r" b="b"/>
            <a:pathLst>
              <a:path w="220344" h="403860">
                <a:moveTo>
                  <a:pt x="30411" y="102057"/>
                </a:moveTo>
                <a:lnTo>
                  <a:pt x="25204" y="142085"/>
                </a:lnTo>
                <a:lnTo>
                  <a:pt x="20326" y="180142"/>
                </a:lnTo>
                <a:lnTo>
                  <a:pt x="12869" y="242424"/>
                </a:lnTo>
                <a:lnTo>
                  <a:pt x="9411" y="289479"/>
                </a:lnTo>
                <a:lnTo>
                  <a:pt x="9319" y="307133"/>
                </a:lnTo>
                <a:lnTo>
                  <a:pt x="9063" y="314370"/>
                </a:lnTo>
                <a:lnTo>
                  <a:pt x="8368" y="318977"/>
                </a:lnTo>
                <a:lnTo>
                  <a:pt x="7014" y="319637"/>
                </a:lnTo>
                <a:lnTo>
                  <a:pt x="4935" y="315032"/>
                </a:lnTo>
                <a:lnTo>
                  <a:pt x="2633" y="303846"/>
                </a:lnTo>
                <a:lnTo>
                  <a:pt x="768" y="284762"/>
                </a:lnTo>
                <a:lnTo>
                  <a:pt x="0" y="256464"/>
                </a:lnTo>
                <a:lnTo>
                  <a:pt x="841" y="218689"/>
                </a:lnTo>
                <a:lnTo>
                  <a:pt x="3218" y="175317"/>
                </a:lnTo>
                <a:lnTo>
                  <a:pt x="6910" y="131287"/>
                </a:lnTo>
                <a:lnTo>
                  <a:pt x="11698" y="91541"/>
                </a:lnTo>
                <a:lnTo>
                  <a:pt x="23831" y="36408"/>
                </a:lnTo>
                <a:lnTo>
                  <a:pt x="46849" y="1938"/>
                </a:lnTo>
                <a:lnTo>
                  <a:pt x="56299" y="0"/>
                </a:lnTo>
                <a:lnTo>
                  <a:pt x="67722" y="2888"/>
                </a:lnTo>
                <a:lnTo>
                  <a:pt x="117854" y="39624"/>
                </a:lnTo>
                <a:lnTo>
                  <a:pt x="152066" y="72807"/>
                </a:lnTo>
                <a:lnTo>
                  <a:pt x="174932" y="108673"/>
                </a:lnTo>
                <a:lnTo>
                  <a:pt x="174291" y="119603"/>
                </a:lnTo>
                <a:lnTo>
                  <a:pt x="151097" y="155302"/>
                </a:lnTo>
                <a:lnTo>
                  <a:pt x="107761" y="178391"/>
                </a:lnTo>
                <a:lnTo>
                  <a:pt x="78374" y="186281"/>
                </a:lnTo>
                <a:lnTo>
                  <a:pt x="66277" y="189844"/>
                </a:lnTo>
                <a:lnTo>
                  <a:pt x="32605" y="218890"/>
                </a:lnTo>
                <a:lnTo>
                  <a:pt x="32880" y="228665"/>
                </a:lnTo>
                <a:lnTo>
                  <a:pt x="61415" y="268460"/>
                </a:lnTo>
                <a:lnTo>
                  <a:pt x="102941" y="305597"/>
                </a:lnTo>
                <a:lnTo>
                  <a:pt x="157918" y="352100"/>
                </a:lnTo>
                <a:lnTo>
                  <a:pt x="188477" y="377652"/>
                </a:lnTo>
                <a:lnTo>
                  <a:pt x="219913" y="403861"/>
                </a:lnTo>
              </a:path>
            </a:pathLst>
          </a:custGeom>
          <a:ln w="732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13029226" y="5592381"/>
            <a:ext cx="684530" cy="374015"/>
            <a:chOff x="13029226" y="5592381"/>
            <a:chExt cx="684530" cy="374015"/>
          </a:xfrm>
        </p:grpSpPr>
        <p:sp>
          <p:nvSpPr>
            <p:cNvPr id="23" name="object 23"/>
            <p:cNvSpPr/>
            <p:nvPr/>
          </p:nvSpPr>
          <p:spPr>
            <a:xfrm>
              <a:off x="13283449" y="5657108"/>
              <a:ext cx="21590" cy="217804"/>
            </a:xfrm>
            <a:custGeom>
              <a:avLst/>
              <a:gdLst/>
              <a:ahLst/>
              <a:cxnLst/>
              <a:rect l="l" t="t" r="r" b="b"/>
              <a:pathLst>
                <a:path w="21590" h="217804">
                  <a:moveTo>
                    <a:pt x="0" y="0"/>
                  </a:moveTo>
                  <a:lnTo>
                    <a:pt x="3491" y="45237"/>
                  </a:lnTo>
                  <a:lnTo>
                    <a:pt x="6872" y="88168"/>
                  </a:lnTo>
                  <a:lnTo>
                    <a:pt x="10034" y="126494"/>
                  </a:lnTo>
                  <a:lnTo>
                    <a:pt x="15298" y="180887"/>
                  </a:lnTo>
                  <a:lnTo>
                    <a:pt x="19283" y="208417"/>
                  </a:lnTo>
                  <a:lnTo>
                    <a:pt x="21056" y="217573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3360650" y="5629029"/>
              <a:ext cx="70485" cy="252729"/>
            </a:xfrm>
            <a:custGeom>
              <a:avLst/>
              <a:gdLst/>
              <a:ahLst/>
              <a:cxnLst/>
              <a:rect l="l" t="t" r="r" b="b"/>
              <a:pathLst>
                <a:path w="70484" h="252729">
                  <a:moveTo>
                    <a:pt x="0" y="35099"/>
                  </a:moveTo>
                  <a:lnTo>
                    <a:pt x="5227" y="23030"/>
                  </a:lnTo>
                  <a:lnTo>
                    <a:pt x="10235" y="12281"/>
                  </a:lnTo>
                  <a:lnTo>
                    <a:pt x="14804" y="4166"/>
                  </a:lnTo>
                  <a:lnTo>
                    <a:pt x="18716" y="0"/>
                  </a:lnTo>
                  <a:lnTo>
                    <a:pt x="21823" y="1024"/>
                  </a:lnTo>
                  <a:lnTo>
                    <a:pt x="24272" y="8190"/>
                  </a:lnTo>
                  <a:lnTo>
                    <a:pt x="26283" y="22373"/>
                  </a:lnTo>
                  <a:lnTo>
                    <a:pt x="28074" y="44449"/>
                  </a:lnTo>
                  <a:lnTo>
                    <a:pt x="29902" y="74482"/>
                  </a:lnTo>
                  <a:lnTo>
                    <a:pt x="32168" y="109230"/>
                  </a:lnTo>
                  <a:lnTo>
                    <a:pt x="39772" y="176640"/>
                  </a:lnTo>
                  <a:lnTo>
                    <a:pt x="53224" y="222111"/>
                  </a:lnTo>
                  <a:lnTo>
                    <a:pt x="61486" y="238324"/>
                  </a:lnTo>
                  <a:lnTo>
                    <a:pt x="70186" y="252671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3065874" y="5706237"/>
              <a:ext cx="610870" cy="223520"/>
            </a:xfrm>
            <a:custGeom>
              <a:avLst/>
              <a:gdLst/>
              <a:ahLst/>
              <a:cxnLst/>
              <a:rect l="l" t="t" r="r" b="b"/>
              <a:pathLst>
                <a:path w="610869" h="223520">
                  <a:moveTo>
                    <a:pt x="0" y="21055"/>
                  </a:moveTo>
                  <a:lnTo>
                    <a:pt x="51032" y="50152"/>
                  </a:lnTo>
                  <a:lnTo>
                    <a:pt x="113471" y="85387"/>
                  </a:lnTo>
                  <a:lnTo>
                    <a:pt x="151975" y="106811"/>
                  </a:lnTo>
                  <a:lnTo>
                    <a:pt x="194324" y="129550"/>
                  </a:lnTo>
                  <a:lnTo>
                    <a:pt x="238650" y="151851"/>
                  </a:lnTo>
                  <a:lnTo>
                    <a:pt x="283084" y="171959"/>
                  </a:lnTo>
                  <a:lnTo>
                    <a:pt x="325870" y="188461"/>
                  </a:lnTo>
                  <a:lnTo>
                    <a:pt x="365693" y="201345"/>
                  </a:lnTo>
                  <a:lnTo>
                    <a:pt x="431638" y="217575"/>
                  </a:lnTo>
                  <a:lnTo>
                    <a:pt x="474483" y="223277"/>
                  </a:lnTo>
                  <a:lnTo>
                    <a:pt x="489045" y="223001"/>
                  </a:lnTo>
                  <a:lnTo>
                    <a:pt x="528282" y="198381"/>
                  </a:lnTo>
                  <a:lnTo>
                    <a:pt x="549318" y="151408"/>
                  </a:lnTo>
                  <a:lnTo>
                    <a:pt x="573116" y="86194"/>
                  </a:lnTo>
                  <a:lnTo>
                    <a:pt x="583696" y="57313"/>
                  </a:lnTo>
                  <a:lnTo>
                    <a:pt x="592342" y="35693"/>
                  </a:lnTo>
                  <a:lnTo>
                    <a:pt x="599346" y="20323"/>
                  </a:lnTo>
                  <a:lnTo>
                    <a:pt x="605254" y="9120"/>
                  </a:lnTo>
                  <a:lnTo>
                    <a:pt x="610608" y="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6000026" y="5927781"/>
            <a:ext cx="1708785" cy="544830"/>
            <a:chOff x="16000026" y="5927781"/>
            <a:chExt cx="1708785" cy="544830"/>
          </a:xfrm>
        </p:grpSpPr>
        <p:sp>
          <p:nvSpPr>
            <p:cNvPr id="27" name="object 27"/>
            <p:cNvSpPr/>
            <p:nvPr/>
          </p:nvSpPr>
          <p:spPr>
            <a:xfrm>
              <a:off x="16345492" y="5992408"/>
              <a:ext cx="49530" cy="443865"/>
            </a:xfrm>
            <a:custGeom>
              <a:avLst/>
              <a:gdLst/>
              <a:ahLst/>
              <a:cxnLst/>
              <a:rect l="l" t="t" r="r" b="b"/>
              <a:pathLst>
                <a:path w="49530" h="443864">
                  <a:moveTo>
                    <a:pt x="49130" y="22225"/>
                  </a:moveTo>
                  <a:lnTo>
                    <a:pt x="38712" y="13647"/>
                  </a:lnTo>
                  <a:lnTo>
                    <a:pt x="28952" y="6281"/>
                  </a:lnTo>
                  <a:lnTo>
                    <a:pt x="20507" y="1331"/>
                  </a:lnTo>
                  <a:lnTo>
                    <a:pt x="14036" y="0"/>
                  </a:lnTo>
                  <a:lnTo>
                    <a:pt x="9979" y="3748"/>
                  </a:lnTo>
                  <a:lnTo>
                    <a:pt x="7896" y="15061"/>
                  </a:lnTo>
                  <a:lnTo>
                    <a:pt x="7128" y="36680"/>
                  </a:lnTo>
                  <a:lnTo>
                    <a:pt x="7019" y="71347"/>
                  </a:lnTo>
                  <a:lnTo>
                    <a:pt x="7001" y="120244"/>
                  </a:lnTo>
                  <a:lnTo>
                    <a:pt x="6872" y="178237"/>
                  </a:lnTo>
                  <a:lnTo>
                    <a:pt x="6525" y="238642"/>
                  </a:lnTo>
                  <a:lnTo>
                    <a:pt x="5847" y="294773"/>
                  </a:lnTo>
                  <a:lnTo>
                    <a:pt x="4770" y="341511"/>
                  </a:lnTo>
                  <a:lnTo>
                    <a:pt x="3363" y="380019"/>
                  </a:lnTo>
                  <a:lnTo>
                    <a:pt x="1736" y="413045"/>
                  </a:lnTo>
                  <a:lnTo>
                    <a:pt x="0" y="443333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036674" y="5964429"/>
              <a:ext cx="542290" cy="298450"/>
            </a:xfrm>
            <a:custGeom>
              <a:avLst/>
              <a:gdLst/>
              <a:ahLst/>
              <a:cxnLst/>
              <a:rect l="l" t="t" r="r" b="b"/>
              <a:pathLst>
                <a:path w="542290" h="298450">
                  <a:moveTo>
                    <a:pt x="0" y="169517"/>
                  </a:moveTo>
                  <a:lnTo>
                    <a:pt x="42107" y="120686"/>
                  </a:lnTo>
                  <a:lnTo>
                    <a:pt x="105271" y="73601"/>
                  </a:lnTo>
                  <a:lnTo>
                    <a:pt x="150305" y="51470"/>
                  </a:lnTo>
                  <a:lnTo>
                    <a:pt x="202360" y="31639"/>
                  </a:lnTo>
                  <a:lnTo>
                    <a:pt x="257926" y="15536"/>
                  </a:lnTo>
                  <a:lnTo>
                    <a:pt x="313498" y="4587"/>
                  </a:lnTo>
                  <a:lnTo>
                    <a:pt x="365930" y="0"/>
                  </a:lnTo>
                  <a:lnTo>
                    <a:pt x="413650" y="2102"/>
                  </a:lnTo>
                  <a:lnTo>
                    <a:pt x="455448" y="11002"/>
                  </a:lnTo>
                  <a:lnTo>
                    <a:pt x="516547" y="49290"/>
                  </a:lnTo>
                  <a:lnTo>
                    <a:pt x="541765" y="107416"/>
                  </a:lnTo>
                  <a:lnTo>
                    <a:pt x="539236" y="139110"/>
                  </a:lnTo>
                  <a:lnTo>
                    <a:pt x="505177" y="199207"/>
                  </a:lnTo>
                  <a:lnTo>
                    <a:pt x="449185" y="247896"/>
                  </a:lnTo>
                  <a:lnTo>
                    <a:pt x="391278" y="279189"/>
                  </a:lnTo>
                  <a:lnTo>
                    <a:pt x="343888" y="294690"/>
                  </a:lnTo>
                  <a:lnTo>
                    <a:pt x="314067" y="298342"/>
                  </a:lnTo>
                  <a:lnTo>
                    <a:pt x="303761" y="297482"/>
                  </a:lnTo>
                  <a:lnTo>
                    <a:pt x="294765" y="295854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687052" y="6003389"/>
              <a:ext cx="290195" cy="425450"/>
            </a:xfrm>
            <a:custGeom>
              <a:avLst/>
              <a:gdLst/>
              <a:ahLst/>
              <a:cxnLst/>
              <a:rect l="l" t="t" r="r" b="b"/>
              <a:pathLst>
                <a:path w="290194" h="425450">
                  <a:moveTo>
                    <a:pt x="16371" y="123542"/>
                  </a:moveTo>
                  <a:lnTo>
                    <a:pt x="14600" y="109743"/>
                  </a:lnTo>
                  <a:lnTo>
                    <a:pt x="12720" y="97366"/>
                  </a:lnTo>
                  <a:lnTo>
                    <a:pt x="10620" y="87839"/>
                  </a:lnTo>
                  <a:lnTo>
                    <a:pt x="8192" y="82592"/>
                  </a:lnTo>
                  <a:lnTo>
                    <a:pt x="5428" y="82921"/>
                  </a:lnTo>
                  <a:lnTo>
                    <a:pt x="2776" y="89611"/>
                  </a:lnTo>
                  <a:lnTo>
                    <a:pt x="785" y="103321"/>
                  </a:lnTo>
                  <a:lnTo>
                    <a:pt x="0" y="124711"/>
                  </a:lnTo>
                  <a:lnTo>
                    <a:pt x="785" y="153804"/>
                  </a:lnTo>
                  <a:lnTo>
                    <a:pt x="2776" y="188165"/>
                  </a:lnTo>
                  <a:lnTo>
                    <a:pt x="5428" y="224722"/>
                  </a:lnTo>
                  <a:lnTo>
                    <a:pt x="8192" y="260405"/>
                  </a:lnTo>
                  <a:lnTo>
                    <a:pt x="10602" y="292622"/>
                  </a:lnTo>
                  <a:lnTo>
                    <a:pt x="14107" y="344785"/>
                  </a:lnTo>
                  <a:lnTo>
                    <a:pt x="16079" y="390679"/>
                  </a:lnTo>
                  <a:lnTo>
                    <a:pt x="15203" y="398437"/>
                  </a:lnTo>
                  <a:lnTo>
                    <a:pt x="14126" y="394998"/>
                  </a:lnTo>
                  <a:lnTo>
                    <a:pt x="9361" y="346962"/>
                  </a:lnTo>
                  <a:lnTo>
                    <a:pt x="6580" y="278969"/>
                  </a:lnTo>
                  <a:lnTo>
                    <a:pt x="6562" y="238232"/>
                  </a:lnTo>
                  <a:lnTo>
                    <a:pt x="8192" y="196066"/>
                  </a:lnTo>
                  <a:lnTo>
                    <a:pt x="12065" y="154665"/>
                  </a:lnTo>
                  <a:lnTo>
                    <a:pt x="19010" y="115787"/>
                  </a:lnTo>
                  <a:lnTo>
                    <a:pt x="45623" y="52187"/>
                  </a:lnTo>
                  <a:lnTo>
                    <a:pt x="91095" y="15040"/>
                  </a:lnTo>
                  <a:lnTo>
                    <a:pt x="142712" y="712"/>
                  </a:lnTo>
                  <a:lnTo>
                    <a:pt x="165975" y="0"/>
                  </a:lnTo>
                  <a:lnTo>
                    <a:pt x="186720" y="2905"/>
                  </a:lnTo>
                  <a:lnTo>
                    <a:pt x="234771" y="30024"/>
                  </a:lnTo>
                  <a:lnTo>
                    <a:pt x="255004" y="76745"/>
                  </a:lnTo>
                  <a:lnTo>
                    <a:pt x="252464" y="94655"/>
                  </a:lnTo>
                  <a:lnTo>
                    <a:pt x="233785" y="131359"/>
                  </a:lnTo>
                  <a:lnTo>
                    <a:pt x="200756" y="166339"/>
                  </a:lnTo>
                  <a:lnTo>
                    <a:pt x="160843" y="196977"/>
                  </a:lnTo>
                  <a:lnTo>
                    <a:pt x="124380" y="221501"/>
                  </a:lnTo>
                  <a:lnTo>
                    <a:pt x="110396" y="231149"/>
                  </a:lnTo>
                  <a:lnTo>
                    <a:pt x="100580" y="239043"/>
                  </a:lnTo>
                  <a:lnTo>
                    <a:pt x="95920" y="245182"/>
                  </a:lnTo>
                  <a:lnTo>
                    <a:pt x="97018" y="249780"/>
                  </a:lnTo>
                  <a:lnTo>
                    <a:pt x="102939" y="253824"/>
                  </a:lnTo>
                  <a:lnTo>
                    <a:pt x="112368" y="258522"/>
                  </a:lnTo>
                  <a:lnTo>
                    <a:pt x="123990" y="265082"/>
                  </a:lnTo>
                  <a:lnTo>
                    <a:pt x="167746" y="303079"/>
                  </a:lnTo>
                  <a:lnTo>
                    <a:pt x="209822" y="345062"/>
                  </a:lnTo>
                  <a:lnTo>
                    <a:pt x="262171" y="397402"/>
                  </a:lnTo>
                  <a:lnTo>
                    <a:pt x="290098" y="425334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022933" y="6061095"/>
              <a:ext cx="277495" cy="299085"/>
            </a:xfrm>
            <a:custGeom>
              <a:avLst/>
              <a:gdLst/>
              <a:ahLst/>
              <a:cxnLst/>
              <a:rect l="l" t="t" r="r" b="b"/>
              <a:pathLst>
                <a:path w="277494" h="299085">
                  <a:moveTo>
                    <a:pt x="199869" y="58810"/>
                  </a:moveTo>
                  <a:lnTo>
                    <a:pt x="197402" y="20159"/>
                  </a:lnTo>
                  <a:lnTo>
                    <a:pt x="169509" y="0"/>
                  </a:lnTo>
                  <a:lnTo>
                    <a:pt x="155413" y="1498"/>
                  </a:lnTo>
                  <a:lnTo>
                    <a:pt x="118131" y="12756"/>
                  </a:lnTo>
                  <a:lnTo>
                    <a:pt x="74693" y="42435"/>
                  </a:lnTo>
                  <a:lnTo>
                    <a:pt x="33609" y="95666"/>
                  </a:lnTo>
                  <a:lnTo>
                    <a:pt x="5684" y="159407"/>
                  </a:lnTo>
                  <a:lnTo>
                    <a:pt x="0" y="189987"/>
                  </a:lnTo>
                  <a:lnTo>
                    <a:pt x="566" y="218047"/>
                  </a:lnTo>
                  <a:lnTo>
                    <a:pt x="20898" y="263525"/>
                  </a:lnTo>
                  <a:lnTo>
                    <a:pt x="65636" y="290718"/>
                  </a:lnTo>
                  <a:lnTo>
                    <a:pt x="126171" y="298608"/>
                  </a:lnTo>
                  <a:lnTo>
                    <a:pt x="158943" y="295342"/>
                  </a:lnTo>
                  <a:lnTo>
                    <a:pt x="220098" y="274762"/>
                  </a:lnTo>
                  <a:lnTo>
                    <a:pt x="261918" y="236341"/>
                  </a:lnTo>
                  <a:lnTo>
                    <a:pt x="277381" y="184469"/>
                  </a:lnTo>
                  <a:lnTo>
                    <a:pt x="275900" y="155900"/>
                  </a:lnTo>
                  <a:lnTo>
                    <a:pt x="257035" y="99613"/>
                  </a:lnTo>
                  <a:lnTo>
                    <a:pt x="223263" y="56477"/>
                  </a:lnTo>
                  <a:lnTo>
                    <a:pt x="181733" y="36593"/>
                  </a:lnTo>
                  <a:lnTo>
                    <a:pt x="136695" y="30741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402990" y="6056743"/>
              <a:ext cx="269240" cy="344170"/>
            </a:xfrm>
            <a:custGeom>
              <a:avLst/>
              <a:gdLst/>
              <a:ahLst/>
              <a:cxnLst/>
              <a:rect l="l" t="t" r="r" b="b"/>
              <a:pathLst>
                <a:path w="269240" h="344170">
                  <a:moveTo>
                    <a:pt x="268986" y="0"/>
                  </a:moveTo>
                  <a:lnTo>
                    <a:pt x="208742" y="9507"/>
                  </a:lnTo>
                  <a:lnTo>
                    <a:pt x="144990" y="33928"/>
                  </a:lnTo>
                  <a:lnTo>
                    <a:pt x="111195" y="55708"/>
                  </a:lnTo>
                  <a:lnTo>
                    <a:pt x="78169" y="82756"/>
                  </a:lnTo>
                  <a:lnTo>
                    <a:pt x="48433" y="112879"/>
                  </a:lnTo>
                  <a:lnTo>
                    <a:pt x="24509" y="143883"/>
                  </a:lnTo>
                  <a:lnTo>
                    <a:pt x="384" y="202073"/>
                  </a:lnTo>
                  <a:lnTo>
                    <a:pt x="0" y="228100"/>
                  </a:lnTo>
                  <a:lnTo>
                    <a:pt x="6961" y="251498"/>
                  </a:lnTo>
                  <a:lnTo>
                    <a:pt x="40302" y="289369"/>
                  </a:lnTo>
                  <a:lnTo>
                    <a:pt x="91184" y="315837"/>
                  </a:lnTo>
                  <a:lnTo>
                    <a:pt x="150259" y="332499"/>
                  </a:lnTo>
                  <a:lnTo>
                    <a:pt x="181331" y="338531"/>
                  </a:lnTo>
                  <a:lnTo>
                    <a:pt x="212841" y="343907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17758156" y="5963947"/>
            <a:ext cx="434975" cy="465455"/>
            <a:chOff x="17758156" y="5963947"/>
            <a:chExt cx="434975" cy="465455"/>
          </a:xfrm>
        </p:grpSpPr>
        <p:sp>
          <p:nvSpPr>
            <p:cNvPr id="33" name="object 33"/>
            <p:cNvSpPr/>
            <p:nvPr/>
          </p:nvSpPr>
          <p:spPr>
            <a:xfrm>
              <a:off x="17794804" y="6070779"/>
              <a:ext cx="361950" cy="321945"/>
            </a:xfrm>
            <a:custGeom>
              <a:avLst/>
              <a:gdLst/>
              <a:ahLst/>
              <a:cxnLst/>
              <a:rect l="l" t="t" r="r" b="b"/>
              <a:pathLst>
                <a:path w="361950" h="321945">
                  <a:moveTo>
                    <a:pt x="38596" y="42105"/>
                  </a:moveTo>
                  <a:lnTo>
                    <a:pt x="40257" y="26648"/>
                  </a:lnTo>
                  <a:lnTo>
                    <a:pt x="41374" y="13160"/>
                  </a:lnTo>
                  <a:lnTo>
                    <a:pt x="41396" y="3619"/>
                  </a:lnTo>
                  <a:lnTo>
                    <a:pt x="39771" y="0"/>
                  </a:lnTo>
                  <a:lnTo>
                    <a:pt x="36133" y="3985"/>
                  </a:lnTo>
                  <a:lnTo>
                    <a:pt x="17543" y="65512"/>
                  </a:lnTo>
                  <a:lnTo>
                    <a:pt x="4818" y="143886"/>
                  </a:lnTo>
                  <a:lnTo>
                    <a:pt x="928" y="185267"/>
                  </a:lnTo>
                  <a:lnTo>
                    <a:pt x="0" y="222261"/>
                  </a:lnTo>
                  <a:lnTo>
                    <a:pt x="2918" y="251461"/>
                  </a:lnTo>
                  <a:lnTo>
                    <a:pt x="22366" y="289694"/>
                  </a:lnTo>
                  <a:lnTo>
                    <a:pt x="62778" y="310987"/>
                  </a:lnTo>
                  <a:lnTo>
                    <a:pt x="125470" y="321045"/>
                  </a:lnTo>
                  <a:lnTo>
                    <a:pt x="164928" y="321688"/>
                  </a:lnTo>
                  <a:lnTo>
                    <a:pt x="209455" y="319397"/>
                  </a:lnTo>
                  <a:lnTo>
                    <a:pt x="257926" y="314807"/>
                  </a:lnTo>
                  <a:lnTo>
                    <a:pt x="309029" y="308683"/>
                  </a:lnTo>
                  <a:lnTo>
                    <a:pt x="361451" y="301793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833352" y="6126927"/>
              <a:ext cx="231775" cy="77470"/>
            </a:xfrm>
            <a:custGeom>
              <a:avLst/>
              <a:gdLst/>
              <a:ahLst/>
              <a:cxnLst/>
              <a:rect l="l" t="t" r="r" b="b"/>
              <a:pathLst>
                <a:path w="231775" h="77470">
                  <a:moveTo>
                    <a:pt x="7073" y="77204"/>
                  </a:moveTo>
                  <a:lnTo>
                    <a:pt x="3692" y="68504"/>
                  </a:lnTo>
                  <a:lnTo>
                    <a:pt x="1078" y="60243"/>
                  </a:lnTo>
                  <a:lnTo>
                    <a:pt x="0" y="52859"/>
                  </a:lnTo>
                  <a:lnTo>
                    <a:pt x="1224" y="46790"/>
                  </a:lnTo>
                  <a:lnTo>
                    <a:pt x="51524" y="32754"/>
                  </a:lnTo>
                  <a:lnTo>
                    <a:pt x="115714" y="24419"/>
                  </a:lnTo>
                  <a:lnTo>
                    <a:pt x="149728" y="19759"/>
                  </a:lnTo>
                  <a:lnTo>
                    <a:pt x="179027" y="15208"/>
                  </a:lnTo>
                  <a:lnTo>
                    <a:pt x="200247" y="11021"/>
                  </a:lnTo>
                  <a:lnTo>
                    <a:pt x="214558" y="7164"/>
                  </a:lnTo>
                  <a:lnTo>
                    <a:pt x="224263" y="3527"/>
                  </a:lnTo>
                  <a:lnTo>
                    <a:pt x="231666" y="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840420" y="6000595"/>
              <a:ext cx="309245" cy="56515"/>
            </a:xfrm>
            <a:custGeom>
              <a:avLst/>
              <a:gdLst/>
              <a:ahLst/>
              <a:cxnLst/>
              <a:rect l="l" t="t" r="r" b="b"/>
              <a:pathLst>
                <a:path w="309244" h="56514">
                  <a:moveTo>
                    <a:pt x="0" y="56148"/>
                  </a:moveTo>
                  <a:lnTo>
                    <a:pt x="30409" y="23395"/>
                  </a:lnTo>
                  <a:lnTo>
                    <a:pt x="73693" y="11258"/>
                  </a:lnTo>
                  <a:lnTo>
                    <a:pt x="138037" y="3509"/>
                  </a:lnTo>
                  <a:lnTo>
                    <a:pt x="176890" y="1480"/>
                  </a:lnTo>
                  <a:lnTo>
                    <a:pt x="219035" y="438"/>
                  </a:lnTo>
                  <a:lnTo>
                    <a:pt x="263374" y="54"/>
                  </a:lnTo>
                  <a:lnTo>
                    <a:pt x="308814" y="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18195833" y="5917508"/>
            <a:ext cx="1106170" cy="518159"/>
            <a:chOff x="18195833" y="5917508"/>
            <a:chExt cx="1106170" cy="518159"/>
          </a:xfrm>
        </p:grpSpPr>
        <p:sp>
          <p:nvSpPr>
            <p:cNvPr id="37" name="object 37"/>
            <p:cNvSpPr/>
            <p:nvPr/>
          </p:nvSpPr>
          <p:spPr>
            <a:xfrm>
              <a:off x="18296548" y="6026845"/>
              <a:ext cx="25400" cy="342265"/>
            </a:xfrm>
            <a:custGeom>
              <a:avLst/>
              <a:gdLst/>
              <a:ahLst/>
              <a:cxnLst/>
              <a:rect l="l" t="t" r="r" b="b"/>
              <a:pathLst>
                <a:path w="25400" h="342264">
                  <a:moveTo>
                    <a:pt x="25141" y="64420"/>
                  </a:moveTo>
                  <a:lnTo>
                    <a:pt x="20211" y="42508"/>
                  </a:lnTo>
                  <a:lnTo>
                    <a:pt x="15436" y="22916"/>
                  </a:lnTo>
                  <a:lnTo>
                    <a:pt x="10970" y="7971"/>
                  </a:lnTo>
                  <a:lnTo>
                    <a:pt x="6969" y="0"/>
                  </a:lnTo>
                  <a:lnTo>
                    <a:pt x="3613" y="1053"/>
                  </a:lnTo>
                  <a:lnTo>
                    <a:pt x="1187" y="12176"/>
                  </a:lnTo>
                  <a:lnTo>
                    <a:pt x="0" y="34142"/>
                  </a:lnTo>
                  <a:lnTo>
                    <a:pt x="361" y="67728"/>
                  </a:lnTo>
                  <a:lnTo>
                    <a:pt x="2426" y="112509"/>
                  </a:lnTo>
                  <a:lnTo>
                    <a:pt x="5730" y="163332"/>
                  </a:lnTo>
                  <a:lnTo>
                    <a:pt x="9654" y="213845"/>
                  </a:lnTo>
                  <a:lnTo>
                    <a:pt x="13577" y="257696"/>
                  </a:lnTo>
                  <a:lnTo>
                    <a:pt x="19979" y="312833"/>
                  </a:lnTo>
                  <a:lnTo>
                    <a:pt x="22638" y="329017"/>
                  </a:lnTo>
                  <a:lnTo>
                    <a:pt x="25141" y="341951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8232481" y="5954161"/>
              <a:ext cx="327660" cy="444500"/>
            </a:xfrm>
            <a:custGeom>
              <a:avLst/>
              <a:gdLst/>
              <a:ahLst/>
              <a:cxnLst/>
              <a:rect l="l" t="t" r="r" b="b"/>
              <a:pathLst>
                <a:path w="327659" h="444500">
                  <a:moveTo>
                    <a:pt x="0" y="28082"/>
                  </a:moveTo>
                  <a:lnTo>
                    <a:pt x="39544" y="18352"/>
                  </a:lnTo>
                  <a:lnTo>
                    <a:pt x="78468" y="9705"/>
                  </a:lnTo>
                  <a:lnTo>
                    <a:pt x="116152" y="3226"/>
                  </a:lnTo>
                  <a:lnTo>
                    <a:pt x="151974" y="0"/>
                  </a:lnTo>
                  <a:lnTo>
                    <a:pt x="185327" y="774"/>
                  </a:lnTo>
                  <a:lnTo>
                    <a:pt x="242117" y="11615"/>
                  </a:lnTo>
                  <a:lnTo>
                    <a:pt x="281429" y="28960"/>
                  </a:lnTo>
                  <a:lnTo>
                    <a:pt x="295212" y="52810"/>
                  </a:lnTo>
                  <a:lnTo>
                    <a:pt x="289093" y="69381"/>
                  </a:lnTo>
                  <a:lnTo>
                    <a:pt x="249239" y="112331"/>
                  </a:lnTo>
                  <a:lnTo>
                    <a:pt x="188317" y="155282"/>
                  </a:lnTo>
                  <a:lnTo>
                    <a:pt x="128027" y="185223"/>
                  </a:lnTo>
                  <a:lnTo>
                    <a:pt x="105623" y="196399"/>
                  </a:lnTo>
                  <a:lnTo>
                    <a:pt x="92508" y="206492"/>
                  </a:lnTo>
                  <a:lnTo>
                    <a:pt x="90860" y="216687"/>
                  </a:lnTo>
                  <a:lnTo>
                    <a:pt x="99120" y="228586"/>
                  </a:lnTo>
                  <a:lnTo>
                    <a:pt x="114810" y="243893"/>
                  </a:lnTo>
                  <a:lnTo>
                    <a:pt x="135453" y="264310"/>
                  </a:lnTo>
                  <a:lnTo>
                    <a:pt x="158842" y="290715"/>
                  </a:lnTo>
                  <a:lnTo>
                    <a:pt x="183778" y="320682"/>
                  </a:lnTo>
                  <a:lnTo>
                    <a:pt x="209333" y="350959"/>
                  </a:lnTo>
                  <a:lnTo>
                    <a:pt x="234579" y="378293"/>
                  </a:lnTo>
                  <a:lnTo>
                    <a:pt x="258791" y="400233"/>
                  </a:lnTo>
                  <a:lnTo>
                    <a:pt x="282071" y="417527"/>
                  </a:lnTo>
                  <a:lnTo>
                    <a:pt x="304732" y="431723"/>
                  </a:lnTo>
                  <a:lnTo>
                    <a:pt x="327087" y="444371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8648772" y="5954156"/>
              <a:ext cx="416559" cy="368935"/>
            </a:xfrm>
            <a:custGeom>
              <a:avLst/>
              <a:gdLst/>
              <a:ahLst/>
              <a:cxnLst/>
              <a:rect l="l" t="t" r="r" b="b"/>
              <a:pathLst>
                <a:path w="416559" h="368935">
                  <a:moveTo>
                    <a:pt x="0" y="57823"/>
                  </a:moveTo>
                  <a:lnTo>
                    <a:pt x="4906" y="38332"/>
                  </a:lnTo>
                  <a:lnTo>
                    <a:pt x="9501" y="20855"/>
                  </a:lnTo>
                  <a:lnTo>
                    <a:pt x="13475" y="7406"/>
                  </a:lnTo>
                  <a:lnTo>
                    <a:pt x="16516" y="0"/>
                  </a:lnTo>
                  <a:lnTo>
                    <a:pt x="18484" y="543"/>
                  </a:lnTo>
                  <a:lnTo>
                    <a:pt x="19829" y="10532"/>
                  </a:lnTo>
                  <a:lnTo>
                    <a:pt x="21170" y="31363"/>
                  </a:lnTo>
                  <a:lnTo>
                    <a:pt x="23127" y="64431"/>
                  </a:lnTo>
                  <a:lnTo>
                    <a:pt x="26272" y="109837"/>
                  </a:lnTo>
                  <a:lnTo>
                    <a:pt x="30969" y="162518"/>
                  </a:lnTo>
                  <a:lnTo>
                    <a:pt x="37526" y="216127"/>
                  </a:lnTo>
                  <a:lnTo>
                    <a:pt x="46254" y="264319"/>
                  </a:lnTo>
                  <a:lnTo>
                    <a:pt x="57277" y="302059"/>
                  </a:lnTo>
                  <a:lnTo>
                    <a:pt x="83653" y="348420"/>
                  </a:lnTo>
                  <a:lnTo>
                    <a:pt x="123276" y="363650"/>
                  </a:lnTo>
                  <a:lnTo>
                    <a:pt x="145374" y="328751"/>
                  </a:lnTo>
                  <a:lnTo>
                    <a:pt x="162515" y="250277"/>
                  </a:lnTo>
                  <a:lnTo>
                    <a:pt x="168837" y="206088"/>
                  </a:lnTo>
                  <a:lnTo>
                    <a:pt x="173455" y="166860"/>
                  </a:lnTo>
                  <a:lnTo>
                    <a:pt x="177582" y="115853"/>
                  </a:lnTo>
                  <a:lnTo>
                    <a:pt x="175260" y="72356"/>
                  </a:lnTo>
                  <a:lnTo>
                    <a:pt x="170159" y="51214"/>
                  </a:lnTo>
                  <a:lnTo>
                    <a:pt x="169304" y="58006"/>
                  </a:lnTo>
                  <a:lnTo>
                    <a:pt x="171317" y="96981"/>
                  </a:lnTo>
                  <a:lnTo>
                    <a:pt x="181333" y="168094"/>
                  </a:lnTo>
                  <a:lnTo>
                    <a:pt x="190184" y="211045"/>
                  </a:lnTo>
                  <a:lnTo>
                    <a:pt x="201824" y="253377"/>
                  </a:lnTo>
                  <a:lnTo>
                    <a:pt x="216414" y="290754"/>
                  </a:lnTo>
                  <a:lnTo>
                    <a:pt x="254406" y="340728"/>
                  </a:lnTo>
                  <a:lnTo>
                    <a:pt x="302313" y="363434"/>
                  </a:lnTo>
                  <a:lnTo>
                    <a:pt x="357445" y="368604"/>
                  </a:lnTo>
                  <a:lnTo>
                    <a:pt x="386637" y="367392"/>
                  </a:lnTo>
                  <a:lnTo>
                    <a:pt x="416292" y="365091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9071047" y="5976822"/>
              <a:ext cx="194310" cy="346710"/>
            </a:xfrm>
            <a:custGeom>
              <a:avLst/>
              <a:gdLst/>
              <a:ahLst/>
              <a:cxnLst/>
              <a:rect l="l" t="t" r="r" b="b"/>
              <a:pathLst>
                <a:path w="194309" h="346710">
                  <a:moveTo>
                    <a:pt x="182332" y="15325"/>
                  </a:moveTo>
                  <a:lnTo>
                    <a:pt x="172134" y="8155"/>
                  </a:lnTo>
                  <a:lnTo>
                    <a:pt x="160235" y="2529"/>
                  </a:lnTo>
                  <a:lnTo>
                    <a:pt x="144930" y="0"/>
                  </a:lnTo>
                  <a:lnTo>
                    <a:pt x="124512" y="2118"/>
                  </a:lnTo>
                  <a:lnTo>
                    <a:pt x="69176" y="22144"/>
                  </a:lnTo>
                  <a:lnTo>
                    <a:pt x="18791" y="53328"/>
                  </a:lnTo>
                  <a:lnTo>
                    <a:pt x="0" y="84917"/>
                  </a:lnTo>
                  <a:lnTo>
                    <a:pt x="4156" y="100944"/>
                  </a:lnTo>
                  <a:lnTo>
                    <a:pt x="17141" y="117745"/>
                  </a:lnTo>
                  <a:lnTo>
                    <a:pt x="38277" y="135632"/>
                  </a:lnTo>
                  <a:lnTo>
                    <a:pt x="64837" y="154293"/>
                  </a:lnTo>
                  <a:lnTo>
                    <a:pt x="93567" y="173265"/>
                  </a:lnTo>
                  <a:lnTo>
                    <a:pt x="121211" y="192081"/>
                  </a:lnTo>
                  <a:lnTo>
                    <a:pt x="164369" y="227805"/>
                  </a:lnTo>
                  <a:lnTo>
                    <a:pt x="188942" y="259821"/>
                  </a:lnTo>
                  <a:lnTo>
                    <a:pt x="193871" y="274092"/>
                  </a:lnTo>
                  <a:lnTo>
                    <a:pt x="193692" y="287280"/>
                  </a:lnTo>
                  <a:lnTo>
                    <a:pt x="161323" y="321764"/>
                  </a:lnTo>
                  <a:lnTo>
                    <a:pt x="121162" y="338896"/>
                  </a:lnTo>
                  <a:lnTo>
                    <a:pt x="84226" y="346357"/>
                  </a:lnTo>
                  <a:lnTo>
                    <a:pt x="69383" y="346331"/>
                  </a:lnTo>
                  <a:lnTo>
                    <a:pt x="56090" y="344756"/>
                  </a:lnTo>
                  <a:lnTo>
                    <a:pt x="43571" y="342405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16882930" y="5213553"/>
            <a:ext cx="56515" cy="545465"/>
          </a:xfrm>
          <a:custGeom>
            <a:avLst/>
            <a:gdLst/>
            <a:ahLst/>
            <a:cxnLst/>
            <a:rect l="l" t="t" r="r" b="b"/>
            <a:pathLst>
              <a:path w="56515" h="545464">
                <a:moveTo>
                  <a:pt x="6607" y="0"/>
                </a:moveTo>
                <a:lnTo>
                  <a:pt x="5201" y="56510"/>
                </a:lnTo>
                <a:lnTo>
                  <a:pt x="3853" y="112272"/>
                </a:lnTo>
                <a:lnTo>
                  <a:pt x="2620" y="166532"/>
                </a:lnTo>
                <a:lnTo>
                  <a:pt x="1560" y="218538"/>
                </a:lnTo>
                <a:lnTo>
                  <a:pt x="732" y="267538"/>
                </a:lnTo>
                <a:lnTo>
                  <a:pt x="192" y="312780"/>
                </a:lnTo>
                <a:lnTo>
                  <a:pt x="0" y="353511"/>
                </a:lnTo>
                <a:lnTo>
                  <a:pt x="671" y="412705"/>
                </a:lnTo>
                <a:lnTo>
                  <a:pt x="2891" y="457801"/>
                </a:lnTo>
                <a:lnTo>
                  <a:pt x="13215" y="513748"/>
                </a:lnTo>
                <a:lnTo>
                  <a:pt x="43880" y="542329"/>
                </a:lnTo>
                <a:lnTo>
                  <a:pt x="56167" y="545144"/>
                </a:lnTo>
              </a:path>
            </a:pathLst>
          </a:custGeom>
          <a:ln w="732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16690781" y="5198378"/>
            <a:ext cx="582930" cy="650875"/>
            <a:chOff x="16690781" y="5198378"/>
            <a:chExt cx="582930" cy="650875"/>
          </a:xfrm>
        </p:grpSpPr>
        <p:sp>
          <p:nvSpPr>
            <p:cNvPr id="43" name="object 43"/>
            <p:cNvSpPr/>
            <p:nvPr/>
          </p:nvSpPr>
          <p:spPr>
            <a:xfrm>
              <a:off x="17067952" y="5372140"/>
              <a:ext cx="29845" cy="396875"/>
            </a:xfrm>
            <a:custGeom>
              <a:avLst/>
              <a:gdLst/>
              <a:ahLst/>
              <a:cxnLst/>
              <a:rect l="l" t="t" r="r" b="b"/>
              <a:pathLst>
                <a:path w="29844" h="396875">
                  <a:moveTo>
                    <a:pt x="29735" y="0"/>
                  </a:moveTo>
                  <a:lnTo>
                    <a:pt x="29696" y="55294"/>
                  </a:lnTo>
                  <a:lnTo>
                    <a:pt x="29418" y="109320"/>
                  </a:lnTo>
                  <a:lnTo>
                    <a:pt x="28665" y="160808"/>
                  </a:lnTo>
                  <a:lnTo>
                    <a:pt x="27198" y="208490"/>
                  </a:lnTo>
                  <a:lnTo>
                    <a:pt x="24779" y="251097"/>
                  </a:lnTo>
                  <a:lnTo>
                    <a:pt x="20210" y="296113"/>
                  </a:lnTo>
                  <a:lnTo>
                    <a:pt x="7356" y="366322"/>
                  </a:lnTo>
                  <a:lnTo>
                    <a:pt x="0" y="39647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6727429" y="5570375"/>
              <a:ext cx="509270" cy="241935"/>
            </a:xfrm>
            <a:custGeom>
              <a:avLst/>
              <a:gdLst/>
              <a:ahLst/>
              <a:cxnLst/>
              <a:rect l="l" t="t" r="r" b="b"/>
              <a:pathLst>
                <a:path w="509269" h="241935">
                  <a:moveTo>
                    <a:pt x="3520" y="89206"/>
                  </a:moveTo>
                  <a:lnTo>
                    <a:pt x="1215" y="76971"/>
                  </a:lnTo>
                  <a:lnTo>
                    <a:pt x="0" y="65665"/>
                  </a:lnTo>
                  <a:lnTo>
                    <a:pt x="953" y="56218"/>
                  </a:lnTo>
                  <a:lnTo>
                    <a:pt x="5156" y="49559"/>
                  </a:lnTo>
                  <a:lnTo>
                    <a:pt x="13398" y="46590"/>
                  </a:lnTo>
                  <a:lnTo>
                    <a:pt x="25196" y="48113"/>
                  </a:lnTo>
                  <a:lnTo>
                    <a:pt x="39777" y="54902"/>
                  </a:lnTo>
                  <a:lnTo>
                    <a:pt x="56367" y="67730"/>
                  </a:lnTo>
                  <a:lnTo>
                    <a:pt x="74443" y="86883"/>
                  </a:lnTo>
                  <a:lnTo>
                    <a:pt x="94375" y="110681"/>
                  </a:lnTo>
                  <a:lnTo>
                    <a:pt x="116784" y="136958"/>
                  </a:lnTo>
                  <a:lnTo>
                    <a:pt x="171170" y="188401"/>
                  </a:lnTo>
                  <a:lnTo>
                    <a:pt x="234498" y="226965"/>
                  </a:lnTo>
                  <a:lnTo>
                    <a:pt x="296265" y="241677"/>
                  </a:lnTo>
                  <a:lnTo>
                    <a:pt x="324817" y="238502"/>
                  </a:lnTo>
                  <a:lnTo>
                    <a:pt x="378523" y="213103"/>
                  </a:lnTo>
                  <a:lnTo>
                    <a:pt x="428071" y="166848"/>
                  </a:lnTo>
                  <a:lnTo>
                    <a:pt x="467716" y="110681"/>
                  </a:lnTo>
                  <a:lnTo>
                    <a:pt x="492705" y="54721"/>
                  </a:lnTo>
                  <a:lnTo>
                    <a:pt x="501403" y="27283"/>
                  </a:lnTo>
                  <a:lnTo>
                    <a:pt x="509016" y="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7077857" y="5235026"/>
              <a:ext cx="50165" cy="394970"/>
            </a:xfrm>
            <a:custGeom>
              <a:avLst/>
              <a:gdLst/>
              <a:ahLst/>
              <a:cxnLst/>
              <a:rect l="l" t="t" r="r" b="b"/>
              <a:pathLst>
                <a:path w="50165" h="394970">
                  <a:moveTo>
                    <a:pt x="49559" y="97466"/>
                  </a:moveTo>
                  <a:lnTo>
                    <a:pt x="48862" y="58902"/>
                  </a:lnTo>
                  <a:lnTo>
                    <a:pt x="44190" y="15487"/>
                  </a:lnTo>
                  <a:lnTo>
                    <a:pt x="37995" y="0"/>
                  </a:lnTo>
                  <a:lnTo>
                    <a:pt x="33968" y="3071"/>
                  </a:lnTo>
                  <a:lnTo>
                    <a:pt x="24056" y="40189"/>
                  </a:lnTo>
                  <a:lnTo>
                    <a:pt x="11847" y="128440"/>
                  </a:lnTo>
                  <a:lnTo>
                    <a:pt x="5988" y="186672"/>
                  </a:lnTo>
                  <a:lnTo>
                    <a:pt x="1677" y="244904"/>
                  </a:lnTo>
                  <a:lnTo>
                    <a:pt x="0" y="295702"/>
                  </a:lnTo>
                  <a:lnTo>
                    <a:pt x="1703" y="333490"/>
                  </a:lnTo>
                  <a:lnTo>
                    <a:pt x="6194" y="360128"/>
                  </a:lnTo>
                  <a:lnTo>
                    <a:pt x="12544" y="379332"/>
                  </a:lnTo>
                  <a:lnTo>
                    <a:pt x="19823" y="39482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6" name="object 4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867052" y="6698148"/>
            <a:ext cx="7108850" cy="4357928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299" y="581014"/>
            <a:ext cx="2788920" cy="382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50" b="1" u="heavy" spc="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MUSCLES</a:t>
            </a:r>
            <a:r>
              <a:rPr sz="2350" b="1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350" b="1" u="heavy" spc="5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SUPPLIED</a:t>
            </a:r>
            <a:endParaRPr sz="23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6304" y="1692412"/>
            <a:ext cx="5354320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200" spc="-185" dirty="0"/>
              <a:t>Z</a:t>
            </a:r>
            <a:r>
              <a:rPr sz="5200" spc="-335" dirty="0"/>
              <a:t>Y</a:t>
            </a:r>
            <a:r>
              <a:rPr sz="5200" spc="-165" dirty="0"/>
              <a:t>G</a:t>
            </a:r>
            <a:r>
              <a:rPr sz="5200" spc="-170" dirty="0"/>
              <a:t>OM</a:t>
            </a:r>
            <a:r>
              <a:rPr sz="5200" spc="-570" dirty="0"/>
              <a:t>A</a:t>
            </a:r>
            <a:r>
              <a:rPr sz="5200" spc="-170" dirty="0"/>
              <a:t>TI</a:t>
            </a:r>
            <a:r>
              <a:rPr sz="5200" spc="-5" dirty="0"/>
              <a:t>C</a:t>
            </a:r>
            <a:r>
              <a:rPr sz="5200" spc="-325" dirty="0"/>
              <a:t> </a:t>
            </a:r>
            <a:r>
              <a:rPr sz="5200" spc="-170" dirty="0"/>
              <a:t>BR</a:t>
            </a:r>
            <a:r>
              <a:rPr sz="5200" spc="-165" dirty="0"/>
              <a:t>AN</a:t>
            </a:r>
            <a:r>
              <a:rPr sz="5200" spc="-170" dirty="0"/>
              <a:t>C</a:t>
            </a:r>
            <a:r>
              <a:rPr sz="5200" spc="-5" dirty="0"/>
              <a:t>H</a:t>
            </a:r>
            <a:endParaRPr sz="5200"/>
          </a:p>
        </p:txBody>
      </p:sp>
      <p:sp>
        <p:nvSpPr>
          <p:cNvPr id="4" name="object 4"/>
          <p:cNvSpPr txBox="1"/>
          <p:nvPr/>
        </p:nvSpPr>
        <p:spPr>
          <a:xfrm>
            <a:off x="705299" y="3193730"/>
            <a:ext cx="27813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8399" y="3157285"/>
            <a:ext cx="757555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5" dirty="0">
                <a:latin typeface="Calibri"/>
                <a:cs typeface="Calibri"/>
              </a:rPr>
              <a:t>ORBICULARIS</a:t>
            </a:r>
            <a:r>
              <a:rPr sz="3300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OCULI :</a:t>
            </a:r>
            <a:r>
              <a:rPr sz="3300" dirty="0">
                <a:latin typeface="Calibri"/>
                <a:cs typeface="Calibri"/>
              </a:rPr>
              <a:t> </a:t>
            </a:r>
            <a:r>
              <a:rPr sz="3300" spc="-10" dirty="0">
                <a:latin typeface="Calibri"/>
                <a:cs typeface="Calibri"/>
              </a:rPr>
              <a:t>Lower</a:t>
            </a:r>
            <a:r>
              <a:rPr sz="3300" spc="-5" dirty="0">
                <a:latin typeface="Calibri"/>
                <a:cs typeface="Calibri"/>
              </a:rPr>
              <a:t> and </a:t>
            </a:r>
            <a:r>
              <a:rPr sz="3300" spc="-25" dirty="0">
                <a:latin typeface="Calibri"/>
                <a:cs typeface="Calibri"/>
              </a:rPr>
              <a:t>Lateral</a:t>
            </a:r>
            <a:r>
              <a:rPr sz="3300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part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313360" y="0"/>
            <a:ext cx="10543540" cy="8736965"/>
            <a:chOff x="9313360" y="0"/>
            <a:chExt cx="10543540" cy="87369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13360" y="0"/>
              <a:ext cx="10470466" cy="873672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5518010" y="5733534"/>
              <a:ext cx="4312285" cy="883919"/>
            </a:xfrm>
            <a:custGeom>
              <a:avLst/>
              <a:gdLst/>
              <a:ahLst/>
              <a:cxnLst/>
              <a:rect l="l" t="t" r="r" b="b"/>
              <a:pathLst>
                <a:path w="4312284" h="883920">
                  <a:moveTo>
                    <a:pt x="4114798" y="109087"/>
                  </a:moveTo>
                  <a:lnTo>
                    <a:pt x="4050955" y="96829"/>
                  </a:lnTo>
                  <a:lnTo>
                    <a:pt x="3982916" y="86659"/>
                  </a:lnTo>
                  <a:lnTo>
                    <a:pt x="3904112" y="79114"/>
                  </a:lnTo>
                  <a:lnTo>
                    <a:pt x="3855990" y="74614"/>
                  </a:lnTo>
                  <a:lnTo>
                    <a:pt x="3799082" y="68407"/>
                  </a:lnTo>
                  <a:lnTo>
                    <a:pt x="3755437" y="62971"/>
                  </a:lnTo>
                  <a:lnTo>
                    <a:pt x="3707957" y="56717"/>
                  </a:lnTo>
                  <a:lnTo>
                    <a:pt x="3657734" y="49995"/>
                  </a:lnTo>
                  <a:lnTo>
                    <a:pt x="3605863" y="43154"/>
                  </a:lnTo>
                  <a:lnTo>
                    <a:pt x="3553437" y="36542"/>
                  </a:lnTo>
                  <a:lnTo>
                    <a:pt x="3501549" y="30510"/>
                  </a:lnTo>
                  <a:lnTo>
                    <a:pt x="3451177" y="25350"/>
                  </a:lnTo>
                  <a:lnTo>
                    <a:pt x="3402298" y="21009"/>
                  </a:lnTo>
                  <a:lnTo>
                    <a:pt x="3354807" y="17367"/>
                  </a:lnTo>
                  <a:lnTo>
                    <a:pt x="3308597" y="14309"/>
                  </a:lnTo>
                  <a:lnTo>
                    <a:pt x="3263565" y="11717"/>
                  </a:lnTo>
                  <a:lnTo>
                    <a:pt x="3219603" y="9474"/>
                  </a:lnTo>
                  <a:lnTo>
                    <a:pt x="3167856" y="7116"/>
                  </a:lnTo>
                  <a:lnTo>
                    <a:pt x="3116483" y="5098"/>
                  </a:lnTo>
                  <a:lnTo>
                    <a:pt x="3064467" y="3415"/>
                  </a:lnTo>
                  <a:lnTo>
                    <a:pt x="3010793" y="2065"/>
                  </a:lnTo>
                  <a:lnTo>
                    <a:pt x="2954442" y="1043"/>
                  </a:lnTo>
                  <a:lnTo>
                    <a:pt x="2904821" y="463"/>
                  </a:lnTo>
                  <a:lnTo>
                    <a:pt x="2853340" y="115"/>
                  </a:lnTo>
                  <a:lnTo>
                    <a:pt x="2800705" y="0"/>
                  </a:lnTo>
                  <a:lnTo>
                    <a:pt x="2747621" y="115"/>
                  </a:lnTo>
                  <a:lnTo>
                    <a:pt x="2694791" y="463"/>
                  </a:lnTo>
                  <a:lnTo>
                    <a:pt x="2642922" y="1043"/>
                  </a:lnTo>
                  <a:lnTo>
                    <a:pt x="2582636" y="2054"/>
                  </a:lnTo>
                  <a:lnTo>
                    <a:pt x="2524862" y="3326"/>
                  </a:lnTo>
                  <a:lnTo>
                    <a:pt x="2469716" y="4797"/>
                  </a:lnTo>
                  <a:lnTo>
                    <a:pt x="2417314" y="6403"/>
                  </a:lnTo>
                  <a:lnTo>
                    <a:pt x="2367769" y="8082"/>
                  </a:lnTo>
                  <a:lnTo>
                    <a:pt x="2310030" y="10154"/>
                  </a:lnTo>
                  <a:lnTo>
                    <a:pt x="2256095" y="12103"/>
                  </a:lnTo>
                  <a:lnTo>
                    <a:pt x="2205044" y="13791"/>
                  </a:lnTo>
                  <a:lnTo>
                    <a:pt x="2155960" y="15081"/>
                  </a:lnTo>
                  <a:lnTo>
                    <a:pt x="2107991" y="15907"/>
                  </a:lnTo>
                  <a:lnTo>
                    <a:pt x="2060546" y="16477"/>
                  </a:lnTo>
                  <a:lnTo>
                    <a:pt x="2013101" y="17055"/>
                  </a:lnTo>
                  <a:lnTo>
                    <a:pt x="1965131" y="17904"/>
                  </a:lnTo>
                  <a:lnTo>
                    <a:pt x="1916179" y="19194"/>
                  </a:lnTo>
                  <a:lnTo>
                    <a:pt x="1866046" y="20882"/>
                  </a:lnTo>
                  <a:lnTo>
                    <a:pt x="1814602" y="22831"/>
                  </a:lnTo>
                  <a:lnTo>
                    <a:pt x="1761715" y="24903"/>
                  </a:lnTo>
                  <a:lnTo>
                    <a:pt x="1707288" y="27036"/>
                  </a:lnTo>
                  <a:lnTo>
                    <a:pt x="1651514" y="29292"/>
                  </a:lnTo>
                  <a:lnTo>
                    <a:pt x="1594690" y="31809"/>
                  </a:lnTo>
                  <a:lnTo>
                    <a:pt x="1537117" y="34725"/>
                  </a:lnTo>
                  <a:lnTo>
                    <a:pt x="1490693" y="37399"/>
                  </a:lnTo>
                  <a:lnTo>
                    <a:pt x="1444068" y="40273"/>
                  </a:lnTo>
                  <a:lnTo>
                    <a:pt x="1397376" y="43214"/>
                  </a:lnTo>
                  <a:lnTo>
                    <a:pt x="1350750" y="46088"/>
                  </a:lnTo>
                  <a:lnTo>
                    <a:pt x="1304326" y="48762"/>
                  </a:lnTo>
                  <a:lnTo>
                    <a:pt x="1246669" y="51722"/>
                  </a:lnTo>
                  <a:lnTo>
                    <a:pt x="1189854" y="54548"/>
                  </a:lnTo>
                  <a:lnTo>
                    <a:pt x="1134126" y="57643"/>
                  </a:lnTo>
                  <a:lnTo>
                    <a:pt x="1079728" y="61408"/>
                  </a:lnTo>
                  <a:lnTo>
                    <a:pt x="1026754" y="66114"/>
                  </a:lnTo>
                  <a:lnTo>
                    <a:pt x="974698" y="71737"/>
                  </a:lnTo>
                  <a:lnTo>
                    <a:pt x="922904" y="78150"/>
                  </a:lnTo>
                  <a:lnTo>
                    <a:pt x="870716" y="85227"/>
                  </a:lnTo>
                  <a:lnTo>
                    <a:pt x="817733" y="92795"/>
                  </a:lnTo>
                  <a:lnTo>
                    <a:pt x="764712" y="100497"/>
                  </a:lnTo>
                  <a:lnTo>
                    <a:pt x="712740" y="107931"/>
                  </a:lnTo>
                  <a:lnTo>
                    <a:pt x="662903" y="114693"/>
                  </a:lnTo>
                  <a:lnTo>
                    <a:pt x="615927" y="120663"/>
                  </a:lnTo>
                  <a:lnTo>
                    <a:pt x="571086" y="126628"/>
                  </a:lnTo>
                  <a:lnTo>
                    <a:pt x="527294" y="133645"/>
                  </a:lnTo>
                  <a:lnTo>
                    <a:pt x="483465" y="142768"/>
                  </a:lnTo>
                  <a:lnTo>
                    <a:pt x="438817" y="154877"/>
                  </a:lnTo>
                  <a:lnTo>
                    <a:pt x="393645" y="170142"/>
                  </a:lnTo>
                  <a:lnTo>
                    <a:pt x="348473" y="188562"/>
                  </a:lnTo>
                  <a:lnTo>
                    <a:pt x="303826" y="210132"/>
                  </a:lnTo>
                  <a:lnTo>
                    <a:pt x="260293" y="234658"/>
                  </a:lnTo>
                  <a:lnTo>
                    <a:pt x="218728" y="261161"/>
                  </a:lnTo>
                  <a:lnTo>
                    <a:pt x="180047" y="288454"/>
                  </a:lnTo>
                  <a:lnTo>
                    <a:pt x="145169" y="315351"/>
                  </a:lnTo>
                  <a:lnTo>
                    <a:pt x="114912" y="341070"/>
                  </a:lnTo>
                  <a:lnTo>
                    <a:pt x="66911" y="392522"/>
                  </a:lnTo>
                  <a:lnTo>
                    <a:pt x="33107" y="451258"/>
                  </a:lnTo>
                  <a:lnTo>
                    <a:pt x="11477" y="512551"/>
                  </a:lnTo>
                  <a:lnTo>
                    <a:pt x="1005" y="558796"/>
                  </a:lnTo>
                  <a:lnTo>
                    <a:pt x="0" y="574779"/>
                  </a:lnTo>
                  <a:lnTo>
                    <a:pt x="2141" y="588398"/>
                  </a:lnTo>
                  <a:lnTo>
                    <a:pt x="30872" y="631425"/>
                  </a:lnTo>
                  <a:lnTo>
                    <a:pt x="75032" y="663342"/>
                  </a:lnTo>
                  <a:lnTo>
                    <a:pt x="144220" y="693852"/>
                  </a:lnTo>
                  <a:lnTo>
                    <a:pt x="186419" y="708324"/>
                  </a:lnTo>
                  <a:lnTo>
                    <a:pt x="232290" y="722274"/>
                  </a:lnTo>
                  <a:lnTo>
                    <a:pt x="280828" y="735719"/>
                  </a:lnTo>
                  <a:lnTo>
                    <a:pt x="331202" y="748764"/>
                  </a:lnTo>
                  <a:lnTo>
                    <a:pt x="382624" y="761548"/>
                  </a:lnTo>
                  <a:lnTo>
                    <a:pt x="434309" y="774209"/>
                  </a:lnTo>
                  <a:lnTo>
                    <a:pt x="485666" y="786743"/>
                  </a:lnTo>
                  <a:lnTo>
                    <a:pt x="536892" y="798759"/>
                  </a:lnTo>
                  <a:lnTo>
                    <a:pt x="588380" y="809724"/>
                  </a:lnTo>
                  <a:lnTo>
                    <a:pt x="640523" y="819104"/>
                  </a:lnTo>
                  <a:lnTo>
                    <a:pt x="693588" y="826529"/>
                  </a:lnTo>
                  <a:lnTo>
                    <a:pt x="747327" y="832247"/>
                  </a:lnTo>
                  <a:lnTo>
                    <a:pt x="801366" y="836652"/>
                  </a:lnTo>
                  <a:lnTo>
                    <a:pt x="855330" y="840140"/>
                  </a:lnTo>
                  <a:lnTo>
                    <a:pt x="908851" y="843062"/>
                  </a:lnTo>
                  <a:lnTo>
                    <a:pt x="962634" y="845588"/>
                  </a:lnTo>
                  <a:lnTo>
                    <a:pt x="1017466" y="847846"/>
                  </a:lnTo>
                  <a:lnTo>
                    <a:pt x="1074133" y="849962"/>
                  </a:lnTo>
                  <a:lnTo>
                    <a:pt x="1121219" y="851663"/>
                  </a:lnTo>
                  <a:lnTo>
                    <a:pt x="1169791" y="853426"/>
                  </a:lnTo>
                  <a:lnTo>
                    <a:pt x="1219658" y="855319"/>
                  </a:lnTo>
                  <a:lnTo>
                    <a:pt x="1270629" y="857415"/>
                  </a:lnTo>
                  <a:lnTo>
                    <a:pt x="1322510" y="859784"/>
                  </a:lnTo>
                  <a:lnTo>
                    <a:pt x="1375008" y="862447"/>
                  </a:lnTo>
                  <a:lnTo>
                    <a:pt x="1428140" y="865244"/>
                  </a:lnTo>
                  <a:lnTo>
                    <a:pt x="1481818" y="867973"/>
                  </a:lnTo>
                  <a:lnTo>
                    <a:pt x="1535956" y="870436"/>
                  </a:lnTo>
                  <a:lnTo>
                    <a:pt x="1590468" y="872430"/>
                  </a:lnTo>
                  <a:lnTo>
                    <a:pt x="1645383" y="873800"/>
                  </a:lnTo>
                  <a:lnTo>
                    <a:pt x="1700460" y="874704"/>
                  </a:lnTo>
                  <a:lnTo>
                    <a:pt x="1755575" y="875345"/>
                  </a:lnTo>
                  <a:lnTo>
                    <a:pt x="1810604" y="875924"/>
                  </a:lnTo>
                  <a:lnTo>
                    <a:pt x="1865421" y="876646"/>
                  </a:lnTo>
                  <a:lnTo>
                    <a:pt x="1911027" y="877445"/>
                  </a:lnTo>
                  <a:lnTo>
                    <a:pt x="1956843" y="878400"/>
                  </a:lnTo>
                  <a:lnTo>
                    <a:pt x="2003347" y="879434"/>
                  </a:lnTo>
                  <a:lnTo>
                    <a:pt x="2051017" y="880472"/>
                  </a:lnTo>
                  <a:lnTo>
                    <a:pt x="2100330" y="881436"/>
                  </a:lnTo>
                  <a:lnTo>
                    <a:pt x="2151763" y="882253"/>
                  </a:lnTo>
                  <a:lnTo>
                    <a:pt x="2197768" y="882768"/>
                  </a:lnTo>
                  <a:lnTo>
                    <a:pt x="2245297" y="883137"/>
                  </a:lnTo>
                  <a:lnTo>
                    <a:pt x="2294014" y="883384"/>
                  </a:lnTo>
                  <a:lnTo>
                    <a:pt x="2343584" y="883534"/>
                  </a:lnTo>
                  <a:lnTo>
                    <a:pt x="2393671" y="883612"/>
                  </a:lnTo>
                  <a:lnTo>
                    <a:pt x="2443940" y="883640"/>
                  </a:lnTo>
                  <a:lnTo>
                    <a:pt x="2494056" y="883644"/>
                  </a:lnTo>
                  <a:lnTo>
                    <a:pt x="2551901" y="883638"/>
                  </a:lnTo>
                  <a:lnTo>
                    <a:pt x="2608730" y="883592"/>
                  </a:lnTo>
                  <a:lnTo>
                    <a:pt x="2664228" y="883470"/>
                  </a:lnTo>
                  <a:lnTo>
                    <a:pt x="2718076" y="883232"/>
                  </a:lnTo>
                  <a:lnTo>
                    <a:pt x="2769960" y="882839"/>
                  </a:lnTo>
                  <a:lnTo>
                    <a:pt x="2819563" y="882253"/>
                  </a:lnTo>
                  <a:lnTo>
                    <a:pt x="2875978" y="881242"/>
                  </a:lnTo>
                  <a:lnTo>
                    <a:pt x="2929477" y="879969"/>
                  </a:lnTo>
                  <a:lnTo>
                    <a:pt x="2980885" y="878499"/>
                  </a:lnTo>
                  <a:lnTo>
                    <a:pt x="3031027" y="876892"/>
                  </a:lnTo>
                  <a:lnTo>
                    <a:pt x="3080728" y="875213"/>
                  </a:lnTo>
                  <a:lnTo>
                    <a:pt x="3130431" y="873517"/>
                  </a:lnTo>
                  <a:lnTo>
                    <a:pt x="3179865" y="871679"/>
                  </a:lnTo>
                  <a:lnTo>
                    <a:pt x="3228426" y="869568"/>
                  </a:lnTo>
                  <a:lnTo>
                    <a:pt x="3275510" y="867052"/>
                  </a:lnTo>
                  <a:lnTo>
                    <a:pt x="3320512" y="864000"/>
                  </a:lnTo>
                  <a:lnTo>
                    <a:pt x="3373402" y="859288"/>
                  </a:lnTo>
                  <a:lnTo>
                    <a:pt x="3423819" y="853651"/>
                  </a:lnTo>
                  <a:lnTo>
                    <a:pt x="3473487" y="847223"/>
                  </a:lnTo>
                  <a:lnTo>
                    <a:pt x="3524129" y="840140"/>
                  </a:lnTo>
                  <a:lnTo>
                    <a:pt x="3576753" y="832490"/>
                  </a:lnTo>
                  <a:lnTo>
                    <a:pt x="3630558" y="824184"/>
                  </a:lnTo>
                  <a:lnTo>
                    <a:pt x="3684101" y="815088"/>
                  </a:lnTo>
                  <a:lnTo>
                    <a:pt x="3735938" y="805067"/>
                  </a:lnTo>
                  <a:lnTo>
                    <a:pt x="3785023" y="794038"/>
                  </a:lnTo>
                  <a:lnTo>
                    <a:pt x="3831878" y="782092"/>
                  </a:lnTo>
                  <a:lnTo>
                    <a:pt x="3877421" y="769356"/>
                  </a:lnTo>
                  <a:lnTo>
                    <a:pt x="3922571" y="755956"/>
                  </a:lnTo>
                  <a:lnTo>
                    <a:pt x="3967874" y="742006"/>
                  </a:lnTo>
                  <a:lnTo>
                    <a:pt x="4012390" y="727533"/>
                  </a:lnTo>
                  <a:lnTo>
                    <a:pt x="4054808" y="712539"/>
                  </a:lnTo>
                  <a:lnTo>
                    <a:pt x="4093816" y="697023"/>
                  </a:lnTo>
                  <a:lnTo>
                    <a:pt x="4128357" y="680782"/>
                  </a:lnTo>
                  <a:lnTo>
                    <a:pt x="4187024" y="641975"/>
                  </a:lnTo>
                  <a:lnTo>
                    <a:pt x="4237507" y="587336"/>
                  </a:lnTo>
                  <a:lnTo>
                    <a:pt x="4259967" y="554075"/>
                  </a:lnTo>
                  <a:lnTo>
                    <a:pt x="4279281" y="518981"/>
                  </a:lnTo>
                  <a:lnTo>
                    <a:pt x="4294436" y="483760"/>
                  </a:lnTo>
                  <a:lnTo>
                    <a:pt x="4310172" y="417977"/>
                  </a:lnTo>
                  <a:lnTo>
                    <a:pt x="4312139" y="388449"/>
                  </a:lnTo>
                  <a:lnTo>
                    <a:pt x="4311221" y="361679"/>
                  </a:lnTo>
                  <a:lnTo>
                    <a:pt x="4302654" y="316600"/>
                  </a:lnTo>
                  <a:lnTo>
                    <a:pt x="4284645" y="278887"/>
                  </a:lnTo>
                  <a:lnTo>
                    <a:pt x="4254897" y="243619"/>
                  </a:lnTo>
                  <a:lnTo>
                    <a:pt x="4207314" y="207308"/>
                  </a:lnTo>
                  <a:lnTo>
                    <a:pt x="4137427" y="168720"/>
                  </a:lnTo>
                  <a:lnTo>
                    <a:pt x="4095927" y="150476"/>
                  </a:lnTo>
                  <a:lnTo>
                    <a:pt x="4051654" y="134338"/>
                  </a:lnTo>
                  <a:lnTo>
                    <a:pt x="4005980" y="121119"/>
                  </a:lnTo>
                  <a:lnTo>
                    <a:pt x="3960961" y="110667"/>
                  </a:lnTo>
                  <a:lnTo>
                    <a:pt x="3918827" y="102586"/>
                  </a:lnTo>
                  <a:lnTo>
                    <a:pt x="3851488" y="91933"/>
                  </a:lnTo>
                  <a:lnTo>
                    <a:pt x="3805686" y="86013"/>
                  </a:lnTo>
                  <a:lnTo>
                    <a:pt x="3786494" y="83836"/>
                  </a:lnTo>
                </a:path>
              </a:pathLst>
            </a:custGeom>
            <a:ln w="52354">
              <a:solidFill>
                <a:srgbClr val="E22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13709" y="5755351"/>
            <a:ext cx="5193560" cy="4952729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56553" y="1163724"/>
            <a:ext cx="10474325" cy="8394700"/>
            <a:chOff x="6456553" y="1163724"/>
            <a:chExt cx="10474325" cy="8394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82598" y="1163724"/>
              <a:ext cx="8048067" cy="804806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594780" y="5988373"/>
              <a:ext cx="6489700" cy="3180715"/>
            </a:xfrm>
            <a:custGeom>
              <a:avLst/>
              <a:gdLst/>
              <a:ahLst/>
              <a:cxnLst/>
              <a:rect l="l" t="t" r="r" b="b"/>
              <a:pathLst>
                <a:path w="6489700" h="3180715">
                  <a:moveTo>
                    <a:pt x="2960052" y="1702739"/>
                  </a:moveTo>
                  <a:lnTo>
                    <a:pt x="2897035" y="1708238"/>
                  </a:lnTo>
                  <a:lnTo>
                    <a:pt x="2854007" y="1714855"/>
                  </a:lnTo>
                  <a:lnTo>
                    <a:pt x="2960052" y="1702739"/>
                  </a:lnTo>
                  <a:close/>
                </a:path>
                <a:path w="6489700" h="3180715">
                  <a:moveTo>
                    <a:pt x="3710470" y="235508"/>
                  </a:moveTo>
                  <a:lnTo>
                    <a:pt x="3710241" y="231635"/>
                  </a:lnTo>
                  <a:lnTo>
                    <a:pt x="3703485" y="229222"/>
                  </a:lnTo>
                  <a:lnTo>
                    <a:pt x="3688080" y="228206"/>
                  </a:lnTo>
                  <a:lnTo>
                    <a:pt x="3661613" y="228371"/>
                  </a:lnTo>
                  <a:lnTo>
                    <a:pt x="3618090" y="229895"/>
                  </a:lnTo>
                  <a:lnTo>
                    <a:pt x="3597198" y="215442"/>
                  </a:lnTo>
                  <a:lnTo>
                    <a:pt x="3562718" y="193725"/>
                  </a:lnTo>
                  <a:lnTo>
                    <a:pt x="3440061" y="118973"/>
                  </a:lnTo>
                  <a:lnTo>
                    <a:pt x="3398443" y="92913"/>
                  </a:lnTo>
                  <a:lnTo>
                    <a:pt x="3362680" y="69481"/>
                  </a:lnTo>
                  <a:lnTo>
                    <a:pt x="3330003" y="46024"/>
                  </a:lnTo>
                  <a:lnTo>
                    <a:pt x="3308197" y="28689"/>
                  </a:lnTo>
                  <a:lnTo>
                    <a:pt x="3293097" y="16484"/>
                  </a:lnTo>
                  <a:lnTo>
                    <a:pt x="3280549" y="8420"/>
                  </a:lnTo>
                  <a:lnTo>
                    <a:pt x="3267202" y="3556"/>
                  </a:lnTo>
                  <a:lnTo>
                    <a:pt x="3252660" y="1054"/>
                  </a:lnTo>
                  <a:lnTo>
                    <a:pt x="3237319" y="139"/>
                  </a:lnTo>
                  <a:lnTo>
                    <a:pt x="3221596" y="0"/>
                  </a:lnTo>
                  <a:lnTo>
                    <a:pt x="3210204" y="290410"/>
                  </a:lnTo>
                  <a:lnTo>
                    <a:pt x="3209861" y="290449"/>
                  </a:lnTo>
                  <a:lnTo>
                    <a:pt x="3209861" y="299123"/>
                  </a:lnTo>
                  <a:lnTo>
                    <a:pt x="3209798" y="300545"/>
                  </a:lnTo>
                  <a:lnTo>
                    <a:pt x="3183191" y="302666"/>
                  </a:lnTo>
                  <a:lnTo>
                    <a:pt x="3209861" y="299123"/>
                  </a:lnTo>
                  <a:lnTo>
                    <a:pt x="3209861" y="290449"/>
                  </a:lnTo>
                  <a:lnTo>
                    <a:pt x="2370518" y="356552"/>
                  </a:lnTo>
                  <a:lnTo>
                    <a:pt x="2255558" y="363258"/>
                  </a:lnTo>
                  <a:lnTo>
                    <a:pt x="2255558" y="376682"/>
                  </a:lnTo>
                  <a:lnTo>
                    <a:pt x="1248333" y="457034"/>
                  </a:lnTo>
                  <a:lnTo>
                    <a:pt x="1484591" y="435038"/>
                  </a:lnTo>
                  <a:lnTo>
                    <a:pt x="1782991" y="413029"/>
                  </a:lnTo>
                  <a:lnTo>
                    <a:pt x="1853285" y="406527"/>
                  </a:lnTo>
                  <a:lnTo>
                    <a:pt x="2071547" y="383311"/>
                  </a:lnTo>
                  <a:lnTo>
                    <a:pt x="2076640" y="382866"/>
                  </a:lnTo>
                  <a:lnTo>
                    <a:pt x="2255558" y="376682"/>
                  </a:lnTo>
                  <a:lnTo>
                    <a:pt x="2255558" y="363258"/>
                  </a:lnTo>
                  <a:lnTo>
                    <a:pt x="1821307" y="388556"/>
                  </a:lnTo>
                  <a:lnTo>
                    <a:pt x="1297698" y="393192"/>
                  </a:lnTo>
                  <a:lnTo>
                    <a:pt x="980935" y="399211"/>
                  </a:lnTo>
                  <a:lnTo>
                    <a:pt x="677760" y="411048"/>
                  </a:lnTo>
                  <a:lnTo>
                    <a:pt x="577075" y="417169"/>
                  </a:lnTo>
                  <a:lnTo>
                    <a:pt x="527596" y="421030"/>
                  </a:lnTo>
                  <a:lnTo>
                    <a:pt x="479031" y="425577"/>
                  </a:lnTo>
                  <a:lnTo>
                    <a:pt x="431609" y="430898"/>
                  </a:lnTo>
                  <a:lnTo>
                    <a:pt x="385572" y="437095"/>
                  </a:lnTo>
                  <a:lnTo>
                    <a:pt x="341172" y="444296"/>
                  </a:lnTo>
                  <a:lnTo>
                    <a:pt x="286651" y="455079"/>
                  </a:lnTo>
                  <a:lnTo>
                    <a:pt x="234797" y="467410"/>
                  </a:lnTo>
                  <a:lnTo>
                    <a:pt x="185166" y="481037"/>
                  </a:lnTo>
                  <a:lnTo>
                    <a:pt x="173647" y="484568"/>
                  </a:lnTo>
                  <a:lnTo>
                    <a:pt x="74790" y="490321"/>
                  </a:lnTo>
                  <a:lnTo>
                    <a:pt x="60299" y="484543"/>
                  </a:lnTo>
                  <a:lnTo>
                    <a:pt x="44399" y="481647"/>
                  </a:lnTo>
                  <a:lnTo>
                    <a:pt x="35687" y="481647"/>
                  </a:lnTo>
                  <a:lnTo>
                    <a:pt x="32092" y="485254"/>
                  </a:lnTo>
                  <a:lnTo>
                    <a:pt x="30327" y="488708"/>
                  </a:lnTo>
                  <a:lnTo>
                    <a:pt x="30467" y="493928"/>
                  </a:lnTo>
                  <a:lnTo>
                    <a:pt x="32499" y="501319"/>
                  </a:lnTo>
                  <a:lnTo>
                    <a:pt x="36449" y="511263"/>
                  </a:lnTo>
                  <a:lnTo>
                    <a:pt x="42164" y="524205"/>
                  </a:lnTo>
                  <a:lnTo>
                    <a:pt x="43675" y="527799"/>
                  </a:lnTo>
                  <a:lnTo>
                    <a:pt x="0" y="543255"/>
                  </a:lnTo>
                  <a:lnTo>
                    <a:pt x="48577" y="539432"/>
                  </a:lnTo>
                  <a:lnTo>
                    <a:pt x="49022" y="540461"/>
                  </a:lnTo>
                  <a:lnTo>
                    <a:pt x="63131" y="584276"/>
                  </a:lnTo>
                  <a:lnTo>
                    <a:pt x="74371" y="641553"/>
                  </a:lnTo>
                  <a:lnTo>
                    <a:pt x="79019" y="670255"/>
                  </a:lnTo>
                  <a:lnTo>
                    <a:pt x="83400" y="695579"/>
                  </a:lnTo>
                  <a:lnTo>
                    <a:pt x="96113" y="742226"/>
                  </a:lnTo>
                  <a:lnTo>
                    <a:pt x="115214" y="770750"/>
                  </a:lnTo>
                  <a:lnTo>
                    <a:pt x="119964" y="770737"/>
                  </a:lnTo>
                  <a:lnTo>
                    <a:pt x="126212" y="768489"/>
                  </a:lnTo>
                  <a:lnTo>
                    <a:pt x="134912" y="763930"/>
                  </a:lnTo>
                  <a:lnTo>
                    <a:pt x="163195" y="747763"/>
                  </a:lnTo>
                  <a:lnTo>
                    <a:pt x="183311" y="736688"/>
                  </a:lnTo>
                  <a:lnTo>
                    <a:pt x="233743" y="711479"/>
                  </a:lnTo>
                  <a:lnTo>
                    <a:pt x="294805" y="685736"/>
                  </a:lnTo>
                  <a:lnTo>
                    <a:pt x="362407" y="661606"/>
                  </a:lnTo>
                  <a:lnTo>
                    <a:pt x="433298" y="640016"/>
                  </a:lnTo>
                  <a:lnTo>
                    <a:pt x="674649" y="574154"/>
                  </a:lnTo>
                  <a:lnTo>
                    <a:pt x="795477" y="543458"/>
                  </a:lnTo>
                  <a:lnTo>
                    <a:pt x="918197" y="514350"/>
                  </a:lnTo>
                  <a:lnTo>
                    <a:pt x="1000607" y="496100"/>
                  </a:lnTo>
                  <a:lnTo>
                    <a:pt x="1028382" y="490321"/>
                  </a:lnTo>
                  <a:lnTo>
                    <a:pt x="1040866" y="487718"/>
                  </a:lnTo>
                  <a:lnTo>
                    <a:pt x="1080528" y="480021"/>
                  </a:lnTo>
                  <a:lnTo>
                    <a:pt x="1098105" y="476935"/>
                  </a:lnTo>
                  <a:lnTo>
                    <a:pt x="1136434" y="476402"/>
                  </a:lnTo>
                  <a:lnTo>
                    <a:pt x="1179830" y="475145"/>
                  </a:lnTo>
                  <a:lnTo>
                    <a:pt x="1219974" y="473151"/>
                  </a:lnTo>
                  <a:lnTo>
                    <a:pt x="1257668" y="470623"/>
                  </a:lnTo>
                  <a:lnTo>
                    <a:pt x="1846300" y="427761"/>
                  </a:lnTo>
                  <a:lnTo>
                    <a:pt x="1923110" y="423418"/>
                  </a:lnTo>
                  <a:lnTo>
                    <a:pt x="2037435" y="418858"/>
                  </a:lnTo>
                  <a:lnTo>
                    <a:pt x="2281961" y="411530"/>
                  </a:lnTo>
                  <a:lnTo>
                    <a:pt x="2359545" y="407746"/>
                  </a:lnTo>
                  <a:lnTo>
                    <a:pt x="2434437" y="402869"/>
                  </a:lnTo>
                  <a:lnTo>
                    <a:pt x="2672359" y="384251"/>
                  </a:lnTo>
                  <a:lnTo>
                    <a:pt x="2756039" y="379018"/>
                  </a:lnTo>
                  <a:lnTo>
                    <a:pt x="2948508" y="370713"/>
                  </a:lnTo>
                  <a:lnTo>
                    <a:pt x="3018205" y="365493"/>
                  </a:lnTo>
                  <a:lnTo>
                    <a:pt x="3084296" y="356857"/>
                  </a:lnTo>
                  <a:lnTo>
                    <a:pt x="3208528" y="333006"/>
                  </a:lnTo>
                  <a:lnTo>
                    <a:pt x="3196336" y="644321"/>
                  </a:lnTo>
                  <a:lnTo>
                    <a:pt x="3236595" y="610362"/>
                  </a:lnTo>
                  <a:lnTo>
                    <a:pt x="3291078" y="562203"/>
                  </a:lnTo>
                  <a:lnTo>
                    <a:pt x="3327069" y="529234"/>
                  </a:lnTo>
                  <a:lnTo>
                    <a:pt x="3365830" y="492721"/>
                  </a:lnTo>
                  <a:lnTo>
                    <a:pt x="3403003" y="456196"/>
                  </a:lnTo>
                  <a:lnTo>
                    <a:pt x="3434257" y="423227"/>
                  </a:lnTo>
                  <a:lnTo>
                    <a:pt x="3471634" y="376123"/>
                  </a:lnTo>
                  <a:lnTo>
                    <a:pt x="3482822" y="360756"/>
                  </a:lnTo>
                  <a:lnTo>
                    <a:pt x="3493211" y="349554"/>
                  </a:lnTo>
                  <a:lnTo>
                    <a:pt x="3534384" y="332651"/>
                  </a:lnTo>
                  <a:lnTo>
                    <a:pt x="3597452" y="327634"/>
                  </a:lnTo>
                  <a:lnTo>
                    <a:pt x="3613251" y="326377"/>
                  </a:lnTo>
                  <a:lnTo>
                    <a:pt x="3654399" y="315417"/>
                  </a:lnTo>
                  <a:lnTo>
                    <a:pt x="3663823" y="296570"/>
                  </a:lnTo>
                  <a:lnTo>
                    <a:pt x="3661410" y="283730"/>
                  </a:lnTo>
                  <a:lnTo>
                    <a:pt x="3655453" y="270116"/>
                  </a:lnTo>
                  <a:lnTo>
                    <a:pt x="3646944" y="256895"/>
                  </a:lnTo>
                  <a:lnTo>
                    <a:pt x="3646195" y="256070"/>
                  </a:lnTo>
                  <a:lnTo>
                    <a:pt x="3689096" y="252679"/>
                  </a:lnTo>
                  <a:lnTo>
                    <a:pt x="3698430" y="246367"/>
                  </a:lnTo>
                  <a:lnTo>
                    <a:pt x="3705987" y="240576"/>
                  </a:lnTo>
                  <a:lnTo>
                    <a:pt x="3710470" y="235508"/>
                  </a:lnTo>
                  <a:close/>
                </a:path>
                <a:path w="6489700" h="3180715">
                  <a:moveTo>
                    <a:pt x="3726319" y="1833321"/>
                  </a:moveTo>
                  <a:lnTo>
                    <a:pt x="3676421" y="1859267"/>
                  </a:lnTo>
                  <a:lnTo>
                    <a:pt x="3631400" y="1886635"/>
                  </a:lnTo>
                  <a:lnTo>
                    <a:pt x="3619550" y="1901380"/>
                  </a:lnTo>
                  <a:lnTo>
                    <a:pt x="3624453" y="1904796"/>
                  </a:lnTo>
                  <a:lnTo>
                    <a:pt x="3635083" y="1905050"/>
                  </a:lnTo>
                  <a:lnTo>
                    <a:pt x="3650056" y="1901367"/>
                  </a:lnTo>
                  <a:lnTo>
                    <a:pt x="3667976" y="1892947"/>
                  </a:lnTo>
                  <a:lnTo>
                    <a:pt x="3687584" y="1878965"/>
                  </a:lnTo>
                  <a:lnTo>
                    <a:pt x="3707993" y="1858467"/>
                  </a:lnTo>
                  <a:lnTo>
                    <a:pt x="3726319" y="1833321"/>
                  </a:lnTo>
                  <a:close/>
                </a:path>
                <a:path w="6489700" h="3180715">
                  <a:moveTo>
                    <a:pt x="4194391" y="1591856"/>
                  </a:moveTo>
                  <a:lnTo>
                    <a:pt x="4110444" y="1598701"/>
                  </a:lnTo>
                  <a:lnTo>
                    <a:pt x="4082631" y="1601406"/>
                  </a:lnTo>
                  <a:lnTo>
                    <a:pt x="4057002" y="1583283"/>
                  </a:lnTo>
                  <a:lnTo>
                    <a:pt x="4022255" y="1558150"/>
                  </a:lnTo>
                  <a:lnTo>
                    <a:pt x="3985145" y="1529867"/>
                  </a:lnTo>
                  <a:lnTo>
                    <a:pt x="3948036" y="1499209"/>
                  </a:lnTo>
                  <a:lnTo>
                    <a:pt x="3912997" y="1467129"/>
                  </a:lnTo>
                  <a:lnTo>
                    <a:pt x="3880916" y="1435252"/>
                  </a:lnTo>
                  <a:lnTo>
                    <a:pt x="3852392" y="1405343"/>
                  </a:lnTo>
                  <a:lnTo>
                    <a:pt x="3828021" y="1379181"/>
                  </a:lnTo>
                  <a:lnTo>
                    <a:pt x="3808107" y="1358290"/>
                  </a:lnTo>
                  <a:lnTo>
                    <a:pt x="3791953" y="1343126"/>
                  </a:lnTo>
                  <a:lnTo>
                    <a:pt x="3778567" y="1333881"/>
                  </a:lnTo>
                  <a:lnTo>
                    <a:pt x="3766959" y="1330756"/>
                  </a:lnTo>
                  <a:lnTo>
                    <a:pt x="3756355" y="1333881"/>
                  </a:lnTo>
                  <a:lnTo>
                    <a:pt x="3733254" y="1379181"/>
                  </a:lnTo>
                  <a:lnTo>
                    <a:pt x="3729317" y="1435252"/>
                  </a:lnTo>
                  <a:lnTo>
                    <a:pt x="3732377" y="1467129"/>
                  </a:lnTo>
                  <a:lnTo>
                    <a:pt x="3751427" y="1529702"/>
                  </a:lnTo>
                  <a:lnTo>
                    <a:pt x="3789324" y="1578851"/>
                  </a:lnTo>
                  <a:lnTo>
                    <a:pt x="3811981" y="1591983"/>
                  </a:lnTo>
                  <a:lnTo>
                    <a:pt x="3808298" y="1605813"/>
                  </a:lnTo>
                  <a:lnTo>
                    <a:pt x="3807815" y="1605876"/>
                  </a:lnTo>
                  <a:lnTo>
                    <a:pt x="3807815" y="1607629"/>
                  </a:lnTo>
                  <a:lnTo>
                    <a:pt x="3800805" y="1633982"/>
                  </a:lnTo>
                  <a:lnTo>
                    <a:pt x="3630244" y="1652231"/>
                  </a:lnTo>
                  <a:lnTo>
                    <a:pt x="3800627" y="1609572"/>
                  </a:lnTo>
                  <a:lnTo>
                    <a:pt x="3807815" y="1607629"/>
                  </a:lnTo>
                  <a:lnTo>
                    <a:pt x="3807815" y="1605876"/>
                  </a:lnTo>
                  <a:lnTo>
                    <a:pt x="2960052" y="1702739"/>
                  </a:lnTo>
                  <a:lnTo>
                    <a:pt x="2982988" y="1701634"/>
                  </a:lnTo>
                  <a:lnTo>
                    <a:pt x="3075140" y="1699298"/>
                  </a:lnTo>
                  <a:lnTo>
                    <a:pt x="3107385" y="1698015"/>
                  </a:lnTo>
                  <a:lnTo>
                    <a:pt x="3140113" y="1696046"/>
                  </a:lnTo>
                  <a:lnTo>
                    <a:pt x="3240328" y="1688617"/>
                  </a:lnTo>
                  <a:lnTo>
                    <a:pt x="3338144" y="1683346"/>
                  </a:lnTo>
                  <a:lnTo>
                    <a:pt x="3341611" y="1683118"/>
                  </a:lnTo>
                  <a:lnTo>
                    <a:pt x="2700515" y="1751723"/>
                  </a:lnTo>
                  <a:lnTo>
                    <a:pt x="2707881" y="1749552"/>
                  </a:lnTo>
                  <a:lnTo>
                    <a:pt x="2771762" y="1732305"/>
                  </a:lnTo>
                  <a:lnTo>
                    <a:pt x="2836367" y="1718005"/>
                  </a:lnTo>
                  <a:lnTo>
                    <a:pt x="2854007" y="1714855"/>
                  </a:lnTo>
                  <a:lnTo>
                    <a:pt x="781583" y="1951710"/>
                  </a:lnTo>
                  <a:lnTo>
                    <a:pt x="775893" y="1947367"/>
                  </a:lnTo>
                  <a:lnTo>
                    <a:pt x="770064" y="1943023"/>
                  </a:lnTo>
                  <a:lnTo>
                    <a:pt x="763511" y="1939429"/>
                  </a:lnTo>
                  <a:lnTo>
                    <a:pt x="757110" y="1935810"/>
                  </a:lnTo>
                  <a:lnTo>
                    <a:pt x="749846" y="1932914"/>
                  </a:lnTo>
                  <a:lnTo>
                    <a:pt x="746150" y="1935099"/>
                  </a:lnTo>
                  <a:lnTo>
                    <a:pt x="744169" y="1937829"/>
                  </a:lnTo>
                  <a:lnTo>
                    <a:pt x="743673" y="1943404"/>
                  </a:lnTo>
                  <a:lnTo>
                    <a:pt x="744804" y="1952777"/>
                  </a:lnTo>
                  <a:lnTo>
                    <a:pt x="747712" y="1966874"/>
                  </a:lnTo>
                  <a:lnTo>
                    <a:pt x="752259" y="1986292"/>
                  </a:lnTo>
                  <a:lnTo>
                    <a:pt x="757859" y="2009978"/>
                  </a:lnTo>
                  <a:lnTo>
                    <a:pt x="763600" y="2036508"/>
                  </a:lnTo>
                  <a:lnTo>
                    <a:pt x="772198" y="2092401"/>
                  </a:lnTo>
                  <a:lnTo>
                    <a:pt x="776160" y="2142617"/>
                  </a:lnTo>
                  <a:lnTo>
                    <a:pt x="777316" y="2162035"/>
                  </a:lnTo>
                  <a:lnTo>
                    <a:pt x="778433" y="2176170"/>
                  </a:lnTo>
                  <a:lnTo>
                    <a:pt x="796112" y="2201773"/>
                  </a:lnTo>
                  <a:lnTo>
                    <a:pt x="806208" y="2197443"/>
                  </a:lnTo>
                  <a:lnTo>
                    <a:pt x="814400" y="2193137"/>
                  </a:lnTo>
                  <a:lnTo>
                    <a:pt x="824052" y="2186863"/>
                  </a:lnTo>
                  <a:lnTo>
                    <a:pt x="849477" y="2169249"/>
                  </a:lnTo>
                  <a:lnTo>
                    <a:pt x="866140" y="2158365"/>
                  </a:lnTo>
                  <a:lnTo>
                    <a:pt x="908850" y="2134705"/>
                  </a:lnTo>
                  <a:lnTo>
                    <a:pt x="966216" y="2111997"/>
                  </a:lnTo>
                  <a:lnTo>
                    <a:pt x="1036701" y="2091893"/>
                  </a:lnTo>
                  <a:lnTo>
                    <a:pt x="1075093" y="2082520"/>
                  </a:lnTo>
                  <a:lnTo>
                    <a:pt x="1154950" y="2064448"/>
                  </a:lnTo>
                  <a:lnTo>
                    <a:pt x="1278115" y="2037041"/>
                  </a:lnTo>
                  <a:lnTo>
                    <a:pt x="1634363" y="1951710"/>
                  </a:lnTo>
                  <a:lnTo>
                    <a:pt x="1672894" y="1943023"/>
                  </a:lnTo>
                  <a:lnTo>
                    <a:pt x="1794446" y="1917103"/>
                  </a:lnTo>
                  <a:lnTo>
                    <a:pt x="1919579" y="1892401"/>
                  </a:lnTo>
                  <a:lnTo>
                    <a:pt x="2000770" y="1877517"/>
                  </a:lnTo>
                  <a:lnTo>
                    <a:pt x="2077796" y="1864512"/>
                  </a:lnTo>
                  <a:lnTo>
                    <a:pt x="2151989" y="1853387"/>
                  </a:lnTo>
                  <a:lnTo>
                    <a:pt x="2345601" y="1828850"/>
                  </a:lnTo>
                  <a:lnTo>
                    <a:pt x="2384310" y="1823173"/>
                  </a:lnTo>
                  <a:lnTo>
                    <a:pt x="2422042" y="1817090"/>
                  </a:lnTo>
                  <a:lnTo>
                    <a:pt x="2493060" y="1804250"/>
                  </a:lnTo>
                  <a:lnTo>
                    <a:pt x="2556751" y="1790992"/>
                  </a:lnTo>
                  <a:lnTo>
                    <a:pt x="2595067" y="1781721"/>
                  </a:lnTo>
                  <a:lnTo>
                    <a:pt x="2842298" y="1750390"/>
                  </a:lnTo>
                  <a:lnTo>
                    <a:pt x="3615004" y="1661744"/>
                  </a:lnTo>
                  <a:lnTo>
                    <a:pt x="3799954" y="1637195"/>
                  </a:lnTo>
                  <a:lnTo>
                    <a:pt x="3799522" y="1638833"/>
                  </a:lnTo>
                  <a:lnTo>
                    <a:pt x="3783266" y="1696072"/>
                  </a:lnTo>
                  <a:lnTo>
                    <a:pt x="3766223" y="1748574"/>
                  </a:lnTo>
                  <a:lnTo>
                    <a:pt x="3747998" y="1793976"/>
                  </a:lnTo>
                  <a:lnTo>
                    <a:pt x="3728389" y="1830476"/>
                  </a:lnTo>
                  <a:lnTo>
                    <a:pt x="3726319" y="1833321"/>
                  </a:lnTo>
                  <a:lnTo>
                    <a:pt x="3756431" y="1818462"/>
                  </a:lnTo>
                  <a:lnTo>
                    <a:pt x="3806698" y="1795602"/>
                  </a:lnTo>
                  <a:lnTo>
                    <a:pt x="3861701" y="1772932"/>
                  </a:lnTo>
                  <a:lnTo>
                    <a:pt x="3919474" y="1751647"/>
                  </a:lnTo>
                  <a:lnTo>
                    <a:pt x="4028706" y="1714601"/>
                  </a:lnTo>
                  <a:lnTo>
                    <a:pt x="4072267" y="1699247"/>
                  </a:lnTo>
                  <a:lnTo>
                    <a:pt x="4104119" y="1686102"/>
                  </a:lnTo>
                  <a:lnTo>
                    <a:pt x="4124909" y="1674749"/>
                  </a:lnTo>
                  <a:lnTo>
                    <a:pt x="4136225" y="1664589"/>
                  </a:lnTo>
                  <a:lnTo>
                    <a:pt x="4139654" y="1655013"/>
                  </a:lnTo>
                  <a:lnTo>
                    <a:pt x="4136466" y="1645335"/>
                  </a:lnTo>
                  <a:lnTo>
                    <a:pt x="4126750" y="1634477"/>
                  </a:lnTo>
                  <a:lnTo>
                    <a:pt x="4110342" y="1621256"/>
                  </a:lnTo>
                  <a:lnTo>
                    <a:pt x="4087012" y="1604479"/>
                  </a:lnTo>
                  <a:lnTo>
                    <a:pt x="4085615" y="1603502"/>
                  </a:lnTo>
                  <a:lnTo>
                    <a:pt x="4194391" y="1591856"/>
                  </a:lnTo>
                  <a:close/>
                </a:path>
                <a:path w="6489700" h="3180715">
                  <a:moveTo>
                    <a:pt x="6489522" y="1669757"/>
                  </a:moveTo>
                  <a:lnTo>
                    <a:pt x="6453733" y="1638160"/>
                  </a:lnTo>
                  <a:lnTo>
                    <a:pt x="6438900" y="1636560"/>
                  </a:lnTo>
                  <a:lnTo>
                    <a:pt x="6421882" y="1637906"/>
                  </a:lnTo>
                  <a:lnTo>
                    <a:pt x="6401321" y="1642021"/>
                  </a:lnTo>
                  <a:lnTo>
                    <a:pt x="6375819" y="1648701"/>
                  </a:lnTo>
                  <a:lnTo>
                    <a:pt x="6344501" y="1657680"/>
                  </a:lnTo>
                  <a:lnTo>
                    <a:pt x="6228423" y="1692922"/>
                  </a:lnTo>
                  <a:lnTo>
                    <a:pt x="5786272" y="1642376"/>
                  </a:lnTo>
                  <a:lnTo>
                    <a:pt x="5744210" y="1646821"/>
                  </a:lnTo>
                  <a:lnTo>
                    <a:pt x="5731815" y="1662645"/>
                  </a:lnTo>
                  <a:lnTo>
                    <a:pt x="5732818" y="1675536"/>
                  </a:lnTo>
                  <a:lnTo>
                    <a:pt x="5738965" y="1690801"/>
                  </a:lnTo>
                  <a:lnTo>
                    <a:pt x="5750445" y="1707654"/>
                  </a:lnTo>
                  <a:lnTo>
                    <a:pt x="5767133" y="1725612"/>
                  </a:lnTo>
                  <a:lnTo>
                    <a:pt x="5787568" y="1745551"/>
                  </a:lnTo>
                  <a:lnTo>
                    <a:pt x="5809970" y="1768652"/>
                  </a:lnTo>
                  <a:lnTo>
                    <a:pt x="5832564" y="1796084"/>
                  </a:lnTo>
                  <a:lnTo>
                    <a:pt x="5853836" y="1828368"/>
                  </a:lnTo>
                  <a:lnTo>
                    <a:pt x="5863780" y="1846351"/>
                  </a:lnTo>
                  <a:lnTo>
                    <a:pt x="5810059" y="1862747"/>
                  </a:lnTo>
                  <a:lnTo>
                    <a:pt x="5814873" y="1859559"/>
                  </a:lnTo>
                  <a:lnTo>
                    <a:pt x="5824867" y="1851977"/>
                  </a:lnTo>
                  <a:lnTo>
                    <a:pt x="5702376" y="1887905"/>
                  </a:lnTo>
                  <a:lnTo>
                    <a:pt x="5668873" y="1893163"/>
                  </a:lnTo>
                  <a:lnTo>
                    <a:pt x="5619851" y="1901380"/>
                  </a:lnTo>
                  <a:lnTo>
                    <a:pt x="5570359" y="1910943"/>
                  </a:lnTo>
                  <a:lnTo>
                    <a:pt x="5520347" y="1921814"/>
                  </a:lnTo>
                  <a:lnTo>
                    <a:pt x="5469801" y="1933816"/>
                  </a:lnTo>
                  <a:lnTo>
                    <a:pt x="5418721" y="1946719"/>
                  </a:lnTo>
                  <a:lnTo>
                    <a:pt x="5367147" y="1960333"/>
                  </a:lnTo>
                  <a:lnTo>
                    <a:pt x="4960734" y="2072817"/>
                  </a:lnTo>
                  <a:lnTo>
                    <a:pt x="4818431" y="2113826"/>
                  </a:lnTo>
                  <a:lnTo>
                    <a:pt x="4725492" y="2142528"/>
                  </a:lnTo>
                  <a:lnTo>
                    <a:pt x="4636084" y="2171623"/>
                  </a:lnTo>
                  <a:lnTo>
                    <a:pt x="4496257" y="2219096"/>
                  </a:lnTo>
                  <a:lnTo>
                    <a:pt x="4132415" y="2348280"/>
                  </a:lnTo>
                  <a:lnTo>
                    <a:pt x="2290546" y="2888399"/>
                  </a:lnTo>
                  <a:lnTo>
                    <a:pt x="2284793" y="2892704"/>
                  </a:lnTo>
                  <a:lnTo>
                    <a:pt x="2279040" y="2897086"/>
                  </a:lnTo>
                  <a:lnTo>
                    <a:pt x="2276246" y="2902864"/>
                  </a:lnTo>
                  <a:lnTo>
                    <a:pt x="2273274" y="2908655"/>
                  </a:lnTo>
                  <a:lnTo>
                    <a:pt x="2273274" y="2915856"/>
                  </a:lnTo>
                  <a:lnTo>
                    <a:pt x="2276894" y="2920911"/>
                  </a:lnTo>
                  <a:lnTo>
                    <a:pt x="2280297" y="2924352"/>
                  </a:lnTo>
                  <a:lnTo>
                    <a:pt x="2285123" y="2927400"/>
                  </a:lnTo>
                  <a:lnTo>
                    <a:pt x="2291423" y="2930448"/>
                  </a:lnTo>
                  <a:lnTo>
                    <a:pt x="2299258" y="2933903"/>
                  </a:lnTo>
                  <a:lnTo>
                    <a:pt x="2308682" y="2938221"/>
                  </a:lnTo>
                  <a:lnTo>
                    <a:pt x="2318994" y="2943961"/>
                  </a:lnTo>
                  <a:lnTo>
                    <a:pt x="2322322" y="2946412"/>
                  </a:lnTo>
                  <a:lnTo>
                    <a:pt x="2315095" y="2953943"/>
                  </a:lnTo>
                  <a:lnTo>
                    <a:pt x="2303665" y="2967266"/>
                  </a:lnTo>
                  <a:lnTo>
                    <a:pt x="2299335" y="2975241"/>
                  </a:lnTo>
                  <a:lnTo>
                    <a:pt x="2304465" y="2976537"/>
                  </a:lnTo>
                  <a:lnTo>
                    <a:pt x="2321420" y="2971317"/>
                  </a:lnTo>
                  <a:lnTo>
                    <a:pt x="2341194" y="2964256"/>
                  </a:lnTo>
                  <a:lnTo>
                    <a:pt x="2349042" y="2975610"/>
                  </a:lnTo>
                  <a:lnTo>
                    <a:pt x="2357501" y="2992031"/>
                  </a:lnTo>
                  <a:lnTo>
                    <a:pt x="2365425" y="3011017"/>
                  </a:lnTo>
                  <a:lnTo>
                    <a:pt x="2373084" y="3032226"/>
                  </a:lnTo>
                  <a:lnTo>
                    <a:pt x="2380704" y="3055137"/>
                  </a:lnTo>
                  <a:lnTo>
                    <a:pt x="2388768" y="3078480"/>
                  </a:lnTo>
                  <a:lnTo>
                    <a:pt x="2407780" y="3120390"/>
                  </a:lnTo>
                  <a:lnTo>
                    <a:pt x="2446629" y="3158807"/>
                  </a:lnTo>
                  <a:lnTo>
                    <a:pt x="2494788" y="3177578"/>
                  </a:lnTo>
                  <a:lnTo>
                    <a:pt x="2529789" y="3180410"/>
                  </a:lnTo>
                  <a:lnTo>
                    <a:pt x="2547963" y="3177908"/>
                  </a:lnTo>
                  <a:lnTo>
                    <a:pt x="2588704" y="3163709"/>
                  </a:lnTo>
                  <a:lnTo>
                    <a:pt x="2640698" y="3135642"/>
                  </a:lnTo>
                  <a:lnTo>
                    <a:pt x="2702903" y="3096399"/>
                  </a:lnTo>
                  <a:lnTo>
                    <a:pt x="2735148" y="3074886"/>
                  </a:lnTo>
                  <a:lnTo>
                    <a:pt x="2860941" y="2988145"/>
                  </a:lnTo>
                  <a:lnTo>
                    <a:pt x="2893250" y="2966440"/>
                  </a:lnTo>
                  <a:lnTo>
                    <a:pt x="3095802" y="2833090"/>
                  </a:lnTo>
                  <a:lnTo>
                    <a:pt x="3131909" y="2810332"/>
                  </a:lnTo>
                  <a:lnTo>
                    <a:pt x="3169513" y="2787573"/>
                  </a:lnTo>
                  <a:lnTo>
                    <a:pt x="3208324" y="2764891"/>
                  </a:lnTo>
                  <a:lnTo>
                    <a:pt x="3247936" y="2742349"/>
                  </a:lnTo>
                  <a:lnTo>
                    <a:pt x="3328085" y="2697950"/>
                  </a:lnTo>
                  <a:lnTo>
                    <a:pt x="3367900" y="2676448"/>
                  </a:lnTo>
                  <a:lnTo>
                    <a:pt x="3407168" y="2655760"/>
                  </a:lnTo>
                  <a:lnTo>
                    <a:pt x="3445637" y="2636151"/>
                  </a:lnTo>
                  <a:lnTo>
                    <a:pt x="3483000" y="2617813"/>
                  </a:lnTo>
                  <a:lnTo>
                    <a:pt x="3519525" y="2600553"/>
                  </a:lnTo>
                  <a:lnTo>
                    <a:pt x="3590823" y="2568181"/>
                  </a:lnTo>
                  <a:lnTo>
                    <a:pt x="3661486" y="2537129"/>
                  </a:lnTo>
                  <a:lnTo>
                    <a:pt x="3697744" y="2521661"/>
                  </a:lnTo>
                  <a:lnTo>
                    <a:pt x="3735349" y="2506065"/>
                  </a:lnTo>
                  <a:lnTo>
                    <a:pt x="3774617" y="2490254"/>
                  </a:lnTo>
                  <a:lnTo>
                    <a:pt x="3814851" y="2474607"/>
                  </a:lnTo>
                  <a:lnTo>
                    <a:pt x="3855072" y="2459507"/>
                  </a:lnTo>
                  <a:lnTo>
                    <a:pt x="4376763" y="2300033"/>
                  </a:lnTo>
                  <a:lnTo>
                    <a:pt x="4464697" y="2283015"/>
                  </a:lnTo>
                  <a:lnTo>
                    <a:pt x="4494682" y="2276233"/>
                  </a:lnTo>
                  <a:lnTo>
                    <a:pt x="4523270" y="2268296"/>
                  </a:lnTo>
                  <a:lnTo>
                    <a:pt x="4550054" y="2258885"/>
                  </a:lnTo>
                  <a:lnTo>
                    <a:pt x="4575632" y="2248319"/>
                  </a:lnTo>
                  <a:lnTo>
                    <a:pt x="4625873" y="2225624"/>
                  </a:lnTo>
                  <a:lnTo>
                    <a:pt x="4638027" y="2220315"/>
                  </a:lnTo>
                  <a:lnTo>
                    <a:pt x="5532298" y="1947481"/>
                  </a:lnTo>
                  <a:lnTo>
                    <a:pt x="5555208" y="1941614"/>
                  </a:lnTo>
                  <a:lnTo>
                    <a:pt x="5579618" y="1934845"/>
                  </a:lnTo>
                  <a:lnTo>
                    <a:pt x="5630329" y="1920240"/>
                  </a:lnTo>
                  <a:lnTo>
                    <a:pt x="5657977" y="1912683"/>
                  </a:lnTo>
                  <a:lnTo>
                    <a:pt x="5717476" y="1897507"/>
                  </a:lnTo>
                  <a:lnTo>
                    <a:pt x="5745632" y="1889912"/>
                  </a:lnTo>
                  <a:lnTo>
                    <a:pt x="5769953" y="1882330"/>
                  </a:lnTo>
                  <a:lnTo>
                    <a:pt x="5788914" y="1874748"/>
                  </a:lnTo>
                  <a:lnTo>
                    <a:pt x="5792038" y="1873110"/>
                  </a:lnTo>
                  <a:lnTo>
                    <a:pt x="5811850" y="1869503"/>
                  </a:lnTo>
                  <a:lnTo>
                    <a:pt x="5857862" y="1859267"/>
                  </a:lnTo>
                  <a:lnTo>
                    <a:pt x="5869178" y="1856117"/>
                  </a:lnTo>
                  <a:lnTo>
                    <a:pt x="5873115" y="1863204"/>
                  </a:lnTo>
                  <a:lnTo>
                    <a:pt x="5890031" y="1897659"/>
                  </a:lnTo>
                  <a:lnTo>
                    <a:pt x="5915291" y="1954276"/>
                  </a:lnTo>
                  <a:lnTo>
                    <a:pt x="5929642" y="1992706"/>
                  </a:lnTo>
                  <a:lnTo>
                    <a:pt x="5936285" y="2024126"/>
                  </a:lnTo>
                  <a:lnTo>
                    <a:pt x="5938913" y="2036927"/>
                  </a:lnTo>
                  <a:lnTo>
                    <a:pt x="5943130" y="2044585"/>
                  </a:lnTo>
                  <a:lnTo>
                    <a:pt x="5950496" y="2044560"/>
                  </a:lnTo>
                  <a:lnTo>
                    <a:pt x="5962599" y="2034946"/>
                  </a:lnTo>
                  <a:lnTo>
                    <a:pt x="5981027" y="2016658"/>
                  </a:lnTo>
                  <a:lnTo>
                    <a:pt x="6007341" y="1991258"/>
                  </a:lnTo>
                  <a:lnTo>
                    <a:pt x="6043117" y="1960333"/>
                  </a:lnTo>
                  <a:lnTo>
                    <a:pt x="6079198" y="1932724"/>
                  </a:lnTo>
                  <a:lnTo>
                    <a:pt x="6120422" y="1903691"/>
                  </a:lnTo>
                  <a:lnTo>
                    <a:pt x="6164872" y="1874367"/>
                  </a:lnTo>
                  <a:lnTo>
                    <a:pt x="6210643" y="1845856"/>
                  </a:lnTo>
                  <a:lnTo>
                    <a:pt x="6255804" y="1819249"/>
                  </a:lnTo>
                  <a:lnTo>
                    <a:pt x="6308903" y="1789938"/>
                  </a:lnTo>
                  <a:lnTo>
                    <a:pt x="6398514" y="1743151"/>
                  </a:lnTo>
                  <a:lnTo>
                    <a:pt x="6432677" y="1724507"/>
                  </a:lnTo>
                  <a:lnTo>
                    <a:pt x="6458432" y="1708251"/>
                  </a:lnTo>
                  <a:lnTo>
                    <a:pt x="6476098" y="1693964"/>
                  </a:lnTo>
                  <a:lnTo>
                    <a:pt x="6476936" y="1692922"/>
                  </a:lnTo>
                  <a:lnTo>
                    <a:pt x="6486258" y="1681276"/>
                  </a:lnTo>
                  <a:lnTo>
                    <a:pt x="6489522" y="16697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82730" y="8002374"/>
              <a:ext cx="59055" cy="277495"/>
            </a:xfrm>
            <a:custGeom>
              <a:avLst/>
              <a:gdLst/>
              <a:ahLst/>
              <a:cxnLst/>
              <a:rect l="l" t="t" r="r" b="b"/>
              <a:pathLst>
                <a:path w="59054" h="277495">
                  <a:moveTo>
                    <a:pt x="3980" y="10469"/>
                  </a:moveTo>
                  <a:lnTo>
                    <a:pt x="2235" y="5241"/>
                  </a:lnTo>
                  <a:lnTo>
                    <a:pt x="491" y="0"/>
                  </a:lnTo>
                  <a:lnTo>
                    <a:pt x="54" y="1310"/>
                  </a:lnTo>
                  <a:lnTo>
                    <a:pt x="7879" y="44353"/>
                  </a:lnTo>
                  <a:lnTo>
                    <a:pt x="16933" y="83643"/>
                  </a:lnTo>
                  <a:lnTo>
                    <a:pt x="21869" y="105583"/>
                  </a:lnTo>
                  <a:lnTo>
                    <a:pt x="26702" y="127954"/>
                  </a:lnTo>
                  <a:lnTo>
                    <a:pt x="31412" y="150410"/>
                  </a:lnTo>
                  <a:lnTo>
                    <a:pt x="36041" y="172702"/>
                  </a:lnTo>
                  <a:lnTo>
                    <a:pt x="40628" y="194582"/>
                  </a:lnTo>
                  <a:lnTo>
                    <a:pt x="45210" y="215881"/>
                  </a:lnTo>
                  <a:lnTo>
                    <a:pt x="49791" y="236686"/>
                  </a:lnTo>
                  <a:lnTo>
                    <a:pt x="54372" y="257163"/>
                  </a:lnTo>
                  <a:lnTo>
                    <a:pt x="58954" y="277479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76241" y="8054728"/>
              <a:ext cx="413600" cy="25130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943651" y="8137259"/>
              <a:ext cx="52069" cy="34290"/>
            </a:xfrm>
            <a:custGeom>
              <a:avLst/>
              <a:gdLst/>
              <a:ahLst/>
              <a:cxnLst/>
              <a:rect l="l" t="t" r="r" b="b"/>
              <a:pathLst>
                <a:path w="52070" h="34290">
                  <a:moveTo>
                    <a:pt x="52062" y="23416"/>
                  </a:moveTo>
                  <a:lnTo>
                    <a:pt x="46825" y="33887"/>
                  </a:lnTo>
                  <a:lnTo>
                    <a:pt x="0" y="10470"/>
                  </a:lnTo>
                  <a:lnTo>
                    <a:pt x="5236" y="0"/>
                  </a:lnTo>
                  <a:lnTo>
                    <a:pt x="52062" y="23416"/>
                  </a:lnTo>
                  <a:close/>
                </a:path>
              </a:pathLst>
            </a:custGeom>
            <a:solidFill>
              <a:srgbClr val="5E30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423827" y="9122759"/>
              <a:ext cx="10795" cy="382270"/>
            </a:xfrm>
            <a:custGeom>
              <a:avLst/>
              <a:gdLst/>
              <a:ahLst/>
              <a:cxnLst/>
              <a:rect l="l" t="t" r="r" b="b"/>
              <a:pathLst>
                <a:path w="10795" h="382270">
                  <a:moveTo>
                    <a:pt x="10471" y="0"/>
                  </a:moveTo>
                  <a:lnTo>
                    <a:pt x="5317" y="43991"/>
                  </a:lnTo>
                  <a:lnTo>
                    <a:pt x="4001" y="81356"/>
                  </a:lnTo>
                  <a:lnTo>
                    <a:pt x="4090" y="103403"/>
                  </a:lnTo>
                  <a:lnTo>
                    <a:pt x="4424" y="127414"/>
                  </a:lnTo>
                  <a:lnTo>
                    <a:pt x="4799" y="153140"/>
                  </a:lnTo>
                  <a:lnTo>
                    <a:pt x="5044" y="180242"/>
                  </a:lnTo>
                  <a:lnTo>
                    <a:pt x="5126" y="207998"/>
                  </a:lnTo>
                  <a:lnTo>
                    <a:pt x="5044" y="235592"/>
                  </a:lnTo>
                  <a:lnTo>
                    <a:pt x="4799" y="262205"/>
                  </a:lnTo>
                  <a:lnTo>
                    <a:pt x="3872" y="309601"/>
                  </a:lnTo>
                  <a:lnTo>
                    <a:pt x="1963" y="358142"/>
                  </a:lnTo>
                  <a:lnTo>
                    <a:pt x="654" y="375482"/>
                  </a:lnTo>
                  <a:lnTo>
                    <a:pt x="0" y="382188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06903" y="9348411"/>
              <a:ext cx="222901" cy="2093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59948" y="9324324"/>
              <a:ext cx="149210" cy="21814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825840" y="9419343"/>
              <a:ext cx="23495" cy="53975"/>
            </a:xfrm>
            <a:custGeom>
              <a:avLst/>
              <a:gdLst/>
              <a:ahLst/>
              <a:cxnLst/>
              <a:rect l="l" t="t" r="r" b="b"/>
              <a:pathLst>
                <a:path w="23495" h="53975">
                  <a:moveTo>
                    <a:pt x="0" y="2618"/>
                  </a:moveTo>
                  <a:lnTo>
                    <a:pt x="10471" y="0"/>
                  </a:lnTo>
                  <a:lnTo>
                    <a:pt x="23172" y="50790"/>
                  </a:lnTo>
                  <a:lnTo>
                    <a:pt x="12700" y="53409"/>
                  </a:lnTo>
                  <a:lnTo>
                    <a:pt x="0" y="2618"/>
                  </a:lnTo>
                  <a:close/>
                </a:path>
              </a:pathLst>
            </a:custGeom>
            <a:solidFill>
              <a:srgbClr val="5E30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11834" y="499265"/>
            <a:ext cx="7923530" cy="20002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12700">
              <a:lnSpc>
                <a:spcPts val="7830"/>
              </a:lnSpc>
              <a:spcBef>
                <a:spcPts val="90"/>
              </a:spcBef>
            </a:pPr>
            <a:r>
              <a:rPr sz="6400" u="heavy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Innervation </a:t>
            </a:r>
            <a:r>
              <a:rPr sz="6400" u="heavy" spc="8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of </a:t>
            </a:r>
            <a:r>
              <a:rPr sz="6400" spc="90" dirty="0">
                <a:latin typeface="Arial MT"/>
                <a:cs typeface="Arial MT"/>
              </a:rPr>
              <a:t> </a:t>
            </a:r>
            <a:r>
              <a:rPr sz="6400" u="heavy" spc="-1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ORBICULARI</a:t>
            </a:r>
            <a:r>
              <a:rPr sz="6400" u="heavy" spc="-10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</a:t>
            </a:r>
            <a:r>
              <a:rPr sz="6400" u="heavy" spc="-3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6400" u="heavy" spc="-1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OCULI</a:t>
            </a:r>
            <a:endParaRPr sz="6400">
              <a:latin typeface="Arial MT"/>
              <a:cs typeface="Arial M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488021" y="6638541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5235"/>
                </a:moveTo>
                <a:lnTo>
                  <a:pt x="0" y="2343"/>
                </a:lnTo>
                <a:lnTo>
                  <a:pt x="2343" y="0"/>
                </a:lnTo>
                <a:lnTo>
                  <a:pt x="5235" y="0"/>
                </a:lnTo>
                <a:lnTo>
                  <a:pt x="8126" y="0"/>
                </a:lnTo>
                <a:lnTo>
                  <a:pt x="10470" y="2343"/>
                </a:lnTo>
                <a:lnTo>
                  <a:pt x="10470" y="5235"/>
                </a:lnTo>
                <a:lnTo>
                  <a:pt x="10470" y="8126"/>
                </a:lnTo>
                <a:lnTo>
                  <a:pt x="8126" y="10470"/>
                </a:lnTo>
                <a:lnTo>
                  <a:pt x="5235" y="10470"/>
                </a:lnTo>
                <a:lnTo>
                  <a:pt x="2343" y="10470"/>
                </a:lnTo>
                <a:lnTo>
                  <a:pt x="0" y="8126"/>
                </a:lnTo>
                <a:lnTo>
                  <a:pt x="0" y="5235"/>
                </a:lnTo>
                <a:close/>
              </a:path>
            </a:pathLst>
          </a:custGeom>
          <a:ln w="52354">
            <a:solidFill>
              <a:srgbClr val="5E30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6127217" y="9274146"/>
            <a:ext cx="1216025" cy="594360"/>
            <a:chOff x="6127217" y="9274146"/>
            <a:chExt cx="1216025" cy="594360"/>
          </a:xfrm>
        </p:grpSpPr>
        <p:sp>
          <p:nvSpPr>
            <p:cNvPr id="15" name="object 15"/>
            <p:cNvSpPr/>
            <p:nvPr/>
          </p:nvSpPr>
          <p:spPr>
            <a:xfrm>
              <a:off x="6289509" y="9334794"/>
              <a:ext cx="40640" cy="458470"/>
            </a:xfrm>
            <a:custGeom>
              <a:avLst/>
              <a:gdLst/>
              <a:ahLst/>
              <a:cxnLst/>
              <a:rect l="l" t="t" r="r" b="b"/>
              <a:pathLst>
                <a:path w="40639" h="458470">
                  <a:moveTo>
                    <a:pt x="6108" y="10476"/>
                  </a:moveTo>
                  <a:lnTo>
                    <a:pt x="3489" y="5238"/>
                  </a:lnTo>
                  <a:lnTo>
                    <a:pt x="873" y="0"/>
                  </a:lnTo>
                  <a:lnTo>
                    <a:pt x="436" y="0"/>
                  </a:lnTo>
                  <a:lnTo>
                    <a:pt x="0" y="0"/>
                  </a:lnTo>
                  <a:lnTo>
                    <a:pt x="1744" y="5238"/>
                  </a:lnTo>
                  <a:lnTo>
                    <a:pt x="3926" y="21823"/>
                  </a:lnTo>
                  <a:lnTo>
                    <a:pt x="9203" y="74025"/>
                  </a:lnTo>
                  <a:lnTo>
                    <a:pt x="12475" y="117723"/>
                  </a:lnTo>
                  <a:lnTo>
                    <a:pt x="15448" y="163886"/>
                  </a:lnTo>
                  <a:lnTo>
                    <a:pt x="17016" y="188034"/>
                  </a:lnTo>
                  <a:lnTo>
                    <a:pt x="18720" y="212891"/>
                  </a:lnTo>
                  <a:lnTo>
                    <a:pt x="20506" y="237993"/>
                  </a:lnTo>
                  <a:lnTo>
                    <a:pt x="22292" y="262764"/>
                  </a:lnTo>
                  <a:lnTo>
                    <a:pt x="23996" y="286632"/>
                  </a:lnTo>
                  <a:lnTo>
                    <a:pt x="27105" y="330756"/>
                  </a:lnTo>
                  <a:lnTo>
                    <a:pt x="30541" y="372589"/>
                  </a:lnTo>
                  <a:lnTo>
                    <a:pt x="35013" y="415020"/>
                  </a:lnTo>
                  <a:lnTo>
                    <a:pt x="37536" y="436518"/>
                  </a:lnTo>
                  <a:lnTo>
                    <a:pt x="40140" y="458102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53394" y="9300323"/>
              <a:ext cx="455930" cy="541655"/>
            </a:xfrm>
            <a:custGeom>
              <a:avLst/>
              <a:gdLst/>
              <a:ahLst/>
              <a:cxnLst/>
              <a:rect l="l" t="t" r="r" b="b"/>
              <a:pathLst>
                <a:path w="455929" h="541654">
                  <a:moveTo>
                    <a:pt x="3491" y="144421"/>
                  </a:moveTo>
                  <a:lnTo>
                    <a:pt x="1745" y="140056"/>
                  </a:lnTo>
                  <a:lnTo>
                    <a:pt x="0" y="135691"/>
                  </a:lnTo>
                  <a:lnTo>
                    <a:pt x="2618" y="128265"/>
                  </a:lnTo>
                  <a:lnTo>
                    <a:pt x="28357" y="96857"/>
                  </a:lnTo>
                  <a:lnTo>
                    <a:pt x="78112" y="63121"/>
                  </a:lnTo>
                  <a:lnTo>
                    <a:pt x="122459" y="40343"/>
                  </a:lnTo>
                  <a:lnTo>
                    <a:pt x="171386" y="20810"/>
                  </a:lnTo>
                  <a:lnTo>
                    <a:pt x="221083" y="7126"/>
                  </a:lnTo>
                  <a:lnTo>
                    <a:pt x="270568" y="578"/>
                  </a:lnTo>
                  <a:lnTo>
                    <a:pt x="295797" y="0"/>
                  </a:lnTo>
                  <a:lnTo>
                    <a:pt x="321510" y="1280"/>
                  </a:lnTo>
                  <a:lnTo>
                    <a:pt x="371458" y="10371"/>
                  </a:lnTo>
                  <a:lnTo>
                    <a:pt x="413779" y="29989"/>
                  </a:lnTo>
                  <a:lnTo>
                    <a:pt x="443060" y="59636"/>
                  </a:lnTo>
                  <a:lnTo>
                    <a:pt x="455495" y="96110"/>
                  </a:lnTo>
                  <a:lnTo>
                    <a:pt x="455166" y="115634"/>
                  </a:lnTo>
                  <a:lnTo>
                    <a:pt x="443718" y="154029"/>
                  </a:lnTo>
                  <a:lnTo>
                    <a:pt x="420970" y="188478"/>
                  </a:lnTo>
                  <a:lnTo>
                    <a:pt x="390046" y="220331"/>
                  </a:lnTo>
                  <a:lnTo>
                    <a:pt x="353942" y="251260"/>
                  </a:lnTo>
                  <a:lnTo>
                    <a:pt x="315873" y="279234"/>
                  </a:lnTo>
                  <a:lnTo>
                    <a:pt x="279668" y="301698"/>
                  </a:lnTo>
                  <a:lnTo>
                    <a:pt x="251302" y="317616"/>
                  </a:lnTo>
                  <a:lnTo>
                    <a:pt x="236463" y="325919"/>
                  </a:lnTo>
                  <a:lnTo>
                    <a:pt x="231226" y="329406"/>
                  </a:lnTo>
                  <a:lnTo>
                    <a:pt x="232099" y="329406"/>
                  </a:lnTo>
                  <a:lnTo>
                    <a:pt x="233981" y="328793"/>
                  </a:lnTo>
                  <a:lnTo>
                    <a:pt x="238645" y="327117"/>
                  </a:lnTo>
                  <a:lnTo>
                    <a:pt x="246583" y="324622"/>
                  </a:lnTo>
                  <a:lnTo>
                    <a:pt x="292098" y="315276"/>
                  </a:lnTo>
                  <a:lnTo>
                    <a:pt x="329839" y="313251"/>
                  </a:lnTo>
                  <a:lnTo>
                    <a:pt x="346393" y="315498"/>
                  </a:lnTo>
                  <a:lnTo>
                    <a:pt x="383936" y="338563"/>
                  </a:lnTo>
                  <a:lnTo>
                    <a:pt x="403822" y="385369"/>
                  </a:lnTo>
                  <a:lnTo>
                    <a:pt x="404885" y="403561"/>
                  </a:lnTo>
                  <a:lnTo>
                    <a:pt x="402519" y="421832"/>
                  </a:lnTo>
                  <a:lnTo>
                    <a:pt x="379146" y="473376"/>
                  </a:lnTo>
                  <a:lnTo>
                    <a:pt x="342325" y="513310"/>
                  </a:lnTo>
                  <a:lnTo>
                    <a:pt x="305346" y="534617"/>
                  </a:lnTo>
                  <a:lnTo>
                    <a:pt x="275742" y="541434"/>
                  </a:lnTo>
                  <a:lnTo>
                    <a:pt x="270505" y="540556"/>
                  </a:lnTo>
                  <a:lnTo>
                    <a:pt x="268312" y="537496"/>
                  </a:lnTo>
                  <a:lnTo>
                    <a:pt x="266141" y="534461"/>
                  </a:lnTo>
                  <a:lnTo>
                    <a:pt x="267014" y="529218"/>
                  </a:lnTo>
                  <a:lnTo>
                    <a:pt x="267887" y="523974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662971" y="9506688"/>
              <a:ext cx="253365" cy="270510"/>
            </a:xfrm>
            <a:custGeom>
              <a:avLst/>
              <a:gdLst/>
              <a:ahLst/>
              <a:cxnLst/>
              <a:rect l="l" t="t" r="r" b="b"/>
              <a:pathLst>
                <a:path w="253365" h="270509">
                  <a:moveTo>
                    <a:pt x="6982" y="8728"/>
                  </a:moveTo>
                  <a:lnTo>
                    <a:pt x="4358" y="4358"/>
                  </a:lnTo>
                  <a:lnTo>
                    <a:pt x="1745" y="0"/>
                  </a:lnTo>
                  <a:lnTo>
                    <a:pt x="866" y="876"/>
                  </a:lnTo>
                  <a:lnTo>
                    <a:pt x="0" y="1740"/>
                  </a:lnTo>
                  <a:lnTo>
                    <a:pt x="866" y="7852"/>
                  </a:lnTo>
                  <a:lnTo>
                    <a:pt x="3057" y="25309"/>
                  </a:lnTo>
                  <a:lnTo>
                    <a:pt x="9067" y="78746"/>
                  </a:lnTo>
                  <a:lnTo>
                    <a:pt x="12392" y="121039"/>
                  </a:lnTo>
                  <a:lnTo>
                    <a:pt x="13961" y="141633"/>
                  </a:lnTo>
                  <a:lnTo>
                    <a:pt x="19634" y="179759"/>
                  </a:lnTo>
                  <a:lnTo>
                    <a:pt x="38100" y="223562"/>
                  </a:lnTo>
                  <a:lnTo>
                    <a:pt x="66234" y="242364"/>
                  </a:lnTo>
                  <a:lnTo>
                    <a:pt x="73301" y="239520"/>
                  </a:lnTo>
                  <a:lnTo>
                    <a:pt x="102086" y="198944"/>
                  </a:lnTo>
                  <a:lnTo>
                    <a:pt x="113922" y="161541"/>
                  </a:lnTo>
                  <a:lnTo>
                    <a:pt x="123466" y="122164"/>
                  </a:lnTo>
                  <a:lnTo>
                    <a:pt x="127468" y="104992"/>
                  </a:lnTo>
                  <a:lnTo>
                    <a:pt x="130939" y="90152"/>
                  </a:lnTo>
                  <a:lnTo>
                    <a:pt x="133837" y="77683"/>
                  </a:lnTo>
                  <a:lnTo>
                    <a:pt x="136118" y="67625"/>
                  </a:lnTo>
                  <a:lnTo>
                    <a:pt x="138742" y="55841"/>
                  </a:lnTo>
                  <a:lnTo>
                    <a:pt x="139609" y="50606"/>
                  </a:lnTo>
                  <a:lnTo>
                    <a:pt x="139609" y="51921"/>
                  </a:lnTo>
                  <a:lnTo>
                    <a:pt x="139481" y="54160"/>
                  </a:lnTo>
                  <a:lnTo>
                    <a:pt x="139230" y="59059"/>
                  </a:lnTo>
                  <a:lnTo>
                    <a:pt x="139061" y="66823"/>
                  </a:lnTo>
                  <a:lnTo>
                    <a:pt x="139176" y="77656"/>
                  </a:lnTo>
                  <a:lnTo>
                    <a:pt x="144021" y="126560"/>
                  </a:lnTo>
                  <a:lnTo>
                    <a:pt x="154515" y="166228"/>
                  </a:lnTo>
                  <a:lnTo>
                    <a:pt x="171777" y="204567"/>
                  </a:lnTo>
                  <a:lnTo>
                    <a:pt x="205603" y="246563"/>
                  </a:lnTo>
                  <a:lnTo>
                    <a:pt x="241921" y="268430"/>
                  </a:lnTo>
                  <a:lnTo>
                    <a:pt x="247729" y="269752"/>
                  </a:lnTo>
                  <a:lnTo>
                    <a:pt x="253048" y="270503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967501" y="9460442"/>
              <a:ext cx="127000" cy="283210"/>
            </a:xfrm>
            <a:custGeom>
              <a:avLst/>
              <a:gdLst/>
              <a:ahLst/>
              <a:cxnLst/>
              <a:rect l="l" t="t" r="r" b="b"/>
              <a:pathLst>
                <a:path w="127000" h="283209">
                  <a:moveTo>
                    <a:pt x="116054" y="18324"/>
                  </a:moveTo>
                  <a:lnTo>
                    <a:pt x="115181" y="13965"/>
                  </a:lnTo>
                  <a:lnTo>
                    <a:pt x="114308" y="9594"/>
                  </a:lnTo>
                  <a:lnTo>
                    <a:pt x="111689" y="6112"/>
                  </a:lnTo>
                  <a:lnTo>
                    <a:pt x="109071" y="2617"/>
                  </a:lnTo>
                  <a:lnTo>
                    <a:pt x="104706" y="0"/>
                  </a:lnTo>
                  <a:lnTo>
                    <a:pt x="93365" y="876"/>
                  </a:lnTo>
                  <a:lnTo>
                    <a:pt x="47119" y="20065"/>
                  </a:lnTo>
                  <a:lnTo>
                    <a:pt x="14785" y="64365"/>
                  </a:lnTo>
                  <a:lnTo>
                    <a:pt x="2439" y="102187"/>
                  </a:lnTo>
                  <a:lnTo>
                    <a:pt x="0" y="122053"/>
                  </a:lnTo>
                  <a:lnTo>
                    <a:pt x="177" y="142409"/>
                  </a:lnTo>
                  <a:lnTo>
                    <a:pt x="8677" y="184131"/>
                  </a:lnTo>
                  <a:lnTo>
                    <a:pt x="27776" y="223421"/>
                  </a:lnTo>
                  <a:lnTo>
                    <a:pt x="56300" y="253424"/>
                  </a:lnTo>
                  <a:lnTo>
                    <a:pt x="100784" y="277050"/>
                  </a:lnTo>
                  <a:lnTo>
                    <a:pt x="122439" y="282629"/>
                  </a:lnTo>
                  <a:lnTo>
                    <a:pt x="126523" y="282718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90006" y="9432955"/>
              <a:ext cx="127000" cy="310515"/>
            </a:xfrm>
            <a:custGeom>
              <a:avLst/>
              <a:gdLst/>
              <a:ahLst/>
              <a:cxnLst/>
              <a:rect l="l" t="t" r="r" b="b"/>
              <a:pathLst>
                <a:path w="127000" h="310515">
                  <a:moveTo>
                    <a:pt x="105580" y="17013"/>
                  </a:moveTo>
                  <a:lnTo>
                    <a:pt x="105580" y="12655"/>
                  </a:lnTo>
                  <a:lnTo>
                    <a:pt x="105580" y="8297"/>
                  </a:lnTo>
                  <a:lnTo>
                    <a:pt x="103398" y="5234"/>
                  </a:lnTo>
                  <a:lnTo>
                    <a:pt x="101221" y="2185"/>
                  </a:lnTo>
                  <a:lnTo>
                    <a:pt x="96857" y="445"/>
                  </a:lnTo>
                  <a:lnTo>
                    <a:pt x="87255" y="0"/>
                  </a:lnTo>
                  <a:lnTo>
                    <a:pt x="79164" y="23"/>
                  </a:lnTo>
                  <a:lnTo>
                    <a:pt x="37787" y="17159"/>
                  </a:lnTo>
                  <a:lnTo>
                    <a:pt x="11341" y="57597"/>
                  </a:lnTo>
                  <a:lnTo>
                    <a:pt x="2072" y="96428"/>
                  </a:lnTo>
                  <a:lnTo>
                    <a:pt x="0" y="140490"/>
                  </a:lnTo>
                  <a:lnTo>
                    <a:pt x="1500" y="163080"/>
                  </a:lnTo>
                  <a:lnTo>
                    <a:pt x="10063" y="207117"/>
                  </a:lnTo>
                  <a:lnTo>
                    <a:pt x="27036" y="246879"/>
                  </a:lnTo>
                  <a:lnTo>
                    <a:pt x="51441" y="278602"/>
                  </a:lnTo>
                  <a:lnTo>
                    <a:pt x="95329" y="303768"/>
                  </a:lnTo>
                  <a:lnTo>
                    <a:pt x="110844" y="307435"/>
                  </a:lnTo>
                  <a:lnTo>
                    <a:pt x="126524" y="310204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7395061" y="9361842"/>
            <a:ext cx="243840" cy="376555"/>
            <a:chOff x="7395061" y="9361842"/>
            <a:chExt cx="243840" cy="376555"/>
          </a:xfrm>
        </p:grpSpPr>
        <p:sp>
          <p:nvSpPr>
            <p:cNvPr id="21" name="object 21"/>
            <p:cNvSpPr/>
            <p:nvPr/>
          </p:nvSpPr>
          <p:spPr>
            <a:xfrm>
              <a:off x="7421239" y="9388019"/>
              <a:ext cx="191135" cy="323850"/>
            </a:xfrm>
            <a:custGeom>
              <a:avLst/>
              <a:gdLst/>
              <a:ahLst/>
              <a:cxnLst/>
              <a:rect l="l" t="t" r="r" b="b"/>
              <a:pathLst>
                <a:path w="191134" h="323850">
                  <a:moveTo>
                    <a:pt x="0" y="323727"/>
                  </a:moveTo>
                  <a:lnTo>
                    <a:pt x="6627" y="266914"/>
                  </a:lnTo>
                  <a:lnTo>
                    <a:pt x="13169" y="223719"/>
                  </a:lnTo>
                  <a:lnTo>
                    <a:pt x="21621" y="175757"/>
                  </a:lnTo>
                  <a:lnTo>
                    <a:pt x="30771" y="126215"/>
                  </a:lnTo>
                  <a:lnTo>
                    <a:pt x="40290" y="79844"/>
                  </a:lnTo>
                  <a:lnTo>
                    <a:pt x="50733" y="42668"/>
                  </a:lnTo>
                  <a:lnTo>
                    <a:pt x="72421" y="869"/>
                  </a:lnTo>
                  <a:lnTo>
                    <a:pt x="76782" y="0"/>
                  </a:lnTo>
                  <a:lnTo>
                    <a:pt x="82896" y="4795"/>
                  </a:lnTo>
                  <a:lnTo>
                    <a:pt x="105579" y="39701"/>
                  </a:lnTo>
                  <a:lnTo>
                    <a:pt x="126133" y="95289"/>
                  </a:lnTo>
                  <a:lnTo>
                    <a:pt x="139865" y="137723"/>
                  </a:lnTo>
                  <a:lnTo>
                    <a:pt x="153129" y="180664"/>
                  </a:lnTo>
                  <a:lnTo>
                    <a:pt x="166171" y="225606"/>
                  </a:lnTo>
                  <a:lnTo>
                    <a:pt x="177844" y="267479"/>
                  </a:lnTo>
                  <a:lnTo>
                    <a:pt x="182371" y="283591"/>
                  </a:lnTo>
                  <a:lnTo>
                    <a:pt x="185695" y="294931"/>
                  </a:lnTo>
                  <a:lnTo>
                    <a:pt x="188040" y="302349"/>
                  </a:lnTo>
                  <a:lnTo>
                    <a:pt x="189731" y="307152"/>
                  </a:lnTo>
                  <a:lnTo>
                    <a:pt x="191094" y="310643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21238" y="9533740"/>
              <a:ext cx="201566" cy="107327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7717908" y="9311241"/>
            <a:ext cx="274320" cy="327025"/>
          </a:xfrm>
          <a:custGeom>
            <a:avLst/>
            <a:gdLst/>
            <a:ahLst/>
            <a:cxnLst/>
            <a:rect l="l" t="t" r="r" b="b"/>
            <a:pathLst>
              <a:path w="274320" h="327025">
                <a:moveTo>
                  <a:pt x="1750" y="26177"/>
                </a:moveTo>
                <a:lnTo>
                  <a:pt x="875" y="21814"/>
                </a:lnTo>
                <a:lnTo>
                  <a:pt x="0" y="17451"/>
                </a:lnTo>
                <a:lnTo>
                  <a:pt x="1306" y="13088"/>
                </a:lnTo>
                <a:lnTo>
                  <a:pt x="2613" y="8725"/>
                </a:lnTo>
                <a:lnTo>
                  <a:pt x="6114" y="4362"/>
                </a:lnTo>
                <a:lnTo>
                  <a:pt x="10465" y="2181"/>
                </a:lnTo>
                <a:lnTo>
                  <a:pt x="14828" y="0"/>
                </a:lnTo>
                <a:lnTo>
                  <a:pt x="20067" y="0"/>
                </a:lnTo>
                <a:lnTo>
                  <a:pt x="22693" y="2620"/>
                </a:lnTo>
                <a:lnTo>
                  <a:pt x="24197" y="5266"/>
                </a:lnTo>
                <a:lnTo>
                  <a:pt x="24925" y="10036"/>
                </a:lnTo>
                <a:lnTo>
                  <a:pt x="25083" y="18078"/>
                </a:lnTo>
                <a:lnTo>
                  <a:pt x="24875" y="30539"/>
                </a:lnTo>
                <a:lnTo>
                  <a:pt x="24475" y="48143"/>
                </a:lnTo>
                <a:lnTo>
                  <a:pt x="23995" y="69917"/>
                </a:lnTo>
                <a:lnTo>
                  <a:pt x="23517" y="94472"/>
                </a:lnTo>
                <a:lnTo>
                  <a:pt x="23124" y="120417"/>
                </a:lnTo>
                <a:lnTo>
                  <a:pt x="22902" y="146526"/>
                </a:lnTo>
                <a:lnTo>
                  <a:pt x="22964" y="172226"/>
                </a:lnTo>
                <a:lnTo>
                  <a:pt x="24431" y="220763"/>
                </a:lnTo>
                <a:lnTo>
                  <a:pt x="28252" y="262701"/>
                </a:lnTo>
                <a:lnTo>
                  <a:pt x="37570" y="305617"/>
                </a:lnTo>
                <a:lnTo>
                  <a:pt x="80497" y="326560"/>
                </a:lnTo>
                <a:lnTo>
                  <a:pt x="96163" y="326603"/>
                </a:lnTo>
                <a:lnTo>
                  <a:pt x="113872" y="325911"/>
                </a:lnTo>
                <a:lnTo>
                  <a:pt x="133317" y="324712"/>
                </a:lnTo>
                <a:lnTo>
                  <a:pt x="153903" y="323230"/>
                </a:lnTo>
                <a:lnTo>
                  <a:pt x="174979" y="321667"/>
                </a:lnTo>
                <a:lnTo>
                  <a:pt x="195893" y="320230"/>
                </a:lnTo>
                <a:lnTo>
                  <a:pt x="216134" y="319072"/>
                </a:lnTo>
                <a:lnTo>
                  <a:pt x="235762" y="318159"/>
                </a:lnTo>
                <a:lnTo>
                  <a:pt x="254980" y="317410"/>
                </a:lnTo>
                <a:lnTo>
                  <a:pt x="273994" y="316746"/>
                </a:lnTo>
              </a:path>
            </a:pathLst>
          </a:custGeom>
          <a:ln w="52354">
            <a:solidFill>
              <a:srgbClr val="5E30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3641250" y="6421270"/>
            <a:ext cx="2222500" cy="581660"/>
            <a:chOff x="3641250" y="6421270"/>
            <a:chExt cx="2222500" cy="581660"/>
          </a:xfrm>
        </p:grpSpPr>
        <p:sp>
          <p:nvSpPr>
            <p:cNvPr id="25" name="object 25"/>
            <p:cNvSpPr/>
            <p:nvPr/>
          </p:nvSpPr>
          <p:spPr>
            <a:xfrm>
              <a:off x="3667427" y="6447447"/>
              <a:ext cx="610235" cy="73660"/>
            </a:xfrm>
            <a:custGeom>
              <a:avLst/>
              <a:gdLst/>
              <a:ahLst/>
              <a:cxnLst/>
              <a:rect l="l" t="t" r="r" b="b"/>
              <a:pathLst>
                <a:path w="610235" h="73659">
                  <a:moveTo>
                    <a:pt x="0" y="73296"/>
                  </a:moveTo>
                  <a:lnTo>
                    <a:pt x="49729" y="66697"/>
                  </a:lnTo>
                  <a:lnTo>
                    <a:pt x="99480" y="59770"/>
                  </a:lnTo>
                  <a:lnTo>
                    <a:pt x="149482" y="52354"/>
                  </a:lnTo>
                  <a:lnTo>
                    <a:pt x="174999" y="48605"/>
                  </a:lnTo>
                  <a:lnTo>
                    <a:pt x="227939" y="41420"/>
                  </a:lnTo>
                  <a:lnTo>
                    <a:pt x="281558" y="34876"/>
                  </a:lnTo>
                  <a:lnTo>
                    <a:pt x="307138" y="31849"/>
                  </a:lnTo>
                  <a:lnTo>
                    <a:pt x="331314" y="28973"/>
                  </a:lnTo>
                  <a:lnTo>
                    <a:pt x="354539" y="26177"/>
                  </a:lnTo>
                  <a:lnTo>
                    <a:pt x="377515" y="23382"/>
                  </a:lnTo>
                  <a:lnTo>
                    <a:pt x="400943" y="20505"/>
                  </a:lnTo>
                  <a:lnTo>
                    <a:pt x="425363" y="17499"/>
                  </a:lnTo>
                  <a:lnTo>
                    <a:pt x="450684" y="14452"/>
                  </a:lnTo>
                  <a:lnTo>
                    <a:pt x="503050" y="8724"/>
                  </a:lnTo>
                  <a:lnTo>
                    <a:pt x="556320" y="4035"/>
                  </a:lnTo>
                  <a:lnTo>
                    <a:pt x="583103" y="1976"/>
                  </a:lnTo>
                  <a:lnTo>
                    <a:pt x="609929" y="0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03021" y="6510272"/>
              <a:ext cx="20955" cy="466090"/>
            </a:xfrm>
            <a:custGeom>
              <a:avLst/>
              <a:gdLst/>
              <a:ahLst/>
              <a:cxnLst/>
              <a:rect l="l" t="t" r="r" b="b"/>
              <a:pathLst>
                <a:path w="20954" h="466090">
                  <a:moveTo>
                    <a:pt x="5235" y="0"/>
                  </a:moveTo>
                  <a:lnTo>
                    <a:pt x="2617" y="3494"/>
                  </a:lnTo>
                  <a:lnTo>
                    <a:pt x="0" y="6989"/>
                  </a:lnTo>
                  <a:lnTo>
                    <a:pt x="0" y="17451"/>
                  </a:lnTo>
                  <a:lnTo>
                    <a:pt x="436" y="26595"/>
                  </a:lnTo>
                  <a:lnTo>
                    <a:pt x="1527" y="38279"/>
                  </a:lnTo>
                  <a:lnTo>
                    <a:pt x="2945" y="52422"/>
                  </a:lnTo>
                  <a:lnTo>
                    <a:pt x="4363" y="68944"/>
                  </a:lnTo>
                  <a:lnTo>
                    <a:pt x="5528" y="87681"/>
                  </a:lnTo>
                  <a:lnTo>
                    <a:pt x="6490" y="108258"/>
                  </a:lnTo>
                  <a:lnTo>
                    <a:pt x="7369" y="130227"/>
                  </a:lnTo>
                  <a:lnTo>
                    <a:pt x="8289" y="153139"/>
                  </a:lnTo>
                  <a:lnTo>
                    <a:pt x="10525" y="200144"/>
                  </a:lnTo>
                  <a:lnTo>
                    <a:pt x="13089" y="246502"/>
                  </a:lnTo>
                  <a:lnTo>
                    <a:pt x="14377" y="268749"/>
                  </a:lnTo>
                  <a:lnTo>
                    <a:pt x="15543" y="290674"/>
                  </a:lnTo>
                  <a:lnTo>
                    <a:pt x="16463" y="312764"/>
                  </a:lnTo>
                  <a:lnTo>
                    <a:pt x="17015" y="335508"/>
                  </a:lnTo>
                  <a:lnTo>
                    <a:pt x="17138" y="359080"/>
                  </a:lnTo>
                  <a:lnTo>
                    <a:pt x="17015" y="382406"/>
                  </a:lnTo>
                  <a:lnTo>
                    <a:pt x="16893" y="404097"/>
                  </a:lnTo>
                  <a:lnTo>
                    <a:pt x="17015" y="422767"/>
                  </a:lnTo>
                  <a:lnTo>
                    <a:pt x="17568" y="437426"/>
                  </a:lnTo>
                  <a:lnTo>
                    <a:pt x="18488" y="448777"/>
                  </a:lnTo>
                  <a:lnTo>
                    <a:pt x="19654" y="457920"/>
                  </a:lnTo>
                  <a:lnTo>
                    <a:pt x="20942" y="465954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071560" y="6701366"/>
              <a:ext cx="221615" cy="234315"/>
            </a:xfrm>
            <a:custGeom>
              <a:avLst/>
              <a:gdLst/>
              <a:ahLst/>
              <a:cxnLst/>
              <a:rect l="l" t="t" r="r" b="b"/>
              <a:pathLst>
                <a:path w="221614" h="234315">
                  <a:moveTo>
                    <a:pt x="14701" y="0"/>
                  </a:moveTo>
                  <a:lnTo>
                    <a:pt x="9518" y="44445"/>
                  </a:lnTo>
                  <a:lnTo>
                    <a:pt x="4667" y="88565"/>
                  </a:lnTo>
                  <a:lnTo>
                    <a:pt x="845" y="131378"/>
                  </a:lnTo>
                  <a:lnTo>
                    <a:pt x="0" y="151210"/>
                  </a:lnTo>
                  <a:lnTo>
                    <a:pt x="299" y="169285"/>
                  </a:lnTo>
                  <a:lnTo>
                    <a:pt x="11526" y="210021"/>
                  </a:lnTo>
                  <a:lnTo>
                    <a:pt x="45075" y="230418"/>
                  </a:lnTo>
                  <a:lnTo>
                    <a:pt x="79703" y="234291"/>
                  </a:lnTo>
                  <a:lnTo>
                    <a:pt x="99740" y="233942"/>
                  </a:lnTo>
                  <a:lnTo>
                    <a:pt x="141125" y="230304"/>
                  </a:lnTo>
                  <a:lnTo>
                    <a:pt x="193252" y="222507"/>
                  </a:lnTo>
                  <a:lnTo>
                    <a:pt x="207663" y="219889"/>
                  </a:lnTo>
                  <a:lnTo>
                    <a:pt x="221503" y="217273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55722" y="6628070"/>
              <a:ext cx="219017" cy="21727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45416" y="6679551"/>
              <a:ext cx="73296" cy="241703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338431" y="6654243"/>
              <a:ext cx="237490" cy="222885"/>
            </a:xfrm>
            <a:custGeom>
              <a:avLst/>
              <a:gdLst/>
              <a:ahLst/>
              <a:cxnLst/>
              <a:rect l="l" t="t" r="r" b="b"/>
              <a:pathLst>
                <a:path w="237489" h="222884">
                  <a:moveTo>
                    <a:pt x="1747" y="78538"/>
                  </a:moveTo>
                  <a:lnTo>
                    <a:pt x="868" y="74170"/>
                  </a:lnTo>
                  <a:lnTo>
                    <a:pt x="0" y="69802"/>
                  </a:lnTo>
                  <a:lnTo>
                    <a:pt x="4801" y="62828"/>
                  </a:lnTo>
                  <a:lnTo>
                    <a:pt x="36747" y="36225"/>
                  </a:lnTo>
                  <a:lnTo>
                    <a:pt x="50901" y="32653"/>
                  </a:lnTo>
                  <a:lnTo>
                    <a:pt x="58468" y="33160"/>
                  </a:lnTo>
                  <a:lnTo>
                    <a:pt x="92499" y="51919"/>
                  </a:lnTo>
                  <a:lnTo>
                    <a:pt x="115626" y="79776"/>
                  </a:lnTo>
                  <a:lnTo>
                    <a:pt x="121727" y="87695"/>
                  </a:lnTo>
                  <a:lnTo>
                    <a:pt x="129144" y="96853"/>
                  </a:lnTo>
                  <a:lnTo>
                    <a:pt x="133507" y="99470"/>
                  </a:lnTo>
                  <a:lnTo>
                    <a:pt x="137429" y="99470"/>
                  </a:lnTo>
                  <a:lnTo>
                    <a:pt x="141363" y="99470"/>
                  </a:lnTo>
                  <a:lnTo>
                    <a:pt x="160230" y="59829"/>
                  </a:lnTo>
                  <a:lnTo>
                    <a:pt x="165491" y="45984"/>
                  </a:lnTo>
                  <a:lnTo>
                    <a:pt x="170592" y="33160"/>
                  </a:lnTo>
                  <a:lnTo>
                    <a:pt x="191975" y="0"/>
                  </a:lnTo>
                  <a:lnTo>
                    <a:pt x="196337" y="0"/>
                  </a:lnTo>
                  <a:lnTo>
                    <a:pt x="207274" y="44817"/>
                  </a:lnTo>
                  <a:lnTo>
                    <a:pt x="208823" y="65554"/>
                  </a:lnTo>
                  <a:lnTo>
                    <a:pt x="210779" y="88417"/>
                  </a:lnTo>
                  <a:lnTo>
                    <a:pt x="216642" y="133852"/>
                  </a:lnTo>
                  <a:lnTo>
                    <a:pt x="224205" y="172123"/>
                  </a:lnTo>
                  <a:lnTo>
                    <a:pt x="235357" y="215823"/>
                  </a:lnTo>
                  <a:lnTo>
                    <a:pt x="237346" y="222510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48635" y="6564371"/>
              <a:ext cx="37465" cy="312420"/>
            </a:xfrm>
            <a:custGeom>
              <a:avLst/>
              <a:gdLst/>
              <a:ahLst/>
              <a:cxnLst/>
              <a:rect l="l" t="t" r="r" b="b"/>
              <a:pathLst>
                <a:path w="37464" h="312420">
                  <a:moveTo>
                    <a:pt x="5671" y="13955"/>
                  </a:moveTo>
                  <a:lnTo>
                    <a:pt x="3053" y="6985"/>
                  </a:lnTo>
                  <a:lnTo>
                    <a:pt x="436" y="0"/>
                  </a:lnTo>
                  <a:lnTo>
                    <a:pt x="0" y="0"/>
                  </a:lnTo>
                  <a:lnTo>
                    <a:pt x="47" y="1425"/>
                  </a:lnTo>
                  <a:lnTo>
                    <a:pt x="709" y="6164"/>
                  </a:lnTo>
                  <a:lnTo>
                    <a:pt x="1779" y="14911"/>
                  </a:lnTo>
                  <a:lnTo>
                    <a:pt x="5672" y="69206"/>
                  </a:lnTo>
                  <a:lnTo>
                    <a:pt x="8289" y="119544"/>
                  </a:lnTo>
                  <a:lnTo>
                    <a:pt x="9646" y="144759"/>
                  </a:lnTo>
                  <a:lnTo>
                    <a:pt x="13504" y="193718"/>
                  </a:lnTo>
                  <a:lnTo>
                    <a:pt x="20703" y="241523"/>
                  </a:lnTo>
                  <a:lnTo>
                    <a:pt x="31242" y="288817"/>
                  </a:lnTo>
                  <a:lnTo>
                    <a:pt x="37084" y="312382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90607" y="6512432"/>
              <a:ext cx="280670" cy="133985"/>
            </a:xfrm>
            <a:custGeom>
              <a:avLst/>
              <a:gdLst/>
              <a:ahLst/>
              <a:cxnLst/>
              <a:rect l="l" t="t" r="r" b="b"/>
              <a:pathLst>
                <a:path w="280670" h="133984">
                  <a:moveTo>
                    <a:pt x="3492" y="55426"/>
                  </a:moveTo>
                  <a:lnTo>
                    <a:pt x="1746" y="50195"/>
                  </a:lnTo>
                  <a:lnTo>
                    <a:pt x="0" y="44959"/>
                  </a:lnTo>
                  <a:lnTo>
                    <a:pt x="866" y="41032"/>
                  </a:lnTo>
                  <a:lnTo>
                    <a:pt x="37339" y="23253"/>
                  </a:lnTo>
                  <a:lnTo>
                    <a:pt x="77652" y="11693"/>
                  </a:lnTo>
                  <a:lnTo>
                    <a:pt x="123221" y="2686"/>
                  </a:lnTo>
                  <a:lnTo>
                    <a:pt x="168324" y="0"/>
                  </a:lnTo>
                  <a:lnTo>
                    <a:pt x="190225" y="1765"/>
                  </a:lnTo>
                  <a:lnTo>
                    <a:pt x="230959" y="11855"/>
                  </a:lnTo>
                  <a:lnTo>
                    <a:pt x="272283" y="36172"/>
                  </a:lnTo>
                  <a:lnTo>
                    <a:pt x="280488" y="54318"/>
                  </a:lnTo>
                  <a:lnTo>
                    <a:pt x="278780" y="63719"/>
                  </a:lnTo>
                  <a:lnTo>
                    <a:pt x="239524" y="99495"/>
                  </a:lnTo>
                  <a:lnTo>
                    <a:pt x="191848" y="117472"/>
                  </a:lnTo>
                  <a:lnTo>
                    <a:pt x="164441" y="125372"/>
                  </a:lnTo>
                  <a:lnTo>
                    <a:pt x="153466" y="128506"/>
                  </a:lnTo>
                  <a:lnTo>
                    <a:pt x="143635" y="131315"/>
                  </a:lnTo>
                  <a:lnTo>
                    <a:pt x="134375" y="133961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96269" y="6646338"/>
              <a:ext cx="206539" cy="20963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088850" y="6599275"/>
              <a:ext cx="26670" cy="254000"/>
            </a:xfrm>
            <a:custGeom>
              <a:avLst/>
              <a:gdLst/>
              <a:ahLst/>
              <a:cxnLst/>
              <a:rect l="l" t="t" r="r" b="b"/>
              <a:pathLst>
                <a:path w="26670" h="254000">
                  <a:moveTo>
                    <a:pt x="13088" y="13083"/>
                  </a:moveTo>
                  <a:lnTo>
                    <a:pt x="8725" y="6982"/>
                  </a:lnTo>
                  <a:lnTo>
                    <a:pt x="4362" y="869"/>
                  </a:lnTo>
                  <a:lnTo>
                    <a:pt x="2181" y="434"/>
                  </a:lnTo>
                  <a:lnTo>
                    <a:pt x="0" y="0"/>
                  </a:lnTo>
                  <a:lnTo>
                    <a:pt x="0" y="5231"/>
                  </a:lnTo>
                  <a:lnTo>
                    <a:pt x="2181" y="21818"/>
                  </a:lnTo>
                  <a:lnTo>
                    <a:pt x="4158" y="36233"/>
                  </a:lnTo>
                  <a:lnTo>
                    <a:pt x="6544" y="54044"/>
                  </a:lnTo>
                  <a:lnTo>
                    <a:pt x="8930" y="74392"/>
                  </a:lnTo>
                  <a:lnTo>
                    <a:pt x="10907" y="96418"/>
                  </a:lnTo>
                  <a:lnTo>
                    <a:pt x="12202" y="119283"/>
                  </a:lnTo>
                  <a:lnTo>
                    <a:pt x="13088" y="142228"/>
                  </a:lnTo>
                  <a:lnTo>
                    <a:pt x="13975" y="164518"/>
                  </a:lnTo>
                  <a:lnTo>
                    <a:pt x="15270" y="185419"/>
                  </a:lnTo>
                  <a:lnTo>
                    <a:pt x="17281" y="204406"/>
                  </a:lnTo>
                  <a:lnTo>
                    <a:pt x="19905" y="221798"/>
                  </a:lnTo>
                  <a:lnTo>
                    <a:pt x="22939" y="238126"/>
                  </a:lnTo>
                  <a:lnTo>
                    <a:pt x="26177" y="253919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965817" y="6546430"/>
              <a:ext cx="369570" cy="262890"/>
            </a:xfrm>
            <a:custGeom>
              <a:avLst/>
              <a:gdLst/>
              <a:ahLst/>
              <a:cxnLst/>
              <a:rect l="l" t="t" r="r" b="b"/>
              <a:pathLst>
                <a:path w="369570" h="262890">
                  <a:moveTo>
                    <a:pt x="0" y="113057"/>
                  </a:moveTo>
                  <a:lnTo>
                    <a:pt x="22692" y="67246"/>
                  </a:lnTo>
                  <a:lnTo>
                    <a:pt x="66799" y="31839"/>
                  </a:lnTo>
                  <a:lnTo>
                    <a:pt x="103974" y="14876"/>
                  </a:lnTo>
                  <a:lnTo>
                    <a:pt x="143235" y="5430"/>
                  </a:lnTo>
                  <a:lnTo>
                    <a:pt x="184423" y="825"/>
                  </a:lnTo>
                  <a:lnTo>
                    <a:pt x="205491" y="0"/>
                  </a:lnTo>
                  <a:lnTo>
                    <a:pt x="226558" y="400"/>
                  </a:lnTo>
                  <a:lnTo>
                    <a:pt x="267651" y="5600"/>
                  </a:lnTo>
                  <a:lnTo>
                    <a:pt x="304434" y="15611"/>
                  </a:lnTo>
                  <a:lnTo>
                    <a:pt x="342544" y="33154"/>
                  </a:lnTo>
                  <a:lnTo>
                    <a:pt x="358080" y="55461"/>
                  </a:lnTo>
                  <a:lnTo>
                    <a:pt x="355506" y="60873"/>
                  </a:lnTo>
                  <a:lnTo>
                    <a:pt x="316349" y="83428"/>
                  </a:lnTo>
                  <a:lnTo>
                    <a:pt x="270284" y="99748"/>
                  </a:lnTo>
                  <a:lnTo>
                    <a:pt x="255705" y="104642"/>
                  </a:lnTo>
                  <a:lnTo>
                    <a:pt x="219460" y="122219"/>
                  </a:lnTo>
                  <a:lnTo>
                    <a:pt x="219016" y="125269"/>
                  </a:lnTo>
                  <a:lnTo>
                    <a:pt x="226005" y="127014"/>
                  </a:lnTo>
                  <a:lnTo>
                    <a:pt x="236463" y="130503"/>
                  </a:lnTo>
                  <a:lnTo>
                    <a:pt x="276602" y="154061"/>
                  </a:lnTo>
                  <a:lnTo>
                    <a:pt x="313421" y="197564"/>
                  </a:lnTo>
                  <a:lnTo>
                    <a:pt x="325474" y="212963"/>
                  </a:lnTo>
                  <a:lnTo>
                    <a:pt x="336952" y="226861"/>
                  </a:lnTo>
                  <a:lnTo>
                    <a:pt x="347940" y="239411"/>
                  </a:lnTo>
                  <a:lnTo>
                    <a:pt x="358601" y="251061"/>
                  </a:lnTo>
                  <a:lnTo>
                    <a:pt x="369099" y="262263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400360" y="6555004"/>
              <a:ext cx="165100" cy="233679"/>
            </a:xfrm>
            <a:custGeom>
              <a:avLst/>
              <a:gdLst/>
              <a:ahLst/>
              <a:cxnLst/>
              <a:rect l="l" t="t" r="r" b="b"/>
              <a:pathLst>
                <a:path w="165100" h="233679">
                  <a:moveTo>
                    <a:pt x="0" y="57359"/>
                  </a:moveTo>
                  <a:lnTo>
                    <a:pt x="2618" y="48634"/>
                  </a:lnTo>
                  <a:lnTo>
                    <a:pt x="5237" y="39909"/>
                  </a:lnTo>
                  <a:lnTo>
                    <a:pt x="6108" y="38157"/>
                  </a:lnTo>
                  <a:lnTo>
                    <a:pt x="6468" y="38296"/>
                  </a:lnTo>
                  <a:lnTo>
                    <a:pt x="6380" y="41868"/>
                  </a:lnTo>
                  <a:lnTo>
                    <a:pt x="6046" y="49694"/>
                  </a:lnTo>
                  <a:lnTo>
                    <a:pt x="5672" y="62592"/>
                  </a:lnTo>
                  <a:lnTo>
                    <a:pt x="5421" y="80874"/>
                  </a:lnTo>
                  <a:lnTo>
                    <a:pt x="5292" y="102837"/>
                  </a:lnTo>
                  <a:lnTo>
                    <a:pt x="5244" y="126274"/>
                  </a:lnTo>
                  <a:lnTo>
                    <a:pt x="5237" y="148977"/>
                  </a:lnTo>
                  <a:lnTo>
                    <a:pt x="5251" y="169113"/>
                  </a:lnTo>
                  <a:lnTo>
                    <a:pt x="6108" y="212669"/>
                  </a:lnTo>
                  <a:lnTo>
                    <a:pt x="8726" y="233612"/>
                  </a:lnTo>
                  <a:lnTo>
                    <a:pt x="8291" y="232298"/>
                  </a:lnTo>
                  <a:lnTo>
                    <a:pt x="7637" y="229738"/>
                  </a:lnTo>
                  <a:lnTo>
                    <a:pt x="6655" y="223904"/>
                  </a:lnTo>
                  <a:lnTo>
                    <a:pt x="5837" y="214634"/>
                  </a:lnTo>
                  <a:lnTo>
                    <a:pt x="5672" y="201766"/>
                  </a:lnTo>
                  <a:lnTo>
                    <a:pt x="6537" y="185312"/>
                  </a:lnTo>
                  <a:lnTo>
                    <a:pt x="10887" y="144885"/>
                  </a:lnTo>
                  <a:lnTo>
                    <a:pt x="17405" y="100670"/>
                  </a:lnTo>
                  <a:lnTo>
                    <a:pt x="25435" y="59362"/>
                  </a:lnTo>
                  <a:lnTo>
                    <a:pt x="41121" y="15035"/>
                  </a:lnTo>
                  <a:lnTo>
                    <a:pt x="64127" y="0"/>
                  </a:lnTo>
                  <a:lnTo>
                    <a:pt x="73787" y="1838"/>
                  </a:lnTo>
                  <a:lnTo>
                    <a:pt x="106290" y="25028"/>
                  </a:lnTo>
                  <a:lnTo>
                    <a:pt x="135247" y="69565"/>
                  </a:lnTo>
                  <a:lnTo>
                    <a:pt x="145884" y="107637"/>
                  </a:lnTo>
                  <a:lnTo>
                    <a:pt x="152266" y="148977"/>
                  </a:lnTo>
                  <a:lnTo>
                    <a:pt x="155285" y="169916"/>
                  </a:lnTo>
                  <a:lnTo>
                    <a:pt x="158428" y="190857"/>
                  </a:lnTo>
                  <a:lnTo>
                    <a:pt x="161653" y="211797"/>
                  </a:lnTo>
                  <a:lnTo>
                    <a:pt x="164917" y="232736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41368" y="6651629"/>
              <a:ext cx="142232" cy="86384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640997" y="6516380"/>
              <a:ext cx="196850" cy="255904"/>
            </a:xfrm>
            <a:custGeom>
              <a:avLst/>
              <a:gdLst/>
              <a:ahLst/>
              <a:cxnLst/>
              <a:rect l="l" t="t" r="r" b="b"/>
              <a:pathLst>
                <a:path w="196850" h="255904">
                  <a:moveTo>
                    <a:pt x="193" y="12221"/>
                  </a:moveTo>
                  <a:lnTo>
                    <a:pt x="4548" y="6104"/>
                  </a:lnTo>
                  <a:lnTo>
                    <a:pt x="8912" y="0"/>
                  </a:lnTo>
                  <a:lnTo>
                    <a:pt x="11094" y="0"/>
                  </a:lnTo>
                  <a:lnTo>
                    <a:pt x="13276" y="0"/>
                  </a:lnTo>
                  <a:lnTo>
                    <a:pt x="13276" y="6104"/>
                  </a:lnTo>
                  <a:lnTo>
                    <a:pt x="11532" y="24869"/>
                  </a:lnTo>
                  <a:lnTo>
                    <a:pt x="9938" y="41090"/>
                  </a:lnTo>
                  <a:lnTo>
                    <a:pt x="7935" y="60749"/>
                  </a:lnTo>
                  <a:lnTo>
                    <a:pt x="5767" y="82536"/>
                  </a:lnTo>
                  <a:lnTo>
                    <a:pt x="3680" y="105144"/>
                  </a:lnTo>
                  <a:lnTo>
                    <a:pt x="1907" y="127409"/>
                  </a:lnTo>
                  <a:lnTo>
                    <a:pt x="625" y="148772"/>
                  </a:lnTo>
                  <a:lnTo>
                    <a:pt x="0" y="168827"/>
                  </a:lnTo>
                  <a:lnTo>
                    <a:pt x="193" y="187164"/>
                  </a:lnTo>
                  <a:lnTo>
                    <a:pt x="7856" y="229257"/>
                  </a:lnTo>
                  <a:lnTo>
                    <a:pt x="43717" y="253620"/>
                  </a:lnTo>
                  <a:lnTo>
                    <a:pt x="73713" y="255691"/>
                  </a:lnTo>
                  <a:lnTo>
                    <a:pt x="90993" y="255336"/>
                  </a:lnTo>
                  <a:lnTo>
                    <a:pt x="109010" y="254491"/>
                  </a:lnTo>
                  <a:lnTo>
                    <a:pt x="127153" y="253483"/>
                  </a:lnTo>
                  <a:lnTo>
                    <a:pt x="144923" y="252577"/>
                  </a:lnTo>
                  <a:lnTo>
                    <a:pt x="162327" y="251792"/>
                  </a:lnTo>
                  <a:lnTo>
                    <a:pt x="179485" y="251090"/>
                  </a:lnTo>
                  <a:lnTo>
                    <a:pt x="196521" y="250431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6041701" y="6464896"/>
            <a:ext cx="351155" cy="306705"/>
            <a:chOff x="6041701" y="6464896"/>
            <a:chExt cx="351155" cy="306705"/>
          </a:xfrm>
        </p:grpSpPr>
        <p:sp>
          <p:nvSpPr>
            <p:cNvPr id="40" name="object 40"/>
            <p:cNvSpPr/>
            <p:nvPr/>
          </p:nvSpPr>
          <p:spPr>
            <a:xfrm>
              <a:off x="6086640" y="6491073"/>
              <a:ext cx="49530" cy="247015"/>
            </a:xfrm>
            <a:custGeom>
              <a:avLst/>
              <a:gdLst/>
              <a:ahLst/>
              <a:cxnLst/>
              <a:rect l="l" t="t" r="r" b="b"/>
              <a:pathLst>
                <a:path w="49529" h="247015">
                  <a:moveTo>
                    <a:pt x="10033" y="8722"/>
                  </a:moveTo>
                  <a:lnTo>
                    <a:pt x="6545" y="4367"/>
                  </a:lnTo>
                  <a:lnTo>
                    <a:pt x="3054" y="0"/>
                  </a:lnTo>
                  <a:lnTo>
                    <a:pt x="1309" y="1303"/>
                  </a:lnTo>
                  <a:lnTo>
                    <a:pt x="327" y="3434"/>
                  </a:lnTo>
                  <a:lnTo>
                    <a:pt x="0" y="8181"/>
                  </a:lnTo>
                  <a:lnTo>
                    <a:pt x="327" y="16034"/>
                  </a:lnTo>
                  <a:lnTo>
                    <a:pt x="5126" y="61136"/>
                  </a:lnTo>
                  <a:lnTo>
                    <a:pt x="10906" y="102960"/>
                  </a:lnTo>
                  <a:lnTo>
                    <a:pt x="18160" y="145558"/>
                  </a:lnTo>
                  <a:lnTo>
                    <a:pt x="27049" y="184554"/>
                  </a:lnTo>
                  <a:lnTo>
                    <a:pt x="43429" y="232469"/>
                  </a:lnTo>
                  <a:lnTo>
                    <a:pt x="49299" y="246941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41701" y="6580951"/>
              <a:ext cx="350775" cy="190224"/>
            </a:xfrm>
            <a:prstGeom prst="rect">
              <a:avLst/>
            </a:prstGeom>
          </p:spPr>
        </p:pic>
      </p:grpSp>
      <p:grpSp>
        <p:nvGrpSpPr>
          <p:cNvPr id="42" name="object 42"/>
          <p:cNvGrpSpPr/>
          <p:nvPr/>
        </p:nvGrpSpPr>
        <p:grpSpPr>
          <a:xfrm>
            <a:off x="3981553" y="8124004"/>
            <a:ext cx="584200" cy="488315"/>
            <a:chOff x="3981553" y="8124004"/>
            <a:chExt cx="584200" cy="488315"/>
          </a:xfrm>
        </p:grpSpPr>
        <p:sp>
          <p:nvSpPr>
            <p:cNvPr id="43" name="object 43"/>
            <p:cNvSpPr/>
            <p:nvPr/>
          </p:nvSpPr>
          <p:spPr>
            <a:xfrm>
              <a:off x="4007730" y="8150182"/>
              <a:ext cx="450850" cy="436245"/>
            </a:xfrm>
            <a:custGeom>
              <a:avLst/>
              <a:gdLst/>
              <a:ahLst/>
              <a:cxnLst/>
              <a:rect l="l" t="t" r="r" b="b"/>
              <a:pathLst>
                <a:path w="450850" h="436245">
                  <a:moveTo>
                    <a:pt x="0" y="45911"/>
                  </a:moveTo>
                  <a:lnTo>
                    <a:pt x="39706" y="35430"/>
                  </a:lnTo>
                  <a:lnTo>
                    <a:pt x="82024" y="24965"/>
                  </a:lnTo>
                  <a:lnTo>
                    <a:pt x="128597" y="14820"/>
                  </a:lnTo>
                  <a:lnTo>
                    <a:pt x="177139" y="6645"/>
                  </a:lnTo>
                  <a:lnTo>
                    <a:pt x="225124" y="1895"/>
                  </a:lnTo>
                  <a:lnTo>
                    <a:pt x="273109" y="100"/>
                  </a:lnTo>
                  <a:lnTo>
                    <a:pt x="297278" y="0"/>
                  </a:lnTo>
                  <a:lnTo>
                    <a:pt x="320508" y="310"/>
                  </a:lnTo>
                  <a:lnTo>
                    <a:pt x="359073" y="1837"/>
                  </a:lnTo>
                  <a:lnTo>
                    <a:pt x="395281" y="11007"/>
                  </a:lnTo>
                  <a:lnTo>
                    <a:pt x="395281" y="15370"/>
                  </a:lnTo>
                  <a:lnTo>
                    <a:pt x="357760" y="40235"/>
                  </a:lnTo>
                  <a:lnTo>
                    <a:pt x="342619" y="48573"/>
                  </a:lnTo>
                  <a:lnTo>
                    <a:pt x="308241" y="68514"/>
                  </a:lnTo>
                  <a:lnTo>
                    <a:pt x="265047" y="100267"/>
                  </a:lnTo>
                  <a:lnTo>
                    <a:pt x="230474" y="141524"/>
                  </a:lnTo>
                  <a:lnTo>
                    <a:pt x="206492" y="176539"/>
                  </a:lnTo>
                  <a:lnTo>
                    <a:pt x="194586" y="193804"/>
                  </a:lnTo>
                  <a:lnTo>
                    <a:pt x="182925" y="209876"/>
                  </a:lnTo>
                  <a:lnTo>
                    <a:pt x="171349" y="225168"/>
                  </a:lnTo>
                  <a:lnTo>
                    <a:pt x="159610" y="240376"/>
                  </a:lnTo>
                  <a:lnTo>
                    <a:pt x="147456" y="256198"/>
                  </a:lnTo>
                  <a:lnTo>
                    <a:pt x="134794" y="273043"/>
                  </a:lnTo>
                  <a:lnTo>
                    <a:pt x="122049" y="290174"/>
                  </a:lnTo>
                  <a:lnTo>
                    <a:pt x="109792" y="306567"/>
                  </a:lnTo>
                  <a:lnTo>
                    <a:pt x="80818" y="342961"/>
                  </a:lnTo>
                  <a:lnTo>
                    <a:pt x="68933" y="356544"/>
                  </a:lnTo>
                  <a:lnTo>
                    <a:pt x="62826" y="363513"/>
                  </a:lnTo>
                  <a:lnTo>
                    <a:pt x="60199" y="367007"/>
                  </a:lnTo>
                  <a:lnTo>
                    <a:pt x="59345" y="370946"/>
                  </a:lnTo>
                  <a:lnTo>
                    <a:pt x="58469" y="374864"/>
                  </a:lnTo>
                  <a:lnTo>
                    <a:pt x="107330" y="395366"/>
                  </a:lnTo>
                  <a:lnTo>
                    <a:pt x="147902" y="403223"/>
                  </a:lnTo>
                  <a:lnTo>
                    <a:pt x="196337" y="411080"/>
                  </a:lnTo>
                  <a:lnTo>
                    <a:pt x="245792" y="417289"/>
                  </a:lnTo>
                  <a:lnTo>
                    <a:pt x="293620" y="421543"/>
                  </a:lnTo>
                  <a:lnTo>
                    <a:pt x="338335" y="424159"/>
                  </a:lnTo>
                  <a:lnTo>
                    <a:pt x="359261" y="425344"/>
                  </a:lnTo>
                  <a:lnTo>
                    <a:pt x="379126" y="426775"/>
                  </a:lnTo>
                  <a:lnTo>
                    <a:pt x="397910" y="428636"/>
                  </a:lnTo>
                  <a:lnTo>
                    <a:pt x="415836" y="430867"/>
                  </a:lnTo>
                  <a:lnTo>
                    <a:pt x="433188" y="433344"/>
                  </a:lnTo>
                  <a:lnTo>
                    <a:pt x="450249" y="435945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363741" y="8244947"/>
              <a:ext cx="175895" cy="251460"/>
            </a:xfrm>
            <a:custGeom>
              <a:avLst/>
              <a:gdLst/>
              <a:ahLst/>
              <a:cxnLst/>
              <a:rect l="l" t="t" r="r" b="b"/>
              <a:pathLst>
                <a:path w="175895" h="251459">
                  <a:moveTo>
                    <a:pt x="0" y="34903"/>
                  </a:moveTo>
                  <a:lnTo>
                    <a:pt x="38829" y="64141"/>
                  </a:lnTo>
                  <a:lnTo>
                    <a:pt x="85516" y="78921"/>
                  </a:lnTo>
                  <a:lnTo>
                    <a:pt x="130901" y="85645"/>
                  </a:lnTo>
                  <a:lnTo>
                    <a:pt x="136997" y="85083"/>
                  </a:lnTo>
                  <a:lnTo>
                    <a:pt x="159629" y="45156"/>
                  </a:lnTo>
                  <a:lnTo>
                    <a:pt x="171896" y="6980"/>
                  </a:lnTo>
                  <a:lnTo>
                    <a:pt x="173642" y="0"/>
                  </a:lnTo>
                  <a:lnTo>
                    <a:pt x="174080" y="430"/>
                  </a:lnTo>
                  <a:lnTo>
                    <a:pt x="174163" y="2219"/>
                  </a:lnTo>
                  <a:lnTo>
                    <a:pt x="173753" y="7197"/>
                  </a:lnTo>
                  <a:lnTo>
                    <a:pt x="172851" y="15772"/>
                  </a:lnTo>
                  <a:lnTo>
                    <a:pt x="171458" y="28353"/>
                  </a:lnTo>
                  <a:lnTo>
                    <a:pt x="169620" y="45099"/>
                  </a:lnTo>
                  <a:lnTo>
                    <a:pt x="165448" y="87261"/>
                  </a:lnTo>
                  <a:lnTo>
                    <a:pt x="162197" y="133392"/>
                  </a:lnTo>
                  <a:lnTo>
                    <a:pt x="160357" y="175479"/>
                  </a:lnTo>
                  <a:lnTo>
                    <a:pt x="159684" y="192842"/>
                  </a:lnTo>
                  <a:lnTo>
                    <a:pt x="159034" y="206851"/>
                  </a:lnTo>
                  <a:lnTo>
                    <a:pt x="158427" y="217874"/>
                  </a:lnTo>
                  <a:lnTo>
                    <a:pt x="157903" y="226523"/>
                  </a:lnTo>
                  <a:lnTo>
                    <a:pt x="157500" y="233412"/>
                  </a:lnTo>
                  <a:lnTo>
                    <a:pt x="157061" y="241707"/>
                  </a:lnTo>
                  <a:lnTo>
                    <a:pt x="157061" y="246943"/>
                  </a:lnTo>
                  <a:lnTo>
                    <a:pt x="160114" y="249118"/>
                  </a:lnTo>
                  <a:lnTo>
                    <a:pt x="163175" y="251306"/>
                  </a:lnTo>
                  <a:lnTo>
                    <a:pt x="169282" y="250433"/>
                  </a:lnTo>
                  <a:lnTo>
                    <a:pt x="175388" y="249560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4617223" y="8080902"/>
            <a:ext cx="1527175" cy="450850"/>
            <a:chOff x="4617223" y="8080902"/>
            <a:chExt cx="1527175" cy="450850"/>
          </a:xfrm>
        </p:grpSpPr>
        <p:sp>
          <p:nvSpPr>
            <p:cNvPr id="46" name="object 46"/>
            <p:cNvSpPr/>
            <p:nvPr/>
          </p:nvSpPr>
          <p:spPr>
            <a:xfrm>
              <a:off x="4643401" y="8233062"/>
              <a:ext cx="217804" cy="272415"/>
            </a:xfrm>
            <a:custGeom>
              <a:avLst/>
              <a:gdLst/>
              <a:ahLst/>
              <a:cxnLst/>
              <a:rect l="l" t="t" r="r" b="b"/>
              <a:pathLst>
                <a:path w="217804" h="272415">
                  <a:moveTo>
                    <a:pt x="118231" y="4905"/>
                  </a:moveTo>
                  <a:lnTo>
                    <a:pt x="109725" y="2398"/>
                  </a:lnTo>
                  <a:lnTo>
                    <a:pt x="101219" y="545"/>
                  </a:lnTo>
                  <a:lnTo>
                    <a:pt x="92713" y="0"/>
                  </a:lnTo>
                  <a:lnTo>
                    <a:pt x="84206" y="1417"/>
                  </a:lnTo>
                  <a:lnTo>
                    <a:pt x="48869" y="31517"/>
                  </a:lnTo>
                  <a:lnTo>
                    <a:pt x="20764" y="76309"/>
                  </a:lnTo>
                  <a:lnTo>
                    <a:pt x="7118" y="113489"/>
                  </a:lnTo>
                  <a:lnTo>
                    <a:pt x="573" y="153244"/>
                  </a:lnTo>
                  <a:lnTo>
                    <a:pt x="0" y="172874"/>
                  </a:lnTo>
                  <a:lnTo>
                    <a:pt x="1213" y="191680"/>
                  </a:lnTo>
                  <a:lnTo>
                    <a:pt x="14835" y="237451"/>
                  </a:lnTo>
                  <a:lnTo>
                    <a:pt x="51051" y="258825"/>
                  </a:lnTo>
                  <a:lnTo>
                    <a:pt x="61636" y="256771"/>
                  </a:lnTo>
                  <a:lnTo>
                    <a:pt x="101526" y="228165"/>
                  </a:lnTo>
                  <a:lnTo>
                    <a:pt x="126088" y="190772"/>
                  </a:lnTo>
                  <a:lnTo>
                    <a:pt x="126088" y="185533"/>
                  </a:lnTo>
                  <a:lnTo>
                    <a:pt x="126088" y="180726"/>
                  </a:lnTo>
                  <a:lnTo>
                    <a:pt x="126088" y="175931"/>
                  </a:lnTo>
                  <a:lnTo>
                    <a:pt x="126088" y="171568"/>
                  </a:lnTo>
                  <a:lnTo>
                    <a:pt x="124341" y="168079"/>
                  </a:lnTo>
                  <a:lnTo>
                    <a:pt x="122594" y="164591"/>
                  </a:lnTo>
                  <a:lnTo>
                    <a:pt x="119109" y="161965"/>
                  </a:lnTo>
                  <a:lnTo>
                    <a:pt x="119978" y="159352"/>
                  </a:lnTo>
                  <a:lnTo>
                    <a:pt x="120856" y="156739"/>
                  </a:lnTo>
                  <a:lnTo>
                    <a:pt x="126088" y="154114"/>
                  </a:lnTo>
                  <a:lnTo>
                    <a:pt x="133066" y="151069"/>
                  </a:lnTo>
                  <a:lnTo>
                    <a:pt x="140045" y="148012"/>
                  </a:lnTo>
                  <a:lnTo>
                    <a:pt x="148771" y="144524"/>
                  </a:lnTo>
                  <a:lnTo>
                    <a:pt x="155315" y="142774"/>
                  </a:lnTo>
                  <a:lnTo>
                    <a:pt x="161859" y="141036"/>
                  </a:lnTo>
                  <a:lnTo>
                    <a:pt x="166222" y="141036"/>
                  </a:lnTo>
                  <a:lnTo>
                    <a:pt x="169282" y="143218"/>
                  </a:lnTo>
                  <a:lnTo>
                    <a:pt x="172332" y="145387"/>
                  </a:lnTo>
                  <a:lnTo>
                    <a:pt x="174079" y="149750"/>
                  </a:lnTo>
                  <a:lnTo>
                    <a:pt x="177574" y="165898"/>
                  </a:lnTo>
                  <a:lnTo>
                    <a:pt x="180516" y="179902"/>
                  </a:lnTo>
                  <a:lnTo>
                    <a:pt x="184115" y="196440"/>
                  </a:lnTo>
                  <a:lnTo>
                    <a:pt x="198812" y="242895"/>
                  </a:lnTo>
                  <a:lnTo>
                    <a:pt x="211191" y="263279"/>
                  </a:lnTo>
                  <a:lnTo>
                    <a:pt x="217708" y="271915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903860" y="8216751"/>
              <a:ext cx="153670" cy="254000"/>
            </a:xfrm>
            <a:custGeom>
              <a:avLst/>
              <a:gdLst/>
              <a:ahLst/>
              <a:cxnLst/>
              <a:rect l="l" t="t" r="r" b="b"/>
              <a:pathLst>
                <a:path w="153670" h="254000">
                  <a:moveTo>
                    <a:pt x="77665" y="23830"/>
                  </a:moveTo>
                  <a:lnTo>
                    <a:pt x="42381" y="0"/>
                  </a:lnTo>
                  <a:lnTo>
                    <a:pt x="35066" y="386"/>
                  </a:lnTo>
                  <a:lnTo>
                    <a:pt x="10041" y="35608"/>
                  </a:lnTo>
                  <a:lnTo>
                    <a:pt x="3551" y="73459"/>
                  </a:lnTo>
                  <a:lnTo>
                    <a:pt x="6" y="118511"/>
                  </a:lnTo>
                  <a:lnTo>
                    <a:pt x="0" y="140615"/>
                  </a:lnTo>
                  <a:lnTo>
                    <a:pt x="1261" y="161536"/>
                  </a:lnTo>
                  <a:lnTo>
                    <a:pt x="12297" y="213561"/>
                  </a:lnTo>
                  <a:lnTo>
                    <a:pt x="36654" y="245037"/>
                  </a:lnTo>
                  <a:lnTo>
                    <a:pt x="62613" y="253379"/>
                  </a:lnTo>
                  <a:lnTo>
                    <a:pt x="77393" y="252948"/>
                  </a:lnTo>
                  <a:lnTo>
                    <a:pt x="121021" y="230361"/>
                  </a:lnTo>
                  <a:lnTo>
                    <a:pt x="149298" y="186507"/>
                  </a:lnTo>
                  <a:lnTo>
                    <a:pt x="153225" y="153011"/>
                  </a:lnTo>
                  <a:lnTo>
                    <a:pt x="150525" y="135527"/>
                  </a:lnTo>
                  <a:lnTo>
                    <a:pt x="126720" y="84722"/>
                  </a:lnTo>
                  <a:lnTo>
                    <a:pt x="91899" y="50993"/>
                  </a:lnTo>
                  <a:lnTo>
                    <a:pt x="67194" y="36924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25989" y="8207413"/>
              <a:ext cx="26034" cy="284480"/>
            </a:xfrm>
            <a:custGeom>
              <a:avLst/>
              <a:gdLst/>
              <a:ahLst/>
              <a:cxnLst/>
              <a:rect l="l" t="t" r="r" b="b"/>
              <a:pathLst>
                <a:path w="26035" h="284479">
                  <a:moveTo>
                    <a:pt x="12597" y="17473"/>
                  </a:moveTo>
                  <a:lnTo>
                    <a:pt x="8235" y="9616"/>
                  </a:lnTo>
                  <a:lnTo>
                    <a:pt x="3872" y="1758"/>
                  </a:lnTo>
                  <a:lnTo>
                    <a:pt x="1690" y="23"/>
                  </a:lnTo>
                  <a:lnTo>
                    <a:pt x="456" y="0"/>
                  </a:lnTo>
                  <a:lnTo>
                    <a:pt x="0" y="3127"/>
                  </a:lnTo>
                  <a:lnTo>
                    <a:pt x="279" y="10263"/>
                  </a:lnTo>
                  <a:lnTo>
                    <a:pt x="1254" y="22270"/>
                  </a:lnTo>
                  <a:lnTo>
                    <a:pt x="2842" y="39607"/>
                  </a:lnTo>
                  <a:lnTo>
                    <a:pt x="4799" y="61155"/>
                  </a:lnTo>
                  <a:lnTo>
                    <a:pt x="6837" y="85402"/>
                  </a:lnTo>
                  <a:lnTo>
                    <a:pt x="8671" y="110834"/>
                  </a:lnTo>
                  <a:lnTo>
                    <a:pt x="10109" y="136137"/>
                  </a:lnTo>
                  <a:lnTo>
                    <a:pt x="11343" y="160788"/>
                  </a:lnTo>
                  <a:lnTo>
                    <a:pt x="12659" y="184458"/>
                  </a:lnTo>
                  <a:lnTo>
                    <a:pt x="14343" y="206817"/>
                  </a:lnTo>
                  <a:lnTo>
                    <a:pt x="16606" y="227663"/>
                  </a:lnTo>
                  <a:lnTo>
                    <a:pt x="19360" y="247282"/>
                  </a:lnTo>
                  <a:lnTo>
                    <a:pt x="22441" y="266083"/>
                  </a:lnTo>
                  <a:lnTo>
                    <a:pt x="25686" y="284476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088850" y="8189973"/>
              <a:ext cx="264795" cy="281305"/>
            </a:xfrm>
            <a:custGeom>
              <a:avLst/>
              <a:gdLst/>
              <a:ahLst/>
              <a:cxnLst/>
              <a:rect l="l" t="t" r="r" b="b"/>
              <a:pathLst>
                <a:path w="264795" h="281304">
                  <a:moveTo>
                    <a:pt x="0" y="42757"/>
                  </a:moveTo>
                  <a:lnTo>
                    <a:pt x="1750" y="38399"/>
                  </a:lnTo>
                  <a:lnTo>
                    <a:pt x="3488" y="34028"/>
                  </a:lnTo>
                  <a:lnTo>
                    <a:pt x="9596" y="28799"/>
                  </a:lnTo>
                  <a:lnTo>
                    <a:pt x="44510" y="10239"/>
                  </a:lnTo>
                  <a:lnTo>
                    <a:pt x="52411" y="8619"/>
                  </a:lnTo>
                  <a:lnTo>
                    <a:pt x="60392" y="8796"/>
                  </a:lnTo>
                  <a:lnTo>
                    <a:pt x="94145" y="35271"/>
                  </a:lnTo>
                  <a:lnTo>
                    <a:pt x="122543" y="77493"/>
                  </a:lnTo>
                  <a:lnTo>
                    <a:pt x="131318" y="91612"/>
                  </a:lnTo>
                  <a:lnTo>
                    <a:pt x="138743" y="103400"/>
                  </a:lnTo>
                  <a:lnTo>
                    <a:pt x="147471" y="116929"/>
                  </a:lnTo>
                  <a:lnTo>
                    <a:pt x="150959" y="120415"/>
                  </a:lnTo>
                  <a:lnTo>
                    <a:pt x="154007" y="120415"/>
                  </a:lnTo>
                  <a:lnTo>
                    <a:pt x="157067" y="120415"/>
                  </a:lnTo>
                  <a:lnTo>
                    <a:pt x="159687" y="116929"/>
                  </a:lnTo>
                  <a:lnTo>
                    <a:pt x="163604" y="105143"/>
                  </a:lnTo>
                  <a:lnTo>
                    <a:pt x="166803" y="94915"/>
                  </a:lnTo>
                  <a:lnTo>
                    <a:pt x="170533" y="82516"/>
                  </a:lnTo>
                  <a:lnTo>
                    <a:pt x="174835" y="68887"/>
                  </a:lnTo>
                  <a:lnTo>
                    <a:pt x="191144" y="29503"/>
                  </a:lnTo>
                  <a:lnTo>
                    <a:pt x="216396" y="0"/>
                  </a:lnTo>
                  <a:lnTo>
                    <a:pt x="220766" y="871"/>
                  </a:lnTo>
                  <a:lnTo>
                    <a:pt x="232333" y="43143"/>
                  </a:lnTo>
                  <a:lnTo>
                    <a:pt x="236437" y="89789"/>
                  </a:lnTo>
                  <a:lnTo>
                    <a:pt x="238649" y="114743"/>
                  </a:lnTo>
                  <a:lnTo>
                    <a:pt x="243615" y="161156"/>
                  </a:lnTo>
                  <a:lnTo>
                    <a:pt x="249555" y="203315"/>
                  </a:lnTo>
                  <a:lnTo>
                    <a:pt x="256647" y="242797"/>
                  </a:lnTo>
                  <a:lnTo>
                    <a:pt x="260477" y="261968"/>
                  </a:lnTo>
                  <a:lnTo>
                    <a:pt x="264390" y="280973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439730" y="8179505"/>
              <a:ext cx="151765" cy="247015"/>
            </a:xfrm>
            <a:custGeom>
              <a:avLst/>
              <a:gdLst/>
              <a:ahLst/>
              <a:cxnLst/>
              <a:rect l="l" t="t" r="r" b="b"/>
              <a:pathLst>
                <a:path w="151764" h="247015">
                  <a:moveTo>
                    <a:pt x="5127" y="42756"/>
                  </a:moveTo>
                  <a:lnTo>
                    <a:pt x="4256" y="34033"/>
                  </a:lnTo>
                  <a:lnTo>
                    <a:pt x="3384" y="25299"/>
                  </a:lnTo>
                  <a:lnTo>
                    <a:pt x="2941" y="23996"/>
                  </a:lnTo>
                  <a:lnTo>
                    <a:pt x="2682" y="24491"/>
                  </a:lnTo>
                  <a:lnTo>
                    <a:pt x="2505" y="28303"/>
                  </a:lnTo>
                  <a:lnTo>
                    <a:pt x="2328" y="35960"/>
                  </a:lnTo>
                  <a:lnTo>
                    <a:pt x="2070" y="47992"/>
                  </a:lnTo>
                  <a:lnTo>
                    <a:pt x="1675" y="64638"/>
                  </a:lnTo>
                  <a:lnTo>
                    <a:pt x="721" y="107747"/>
                  </a:lnTo>
                  <a:lnTo>
                    <a:pt x="81" y="155778"/>
                  </a:lnTo>
                  <a:lnTo>
                    <a:pt x="0" y="178656"/>
                  </a:lnTo>
                  <a:lnTo>
                    <a:pt x="81" y="199245"/>
                  </a:lnTo>
                  <a:lnTo>
                    <a:pt x="1307" y="238046"/>
                  </a:lnTo>
                  <a:lnTo>
                    <a:pt x="4256" y="246935"/>
                  </a:lnTo>
                  <a:lnTo>
                    <a:pt x="5999" y="241699"/>
                  </a:lnTo>
                  <a:lnTo>
                    <a:pt x="7742" y="228175"/>
                  </a:lnTo>
                  <a:lnTo>
                    <a:pt x="9074" y="216552"/>
                  </a:lnTo>
                  <a:lnTo>
                    <a:pt x="10527" y="202271"/>
                  </a:lnTo>
                  <a:lnTo>
                    <a:pt x="12223" y="185779"/>
                  </a:lnTo>
                  <a:lnTo>
                    <a:pt x="14286" y="167527"/>
                  </a:lnTo>
                  <a:lnTo>
                    <a:pt x="16790" y="148012"/>
                  </a:lnTo>
                  <a:lnTo>
                    <a:pt x="19578" y="127883"/>
                  </a:lnTo>
                  <a:lnTo>
                    <a:pt x="22447" y="107835"/>
                  </a:lnTo>
                  <a:lnTo>
                    <a:pt x="25196" y="88565"/>
                  </a:lnTo>
                  <a:lnTo>
                    <a:pt x="31944" y="40711"/>
                  </a:lnTo>
                  <a:lnTo>
                    <a:pt x="46136" y="1749"/>
                  </a:lnTo>
                  <a:lnTo>
                    <a:pt x="50501" y="0"/>
                  </a:lnTo>
                  <a:lnTo>
                    <a:pt x="57481" y="1303"/>
                  </a:lnTo>
                  <a:lnTo>
                    <a:pt x="91663" y="32281"/>
                  </a:lnTo>
                  <a:lnTo>
                    <a:pt x="112893" y="82894"/>
                  </a:lnTo>
                  <a:lnTo>
                    <a:pt x="123962" y="123689"/>
                  </a:lnTo>
                  <a:lnTo>
                    <a:pt x="128781" y="144003"/>
                  </a:lnTo>
                  <a:lnTo>
                    <a:pt x="133397" y="163171"/>
                  </a:lnTo>
                  <a:lnTo>
                    <a:pt x="137978" y="180594"/>
                  </a:lnTo>
                  <a:lnTo>
                    <a:pt x="142559" y="196545"/>
                  </a:lnTo>
                  <a:lnTo>
                    <a:pt x="147141" y="211513"/>
                  </a:lnTo>
                  <a:lnTo>
                    <a:pt x="151722" y="225991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60567" y="8248440"/>
              <a:ext cx="151828" cy="9162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71383" y="8096613"/>
              <a:ext cx="229488" cy="99473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689181" y="8135878"/>
              <a:ext cx="31115" cy="280670"/>
            </a:xfrm>
            <a:custGeom>
              <a:avLst/>
              <a:gdLst/>
              <a:ahLst/>
              <a:cxnLst/>
              <a:rect l="l" t="t" r="r" b="b"/>
              <a:pathLst>
                <a:path w="31114" h="280670">
                  <a:moveTo>
                    <a:pt x="20069" y="0"/>
                  </a:moveTo>
                  <a:lnTo>
                    <a:pt x="13961" y="0"/>
                  </a:lnTo>
                  <a:lnTo>
                    <a:pt x="7853" y="0"/>
                  </a:lnTo>
                  <a:lnTo>
                    <a:pt x="4363" y="2178"/>
                  </a:lnTo>
                  <a:lnTo>
                    <a:pt x="872" y="4357"/>
                  </a:lnTo>
                  <a:lnTo>
                    <a:pt x="0" y="8727"/>
                  </a:lnTo>
                  <a:lnTo>
                    <a:pt x="872" y="23989"/>
                  </a:lnTo>
                  <a:lnTo>
                    <a:pt x="1826" y="37361"/>
                  </a:lnTo>
                  <a:lnTo>
                    <a:pt x="3272" y="54044"/>
                  </a:lnTo>
                  <a:lnTo>
                    <a:pt x="5044" y="73261"/>
                  </a:lnTo>
                  <a:lnTo>
                    <a:pt x="6980" y="94234"/>
                  </a:lnTo>
                  <a:lnTo>
                    <a:pt x="8937" y="116221"/>
                  </a:lnTo>
                  <a:lnTo>
                    <a:pt x="10853" y="138574"/>
                  </a:lnTo>
                  <a:lnTo>
                    <a:pt x="12687" y="160682"/>
                  </a:lnTo>
                  <a:lnTo>
                    <a:pt x="14398" y="181932"/>
                  </a:lnTo>
                  <a:lnTo>
                    <a:pt x="15973" y="201751"/>
                  </a:lnTo>
                  <a:lnTo>
                    <a:pt x="17506" y="219726"/>
                  </a:lnTo>
                  <a:lnTo>
                    <a:pt x="23055" y="259116"/>
                  </a:lnTo>
                  <a:lnTo>
                    <a:pt x="27937" y="274082"/>
                  </a:lnTo>
                  <a:lnTo>
                    <a:pt x="30541" y="280096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00871" y="8167291"/>
              <a:ext cx="83767" cy="24083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946645" y="8107080"/>
              <a:ext cx="171450" cy="204470"/>
            </a:xfrm>
            <a:custGeom>
              <a:avLst/>
              <a:gdLst/>
              <a:ahLst/>
              <a:cxnLst/>
              <a:rect l="l" t="t" r="r" b="b"/>
              <a:pathLst>
                <a:path w="171450" h="204470">
                  <a:moveTo>
                    <a:pt x="105525" y="26175"/>
                  </a:moveTo>
                  <a:lnTo>
                    <a:pt x="103780" y="20068"/>
                  </a:lnTo>
                  <a:lnTo>
                    <a:pt x="102036" y="13962"/>
                  </a:lnTo>
                  <a:lnTo>
                    <a:pt x="99415" y="9594"/>
                  </a:lnTo>
                  <a:lnTo>
                    <a:pt x="96802" y="5237"/>
                  </a:lnTo>
                  <a:lnTo>
                    <a:pt x="93314" y="2618"/>
                  </a:lnTo>
                  <a:lnTo>
                    <a:pt x="89382" y="1304"/>
                  </a:lnTo>
                  <a:lnTo>
                    <a:pt x="85459" y="0"/>
                  </a:lnTo>
                  <a:lnTo>
                    <a:pt x="81094" y="0"/>
                  </a:lnTo>
                  <a:lnTo>
                    <a:pt x="43828" y="29238"/>
                  </a:lnTo>
                  <a:lnTo>
                    <a:pt x="14945" y="67407"/>
                  </a:lnTo>
                  <a:lnTo>
                    <a:pt x="0" y="114344"/>
                  </a:lnTo>
                  <a:lnTo>
                    <a:pt x="382" y="130397"/>
                  </a:lnTo>
                  <a:lnTo>
                    <a:pt x="22339" y="171782"/>
                  </a:lnTo>
                  <a:lnTo>
                    <a:pt x="74551" y="195896"/>
                  </a:lnTo>
                  <a:lnTo>
                    <a:pt x="120635" y="202168"/>
                  </a:lnTo>
                  <a:lnTo>
                    <a:pt x="145537" y="203444"/>
                  </a:lnTo>
                  <a:lnTo>
                    <a:pt x="170970" y="204186"/>
                  </a:lnTo>
                </a:path>
              </a:pathLst>
            </a:custGeom>
            <a:ln w="52354">
              <a:solidFill>
                <a:srgbClr val="5E30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94772" y="1693489"/>
            <a:ext cx="4605020" cy="81724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200" spc="-10" dirty="0"/>
              <a:t>BUCCAL</a:t>
            </a:r>
            <a:r>
              <a:rPr sz="5200" spc="-55" dirty="0"/>
              <a:t> </a:t>
            </a:r>
            <a:r>
              <a:rPr sz="5200" spc="-10" dirty="0"/>
              <a:t>BRANCH</a:t>
            </a:r>
            <a:endParaRPr sz="5200"/>
          </a:p>
        </p:txBody>
      </p:sp>
      <p:sp>
        <p:nvSpPr>
          <p:cNvPr id="3" name="object 3"/>
          <p:cNvSpPr txBox="1"/>
          <p:nvPr/>
        </p:nvSpPr>
        <p:spPr>
          <a:xfrm>
            <a:off x="705299" y="3082739"/>
            <a:ext cx="278130" cy="3707129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8399" y="3046294"/>
            <a:ext cx="4595495" cy="3707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54430">
              <a:lnSpc>
                <a:spcPct val="122000"/>
              </a:lnSpc>
              <a:spcBef>
                <a:spcPts val="100"/>
              </a:spcBef>
            </a:pPr>
            <a:r>
              <a:rPr sz="3300" spc="-5" dirty="0">
                <a:latin typeface="Calibri"/>
                <a:cs typeface="Calibri"/>
              </a:rPr>
              <a:t>ORBICULARIS</a:t>
            </a:r>
            <a:r>
              <a:rPr sz="3300" spc="-45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OCULI </a:t>
            </a:r>
            <a:r>
              <a:rPr sz="3300" spc="-730" dirty="0">
                <a:latin typeface="Calibri"/>
                <a:cs typeface="Calibri"/>
              </a:rPr>
              <a:t> </a:t>
            </a:r>
            <a:r>
              <a:rPr sz="3300" spc="-40" dirty="0">
                <a:latin typeface="Calibri"/>
                <a:cs typeface="Calibri"/>
              </a:rPr>
              <a:t>BUCCINATOR </a:t>
            </a:r>
            <a:r>
              <a:rPr sz="3300" spc="-35" dirty="0">
                <a:latin typeface="Calibri"/>
                <a:cs typeface="Calibri"/>
              </a:rPr>
              <a:t> </a:t>
            </a:r>
            <a:r>
              <a:rPr sz="3300" spc="-40" dirty="0">
                <a:latin typeface="Calibri"/>
                <a:cs typeface="Calibri"/>
              </a:rPr>
              <a:t>ZYGOMATICUS </a:t>
            </a:r>
            <a:r>
              <a:rPr sz="3300" spc="-35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NASALIS</a:t>
            </a:r>
            <a:endParaRPr sz="3300">
              <a:latin typeface="Calibri"/>
              <a:cs typeface="Calibri"/>
            </a:endParaRPr>
          </a:p>
          <a:p>
            <a:pPr marL="12700" marR="5080">
              <a:lnSpc>
                <a:spcPct val="122000"/>
              </a:lnSpc>
            </a:pPr>
            <a:r>
              <a:rPr sz="3300" spc="-75" dirty="0">
                <a:latin typeface="Calibri"/>
                <a:cs typeface="Calibri"/>
              </a:rPr>
              <a:t>LEVATOR</a:t>
            </a:r>
            <a:r>
              <a:rPr sz="3300" spc="-15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ANGULI</a:t>
            </a:r>
            <a:r>
              <a:rPr sz="3300" spc="-10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ORIS </a:t>
            </a:r>
            <a:r>
              <a:rPr sz="3300" dirty="0">
                <a:latin typeface="Calibri"/>
                <a:cs typeface="Calibri"/>
              </a:rPr>
              <a:t> </a:t>
            </a:r>
            <a:r>
              <a:rPr sz="3300" spc="-75" dirty="0">
                <a:latin typeface="Calibri"/>
                <a:cs typeface="Calibri"/>
              </a:rPr>
              <a:t>LEVATOR</a:t>
            </a:r>
            <a:r>
              <a:rPr sz="3300" spc="-25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LABII</a:t>
            </a:r>
            <a:r>
              <a:rPr sz="3300" spc="-25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SUPERIORIS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247989" y="2075913"/>
            <a:ext cx="8681720" cy="7686675"/>
            <a:chOff x="10247989" y="2075913"/>
            <a:chExt cx="8681720" cy="76866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2746" y="2075913"/>
              <a:ext cx="8566446" cy="768633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6173542" y="6138503"/>
              <a:ext cx="1363980" cy="386715"/>
            </a:xfrm>
            <a:custGeom>
              <a:avLst/>
              <a:gdLst/>
              <a:ahLst/>
              <a:cxnLst/>
              <a:rect l="l" t="t" r="r" b="b"/>
              <a:pathLst>
                <a:path w="1363980" h="386715">
                  <a:moveTo>
                    <a:pt x="1199620" y="43311"/>
                  </a:moveTo>
                  <a:lnTo>
                    <a:pt x="1144059" y="36611"/>
                  </a:lnTo>
                  <a:lnTo>
                    <a:pt x="1102885" y="31549"/>
                  </a:lnTo>
                  <a:lnTo>
                    <a:pt x="1080627" y="28807"/>
                  </a:lnTo>
                  <a:lnTo>
                    <a:pt x="1057468" y="25977"/>
                  </a:lnTo>
                  <a:lnTo>
                    <a:pt x="1009154" y="20233"/>
                  </a:lnTo>
                  <a:lnTo>
                    <a:pt x="959033" y="14849"/>
                  </a:lnTo>
                  <a:lnTo>
                    <a:pt x="907827" y="10513"/>
                  </a:lnTo>
                  <a:lnTo>
                    <a:pt x="856651" y="7230"/>
                  </a:lnTo>
                  <a:lnTo>
                    <a:pt x="806793" y="4342"/>
                  </a:lnTo>
                  <a:lnTo>
                    <a:pt x="757591" y="1848"/>
                  </a:lnTo>
                  <a:lnTo>
                    <a:pt x="706301" y="408"/>
                  </a:lnTo>
                  <a:lnTo>
                    <a:pt x="652023" y="15"/>
                  </a:lnTo>
                  <a:lnTo>
                    <a:pt x="624065" y="0"/>
                  </a:lnTo>
                  <a:lnTo>
                    <a:pt x="595832" y="15"/>
                  </a:lnTo>
                  <a:lnTo>
                    <a:pt x="540051" y="408"/>
                  </a:lnTo>
                  <a:lnTo>
                    <a:pt x="488110" y="1863"/>
                  </a:lnTo>
                  <a:lnTo>
                    <a:pt x="440741" y="4750"/>
                  </a:lnTo>
                  <a:lnTo>
                    <a:pt x="395879" y="9101"/>
                  </a:lnTo>
                  <a:lnTo>
                    <a:pt x="351202" y="15467"/>
                  </a:lnTo>
                  <a:lnTo>
                    <a:pt x="304323" y="24840"/>
                  </a:lnTo>
                  <a:lnTo>
                    <a:pt x="255930" y="36849"/>
                  </a:lnTo>
                  <a:lnTo>
                    <a:pt x="209816" y="49810"/>
                  </a:lnTo>
                  <a:lnTo>
                    <a:pt x="167948" y="62802"/>
                  </a:lnTo>
                  <a:lnTo>
                    <a:pt x="130421" y="75823"/>
                  </a:lnTo>
                  <a:lnTo>
                    <a:pt x="81768" y="97209"/>
                  </a:lnTo>
                  <a:lnTo>
                    <a:pt x="42050" y="123868"/>
                  </a:lnTo>
                  <a:lnTo>
                    <a:pt x="14004" y="154474"/>
                  </a:lnTo>
                  <a:lnTo>
                    <a:pt x="0" y="195555"/>
                  </a:lnTo>
                  <a:lnTo>
                    <a:pt x="1614" y="206905"/>
                  </a:lnTo>
                  <a:lnTo>
                    <a:pt x="21536" y="251492"/>
                  </a:lnTo>
                  <a:lnTo>
                    <a:pt x="45665" y="284874"/>
                  </a:lnTo>
                  <a:lnTo>
                    <a:pt x="75429" y="313517"/>
                  </a:lnTo>
                  <a:lnTo>
                    <a:pt x="107754" y="334920"/>
                  </a:lnTo>
                  <a:lnTo>
                    <a:pt x="158488" y="353608"/>
                  </a:lnTo>
                  <a:lnTo>
                    <a:pt x="199730" y="362310"/>
                  </a:lnTo>
                  <a:lnTo>
                    <a:pt x="249663" y="369803"/>
                  </a:lnTo>
                  <a:lnTo>
                    <a:pt x="307211" y="374139"/>
                  </a:lnTo>
                  <a:lnTo>
                    <a:pt x="368273" y="375507"/>
                  </a:lnTo>
                  <a:lnTo>
                    <a:pt x="397903" y="375831"/>
                  </a:lnTo>
                  <a:lnTo>
                    <a:pt x="426008" y="376270"/>
                  </a:lnTo>
                  <a:lnTo>
                    <a:pt x="453076" y="376799"/>
                  </a:lnTo>
                  <a:lnTo>
                    <a:pt x="479871" y="377328"/>
                  </a:lnTo>
                  <a:lnTo>
                    <a:pt x="507159" y="377766"/>
                  </a:lnTo>
                  <a:lnTo>
                    <a:pt x="535524" y="378043"/>
                  </a:lnTo>
                  <a:lnTo>
                    <a:pt x="564837" y="378234"/>
                  </a:lnTo>
                  <a:lnTo>
                    <a:pt x="594791" y="378428"/>
                  </a:lnTo>
                  <a:lnTo>
                    <a:pt x="625077" y="378715"/>
                  </a:lnTo>
                  <a:lnTo>
                    <a:pt x="685324" y="379801"/>
                  </a:lnTo>
                  <a:lnTo>
                    <a:pt x="743438" y="381599"/>
                  </a:lnTo>
                  <a:lnTo>
                    <a:pt x="798208" y="383955"/>
                  </a:lnTo>
                  <a:lnTo>
                    <a:pt x="825238" y="385060"/>
                  </a:lnTo>
                  <a:lnTo>
                    <a:pt x="852694" y="385934"/>
                  </a:lnTo>
                  <a:lnTo>
                    <a:pt x="880858" y="386470"/>
                  </a:lnTo>
                  <a:lnTo>
                    <a:pt x="909472" y="386599"/>
                  </a:lnTo>
                  <a:lnTo>
                    <a:pt x="938086" y="386274"/>
                  </a:lnTo>
                  <a:lnTo>
                    <a:pt x="993617" y="384119"/>
                  </a:lnTo>
                  <a:lnTo>
                    <a:pt x="1046360" y="380186"/>
                  </a:lnTo>
                  <a:lnTo>
                    <a:pt x="1097603" y="375135"/>
                  </a:lnTo>
                  <a:lnTo>
                    <a:pt x="1147134" y="369166"/>
                  </a:lnTo>
                  <a:lnTo>
                    <a:pt x="1193217" y="361952"/>
                  </a:lnTo>
                  <a:lnTo>
                    <a:pt x="1233338" y="353679"/>
                  </a:lnTo>
                  <a:lnTo>
                    <a:pt x="1276978" y="339683"/>
                  </a:lnTo>
                  <a:lnTo>
                    <a:pt x="1312432" y="312034"/>
                  </a:lnTo>
                  <a:lnTo>
                    <a:pt x="1346370" y="268520"/>
                  </a:lnTo>
                  <a:lnTo>
                    <a:pt x="1362899" y="227847"/>
                  </a:lnTo>
                  <a:lnTo>
                    <a:pt x="1363694" y="214139"/>
                  </a:lnTo>
                  <a:lnTo>
                    <a:pt x="1362201" y="199610"/>
                  </a:lnTo>
                  <a:lnTo>
                    <a:pt x="1344979" y="150622"/>
                  </a:lnTo>
                  <a:lnTo>
                    <a:pt x="1323964" y="114655"/>
                  </a:lnTo>
                  <a:lnTo>
                    <a:pt x="1295409" y="82288"/>
                  </a:lnTo>
                  <a:lnTo>
                    <a:pt x="1259054" y="59132"/>
                  </a:lnTo>
                  <a:lnTo>
                    <a:pt x="1215490" y="44278"/>
                  </a:lnTo>
                  <a:lnTo>
                    <a:pt x="1167785" y="35313"/>
                  </a:lnTo>
                  <a:lnTo>
                    <a:pt x="1128427" y="30325"/>
                  </a:lnTo>
                  <a:lnTo>
                    <a:pt x="1115904" y="28761"/>
                  </a:lnTo>
                  <a:lnTo>
                    <a:pt x="1107720" y="27607"/>
                  </a:lnTo>
                  <a:lnTo>
                    <a:pt x="1102428" y="26728"/>
                  </a:lnTo>
                  <a:lnTo>
                    <a:pt x="1098584" y="25990"/>
                  </a:lnTo>
                </a:path>
              </a:pathLst>
            </a:custGeom>
            <a:ln w="52354">
              <a:solidFill>
                <a:srgbClr val="E22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142273" y="5096170"/>
              <a:ext cx="2384425" cy="361315"/>
            </a:xfrm>
            <a:custGeom>
              <a:avLst/>
              <a:gdLst/>
              <a:ahLst/>
              <a:cxnLst/>
              <a:rect l="l" t="t" r="r" b="b"/>
              <a:pathLst>
                <a:path w="2384425" h="361314">
                  <a:moveTo>
                    <a:pt x="584194" y="23092"/>
                  </a:moveTo>
                  <a:lnTo>
                    <a:pt x="536789" y="11449"/>
                  </a:lnTo>
                  <a:lnTo>
                    <a:pt x="479744" y="9139"/>
                  </a:lnTo>
                  <a:lnTo>
                    <a:pt x="430996" y="8837"/>
                  </a:lnTo>
                  <a:lnTo>
                    <a:pt x="405836" y="9071"/>
                  </a:lnTo>
                  <a:lnTo>
                    <a:pt x="359023" y="10545"/>
                  </a:lnTo>
                  <a:lnTo>
                    <a:pt x="317290" y="13821"/>
                  </a:lnTo>
                  <a:lnTo>
                    <a:pt x="276111" y="19573"/>
                  </a:lnTo>
                  <a:lnTo>
                    <a:pt x="234948" y="27256"/>
                  </a:lnTo>
                  <a:lnTo>
                    <a:pt x="197456" y="35206"/>
                  </a:lnTo>
                  <a:lnTo>
                    <a:pt x="148174" y="48607"/>
                  </a:lnTo>
                  <a:lnTo>
                    <a:pt x="100568" y="69113"/>
                  </a:lnTo>
                  <a:lnTo>
                    <a:pt x="53922" y="98108"/>
                  </a:lnTo>
                  <a:lnTo>
                    <a:pt x="21011" y="126426"/>
                  </a:lnTo>
                  <a:lnTo>
                    <a:pt x="4099" y="163884"/>
                  </a:lnTo>
                  <a:lnTo>
                    <a:pt x="0" y="202114"/>
                  </a:lnTo>
                  <a:lnTo>
                    <a:pt x="1521" y="213836"/>
                  </a:lnTo>
                  <a:lnTo>
                    <a:pt x="17790" y="249044"/>
                  </a:lnTo>
                  <a:lnTo>
                    <a:pt x="58104" y="274238"/>
                  </a:lnTo>
                  <a:lnTo>
                    <a:pt x="98652" y="287289"/>
                  </a:lnTo>
                  <a:lnTo>
                    <a:pt x="146738" y="300281"/>
                  </a:lnTo>
                  <a:lnTo>
                    <a:pt x="181587" y="309066"/>
                  </a:lnTo>
                  <a:lnTo>
                    <a:pt x="199483" y="313684"/>
                  </a:lnTo>
                  <a:lnTo>
                    <a:pt x="217513" y="318578"/>
                  </a:lnTo>
                  <a:lnTo>
                    <a:pt x="235528" y="323749"/>
                  </a:lnTo>
                  <a:lnTo>
                    <a:pt x="253314" y="328923"/>
                  </a:lnTo>
                  <a:lnTo>
                    <a:pt x="270646" y="333736"/>
                  </a:lnTo>
                  <a:lnTo>
                    <a:pt x="318969" y="343238"/>
                  </a:lnTo>
                  <a:lnTo>
                    <a:pt x="372879" y="347923"/>
                  </a:lnTo>
                  <a:lnTo>
                    <a:pt x="415364" y="350813"/>
                  </a:lnTo>
                  <a:lnTo>
                    <a:pt x="436462" y="352263"/>
                  </a:lnTo>
                  <a:lnTo>
                    <a:pt x="476183" y="355085"/>
                  </a:lnTo>
                  <a:lnTo>
                    <a:pt x="517726" y="357543"/>
                  </a:lnTo>
                  <a:lnTo>
                    <a:pt x="566501" y="359352"/>
                  </a:lnTo>
                  <a:lnTo>
                    <a:pt x="621735" y="360434"/>
                  </a:lnTo>
                  <a:lnTo>
                    <a:pt x="681358" y="360858"/>
                  </a:lnTo>
                  <a:lnTo>
                    <a:pt x="743962" y="360919"/>
                  </a:lnTo>
                  <a:lnTo>
                    <a:pt x="775828" y="360919"/>
                  </a:lnTo>
                  <a:lnTo>
                    <a:pt x="807767" y="360919"/>
                  </a:lnTo>
                  <a:lnTo>
                    <a:pt x="839436" y="360919"/>
                  </a:lnTo>
                  <a:lnTo>
                    <a:pt x="870495" y="360919"/>
                  </a:lnTo>
                  <a:lnTo>
                    <a:pt x="900698" y="360911"/>
                  </a:lnTo>
                  <a:lnTo>
                    <a:pt x="958454" y="360714"/>
                  </a:lnTo>
                  <a:lnTo>
                    <a:pt x="1012693" y="359998"/>
                  </a:lnTo>
                  <a:lnTo>
                    <a:pt x="1038985" y="359473"/>
                  </a:lnTo>
                  <a:lnTo>
                    <a:pt x="1065360" y="358949"/>
                  </a:lnTo>
                  <a:lnTo>
                    <a:pt x="1120251" y="358232"/>
                  </a:lnTo>
                  <a:lnTo>
                    <a:pt x="1178690" y="358036"/>
                  </a:lnTo>
                  <a:lnTo>
                    <a:pt x="1239203" y="358021"/>
                  </a:lnTo>
                  <a:lnTo>
                    <a:pt x="1269431" y="357968"/>
                  </a:lnTo>
                  <a:lnTo>
                    <a:pt x="1327163" y="357543"/>
                  </a:lnTo>
                  <a:lnTo>
                    <a:pt x="1379250" y="356528"/>
                  </a:lnTo>
                  <a:lnTo>
                    <a:pt x="1429185" y="355137"/>
                  </a:lnTo>
                  <a:lnTo>
                    <a:pt x="1454752" y="354428"/>
                  </a:lnTo>
                  <a:lnTo>
                    <a:pt x="1506632" y="353178"/>
                  </a:lnTo>
                  <a:lnTo>
                    <a:pt x="1557184" y="352461"/>
                  </a:lnTo>
                  <a:lnTo>
                    <a:pt x="1607318" y="352271"/>
                  </a:lnTo>
                  <a:lnTo>
                    <a:pt x="1633669" y="352263"/>
                  </a:lnTo>
                  <a:lnTo>
                    <a:pt x="1661383" y="352248"/>
                  </a:lnTo>
                  <a:lnTo>
                    <a:pt x="1717514" y="351854"/>
                  </a:lnTo>
                  <a:lnTo>
                    <a:pt x="1768045" y="350411"/>
                  </a:lnTo>
                  <a:lnTo>
                    <a:pt x="1813018" y="348113"/>
                  </a:lnTo>
                  <a:lnTo>
                    <a:pt x="1835835" y="346967"/>
                  </a:lnTo>
                  <a:lnTo>
                    <a:pt x="1885701" y="345097"/>
                  </a:lnTo>
                  <a:lnTo>
                    <a:pt x="1940286" y="343591"/>
                  </a:lnTo>
                  <a:lnTo>
                    <a:pt x="1968667" y="342859"/>
                  </a:lnTo>
                  <a:lnTo>
                    <a:pt x="1996997" y="342033"/>
                  </a:lnTo>
                  <a:lnTo>
                    <a:pt x="2050478" y="339748"/>
                  </a:lnTo>
                  <a:lnTo>
                    <a:pt x="2096368" y="336080"/>
                  </a:lnTo>
                  <a:lnTo>
                    <a:pt x="2138036" y="330608"/>
                  </a:lnTo>
                  <a:lnTo>
                    <a:pt x="2179206" y="323141"/>
                  </a:lnTo>
                  <a:lnTo>
                    <a:pt x="2219299" y="314233"/>
                  </a:lnTo>
                  <a:lnTo>
                    <a:pt x="2256660" y="304435"/>
                  </a:lnTo>
                  <a:lnTo>
                    <a:pt x="2304062" y="287629"/>
                  </a:lnTo>
                  <a:lnTo>
                    <a:pt x="2338656" y="269970"/>
                  </a:lnTo>
                  <a:lnTo>
                    <a:pt x="2372332" y="248315"/>
                  </a:lnTo>
                  <a:lnTo>
                    <a:pt x="2379067" y="241581"/>
                  </a:lnTo>
                  <a:lnTo>
                    <a:pt x="2382048" y="237722"/>
                  </a:lnTo>
                  <a:lnTo>
                    <a:pt x="2364162" y="198739"/>
                  </a:lnTo>
                  <a:lnTo>
                    <a:pt x="2330485" y="166022"/>
                  </a:lnTo>
                  <a:lnTo>
                    <a:pt x="2285442" y="137128"/>
                  </a:lnTo>
                  <a:lnTo>
                    <a:pt x="2247282" y="116982"/>
                  </a:lnTo>
                  <a:lnTo>
                    <a:pt x="2205325" y="97943"/>
                  </a:lnTo>
                  <a:lnTo>
                    <a:pt x="2162000" y="82085"/>
                  </a:lnTo>
                  <a:lnTo>
                    <a:pt x="2116934" y="69947"/>
                  </a:lnTo>
                  <a:lnTo>
                    <a:pt x="2067169" y="60532"/>
                  </a:lnTo>
                  <a:lnTo>
                    <a:pt x="2014030" y="52920"/>
                  </a:lnTo>
                  <a:lnTo>
                    <a:pt x="1962810" y="46404"/>
                  </a:lnTo>
                  <a:lnTo>
                    <a:pt x="1914091" y="40632"/>
                  </a:lnTo>
                  <a:lnTo>
                    <a:pt x="1863523" y="35574"/>
                  </a:lnTo>
                  <a:lnTo>
                    <a:pt x="1810197" y="31048"/>
                  </a:lnTo>
                  <a:lnTo>
                    <a:pt x="1783389" y="28873"/>
                  </a:lnTo>
                  <a:lnTo>
                    <a:pt x="1756814" y="26713"/>
                  </a:lnTo>
                  <a:lnTo>
                    <a:pt x="1704451" y="22573"/>
                  </a:lnTo>
                  <a:lnTo>
                    <a:pt x="1652539" y="18972"/>
                  </a:lnTo>
                  <a:lnTo>
                    <a:pt x="1601701" y="16089"/>
                  </a:lnTo>
                  <a:lnTo>
                    <a:pt x="1554046" y="13902"/>
                  </a:lnTo>
                  <a:lnTo>
                    <a:pt x="1531385" y="12932"/>
                  </a:lnTo>
                  <a:lnTo>
                    <a:pt x="1508994" y="11876"/>
                  </a:lnTo>
                  <a:lnTo>
                    <a:pt x="1486489" y="10593"/>
                  </a:lnTo>
                  <a:lnTo>
                    <a:pt x="1463404" y="8993"/>
                  </a:lnTo>
                  <a:lnTo>
                    <a:pt x="1439522" y="7218"/>
                  </a:lnTo>
                  <a:lnTo>
                    <a:pt x="1414584" y="5443"/>
                  </a:lnTo>
                  <a:lnTo>
                    <a:pt x="1360504" y="2575"/>
                  </a:lnTo>
                  <a:lnTo>
                    <a:pt x="1301413" y="943"/>
                  </a:lnTo>
                  <a:lnTo>
                    <a:pt x="1240156" y="204"/>
                  </a:lnTo>
                  <a:lnTo>
                    <a:pt x="1179259" y="7"/>
                  </a:lnTo>
                  <a:lnTo>
                    <a:pt x="1149618" y="0"/>
                  </a:lnTo>
                  <a:lnTo>
                    <a:pt x="1120796" y="0"/>
                  </a:lnTo>
                  <a:lnTo>
                    <a:pt x="1092604" y="0"/>
                  </a:lnTo>
                  <a:lnTo>
                    <a:pt x="1064765" y="0"/>
                  </a:lnTo>
                  <a:lnTo>
                    <a:pt x="1036998" y="0"/>
                  </a:lnTo>
                  <a:lnTo>
                    <a:pt x="1009122" y="22"/>
                  </a:lnTo>
                  <a:lnTo>
                    <a:pt x="953619" y="606"/>
                  </a:lnTo>
                  <a:lnTo>
                    <a:pt x="899561" y="2773"/>
                  </a:lnTo>
                  <a:lnTo>
                    <a:pt x="847736" y="6519"/>
                  </a:lnTo>
                  <a:lnTo>
                    <a:pt x="798563" y="10815"/>
                  </a:lnTo>
                  <a:lnTo>
                    <a:pt x="774588" y="12930"/>
                  </a:lnTo>
                  <a:lnTo>
                    <a:pt x="725633" y="16842"/>
                  </a:lnTo>
                  <a:lnTo>
                    <a:pt x="673436" y="20090"/>
                  </a:lnTo>
                  <a:lnTo>
                    <a:pt x="619747" y="22624"/>
                  </a:lnTo>
                  <a:lnTo>
                    <a:pt x="567508" y="24545"/>
                  </a:lnTo>
                  <a:lnTo>
                    <a:pt x="542688" y="25462"/>
                  </a:lnTo>
                  <a:lnTo>
                    <a:pt x="497156" y="27676"/>
                  </a:lnTo>
                  <a:lnTo>
                    <a:pt x="455423" y="31547"/>
                  </a:lnTo>
                  <a:lnTo>
                    <a:pt x="412775" y="38758"/>
                  </a:lnTo>
                  <a:lnTo>
                    <a:pt x="367554" y="49126"/>
                  </a:lnTo>
                  <a:lnTo>
                    <a:pt x="344488" y="54856"/>
                  </a:lnTo>
                </a:path>
              </a:pathLst>
            </a:custGeom>
            <a:ln w="52354">
              <a:solidFill>
                <a:srgbClr val="E22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172430" y="5462864"/>
              <a:ext cx="2045970" cy="358140"/>
            </a:xfrm>
            <a:custGeom>
              <a:avLst/>
              <a:gdLst/>
              <a:ahLst/>
              <a:cxnLst/>
              <a:rect l="l" t="t" r="r" b="b"/>
              <a:pathLst>
                <a:path w="2045969" h="358139">
                  <a:moveTo>
                    <a:pt x="288289" y="25990"/>
                  </a:moveTo>
                  <a:lnTo>
                    <a:pt x="240673" y="29370"/>
                  </a:lnTo>
                  <a:lnTo>
                    <a:pt x="192674" y="39638"/>
                  </a:lnTo>
                  <a:lnTo>
                    <a:pt x="139877" y="58849"/>
                  </a:lnTo>
                  <a:lnTo>
                    <a:pt x="101795" y="77545"/>
                  </a:lnTo>
                  <a:lnTo>
                    <a:pt x="65842" y="103417"/>
                  </a:lnTo>
                  <a:lnTo>
                    <a:pt x="35858" y="133767"/>
                  </a:lnTo>
                  <a:lnTo>
                    <a:pt x="8249" y="172398"/>
                  </a:lnTo>
                  <a:lnTo>
                    <a:pt x="0" y="199884"/>
                  </a:lnTo>
                  <a:lnTo>
                    <a:pt x="580" y="207830"/>
                  </a:lnTo>
                  <a:lnTo>
                    <a:pt x="25828" y="250501"/>
                  </a:lnTo>
                  <a:lnTo>
                    <a:pt x="58492" y="278206"/>
                  </a:lnTo>
                  <a:lnTo>
                    <a:pt x="106453" y="300292"/>
                  </a:lnTo>
                  <a:lnTo>
                    <a:pt x="145187" y="309932"/>
                  </a:lnTo>
                  <a:lnTo>
                    <a:pt x="183394" y="317186"/>
                  </a:lnTo>
                  <a:lnTo>
                    <a:pt x="238224" y="325311"/>
                  </a:lnTo>
                  <a:lnTo>
                    <a:pt x="277420" y="328977"/>
                  </a:lnTo>
                  <a:lnTo>
                    <a:pt x="320527" y="331560"/>
                  </a:lnTo>
                  <a:lnTo>
                    <a:pt x="368542" y="333363"/>
                  </a:lnTo>
                  <a:lnTo>
                    <a:pt x="421606" y="334444"/>
                  </a:lnTo>
                  <a:lnTo>
                    <a:pt x="479114" y="334865"/>
                  </a:lnTo>
                  <a:lnTo>
                    <a:pt x="538045" y="334925"/>
                  </a:lnTo>
                  <a:lnTo>
                    <a:pt x="566970" y="334933"/>
                  </a:lnTo>
                  <a:lnTo>
                    <a:pt x="622330" y="335128"/>
                  </a:lnTo>
                  <a:lnTo>
                    <a:pt x="672946" y="335866"/>
                  </a:lnTo>
                  <a:lnTo>
                    <a:pt x="720419" y="337315"/>
                  </a:lnTo>
                  <a:lnTo>
                    <a:pt x="769596" y="339471"/>
                  </a:lnTo>
                  <a:lnTo>
                    <a:pt x="822008" y="342160"/>
                  </a:lnTo>
                  <a:lnTo>
                    <a:pt x="848961" y="343594"/>
                  </a:lnTo>
                  <a:lnTo>
                    <a:pt x="876053" y="345036"/>
                  </a:lnTo>
                  <a:lnTo>
                    <a:pt x="903127" y="346478"/>
                  </a:lnTo>
                  <a:lnTo>
                    <a:pt x="929952" y="347920"/>
                  </a:lnTo>
                  <a:lnTo>
                    <a:pt x="956297" y="349362"/>
                  </a:lnTo>
                  <a:lnTo>
                    <a:pt x="981951" y="350807"/>
                  </a:lnTo>
                  <a:lnTo>
                    <a:pt x="1007204" y="352201"/>
                  </a:lnTo>
                  <a:lnTo>
                    <a:pt x="1057755" y="354667"/>
                  </a:lnTo>
                  <a:lnTo>
                    <a:pt x="1110120" y="356469"/>
                  </a:lnTo>
                  <a:lnTo>
                    <a:pt x="1164618" y="357551"/>
                  </a:lnTo>
                  <a:lnTo>
                    <a:pt x="1221059" y="357971"/>
                  </a:lnTo>
                  <a:lnTo>
                    <a:pt x="1278212" y="358031"/>
                  </a:lnTo>
                  <a:lnTo>
                    <a:pt x="1306624" y="358024"/>
                  </a:lnTo>
                  <a:lnTo>
                    <a:pt x="1362523" y="357829"/>
                  </a:lnTo>
                  <a:lnTo>
                    <a:pt x="1416605" y="357100"/>
                  </a:lnTo>
                  <a:lnTo>
                    <a:pt x="1467980" y="355658"/>
                  </a:lnTo>
                  <a:lnTo>
                    <a:pt x="1515649" y="353502"/>
                  </a:lnTo>
                  <a:lnTo>
                    <a:pt x="1560147" y="350807"/>
                  </a:lnTo>
                  <a:lnTo>
                    <a:pt x="1603502" y="347905"/>
                  </a:lnTo>
                  <a:lnTo>
                    <a:pt x="1646817" y="344631"/>
                  </a:lnTo>
                  <a:lnTo>
                    <a:pt x="1690119" y="340297"/>
                  </a:lnTo>
                  <a:lnTo>
                    <a:pt x="1733229" y="334717"/>
                  </a:lnTo>
                  <a:lnTo>
                    <a:pt x="1775804" y="328233"/>
                  </a:lnTo>
                  <a:lnTo>
                    <a:pt x="1817273" y="321211"/>
                  </a:lnTo>
                  <a:lnTo>
                    <a:pt x="1856897" y="313938"/>
                  </a:lnTo>
                  <a:lnTo>
                    <a:pt x="1909620" y="299321"/>
                  </a:lnTo>
                  <a:lnTo>
                    <a:pt x="1950649" y="275774"/>
                  </a:lnTo>
                  <a:lnTo>
                    <a:pt x="1963004" y="267562"/>
                  </a:lnTo>
                  <a:lnTo>
                    <a:pt x="1975169" y="259951"/>
                  </a:lnTo>
                  <a:lnTo>
                    <a:pt x="2014179" y="233029"/>
                  </a:lnTo>
                  <a:lnTo>
                    <a:pt x="2035448" y="192440"/>
                  </a:lnTo>
                  <a:lnTo>
                    <a:pt x="2045782" y="145815"/>
                  </a:lnTo>
                  <a:lnTo>
                    <a:pt x="2045253" y="131762"/>
                  </a:lnTo>
                  <a:lnTo>
                    <a:pt x="2029852" y="95756"/>
                  </a:lnTo>
                  <a:lnTo>
                    <a:pt x="1997263" y="63617"/>
                  </a:lnTo>
                  <a:lnTo>
                    <a:pt x="1953723" y="36573"/>
                  </a:lnTo>
                  <a:lnTo>
                    <a:pt x="1902236" y="16019"/>
                  </a:lnTo>
                  <a:lnTo>
                    <a:pt x="1855194" y="3364"/>
                  </a:lnTo>
                  <a:lnTo>
                    <a:pt x="1839833" y="0"/>
                  </a:lnTo>
                  <a:lnTo>
                    <a:pt x="1834996" y="0"/>
                  </a:lnTo>
                  <a:lnTo>
                    <a:pt x="1830161" y="0"/>
                  </a:lnTo>
                </a:path>
              </a:pathLst>
            </a:custGeom>
            <a:ln w="52354">
              <a:solidFill>
                <a:srgbClr val="E22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308569" y="4945747"/>
              <a:ext cx="1006475" cy="305435"/>
            </a:xfrm>
            <a:custGeom>
              <a:avLst/>
              <a:gdLst/>
              <a:ahLst/>
              <a:cxnLst/>
              <a:rect l="l" t="t" r="r" b="b"/>
              <a:pathLst>
                <a:path w="1006475" h="305435">
                  <a:moveTo>
                    <a:pt x="910977" y="43633"/>
                  </a:moveTo>
                  <a:lnTo>
                    <a:pt x="862121" y="30540"/>
                  </a:lnTo>
                  <a:lnTo>
                    <a:pt x="812120" y="20907"/>
                  </a:lnTo>
                  <a:lnTo>
                    <a:pt x="772252" y="15029"/>
                  </a:lnTo>
                  <a:lnTo>
                    <a:pt x="728630" y="9972"/>
                  </a:lnTo>
                  <a:lnTo>
                    <a:pt x="682861" y="6042"/>
                  </a:lnTo>
                  <a:lnTo>
                    <a:pt x="636292" y="3250"/>
                  </a:lnTo>
                  <a:lnTo>
                    <a:pt x="589852" y="1288"/>
                  </a:lnTo>
                  <a:lnTo>
                    <a:pt x="544207" y="157"/>
                  </a:lnTo>
                  <a:lnTo>
                    <a:pt x="521804" y="0"/>
                  </a:lnTo>
                  <a:lnTo>
                    <a:pt x="499684" y="170"/>
                  </a:lnTo>
                  <a:lnTo>
                    <a:pt x="455426" y="1658"/>
                  </a:lnTo>
                  <a:lnTo>
                    <a:pt x="409678" y="4926"/>
                  </a:lnTo>
                  <a:lnTo>
                    <a:pt x="363907" y="9987"/>
                  </a:lnTo>
                  <a:lnTo>
                    <a:pt x="322705" y="16532"/>
                  </a:lnTo>
                  <a:lnTo>
                    <a:pt x="269643" y="29225"/>
                  </a:lnTo>
                  <a:lnTo>
                    <a:pt x="219504" y="45798"/>
                  </a:lnTo>
                  <a:lnTo>
                    <a:pt x="174097" y="64730"/>
                  </a:lnTo>
                  <a:lnTo>
                    <a:pt x="128705" y="85893"/>
                  </a:lnTo>
                  <a:lnTo>
                    <a:pt x="81163" y="109945"/>
                  </a:lnTo>
                  <a:lnTo>
                    <a:pt x="41520" y="136569"/>
                  </a:lnTo>
                  <a:lnTo>
                    <a:pt x="11648" y="172840"/>
                  </a:lnTo>
                  <a:lnTo>
                    <a:pt x="885" y="210729"/>
                  </a:lnTo>
                  <a:lnTo>
                    <a:pt x="0" y="218152"/>
                  </a:lnTo>
                  <a:lnTo>
                    <a:pt x="0" y="222507"/>
                  </a:lnTo>
                  <a:lnTo>
                    <a:pt x="46840" y="247919"/>
                  </a:lnTo>
                  <a:lnTo>
                    <a:pt x="95492" y="263246"/>
                  </a:lnTo>
                  <a:lnTo>
                    <a:pt x="143539" y="273549"/>
                  </a:lnTo>
                  <a:lnTo>
                    <a:pt x="195795" y="281469"/>
                  </a:lnTo>
                  <a:lnTo>
                    <a:pt x="246928" y="286971"/>
                  </a:lnTo>
                  <a:lnTo>
                    <a:pt x="277941" y="289696"/>
                  </a:lnTo>
                  <a:lnTo>
                    <a:pt x="292318" y="291009"/>
                  </a:lnTo>
                  <a:lnTo>
                    <a:pt x="334629" y="294928"/>
                  </a:lnTo>
                  <a:lnTo>
                    <a:pt x="382113" y="298676"/>
                  </a:lnTo>
                  <a:lnTo>
                    <a:pt x="434591" y="301421"/>
                  </a:lnTo>
                  <a:lnTo>
                    <a:pt x="487965" y="303438"/>
                  </a:lnTo>
                  <a:lnTo>
                    <a:pt x="546698" y="304967"/>
                  </a:lnTo>
                  <a:lnTo>
                    <a:pt x="595753" y="305295"/>
                  </a:lnTo>
                  <a:lnTo>
                    <a:pt x="621394" y="305213"/>
                  </a:lnTo>
                  <a:lnTo>
                    <a:pt x="669025" y="304558"/>
                  </a:lnTo>
                  <a:lnTo>
                    <a:pt x="709524" y="303253"/>
                  </a:lnTo>
                  <a:lnTo>
                    <a:pt x="761389" y="300113"/>
                  </a:lnTo>
                  <a:lnTo>
                    <a:pt x="808098" y="296232"/>
                  </a:lnTo>
                  <a:lnTo>
                    <a:pt x="856014" y="291450"/>
                  </a:lnTo>
                  <a:lnTo>
                    <a:pt x="907607" y="284453"/>
                  </a:lnTo>
                  <a:lnTo>
                    <a:pt x="946588" y="276174"/>
                  </a:lnTo>
                  <a:lnTo>
                    <a:pt x="978551" y="254797"/>
                  </a:lnTo>
                  <a:lnTo>
                    <a:pt x="998178" y="213621"/>
                  </a:lnTo>
                  <a:lnTo>
                    <a:pt x="1005922" y="168409"/>
                  </a:lnTo>
                  <a:lnTo>
                    <a:pt x="1005862" y="158742"/>
                  </a:lnTo>
                  <a:lnTo>
                    <a:pt x="987339" y="117368"/>
                  </a:lnTo>
                  <a:lnTo>
                    <a:pt x="944589" y="88129"/>
                  </a:lnTo>
                  <a:lnTo>
                    <a:pt x="900653" y="67082"/>
                  </a:lnTo>
                  <a:lnTo>
                    <a:pt x="855687" y="49356"/>
                  </a:lnTo>
                  <a:lnTo>
                    <a:pt x="819371" y="36648"/>
                  </a:lnTo>
                  <a:lnTo>
                    <a:pt x="814103" y="34909"/>
                  </a:lnTo>
                  <a:lnTo>
                    <a:pt x="808882" y="33156"/>
                  </a:lnTo>
                </a:path>
              </a:pathLst>
            </a:custGeom>
            <a:ln w="52354">
              <a:solidFill>
                <a:srgbClr val="E22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274167" y="5225582"/>
              <a:ext cx="236220" cy="683895"/>
            </a:xfrm>
            <a:custGeom>
              <a:avLst/>
              <a:gdLst/>
              <a:ahLst/>
              <a:cxnLst/>
              <a:rect l="l" t="t" r="r" b="b"/>
              <a:pathLst>
                <a:path w="236220" h="683895">
                  <a:moveTo>
                    <a:pt x="235982" y="17729"/>
                  </a:moveTo>
                  <a:lnTo>
                    <a:pt x="189808" y="0"/>
                  </a:lnTo>
                  <a:lnTo>
                    <a:pt x="174627" y="591"/>
                  </a:lnTo>
                  <a:lnTo>
                    <a:pt x="120644" y="13351"/>
                  </a:lnTo>
                  <a:lnTo>
                    <a:pt x="83792" y="28648"/>
                  </a:lnTo>
                  <a:lnTo>
                    <a:pt x="42213" y="50434"/>
                  </a:lnTo>
                  <a:lnTo>
                    <a:pt x="11615" y="80932"/>
                  </a:lnTo>
                  <a:lnTo>
                    <a:pt x="0" y="119813"/>
                  </a:lnTo>
                  <a:lnTo>
                    <a:pt x="308" y="129930"/>
                  </a:lnTo>
                  <a:lnTo>
                    <a:pt x="15133" y="167854"/>
                  </a:lnTo>
                  <a:lnTo>
                    <a:pt x="20449" y="176522"/>
                  </a:lnTo>
                  <a:lnTo>
                    <a:pt x="25489" y="184897"/>
                  </a:lnTo>
                  <a:lnTo>
                    <a:pt x="39482" y="228330"/>
                  </a:lnTo>
                  <a:lnTo>
                    <a:pt x="40334" y="237358"/>
                  </a:lnTo>
                  <a:lnTo>
                    <a:pt x="41392" y="245900"/>
                  </a:lnTo>
                  <a:lnTo>
                    <a:pt x="42928" y="253780"/>
                  </a:lnTo>
                  <a:lnTo>
                    <a:pt x="44505" y="261542"/>
                  </a:lnTo>
                  <a:lnTo>
                    <a:pt x="45509" y="269883"/>
                  </a:lnTo>
                  <a:lnTo>
                    <a:pt x="36671" y="315510"/>
                  </a:lnTo>
                  <a:lnTo>
                    <a:pt x="22730" y="352256"/>
                  </a:lnTo>
                  <a:lnTo>
                    <a:pt x="20449" y="358018"/>
                  </a:lnTo>
                  <a:lnTo>
                    <a:pt x="17833" y="365003"/>
                  </a:lnTo>
                  <a:lnTo>
                    <a:pt x="16965" y="369353"/>
                  </a:lnTo>
                  <a:lnTo>
                    <a:pt x="18273" y="372846"/>
                  </a:lnTo>
                  <a:lnTo>
                    <a:pt x="19580" y="376339"/>
                  </a:lnTo>
                  <a:lnTo>
                    <a:pt x="23075" y="378974"/>
                  </a:lnTo>
                  <a:lnTo>
                    <a:pt x="29613" y="381133"/>
                  </a:lnTo>
                  <a:lnTo>
                    <a:pt x="35020" y="382768"/>
                  </a:lnTo>
                  <a:lnTo>
                    <a:pt x="41122" y="384685"/>
                  </a:lnTo>
                  <a:lnTo>
                    <a:pt x="68445" y="420855"/>
                  </a:lnTo>
                  <a:lnTo>
                    <a:pt x="68149" y="431181"/>
                  </a:lnTo>
                  <a:lnTo>
                    <a:pt x="57534" y="469277"/>
                  </a:lnTo>
                  <a:lnTo>
                    <a:pt x="44881" y="500791"/>
                  </a:lnTo>
                  <a:lnTo>
                    <a:pt x="38268" y="517126"/>
                  </a:lnTo>
                  <a:lnTo>
                    <a:pt x="23285" y="561656"/>
                  </a:lnTo>
                  <a:lnTo>
                    <a:pt x="16905" y="610408"/>
                  </a:lnTo>
                  <a:lnTo>
                    <a:pt x="17961" y="621549"/>
                  </a:lnTo>
                  <a:lnTo>
                    <a:pt x="37444" y="662083"/>
                  </a:lnTo>
                  <a:lnTo>
                    <a:pt x="80181" y="681630"/>
                  </a:lnTo>
                  <a:lnTo>
                    <a:pt x="106898" y="683663"/>
                  </a:lnTo>
                  <a:lnTo>
                    <a:pt x="120527" y="683609"/>
                  </a:lnTo>
                  <a:lnTo>
                    <a:pt x="167486" y="679945"/>
                  </a:lnTo>
                  <a:lnTo>
                    <a:pt x="177031" y="678684"/>
                  </a:lnTo>
                  <a:lnTo>
                    <a:pt x="186250" y="677381"/>
                  </a:lnTo>
                </a:path>
              </a:pathLst>
            </a:custGeom>
            <a:ln w="52354">
              <a:solidFill>
                <a:srgbClr val="E22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513677" y="4428290"/>
              <a:ext cx="1801495" cy="353695"/>
            </a:xfrm>
            <a:custGeom>
              <a:avLst/>
              <a:gdLst/>
              <a:ahLst/>
              <a:cxnLst/>
              <a:rect l="l" t="t" r="r" b="b"/>
              <a:pathLst>
                <a:path w="1801495" h="353695">
                  <a:moveTo>
                    <a:pt x="472851" y="0"/>
                  </a:moveTo>
                  <a:lnTo>
                    <a:pt x="419145" y="5095"/>
                  </a:lnTo>
                  <a:lnTo>
                    <a:pt x="366440" y="10462"/>
                  </a:lnTo>
                  <a:lnTo>
                    <a:pt x="315754" y="16368"/>
                  </a:lnTo>
                  <a:lnTo>
                    <a:pt x="268109" y="23083"/>
                  </a:lnTo>
                  <a:lnTo>
                    <a:pt x="224523" y="30873"/>
                  </a:lnTo>
                  <a:lnTo>
                    <a:pt x="176784" y="42360"/>
                  </a:lnTo>
                  <a:lnTo>
                    <a:pt x="136285" y="55426"/>
                  </a:lnTo>
                  <a:lnTo>
                    <a:pt x="74339" y="84190"/>
                  </a:lnTo>
                  <a:lnTo>
                    <a:pt x="33676" y="113656"/>
                  </a:lnTo>
                  <a:lnTo>
                    <a:pt x="3080" y="157877"/>
                  </a:lnTo>
                  <a:lnTo>
                    <a:pt x="0" y="172764"/>
                  </a:lnTo>
                  <a:lnTo>
                    <a:pt x="1124" y="187914"/>
                  </a:lnTo>
                  <a:lnTo>
                    <a:pt x="33467" y="235726"/>
                  </a:lnTo>
                  <a:lnTo>
                    <a:pt x="75761" y="267992"/>
                  </a:lnTo>
                  <a:lnTo>
                    <a:pt x="131014" y="297813"/>
                  </a:lnTo>
                  <a:lnTo>
                    <a:pt x="206284" y="321325"/>
                  </a:lnTo>
                  <a:lnTo>
                    <a:pt x="253818" y="329564"/>
                  </a:lnTo>
                  <a:lnTo>
                    <a:pt x="306748" y="335702"/>
                  </a:lnTo>
                  <a:lnTo>
                    <a:pt x="363099" y="340261"/>
                  </a:lnTo>
                  <a:lnTo>
                    <a:pt x="420893" y="343768"/>
                  </a:lnTo>
                  <a:lnTo>
                    <a:pt x="467173" y="346125"/>
                  </a:lnTo>
                  <a:lnTo>
                    <a:pt x="513842" y="348146"/>
                  </a:lnTo>
                  <a:lnTo>
                    <a:pt x="561653" y="349831"/>
                  </a:lnTo>
                  <a:lnTo>
                    <a:pt x="611354" y="351177"/>
                  </a:lnTo>
                  <a:lnTo>
                    <a:pt x="663698" y="352182"/>
                  </a:lnTo>
                  <a:lnTo>
                    <a:pt x="709673" y="352775"/>
                  </a:lnTo>
                  <a:lnTo>
                    <a:pt x="757484" y="353173"/>
                  </a:lnTo>
                  <a:lnTo>
                    <a:pt x="806625" y="353414"/>
                  </a:lnTo>
                  <a:lnTo>
                    <a:pt x="856588" y="353538"/>
                  </a:lnTo>
                  <a:lnTo>
                    <a:pt x="906867" y="353583"/>
                  </a:lnTo>
                  <a:lnTo>
                    <a:pt x="956956" y="353590"/>
                  </a:lnTo>
                  <a:lnTo>
                    <a:pt x="1016123" y="353567"/>
                  </a:lnTo>
                  <a:lnTo>
                    <a:pt x="1073824" y="353411"/>
                  </a:lnTo>
                  <a:lnTo>
                    <a:pt x="1129577" y="352985"/>
                  </a:lnTo>
                  <a:lnTo>
                    <a:pt x="1182901" y="352157"/>
                  </a:lnTo>
                  <a:lnTo>
                    <a:pt x="1233313" y="350791"/>
                  </a:lnTo>
                  <a:lnTo>
                    <a:pt x="1291866" y="348176"/>
                  </a:lnTo>
                  <a:lnTo>
                    <a:pt x="1345941" y="344644"/>
                  </a:lnTo>
                  <a:lnTo>
                    <a:pt x="1396328" y="340326"/>
                  </a:lnTo>
                  <a:lnTo>
                    <a:pt x="1443822" y="335354"/>
                  </a:lnTo>
                  <a:lnTo>
                    <a:pt x="1489080" y="329782"/>
                  </a:lnTo>
                  <a:lnTo>
                    <a:pt x="1532228" y="323422"/>
                  </a:lnTo>
                  <a:lnTo>
                    <a:pt x="1573258" y="316010"/>
                  </a:lnTo>
                  <a:lnTo>
                    <a:pt x="1612162" y="307279"/>
                  </a:lnTo>
                  <a:lnTo>
                    <a:pt x="1648881" y="297044"/>
                  </a:lnTo>
                  <a:lnTo>
                    <a:pt x="1712843" y="272355"/>
                  </a:lnTo>
                  <a:lnTo>
                    <a:pt x="1759109" y="243021"/>
                  </a:lnTo>
                  <a:lnTo>
                    <a:pt x="1786612" y="212203"/>
                  </a:lnTo>
                  <a:lnTo>
                    <a:pt x="1801430" y="173283"/>
                  </a:lnTo>
                  <a:lnTo>
                    <a:pt x="1801113" y="162718"/>
                  </a:lnTo>
                  <a:lnTo>
                    <a:pt x="1783401" y="125711"/>
                  </a:lnTo>
                  <a:lnTo>
                    <a:pt x="1747764" y="88051"/>
                  </a:lnTo>
                  <a:lnTo>
                    <a:pt x="1690068" y="67703"/>
                  </a:lnTo>
                  <a:lnTo>
                    <a:pt x="1626219" y="57523"/>
                  </a:lnTo>
                  <a:lnTo>
                    <a:pt x="1585624" y="52068"/>
                  </a:lnTo>
                  <a:lnTo>
                    <a:pt x="1541484" y="46478"/>
                  </a:lnTo>
                  <a:lnTo>
                    <a:pt x="1496559" y="41151"/>
                  </a:lnTo>
                  <a:lnTo>
                    <a:pt x="1453611" y="36488"/>
                  </a:lnTo>
                  <a:lnTo>
                    <a:pt x="1414633" y="32736"/>
                  </a:lnTo>
                  <a:lnTo>
                    <a:pt x="1343518" y="26810"/>
                  </a:lnTo>
                  <a:lnTo>
                    <a:pt x="1307694" y="23850"/>
                  </a:lnTo>
                  <a:lnTo>
                    <a:pt x="1269213" y="20497"/>
                  </a:lnTo>
                  <a:lnTo>
                    <a:pt x="1226127" y="17012"/>
                  </a:lnTo>
                  <a:lnTo>
                    <a:pt x="1176469" y="13791"/>
                  </a:lnTo>
                  <a:lnTo>
                    <a:pt x="1118268" y="11229"/>
                  </a:lnTo>
                  <a:lnTo>
                    <a:pt x="1074068" y="10050"/>
                  </a:lnTo>
                  <a:lnTo>
                    <a:pt x="1026549" y="9300"/>
                  </a:lnTo>
                  <a:lnTo>
                    <a:pt x="977078" y="8942"/>
                  </a:lnTo>
                  <a:lnTo>
                    <a:pt x="927021" y="8935"/>
                  </a:lnTo>
                  <a:lnTo>
                    <a:pt x="877745" y="9241"/>
                  </a:lnTo>
                  <a:lnTo>
                    <a:pt x="830617" y="9821"/>
                  </a:lnTo>
                  <a:lnTo>
                    <a:pt x="765950" y="11138"/>
                  </a:lnTo>
                  <a:lnTo>
                    <a:pt x="707865" y="12979"/>
                  </a:lnTo>
                  <a:lnTo>
                    <a:pt x="655035" y="15344"/>
                  </a:lnTo>
                  <a:lnTo>
                    <a:pt x="606135" y="18236"/>
                  </a:lnTo>
                  <a:lnTo>
                    <a:pt x="560307" y="21589"/>
                  </a:lnTo>
                  <a:lnTo>
                    <a:pt x="518440" y="25076"/>
                  </a:lnTo>
                  <a:lnTo>
                    <a:pt x="481828" y="28302"/>
                  </a:lnTo>
                  <a:lnTo>
                    <a:pt x="451767" y="30873"/>
                  </a:lnTo>
                  <a:lnTo>
                    <a:pt x="429215" y="32514"/>
                  </a:lnTo>
                  <a:lnTo>
                    <a:pt x="413363" y="33499"/>
                  </a:lnTo>
                  <a:lnTo>
                    <a:pt x="403032" y="34223"/>
                  </a:lnTo>
                  <a:lnTo>
                    <a:pt x="397048" y="35080"/>
                  </a:lnTo>
                  <a:lnTo>
                    <a:pt x="391442" y="36488"/>
                  </a:lnTo>
                  <a:lnTo>
                    <a:pt x="394286" y="39287"/>
                  </a:lnTo>
                  <a:lnTo>
                    <a:pt x="397048" y="42087"/>
                  </a:lnTo>
                </a:path>
              </a:pathLst>
            </a:custGeom>
            <a:ln w="52354">
              <a:solidFill>
                <a:srgbClr val="E22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423279" y="5272381"/>
              <a:ext cx="1917700" cy="680720"/>
            </a:xfrm>
            <a:custGeom>
              <a:avLst/>
              <a:gdLst/>
              <a:ahLst/>
              <a:cxnLst/>
              <a:rect l="l" t="t" r="r" b="b"/>
              <a:pathLst>
                <a:path w="1917700" h="680720">
                  <a:moveTo>
                    <a:pt x="36433" y="680308"/>
                  </a:moveTo>
                  <a:lnTo>
                    <a:pt x="36433" y="680308"/>
                  </a:lnTo>
                  <a:lnTo>
                    <a:pt x="1020481" y="680308"/>
                  </a:lnTo>
                  <a:lnTo>
                    <a:pt x="1081464" y="680290"/>
                  </a:lnTo>
                  <a:lnTo>
                    <a:pt x="1139547" y="680166"/>
                  </a:lnTo>
                  <a:lnTo>
                    <a:pt x="1194799" y="679830"/>
                  </a:lnTo>
                  <a:lnTo>
                    <a:pt x="1247290" y="679174"/>
                  </a:lnTo>
                  <a:lnTo>
                    <a:pt x="1297091" y="678093"/>
                  </a:lnTo>
                  <a:lnTo>
                    <a:pt x="1344271" y="676480"/>
                  </a:lnTo>
                  <a:lnTo>
                    <a:pt x="1388900" y="674229"/>
                  </a:lnTo>
                  <a:lnTo>
                    <a:pt x="1447337" y="669856"/>
                  </a:lnTo>
                  <a:lnTo>
                    <a:pt x="1501479" y="664028"/>
                  </a:lnTo>
                  <a:lnTo>
                    <a:pt x="1551914" y="656743"/>
                  </a:lnTo>
                  <a:lnTo>
                    <a:pt x="1599232" y="647998"/>
                  </a:lnTo>
                  <a:lnTo>
                    <a:pt x="1644020" y="637789"/>
                  </a:lnTo>
                  <a:lnTo>
                    <a:pt x="1697015" y="622977"/>
                  </a:lnTo>
                  <a:lnTo>
                    <a:pt x="1745811" y="605895"/>
                  </a:lnTo>
                  <a:lnTo>
                    <a:pt x="1789275" y="586540"/>
                  </a:lnTo>
                  <a:lnTo>
                    <a:pt x="1826275" y="564908"/>
                  </a:lnTo>
                  <a:lnTo>
                    <a:pt x="1856006" y="540883"/>
                  </a:lnTo>
                  <a:lnTo>
                    <a:pt x="1895740" y="483740"/>
                  </a:lnTo>
                  <a:lnTo>
                    <a:pt x="1914171" y="411083"/>
                  </a:lnTo>
                  <a:lnTo>
                    <a:pt x="1917124" y="370024"/>
                  </a:lnTo>
                  <a:lnTo>
                    <a:pt x="1916661" y="328203"/>
                  </a:lnTo>
                  <a:lnTo>
                    <a:pt x="1913358" y="287524"/>
                  </a:lnTo>
                  <a:lnTo>
                    <a:pt x="1907513" y="249615"/>
                  </a:lnTo>
                  <a:lnTo>
                    <a:pt x="1885992" y="184437"/>
                  </a:lnTo>
                  <a:lnTo>
                    <a:pt x="1846264" y="135784"/>
                  </a:lnTo>
                  <a:lnTo>
                    <a:pt x="1783064" y="102130"/>
                  </a:lnTo>
                  <a:lnTo>
                    <a:pt x="1741234" y="89101"/>
                  </a:lnTo>
                  <a:lnTo>
                    <a:pt x="1692181" y="77702"/>
                  </a:lnTo>
                  <a:lnTo>
                    <a:pt x="1637455" y="67830"/>
                  </a:lnTo>
                  <a:lnTo>
                    <a:pt x="1578947" y="59475"/>
                  </a:lnTo>
                  <a:lnTo>
                    <a:pt x="1518548" y="52629"/>
                  </a:lnTo>
                  <a:lnTo>
                    <a:pt x="1469868" y="48227"/>
                  </a:lnTo>
                  <a:lnTo>
                    <a:pt x="1420812" y="44604"/>
                  </a:lnTo>
                  <a:lnTo>
                    <a:pt x="1370984" y="41563"/>
                  </a:lnTo>
                  <a:lnTo>
                    <a:pt x="1319988" y="38907"/>
                  </a:lnTo>
                  <a:lnTo>
                    <a:pt x="1267426" y="36440"/>
                  </a:lnTo>
                  <a:lnTo>
                    <a:pt x="1222113" y="34431"/>
                  </a:lnTo>
                  <a:lnTo>
                    <a:pt x="1174767" y="32475"/>
                  </a:lnTo>
                  <a:lnTo>
                    <a:pt x="1124715" y="30629"/>
                  </a:lnTo>
                  <a:lnTo>
                    <a:pt x="1071287" y="28951"/>
                  </a:lnTo>
                  <a:lnTo>
                    <a:pt x="1013810" y="27499"/>
                  </a:lnTo>
                  <a:lnTo>
                    <a:pt x="951614" y="26330"/>
                  </a:lnTo>
                  <a:lnTo>
                    <a:pt x="907295" y="25718"/>
                  </a:lnTo>
                  <a:lnTo>
                    <a:pt x="860991" y="25224"/>
                  </a:lnTo>
                  <a:lnTo>
                    <a:pt x="813119" y="24815"/>
                  </a:lnTo>
                  <a:lnTo>
                    <a:pt x="764094" y="24457"/>
                  </a:lnTo>
                  <a:lnTo>
                    <a:pt x="714334" y="24117"/>
                  </a:lnTo>
                  <a:lnTo>
                    <a:pt x="664256" y="23761"/>
                  </a:lnTo>
                  <a:lnTo>
                    <a:pt x="614277" y="23357"/>
                  </a:lnTo>
                  <a:lnTo>
                    <a:pt x="564814" y="22870"/>
                  </a:lnTo>
                  <a:lnTo>
                    <a:pt x="516283" y="22267"/>
                  </a:lnTo>
                  <a:lnTo>
                    <a:pt x="455855" y="21284"/>
                  </a:lnTo>
                  <a:lnTo>
                    <a:pt x="398092" y="20086"/>
                  </a:lnTo>
                  <a:lnTo>
                    <a:pt x="343416" y="18711"/>
                  </a:lnTo>
                  <a:lnTo>
                    <a:pt x="292249" y="17194"/>
                  </a:lnTo>
                  <a:lnTo>
                    <a:pt x="245015" y="15572"/>
                  </a:lnTo>
                  <a:lnTo>
                    <a:pt x="202137" y="13881"/>
                  </a:lnTo>
                  <a:lnTo>
                    <a:pt x="164037" y="12157"/>
                  </a:lnTo>
                  <a:lnTo>
                    <a:pt x="109053" y="9115"/>
                  </a:lnTo>
                  <a:lnTo>
                    <a:pt x="66057" y="6078"/>
                  </a:lnTo>
                  <a:lnTo>
                    <a:pt x="31041" y="3042"/>
                  </a:lnTo>
                  <a:lnTo>
                    <a:pt x="0" y="0"/>
                  </a:lnTo>
                </a:path>
              </a:pathLst>
            </a:custGeom>
            <a:ln w="52354">
              <a:solidFill>
                <a:srgbClr val="E22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657" y="419983"/>
            <a:ext cx="5800871" cy="58008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73952" y="154501"/>
            <a:ext cx="4523181" cy="383408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145525" y="890244"/>
            <a:ext cx="7430707" cy="272493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60748" y="5679409"/>
            <a:ext cx="5960512" cy="479029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68891" y="6568085"/>
            <a:ext cx="6642734" cy="148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350" spc="-25" dirty="0">
                <a:solidFill>
                  <a:srgbClr val="838787"/>
                </a:solidFill>
                <a:latin typeface="Microsoft Sans Serif"/>
                <a:cs typeface="Microsoft Sans Serif"/>
              </a:rPr>
              <a:t>ZYGOMATICUS-</a:t>
            </a:r>
            <a:r>
              <a:rPr sz="3350" spc="-75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3350" spc="-40" dirty="0">
                <a:solidFill>
                  <a:srgbClr val="838787"/>
                </a:solidFill>
                <a:latin typeface="Microsoft Sans Serif"/>
                <a:cs typeface="Microsoft Sans Serif"/>
              </a:rPr>
              <a:t>DRAWS</a:t>
            </a:r>
            <a:r>
              <a:rPr sz="3350" spc="-70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3350" spc="85" dirty="0">
                <a:solidFill>
                  <a:srgbClr val="838787"/>
                </a:solidFill>
                <a:latin typeface="Microsoft Sans Serif"/>
                <a:cs typeface="Microsoft Sans Serif"/>
              </a:rPr>
              <a:t>MOUTH</a:t>
            </a:r>
            <a:endParaRPr sz="33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400"/>
              </a:spcBef>
            </a:pPr>
            <a:r>
              <a:rPr sz="3350" spc="10" dirty="0">
                <a:solidFill>
                  <a:srgbClr val="838787"/>
                </a:solidFill>
                <a:latin typeface="Microsoft Sans Serif"/>
                <a:cs typeface="Microsoft Sans Serif"/>
              </a:rPr>
              <a:t>BACKWARD</a:t>
            </a:r>
            <a:r>
              <a:rPr sz="3350" spc="-55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3350" spc="114" dirty="0">
                <a:solidFill>
                  <a:srgbClr val="838787"/>
                </a:solidFill>
                <a:latin typeface="Microsoft Sans Serif"/>
                <a:cs typeface="Microsoft Sans Serif"/>
              </a:rPr>
              <a:t>and</a:t>
            </a:r>
            <a:r>
              <a:rPr sz="3350" spc="-50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3350" spc="-25" dirty="0">
                <a:solidFill>
                  <a:srgbClr val="838787"/>
                </a:solidFill>
                <a:latin typeface="Microsoft Sans Serif"/>
                <a:cs typeface="Microsoft Sans Serif"/>
              </a:rPr>
              <a:t>UPWARD</a:t>
            </a:r>
            <a:endParaRPr sz="33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174461" y="8018792"/>
            <a:ext cx="3468370" cy="1380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50" spc="-50" dirty="0">
                <a:solidFill>
                  <a:srgbClr val="838787"/>
                </a:solidFill>
                <a:latin typeface="Microsoft Sans Serif"/>
                <a:cs typeface="Microsoft Sans Serif"/>
              </a:rPr>
              <a:t>BUCCINATOR</a:t>
            </a:r>
            <a:r>
              <a:rPr sz="3050" spc="-90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3050" spc="-40" dirty="0">
                <a:solidFill>
                  <a:srgbClr val="838787"/>
                </a:solidFill>
                <a:latin typeface="Microsoft Sans Serif"/>
                <a:cs typeface="Microsoft Sans Serif"/>
              </a:rPr>
              <a:t>-</a:t>
            </a:r>
            <a:endParaRPr sz="3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345"/>
              </a:spcBef>
            </a:pPr>
            <a:r>
              <a:rPr sz="3050" spc="15" dirty="0">
                <a:solidFill>
                  <a:srgbClr val="838787"/>
                </a:solidFill>
                <a:latin typeface="Microsoft Sans Serif"/>
                <a:cs typeface="Microsoft Sans Serif"/>
              </a:rPr>
              <a:t>compresses</a:t>
            </a:r>
            <a:r>
              <a:rPr sz="3050" spc="-120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3050" spc="10" dirty="0">
                <a:solidFill>
                  <a:srgbClr val="838787"/>
                </a:solidFill>
                <a:latin typeface="Microsoft Sans Serif"/>
                <a:cs typeface="Microsoft Sans Serif"/>
              </a:rPr>
              <a:t>cheeks</a:t>
            </a:r>
            <a:endParaRPr sz="30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953" y="961959"/>
            <a:ext cx="7704099" cy="770409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105402" y="8000500"/>
            <a:ext cx="410209" cy="982980"/>
            <a:chOff x="4105402" y="8000500"/>
            <a:chExt cx="410209" cy="982980"/>
          </a:xfrm>
        </p:grpSpPr>
        <p:sp>
          <p:nvSpPr>
            <p:cNvPr id="5" name="object 5"/>
            <p:cNvSpPr/>
            <p:nvPr/>
          </p:nvSpPr>
          <p:spPr>
            <a:xfrm>
              <a:off x="4302008" y="8037148"/>
              <a:ext cx="17145" cy="834390"/>
            </a:xfrm>
            <a:custGeom>
              <a:avLst/>
              <a:gdLst/>
              <a:ahLst/>
              <a:cxnLst/>
              <a:rect l="l" t="t" r="r" b="b"/>
              <a:pathLst>
                <a:path w="17145" h="834390">
                  <a:moveTo>
                    <a:pt x="16838" y="112265"/>
                  </a:moveTo>
                  <a:lnTo>
                    <a:pt x="12804" y="71035"/>
                  </a:lnTo>
                  <a:lnTo>
                    <a:pt x="9011" y="20714"/>
                  </a:lnTo>
                  <a:lnTo>
                    <a:pt x="8419" y="0"/>
                  </a:lnTo>
                  <a:lnTo>
                    <a:pt x="8419" y="3133"/>
                  </a:lnTo>
                  <a:lnTo>
                    <a:pt x="8419" y="14552"/>
                  </a:lnTo>
                  <a:lnTo>
                    <a:pt x="8419" y="37283"/>
                  </a:lnTo>
                  <a:lnTo>
                    <a:pt x="8419" y="74351"/>
                  </a:lnTo>
                  <a:lnTo>
                    <a:pt x="8407" y="115731"/>
                  </a:lnTo>
                  <a:lnTo>
                    <a:pt x="8329" y="165860"/>
                  </a:lnTo>
                  <a:lnTo>
                    <a:pt x="8116" y="222382"/>
                  </a:lnTo>
                  <a:lnTo>
                    <a:pt x="7700" y="282943"/>
                  </a:lnTo>
                  <a:lnTo>
                    <a:pt x="7015" y="345188"/>
                  </a:lnTo>
                  <a:lnTo>
                    <a:pt x="6028" y="406937"/>
                  </a:lnTo>
                  <a:lnTo>
                    <a:pt x="4838" y="466727"/>
                  </a:lnTo>
                  <a:lnTo>
                    <a:pt x="3580" y="523283"/>
                  </a:lnTo>
                  <a:lnTo>
                    <a:pt x="2391" y="575326"/>
                  </a:lnTo>
                  <a:lnTo>
                    <a:pt x="1403" y="621580"/>
                  </a:lnTo>
                  <a:lnTo>
                    <a:pt x="591" y="670053"/>
                  </a:lnTo>
                  <a:lnTo>
                    <a:pt x="175" y="709455"/>
                  </a:lnTo>
                  <a:lnTo>
                    <a:pt x="21" y="741755"/>
                  </a:lnTo>
                  <a:lnTo>
                    <a:pt x="0" y="768924"/>
                  </a:lnTo>
                  <a:lnTo>
                    <a:pt x="21" y="792428"/>
                  </a:lnTo>
                  <a:lnTo>
                    <a:pt x="175" y="811723"/>
                  </a:lnTo>
                  <a:lnTo>
                    <a:pt x="591" y="825758"/>
                  </a:lnTo>
                  <a:lnTo>
                    <a:pt x="1403" y="833486"/>
                  </a:lnTo>
                  <a:lnTo>
                    <a:pt x="2696" y="834310"/>
                  </a:lnTo>
                  <a:lnTo>
                    <a:pt x="4384" y="829616"/>
                  </a:lnTo>
                  <a:lnTo>
                    <a:pt x="6336" y="821244"/>
                  </a:lnTo>
                  <a:lnTo>
                    <a:pt x="8419" y="811033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42050" y="8747133"/>
              <a:ext cx="337185" cy="200025"/>
            </a:xfrm>
            <a:custGeom>
              <a:avLst/>
              <a:gdLst/>
              <a:ahLst/>
              <a:cxnLst/>
              <a:rect l="l" t="t" r="r" b="b"/>
              <a:pathLst>
                <a:path w="337185" h="200025">
                  <a:moveTo>
                    <a:pt x="0" y="50513"/>
                  </a:moveTo>
                  <a:lnTo>
                    <a:pt x="8418" y="12623"/>
                  </a:lnTo>
                  <a:lnTo>
                    <a:pt x="35648" y="0"/>
                  </a:lnTo>
                  <a:lnTo>
                    <a:pt x="44900" y="1403"/>
                  </a:lnTo>
                  <a:lnTo>
                    <a:pt x="71559" y="46302"/>
                  </a:lnTo>
                  <a:lnTo>
                    <a:pt x="79606" y="68271"/>
                  </a:lnTo>
                  <a:lnTo>
                    <a:pt x="88573" y="92610"/>
                  </a:lnTo>
                  <a:lnTo>
                    <a:pt x="106638" y="138917"/>
                  </a:lnTo>
                  <a:lnTo>
                    <a:pt x="129527" y="181140"/>
                  </a:lnTo>
                  <a:lnTo>
                    <a:pt x="166315" y="199685"/>
                  </a:lnTo>
                  <a:lnTo>
                    <a:pt x="176795" y="195036"/>
                  </a:lnTo>
                  <a:lnTo>
                    <a:pt x="206589" y="152223"/>
                  </a:lnTo>
                  <a:lnTo>
                    <a:pt x="221542" y="110521"/>
                  </a:lnTo>
                  <a:lnTo>
                    <a:pt x="228535" y="89276"/>
                  </a:lnTo>
                  <a:lnTo>
                    <a:pt x="249758" y="51917"/>
                  </a:lnTo>
                  <a:lnTo>
                    <a:pt x="287993" y="26485"/>
                  </a:lnTo>
                  <a:lnTo>
                    <a:pt x="311715" y="16992"/>
                  </a:lnTo>
                  <a:lnTo>
                    <a:pt x="336752" y="8422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3069889" y="8984098"/>
            <a:ext cx="1066800" cy="445770"/>
            <a:chOff x="3069889" y="8984098"/>
            <a:chExt cx="1066800" cy="445770"/>
          </a:xfrm>
        </p:grpSpPr>
        <p:sp>
          <p:nvSpPr>
            <p:cNvPr id="8" name="object 8"/>
            <p:cNvSpPr/>
            <p:nvPr/>
          </p:nvSpPr>
          <p:spPr>
            <a:xfrm>
              <a:off x="3106537" y="9041794"/>
              <a:ext cx="219075" cy="351155"/>
            </a:xfrm>
            <a:custGeom>
              <a:avLst/>
              <a:gdLst/>
              <a:ahLst/>
              <a:cxnLst/>
              <a:rect l="l" t="t" r="r" b="b"/>
              <a:pathLst>
                <a:path w="219075" h="351154">
                  <a:moveTo>
                    <a:pt x="58927" y="0"/>
                  </a:moveTo>
                  <a:lnTo>
                    <a:pt x="44350" y="62594"/>
                  </a:lnTo>
                  <a:lnTo>
                    <a:pt x="30691" y="121899"/>
                  </a:lnTo>
                  <a:lnTo>
                    <a:pt x="18873" y="174627"/>
                  </a:lnTo>
                  <a:lnTo>
                    <a:pt x="9819" y="217488"/>
                  </a:lnTo>
                  <a:lnTo>
                    <a:pt x="1227" y="269227"/>
                  </a:lnTo>
                  <a:lnTo>
                    <a:pt x="0" y="294656"/>
                  </a:lnTo>
                  <a:lnTo>
                    <a:pt x="109" y="305133"/>
                  </a:lnTo>
                  <a:lnTo>
                    <a:pt x="13834" y="341706"/>
                  </a:lnTo>
                  <a:lnTo>
                    <a:pt x="41149" y="350916"/>
                  </a:lnTo>
                  <a:lnTo>
                    <a:pt x="64541" y="350787"/>
                  </a:lnTo>
                  <a:lnTo>
                    <a:pt x="95762" y="346749"/>
                  </a:lnTo>
                  <a:lnTo>
                    <a:pt x="133298" y="339556"/>
                  </a:lnTo>
                  <a:lnTo>
                    <a:pt x="175042" y="330261"/>
                  </a:lnTo>
                  <a:lnTo>
                    <a:pt x="218889" y="319914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8833" y="8988307"/>
              <a:ext cx="215891" cy="13222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0402" y="9156683"/>
              <a:ext cx="174322" cy="15748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04002" y="9020746"/>
              <a:ext cx="191135" cy="363855"/>
            </a:xfrm>
            <a:custGeom>
              <a:avLst/>
              <a:gdLst/>
              <a:ahLst/>
              <a:cxnLst/>
              <a:rect l="l" t="t" r="r" b="b"/>
              <a:pathLst>
                <a:path w="191135" h="363854">
                  <a:moveTo>
                    <a:pt x="39287" y="21044"/>
                  </a:moveTo>
                  <a:lnTo>
                    <a:pt x="33082" y="12827"/>
                  </a:lnTo>
                  <a:lnTo>
                    <a:pt x="27535" y="5791"/>
                  </a:lnTo>
                  <a:lnTo>
                    <a:pt x="23303" y="1119"/>
                  </a:lnTo>
                  <a:lnTo>
                    <a:pt x="21043" y="0"/>
                  </a:lnTo>
                  <a:lnTo>
                    <a:pt x="21091" y="3507"/>
                  </a:lnTo>
                  <a:lnTo>
                    <a:pt x="22451" y="12278"/>
                  </a:lnTo>
                  <a:lnTo>
                    <a:pt x="23810" y="26838"/>
                  </a:lnTo>
                  <a:lnTo>
                    <a:pt x="23853" y="47713"/>
                  </a:lnTo>
                  <a:lnTo>
                    <a:pt x="21638" y="75001"/>
                  </a:lnTo>
                  <a:lnTo>
                    <a:pt x="17713" y="107162"/>
                  </a:lnTo>
                  <a:lnTo>
                    <a:pt x="13000" y="142220"/>
                  </a:lnTo>
                  <a:lnTo>
                    <a:pt x="8419" y="178202"/>
                  </a:lnTo>
                  <a:lnTo>
                    <a:pt x="4737" y="213254"/>
                  </a:lnTo>
                  <a:lnTo>
                    <a:pt x="2105" y="246075"/>
                  </a:lnTo>
                  <a:lnTo>
                    <a:pt x="526" y="275479"/>
                  </a:lnTo>
                  <a:lnTo>
                    <a:pt x="0" y="300280"/>
                  </a:lnTo>
                  <a:lnTo>
                    <a:pt x="592" y="319633"/>
                  </a:lnTo>
                  <a:lnTo>
                    <a:pt x="21417" y="357492"/>
                  </a:lnTo>
                  <a:lnTo>
                    <a:pt x="70155" y="363413"/>
                  </a:lnTo>
                  <a:lnTo>
                    <a:pt x="95718" y="362932"/>
                  </a:lnTo>
                  <a:lnTo>
                    <a:pt x="125229" y="361661"/>
                  </a:lnTo>
                  <a:lnTo>
                    <a:pt x="157371" y="359865"/>
                  </a:lnTo>
                  <a:lnTo>
                    <a:pt x="190826" y="357806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36921" y="9125980"/>
              <a:ext cx="185420" cy="228600"/>
            </a:xfrm>
            <a:custGeom>
              <a:avLst/>
              <a:gdLst/>
              <a:ahLst/>
              <a:cxnLst/>
              <a:rect l="l" t="t" r="r" b="b"/>
              <a:pathLst>
                <a:path w="185420" h="228600">
                  <a:moveTo>
                    <a:pt x="16840" y="42091"/>
                  </a:moveTo>
                  <a:lnTo>
                    <a:pt x="12673" y="27622"/>
                  </a:lnTo>
                  <a:lnTo>
                    <a:pt x="8770" y="14731"/>
                  </a:lnTo>
                  <a:lnTo>
                    <a:pt x="5393" y="4997"/>
                  </a:lnTo>
                  <a:lnTo>
                    <a:pt x="2803" y="0"/>
                  </a:lnTo>
                  <a:lnTo>
                    <a:pt x="1182" y="1053"/>
                  </a:lnTo>
                  <a:lnTo>
                    <a:pt x="350" y="8420"/>
                  </a:lnTo>
                  <a:lnTo>
                    <a:pt x="43" y="22100"/>
                  </a:lnTo>
                  <a:lnTo>
                    <a:pt x="0" y="42091"/>
                  </a:lnTo>
                  <a:lnTo>
                    <a:pt x="87" y="67963"/>
                  </a:lnTo>
                  <a:lnTo>
                    <a:pt x="2369" y="128121"/>
                  </a:lnTo>
                  <a:lnTo>
                    <a:pt x="11094" y="182295"/>
                  </a:lnTo>
                  <a:lnTo>
                    <a:pt x="33630" y="217328"/>
                  </a:lnTo>
                  <a:lnTo>
                    <a:pt x="79845" y="228027"/>
                  </a:lnTo>
                  <a:lnTo>
                    <a:pt x="111899" y="225023"/>
                  </a:lnTo>
                  <a:lnTo>
                    <a:pt x="147635" y="218600"/>
                  </a:lnTo>
                  <a:lnTo>
                    <a:pt x="185214" y="210469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39562" y="9139846"/>
              <a:ext cx="185547" cy="11539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645341" y="9033374"/>
              <a:ext cx="244475" cy="42545"/>
            </a:xfrm>
            <a:custGeom>
              <a:avLst/>
              <a:gdLst/>
              <a:ahLst/>
              <a:cxnLst/>
              <a:rect l="l" t="t" r="r" b="b"/>
              <a:pathLst>
                <a:path w="244475" h="42545">
                  <a:moveTo>
                    <a:pt x="0" y="42094"/>
                  </a:moveTo>
                  <a:lnTo>
                    <a:pt x="39790" y="31680"/>
                  </a:lnTo>
                  <a:lnTo>
                    <a:pt x="78396" y="21924"/>
                  </a:lnTo>
                  <a:lnTo>
                    <a:pt x="147323" y="7015"/>
                  </a:lnTo>
                  <a:lnTo>
                    <a:pt x="200469" y="876"/>
                  </a:lnTo>
                  <a:lnTo>
                    <a:pt x="222899" y="109"/>
                  </a:lnTo>
                  <a:lnTo>
                    <a:pt x="244145" y="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38597" y="9050212"/>
              <a:ext cx="161925" cy="219075"/>
            </a:xfrm>
            <a:custGeom>
              <a:avLst/>
              <a:gdLst/>
              <a:ahLst/>
              <a:cxnLst/>
              <a:rect l="l" t="t" r="r" b="b"/>
              <a:pathLst>
                <a:path w="161925" h="219075">
                  <a:moveTo>
                    <a:pt x="9826" y="42095"/>
                  </a:moveTo>
                  <a:lnTo>
                    <a:pt x="5725" y="31790"/>
                  </a:lnTo>
                  <a:lnTo>
                    <a:pt x="2282" y="22802"/>
                  </a:lnTo>
                  <a:lnTo>
                    <a:pt x="154" y="16446"/>
                  </a:lnTo>
                  <a:lnTo>
                    <a:pt x="0" y="14035"/>
                  </a:lnTo>
                  <a:lnTo>
                    <a:pt x="2323" y="16752"/>
                  </a:lnTo>
                  <a:lnTo>
                    <a:pt x="22455" y="61734"/>
                  </a:lnTo>
                  <a:lnTo>
                    <a:pt x="43673" y="121720"/>
                  </a:lnTo>
                  <a:lnTo>
                    <a:pt x="55008" y="152897"/>
                  </a:lnTo>
                  <a:lnTo>
                    <a:pt x="75990" y="198761"/>
                  </a:lnTo>
                  <a:lnTo>
                    <a:pt x="102427" y="218889"/>
                  </a:lnTo>
                  <a:lnTo>
                    <a:pt x="110782" y="217222"/>
                  </a:lnTo>
                  <a:lnTo>
                    <a:pt x="136457" y="168813"/>
                  </a:lnTo>
                  <a:lnTo>
                    <a:pt x="142946" y="120928"/>
                  </a:lnTo>
                  <a:lnTo>
                    <a:pt x="145928" y="95409"/>
                  </a:lnTo>
                  <a:lnTo>
                    <a:pt x="149324" y="70636"/>
                  </a:lnTo>
                  <a:lnTo>
                    <a:pt x="153116" y="46652"/>
                  </a:lnTo>
                  <a:lnTo>
                    <a:pt x="157172" y="23194"/>
                  </a:lnTo>
                  <a:lnTo>
                    <a:pt x="161361" y="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4182047" y="8946214"/>
            <a:ext cx="1175385" cy="410209"/>
            <a:chOff x="4182047" y="8946214"/>
            <a:chExt cx="1175385" cy="410209"/>
          </a:xfrm>
        </p:grpSpPr>
        <p:sp>
          <p:nvSpPr>
            <p:cNvPr id="17" name="object 17"/>
            <p:cNvSpPr/>
            <p:nvPr/>
          </p:nvSpPr>
          <p:spPr>
            <a:xfrm>
              <a:off x="4218695" y="9040388"/>
              <a:ext cx="218440" cy="257175"/>
            </a:xfrm>
            <a:custGeom>
              <a:avLst/>
              <a:gdLst/>
              <a:ahLst/>
              <a:cxnLst/>
              <a:rect l="l" t="t" r="r" b="b"/>
              <a:pathLst>
                <a:path w="218439" h="257175">
                  <a:moveTo>
                    <a:pt x="32798" y="77177"/>
                  </a:moveTo>
                  <a:lnTo>
                    <a:pt x="28631" y="66894"/>
                  </a:lnTo>
                  <a:lnTo>
                    <a:pt x="24727" y="58057"/>
                  </a:lnTo>
                  <a:lnTo>
                    <a:pt x="21350" y="52114"/>
                  </a:lnTo>
                  <a:lnTo>
                    <a:pt x="18762" y="50511"/>
                  </a:lnTo>
                  <a:lnTo>
                    <a:pt x="17101" y="54462"/>
                  </a:lnTo>
                  <a:lnTo>
                    <a:pt x="15964" y="64199"/>
                  </a:lnTo>
                  <a:lnTo>
                    <a:pt x="14825" y="79724"/>
                  </a:lnTo>
                  <a:lnTo>
                    <a:pt x="13158" y="101034"/>
                  </a:lnTo>
                  <a:lnTo>
                    <a:pt x="10614" y="127627"/>
                  </a:lnTo>
                  <a:lnTo>
                    <a:pt x="7544" y="156981"/>
                  </a:lnTo>
                  <a:lnTo>
                    <a:pt x="4474" y="186070"/>
                  </a:lnTo>
                  <a:lnTo>
                    <a:pt x="1930" y="211870"/>
                  </a:lnTo>
                  <a:lnTo>
                    <a:pt x="373" y="231911"/>
                  </a:lnTo>
                  <a:lnTo>
                    <a:pt x="0" y="245900"/>
                  </a:lnTo>
                  <a:lnTo>
                    <a:pt x="941" y="254101"/>
                  </a:lnTo>
                  <a:lnTo>
                    <a:pt x="3328" y="256776"/>
                  </a:lnTo>
                  <a:lnTo>
                    <a:pt x="7191" y="254123"/>
                  </a:lnTo>
                  <a:lnTo>
                    <a:pt x="22978" y="213280"/>
                  </a:lnTo>
                  <a:lnTo>
                    <a:pt x="32447" y="160839"/>
                  </a:lnTo>
                  <a:lnTo>
                    <a:pt x="39810" y="105241"/>
                  </a:lnTo>
                  <a:lnTo>
                    <a:pt x="42774" y="81977"/>
                  </a:lnTo>
                  <a:lnTo>
                    <a:pt x="52447" y="30873"/>
                  </a:lnTo>
                  <a:lnTo>
                    <a:pt x="80508" y="0"/>
                  </a:lnTo>
                  <a:lnTo>
                    <a:pt x="91993" y="4015"/>
                  </a:lnTo>
                  <a:lnTo>
                    <a:pt x="119178" y="30982"/>
                  </a:lnTo>
                  <a:lnTo>
                    <a:pt x="148470" y="85114"/>
                  </a:lnTo>
                  <a:lnTo>
                    <a:pt x="175656" y="152198"/>
                  </a:lnTo>
                  <a:lnTo>
                    <a:pt x="187146" y="181009"/>
                  </a:lnTo>
                  <a:lnTo>
                    <a:pt x="196702" y="202403"/>
                  </a:lnTo>
                  <a:lnTo>
                    <a:pt x="204681" y="217486"/>
                  </a:lnTo>
                  <a:lnTo>
                    <a:pt x="211610" y="228362"/>
                  </a:lnTo>
                  <a:lnTo>
                    <a:pt x="218013" y="237138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98009" y="9114589"/>
              <a:ext cx="216416" cy="13222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484415" y="9024955"/>
              <a:ext cx="188595" cy="17145"/>
            </a:xfrm>
            <a:custGeom>
              <a:avLst/>
              <a:gdLst/>
              <a:ahLst/>
              <a:cxnLst/>
              <a:rect l="l" t="t" r="r" b="b"/>
              <a:pathLst>
                <a:path w="188595" h="17145">
                  <a:moveTo>
                    <a:pt x="28063" y="16838"/>
                  </a:moveTo>
                  <a:lnTo>
                    <a:pt x="17759" y="16816"/>
                  </a:lnTo>
                  <a:lnTo>
                    <a:pt x="8769" y="16662"/>
                  </a:lnTo>
                  <a:lnTo>
                    <a:pt x="2411" y="16246"/>
                  </a:lnTo>
                  <a:lnTo>
                    <a:pt x="0" y="15435"/>
                  </a:lnTo>
                  <a:lnTo>
                    <a:pt x="2718" y="14141"/>
                  </a:lnTo>
                  <a:lnTo>
                    <a:pt x="47710" y="8419"/>
                  </a:lnTo>
                  <a:lnTo>
                    <a:pt x="110498" y="4209"/>
                  </a:lnTo>
                  <a:lnTo>
                    <a:pt x="148339" y="2104"/>
                  </a:lnTo>
                  <a:lnTo>
                    <a:pt x="188020" y="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57378" y="9041793"/>
              <a:ext cx="48260" cy="260985"/>
            </a:xfrm>
            <a:custGeom>
              <a:avLst/>
              <a:gdLst/>
              <a:ahLst/>
              <a:cxnLst/>
              <a:rect l="l" t="t" r="r" b="b"/>
              <a:pathLst>
                <a:path w="48260" h="260984">
                  <a:moveTo>
                    <a:pt x="47707" y="0"/>
                  </a:moveTo>
                  <a:lnTo>
                    <a:pt x="5919" y="13747"/>
                  </a:lnTo>
                  <a:lnTo>
                    <a:pt x="0" y="58926"/>
                  </a:lnTo>
                  <a:lnTo>
                    <a:pt x="548" y="84799"/>
                  </a:lnTo>
                  <a:lnTo>
                    <a:pt x="5327" y="144962"/>
                  </a:lnTo>
                  <a:lnTo>
                    <a:pt x="15807" y="199419"/>
                  </a:lnTo>
                  <a:lnTo>
                    <a:pt x="30935" y="241866"/>
                  </a:lnTo>
                  <a:lnTo>
                    <a:pt x="39288" y="260983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64168" y="9075468"/>
              <a:ext cx="254000" cy="192405"/>
            </a:xfrm>
            <a:custGeom>
              <a:avLst/>
              <a:gdLst/>
              <a:ahLst/>
              <a:cxnLst/>
              <a:rect l="l" t="t" r="r" b="b"/>
              <a:pathLst>
                <a:path w="254000" h="192404">
                  <a:moveTo>
                    <a:pt x="34551" y="0"/>
                  </a:moveTo>
                  <a:lnTo>
                    <a:pt x="5088" y="43494"/>
                  </a:lnTo>
                  <a:lnTo>
                    <a:pt x="0" y="93131"/>
                  </a:lnTo>
                  <a:lnTo>
                    <a:pt x="4097" y="120645"/>
                  </a:lnTo>
                  <a:lnTo>
                    <a:pt x="33519" y="166378"/>
                  </a:lnTo>
                  <a:lnTo>
                    <a:pt x="88113" y="189922"/>
                  </a:lnTo>
                  <a:lnTo>
                    <a:pt x="120143" y="192222"/>
                  </a:lnTo>
                  <a:lnTo>
                    <a:pt x="153005" y="188037"/>
                  </a:lnTo>
                  <a:lnTo>
                    <a:pt x="186262" y="178721"/>
                  </a:lnTo>
                  <a:lnTo>
                    <a:pt x="219782" y="165983"/>
                  </a:lnTo>
                  <a:lnTo>
                    <a:pt x="253438" y="151532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06970" y="8946214"/>
              <a:ext cx="247286" cy="26186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118631" y="8991281"/>
              <a:ext cx="202565" cy="328930"/>
            </a:xfrm>
            <a:custGeom>
              <a:avLst/>
              <a:gdLst/>
              <a:ahLst/>
              <a:cxnLst/>
              <a:rect l="l" t="t" r="r" b="b"/>
              <a:pathLst>
                <a:path w="202564" h="328929">
                  <a:moveTo>
                    <a:pt x="202052" y="0"/>
                  </a:moveTo>
                  <a:lnTo>
                    <a:pt x="136455" y="701"/>
                  </a:lnTo>
                  <a:lnTo>
                    <a:pt x="81382" y="5609"/>
                  </a:lnTo>
                  <a:lnTo>
                    <a:pt x="44900" y="17712"/>
                  </a:lnTo>
                  <a:lnTo>
                    <a:pt x="20520" y="55774"/>
                  </a:lnTo>
                  <a:lnTo>
                    <a:pt x="25848" y="68228"/>
                  </a:lnTo>
                  <a:lnTo>
                    <a:pt x="37884" y="82782"/>
                  </a:lnTo>
                  <a:lnTo>
                    <a:pt x="57046" y="99667"/>
                  </a:lnTo>
                  <a:lnTo>
                    <a:pt x="80680" y="117865"/>
                  </a:lnTo>
                  <a:lnTo>
                    <a:pt x="105367" y="136064"/>
                  </a:lnTo>
                  <a:lnTo>
                    <a:pt x="127686" y="152948"/>
                  </a:lnTo>
                  <a:lnTo>
                    <a:pt x="157502" y="180125"/>
                  </a:lnTo>
                  <a:lnTo>
                    <a:pt x="178725" y="223443"/>
                  </a:lnTo>
                  <a:lnTo>
                    <a:pt x="177124" y="234800"/>
                  </a:lnTo>
                  <a:lnTo>
                    <a:pt x="144874" y="273259"/>
                  </a:lnTo>
                  <a:lnTo>
                    <a:pt x="103832" y="297460"/>
                  </a:lnTo>
                  <a:lnTo>
                    <a:pt x="54021" y="315000"/>
                  </a:lnTo>
                  <a:lnTo>
                    <a:pt x="27273" y="321929"/>
                  </a:lnTo>
                  <a:lnTo>
                    <a:pt x="0" y="328333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2556343" y="9601476"/>
            <a:ext cx="684530" cy="363855"/>
            <a:chOff x="2556343" y="9601476"/>
            <a:chExt cx="684530" cy="363855"/>
          </a:xfrm>
        </p:grpSpPr>
        <p:sp>
          <p:nvSpPr>
            <p:cNvPr id="25" name="object 25"/>
            <p:cNvSpPr/>
            <p:nvPr/>
          </p:nvSpPr>
          <p:spPr>
            <a:xfrm>
              <a:off x="2592991" y="9639489"/>
              <a:ext cx="362585" cy="286385"/>
            </a:xfrm>
            <a:custGeom>
              <a:avLst/>
              <a:gdLst/>
              <a:ahLst/>
              <a:cxnLst/>
              <a:rect l="l" t="t" r="r" b="b"/>
              <a:pathLst>
                <a:path w="362585" h="286384">
                  <a:moveTo>
                    <a:pt x="0" y="134745"/>
                  </a:moveTo>
                  <a:lnTo>
                    <a:pt x="21043" y="85809"/>
                  </a:lnTo>
                  <a:lnTo>
                    <a:pt x="42100" y="46346"/>
                  </a:lnTo>
                  <a:lnTo>
                    <a:pt x="73662" y="15566"/>
                  </a:lnTo>
                  <a:lnTo>
                    <a:pt x="113986" y="0"/>
                  </a:lnTo>
                  <a:lnTo>
                    <a:pt x="122077" y="1451"/>
                  </a:lnTo>
                  <a:lnTo>
                    <a:pt x="138904" y="49156"/>
                  </a:lnTo>
                  <a:lnTo>
                    <a:pt x="139258" y="73733"/>
                  </a:lnTo>
                  <a:lnTo>
                    <a:pt x="138560" y="101596"/>
                  </a:lnTo>
                  <a:lnTo>
                    <a:pt x="137334" y="130247"/>
                  </a:lnTo>
                  <a:lnTo>
                    <a:pt x="136105" y="157186"/>
                  </a:lnTo>
                  <a:lnTo>
                    <a:pt x="135335" y="180452"/>
                  </a:lnTo>
                  <a:lnTo>
                    <a:pt x="137513" y="231562"/>
                  </a:lnTo>
                  <a:lnTo>
                    <a:pt x="165568" y="258218"/>
                  </a:lnTo>
                  <a:lnTo>
                    <a:pt x="202574" y="236991"/>
                  </a:lnTo>
                  <a:lnTo>
                    <a:pt x="242747" y="197880"/>
                  </a:lnTo>
                  <a:lnTo>
                    <a:pt x="271682" y="151929"/>
                  </a:lnTo>
                  <a:lnTo>
                    <a:pt x="289054" y="108076"/>
                  </a:lnTo>
                  <a:lnTo>
                    <a:pt x="299697" y="64081"/>
                  </a:lnTo>
                  <a:lnTo>
                    <a:pt x="300266" y="58978"/>
                  </a:lnTo>
                  <a:lnTo>
                    <a:pt x="299894" y="60115"/>
                  </a:lnTo>
                  <a:lnTo>
                    <a:pt x="301674" y="106684"/>
                  </a:lnTo>
                  <a:lnTo>
                    <a:pt x="312373" y="172278"/>
                  </a:lnTo>
                  <a:lnTo>
                    <a:pt x="328338" y="235764"/>
                  </a:lnTo>
                  <a:lnTo>
                    <a:pt x="345167" y="270496"/>
                  </a:lnTo>
                  <a:lnTo>
                    <a:pt x="353587" y="279572"/>
                  </a:lnTo>
                  <a:lnTo>
                    <a:pt x="362009" y="286279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46922" y="9638124"/>
              <a:ext cx="157480" cy="290830"/>
            </a:xfrm>
            <a:custGeom>
              <a:avLst/>
              <a:gdLst/>
              <a:ahLst/>
              <a:cxnLst/>
              <a:rect l="l" t="t" r="r" b="b"/>
              <a:pathLst>
                <a:path w="157480" h="290829">
                  <a:moveTo>
                    <a:pt x="25937" y="68748"/>
                  </a:moveTo>
                  <a:lnTo>
                    <a:pt x="679" y="110851"/>
                  </a:lnTo>
                  <a:lnTo>
                    <a:pt x="0" y="132465"/>
                  </a:lnTo>
                  <a:lnTo>
                    <a:pt x="1556" y="157500"/>
                  </a:lnTo>
                  <a:lnTo>
                    <a:pt x="7693" y="206258"/>
                  </a:lnTo>
                  <a:lnTo>
                    <a:pt x="15986" y="251645"/>
                  </a:lnTo>
                  <a:lnTo>
                    <a:pt x="30167" y="288039"/>
                  </a:lnTo>
                  <a:lnTo>
                    <a:pt x="34354" y="290450"/>
                  </a:lnTo>
                  <a:lnTo>
                    <a:pt x="38435" y="287886"/>
                  </a:lnTo>
                  <a:lnTo>
                    <a:pt x="41725" y="280455"/>
                  </a:lnTo>
                  <a:lnTo>
                    <a:pt x="43435" y="268549"/>
                  </a:lnTo>
                  <a:lnTo>
                    <a:pt x="42778" y="252563"/>
                  </a:lnTo>
                  <a:lnTo>
                    <a:pt x="39292" y="232898"/>
                  </a:lnTo>
                  <a:lnTo>
                    <a:pt x="33831" y="209943"/>
                  </a:lnTo>
                  <a:lnTo>
                    <a:pt x="27582" y="184095"/>
                  </a:lnTo>
                  <a:lnTo>
                    <a:pt x="21728" y="155751"/>
                  </a:lnTo>
                  <a:lnTo>
                    <a:pt x="17389" y="125559"/>
                  </a:lnTo>
                  <a:lnTo>
                    <a:pt x="15416" y="95236"/>
                  </a:lnTo>
                  <a:lnTo>
                    <a:pt x="16600" y="66755"/>
                  </a:lnTo>
                  <a:lnTo>
                    <a:pt x="31286" y="22882"/>
                  </a:lnTo>
                  <a:lnTo>
                    <a:pt x="77855" y="0"/>
                  </a:lnTo>
                  <a:lnTo>
                    <a:pt x="95834" y="3684"/>
                  </a:lnTo>
                  <a:lnTo>
                    <a:pt x="142399" y="33671"/>
                  </a:lnTo>
                  <a:lnTo>
                    <a:pt x="157135" y="56297"/>
                  </a:lnTo>
                  <a:lnTo>
                    <a:pt x="157004" y="67808"/>
                  </a:lnTo>
                  <a:lnTo>
                    <a:pt x="120477" y="106986"/>
                  </a:lnTo>
                  <a:lnTo>
                    <a:pt x="76453" y="136104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3297197" y="9560786"/>
            <a:ext cx="940435" cy="357505"/>
            <a:chOff x="3297197" y="9560786"/>
            <a:chExt cx="940435" cy="357505"/>
          </a:xfrm>
        </p:grpSpPr>
        <p:sp>
          <p:nvSpPr>
            <p:cNvPr id="28" name="object 28"/>
            <p:cNvSpPr/>
            <p:nvPr/>
          </p:nvSpPr>
          <p:spPr>
            <a:xfrm>
              <a:off x="3333845" y="9633387"/>
              <a:ext cx="169545" cy="243840"/>
            </a:xfrm>
            <a:custGeom>
              <a:avLst/>
              <a:gdLst/>
              <a:ahLst/>
              <a:cxnLst/>
              <a:rect l="l" t="t" r="r" b="b"/>
              <a:pathLst>
                <a:path w="169545" h="243840">
                  <a:moveTo>
                    <a:pt x="58931" y="81911"/>
                  </a:moveTo>
                  <a:lnTo>
                    <a:pt x="50579" y="75768"/>
                  </a:lnTo>
                  <a:lnTo>
                    <a:pt x="42621" y="70681"/>
                  </a:lnTo>
                  <a:lnTo>
                    <a:pt x="35451" y="67698"/>
                  </a:lnTo>
                  <a:lnTo>
                    <a:pt x="29465" y="67871"/>
                  </a:lnTo>
                  <a:lnTo>
                    <a:pt x="18244" y="109967"/>
                  </a:lnTo>
                  <a:lnTo>
                    <a:pt x="17187" y="153639"/>
                  </a:lnTo>
                  <a:lnTo>
                    <a:pt x="17451" y="176858"/>
                  </a:lnTo>
                  <a:lnTo>
                    <a:pt x="18244" y="198366"/>
                  </a:lnTo>
                  <a:lnTo>
                    <a:pt x="19493" y="216433"/>
                  </a:lnTo>
                  <a:lnTo>
                    <a:pt x="20872" y="230290"/>
                  </a:lnTo>
                  <a:lnTo>
                    <a:pt x="21989" y="239409"/>
                  </a:lnTo>
                  <a:lnTo>
                    <a:pt x="22449" y="243263"/>
                  </a:lnTo>
                  <a:lnTo>
                    <a:pt x="14031" y="192753"/>
                  </a:lnTo>
                  <a:lnTo>
                    <a:pt x="4910" y="124172"/>
                  </a:lnTo>
                  <a:lnTo>
                    <a:pt x="0" y="56655"/>
                  </a:lnTo>
                  <a:lnTo>
                    <a:pt x="1622" y="33722"/>
                  </a:lnTo>
                  <a:lnTo>
                    <a:pt x="28063" y="3332"/>
                  </a:lnTo>
                  <a:lnTo>
                    <a:pt x="64020" y="0"/>
                  </a:lnTo>
                  <a:lnTo>
                    <a:pt x="84695" y="3136"/>
                  </a:lnTo>
                  <a:lnTo>
                    <a:pt x="124310" y="21902"/>
                  </a:lnTo>
                  <a:lnTo>
                    <a:pt x="154565" y="52372"/>
                  </a:lnTo>
                  <a:lnTo>
                    <a:pt x="169036" y="81644"/>
                  </a:lnTo>
                  <a:lnTo>
                    <a:pt x="168378" y="93835"/>
                  </a:lnTo>
                  <a:lnTo>
                    <a:pt x="125821" y="126103"/>
                  </a:lnTo>
                  <a:lnTo>
                    <a:pt x="67023" y="147154"/>
                  </a:lnTo>
                  <a:lnTo>
                    <a:pt x="33678" y="157676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08315" y="9698460"/>
              <a:ext cx="213995" cy="183515"/>
            </a:xfrm>
            <a:custGeom>
              <a:avLst/>
              <a:gdLst/>
              <a:ahLst/>
              <a:cxnLst/>
              <a:rect l="l" t="t" r="r" b="b"/>
              <a:pathLst>
                <a:path w="213995" h="183515">
                  <a:moveTo>
                    <a:pt x="3352" y="0"/>
                  </a:moveTo>
                  <a:lnTo>
                    <a:pt x="1359" y="27295"/>
                  </a:lnTo>
                  <a:lnTo>
                    <a:pt x="22" y="54196"/>
                  </a:lnTo>
                  <a:lnTo>
                    <a:pt x="0" y="80309"/>
                  </a:lnTo>
                  <a:lnTo>
                    <a:pt x="1951" y="105239"/>
                  </a:lnTo>
                  <a:lnTo>
                    <a:pt x="14756" y="148908"/>
                  </a:lnTo>
                  <a:lnTo>
                    <a:pt x="45448" y="176791"/>
                  </a:lnTo>
                  <a:lnTo>
                    <a:pt x="96308" y="183108"/>
                  </a:lnTo>
                  <a:lnTo>
                    <a:pt x="123976" y="180739"/>
                  </a:lnTo>
                  <a:lnTo>
                    <a:pt x="149277" y="176791"/>
                  </a:lnTo>
                  <a:lnTo>
                    <a:pt x="170018" y="172586"/>
                  </a:lnTo>
                  <a:lnTo>
                    <a:pt x="186812" y="168377"/>
                  </a:lnTo>
                  <a:lnTo>
                    <a:pt x="200975" y="164167"/>
                  </a:lnTo>
                  <a:lnTo>
                    <a:pt x="213821" y="159957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659009" y="9705787"/>
              <a:ext cx="149860" cy="111760"/>
            </a:xfrm>
            <a:custGeom>
              <a:avLst/>
              <a:gdLst/>
              <a:ahLst/>
              <a:cxnLst/>
              <a:rect l="l" t="t" r="r" b="b"/>
              <a:pathLst>
                <a:path w="149860" h="111759">
                  <a:moveTo>
                    <a:pt x="149460" y="69534"/>
                  </a:moveTo>
                  <a:lnTo>
                    <a:pt x="23178" y="111629"/>
                  </a:lnTo>
                  <a:lnTo>
                    <a:pt x="0" y="42094"/>
                  </a:lnTo>
                  <a:lnTo>
                    <a:pt x="126282" y="0"/>
                  </a:lnTo>
                  <a:lnTo>
                    <a:pt x="149460" y="695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645341" y="9597434"/>
              <a:ext cx="202565" cy="84455"/>
            </a:xfrm>
            <a:custGeom>
              <a:avLst/>
              <a:gdLst/>
              <a:ahLst/>
              <a:cxnLst/>
              <a:rect l="l" t="t" r="r" b="b"/>
              <a:pathLst>
                <a:path w="202564" h="84454">
                  <a:moveTo>
                    <a:pt x="0" y="84189"/>
                  </a:moveTo>
                  <a:lnTo>
                    <a:pt x="37621" y="65422"/>
                  </a:lnTo>
                  <a:lnTo>
                    <a:pt x="73664" y="47707"/>
                  </a:lnTo>
                  <a:lnTo>
                    <a:pt x="134701" y="19644"/>
                  </a:lnTo>
                  <a:lnTo>
                    <a:pt x="174690" y="5612"/>
                  </a:lnTo>
                  <a:lnTo>
                    <a:pt x="189160" y="2280"/>
                  </a:lnTo>
                  <a:lnTo>
                    <a:pt x="202051" y="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951224" y="9612870"/>
              <a:ext cx="250190" cy="220345"/>
            </a:xfrm>
            <a:custGeom>
              <a:avLst/>
              <a:gdLst/>
              <a:ahLst/>
              <a:cxnLst/>
              <a:rect l="l" t="t" r="r" b="b"/>
              <a:pathLst>
                <a:path w="250189" h="220345">
                  <a:moveTo>
                    <a:pt x="5608" y="35071"/>
                  </a:moveTo>
                  <a:lnTo>
                    <a:pt x="3551" y="70615"/>
                  </a:lnTo>
                  <a:lnTo>
                    <a:pt x="1754" y="104709"/>
                  </a:lnTo>
                  <a:lnTo>
                    <a:pt x="482" y="135907"/>
                  </a:lnTo>
                  <a:lnTo>
                    <a:pt x="0" y="162762"/>
                  </a:lnTo>
                  <a:lnTo>
                    <a:pt x="482" y="184071"/>
                  </a:lnTo>
                  <a:lnTo>
                    <a:pt x="1754" y="199593"/>
                  </a:lnTo>
                  <a:lnTo>
                    <a:pt x="3551" y="209327"/>
                  </a:lnTo>
                  <a:lnTo>
                    <a:pt x="5608" y="213270"/>
                  </a:lnTo>
                  <a:lnTo>
                    <a:pt x="7671" y="211430"/>
                  </a:lnTo>
                  <a:lnTo>
                    <a:pt x="9471" y="203802"/>
                  </a:lnTo>
                  <a:lnTo>
                    <a:pt x="10744" y="190384"/>
                  </a:lnTo>
                  <a:lnTo>
                    <a:pt x="11227" y="171178"/>
                  </a:lnTo>
                  <a:lnTo>
                    <a:pt x="10766" y="146667"/>
                  </a:lnTo>
                  <a:lnTo>
                    <a:pt x="9647" y="119264"/>
                  </a:lnTo>
                  <a:lnTo>
                    <a:pt x="8266" y="91861"/>
                  </a:lnTo>
                  <a:lnTo>
                    <a:pt x="7018" y="67350"/>
                  </a:lnTo>
                  <a:lnTo>
                    <a:pt x="6312" y="47969"/>
                  </a:lnTo>
                  <a:lnTo>
                    <a:pt x="19204" y="7496"/>
                  </a:lnTo>
                  <a:lnTo>
                    <a:pt x="54727" y="0"/>
                  </a:lnTo>
                  <a:lnTo>
                    <a:pt x="71651" y="2255"/>
                  </a:lnTo>
                  <a:lnTo>
                    <a:pt x="109184" y="12034"/>
                  </a:lnTo>
                  <a:lnTo>
                    <a:pt x="158906" y="31214"/>
                  </a:lnTo>
                  <a:lnTo>
                    <a:pt x="175857" y="55137"/>
                  </a:lnTo>
                  <a:lnTo>
                    <a:pt x="171711" y="64367"/>
                  </a:lnTo>
                  <a:lnTo>
                    <a:pt x="131370" y="93835"/>
                  </a:lnTo>
                  <a:lnTo>
                    <a:pt x="118632" y="99337"/>
                  </a:lnTo>
                  <a:lnTo>
                    <a:pt x="105233" y="105234"/>
                  </a:lnTo>
                  <a:lnTo>
                    <a:pt x="91622" y="111985"/>
                  </a:lnTo>
                  <a:lnTo>
                    <a:pt x="79455" y="119264"/>
                  </a:lnTo>
                  <a:lnTo>
                    <a:pt x="70708" y="126543"/>
                  </a:lnTo>
                  <a:lnTo>
                    <a:pt x="67353" y="133295"/>
                  </a:lnTo>
                  <a:lnTo>
                    <a:pt x="70949" y="139257"/>
                  </a:lnTo>
                  <a:lnTo>
                    <a:pt x="81385" y="145220"/>
                  </a:lnTo>
                  <a:lnTo>
                    <a:pt x="98134" y="152236"/>
                  </a:lnTo>
                  <a:lnTo>
                    <a:pt x="120670" y="161356"/>
                  </a:lnTo>
                  <a:lnTo>
                    <a:pt x="148336" y="173327"/>
                  </a:lnTo>
                  <a:lnTo>
                    <a:pt x="179950" y="187667"/>
                  </a:lnTo>
                  <a:lnTo>
                    <a:pt x="214196" y="203585"/>
                  </a:lnTo>
                  <a:lnTo>
                    <a:pt x="249758" y="22029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4458992" y="9562191"/>
            <a:ext cx="392430" cy="294640"/>
            <a:chOff x="4458992" y="9562191"/>
            <a:chExt cx="392430" cy="294640"/>
          </a:xfrm>
        </p:grpSpPr>
        <p:sp>
          <p:nvSpPr>
            <p:cNvPr id="34" name="object 34"/>
            <p:cNvSpPr/>
            <p:nvPr/>
          </p:nvSpPr>
          <p:spPr>
            <a:xfrm>
              <a:off x="4495640" y="9598839"/>
              <a:ext cx="227329" cy="221615"/>
            </a:xfrm>
            <a:custGeom>
              <a:avLst/>
              <a:gdLst/>
              <a:ahLst/>
              <a:cxnLst/>
              <a:rect l="l" t="t" r="r" b="b"/>
              <a:pathLst>
                <a:path w="227329" h="221615">
                  <a:moveTo>
                    <a:pt x="0" y="49113"/>
                  </a:moveTo>
                  <a:lnTo>
                    <a:pt x="4164" y="32557"/>
                  </a:lnTo>
                  <a:lnTo>
                    <a:pt x="8067" y="17713"/>
                  </a:lnTo>
                  <a:lnTo>
                    <a:pt x="11443" y="6291"/>
                  </a:lnTo>
                  <a:lnTo>
                    <a:pt x="14027" y="0"/>
                  </a:lnTo>
                  <a:lnTo>
                    <a:pt x="15608" y="306"/>
                  </a:lnTo>
                  <a:lnTo>
                    <a:pt x="16135" y="7716"/>
                  </a:lnTo>
                  <a:lnTo>
                    <a:pt x="15608" y="22494"/>
                  </a:lnTo>
                  <a:lnTo>
                    <a:pt x="14027" y="44904"/>
                  </a:lnTo>
                  <a:lnTo>
                    <a:pt x="11553" y="74477"/>
                  </a:lnTo>
                  <a:lnTo>
                    <a:pt x="8944" y="107865"/>
                  </a:lnTo>
                  <a:lnTo>
                    <a:pt x="7125" y="140991"/>
                  </a:lnTo>
                  <a:lnTo>
                    <a:pt x="7019" y="169776"/>
                  </a:lnTo>
                  <a:lnTo>
                    <a:pt x="9626" y="191065"/>
                  </a:lnTo>
                  <a:lnTo>
                    <a:pt x="47703" y="218890"/>
                  </a:lnTo>
                  <a:lnTo>
                    <a:pt x="105585" y="220993"/>
                  </a:lnTo>
                  <a:lnTo>
                    <a:pt x="137285" y="220072"/>
                  </a:lnTo>
                  <a:lnTo>
                    <a:pt x="165566" y="218890"/>
                  </a:lnTo>
                  <a:lnTo>
                    <a:pt x="187447" y="218081"/>
                  </a:lnTo>
                  <a:lnTo>
                    <a:pt x="203805" y="217665"/>
                  </a:lnTo>
                  <a:lnTo>
                    <a:pt x="216478" y="217512"/>
                  </a:lnTo>
                  <a:lnTo>
                    <a:pt x="227308" y="21749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729804" y="9612623"/>
              <a:ext cx="121285" cy="197485"/>
            </a:xfrm>
            <a:custGeom>
              <a:avLst/>
              <a:gdLst/>
              <a:ahLst/>
              <a:cxnLst/>
              <a:rect l="l" t="t" r="r" b="b"/>
              <a:pathLst>
                <a:path w="121285" h="197484">
                  <a:moveTo>
                    <a:pt x="50513" y="196931"/>
                  </a:moveTo>
                  <a:lnTo>
                    <a:pt x="0" y="20136"/>
                  </a:lnTo>
                  <a:lnTo>
                    <a:pt x="70476" y="0"/>
                  </a:lnTo>
                  <a:lnTo>
                    <a:pt x="120989" y="176795"/>
                  </a:lnTo>
                  <a:lnTo>
                    <a:pt x="50513" y="1969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4967094" y="9528726"/>
            <a:ext cx="176530" cy="289560"/>
          </a:xfrm>
          <a:custGeom>
            <a:avLst/>
            <a:gdLst/>
            <a:ahLst/>
            <a:cxnLst/>
            <a:rect l="l" t="t" r="r" b="b"/>
            <a:pathLst>
              <a:path w="176529" h="289559">
                <a:moveTo>
                  <a:pt x="8417" y="60285"/>
                </a:moveTo>
                <a:lnTo>
                  <a:pt x="8592" y="129924"/>
                </a:lnTo>
                <a:lnTo>
                  <a:pt x="9823" y="187970"/>
                </a:lnTo>
                <a:lnTo>
                  <a:pt x="12978" y="226735"/>
                </a:lnTo>
                <a:lnTo>
                  <a:pt x="21594" y="266312"/>
                </a:lnTo>
                <a:lnTo>
                  <a:pt x="30865" y="289000"/>
                </a:lnTo>
                <a:lnTo>
                  <a:pt x="32381" y="287071"/>
                </a:lnTo>
                <a:lnTo>
                  <a:pt x="32448" y="278827"/>
                </a:lnTo>
                <a:lnTo>
                  <a:pt x="30671" y="263743"/>
                </a:lnTo>
                <a:lnTo>
                  <a:pt x="26655" y="241295"/>
                </a:lnTo>
                <a:lnTo>
                  <a:pt x="20342" y="211568"/>
                </a:lnTo>
                <a:lnTo>
                  <a:pt x="12977" y="177103"/>
                </a:lnTo>
                <a:lnTo>
                  <a:pt x="6138" y="141060"/>
                </a:lnTo>
                <a:lnTo>
                  <a:pt x="1403" y="106598"/>
                </a:lnTo>
                <a:lnTo>
                  <a:pt x="0" y="76361"/>
                </a:lnTo>
                <a:lnTo>
                  <a:pt x="1754" y="50993"/>
                </a:lnTo>
                <a:lnTo>
                  <a:pt x="20935" y="5351"/>
                </a:lnTo>
                <a:lnTo>
                  <a:pt x="45975" y="0"/>
                </a:lnTo>
                <a:lnTo>
                  <a:pt x="64547" y="4163"/>
                </a:lnTo>
                <a:lnTo>
                  <a:pt x="112950" y="23456"/>
                </a:lnTo>
                <a:lnTo>
                  <a:pt x="157153" y="49072"/>
                </a:lnTo>
                <a:lnTo>
                  <a:pt x="176444" y="72567"/>
                </a:lnTo>
                <a:lnTo>
                  <a:pt x="175699" y="83397"/>
                </a:lnTo>
                <a:lnTo>
                  <a:pt x="137679" y="114312"/>
                </a:lnTo>
                <a:lnTo>
                  <a:pt x="99617" y="130444"/>
                </a:lnTo>
                <a:lnTo>
                  <a:pt x="54829" y="142286"/>
                </a:lnTo>
                <a:lnTo>
                  <a:pt x="42089" y="144481"/>
                </a:lnTo>
              </a:path>
            </a:pathLst>
          </a:custGeom>
          <a:ln w="732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7767581" y="7001470"/>
            <a:ext cx="259079" cy="2109470"/>
            <a:chOff x="7767581" y="7001470"/>
            <a:chExt cx="259079" cy="2109470"/>
          </a:xfrm>
        </p:grpSpPr>
        <p:sp>
          <p:nvSpPr>
            <p:cNvPr id="38" name="object 38"/>
            <p:cNvSpPr/>
            <p:nvPr/>
          </p:nvSpPr>
          <p:spPr>
            <a:xfrm>
              <a:off x="7888417" y="7038118"/>
              <a:ext cx="50800" cy="1995805"/>
            </a:xfrm>
            <a:custGeom>
              <a:avLst/>
              <a:gdLst/>
              <a:ahLst/>
              <a:cxnLst/>
              <a:rect l="l" t="t" r="r" b="b"/>
              <a:pathLst>
                <a:path w="50800" h="1995804">
                  <a:moveTo>
                    <a:pt x="50514" y="0"/>
                  </a:moveTo>
                  <a:lnTo>
                    <a:pt x="48841" y="47201"/>
                  </a:lnTo>
                  <a:lnTo>
                    <a:pt x="47236" y="94659"/>
                  </a:lnTo>
                  <a:lnTo>
                    <a:pt x="45765" y="142654"/>
                  </a:lnTo>
                  <a:lnTo>
                    <a:pt x="44497" y="191464"/>
                  </a:lnTo>
                  <a:lnTo>
                    <a:pt x="43498" y="241370"/>
                  </a:lnTo>
                  <a:lnTo>
                    <a:pt x="42824" y="292481"/>
                  </a:lnTo>
                  <a:lnTo>
                    <a:pt x="42488" y="344608"/>
                  </a:lnTo>
                  <a:lnTo>
                    <a:pt x="42488" y="397412"/>
                  </a:lnTo>
                  <a:lnTo>
                    <a:pt x="42824" y="450559"/>
                  </a:lnTo>
                  <a:lnTo>
                    <a:pt x="43498" y="503709"/>
                  </a:lnTo>
                  <a:lnTo>
                    <a:pt x="44463" y="556471"/>
                  </a:lnTo>
                  <a:lnTo>
                    <a:pt x="45496" y="608227"/>
                  </a:lnTo>
                  <a:lnTo>
                    <a:pt x="46327" y="658302"/>
                  </a:lnTo>
                  <a:lnTo>
                    <a:pt x="46686" y="706023"/>
                  </a:lnTo>
                  <a:lnTo>
                    <a:pt x="46304" y="750715"/>
                  </a:lnTo>
                  <a:lnTo>
                    <a:pt x="44550" y="801700"/>
                  </a:lnTo>
                  <a:lnTo>
                    <a:pt x="41744" y="848365"/>
                  </a:lnTo>
                  <a:lnTo>
                    <a:pt x="38411" y="892136"/>
                  </a:lnTo>
                  <a:lnTo>
                    <a:pt x="35079" y="934445"/>
                  </a:lnTo>
                  <a:lnTo>
                    <a:pt x="32163" y="976851"/>
                  </a:lnTo>
                  <a:lnTo>
                    <a:pt x="29642" y="1020963"/>
                  </a:lnTo>
                  <a:lnTo>
                    <a:pt x="27383" y="1068488"/>
                  </a:lnTo>
                  <a:lnTo>
                    <a:pt x="25257" y="1121131"/>
                  </a:lnTo>
                  <a:lnTo>
                    <a:pt x="23573" y="1167763"/>
                  </a:lnTo>
                  <a:lnTo>
                    <a:pt x="21889" y="1217756"/>
                  </a:lnTo>
                  <a:lnTo>
                    <a:pt x="20205" y="1270103"/>
                  </a:lnTo>
                  <a:lnTo>
                    <a:pt x="18521" y="1323798"/>
                  </a:lnTo>
                  <a:lnTo>
                    <a:pt x="16838" y="1377835"/>
                  </a:lnTo>
                  <a:lnTo>
                    <a:pt x="15154" y="1431365"/>
                  </a:lnTo>
                  <a:lnTo>
                    <a:pt x="13470" y="1483928"/>
                  </a:lnTo>
                  <a:lnTo>
                    <a:pt x="11786" y="1535267"/>
                  </a:lnTo>
                  <a:lnTo>
                    <a:pt x="10102" y="1585126"/>
                  </a:lnTo>
                  <a:lnTo>
                    <a:pt x="8419" y="1633246"/>
                  </a:lnTo>
                  <a:lnTo>
                    <a:pt x="6336" y="1690568"/>
                  </a:lnTo>
                  <a:lnTo>
                    <a:pt x="4384" y="1744452"/>
                  </a:lnTo>
                  <a:lnTo>
                    <a:pt x="2696" y="1794646"/>
                  </a:lnTo>
                  <a:lnTo>
                    <a:pt x="1403" y="1840901"/>
                  </a:lnTo>
                  <a:lnTo>
                    <a:pt x="591" y="1883179"/>
                  </a:lnTo>
                  <a:lnTo>
                    <a:pt x="175" y="1922304"/>
                  </a:lnTo>
                  <a:lnTo>
                    <a:pt x="21" y="1959317"/>
                  </a:lnTo>
                  <a:lnTo>
                    <a:pt x="0" y="1995256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804229" y="8957604"/>
              <a:ext cx="185420" cy="116839"/>
            </a:xfrm>
            <a:custGeom>
              <a:avLst/>
              <a:gdLst/>
              <a:ahLst/>
              <a:cxnLst/>
              <a:rect l="l" t="t" r="r" b="b"/>
              <a:pathLst>
                <a:path w="185420" h="116840">
                  <a:moveTo>
                    <a:pt x="0" y="16839"/>
                  </a:moveTo>
                  <a:lnTo>
                    <a:pt x="20696" y="53846"/>
                  </a:lnTo>
                  <a:lnTo>
                    <a:pt x="47269" y="97916"/>
                  </a:lnTo>
                  <a:lnTo>
                    <a:pt x="70158" y="116462"/>
                  </a:lnTo>
                  <a:lnTo>
                    <a:pt x="79146" y="115629"/>
                  </a:lnTo>
                  <a:lnTo>
                    <a:pt x="115055" y="88398"/>
                  </a:lnTo>
                  <a:lnTo>
                    <a:pt x="148032" y="48934"/>
                  </a:lnTo>
                  <a:lnTo>
                    <a:pt x="166361" y="25058"/>
                  </a:lnTo>
                  <a:lnTo>
                    <a:pt x="185214" y="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6824674" y="9146850"/>
            <a:ext cx="394970" cy="504190"/>
            <a:chOff x="6824674" y="9146850"/>
            <a:chExt cx="394970" cy="504190"/>
          </a:xfrm>
        </p:grpSpPr>
        <p:sp>
          <p:nvSpPr>
            <p:cNvPr id="41" name="object 41"/>
            <p:cNvSpPr/>
            <p:nvPr/>
          </p:nvSpPr>
          <p:spPr>
            <a:xfrm>
              <a:off x="7052148" y="9183499"/>
              <a:ext cx="28575" cy="372110"/>
            </a:xfrm>
            <a:custGeom>
              <a:avLst/>
              <a:gdLst/>
              <a:ahLst/>
              <a:cxnLst/>
              <a:rect l="l" t="t" r="r" b="b"/>
              <a:pathLst>
                <a:path w="28575" h="372109">
                  <a:moveTo>
                    <a:pt x="28063" y="26662"/>
                  </a:moveTo>
                  <a:lnTo>
                    <a:pt x="23897" y="16380"/>
                  </a:lnTo>
                  <a:lnTo>
                    <a:pt x="19995" y="7544"/>
                  </a:lnTo>
                  <a:lnTo>
                    <a:pt x="16618" y="1602"/>
                  </a:lnTo>
                  <a:lnTo>
                    <a:pt x="14031" y="0"/>
                  </a:lnTo>
                  <a:lnTo>
                    <a:pt x="12365" y="4208"/>
                  </a:lnTo>
                  <a:lnTo>
                    <a:pt x="11225" y="15787"/>
                  </a:lnTo>
                  <a:lnTo>
                    <a:pt x="10085" y="36310"/>
                  </a:lnTo>
                  <a:lnTo>
                    <a:pt x="8419" y="67356"/>
                  </a:lnTo>
                  <a:lnTo>
                    <a:pt x="5919" y="109341"/>
                  </a:lnTo>
                  <a:lnTo>
                    <a:pt x="3157" y="158035"/>
                  </a:lnTo>
                  <a:lnTo>
                    <a:pt x="920" y="208046"/>
                  </a:lnTo>
                  <a:lnTo>
                    <a:pt x="0" y="253977"/>
                  </a:lnTo>
                  <a:lnTo>
                    <a:pt x="964" y="291731"/>
                  </a:lnTo>
                  <a:lnTo>
                    <a:pt x="3507" y="322383"/>
                  </a:lnTo>
                  <a:lnTo>
                    <a:pt x="7103" y="348298"/>
                  </a:lnTo>
                  <a:lnTo>
                    <a:pt x="11225" y="371842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861323" y="9232797"/>
              <a:ext cx="321310" cy="381635"/>
            </a:xfrm>
            <a:custGeom>
              <a:avLst/>
              <a:gdLst/>
              <a:ahLst/>
              <a:cxnLst/>
              <a:rect l="l" t="t" r="r" b="b"/>
              <a:pathLst>
                <a:path w="321309" h="381634">
                  <a:moveTo>
                    <a:pt x="0" y="78402"/>
                  </a:moveTo>
                  <a:lnTo>
                    <a:pt x="59984" y="38061"/>
                  </a:lnTo>
                  <a:lnTo>
                    <a:pt x="126277" y="8243"/>
                  </a:lnTo>
                  <a:lnTo>
                    <a:pt x="200644" y="0"/>
                  </a:lnTo>
                  <a:lnTo>
                    <a:pt x="235984" y="8045"/>
                  </a:lnTo>
                  <a:lnTo>
                    <a:pt x="290329" y="56124"/>
                  </a:lnTo>
                  <a:lnTo>
                    <a:pt x="307102" y="94184"/>
                  </a:lnTo>
                  <a:lnTo>
                    <a:pt x="317298" y="136981"/>
                  </a:lnTo>
                  <a:lnTo>
                    <a:pt x="321311" y="180832"/>
                  </a:lnTo>
                  <a:lnTo>
                    <a:pt x="319733" y="222462"/>
                  </a:lnTo>
                  <a:lnTo>
                    <a:pt x="313947" y="260283"/>
                  </a:lnTo>
                  <a:lnTo>
                    <a:pt x="296061" y="319742"/>
                  </a:lnTo>
                  <a:lnTo>
                    <a:pt x="277638" y="353415"/>
                  </a:lnTo>
                  <a:lnTo>
                    <a:pt x="235900" y="379898"/>
                  </a:lnTo>
                  <a:lnTo>
                    <a:pt x="224829" y="381500"/>
                  </a:lnTo>
                  <a:lnTo>
                    <a:pt x="214680" y="380077"/>
                  </a:lnTo>
                  <a:lnTo>
                    <a:pt x="205927" y="375232"/>
                  </a:lnTo>
                  <a:lnTo>
                    <a:pt x="198363" y="367625"/>
                  </a:lnTo>
                  <a:lnTo>
                    <a:pt x="191592" y="358176"/>
                  </a:lnTo>
                  <a:lnTo>
                    <a:pt x="185217" y="347805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/>
          <p:nvPr/>
        </p:nvSpPr>
        <p:spPr>
          <a:xfrm>
            <a:off x="7350315" y="9285938"/>
            <a:ext cx="66675" cy="260985"/>
          </a:xfrm>
          <a:custGeom>
            <a:avLst/>
            <a:gdLst/>
            <a:ahLst/>
            <a:cxnLst/>
            <a:rect l="l" t="t" r="r" b="b"/>
            <a:pathLst>
              <a:path w="66675" h="260984">
                <a:moveTo>
                  <a:pt x="16136" y="33674"/>
                </a:moveTo>
                <a:lnTo>
                  <a:pt x="11970" y="21311"/>
                </a:lnTo>
                <a:lnTo>
                  <a:pt x="8068" y="10525"/>
                </a:lnTo>
                <a:lnTo>
                  <a:pt x="4691" y="2894"/>
                </a:lnTo>
                <a:lnTo>
                  <a:pt x="2104" y="0"/>
                </a:lnTo>
                <a:lnTo>
                  <a:pt x="526" y="3135"/>
                </a:lnTo>
                <a:lnTo>
                  <a:pt x="0" y="12455"/>
                </a:lnTo>
                <a:lnTo>
                  <a:pt x="526" y="27826"/>
                </a:lnTo>
                <a:lnTo>
                  <a:pt x="4779" y="75813"/>
                </a:lnTo>
                <a:lnTo>
                  <a:pt x="14338" y="137111"/>
                </a:lnTo>
                <a:lnTo>
                  <a:pt x="31132" y="193697"/>
                </a:lnTo>
                <a:lnTo>
                  <a:pt x="54109" y="239781"/>
                </a:lnTo>
                <a:lnTo>
                  <a:pt x="66650" y="260983"/>
                </a:lnTo>
              </a:path>
            </a:pathLst>
          </a:custGeom>
          <a:ln w="732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545983" y="9302776"/>
            <a:ext cx="224790" cy="207010"/>
          </a:xfrm>
          <a:custGeom>
            <a:avLst/>
            <a:gdLst/>
            <a:ahLst/>
            <a:cxnLst/>
            <a:rect l="l" t="t" r="r" b="b"/>
            <a:pathLst>
              <a:path w="224790" h="207009">
                <a:moveTo>
                  <a:pt x="30936" y="0"/>
                </a:moveTo>
                <a:lnTo>
                  <a:pt x="14799" y="61913"/>
                </a:lnTo>
                <a:lnTo>
                  <a:pt x="2869" y="116464"/>
                </a:lnTo>
                <a:lnTo>
                  <a:pt x="0" y="138844"/>
                </a:lnTo>
                <a:lnTo>
                  <a:pt x="944" y="157675"/>
                </a:lnTo>
                <a:lnTo>
                  <a:pt x="42951" y="194223"/>
                </a:lnTo>
                <a:lnTo>
                  <a:pt x="100833" y="204352"/>
                </a:lnTo>
                <a:lnTo>
                  <a:pt x="157287" y="206589"/>
                </a:lnTo>
                <a:lnTo>
                  <a:pt x="181248" y="205733"/>
                </a:lnTo>
                <a:lnTo>
                  <a:pt x="203369" y="204088"/>
                </a:lnTo>
                <a:lnTo>
                  <a:pt x="224570" y="202049"/>
                </a:lnTo>
              </a:path>
            </a:pathLst>
          </a:custGeom>
          <a:ln w="732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7860889" y="9190359"/>
            <a:ext cx="620395" cy="382905"/>
            <a:chOff x="7860889" y="9190359"/>
            <a:chExt cx="620395" cy="382905"/>
          </a:xfrm>
        </p:grpSpPr>
        <p:sp>
          <p:nvSpPr>
            <p:cNvPr id="46" name="object 46"/>
            <p:cNvSpPr/>
            <p:nvPr/>
          </p:nvSpPr>
          <p:spPr>
            <a:xfrm>
              <a:off x="7897537" y="9270043"/>
              <a:ext cx="252095" cy="266700"/>
            </a:xfrm>
            <a:custGeom>
              <a:avLst/>
              <a:gdLst/>
              <a:ahLst/>
              <a:cxnLst/>
              <a:rect l="l" t="t" r="r" b="b"/>
              <a:pathLst>
                <a:path w="252095" h="266700">
                  <a:moveTo>
                    <a:pt x="16136" y="74820"/>
                  </a:moveTo>
                  <a:lnTo>
                    <a:pt x="8068" y="140952"/>
                  </a:lnTo>
                  <a:lnTo>
                    <a:pt x="2104" y="199712"/>
                  </a:lnTo>
                  <a:lnTo>
                    <a:pt x="0" y="243731"/>
                  </a:lnTo>
                  <a:lnTo>
                    <a:pt x="526" y="257914"/>
                  </a:lnTo>
                  <a:lnTo>
                    <a:pt x="2104" y="265653"/>
                  </a:lnTo>
                  <a:lnTo>
                    <a:pt x="4691" y="266071"/>
                  </a:lnTo>
                  <a:lnTo>
                    <a:pt x="8068" y="258464"/>
                  </a:lnTo>
                  <a:lnTo>
                    <a:pt x="11970" y="242174"/>
                  </a:lnTo>
                  <a:lnTo>
                    <a:pt x="16136" y="216544"/>
                  </a:lnTo>
                  <a:lnTo>
                    <a:pt x="20367" y="181837"/>
                  </a:lnTo>
                  <a:lnTo>
                    <a:pt x="24730" y="142000"/>
                  </a:lnTo>
                  <a:lnTo>
                    <a:pt x="29356" y="101899"/>
                  </a:lnTo>
                  <a:lnTo>
                    <a:pt x="40011" y="39351"/>
                  </a:lnTo>
                  <a:lnTo>
                    <a:pt x="66649" y="1864"/>
                  </a:lnTo>
                  <a:lnTo>
                    <a:pt x="80790" y="0"/>
                  </a:lnTo>
                  <a:lnTo>
                    <a:pt x="97693" y="3793"/>
                  </a:lnTo>
                  <a:lnTo>
                    <a:pt x="138209" y="34141"/>
                  </a:lnTo>
                  <a:lnTo>
                    <a:pt x="183285" y="97102"/>
                  </a:lnTo>
                  <a:lnTo>
                    <a:pt x="203915" y="133387"/>
                  </a:lnTo>
                  <a:lnTo>
                    <a:pt x="233315" y="196112"/>
                  </a:lnTo>
                  <a:lnTo>
                    <a:pt x="247435" y="240837"/>
                  </a:lnTo>
                  <a:lnTo>
                    <a:pt x="251863" y="260038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916066" y="9350814"/>
              <a:ext cx="214629" cy="106045"/>
            </a:xfrm>
            <a:custGeom>
              <a:avLst/>
              <a:gdLst/>
              <a:ahLst/>
              <a:cxnLst/>
              <a:rect l="l" t="t" r="r" b="b"/>
              <a:pathLst>
                <a:path w="214629" h="106045">
                  <a:moveTo>
                    <a:pt x="214102" y="72298"/>
                  </a:moveTo>
                  <a:lnTo>
                    <a:pt x="12049" y="105974"/>
                  </a:lnTo>
                  <a:lnTo>
                    <a:pt x="0" y="33675"/>
                  </a:lnTo>
                  <a:lnTo>
                    <a:pt x="202052" y="0"/>
                  </a:lnTo>
                  <a:lnTo>
                    <a:pt x="214102" y="722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208331" y="9227007"/>
              <a:ext cx="236220" cy="67945"/>
            </a:xfrm>
            <a:custGeom>
              <a:avLst/>
              <a:gdLst/>
              <a:ahLst/>
              <a:cxnLst/>
              <a:rect l="l" t="t" r="r" b="b"/>
              <a:pathLst>
                <a:path w="236220" h="67945">
                  <a:moveTo>
                    <a:pt x="0" y="67350"/>
                  </a:moveTo>
                  <a:lnTo>
                    <a:pt x="21837" y="28150"/>
                  </a:lnTo>
                  <a:lnTo>
                    <a:pt x="84185" y="21047"/>
                  </a:lnTo>
                  <a:lnTo>
                    <a:pt x="116545" y="17166"/>
                  </a:lnTo>
                  <a:lnTo>
                    <a:pt x="153641" y="12102"/>
                  </a:lnTo>
                  <a:lnTo>
                    <a:pt x="193894" y="6248"/>
                  </a:lnTo>
                  <a:lnTo>
                    <a:pt x="235726" y="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308700" y="9260682"/>
              <a:ext cx="26034" cy="236220"/>
            </a:xfrm>
            <a:custGeom>
              <a:avLst/>
              <a:gdLst/>
              <a:ahLst/>
              <a:cxnLst/>
              <a:rect l="l" t="t" r="r" b="b"/>
              <a:pathLst>
                <a:path w="26034" h="236220">
                  <a:moveTo>
                    <a:pt x="9076" y="0"/>
                  </a:moveTo>
                  <a:lnTo>
                    <a:pt x="4998" y="21220"/>
                  </a:lnTo>
                  <a:lnTo>
                    <a:pt x="1710" y="43496"/>
                  </a:lnTo>
                  <a:lnTo>
                    <a:pt x="0" y="67877"/>
                  </a:lnTo>
                  <a:lnTo>
                    <a:pt x="657" y="95415"/>
                  </a:lnTo>
                  <a:lnTo>
                    <a:pt x="4209" y="126809"/>
                  </a:lnTo>
                  <a:lnTo>
                    <a:pt x="10129" y="161360"/>
                  </a:lnTo>
                  <a:lnTo>
                    <a:pt x="17627" y="198016"/>
                  </a:lnTo>
                  <a:lnTo>
                    <a:pt x="25914" y="235727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8562761" y="9131426"/>
            <a:ext cx="322580" cy="355600"/>
            <a:chOff x="8562761" y="9131426"/>
            <a:chExt cx="322580" cy="355600"/>
          </a:xfrm>
        </p:grpSpPr>
        <p:sp>
          <p:nvSpPr>
            <p:cNvPr id="51" name="object 51"/>
            <p:cNvSpPr/>
            <p:nvPr/>
          </p:nvSpPr>
          <p:spPr>
            <a:xfrm>
              <a:off x="8606822" y="9291550"/>
              <a:ext cx="241935" cy="158750"/>
            </a:xfrm>
            <a:custGeom>
              <a:avLst/>
              <a:gdLst/>
              <a:ahLst/>
              <a:cxnLst/>
              <a:rect l="l" t="t" r="r" b="b"/>
              <a:pathLst>
                <a:path w="241934" h="158750">
                  <a:moveTo>
                    <a:pt x="5608" y="28059"/>
                  </a:moveTo>
                  <a:lnTo>
                    <a:pt x="5608" y="17758"/>
                  </a:lnTo>
                  <a:lnTo>
                    <a:pt x="5608" y="8770"/>
                  </a:lnTo>
                  <a:lnTo>
                    <a:pt x="5608" y="2411"/>
                  </a:lnTo>
                  <a:lnTo>
                    <a:pt x="5608" y="0"/>
                  </a:lnTo>
                  <a:lnTo>
                    <a:pt x="5587" y="2521"/>
                  </a:lnTo>
                  <a:lnTo>
                    <a:pt x="2960" y="51960"/>
                  </a:lnTo>
                  <a:lnTo>
                    <a:pt x="1578" y="70157"/>
                  </a:lnTo>
                  <a:lnTo>
                    <a:pt x="460" y="88355"/>
                  </a:lnTo>
                  <a:lnTo>
                    <a:pt x="4384" y="131721"/>
                  </a:lnTo>
                  <a:lnTo>
                    <a:pt x="48080" y="153995"/>
                  </a:lnTo>
                  <a:lnTo>
                    <a:pt x="104602" y="158205"/>
                  </a:lnTo>
                  <a:lnTo>
                    <a:pt x="134703" y="157152"/>
                  </a:lnTo>
                  <a:lnTo>
                    <a:pt x="163203" y="154082"/>
                  </a:lnTo>
                  <a:lnTo>
                    <a:pt x="190125" y="149434"/>
                  </a:lnTo>
                  <a:lnTo>
                    <a:pt x="215995" y="143733"/>
                  </a:lnTo>
                  <a:lnTo>
                    <a:pt x="241339" y="137505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605251" y="9257708"/>
              <a:ext cx="153277" cy="132229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8599409" y="9168074"/>
              <a:ext cx="198755" cy="76200"/>
            </a:xfrm>
            <a:custGeom>
              <a:avLst/>
              <a:gdLst/>
              <a:ahLst/>
              <a:cxnLst/>
              <a:rect l="l" t="t" r="r" b="b"/>
              <a:pathLst>
                <a:path w="198754" h="76200">
                  <a:moveTo>
                    <a:pt x="13023" y="75770"/>
                  </a:moveTo>
                  <a:lnTo>
                    <a:pt x="6928" y="67373"/>
                  </a:lnTo>
                  <a:lnTo>
                    <a:pt x="2148" y="59107"/>
                  </a:lnTo>
                  <a:lnTo>
                    <a:pt x="0" y="51105"/>
                  </a:lnTo>
                  <a:lnTo>
                    <a:pt x="1797" y="43497"/>
                  </a:lnTo>
                  <a:lnTo>
                    <a:pt x="38696" y="23765"/>
                  </a:lnTo>
                  <a:lnTo>
                    <a:pt x="91095" y="13220"/>
                  </a:lnTo>
                  <a:lnTo>
                    <a:pt x="160595" y="4231"/>
                  </a:lnTo>
                  <a:lnTo>
                    <a:pt x="198239" y="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/>
          <p:nvPr/>
        </p:nvSpPr>
        <p:spPr>
          <a:xfrm>
            <a:off x="8996014" y="9170691"/>
            <a:ext cx="185420" cy="317500"/>
          </a:xfrm>
          <a:custGeom>
            <a:avLst/>
            <a:gdLst/>
            <a:ahLst/>
            <a:cxnLst/>
            <a:rect l="l" t="t" r="r" b="b"/>
            <a:pathLst>
              <a:path w="185420" h="317500">
                <a:moveTo>
                  <a:pt x="104707" y="31070"/>
                </a:moveTo>
                <a:lnTo>
                  <a:pt x="71030" y="3004"/>
                </a:lnTo>
                <a:lnTo>
                  <a:pt x="57111" y="0"/>
                </a:lnTo>
                <a:lnTo>
                  <a:pt x="41743" y="21"/>
                </a:lnTo>
                <a:lnTo>
                  <a:pt x="26639" y="3989"/>
                </a:lnTo>
                <a:lnTo>
                  <a:pt x="13508" y="12823"/>
                </a:lnTo>
                <a:lnTo>
                  <a:pt x="4056" y="27094"/>
                </a:lnTo>
                <a:lnTo>
                  <a:pt x="0" y="45969"/>
                </a:lnTo>
                <a:lnTo>
                  <a:pt x="3048" y="68266"/>
                </a:lnTo>
                <a:lnTo>
                  <a:pt x="36287" y="118365"/>
                </a:lnTo>
                <a:lnTo>
                  <a:pt x="93242" y="167385"/>
                </a:lnTo>
                <a:lnTo>
                  <a:pt x="120139" y="188210"/>
                </a:lnTo>
                <a:lnTo>
                  <a:pt x="141144" y="205222"/>
                </a:lnTo>
                <a:lnTo>
                  <a:pt x="176268" y="241528"/>
                </a:lnTo>
                <a:lnTo>
                  <a:pt x="185037" y="262406"/>
                </a:lnTo>
                <a:lnTo>
                  <a:pt x="181790" y="272513"/>
                </a:lnTo>
                <a:lnTo>
                  <a:pt x="170651" y="282228"/>
                </a:lnTo>
                <a:lnTo>
                  <a:pt x="150287" y="291453"/>
                </a:lnTo>
                <a:lnTo>
                  <a:pt x="122423" y="300286"/>
                </a:lnTo>
                <a:lnTo>
                  <a:pt x="89560" y="308858"/>
                </a:lnTo>
                <a:lnTo>
                  <a:pt x="54196" y="317299"/>
                </a:lnTo>
              </a:path>
            </a:pathLst>
          </a:custGeom>
          <a:ln w="732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18197" y="9845568"/>
            <a:ext cx="325755" cy="255904"/>
          </a:xfrm>
          <a:custGeom>
            <a:avLst/>
            <a:gdLst/>
            <a:ahLst/>
            <a:cxnLst/>
            <a:rect l="l" t="t" r="r" b="b"/>
            <a:pathLst>
              <a:path w="325754" h="255904">
                <a:moveTo>
                  <a:pt x="32439" y="46525"/>
                </a:moveTo>
                <a:lnTo>
                  <a:pt x="5793" y="91423"/>
                </a:lnTo>
                <a:lnTo>
                  <a:pt x="3839" y="115624"/>
                </a:lnTo>
                <a:lnTo>
                  <a:pt x="3858" y="144038"/>
                </a:lnTo>
                <a:lnTo>
                  <a:pt x="7191" y="200866"/>
                </a:lnTo>
                <a:lnTo>
                  <a:pt x="11219" y="240329"/>
                </a:lnTo>
                <a:lnTo>
                  <a:pt x="14199" y="255587"/>
                </a:lnTo>
                <a:lnTo>
                  <a:pt x="14972" y="253174"/>
                </a:lnTo>
                <a:lnTo>
                  <a:pt x="12800" y="202267"/>
                </a:lnTo>
                <a:lnTo>
                  <a:pt x="7185" y="134915"/>
                </a:lnTo>
                <a:lnTo>
                  <a:pt x="4120" y="99270"/>
                </a:lnTo>
                <a:lnTo>
                  <a:pt x="1582" y="67572"/>
                </a:lnTo>
                <a:lnTo>
                  <a:pt x="66" y="42906"/>
                </a:lnTo>
                <a:lnTo>
                  <a:pt x="0" y="24950"/>
                </a:lnTo>
                <a:lnTo>
                  <a:pt x="1777" y="12520"/>
                </a:lnTo>
                <a:lnTo>
                  <a:pt x="5793" y="4430"/>
                </a:lnTo>
                <a:lnTo>
                  <a:pt x="12474" y="0"/>
                </a:lnTo>
                <a:lnTo>
                  <a:pt x="22447" y="569"/>
                </a:lnTo>
                <a:lnTo>
                  <a:pt x="54890" y="24076"/>
                </a:lnTo>
                <a:lnTo>
                  <a:pt x="105404" y="81947"/>
                </a:lnTo>
                <a:lnTo>
                  <a:pt x="134608" y="116805"/>
                </a:lnTo>
                <a:lnTo>
                  <a:pt x="164332" y="150349"/>
                </a:lnTo>
                <a:lnTo>
                  <a:pt x="193165" y="179290"/>
                </a:lnTo>
                <a:lnTo>
                  <a:pt x="245040" y="221386"/>
                </a:lnTo>
                <a:lnTo>
                  <a:pt x="284942" y="242540"/>
                </a:lnTo>
                <a:lnTo>
                  <a:pt x="299562" y="245938"/>
                </a:lnTo>
                <a:lnTo>
                  <a:pt x="310763" y="245392"/>
                </a:lnTo>
                <a:lnTo>
                  <a:pt x="318677" y="241559"/>
                </a:lnTo>
                <a:lnTo>
                  <a:pt x="323435" y="234958"/>
                </a:lnTo>
                <a:lnTo>
                  <a:pt x="325167" y="225597"/>
                </a:lnTo>
                <a:lnTo>
                  <a:pt x="324004" y="213343"/>
                </a:lnTo>
                <a:lnTo>
                  <a:pt x="320075" y="198063"/>
                </a:lnTo>
                <a:lnTo>
                  <a:pt x="313766" y="179800"/>
                </a:lnTo>
                <a:lnTo>
                  <a:pt x="306403" y="159301"/>
                </a:lnTo>
                <a:lnTo>
                  <a:pt x="299563" y="137485"/>
                </a:lnTo>
                <a:lnTo>
                  <a:pt x="294827" y="115274"/>
                </a:lnTo>
                <a:lnTo>
                  <a:pt x="293357" y="93415"/>
                </a:lnTo>
                <a:lnTo>
                  <a:pt x="294649" y="71952"/>
                </a:lnTo>
                <a:lnTo>
                  <a:pt x="297782" y="50753"/>
                </a:lnTo>
                <a:lnTo>
                  <a:pt x="301835" y="29682"/>
                </a:lnTo>
              </a:path>
            </a:pathLst>
          </a:custGeom>
          <a:ln w="732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6" name="object 56"/>
          <p:cNvGrpSpPr/>
          <p:nvPr/>
        </p:nvGrpSpPr>
        <p:grpSpPr>
          <a:xfrm>
            <a:off x="7842299" y="9755827"/>
            <a:ext cx="554355" cy="335915"/>
            <a:chOff x="7842299" y="9755827"/>
            <a:chExt cx="554355" cy="335915"/>
          </a:xfrm>
        </p:grpSpPr>
        <p:sp>
          <p:nvSpPr>
            <p:cNvPr id="57" name="object 57"/>
            <p:cNvSpPr/>
            <p:nvPr/>
          </p:nvSpPr>
          <p:spPr>
            <a:xfrm>
              <a:off x="7878947" y="9824741"/>
              <a:ext cx="248285" cy="219075"/>
            </a:xfrm>
            <a:custGeom>
              <a:avLst/>
              <a:gdLst/>
              <a:ahLst/>
              <a:cxnLst/>
              <a:rect l="l" t="t" r="r" b="b"/>
              <a:pathLst>
                <a:path w="248284" h="219075">
                  <a:moveTo>
                    <a:pt x="161009" y="92607"/>
                  </a:moveTo>
                  <a:lnTo>
                    <a:pt x="153998" y="46309"/>
                  </a:lnTo>
                  <a:lnTo>
                    <a:pt x="125408" y="18596"/>
                  </a:lnTo>
                  <a:lnTo>
                    <a:pt x="85247" y="1406"/>
                  </a:lnTo>
                  <a:lnTo>
                    <a:pt x="64394" y="1691"/>
                  </a:lnTo>
                  <a:lnTo>
                    <a:pt x="27427" y="23308"/>
                  </a:lnTo>
                  <a:lnTo>
                    <a:pt x="4472" y="73250"/>
                  </a:lnTo>
                  <a:lnTo>
                    <a:pt x="0" y="105412"/>
                  </a:lnTo>
                  <a:lnTo>
                    <a:pt x="264" y="137838"/>
                  </a:lnTo>
                  <a:lnTo>
                    <a:pt x="15065" y="189888"/>
                  </a:lnTo>
                  <a:lnTo>
                    <a:pt x="50450" y="215712"/>
                  </a:lnTo>
                  <a:lnTo>
                    <a:pt x="76829" y="218890"/>
                  </a:lnTo>
                  <a:lnTo>
                    <a:pt x="108838" y="216040"/>
                  </a:lnTo>
                  <a:lnTo>
                    <a:pt x="177063" y="198764"/>
                  </a:lnTo>
                  <a:lnTo>
                    <a:pt x="227095" y="177824"/>
                  </a:lnTo>
                  <a:lnTo>
                    <a:pt x="248014" y="141718"/>
                  </a:lnTo>
                  <a:lnTo>
                    <a:pt x="243340" y="124332"/>
                  </a:lnTo>
                  <a:lnTo>
                    <a:pt x="219791" y="84301"/>
                  </a:lnTo>
                  <a:lnTo>
                    <a:pt x="180021" y="46568"/>
                  </a:lnTo>
                  <a:lnTo>
                    <a:pt x="129292" y="14821"/>
                  </a:lnTo>
                  <a:lnTo>
                    <a:pt x="102083" y="0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243173" y="9792475"/>
              <a:ext cx="116839" cy="262890"/>
            </a:xfrm>
            <a:custGeom>
              <a:avLst/>
              <a:gdLst/>
              <a:ahLst/>
              <a:cxnLst/>
              <a:rect l="l" t="t" r="r" b="b"/>
              <a:pathLst>
                <a:path w="116840" h="262890">
                  <a:moveTo>
                    <a:pt x="116698" y="15428"/>
                  </a:moveTo>
                  <a:lnTo>
                    <a:pt x="108104" y="9268"/>
                  </a:lnTo>
                  <a:lnTo>
                    <a:pt x="98457" y="4029"/>
                  </a:lnTo>
                  <a:lnTo>
                    <a:pt x="86706" y="633"/>
                  </a:lnTo>
                  <a:lnTo>
                    <a:pt x="71796" y="0"/>
                  </a:lnTo>
                  <a:lnTo>
                    <a:pt x="53381" y="2868"/>
                  </a:lnTo>
                  <a:lnTo>
                    <a:pt x="33913" y="9290"/>
                  </a:lnTo>
                  <a:lnTo>
                    <a:pt x="16551" y="19134"/>
                  </a:lnTo>
                  <a:lnTo>
                    <a:pt x="4451" y="32263"/>
                  </a:lnTo>
                  <a:lnTo>
                    <a:pt x="0" y="48359"/>
                  </a:lnTo>
                  <a:lnTo>
                    <a:pt x="2521" y="66297"/>
                  </a:lnTo>
                  <a:lnTo>
                    <a:pt x="22692" y="102431"/>
                  </a:lnTo>
                  <a:lnTo>
                    <a:pt x="53383" y="132598"/>
                  </a:lnTo>
                  <a:lnTo>
                    <a:pt x="69058" y="145839"/>
                  </a:lnTo>
                  <a:lnTo>
                    <a:pt x="83023" y="158553"/>
                  </a:lnTo>
                  <a:lnTo>
                    <a:pt x="93986" y="171202"/>
                  </a:lnTo>
                  <a:lnTo>
                    <a:pt x="101264" y="183982"/>
                  </a:lnTo>
                  <a:lnTo>
                    <a:pt x="104332" y="197026"/>
                  </a:lnTo>
                  <a:lnTo>
                    <a:pt x="102665" y="210466"/>
                  </a:lnTo>
                  <a:lnTo>
                    <a:pt x="73465" y="248554"/>
                  </a:lnTo>
                  <a:lnTo>
                    <a:pt x="37071" y="262389"/>
                  </a:lnTo>
                  <a:lnTo>
                    <a:pt x="26241" y="261511"/>
                  </a:lnTo>
                  <a:lnTo>
                    <a:pt x="15672" y="259578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/>
          <p:nvPr/>
        </p:nvSpPr>
        <p:spPr>
          <a:xfrm>
            <a:off x="8477733" y="9766512"/>
            <a:ext cx="178435" cy="285750"/>
          </a:xfrm>
          <a:custGeom>
            <a:avLst/>
            <a:gdLst/>
            <a:ahLst/>
            <a:cxnLst/>
            <a:rect l="l" t="t" r="r" b="b"/>
            <a:pathLst>
              <a:path w="178434" h="285750">
                <a:moveTo>
                  <a:pt x="0" y="32970"/>
                </a:moveTo>
                <a:lnTo>
                  <a:pt x="69632" y="24555"/>
                </a:lnTo>
                <a:lnTo>
                  <a:pt x="127683" y="16140"/>
                </a:lnTo>
                <a:lnTo>
                  <a:pt x="174253" y="4694"/>
                </a:lnTo>
                <a:lnTo>
                  <a:pt x="178196" y="2107"/>
                </a:lnTo>
                <a:lnTo>
                  <a:pt x="176597" y="526"/>
                </a:lnTo>
                <a:lnTo>
                  <a:pt x="170657" y="0"/>
                </a:lnTo>
                <a:lnTo>
                  <a:pt x="161823" y="526"/>
                </a:lnTo>
                <a:lnTo>
                  <a:pt x="122338" y="19072"/>
                </a:lnTo>
                <a:lnTo>
                  <a:pt x="106816" y="77871"/>
                </a:lnTo>
                <a:lnTo>
                  <a:pt x="108043" y="139608"/>
                </a:lnTo>
                <a:lnTo>
                  <a:pt x="118740" y="210466"/>
                </a:lnTo>
                <a:lnTo>
                  <a:pt x="126392" y="247739"/>
                </a:lnTo>
                <a:lnTo>
                  <a:pt x="134701" y="285538"/>
                </a:lnTo>
              </a:path>
            </a:pathLst>
          </a:custGeom>
          <a:ln w="732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789230" y="9764057"/>
            <a:ext cx="202565" cy="254635"/>
          </a:xfrm>
          <a:custGeom>
            <a:avLst/>
            <a:gdLst/>
            <a:ahLst/>
            <a:cxnLst/>
            <a:rect l="l" t="t" r="r" b="b"/>
            <a:pathLst>
              <a:path w="202565" h="254634">
                <a:moveTo>
                  <a:pt x="0" y="77517"/>
                </a:moveTo>
                <a:lnTo>
                  <a:pt x="28062" y="106986"/>
                </a:lnTo>
                <a:lnTo>
                  <a:pt x="32995" y="145461"/>
                </a:lnTo>
                <a:lnTo>
                  <a:pt x="32272" y="164510"/>
                </a:lnTo>
                <a:lnTo>
                  <a:pt x="29466" y="210293"/>
                </a:lnTo>
                <a:lnTo>
                  <a:pt x="25782" y="249120"/>
                </a:lnTo>
                <a:lnTo>
                  <a:pt x="24905" y="244670"/>
                </a:lnTo>
                <a:lnTo>
                  <a:pt x="23502" y="232064"/>
                </a:lnTo>
                <a:lnTo>
                  <a:pt x="21047" y="212223"/>
                </a:lnTo>
                <a:lnTo>
                  <a:pt x="17298" y="186309"/>
                </a:lnTo>
                <a:lnTo>
                  <a:pt x="13154" y="156449"/>
                </a:lnTo>
                <a:lnTo>
                  <a:pt x="9800" y="125011"/>
                </a:lnTo>
                <a:lnTo>
                  <a:pt x="8418" y="94360"/>
                </a:lnTo>
                <a:lnTo>
                  <a:pt x="10041" y="66603"/>
                </a:lnTo>
                <a:lnTo>
                  <a:pt x="23809" y="23722"/>
                </a:lnTo>
                <a:lnTo>
                  <a:pt x="71735" y="0"/>
                </a:lnTo>
                <a:lnTo>
                  <a:pt x="90743" y="1097"/>
                </a:lnTo>
                <a:lnTo>
                  <a:pt x="133298" y="14908"/>
                </a:lnTo>
                <a:lnTo>
                  <a:pt x="162940" y="44025"/>
                </a:lnTo>
                <a:lnTo>
                  <a:pt x="168377" y="60686"/>
                </a:lnTo>
                <a:lnTo>
                  <a:pt x="166886" y="69039"/>
                </a:lnTo>
                <a:lnTo>
                  <a:pt x="130141" y="98220"/>
                </a:lnTo>
                <a:lnTo>
                  <a:pt x="109445" y="104183"/>
                </a:lnTo>
                <a:lnTo>
                  <a:pt x="99053" y="107645"/>
                </a:lnTo>
                <a:lnTo>
                  <a:pt x="89450" y="111899"/>
                </a:lnTo>
                <a:lnTo>
                  <a:pt x="81426" y="117206"/>
                </a:lnTo>
                <a:lnTo>
                  <a:pt x="75769" y="123828"/>
                </a:lnTo>
                <a:lnTo>
                  <a:pt x="73095" y="131831"/>
                </a:lnTo>
                <a:lnTo>
                  <a:pt x="73314" y="140490"/>
                </a:lnTo>
                <a:lnTo>
                  <a:pt x="76164" y="148887"/>
                </a:lnTo>
                <a:lnTo>
                  <a:pt x="81382" y="156100"/>
                </a:lnTo>
                <a:lnTo>
                  <a:pt x="88770" y="161643"/>
                </a:lnTo>
                <a:lnTo>
                  <a:pt x="98395" y="166795"/>
                </a:lnTo>
                <a:lnTo>
                  <a:pt x="110387" y="173263"/>
                </a:lnTo>
                <a:lnTo>
                  <a:pt x="124879" y="182754"/>
                </a:lnTo>
                <a:lnTo>
                  <a:pt x="141871" y="196503"/>
                </a:lnTo>
                <a:lnTo>
                  <a:pt x="160835" y="213801"/>
                </a:lnTo>
                <a:lnTo>
                  <a:pt x="181115" y="233467"/>
                </a:lnTo>
                <a:lnTo>
                  <a:pt x="202052" y="254318"/>
                </a:lnTo>
              </a:path>
            </a:pathLst>
          </a:custGeom>
          <a:ln w="732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125981" y="9774228"/>
            <a:ext cx="50800" cy="244475"/>
          </a:xfrm>
          <a:custGeom>
            <a:avLst/>
            <a:gdLst/>
            <a:ahLst/>
            <a:cxnLst/>
            <a:rect l="l" t="t" r="r" b="b"/>
            <a:pathLst>
              <a:path w="50800" h="244475">
                <a:moveTo>
                  <a:pt x="0" y="0"/>
                </a:moveTo>
                <a:lnTo>
                  <a:pt x="12628" y="51390"/>
                </a:lnTo>
                <a:lnTo>
                  <a:pt x="25256" y="108046"/>
                </a:lnTo>
                <a:lnTo>
                  <a:pt x="37885" y="173464"/>
                </a:lnTo>
                <a:lnTo>
                  <a:pt x="44199" y="208475"/>
                </a:lnTo>
                <a:lnTo>
                  <a:pt x="50513" y="244146"/>
                </a:lnTo>
              </a:path>
            </a:pathLst>
          </a:custGeom>
          <a:ln w="732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309800" y="9774228"/>
            <a:ext cx="220345" cy="243840"/>
          </a:xfrm>
          <a:custGeom>
            <a:avLst/>
            <a:gdLst/>
            <a:ahLst/>
            <a:cxnLst/>
            <a:rect l="l" t="t" r="r" b="b"/>
            <a:pathLst>
              <a:path w="220345" h="243840">
                <a:moveTo>
                  <a:pt x="9822" y="0"/>
                </a:moveTo>
                <a:lnTo>
                  <a:pt x="5721" y="39790"/>
                </a:lnTo>
                <a:lnTo>
                  <a:pt x="2278" y="78398"/>
                </a:lnTo>
                <a:lnTo>
                  <a:pt x="152" y="114637"/>
                </a:lnTo>
                <a:lnTo>
                  <a:pt x="0" y="147326"/>
                </a:lnTo>
                <a:lnTo>
                  <a:pt x="2408" y="175456"/>
                </a:lnTo>
                <a:lnTo>
                  <a:pt x="16177" y="216986"/>
                </a:lnTo>
                <a:lnTo>
                  <a:pt x="62258" y="242222"/>
                </a:lnTo>
                <a:lnTo>
                  <a:pt x="83896" y="243340"/>
                </a:lnTo>
                <a:lnTo>
                  <a:pt x="108033" y="242749"/>
                </a:lnTo>
                <a:lnTo>
                  <a:pt x="134254" y="241455"/>
                </a:lnTo>
                <a:lnTo>
                  <a:pt x="162054" y="239764"/>
                </a:lnTo>
                <a:lnTo>
                  <a:pt x="190906" y="237811"/>
                </a:lnTo>
                <a:lnTo>
                  <a:pt x="220285" y="235729"/>
                </a:lnTo>
              </a:path>
            </a:pathLst>
          </a:custGeom>
          <a:ln w="732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022349" y="1183897"/>
            <a:ext cx="2743835" cy="452755"/>
          </a:xfrm>
          <a:custGeom>
            <a:avLst/>
            <a:gdLst/>
            <a:ahLst/>
            <a:cxnLst/>
            <a:rect l="l" t="t" r="r" b="b"/>
            <a:pathLst>
              <a:path w="2743835" h="452755">
                <a:moveTo>
                  <a:pt x="143071" y="70495"/>
                </a:moveTo>
                <a:lnTo>
                  <a:pt x="138943" y="118774"/>
                </a:lnTo>
                <a:lnTo>
                  <a:pt x="135209" y="166263"/>
                </a:lnTo>
                <a:lnTo>
                  <a:pt x="132261" y="212171"/>
                </a:lnTo>
                <a:lnTo>
                  <a:pt x="130492" y="255709"/>
                </a:lnTo>
                <a:lnTo>
                  <a:pt x="130142" y="296121"/>
                </a:lnTo>
                <a:lnTo>
                  <a:pt x="130841" y="332711"/>
                </a:lnTo>
                <a:lnTo>
                  <a:pt x="133287" y="391813"/>
                </a:lnTo>
                <a:lnTo>
                  <a:pt x="139380" y="440754"/>
                </a:lnTo>
                <a:lnTo>
                  <a:pt x="174836" y="452504"/>
                </a:lnTo>
                <a:lnTo>
                  <a:pt x="202508" y="451888"/>
                </a:lnTo>
                <a:lnTo>
                  <a:pt x="242687" y="450749"/>
                </a:lnTo>
                <a:lnTo>
                  <a:pt x="285132" y="450056"/>
                </a:lnTo>
                <a:lnTo>
                  <a:pt x="335336" y="449564"/>
                </a:lnTo>
                <a:lnTo>
                  <a:pt x="391266" y="449139"/>
                </a:lnTo>
                <a:lnTo>
                  <a:pt x="450893" y="448647"/>
                </a:lnTo>
                <a:lnTo>
                  <a:pt x="512184" y="447954"/>
                </a:lnTo>
                <a:lnTo>
                  <a:pt x="563267" y="447136"/>
                </a:lnTo>
                <a:lnTo>
                  <a:pt x="614078" y="446126"/>
                </a:lnTo>
                <a:lnTo>
                  <a:pt x="664578" y="444962"/>
                </a:lnTo>
                <a:lnTo>
                  <a:pt x="714729" y="443682"/>
                </a:lnTo>
                <a:lnTo>
                  <a:pt x="764492" y="442323"/>
                </a:lnTo>
                <a:lnTo>
                  <a:pt x="813828" y="440923"/>
                </a:lnTo>
                <a:lnTo>
                  <a:pt x="862756" y="439530"/>
                </a:lnTo>
                <a:lnTo>
                  <a:pt x="911529" y="438174"/>
                </a:lnTo>
                <a:lnTo>
                  <a:pt x="960457" y="436894"/>
                </a:lnTo>
                <a:lnTo>
                  <a:pt x="1009851" y="435731"/>
                </a:lnTo>
                <a:lnTo>
                  <a:pt x="1060021" y="434724"/>
                </a:lnTo>
                <a:lnTo>
                  <a:pt x="1111279" y="433913"/>
                </a:lnTo>
                <a:lnTo>
                  <a:pt x="1163821" y="433318"/>
                </a:lnTo>
                <a:lnTo>
                  <a:pt x="1217347" y="432878"/>
                </a:lnTo>
                <a:lnTo>
                  <a:pt x="1271424" y="432516"/>
                </a:lnTo>
                <a:lnTo>
                  <a:pt x="1325618" y="432153"/>
                </a:lnTo>
                <a:lnTo>
                  <a:pt x="1379493" y="431713"/>
                </a:lnTo>
                <a:lnTo>
                  <a:pt x="1432618" y="431118"/>
                </a:lnTo>
                <a:lnTo>
                  <a:pt x="1484664" y="430307"/>
                </a:lnTo>
                <a:lnTo>
                  <a:pt x="1535702" y="429343"/>
                </a:lnTo>
                <a:lnTo>
                  <a:pt x="1585885" y="428304"/>
                </a:lnTo>
                <a:lnTo>
                  <a:pt x="1635370" y="427267"/>
                </a:lnTo>
                <a:lnTo>
                  <a:pt x="1684310" y="426309"/>
                </a:lnTo>
                <a:lnTo>
                  <a:pt x="1732863" y="425506"/>
                </a:lnTo>
                <a:lnTo>
                  <a:pt x="1781131" y="424895"/>
                </a:lnTo>
                <a:lnTo>
                  <a:pt x="1829011" y="424404"/>
                </a:lnTo>
                <a:lnTo>
                  <a:pt x="1876347" y="423915"/>
                </a:lnTo>
                <a:lnTo>
                  <a:pt x="1922985" y="423311"/>
                </a:lnTo>
                <a:lnTo>
                  <a:pt x="1968768" y="422476"/>
                </a:lnTo>
                <a:lnTo>
                  <a:pt x="2013542" y="421292"/>
                </a:lnTo>
                <a:lnTo>
                  <a:pt x="2065746" y="419300"/>
                </a:lnTo>
                <a:lnTo>
                  <a:pt x="2116559" y="416839"/>
                </a:lnTo>
                <a:lnTo>
                  <a:pt x="2166238" y="414109"/>
                </a:lnTo>
                <a:lnTo>
                  <a:pt x="2215039" y="411312"/>
                </a:lnTo>
                <a:lnTo>
                  <a:pt x="2263217" y="408649"/>
                </a:lnTo>
                <a:lnTo>
                  <a:pt x="2322839" y="405763"/>
                </a:lnTo>
                <a:lnTo>
                  <a:pt x="2381115" y="403397"/>
                </a:lnTo>
                <a:lnTo>
                  <a:pt x="2437270" y="401556"/>
                </a:lnTo>
                <a:lnTo>
                  <a:pt x="2490531" y="400242"/>
                </a:lnTo>
                <a:lnTo>
                  <a:pt x="2540118" y="399412"/>
                </a:lnTo>
                <a:lnTo>
                  <a:pt x="2585239" y="398842"/>
                </a:lnTo>
                <a:lnTo>
                  <a:pt x="2625095" y="398267"/>
                </a:lnTo>
                <a:lnTo>
                  <a:pt x="2686138" y="396049"/>
                </a:lnTo>
                <a:lnTo>
                  <a:pt x="2733345" y="384804"/>
                </a:lnTo>
                <a:lnTo>
                  <a:pt x="2743762" y="349288"/>
                </a:lnTo>
                <a:lnTo>
                  <a:pt x="2743129" y="325868"/>
                </a:lnTo>
                <a:lnTo>
                  <a:pt x="2739809" y="258001"/>
                </a:lnTo>
                <a:lnTo>
                  <a:pt x="2737036" y="218338"/>
                </a:lnTo>
                <a:lnTo>
                  <a:pt x="2733345" y="178540"/>
                </a:lnTo>
                <a:lnTo>
                  <a:pt x="2723450" y="106983"/>
                </a:lnTo>
                <a:lnTo>
                  <a:pt x="2713651" y="52262"/>
                </a:lnTo>
                <a:lnTo>
                  <a:pt x="2702251" y="9051"/>
                </a:lnTo>
                <a:lnTo>
                  <a:pt x="2677009" y="0"/>
                </a:lnTo>
                <a:lnTo>
                  <a:pt x="2658372" y="1184"/>
                </a:lnTo>
                <a:lnTo>
                  <a:pt x="2630933" y="3152"/>
                </a:lnTo>
                <a:lnTo>
                  <a:pt x="2592829" y="5239"/>
                </a:lnTo>
                <a:lnTo>
                  <a:pt x="2544230" y="7189"/>
                </a:lnTo>
                <a:lnTo>
                  <a:pt x="2485649" y="8873"/>
                </a:lnTo>
                <a:lnTo>
                  <a:pt x="2417597" y="10162"/>
                </a:lnTo>
                <a:lnTo>
                  <a:pt x="2367385" y="10766"/>
                </a:lnTo>
                <a:lnTo>
                  <a:pt x="2314325" y="11212"/>
                </a:lnTo>
                <a:lnTo>
                  <a:pt x="2259549" y="11578"/>
                </a:lnTo>
                <a:lnTo>
                  <a:pt x="2204191" y="11942"/>
                </a:lnTo>
                <a:lnTo>
                  <a:pt x="2149383" y="12383"/>
                </a:lnTo>
                <a:lnTo>
                  <a:pt x="2096259" y="12978"/>
                </a:lnTo>
                <a:lnTo>
                  <a:pt x="2045642" y="13789"/>
                </a:lnTo>
                <a:lnTo>
                  <a:pt x="1997161" y="14796"/>
                </a:lnTo>
                <a:lnTo>
                  <a:pt x="1950154" y="15959"/>
                </a:lnTo>
                <a:lnTo>
                  <a:pt x="1903963" y="17239"/>
                </a:lnTo>
                <a:lnTo>
                  <a:pt x="1857928" y="18595"/>
                </a:lnTo>
                <a:lnTo>
                  <a:pt x="1811387" y="19988"/>
                </a:lnTo>
                <a:lnTo>
                  <a:pt x="1763908" y="21401"/>
                </a:lnTo>
                <a:lnTo>
                  <a:pt x="1715663" y="22851"/>
                </a:lnTo>
                <a:lnTo>
                  <a:pt x="1667093" y="24377"/>
                </a:lnTo>
                <a:lnTo>
                  <a:pt x="1618640" y="26019"/>
                </a:lnTo>
                <a:lnTo>
                  <a:pt x="1570744" y="27819"/>
                </a:lnTo>
                <a:lnTo>
                  <a:pt x="1523847" y="29814"/>
                </a:lnTo>
                <a:lnTo>
                  <a:pt x="1469200" y="32488"/>
                </a:lnTo>
                <a:lnTo>
                  <a:pt x="1416101" y="35363"/>
                </a:lnTo>
                <a:lnTo>
                  <a:pt x="1364088" y="38305"/>
                </a:lnTo>
                <a:lnTo>
                  <a:pt x="1312698" y="41181"/>
                </a:lnTo>
                <a:lnTo>
                  <a:pt x="1261466" y="43854"/>
                </a:lnTo>
                <a:lnTo>
                  <a:pt x="1209960" y="46216"/>
                </a:lnTo>
                <a:lnTo>
                  <a:pt x="1158393" y="48312"/>
                </a:lnTo>
                <a:lnTo>
                  <a:pt x="1107040" y="50208"/>
                </a:lnTo>
                <a:lnTo>
                  <a:pt x="1056175" y="51969"/>
                </a:lnTo>
                <a:lnTo>
                  <a:pt x="1006072" y="53659"/>
                </a:lnTo>
                <a:lnTo>
                  <a:pt x="956826" y="55347"/>
                </a:lnTo>
                <a:lnTo>
                  <a:pt x="908269" y="57032"/>
                </a:lnTo>
                <a:lnTo>
                  <a:pt x="860054" y="58715"/>
                </a:lnTo>
                <a:lnTo>
                  <a:pt x="811833" y="60400"/>
                </a:lnTo>
                <a:lnTo>
                  <a:pt x="763258" y="62088"/>
                </a:lnTo>
                <a:lnTo>
                  <a:pt x="714095" y="63756"/>
                </a:lnTo>
                <a:lnTo>
                  <a:pt x="664109" y="65360"/>
                </a:lnTo>
                <a:lnTo>
                  <a:pt x="613178" y="66831"/>
                </a:lnTo>
                <a:lnTo>
                  <a:pt x="561179" y="68100"/>
                </a:lnTo>
                <a:lnTo>
                  <a:pt x="507991" y="69097"/>
                </a:lnTo>
                <a:lnTo>
                  <a:pt x="453544" y="69813"/>
                </a:lnTo>
                <a:lnTo>
                  <a:pt x="398493" y="70463"/>
                </a:lnTo>
                <a:lnTo>
                  <a:pt x="343576" y="71316"/>
                </a:lnTo>
                <a:lnTo>
                  <a:pt x="289531" y="72642"/>
                </a:lnTo>
                <a:lnTo>
                  <a:pt x="237096" y="74709"/>
                </a:lnTo>
                <a:lnTo>
                  <a:pt x="186871" y="77708"/>
                </a:lnTo>
                <a:lnTo>
                  <a:pt x="138507" y="81512"/>
                </a:lnTo>
                <a:lnTo>
                  <a:pt x="91545" y="85922"/>
                </a:lnTo>
                <a:lnTo>
                  <a:pt x="45528" y="90738"/>
                </a:lnTo>
                <a:lnTo>
                  <a:pt x="0" y="95759"/>
                </a:lnTo>
              </a:path>
            </a:pathLst>
          </a:custGeom>
          <a:ln w="732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299" y="581014"/>
            <a:ext cx="2789555" cy="382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50" b="1" u="heavy" spc="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MUSCLES</a:t>
            </a:r>
            <a:r>
              <a:rPr sz="2350" b="1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350" b="1" u="heavy" spc="5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SUPPLIED</a:t>
            </a:r>
            <a:endParaRPr sz="23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0996" y="1703039"/>
            <a:ext cx="5657215" cy="792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000" spc="-145" dirty="0"/>
              <a:t>MA</a:t>
            </a:r>
            <a:r>
              <a:rPr sz="5000" spc="-155" dirty="0"/>
              <a:t>NDIBULA</a:t>
            </a:r>
            <a:r>
              <a:rPr sz="5000" spc="15" dirty="0"/>
              <a:t>R</a:t>
            </a:r>
            <a:r>
              <a:rPr sz="5000" spc="-330" dirty="0"/>
              <a:t> </a:t>
            </a:r>
            <a:r>
              <a:rPr sz="5000" spc="-150" dirty="0"/>
              <a:t>BRA</a:t>
            </a:r>
            <a:r>
              <a:rPr sz="5000" spc="-155" dirty="0"/>
              <a:t>NCH</a:t>
            </a:r>
            <a:endParaRPr sz="5000"/>
          </a:p>
        </p:txBody>
      </p:sp>
      <p:sp>
        <p:nvSpPr>
          <p:cNvPr id="4" name="object 4"/>
          <p:cNvSpPr txBox="1"/>
          <p:nvPr/>
        </p:nvSpPr>
        <p:spPr>
          <a:xfrm>
            <a:off x="705299" y="3082739"/>
            <a:ext cx="278130" cy="3093720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8399" y="3046294"/>
            <a:ext cx="8083550" cy="3606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74950">
              <a:lnSpc>
                <a:spcPct val="122000"/>
              </a:lnSpc>
              <a:spcBef>
                <a:spcPts val="100"/>
              </a:spcBef>
            </a:pPr>
            <a:r>
              <a:rPr sz="3300" spc="-5" dirty="0">
                <a:latin typeface="Calibri"/>
                <a:cs typeface="Calibri"/>
              </a:rPr>
              <a:t>ORBICULARIS ORIS </a:t>
            </a:r>
            <a:r>
              <a:rPr sz="3300" spc="-10" dirty="0">
                <a:latin typeface="Calibri"/>
                <a:cs typeface="Calibri"/>
              </a:rPr>
              <a:t>(lower </a:t>
            </a:r>
            <a:r>
              <a:rPr sz="3300" spc="-5" dirty="0">
                <a:latin typeface="Calibri"/>
                <a:cs typeface="Calibri"/>
              </a:rPr>
              <a:t>part) </a:t>
            </a:r>
            <a:r>
              <a:rPr sz="3300" spc="-735" dirty="0">
                <a:latin typeface="Calibri"/>
                <a:cs typeface="Calibri"/>
              </a:rPr>
              <a:t> </a:t>
            </a:r>
            <a:r>
              <a:rPr sz="3300" spc="-35" dirty="0">
                <a:latin typeface="Calibri"/>
                <a:cs typeface="Calibri"/>
              </a:rPr>
              <a:t>MENTALIS</a:t>
            </a:r>
            <a:endParaRPr sz="3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3300" spc="-5" dirty="0">
                <a:latin typeface="Calibri"/>
                <a:cs typeface="Calibri"/>
              </a:rPr>
              <a:t>RISORIUS</a:t>
            </a:r>
            <a:endParaRPr sz="3300"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  <a:spcBef>
                <a:spcPts val="395"/>
              </a:spcBef>
            </a:pPr>
            <a:r>
              <a:rPr sz="3300" spc="-10" dirty="0">
                <a:latin typeface="Calibri"/>
                <a:cs typeface="Calibri"/>
              </a:rPr>
              <a:t>DEPRESSOR</a:t>
            </a:r>
            <a:r>
              <a:rPr sz="3300" spc="-5" dirty="0">
                <a:latin typeface="Calibri"/>
                <a:cs typeface="Calibri"/>
              </a:rPr>
              <a:t> ANGULI ORIS</a:t>
            </a:r>
            <a:r>
              <a:rPr sz="3300" spc="5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(TRIANGULARIS) </a:t>
            </a:r>
            <a:r>
              <a:rPr sz="3300" dirty="0">
                <a:latin typeface="Calibri"/>
                <a:cs typeface="Calibri"/>
              </a:rPr>
              <a:t> </a:t>
            </a:r>
            <a:r>
              <a:rPr sz="3300" spc="-10" dirty="0">
                <a:latin typeface="Calibri"/>
                <a:cs typeface="Calibri"/>
              </a:rPr>
              <a:t>DEPRESSOR</a:t>
            </a:r>
            <a:r>
              <a:rPr sz="3300" spc="5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LABI</a:t>
            </a:r>
            <a:r>
              <a:rPr sz="3300" spc="5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INFERIORIS</a:t>
            </a:r>
            <a:r>
              <a:rPr sz="3300" spc="10" dirty="0">
                <a:latin typeface="Calibri"/>
                <a:cs typeface="Calibri"/>
              </a:rPr>
              <a:t> </a:t>
            </a:r>
            <a:r>
              <a:rPr sz="3300" spc="-40" dirty="0">
                <a:latin typeface="Calibri"/>
                <a:cs typeface="Calibri"/>
              </a:rPr>
              <a:t>(QUADRATUS</a:t>
            </a:r>
            <a:r>
              <a:rPr sz="3300" spc="5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LABI </a:t>
            </a:r>
            <a:r>
              <a:rPr sz="3300" spc="-735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INFERIORIS)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49863" y="3432221"/>
            <a:ext cx="7868492" cy="68600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5299" y="581014"/>
            <a:ext cx="2788920" cy="382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50" b="1" u="heavy" spc="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MUSCLES</a:t>
            </a:r>
            <a:r>
              <a:rPr sz="2350" b="1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350" b="1" u="heavy" spc="5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SUPPLIED</a:t>
            </a:r>
            <a:endParaRPr sz="23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30163" y="1698726"/>
            <a:ext cx="4737735" cy="8128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5150" spc="-140" dirty="0"/>
              <a:t>CE</a:t>
            </a:r>
            <a:r>
              <a:rPr sz="5150" spc="-215" dirty="0"/>
              <a:t>R</a:t>
            </a:r>
            <a:r>
              <a:rPr sz="5150" spc="-140" dirty="0"/>
              <a:t>VIC</a:t>
            </a:r>
            <a:r>
              <a:rPr sz="5150" spc="-145" dirty="0"/>
              <a:t>A</a:t>
            </a:r>
            <a:r>
              <a:rPr sz="5150" spc="5" dirty="0"/>
              <a:t>L</a:t>
            </a:r>
            <a:r>
              <a:rPr sz="5150" spc="-290" dirty="0"/>
              <a:t> </a:t>
            </a:r>
            <a:r>
              <a:rPr sz="5150" spc="-140" dirty="0"/>
              <a:t>BR</a:t>
            </a:r>
            <a:r>
              <a:rPr sz="5150" spc="-145" dirty="0"/>
              <a:t>AN</a:t>
            </a:r>
            <a:r>
              <a:rPr sz="5150" spc="-140" dirty="0"/>
              <a:t>CH</a:t>
            </a:r>
            <a:endParaRPr sz="5150"/>
          </a:p>
        </p:txBody>
      </p:sp>
      <p:sp>
        <p:nvSpPr>
          <p:cNvPr id="5" name="object 5"/>
          <p:cNvSpPr txBox="1"/>
          <p:nvPr/>
        </p:nvSpPr>
        <p:spPr>
          <a:xfrm>
            <a:off x="1071780" y="3469118"/>
            <a:ext cx="27813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775" dirty="0">
                <a:solidFill>
                  <a:srgbClr val="4F81BD"/>
                </a:solidFill>
                <a:latin typeface="Cambria"/>
                <a:cs typeface="Cambria"/>
              </a:rPr>
              <a:t>▸</a:t>
            </a:r>
            <a:endParaRPr sz="33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44879" y="3432674"/>
            <a:ext cx="182562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5" dirty="0">
                <a:latin typeface="Calibri"/>
                <a:cs typeface="Calibri"/>
              </a:rPr>
              <a:t>PL</a:t>
            </a:r>
            <a:r>
              <a:rPr sz="3300" spc="-265" dirty="0">
                <a:latin typeface="Calibri"/>
                <a:cs typeface="Calibri"/>
              </a:rPr>
              <a:t>A</a:t>
            </a:r>
            <a:r>
              <a:rPr sz="3300" spc="-5" dirty="0">
                <a:latin typeface="Calibri"/>
                <a:cs typeface="Calibri"/>
              </a:rPr>
              <a:t>T</a:t>
            </a:r>
            <a:r>
              <a:rPr sz="3300" spc="-35" dirty="0">
                <a:latin typeface="Calibri"/>
                <a:cs typeface="Calibri"/>
              </a:rPr>
              <a:t>Y</a:t>
            </a:r>
            <a:r>
              <a:rPr sz="3300" spc="-5" dirty="0">
                <a:latin typeface="Calibri"/>
                <a:cs typeface="Calibri"/>
              </a:rPr>
              <a:t>SMA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2582716" y="2600743"/>
            <a:ext cx="7231380" cy="4920615"/>
            <a:chOff x="12582716" y="2600743"/>
            <a:chExt cx="7231380" cy="492061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82716" y="2600743"/>
              <a:ext cx="7231025" cy="46376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146719" y="6132023"/>
              <a:ext cx="845819" cy="1389380"/>
            </a:xfrm>
            <a:custGeom>
              <a:avLst/>
              <a:gdLst/>
              <a:ahLst/>
              <a:cxnLst/>
              <a:rect l="l" t="t" r="r" b="b"/>
              <a:pathLst>
                <a:path w="845819" h="1389379">
                  <a:moveTo>
                    <a:pt x="819365" y="262661"/>
                  </a:moveTo>
                  <a:lnTo>
                    <a:pt x="816190" y="254101"/>
                  </a:lnTo>
                  <a:lnTo>
                    <a:pt x="810069" y="244919"/>
                  </a:lnTo>
                  <a:lnTo>
                    <a:pt x="802411" y="233857"/>
                  </a:lnTo>
                  <a:lnTo>
                    <a:pt x="794588" y="219710"/>
                  </a:lnTo>
                  <a:lnTo>
                    <a:pt x="787882" y="201587"/>
                  </a:lnTo>
                  <a:lnTo>
                    <a:pt x="783031" y="180073"/>
                  </a:lnTo>
                  <a:lnTo>
                    <a:pt x="780656" y="156070"/>
                  </a:lnTo>
                  <a:lnTo>
                    <a:pt x="781380" y="130530"/>
                  </a:lnTo>
                  <a:lnTo>
                    <a:pt x="785215" y="106705"/>
                  </a:lnTo>
                  <a:lnTo>
                    <a:pt x="773518" y="126784"/>
                  </a:lnTo>
                  <a:lnTo>
                    <a:pt x="747699" y="170510"/>
                  </a:lnTo>
                  <a:lnTo>
                    <a:pt x="716940" y="221361"/>
                  </a:lnTo>
                  <a:lnTo>
                    <a:pt x="641375" y="343395"/>
                  </a:lnTo>
                  <a:lnTo>
                    <a:pt x="613791" y="388759"/>
                  </a:lnTo>
                  <a:lnTo>
                    <a:pt x="585939" y="435762"/>
                  </a:lnTo>
                  <a:lnTo>
                    <a:pt x="558355" y="484009"/>
                  </a:lnTo>
                  <a:lnTo>
                    <a:pt x="531520" y="533120"/>
                  </a:lnTo>
                  <a:lnTo>
                    <a:pt x="505498" y="582676"/>
                  </a:lnTo>
                  <a:lnTo>
                    <a:pt x="480301" y="632307"/>
                  </a:lnTo>
                  <a:lnTo>
                    <a:pt x="461073" y="671271"/>
                  </a:lnTo>
                  <a:lnTo>
                    <a:pt x="434479" y="687222"/>
                  </a:lnTo>
                  <a:lnTo>
                    <a:pt x="429577" y="709422"/>
                  </a:lnTo>
                  <a:lnTo>
                    <a:pt x="424980" y="731012"/>
                  </a:lnTo>
                  <a:lnTo>
                    <a:pt x="421005" y="751357"/>
                  </a:lnTo>
                  <a:lnTo>
                    <a:pt x="420243" y="755916"/>
                  </a:lnTo>
                  <a:lnTo>
                    <a:pt x="409689" y="778090"/>
                  </a:lnTo>
                  <a:lnTo>
                    <a:pt x="396240" y="806602"/>
                  </a:lnTo>
                  <a:lnTo>
                    <a:pt x="396240" y="879792"/>
                  </a:lnTo>
                  <a:lnTo>
                    <a:pt x="376974" y="922921"/>
                  </a:lnTo>
                  <a:lnTo>
                    <a:pt x="352907" y="974585"/>
                  </a:lnTo>
                  <a:lnTo>
                    <a:pt x="330720" y="1018667"/>
                  </a:lnTo>
                  <a:lnTo>
                    <a:pt x="307213" y="1012177"/>
                  </a:lnTo>
                  <a:lnTo>
                    <a:pt x="396240" y="879792"/>
                  </a:lnTo>
                  <a:lnTo>
                    <a:pt x="396240" y="806602"/>
                  </a:lnTo>
                  <a:lnTo>
                    <a:pt x="387781" y="824522"/>
                  </a:lnTo>
                  <a:lnTo>
                    <a:pt x="366547" y="869810"/>
                  </a:lnTo>
                  <a:lnTo>
                    <a:pt x="345884" y="914171"/>
                  </a:lnTo>
                  <a:lnTo>
                    <a:pt x="301294" y="1010539"/>
                  </a:lnTo>
                  <a:lnTo>
                    <a:pt x="28054" y="935024"/>
                  </a:lnTo>
                  <a:lnTo>
                    <a:pt x="18338" y="942746"/>
                  </a:lnTo>
                  <a:lnTo>
                    <a:pt x="9690" y="952169"/>
                  </a:lnTo>
                  <a:lnTo>
                    <a:pt x="3213" y="964996"/>
                  </a:lnTo>
                  <a:lnTo>
                    <a:pt x="0" y="982941"/>
                  </a:lnTo>
                  <a:lnTo>
                    <a:pt x="660" y="1007275"/>
                  </a:lnTo>
                  <a:lnTo>
                    <a:pt x="4114" y="1037653"/>
                  </a:lnTo>
                  <a:lnTo>
                    <a:pt x="8801" y="1073289"/>
                  </a:lnTo>
                  <a:lnTo>
                    <a:pt x="13195" y="1113434"/>
                  </a:lnTo>
                  <a:lnTo>
                    <a:pt x="16154" y="1156970"/>
                  </a:lnTo>
                  <a:lnTo>
                    <a:pt x="18161" y="1201597"/>
                  </a:lnTo>
                  <a:lnTo>
                    <a:pt x="20180" y="1244676"/>
                  </a:lnTo>
                  <a:lnTo>
                    <a:pt x="23152" y="1283766"/>
                  </a:lnTo>
                  <a:lnTo>
                    <a:pt x="34264" y="1342224"/>
                  </a:lnTo>
                  <a:lnTo>
                    <a:pt x="52857" y="1376095"/>
                  </a:lnTo>
                  <a:lnTo>
                    <a:pt x="98856" y="1389329"/>
                  </a:lnTo>
                  <a:lnTo>
                    <a:pt x="122250" y="1387640"/>
                  </a:lnTo>
                  <a:lnTo>
                    <a:pt x="185013" y="1377950"/>
                  </a:lnTo>
                  <a:lnTo>
                    <a:pt x="223989" y="1366977"/>
                  </a:lnTo>
                  <a:lnTo>
                    <a:pt x="267614" y="1349654"/>
                  </a:lnTo>
                  <a:lnTo>
                    <a:pt x="305562" y="1330515"/>
                  </a:lnTo>
                  <a:lnTo>
                    <a:pt x="345655" y="1307973"/>
                  </a:lnTo>
                  <a:lnTo>
                    <a:pt x="387261" y="1283766"/>
                  </a:lnTo>
                  <a:lnTo>
                    <a:pt x="390105" y="1282153"/>
                  </a:lnTo>
                  <a:lnTo>
                    <a:pt x="391515" y="1281925"/>
                  </a:lnTo>
                  <a:lnTo>
                    <a:pt x="409689" y="1279347"/>
                  </a:lnTo>
                  <a:lnTo>
                    <a:pt x="427863" y="1276146"/>
                  </a:lnTo>
                  <a:lnTo>
                    <a:pt x="443560" y="1271689"/>
                  </a:lnTo>
                  <a:lnTo>
                    <a:pt x="454291" y="1265389"/>
                  </a:lnTo>
                  <a:lnTo>
                    <a:pt x="458368" y="1256690"/>
                  </a:lnTo>
                  <a:lnTo>
                    <a:pt x="457187" y="1245362"/>
                  </a:lnTo>
                  <a:lnTo>
                    <a:pt x="472427" y="1237335"/>
                  </a:lnTo>
                  <a:lnTo>
                    <a:pt x="525157" y="1213967"/>
                  </a:lnTo>
                  <a:lnTo>
                    <a:pt x="575703" y="1195412"/>
                  </a:lnTo>
                  <a:lnTo>
                    <a:pt x="622541" y="1180871"/>
                  </a:lnTo>
                  <a:lnTo>
                    <a:pt x="664108" y="1169593"/>
                  </a:lnTo>
                  <a:lnTo>
                    <a:pt x="729551" y="1153909"/>
                  </a:lnTo>
                  <a:lnTo>
                    <a:pt x="781380" y="1143177"/>
                  </a:lnTo>
                  <a:lnTo>
                    <a:pt x="371106" y="1029817"/>
                  </a:lnTo>
                  <a:lnTo>
                    <a:pt x="380644" y="971702"/>
                  </a:lnTo>
                  <a:lnTo>
                    <a:pt x="392963" y="910005"/>
                  </a:lnTo>
                  <a:lnTo>
                    <a:pt x="401942" y="871308"/>
                  </a:lnTo>
                  <a:lnTo>
                    <a:pt x="672338" y="469176"/>
                  </a:lnTo>
                  <a:lnTo>
                    <a:pt x="667423" y="481571"/>
                  </a:lnTo>
                  <a:lnTo>
                    <a:pt x="662647" y="493953"/>
                  </a:lnTo>
                  <a:lnTo>
                    <a:pt x="650824" y="530872"/>
                  </a:lnTo>
                  <a:lnTo>
                    <a:pt x="647204" y="548919"/>
                  </a:lnTo>
                  <a:lnTo>
                    <a:pt x="647573" y="551751"/>
                  </a:lnTo>
                  <a:lnTo>
                    <a:pt x="664083" y="510489"/>
                  </a:lnTo>
                  <a:lnTo>
                    <a:pt x="670763" y="490435"/>
                  </a:lnTo>
                  <a:lnTo>
                    <a:pt x="678624" y="469176"/>
                  </a:lnTo>
                  <a:lnTo>
                    <a:pt x="705370" y="416331"/>
                  </a:lnTo>
                  <a:lnTo>
                    <a:pt x="746683" y="361365"/>
                  </a:lnTo>
                  <a:lnTo>
                    <a:pt x="787984" y="313867"/>
                  </a:lnTo>
                  <a:lnTo>
                    <a:pt x="802881" y="296354"/>
                  </a:lnTo>
                  <a:lnTo>
                    <a:pt x="812965" y="282702"/>
                  </a:lnTo>
                  <a:lnTo>
                    <a:pt x="818413" y="271843"/>
                  </a:lnTo>
                  <a:lnTo>
                    <a:pt x="819365" y="262661"/>
                  </a:lnTo>
                  <a:close/>
                </a:path>
                <a:path w="845819" h="1389379">
                  <a:moveTo>
                    <a:pt x="845781" y="0"/>
                  </a:moveTo>
                  <a:lnTo>
                    <a:pt x="812774" y="34721"/>
                  </a:lnTo>
                  <a:lnTo>
                    <a:pt x="792734" y="78905"/>
                  </a:lnTo>
                  <a:lnTo>
                    <a:pt x="785215" y="106705"/>
                  </a:lnTo>
                  <a:lnTo>
                    <a:pt x="812774" y="59499"/>
                  </a:lnTo>
                  <a:lnTo>
                    <a:pt x="837958" y="17348"/>
                  </a:lnTo>
                  <a:lnTo>
                    <a:pt x="844346" y="5575"/>
                  </a:lnTo>
                  <a:lnTo>
                    <a:pt x="8457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777989" y="7605732"/>
            <a:ext cx="7119620" cy="18478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39800"/>
              </a:lnSpc>
              <a:spcBef>
                <a:spcPts val="90"/>
              </a:spcBef>
            </a:pPr>
            <a:r>
              <a:rPr sz="2850" spc="-35" dirty="0">
                <a:solidFill>
                  <a:srgbClr val="838787"/>
                </a:solidFill>
                <a:latin typeface="Microsoft Sans Serif"/>
                <a:cs typeface="Microsoft Sans Serif"/>
              </a:rPr>
              <a:t>Pulls</a:t>
            </a:r>
            <a:r>
              <a:rPr sz="2850" spc="-45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2850" spc="65" dirty="0">
                <a:solidFill>
                  <a:srgbClr val="838787"/>
                </a:solidFill>
                <a:latin typeface="Microsoft Sans Serif"/>
                <a:cs typeface="Microsoft Sans Serif"/>
              </a:rPr>
              <a:t>Lower</a:t>
            </a:r>
            <a:r>
              <a:rPr sz="2850" spc="-40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2850" spc="75" dirty="0">
                <a:solidFill>
                  <a:srgbClr val="838787"/>
                </a:solidFill>
                <a:latin typeface="Microsoft Sans Serif"/>
                <a:cs typeface="Microsoft Sans Serif"/>
              </a:rPr>
              <a:t>Lip</a:t>
            </a:r>
            <a:r>
              <a:rPr sz="2850" spc="-40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2850" spc="105" dirty="0">
                <a:solidFill>
                  <a:srgbClr val="838787"/>
                </a:solidFill>
                <a:latin typeface="Microsoft Sans Serif"/>
                <a:cs typeface="Microsoft Sans Serif"/>
              </a:rPr>
              <a:t>and</a:t>
            </a:r>
            <a:r>
              <a:rPr sz="2850" spc="-90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2850" spc="130" dirty="0">
                <a:solidFill>
                  <a:srgbClr val="838787"/>
                </a:solidFill>
                <a:latin typeface="Microsoft Sans Serif"/>
                <a:cs typeface="Microsoft Sans Serif"/>
              </a:rPr>
              <a:t>Angle</a:t>
            </a:r>
            <a:r>
              <a:rPr sz="2850" spc="-40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2850" spc="135" dirty="0">
                <a:solidFill>
                  <a:srgbClr val="838787"/>
                </a:solidFill>
                <a:latin typeface="Microsoft Sans Serif"/>
                <a:cs typeface="Microsoft Sans Serif"/>
              </a:rPr>
              <a:t>of</a:t>
            </a:r>
            <a:r>
              <a:rPr sz="2850" spc="25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2850" spc="140" dirty="0">
                <a:solidFill>
                  <a:srgbClr val="838787"/>
                </a:solidFill>
                <a:latin typeface="Microsoft Sans Serif"/>
                <a:cs typeface="Microsoft Sans Serif"/>
              </a:rPr>
              <a:t>mouth</a:t>
            </a:r>
            <a:r>
              <a:rPr sz="2850" spc="-40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2850" spc="125" dirty="0">
                <a:solidFill>
                  <a:srgbClr val="838787"/>
                </a:solidFill>
                <a:latin typeface="Microsoft Sans Serif"/>
                <a:cs typeface="Microsoft Sans Serif"/>
              </a:rPr>
              <a:t>down. </a:t>
            </a:r>
            <a:r>
              <a:rPr sz="2850" spc="-740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2850" spc="20" dirty="0">
                <a:solidFill>
                  <a:srgbClr val="838787"/>
                </a:solidFill>
                <a:latin typeface="Microsoft Sans Serif"/>
                <a:cs typeface="Microsoft Sans Serif"/>
              </a:rPr>
              <a:t>Depresses</a:t>
            </a:r>
            <a:r>
              <a:rPr sz="2850" spc="-45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2850" spc="65" dirty="0">
                <a:solidFill>
                  <a:srgbClr val="838787"/>
                </a:solidFill>
                <a:latin typeface="Microsoft Sans Serif"/>
                <a:cs typeface="Microsoft Sans Serif"/>
              </a:rPr>
              <a:t>Lower</a:t>
            </a:r>
            <a:r>
              <a:rPr sz="2850" spc="-75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2850" spc="45" dirty="0">
                <a:solidFill>
                  <a:srgbClr val="838787"/>
                </a:solidFill>
                <a:latin typeface="Microsoft Sans Serif"/>
                <a:cs typeface="Microsoft Sans Serif"/>
              </a:rPr>
              <a:t>Jaw</a:t>
            </a:r>
            <a:endParaRPr sz="28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365"/>
              </a:spcBef>
            </a:pPr>
            <a:r>
              <a:rPr sz="2850" spc="-80" dirty="0">
                <a:solidFill>
                  <a:srgbClr val="838787"/>
                </a:solidFill>
                <a:latin typeface="Microsoft Sans Serif"/>
                <a:cs typeface="Microsoft Sans Serif"/>
              </a:rPr>
              <a:t>Raises</a:t>
            </a:r>
            <a:r>
              <a:rPr sz="2850" spc="-45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2850" spc="105" dirty="0">
                <a:solidFill>
                  <a:srgbClr val="838787"/>
                </a:solidFill>
                <a:latin typeface="Microsoft Sans Serif"/>
                <a:cs typeface="Microsoft Sans Serif"/>
              </a:rPr>
              <a:t>and</a:t>
            </a:r>
            <a:r>
              <a:rPr sz="2850" spc="-45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2850" spc="70" dirty="0">
                <a:solidFill>
                  <a:srgbClr val="838787"/>
                </a:solidFill>
                <a:latin typeface="Microsoft Sans Serif"/>
                <a:cs typeface="Microsoft Sans Serif"/>
              </a:rPr>
              <a:t>wrinkles</a:t>
            </a:r>
            <a:r>
              <a:rPr sz="2850" spc="-45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2850" spc="5" dirty="0">
                <a:solidFill>
                  <a:srgbClr val="838787"/>
                </a:solidFill>
                <a:latin typeface="Microsoft Sans Serif"/>
                <a:cs typeface="Microsoft Sans Serif"/>
              </a:rPr>
              <a:t>Skin</a:t>
            </a:r>
            <a:r>
              <a:rPr sz="2850" spc="-45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2850" spc="135" dirty="0">
                <a:solidFill>
                  <a:srgbClr val="838787"/>
                </a:solidFill>
                <a:latin typeface="Microsoft Sans Serif"/>
                <a:cs typeface="Microsoft Sans Serif"/>
              </a:rPr>
              <a:t>of</a:t>
            </a:r>
            <a:r>
              <a:rPr sz="2850" spc="25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2850" spc="80" dirty="0">
                <a:solidFill>
                  <a:srgbClr val="838787"/>
                </a:solidFill>
                <a:latin typeface="Microsoft Sans Serif"/>
                <a:cs typeface="Microsoft Sans Serif"/>
              </a:rPr>
              <a:t>Neck</a:t>
            </a:r>
            <a:endParaRPr sz="2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1567" y="7481720"/>
            <a:ext cx="9074150" cy="286131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065" marR="12700" algn="ctr">
              <a:lnSpc>
                <a:spcPts val="7500"/>
              </a:lnSpc>
              <a:spcBef>
                <a:spcPts val="25"/>
              </a:spcBef>
            </a:pPr>
            <a:r>
              <a:rPr sz="6100" spc="-170" dirty="0">
                <a:latin typeface="Calibri"/>
                <a:cs typeface="Calibri"/>
              </a:rPr>
              <a:t>FL</a:t>
            </a:r>
            <a:r>
              <a:rPr sz="6100" spc="-650" dirty="0">
                <a:latin typeface="Calibri"/>
                <a:cs typeface="Calibri"/>
              </a:rPr>
              <a:t>A</a:t>
            </a:r>
            <a:r>
              <a:rPr sz="6100" spc="-80" dirty="0">
                <a:latin typeface="Calibri"/>
                <a:cs typeface="Calibri"/>
              </a:rPr>
              <a:t>T</a:t>
            </a:r>
            <a:r>
              <a:rPr sz="6100" spc="-165" dirty="0">
                <a:latin typeface="Calibri"/>
                <a:cs typeface="Calibri"/>
              </a:rPr>
              <a:t>TE</a:t>
            </a:r>
            <a:r>
              <a:rPr sz="6100" spc="-175" dirty="0">
                <a:latin typeface="Calibri"/>
                <a:cs typeface="Calibri"/>
              </a:rPr>
              <a:t>N</a:t>
            </a:r>
            <a:r>
              <a:rPr sz="6100" spc="-170" dirty="0">
                <a:latin typeface="Calibri"/>
                <a:cs typeface="Calibri"/>
              </a:rPr>
              <a:t>E</a:t>
            </a:r>
            <a:r>
              <a:rPr sz="6100" dirty="0">
                <a:latin typeface="Calibri"/>
                <a:cs typeface="Calibri"/>
              </a:rPr>
              <a:t>D</a:t>
            </a:r>
            <a:r>
              <a:rPr sz="6100" spc="-330" dirty="0">
                <a:latin typeface="Calibri"/>
                <a:cs typeface="Calibri"/>
              </a:rPr>
              <a:t> </a:t>
            </a:r>
            <a:r>
              <a:rPr sz="6100" spc="-170" dirty="0">
                <a:latin typeface="Calibri"/>
                <a:cs typeface="Calibri"/>
              </a:rPr>
              <a:t>NASOL</a:t>
            </a:r>
            <a:r>
              <a:rPr sz="6100" spc="-175" dirty="0">
                <a:latin typeface="Calibri"/>
                <a:cs typeface="Calibri"/>
              </a:rPr>
              <a:t>A</a:t>
            </a:r>
            <a:r>
              <a:rPr sz="6100" spc="-170" dirty="0">
                <a:latin typeface="Calibri"/>
                <a:cs typeface="Calibri"/>
              </a:rPr>
              <a:t>BIA</a:t>
            </a:r>
            <a:r>
              <a:rPr sz="6100" dirty="0">
                <a:latin typeface="Calibri"/>
                <a:cs typeface="Calibri"/>
              </a:rPr>
              <a:t>L</a:t>
            </a:r>
            <a:r>
              <a:rPr sz="6100" spc="-330" dirty="0">
                <a:latin typeface="Calibri"/>
                <a:cs typeface="Calibri"/>
              </a:rPr>
              <a:t> </a:t>
            </a:r>
            <a:r>
              <a:rPr sz="6100" spc="-225" dirty="0">
                <a:latin typeface="Calibri"/>
                <a:cs typeface="Calibri"/>
              </a:rPr>
              <a:t>F</a:t>
            </a:r>
            <a:r>
              <a:rPr sz="6100" spc="-165" dirty="0">
                <a:latin typeface="Calibri"/>
                <a:cs typeface="Calibri"/>
              </a:rPr>
              <a:t>OLD  WI</a:t>
            </a:r>
            <a:r>
              <a:rPr sz="6100" spc="-160" dirty="0">
                <a:latin typeface="Calibri"/>
                <a:cs typeface="Calibri"/>
              </a:rPr>
              <a:t>T</a:t>
            </a:r>
            <a:r>
              <a:rPr sz="6100" dirty="0">
                <a:latin typeface="Calibri"/>
                <a:cs typeface="Calibri"/>
              </a:rPr>
              <a:t>H</a:t>
            </a:r>
            <a:r>
              <a:rPr sz="6100" spc="-340" dirty="0">
                <a:latin typeface="Calibri"/>
                <a:cs typeface="Calibri"/>
              </a:rPr>
              <a:t> </a:t>
            </a:r>
            <a:r>
              <a:rPr sz="6100" spc="-225" dirty="0">
                <a:latin typeface="Calibri"/>
                <a:cs typeface="Calibri"/>
              </a:rPr>
              <a:t>S</a:t>
            </a:r>
            <a:r>
              <a:rPr sz="6100" spc="-165" dirty="0">
                <a:latin typeface="Calibri"/>
                <a:cs typeface="Calibri"/>
              </a:rPr>
              <a:t>Y</a:t>
            </a:r>
            <a:r>
              <a:rPr sz="6100" spc="-170" dirty="0">
                <a:latin typeface="Calibri"/>
                <a:cs typeface="Calibri"/>
              </a:rPr>
              <a:t>MM</a:t>
            </a:r>
            <a:r>
              <a:rPr sz="6100" spc="-165" dirty="0">
                <a:latin typeface="Calibri"/>
                <a:cs typeface="Calibri"/>
              </a:rPr>
              <a:t>ET</a:t>
            </a:r>
            <a:r>
              <a:rPr sz="6100" spc="-170" dirty="0">
                <a:latin typeface="Calibri"/>
                <a:cs typeface="Calibri"/>
              </a:rPr>
              <a:t>RI</a:t>
            </a:r>
            <a:r>
              <a:rPr sz="6100" dirty="0">
                <a:latin typeface="Calibri"/>
                <a:cs typeface="Calibri"/>
              </a:rPr>
              <a:t>C</a:t>
            </a:r>
            <a:r>
              <a:rPr sz="6100" spc="-330" dirty="0">
                <a:latin typeface="Calibri"/>
                <a:cs typeface="Calibri"/>
              </a:rPr>
              <a:t> </a:t>
            </a:r>
            <a:r>
              <a:rPr sz="6100" spc="-220" dirty="0">
                <a:latin typeface="Calibri"/>
                <a:cs typeface="Calibri"/>
              </a:rPr>
              <a:t>F</a:t>
            </a:r>
            <a:r>
              <a:rPr sz="6100" spc="-165" dirty="0">
                <a:latin typeface="Calibri"/>
                <a:cs typeface="Calibri"/>
              </a:rPr>
              <a:t>O</a:t>
            </a:r>
            <a:r>
              <a:rPr sz="6100" spc="-170" dirty="0">
                <a:latin typeface="Calibri"/>
                <a:cs typeface="Calibri"/>
              </a:rPr>
              <a:t>R</a:t>
            </a:r>
            <a:r>
              <a:rPr sz="6100" spc="-165" dirty="0">
                <a:latin typeface="Calibri"/>
                <a:cs typeface="Calibri"/>
              </a:rPr>
              <a:t>E</a:t>
            </a:r>
            <a:r>
              <a:rPr sz="6100" spc="-170" dirty="0">
                <a:latin typeface="Calibri"/>
                <a:cs typeface="Calibri"/>
              </a:rPr>
              <a:t>H</a:t>
            </a:r>
            <a:r>
              <a:rPr sz="6100" spc="-229" dirty="0">
                <a:latin typeface="Calibri"/>
                <a:cs typeface="Calibri"/>
              </a:rPr>
              <a:t>E</a:t>
            </a:r>
            <a:r>
              <a:rPr sz="6100" spc="-165" dirty="0">
                <a:latin typeface="Calibri"/>
                <a:cs typeface="Calibri"/>
              </a:rPr>
              <a:t>AD  </a:t>
            </a:r>
            <a:r>
              <a:rPr sz="6100" spc="-155" dirty="0">
                <a:latin typeface="Calibri"/>
                <a:cs typeface="Calibri"/>
              </a:rPr>
              <a:t>WRINKLES</a:t>
            </a:r>
            <a:endParaRPr sz="6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73329" y="4177364"/>
            <a:ext cx="5964555" cy="1738630"/>
          </a:xfrm>
          <a:prstGeom prst="rect">
            <a:avLst/>
          </a:prstGeom>
        </p:spPr>
        <p:txBody>
          <a:bodyPr vert="horz" wrap="square" lIns="0" tIns="234950" rIns="0" bIns="0" rtlCol="0">
            <a:spAutoFit/>
          </a:bodyPr>
          <a:lstStyle/>
          <a:p>
            <a:pPr marL="12700" marR="5080">
              <a:lnSpc>
                <a:spcPct val="77000"/>
              </a:lnSpc>
              <a:spcBef>
                <a:spcPts val="1850"/>
              </a:spcBef>
            </a:pPr>
            <a:r>
              <a:rPr sz="6350" b="1" spc="-355" dirty="0">
                <a:solidFill>
                  <a:srgbClr val="632523"/>
                </a:solidFill>
                <a:latin typeface="Trebuchet MS"/>
                <a:cs typeface="Trebuchet MS"/>
              </a:rPr>
              <a:t>C</a:t>
            </a:r>
            <a:r>
              <a:rPr sz="6350" b="1" spc="-85" dirty="0">
                <a:solidFill>
                  <a:srgbClr val="632523"/>
                </a:solidFill>
                <a:latin typeface="Trebuchet MS"/>
                <a:cs typeface="Trebuchet MS"/>
              </a:rPr>
              <a:t>E</a:t>
            </a:r>
            <a:r>
              <a:rPr sz="6350" b="1" spc="100" dirty="0">
                <a:solidFill>
                  <a:srgbClr val="632523"/>
                </a:solidFill>
                <a:latin typeface="Trebuchet MS"/>
                <a:cs typeface="Trebuchet MS"/>
              </a:rPr>
              <a:t>N</a:t>
            </a:r>
            <a:r>
              <a:rPr sz="6350" b="1" spc="-360" dirty="0">
                <a:solidFill>
                  <a:srgbClr val="632523"/>
                </a:solidFill>
                <a:latin typeface="Trebuchet MS"/>
                <a:cs typeface="Trebuchet MS"/>
              </a:rPr>
              <a:t>T</a:t>
            </a:r>
            <a:r>
              <a:rPr sz="6350" b="1" spc="-365" dirty="0">
                <a:solidFill>
                  <a:srgbClr val="632523"/>
                </a:solidFill>
                <a:latin typeface="Trebuchet MS"/>
                <a:cs typeface="Trebuchet MS"/>
              </a:rPr>
              <a:t>R</a:t>
            </a:r>
            <a:r>
              <a:rPr sz="6350" b="1" spc="-150" dirty="0">
                <a:solidFill>
                  <a:srgbClr val="632523"/>
                </a:solidFill>
                <a:latin typeface="Trebuchet MS"/>
                <a:cs typeface="Trebuchet MS"/>
              </a:rPr>
              <a:t>A</a:t>
            </a:r>
            <a:r>
              <a:rPr sz="6350" b="1" spc="20" dirty="0">
                <a:solidFill>
                  <a:srgbClr val="632523"/>
                </a:solidFill>
                <a:latin typeface="Trebuchet MS"/>
                <a:cs typeface="Trebuchet MS"/>
              </a:rPr>
              <a:t>L</a:t>
            </a:r>
            <a:r>
              <a:rPr sz="6350" b="1" spc="-395" dirty="0">
                <a:solidFill>
                  <a:srgbClr val="632523"/>
                </a:solidFill>
                <a:latin typeface="Trebuchet MS"/>
                <a:cs typeface="Trebuchet MS"/>
              </a:rPr>
              <a:t> </a:t>
            </a:r>
            <a:r>
              <a:rPr sz="6350" b="1" spc="-655" dirty="0">
                <a:solidFill>
                  <a:srgbClr val="632523"/>
                </a:solidFill>
                <a:latin typeface="Trebuchet MS"/>
                <a:cs typeface="Trebuchet MS"/>
              </a:rPr>
              <a:t>F</a:t>
            </a:r>
            <a:r>
              <a:rPr sz="6350" b="1" spc="-265" dirty="0">
                <a:solidFill>
                  <a:srgbClr val="632523"/>
                </a:solidFill>
                <a:latin typeface="Trebuchet MS"/>
                <a:cs typeface="Trebuchet MS"/>
              </a:rPr>
              <a:t>A</a:t>
            </a:r>
            <a:r>
              <a:rPr sz="6350" b="1" spc="-355" dirty="0">
                <a:solidFill>
                  <a:srgbClr val="632523"/>
                </a:solidFill>
                <a:latin typeface="Trebuchet MS"/>
                <a:cs typeface="Trebuchet MS"/>
              </a:rPr>
              <a:t>C</a:t>
            </a:r>
            <a:r>
              <a:rPr sz="6350" b="1" spc="-140" dirty="0">
                <a:solidFill>
                  <a:srgbClr val="632523"/>
                </a:solidFill>
                <a:latin typeface="Trebuchet MS"/>
                <a:cs typeface="Trebuchet MS"/>
              </a:rPr>
              <a:t>I</a:t>
            </a:r>
            <a:r>
              <a:rPr sz="6350" b="1" spc="-150" dirty="0">
                <a:solidFill>
                  <a:srgbClr val="632523"/>
                </a:solidFill>
                <a:latin typeface="Trebuchet MS"/>
                <a:cs typeface="Trebuchet MS"/>
              </a:rPr>
              <a:t>A</a:t>
            </a:r>
            <a:r>
              <a:rPr sz="6350" b="1" spc="10" dirty="0">
                <a:solidFill>
                  <a:srgbClr val="632523"/>
                </a:solidFill>
                <a:latin typeface="Trebuchet MS"/>
                <a:cs typeface="Trebuchet MS"/>
              </a:rPr>
              <a:t>L  </a:t>
            </a:r>
            <a:r>
              <a:rPr sz="6350" b="1" spc="-185" dirty="0">
                <a:solidFill>
                  <a:srgbClr val="632523"/>
                </a:solidFill>
                <a:latin typeface="Trebuchet MS"/>
                <a:cs typeface="Trebuchet MS"/>
              </a:rPr>
              <a:t>PALSY</a:t>
            </a:r>
            <a:endParaRPr sz="635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86479" y="592500"/>
            <a:ext cx="6755172" cy="10123555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536" y="7672671"/>
            <a:ext cx="8449945" cy="249682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065" marR="12700" indent="-3175" algn="ctr">
              <a:lnSpc>
                <a:spcPct val="101499"/>
              </a:lnSpc>
              <a:spcBef>
                <a:spcPts val="10"/>
              </a:spcBef>
            </a:pPr>
            <a:r>
              <a:rPr sz="5350" spc="-165" dirty="0">
                <a:latin typeface="Calibri"/>
                <a:cs typeface="Calibri"/>
              </a:rPr>
              <a:t>FL</a:t>
            </a:r>
            <a:r>
              <a:rPr sz="5350" spc="-585" dirty="0">
                <a:latin typeface="Calibri"/>
                <a:cs typeface="Calibri"/>
              </a:rPr>
              <a:t>A</a:t>
            </a:r>
            <a:r>
              <a:rPr sz="5350" spc="-90" dirty="0">
                <a:latin typeface="Calibri"/>
                <a:cs typeface="Calibri"/>
              </a:rPr>
              <a:t>T</a:t>
            </a:r>
            <a:r>
              <a:rPr sz="5350" spc="-165" dirty="0">
                <a:latin typeface="Calibri"/>
                <a:cs typeface="Calibri"/>
              </a:rPr>
              <a:t>TENE</a:t>
            </a:r>
            <a:r>
              <a:rPr sz="5350" spc="5" dirty="0">
                <a:latin typeface="Calibri"/>
                <a:cs typeface="Calibri"/>
              </a:rPr>
              <a:t>D</a:t>
            </a:r>
            <a:r>
              <a:rPr sz="5350" spc="-330" dirty="0">
                <a:latin typeface="Calibri"/>
                <a:cs typeface="Calibri"/>
              </a:rPr>
              <a:t> </a:t>
            </a:r>
            <a:r>
              <a:rPr sz="5350" spc="-165" dirty="0">
                <a:latin typeface="Calibri"/>
                <a:cs typeface="Calibri"/>
              </a:rPr>
              <a:t>NASOL</a:t>
            </a:r>
            <a:r>
              <a:rPr sz="5350" spc="-170" dirty="0">
                <a:latin typeface="Calibri"/>
                <a:cs typeface="Calibri"/>
              </a:rPr>
              <a:t>ABIA</a:t>
            </a:r>
            <a:r>
              <a:rPr sz="5350" dirty="0">
                <a:latin typeface="Calibri"/>
                <a:cs typeface="Calibri"/>
              </a:rPr>
              <a:t>L</a:t>
            </a:r>
            <a:r>
              <a:rPr sz="5350" spc="-330" dirty="0">
                <a:latin typeface="Calibri"/>
                <a:cs typeface="Calibri"/>
              </a:rPr>
              <a:t> </a:t>
            </a:r>
            <a:r>
              <a:rPr sz="5350" spc="-215" dirty="0">
                <a:latin typeface="Calibri"/>
                <a:cs typeface="Calibri"/>
              </a:rPr>
              <a:t>F</a:t>
            </a:r>
            <a:r>
              <a:rPr sz="5350" spc="-165" dirty="0">
                <a:latin typeface="Calibri"/>
                <a:cs typeface="Calibri"/>
              </a:rPr>
              <a:t>OLD  WI</a:t>
            </a:r>
            <a:r>
              <a:rPr sz="5350" spc="-160" dirty="0">
                <a:latin typeface="Calibri"/>
                <a:cs typeface="Calibri"/>
              </a:rPr>
              <a:t>T</a:t>
            </a:r>
            <a:r>
              <a:rPr sz="5350" spc="5" dirty="0">
                <a:latin typeface="Calibri"/>
                <a:cs typeface="Calibri"/>
              </a:rPr>
              <a:t>H</a:t>
            </a:r>
            <a:r>
              <a:rPr sz="5350" spc="-335" dirty="0">
                <a:latin typeface="Calibri"/>
                <a:cs typeface="Calibri"/>
              </a:rPr>
              <a:t> </a:t>
            </a:r>
            <a:r>
              <a:rPr sz="5350" spc="-165" dirty="0">
                <a:latin typeface="Calibri"/>
                <a:cs typeface="Calibri"/>
              </a:rPr>
              <a:t>SMO</a:t>
            </a:r>
            <a:r>
              <a:rPr sz="5350" spc="-305" dirty="0">
                <a:latin typeface="Calibri"/>
                <a:cs typeface="Calibri"/>
              </a:rPr>
              <a:t>O</a:t>
            </a:r>
            <a:r>
              <a:rPr sz="5350" spc="-165" dirty="0">
                <a:latin typeface="Calibri"/>
                <a:cs typeface="Calibri"/>
              </a:rPr>
              <a:t>TH</a:t>
            </a:r>
            <a:r>
              <a:rPr sz="5350" spc="-160" dirty="0">
                <a:latin typeface="Calibri"/>
                <a:cs typeface="Calibri"/>
              </a:rPr>
              <a:t>ENE</a:t>
            </a:r>
            <a:r>
              <a:rPr sz="5350" spc="5" dirty="0">
                <a:latin typeface="Calibri"/>
                <a:cs typeface="Calibri"/>
              </a:rPr>
              <a:t>D</a:t>
            </a:r>
            <a:r>
              <a:rPr sz="5350" spc="-330" dirty="0">
                <a:latin typeface="Calibri"/>
                <a:cs typeface="Calibri"/>
              </a:rPr>
              <a:t> </a:t>
            </a:r>
            <a:r>
              <a:rPr sz="5350" spc="-215" dirty="0">
                <a:latin typeface="Calibri"/>
                <a:cs typeface="Calibri"/>
              </a:rPr>
              <a:t>F</a:t>
            </a:r>
            <a:r>
              <a:rPr sz="5350" spc="-165" dirty="0">
                <a:latin typeface="Calibri"/>
                <a:cs typeface="Calibri"/>
              </a:rPr>
              <a:t>OREH</a:t>
            </a:r>
            <a:r>
              <a:rPr sz="5350" spc="-225" dirty="0">
                <a:latin typeface="Calibri"/>
                <a:cs typeface="Calibri"/>
              </a:rPr>
              <a:t>E</a:t>
            </a:r>
            <a:r>
              <a:rPr sz="5350" spc="-165" dirty="0">
                <a:latin typeface="Calibri"/>
                <a:cs typeface="Calibri"/>
              </a:rPr>
              <a:t>AD  WRINK</a:t>
            </a:r>
            <a:r>
              <a:rPr sz="5350" spc="-160" dirty="0">
                <a:latin typeface="Calibri"/>
                <a:cs typeface="Calibri"/>
              </a:rPr>
              <a:t>L</a:t>
            </a:r>
            <a:r>
              <a:rPr sz="5350" spc="-220" dirty="0">
                <a:latin typeface="Calibri"/>
                <a:cs typeface="Calibri"/>
              </a:rPr>
              <a:t>E</a:t>
            </a:r>
            <a:r>
              <a:rPr sz="5350" dirty="0">
                <a:latin typeface="Calibri"/>
                <a:cs typeface="Calibri"/>
              </a:rPr>
              <a:t>S</a:t>
            </a:r>
            <a:r>
              <a:rPr sz="5350" spc="-330" dirty="0">
                <a:latin typeface="Calibri"/>
                <a:cs typeface="Calibri"/>
              </a:rPr>
              <a:t> </a:t>
            </a:r>
            <a:r>
              <a:rPr sz="5350" spc="-165" dirty="0">
                <a:latin typeface="Calibri"/>
                <a:cs typeface="Calibri"/>
              </a:rPr>
              <a:t>O</a:t>
            </a:r>
            <a:r>
              <a:rPr sz="5350" spc="5" dirty="0">
                <a:latin typeface="Calibri"/>
                <a:cs typeface="Calibri"/>
              </a:rPr>
              <a:t>N</a:t>
            </a:r>
            <a:r>
              <a:rPr sz="5350" spc="-335" dirty="0">
                <a:latin typeface="Calibri"/>
                <a:cs typeface="Calibri"/>
              </a:rPr>
              <a:t> </a:t>
            </a:r>
            <a:r>
              <a:rPr sz="5350" spc="-210" dirty="0">
                <a:latin typeface="Calibri"/>
                <a:cs typeface="Calibri"/>
              </a:rPr>
              <a:t>S</a:t>
            </a:r>
            <a:r>
              <a:rPr sz="5350" spc="-160" dirty="0">
                <a:latin typeface="Calibri"/>
                <a:cs typeface="Calibri"/>
              </a:rPr>
              <a:t>AM</a:t>
            </a:r>
            <a:r>
              <a:rPr sz="5350" dirty="0">
                <a:latin typeface="Calibri"/>
                <a:cs typeface="Calibri"/>
              </a:rPr>
              <a:t>E</a:t>
            </a:r>
            <a:r>
              <a:rPr sz="5350" spc="-325" dirty="0">
                <a:latin typeface="Calibri"/>
                <a:cs typeface="Calibri"/>
              </a:rPr>
              <a:t> </a:t>
            </a:r>
            <a:r>
              <a:rPr sz="5350" spc="-165" dirty="0">
                <a:latin typeface="Calibri"/>
                <a:cs typeface="Calibri"/>
              </a:rPr>
              <a:t>S</a:t>
            </a:r>
            <a:r>
              <a:rPr sz="5350" spc="-170" dirty="0">
                <a:latin typeface="Calibri"/>
                <a:cs typeface="Calibri"/>
              </a:rPr>
              <a:t>I</a:t>
            </a:r>
            <a:r>
              <a:rPr sz="5350" spc="-160" dirty="0">
                <a:latin typeface="Calibri"/>
                <a:cs typeface="Calibri"/>
              </a:rPr>
              <a:t>D</a:t>
            </a:r>
            <a:r>
              <a:rPr sz="5350" dirty="0">
                <a:latin typeface="Calibri"/>
                <a:cs typeface="Calibri"/>
              </a:rPr>
              <a:t>E</a:t>
            </a:r>
            <a:endParaRPr sz="53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9425" y="2983683"/>
            <a:ext cx="7188200" cy="1738630"/>
          </a:xfrm>
          <a:prstGeom prst="rect">
            <a:avLst/>
          </a:prstGeom>
        </p:spPr>
        <p:txBody>
          <a:bodyPr vert="horz" wrap="square" lIns="0" tIns="234950" rIns="0" bIns="0" rtlCol="0">
            <a:spAutoFit/>
          </a:bodyPr>
          <a:lstStyle/>
          <a:p>
            <a:pPr marL="12700" marR="5080">
              <a:lnSpc>
                <a:spcPct val="77000"/>
              </a:lnSpc>
              <a:spcBef>
                <a:spcPts val="1850"/>
              </a:spcBef>
            </a:pPr>
            <a:r>
              <a:rPr sz="6350" b="1" spc="-60" dirty="0">
                <a:solidFill>
                  <a:srgbClr val="595959"/>
                </a:solidFill>
                <a:latin typeface="Trebuchet MS"/>
                <a:cs typeface="Trebuchet MS"/>
              </a:rPr>
              <a:t>PERIPHERAL</a:t>
            </a:r>
            <a:r>
              <a:rPr sz="6350" b="1" spc="-390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6350" b="1" spc="-655" dirty="0">
                <a:solidFill>
                  <a:srgbClr val="595959"/>
                </a:solidFill>
                <a:latin typeface="Trebuchet MS"/>
                <a:cs typeface="Trebuchet MS"/>
              </a:rPr>
              <a:t>F</a:t>
            </a:r>
            <a:r>
              <a:rPr sz="6350" b="1" spc="-265" dirty="0">
                <a:solidFill>
                  <a:srgbClr val="595959"/>
                </a:solidFill>
                <a:latin typeface="Trebuchet MS"/>
                <a:cs typeface="Trebuchet MS"/>
              </a:rPr>
              <a:t>A</a:t>
            </a:r>
            <a:r>
              <a:rPr sz="6350" b="1" spc="-140" dirty="0">
                <a:solidFill>
                  <a:srgbClr val="595959"/>
                </a:solidFill>
                <a:latin typeface="Trebuchet MS"/>
                <a:cs typeface="Trebuchet MS"/>
              </a:rPr>
              <a:t>CIAL  </a:t>
            </a:r>
            <a:r>
              <a:rPr sz="6350" b="1" spc="-185" dirty="0">
                <a:solidFill>
                  <a:srgbClr val="595959"/>
                </a:solidFill>
                <a:latin typeface="Trebuchet MS"/>
                <a:cs typeface="Trebuchet MS"/>
              </a:rPr>
              <a:t>PALSY</a:t>
            </a:r>
            <a:endParaRPr sz="635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4593" y="1108577"/>
            <a:ext cx="8893043" cy="90914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96151" y="556887"/>
            <a:ext cx="9912985" cy="1344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50" spc="-40" dirty="0"/>
              <a:t>Central</a:t>
            </a:r>
            <a:r>
              <a:rPr sz="8650" spc="-10" dirty="0"/>
              <a:t> </a:t>
            </a:r>
            <a:r>
              <a:rPr sz="8650" spc="-30" dirty="0"/>
              <a:t>facial</a:t>
            </a:r>
            <a:r>
              <a:rPr sz="8650" spc="-5" dirty="0"/>
              <a:t> </a:t>
            </a:r>
            <a:r>
              <a:rPr sz="8650" spc="-30" dirty="0"/>
              <a:t>paralysis</a:t>
            </a:r>
            <a:endParaRPr sz="8650"/>
          </a:p>
        </p:txBody>
      </p:sp>
      <p:sp>
        <p:nvSpPr>
          <p:cNvPr id="3" name="object 3"/>
          <p:cNvSpPr txBox="1"/>
          <p:nvPr/>
        </p:nvSpPr>
        <p:spPr>
          <a:xfrm>
            <a:off x="1082250" y="2309299"/>
            <a:ext cx="17797780" cy="4415155"/>
          </a:xfrm>
          <a:prstGeom prst="rect">
            <a:avLst/>
          </a:prstGeom>
        </p:spPr>
        <p:txBody>
          <a:bodyPr vert="horz" wrap="square" lIns="0" tIns="22415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sz="6250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Upper</a:t>
            </a:r>
            <a:r>
              <a:rPr sz="625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25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motor</a:t>
            </a:r>
            <a:r>
              <a:rPr sz="625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neuron</a:t>
            </a:r>
            <a:r>
              <a:rPr sz="625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250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lesion</a:t>
            </a:r>
            <a:endParaRPr sz="6250">
              <a:latin typeface="Calibri"/>
              <a:cs typeface="Calibri"/>
            </a:endParaRPr>
          </a:p>
          <a:p>
            <a:pPr marL="685165" marR="5080" indent="-673100">
              <a:lnSpc>
                <a:spcPct val="108100"/>
              </a:lnSpc>
              <a:spcBef>
                <a:spcPts val="106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10" dirty="0">
                <a:latin typeface="Calibri"/>
                <a:cs typeface="Calibri"/>
              </a:rPr>
              <a:t>Movements</a:t>
            </a:r>
            <a:r>
              <a:rPr sz="6250" dirty="0">
                <a:latin typeface="Calibri"/>
                <a:cs typeface="Calibri"/>
              </a:rPr>
              <a:t> of </a:t>
            </a:r>
            <a:r>
              <a:rPr sz="6250" spc="5" dirty="0">
                <a:latin typeface="Calibri"/>
                <a:cs typeface="Calibri"/>
              </a:rPr>
              <a:t>the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30" dirty="0">
                <a:latin typeface="Calibri"/>
                <a:cs typeface="Calibri"/>
              </a:rPr>
              <a:t>frontal</a:t>
            </a:r>
            <a:r>
              <a:rPr sz="6250" spc="5" dirty="0">
                <a:latin typeface="Calibri"/>
                <a:cs typeface="Calibri"/>
              </a:rPr>
              <a:t> and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upper</a:t>
            </a:r>
            <a:r>
              <a:rPr sz="6250" dirty="0">
                <a:latin typeface="Calibri"/>
                <a:cs typeface="Calibri"/>
              </a:rPr>
              <a:t> orbicularis</a:t>
            </a:r>
            <a:r>
              <a:rPr sz="6250" spc="5" dirty="0">
                <a:latin typeface="Calibri"/>
                <a:cs typeface="Calibri"/>
              </a:rPr>
              <a:t> oculi </a:t>
            </a:r>
            <a:r>
              <a:rPr sz="6250" spc="-1400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tend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30" dirty="0">
                <a:latin typeface="Calibri"/>
                <a:cs typeface="Calibri"/>
              </a:rPr>
              <a:t>to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be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spared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dirty="0">
                <a:latin typeface="Wingdings"/>
                <a:cs typeface="Wingdings"/>
              </a:rPr>
              <a:t></a:t>
            </a:r>
            <a:r>
              <a:rPr sz="6250" dirty="0">
                <a:latin typeface="Calibri"/>
                <a:cs typeface="Calibri"/>
              </a:rPr>
              <a:t>Because of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uncrossed </a:t>
            </a:r>
            <a:r>
              <a:rPr sz="6250" spc="-5" dirty="0">
                <a:latin typeface="Calibri"/>
                <a:cs typeface="Calibri"/>
              </a:rPr>
              <a:t> contributions </a:t>
            </a:r>
            <a:r>
              <a:rPr sz="6250" spc="-20" dirty="0">
                <a:latin typeface="Calibri"/>
                <a:cs typeface="Calibri"/>
              </a:rPr>
              <a:t>from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25" dirty="0">
                <a:latin typeface="Calibri"/>
                <a:cs typeface="Calibri"/>
              </a:rPr>
              <a:t>ipsilateral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supranuclear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15" dirty="0">
                <a:latin typeface="Calibri"/>
                <a:cs typeface="Calibri"/>
              </a:rPr>
              <a:t>areas</a:t>
            </a:r>
            <a:endParaRPr sz="6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9570" y="945759"/>
            <a:ext cx="4085590" cy="675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250" spc="5" dirty="0"/>
              <a:t>2</a:t>
            </a:r>
            <a:r>
              <a:rPr sz="4250" spc="-20" dirty="0"/>
              <a:t> </a:t>
            </a:r>
            <a:r>
              <a:rPr sz="4250" spc="-10" dirty="0"/>
              <a:t>variations</a:t>
            </a:r>
            <a:r>
              <a:rPr sz="4250" spc="-15" dirty="0"/>
              <a:t> </a:t>
            </a:r>
            <a:r>
              <a:rPr sz="4250" dirty="0"/>
              <a:t>of</a:t>
            </a:r>
            <a:r>
              <a:rPr sz="4250" spc="-20" dirty="0"/>
              <a:t> </a:t>
            </a:r>
            <a:r>
              <a:rPr sz="4250" spc="5" dirty="0"/>
              <a:t>CFP</a:t>
            </a:r>
            <a:endParaRPr sz="4250"/>
          </a:p>
        </p:txBody>
      </p:sp>
      <p:sp>
        <p:nvSpPr>
          <p:cNvPr id="3" name="object 3"/>
          <p:cNvSpPr txBox="1"/>
          <p:nvPr/>
        </p:nvSpPr>
        <p:spPr>
          <a:xfrm>
            <a:off x="1082250" y="2538238"/>
            <a:ext cx="17748250" cy="721931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685165" marR="173355" indent="-673100">
              <a:lnSpc>
                <a:spcPts val="6509"/>
              </a:lnSpc>
              <a:spcBef>
                <a:spcPts val="66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5750" spc="5" dirty="0">
                <a:latin typeface="Calibri"/>
                <a:cs typeface="Calibri"/>
              </a:rPr>
              <a:t>A)</a:t>
            </a:r>
            <a:r>
              <a:rPr sz="5750" dirty="0">
                <a:latin typeface="Calibri"/>
                <a:cs typeface="Calibri"/>
              </a:rPr>
              <a:t> volitional</a:t>
            </a:r>
            <a:r>
              <a:rPr sz="5750" spc="5" dirty="0">
                <a:latin typeface="Calibri"/>
                <a:cs typeface="Calibri"/>
              </a:rPr>
              <a:t> or </a:t>
            </a:r>
            <a:r>
              <a:rPr sz="5750" spc="-25" dirty="0">
                <a:latin typeface="Calibri"/>
                <a:cs typeface="Calibri"/>
              </a:rPr>
              <a:t>voluntary-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dirty="0">
                <a:latin typeface="Calibri"/>
                <a:cs typeface="Calibri"/>
              </a:rPr>
              <a:t>weakness </a:t>
            </a:r>
            <a:r>
              <a:rPr sz="5750" spc="-15" dirty="0">
                <a:latin typeface="Calibri"/>
                <a:cs typeface="Calibri"/>
              </a:rPr>
              <a:t>more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marked</a:t>
            </a:r>
            <a:r>
              <a:rPr sz="5750" spc="5" dirty="0">
                <a:latin typeface="Calibri"/>
                <a:cs typeface="Calibri"/>
              </a:rPr>
              <a:t> on 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voluntary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contraction,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when </a:t>
            </a:r>
            <a:r>
              <a:rPr sz="5750" spc="-10" dirty="0">
                <a:latin typeface="Calibri"/>
                <a:cs typeface="Calibri"/>
              </a:rPr>
              <a:t>patient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30" dirty="0">
                <a:latin typeface="Calibri"/>
                <a:cs typeface="Calibri"/>
              </a:rPr>
              <a:t>asked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to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smile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/bare </a:t>
            </a:r>
            <a:r>
              <a:rPr sz="5750" spc="-128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his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teeth</a:t>
            </a:r>
            <a:endParaRPr sz="5750">
              <a:latin typeface="Calibri"/>
              <a:cs typeface="Calibri"/>
            </a:endParaRPr>
          </a:p>
          <a:p>
            <a:pPr marL="12700" marR="2381885" indent="1988185">
              <a:lnSpc>
                <a:spcPts val="6509"/>
              </a:lnSpc>
              <a:spcBef>
                <a:spcPts val="1385"/>
              </a:spcBef>
            </a:pPr>
            <a:r>
              <a:rPr sz="5750" spc="5" dirty="0">
                <a:solidFill>
                  <a:srgbClr val="FF0000"/>
                </a:solidFill>
                <a:latin typeface="Calibri"/>
                <a:cs typeface="Calibri"/>
              </a:rPr>
              <a:t>Lesion</a:t>
            </a:r>
            <a:r>
              <a:rPr sz="57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5750" spc="5" dirty="0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sz="5750" dirty="0">
                <a:solidFill>
                  <a:srgbClr val="FF0000"/>
                </a:solidFill>
                <a:latin typeface="Calibri"/>
                <a:cs typeface="Calibri"/>
              </a:rPr>
              <a:t> corticobulbar</a:t>
            </a:r>
            <a:r>
              <a:rPr sz="575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5750" spc="-20" dirty="0">
                <a:solidFill>
                  <a:srgbClr val="FF0000"/>
                </a:solidFill>
                <a:latin typeface="Calibri"/>
                <a:cs typeface="Calibri"/>
              </a:rPr>
              <a:t>tract</a:t>
            </a:r>
            <a:r>
              <a:rPr sz="57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5750" spc="5" dirty="0">
                <a:solidFill>
                  <a:srgbClr val="FF0000"/>
                </a:solidFill>
                <a:latin typeface="Calibri"/>
                <a:cs typeface="Calibri"/>
              </a:rPr>
              <a:t>or</a:t>
            </a:r>
            <a:r>
              <a:rPr sz="575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5750" spc="-10" dirty="0">
                <a:solidFill>
                  <a:srgbClr val="FF0000"/>
                </a:solidFill>
                <a:latin typeface="Calibri"/>
                <a:cs typeface="Calibri"/>
              </a:rPr>
              <a:t>lower</a:t>
            </a:r>
            <a:r>
              <a:rPr sz="575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5750" spc="-10" dirty="0">
                <a:solidFill>
                  <a:srgbClr val="FF0000"/>
                </a:solidFill>
                <a:latin typeface="Calibri"/>
                <a:cs typeface="Calibri"/>
              </a:rPr>
              <a:t>third</a:t>
            </a:r>
            <a:r>
              <a:rPr sz="57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5750" spc="5" dirty="0">
                <a:solidFill>
                  <a:srgbClr val="FF0000"/>
                </a:solidFill>
                <a:latin typeface="Calibri"/>
                <a:cs typeface="Calibri"/>
              </a:rPr>
              <a:t>of </a:t>
            </a:r>
            <a:r>
              <a:rPr sz="5750" spc="-12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5750" spc="-20" dirty="0">
                <a:solidFill>
                  <a:srgbClr val="FF0000"/>
                </a:solidFill>
                <a:latin typeface="Calibri"/>
                <a:cs typeface="Calibri"/>
              </a:rPr>
              <a:t>precentral</a:t>
            </a:r>
            <a:r>
              <a:rPr sz="57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5750" spc="5" dirty="0">
                <a:solidFill>
                  <a:srgbClr val="FF0000"/>
                </a:solidFill>
                <a:latin typeface="Calibri"/>
                <a:cs typeface="Calibri"/>
              </a:rPr>
              <a:t>gyrus</a:t>
            </a:r>
            <a:endParaRPr sz="5750">
              <a:latin typeface="Calibri"/>
              <a:cs typeface="Calibri"/>
            </a:endParaRPr>
          </a:p>
          <a:p>
            <a:pPr marL="685165" marR="5080" indent="-673100">
              <a:lnSpc>
                <a:spcPts val="6509"/>
              </a:lnSpc>
              <a:spcBef>
                <a:spcPts val="138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5750" spc="5" dirty="0">
                <a:latin typeface="Calibri"/>
                <a:cs typeface="Calibri"/>
              </a:rPr>
              <a:t>B)Emotional or</a:t>
            </a:r>
            <a:r>
              <a:rPr sz="5750" dirty="0">
                <a:latin typeface="Calibri"/>
                <a:cs typeface="Calibri"/>
              </a:rPr>
              <a:t> mimetic– </a:t>
            </a:r>
            <a:r>
              <a:rPr sz="5750" spc="-15" dirty="0">
                <a:latin typeface="Calibri"/>
                <a:cs typeface="Calibri"/>
              </a:rPr>
              <a:t>facial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asymmetry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more </a:t>
            </a:r>
            <a:r>
              <a:rPr sz="5750" spc="-10" dirty="0">
                <a:latin typeface="Calibri"/>
                <a:cs typeface="Calibri"/>
              </a:rPr>
              <a:t> apparent</a:t>
            </a:r>
            <a:r>
              <a:rPr sz="5750" spc="5" dirty="0">
                <a:latin typeface="Calibri"/>
                <a:cs typeface="Calibri"/>
              </a:rPr>
              <a:t> with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spontaneous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expression,</a:t>
            </a:r>
            <a:r>
              <a:rPr sz="5750" spc="5" dirty="0">
                <a:latin typeface="Calibri"/>
                <a:cs typeface="Calibri"/>
              </a:rPr>
              <a:t> as</a:t>
            </a:r>
            <a:r>
              <a:rPr sz="5750" spc="10" dirty="0">
                <a:latin typeface="Calibri"/>
                <a:cs typeface="Calibri"/>
              </a:rPr>
              <a:t> when </a:t>
            </a:r>
            <a:r>
              <a:rPr sz="5750" spc="5" dirty="0">
                <a:latin typeface="Calibri"/>
                <a:cs typeface="Calibri"/>
              </a:rPr>
              <a:t>laughing</a:t>
            </a:r>
            <a:endParaRPr sz="5750">
              <a:latin typeface="Calibri"/>
              <a:cs typeface="Calibri"/>
            </a:endParaRPr>
          </a:p>
          <a:p>
            <a:pPr marL="1337945">
              <a:lnSpc>
                <a:spcPct val="100000"/>
              </a:lnSpc>
              <a:spcBef>
                <a:spcPts val="840"/>
              </a:spcBef>
            </a:pPr>
            <a:r>
              <a:rPr sz="5750" spc="5" dirty="0">
                <a:solidFill>
                  <a:srgbClr val="FF0000"/>
                </a:solidFill>
                <a:latin typeface="Calibri"/>
                <a:cs typeface="Calibri"/>
              </a:rPr>
              <a:t>Thalamic</a:t>
            </a:r>
            <a:r>
              <a:rPr sz="575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5750" spc="5" dirty="0">
                <a:solidFill>
                  <a:srgbClr val="FF0000"/>
                </a:solidFill>
                <a:latin typeface="Calibri"/>
                <a:cs typeface="Calibri"/>
              </a:rPr>
              <a:t>or</a:t>
            </a:r>
            <a:r>
              <a:rPr sz="5750" spc="-10" dirty="0">
                <a:solidFill>
                  <a:srgbClr val="FF0000"/>
                </a:solidFill>
                <a:latin typeface="Calibri"/>
                <a:cs typeface="Calibri"/>
              </a:rPr>
              <a:t> striatocapsular </a:t>
            </a:r>
            <a:r>
              <a:rPr sz="5750" spc="5" dirty="0">
                <a:solidFill>
                  <a:srgbClr val="FF0000"/>
                </a:solidFill>
                <a:latin typeface="Calibri"/>
                <a:cs typeface="Calibri"/>
              </a:rPr>
              <a:t>lesion</a:t>
            </a:r>
            <a:endParaRPr sz="5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32183" y="556887"/>
            <a:ext cx="8689340" cy="1344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50" spc="-35" dirty="0"/>
              <a:t>Peripheral</a:t>
            </a:r>
            <a:r>
              <a:rPr sz="8650" spc="-50" dirty="0"/>
              <a:t> </a:t>
            </a:r>
            <a:r>
              <a:rPr sz="8650" spc="-30" dirty="0"/>
              <a:t>paralysis</a:t>
            </a:r>
            <a:endParaRPr sz="86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5421" y="3735137"/>
            <a:ext cx="732961" cy="73296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5421" y="7393452"/>
            <a:ext cx="732961" cy="73296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82250" y="2415257"/>
            <a:ext cx="17470755" cy="7342505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5750" spc="-10" dirty="0">
                <a:latin typeface="Calibri"/>
                <a:cs typeface="Calibri"/>
              </a:rPr>
              <a:t>Lower </a:t>
            </a:r>
            <a:r>
              <a:rPr sz="5750" spc="-5" dirty="0">
                <a:latin typeface="Calibri"/>
                <a:cs typeface="Calibri"/>
              </a:rPr>
              <a:t>motor</a:t>
            </a:r>
            <a:r>
              <a:rPr sz="5750" spc="-10" dirty="0">
                <a:latin typeface="Calibri"/>
                <a:cs typeface="Calibri"/>
              </a:rPr>
              <a:t> neuron </a:t>
            </a:r>
            <a:r>
              <a:rPr sz="5750" spc="5" dirty="0">
                <a:latin typeface="Calibri"/>
                <a:cs typeface="Calibri"/>
              </a:rPr>
              <a:t>lesion</a:t>
            </a:r>
            <a:endParaRPr sz="5750">
              <a:latin typeface="Calibri"/>
              <a:cs typeface="Calibri"/>
            </a:endParaRPr>
          </a:p>
          <a:p>
            <a:pPr marL="685165" marR="5080" indent="-673100">
              <a:lnSpc>
                <a:spcPts val="6509"/>
              </a:lnSpc>
              <a:spcBef>
                <a:spcPts val="1535"/>
              </a:spcBef>
              <a:buSzPct val="98260"/>
              <a:buFont typeface="Lucida Sans Unicode"/>
              <a:buChar char="▪"/>
              <a:tabLst>
                <a:tab pos="746760" algn="l"/>
              </a:tabLst>
            </a:pPr>
            <a:r>
              <a:rPr sz="5750" spc="-70" dirty="0">
                <a:latin typeface="Calibri"/>
                <a:cs typeface="Calibri"/>
              </a:rPr>
              <a:t>At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30" dirty="0">
                <a:latin typeface="Calibri"/>
                <a:cs typeface="Calibri"/>
              </a:rPr>
              <a:t>rest</a:t>
            </a:r>
            <a:r>
              <a:rPr sz="5750" spc="5" dirty="0">
                <a:latin typeface="Calibri"/>
                <a:cs typeface="Calibri"/>
              </a:rPr>
              <a:t> :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less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prominent</a:t>
            </a:r>
            <a:r>
              <a:rPr sz="5750" spc="5" dirty="0">
                <a:latin typeface="Calibri"/>
                <a:cs typeface="Calibri"/>
              </a:rPr>
              <a:t> wrinkles on </a:t>
            </a:r>
            <a:r>
              <a:rPr sz="5750" spc="-20" dirty="0">
                <a:latin typeface="Calibri"/>
                <a:cs typeface="Calibri"/>
              </a:rPr>
              <a:t>forehead</a:t>
            </a:r>
            <a:r>
              <a:rPr sz="5750" spc="5" dirty="0">
                <a:latin typeface="Calibri"/>
                <a:cs typeface="Calibri"/>
              </a:rPr>
              <a:t> of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-30" dirty="0">
                <a:latin typeface="Calibri"/>
                <a:cs typeface="Calibri"/>
              </a:rPr>
              <a:t>affected </a:t>
            </a:r>
            <a:r>
              <a:rPr sz="5750" spc="-128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side,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eyebrow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drop,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flattened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nasolabial </a:t>
            </a:r>
            <a:r>
              <a:rPr sz="5750" spc="-20" dirty="0">
                <a:latin typeface="Calibri"/>
                <a:cs typeface="Calibri"/>
              </a:rPr>
              <a:t>fold,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corner</a:t>
            </a:r>
            <a:r>
              <a:rPr sz="5750" spc="5" dirty="0">
                <a:latin typeface="Calibri"/>
                <a:cs typeface="Calibri"/>
              </a:rPr>
              <a:t> of 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mouth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turned </a:t>
            </a:r>
            <a:r>
              <a:rPr sz="5750" dirty="0">
                <a:latin typeface="Calibri"/>
                <a:cs typeface="Calibri"/>
              </a:rPr>
              <a:t>down</a:t>
            </a:r>
            <a:endParaRPr sz="5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Lucida Sans Unicode"/>
              <a:buChar char="▪"/>
            </a:pPr>
            <a:endParaRPr sz="7550">
              <a:latin typeface="Calibri"/>
              <a:cs typeface="Calibri"/>
            </a:endParaRPr>
          </a:p>
          <a:p>
            <a:pPr marL="685165" marR="1057910" indent="-673100" algn="just">
              <a:lnSpc>
                <a:spcPts val="6509"/>
              </a:lnSpc>
              <a:buSzPct val="98260"/>
              <a:buFont typeface="Lucida Sans Unicode"/>
              <a:buChar char="▪"/>
              <a:tabLst>
                <a:tab pos="911860" algn="l"/>
              </a:tabLst>
            </a:pPr>
            <a:r>
              <a:rPr sz="5750" spc="10" dirty="0">
                <a:latin typeface="Calibri"/>
                <a:cs typeface="Calibri"/>
              </a:rPr>
              <a:t>Unable </a:t>
            </a:r>
            <a:r>
              <a:rPr sz="5750" spc="-25" dirty="0">
                <a:latin typeface="Calibri"/>
                <a:cs typeface="Calibri"/>
              </a:rPr>
              <a:t>to </a:t>
            </a:r>
            <a:r>
              <a:rPr sz="5750" spc="5" dirty="0">
                <a:latin typeface="Calibri"/>
                <a:cs typeface="Calibri"/>
              </a:rPr>
              <a:t>: wrinkle </a:t>
            </a:r>
            <a:r>
              <a:rPr sz="5750" spc="-15" dirty="0">
                <a:latin typeface="Calibri"/>
                <a:cs typeface="Calibri"/>
              </a:rPr>
              <a:t>forehead, </a:t>
            </a:r>
            <a:r>
              <a:rPr sz="5750" spc="-20" dirty="0">
                <a:latin typeface="Calibri"/>
                <a:cs typeface="Calibri"/>
              </a:rPr>
              <a:t>raise </a:t>
            </a:r>
            <a:r>
              <a:rPr sz="5750" spc="-85" dirty="0">
                <a:latin typeface="Calibri"/>
                <a:cs typeface="Calibri"/>
              </a:rPr>
              <a:t>eyebrow, </a:t>
            </a:r>
            <a:r>
              <a:rPr sz="5750" spc="5" dirty="0">
                <a:latin typeface="Calibri"/>
                <a:cs typeface="Calibri"/>
              </a:rPr>
              <a:t>wrinkle </a:t>
            </a:r>
            <a:r>
              <a:rPr sz="5750" spc="-128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nasolabial </a:t>
            </a:r>
            <a:r>
              <a:rPr sz="5750" spc="-20" dirty="0">
                <a:latin typeface="Calibri"/>
                <a:cs typeface="Calibri"/>
              </a:rPr>
              <a:t>fold, </a:t>
            </a:r>
            <a:r>
              <a:rPr sz="5750" spc="-15" dirty="0">
                <a:latin typeface="Calibri"/>
                <a:cs typeface="Calibri"/>
              </a:rPr>
              <a:t>purse </a:t>
            </a:r>
            <a:r>
              <a:rPr sz="5750" spc="-5" dirty="0">
                <a:latin typeface="Calibri"/>
                <a:cs typeface="Calibri"/>
              </a:rPr>
              <a:t>lips, </a:t>
            </a:r>
            <a:r>
              <a:rPr sz="5750" dirty="0">
                <a:latin typeface="Calibri"/>
                <a:cs typeface="Calibri"/>
              </a:rPr>
              <a:t>show </a:t>
            </a:r>
            <a:r>
              <a:rPr sz="5750" spc="-10" dirty="0">
                <a:latin typeface="Calibri"/>
                <a:cs typeface="Calibri"/>
              </a:rPr>
              <a:t>teeth, </a:t>
            </a:r>
            <a:r>
              <a:rPr sz="5750" spc="5" dirty="0">
                <a:latin typeface="Calibri"/>
                <a:cs typeface="Calibri"/>
              </a:rPr>
              <a:t>or </a:t>
            </a:r>
            <a:r>
              <a:rPr sz="5750" spc="-10" dirty="0">
                <a:latin typeface="Calibri"/>
                <a:cs typeface="Calibri"/>
              </a:rPr>
              <a:t>completely </a:t>
            </a:r>
            <a:r>
              <a:rPr sz="5750" spc="-128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close</a:t>
            </a:r>
            <a:r>
              <a:rPr sz="5750" spc="-10" dirty="0">
                <a:latin typeface="Calibri"/>
                <a:cs typeface="Calibri"/>
              </a:rPr>
              <a:t> </a:t>
            </a:r>
            <a:r>
              <a:rPr sz="5750" spc="-30" dirty="0">
                <a:latin typeface="Calibri"/>
                <a:cs typeface="Calibri"/>
              </a:rPr>
              <a:t>eye</a:t>
            </a:r>
            <a:endParaRPr sz="5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50" y="2519136"/>
            <a:ext cx="17505680" cy="7014209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685165" marR="5080" indent="-673100">
              <a:lnSpc>
                <a:spcPts val="7670"/>
              </a:lnSpc>
              <a:spcBef>
                <a:spcPts val="229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20" dirty="0">
                <a:latin typeface="Calibri"/>
                <a:cs typeface="Calibri"/>
              </a:rPr>
              <a:t>Peripheral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25" dirty="0">
                <a:latin typeface="Calibri"/>
                <a:cs typeface="Calibri"/>
              </a:rPr>
              <a:t>Facial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45" dirty="0">
                <a:latin typeface="Calibri"/>
                <a:cs typeface="Calibri"/>
              </a:rPr>
              <a:t>Palsy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•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There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is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flaccid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weakness </a:t>
            </a:r>
            <a:r>
              <a:rPr sz="6250" dirty="0">
                <a:latin typeface="Calibri"/>
                <a:cs typeface="Calibri"/>
              </a:rPr>
              <a:t>of </a:t>
            </a:r>
            <a:r>
              <a:rPr sz="6250" spc="-140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all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the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muscles</a:t>
            </a:r>
            <a:r>
              <a:rPr sz="6250" dirty="0">
                <a:latin typeface="Calibri"/>
                <a:cs typeface="Calibri"/>
              </a:rPr>
              <a:t> of </a:t>
            </a:r>
            <a:r>
              <a:rPr sz="6250" spc="-20" dirty="0">
                <a:latin typeface="Calibri"/>
                <a:cs typeface="Calibri"/>
              </a:rPr>
              <a:t>facial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15" dirty="0">
                <a:latin typeface="Calibri"/>
                <a:cs typeface="Calibri"/>
              </a:rPr>
              <a:t>expression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on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the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25" dirty="0">
                <a:latin typeface="Calibri"/>
                <a:cs typeface="Calibri"/>
              </a:rPr>
              <a:t>involved </a:t>
            </a:r>
            <a:r>
              <a:rPr sz="6250" spc="-2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side,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both upper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and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lower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face,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and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the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paralysis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is </a:t>
            </a:r>
            <a:r>
              <a:rPr sz="6250" spc="-140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usually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15" dirty="0">
                <a:latin typeface="Calibri"/>
                <a:cs typeface="Calibri"/>
              </a:rPr>
              <a:t>complete</a:t>
            </a:r>
            <a:endParaRPr sz="6250">
              <a:latin typeface="Calibri"/>
              <a:cs typeface="Calibri"/>
            </a:endParaRPr>
          </a:p>
          <a:p>
            <a:pPr marL="685165" marR="1022985" indent="-673100">
              <a:lnSpc>
                <a:spcPct val="102200"/>
              </a:lnSpc>
              <a:spcBef>
                <a:spcPts val="1215"/>
              </a:spcBef>
              <a:buFont typeface="Arial MT"/>
              <a:buChar char="•"/>
              <a:tabLst>
                <a:tab pos="865505" algn="l"/>
                <a:tab pos="866140" algn="l"/>
              </a:tabLst>
            </a:pPr>
            <a:r>
              <a:rPr dirty="0"/>
              <a:t>	</a:t>
            </a:r>
            <a:r>
              <a:rPr sz="6250" spc="-25" dirty="0">
                <a:latin typeface="Calibri"/>
                <a:cs typeface="Calibri"/>
              </a:rPr>
              <a:t>Palpebral </a:t>
            </a:r>
            <a:r>
              <a:rPr sz="6250" spc="-10" dirty="0">
                <a:latin typeface="Calibri"/>
                <a:cs typeface="Calibri"/>
              </a:rPr>
              <a:t>fissure </a:t>
            </a:r>
            <a:r>
              <a:rPr sz="6250" spc="5" dirty="0">
                <a:latin typeface="Calibri"/>
                <a:cs typeface="Calibri"/>
              </a:rPr>
              <a:t>is open wider than normal, and </a:t>
            </a:r>
            <a:r>
              <a:rPr sz="6250" spc="-1400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there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35" dirty="0">
                <a:latin typeface="Calibri"/>
                <a:cs typeface="Calibri"/>
              </a:rPr>
              <a:t>may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be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inability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30" dirty="0">
                <a:latin typeface="Calibri"/>
                <a:cs typeface="Calibri"/>
              </a:rPr>
              <a:t>to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close </a:t>
            </a:r>
            <a:r>
              <a:rPr sz="6250" spc="5" dirty="0">
                <a:latin typeface="Calibri"/>
                <a:cs typeface="Calibri"/>
              </a:rPr>
              <a:t>the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35" dirty="0">
                <a:latin typeface="Calibri"/>
                <a:cs typeface="Calibri"/>
              </a:rPr>
              <a:t>eye </a:t>
            </a:r>
            <a:r>
              <a:rPr sz="6250" spc="-30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(lagophthalmos).</a:t>
            </a:r>
            <a:endParaRPr sz="6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50" y="2538238"/>
            <a:ext cx="17413605" cy="7454900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685165" marR="926465" indent="-673100">
              <a:lnSpc>
                <a:spcPts val="5930"/>
              </a:lnSpc>
              <a:spcBef>
                <a:spcPts val="112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5750" spc="-55" dirty="0">
                <a:solidFill>
                  <a:srgbClr val="1F497D"/>
                </a:solidFill>
                <a:latin typeface="Calibri"/>
                <a:cs typeface="Calibri"/>
              </a:rPr>
              <a:t>Bell’s</a:t>
            </a:r>
            <a:r>
              <a:rPr sz="57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5750" spc="5" dirty="0">
                <a:solidFill>
                  <a:srgbClr val="1F497D"/>
                </a:solidFill>
                <a:latin typeface="Calibri"/>
                <a:cs typeface="Calibri"/>
              </a:rPr>
              <a:t>phenomenon</a:t>
            </a:r>
            <a:r>
              <a:rPr sz="5750" spc="5" dirty="0">
                <a:latin typeface="Calibri"/>
                <a:cs typeface="Calibri"/>
              </a:rPr>
              <a:t>- </a:t>
            </a:r>
            <a:r>
              <a:rPr sz="5750" spc="-25" dirty="0">
                <a:latin typeface="Calibri"/>
                <a:cs typeface="Calibri"/>
              </a:rPr>
              <a:t>Attempting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to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close </a:t>
            </a:r>
            <a:r>
              <a:rPr sz="5750" spc="-20" dirty="0">
                <a:latin typeface="Calibri"/>
                <a:cs typeface="Calibri"/>
              </a:rPr>
              <a:t>involved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30" dirty="0">
                <a:latin typeface="Calibri"/>
                <a:cs typeface="Calibri"/>
              </a:rPr>
              <a:t>eye </a:t>
            </a:r>
            <a:r>
              <a:rPr sz="5750" spc="-1285" dirty="0">
                <a:latin typeface="Calibri"/>
                <a:cs typeface="Calibri"/>
              </a:rPr>
              <a:t> </a:t>
            </a:r>
            <a:r>
              <a:rPr sz="5750" dirty="0">
                <a:latin typeface="Calibri"/>
                <a:cs typeface="Calibri"/>
              </a:rPr>
              <a:t>causes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a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30" dirty="0">
                <a:latin typeface="Calibri"/>
                <a:cs typeface="Calibri"/>
              </a:rPr>
              <a:t>reflex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upturning of the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eyeball</a:t>
            </a:r>
            <a:endParaRPr sz="5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5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7400">
              <a:latin typeface="Calibri"/>
              <a:cs typeface="Calibri"/>
            </a:endParaRPr>
          </a:p>
          <a:p>
            <a:pPr marL="12700" marR="5080">
              <a:lnSpc>
                <a:spcPts val="5930"/>
              </a:lnSpc>
              <a:buClr>
                <a:srgbClr val="000000"/>
              </a:buClr>
              <a:buChar char="•"/>
              <a:tabLst>
                <a:tab pos="543560" algn="l"/>
              </a:tabLst>
            </a:pPr>
            <a:r>
              <a:rPr sz="5750" spc="-25" dirty="0">
                <a:solidFill>
                  <a:srgbClr val="1F497D"/>
                </a:solidFill>
                <a:latin typeface="Calibri"/>
                <a:cs typeface="Calibri"/>
              </a:rPr>
              <a:t>Levator</a:t>
            </a:r>
            <a:r>
              <a:rPr sz="5750" spc="-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5750" spc="5" dirty="0">
                <a:solidFill>
                  <a:srgbClr val="1F497D"/>
                </a:solidFill>
                <a:latin typeface="Calibri"/>
                <a:cs typeface="Calibri"/>
              </a:rPr>
              <a:t>sign of</a:t>
            </a:r>
            <a:r>
              <a:rPr sz="57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5750" spc="-5" dirty="0">
                <a:solidFill>
                  <a:srgbClr val="1F497D"/>
                </a:solidFill>
                <a:latin typeface="Calibri"/>
                <a:cs typeface="Calibri"/>
              </a:rPr>
              <a:t>Dutemps</a:t>
            </a:r>
            <a:r>
              <a:rPr sz="57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5750" spc="10" dirty="0">
                <a:solidFill>
                  <a:srgbClr val="1F497D"/>
                </a:solidFill>
                <a:latin typeface="Calibri"/>
                <a:cs typeface="Calibri"/>
              </a:rPr>
              <a:t>and</a:t>
            </a:r>
            <a:r>
              <a:rPr sz="5750" spc="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5750" spc="-15" dirty="0">
                <a:solidFill>
                  <a:srgbClr val="1F497D"/>
                </a:solidFill>
                <a:latin typeface="Calibri"/>
                <a:cs typeface="Calibri"/>
              </a:rPr>
              <a:t>Céstan</a:t>
            </a:r>
            <a:r>
              <a:rPr sz="5750" spc="-15" dirty="0">
                <a:latin typeface="Calibri"/>
                <a:cs typeface="Calibri"/>
              </a:rPr>
              <a:t>-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Patient</a:t>
            </a:r>
            <a:r>
              <a:rPr sz="5750" spc="5" dirty="0">
                <a:latin typeface="Calibri"/>
                <a:cs typeface="Calibri"/>
              </a:rPr>
              <a:t> look </a:t>
            </a:r>
            <a:r>
              <a:rPr sz="5750" dirty="0">
                <a:latin typeface="Calibri"/>
                <a:cs typeface="Calibri"/>
              </a:rPr>
              <a:t>down, 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then</a:t>
            </a:r>
            <a:r>
              <a:rPr sz="5750" spc="5" dirty="0">
                <a:latin typeface="Calibri"/>
                <a:cs typeface="Calibri"/>
              </a:rPr>
              <a:t> close the </a:t>
            </a:r>
            <a:r>
              <a:rPr sz="5750" spc="-20" dirty="0">
                <a:latin typeface="Calibri"/>
                <a:cs typeface="Calibri"/>
              </a:rPr>
              <a:t>eyes</a:t>
            </a:r>
            <a:r>
              <a:rPr sz="5750" dirty="0">
                <a:latin typeface="Calibri"/>
                <a:cs typeface="Calibri"/>
              </a:rPr>
              <a:t> slowly;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dirty="0">
                <a:latin typeface="Calibri"/>
                <a:cs typeface="Calibri"/>
              </a:rPr>
              <a:t>because</a:t>
            </a:r>
            <a:r>
              <a:rPr sz="5750" spc="5" dirty="0">
                <a:latin typeface="Calibri"/>
                <a:cs typeface="Calibri"/>
              </a:rPr>
              <a:t> the function of </a:t>
            </a:r>
            <a:r>
              <a:rPr sz="5750" spc="-25" dirty="0">
                <a:latin typeface="Calibri"/>
                <a:cs typeface="Calibri"/>
              </a:rPr>
              <a:t>levator </a:t>
            </a:r>
            <a:r>
              <a:rPr sz="5750" spc="-1285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palpebrae </a:t>
            </a:r>
            <a:r>
              <a:rPr sz="5750" spc="5" dirty="0">
                <a:latin typeface="Calibri"/>
                <a:cs typeface="Calibri"/>
              </a:rPr>
              <a:t>superioris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is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no</a:t>
            </a:r>
            <a:r>
              <a:rPr sz="5750" dirty="0">
                <a:latin typeface="Calibri"/>
                <a:cs typeface="Calibri"/>
              </a:rPr>
              <a:t> longer </a:t>
            </a:r>
            <a:r>
              <a:rPr sz="5750" spc="-25" dirty="0">
                <a:latin typeface="Calibri"/>
                <a:cs typeface="Calibri"/>
              </a:rPr>
              <a:t>counteracted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by 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orbicularis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oculi,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upper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lid on the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paralyzed</a:t>
            </a:r>
            <a:r>
              <a:rPr sz="5750" spc="5" dirty="0">
                <a:latin typeface="Calibri"/>
                <a:cs typeface="Calibri"/>
              </a:rPr>
              <a:t> side </a:t>
            </a:r>
            <a:r>
              <a:rPr sz="5750" spc="-10" dirty="0">
                <a:latin typeface="Calibri"/>
                <a:cs typeface="Calibri"/>
              </a:rPr>
              <a:t>moves 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-20" dirty="0">
                <a:latin typeface="Calibri"/>
                <a:cs typeface="Calibri"/>
              </a:rPr>
              <a:t>upward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45" dirty="0">
                <a:latin typeface="Calibri"/>
                <a:cs typeface="Calibri"/>
              </a:rPr>
              <a:t>slightly.</a:t>
            </a:r>
            <a:endParaRPr sz="5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50" y="2603635"/>
            <a:ext cx="282575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750" spc="5" dirty="0">
                <a:latin typeface="Arial MT"/>
                <a:cs typeface="Arial MT"/>
              </a:rPr>
              <a:t>•</a:t>
            </a:r>
            <a:endParaRPr sz="575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5350" y="2538238"/>
            <a:ext cx="16308069" cy="2410460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 marR="5080" indent="165100">
              <a:lnSpc>
                <a:spcPts val="5930"/>
              </a:lnSpc>
              <a:spcBef>
                <a:spcPts val="1125"/>
              </a:spcBef>
            </a:pPr>
            <a:r>
              <a:rPr sz="5750" spc="-55" dirty="0">
                <a:solidFill>
                  <a:srgbClr val="1F497D"/>
                </a:solidFill>
                <a:latin typeface="Calibri"/>
                <a:cs typeface="Calibri"/>
              </a:rPr>
              <a:t>Negro’s</a:t>
            </a:r>
            <a:r>
              <a:rPr sz="57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5750" spc="5" dirty="0">
                <a:solidFill>
                  <a:srgbClr val="1F497D"/>
                </a:solidFill>
                <a:latin typeface="Calibri"/>
                <a:cs typeface="Calibri"/>
              </a:rPr>
              <a:t>sign</a:t>
            </a:r>
            <a:r>
              <a:rPr sz="5750" spc="5" dirty="0">
                <a:latin typeface="Calibri"/>
                <a:cs typeface="Calibri"/>
              </a:rPr>
              <a:t>-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eyeball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on the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paralyzed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side </a:t>
            </a:r>
            <a:r>
              <a:rPr sz="5750" spc="-10" dirty="0">
                <a:latin typeface="Calibri"/>
                <a:cs typeface="Calibri"/>
              </a:rPr>
              <a:t>deviates 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outward</a:t>
            </a:r>
            <a:r>
              <a:rPr sz="5750" spc="10" dirty="0">
                <a:latin typeface="Calibri"/>
                <a:cs typeface="Calibri"/>
              </a:rPr>
              <a:t> and </a:t>
            </a:r>
            <a:r>
              <a:rPr sz="5750" spc="-25" dirty="0">
                <a:latin typeface="Calibri"/>
                <a:cs typeface="Calibri"/>
              </a:rPr>
              <a:t>elevates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more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than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the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normal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one</a:t>
            </a:r>
            <a:r>
              <a:rPr sz="5750" spc="10" dirty="0">
                <a:latin typeface="Calibri"/>
                <a:cs typeface="Calibri"/>
              </a:rPr>
              <a:t> when </a:t>
            </a:r>
            <a:r>
              <a:rPr sz="5750" spc="-128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the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patient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raises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her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20" dirty="0">
                <a:latin typeface="Calibri"/>
                <a:cs typeface="Calibri"/>
              </a:rPr>
              <a:t>eyes.</a:t>
            </a:r>
            <a:endParaRPr sz="5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50" y="2519136"/>
            <a:ext cx="17693640" cy="292798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685165" marR="5080" indent="-673100">
              <a:lnSpc>
                <a:spcPts val="7670"/>
              </a:lnSpc>
              <a:spcBef>
                <a:spcPts val="4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10" dirty="0">
                <a:solidFill>
                  <a:srgbClr val="1F497D"/>
                </a:solidFill>
                <a:latin typeface="Calibri"/>
                <a:cs typeface="Calibri"/>
              </a:rPr>
              <a:t>Platysma</a:t>
            </a:r>
            <a:r>
              <a:rPr sz="62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6250" spc="5" dirty="0">
                <a:solidFill>
                  <a:srgbClr val="1F497D"/>
                </a:solidFill>
                <a:latin typeface="Calibri"/>
                <a:cs typeface="Calibri"/>
              </a:rPr>
              <a:t>sign</a:t>
            </a:r>
            <a:r>
              <a:rPr sz="6250" dirty="0">
                <a:solidFill>
                  <a:srgbClr val="1F497D"/>
                </a:solidFill>
                <a:latin typeface="Calibri"/>
                <a:cs typeface="Calibri"/>
              </a:rPr>
              <a:t> of Babinski</a:t>
            </a:r>
            <a:r>
              <a:rPr sz="6250" dirty="0">
                <a:latin typeface="Calibri"/>
                <a:cs typeface="Calibri"/>
              </a:rPr>
              <a:t>-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asymmetric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contraction</a:t>
            </a:r>
            <a:r>
              <a:rPr sz="6250" dirty="0">
                <a:latin typeface="Calibri"/>
                <a:cs typeface="Calibri"/>
              </a:rPr>
              <a:t> of </a:t>
            </a:r>
            <a:r>
              <a:rPr sz="6250" spc="-140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the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platysma,</a:t>
            </a:r>
            <a:r>
              <a:rPr sz="6250" dirty="0">
                <a:latin typeface="Calibri"/>
                <a:cs typeface="Calibri"/>
              </a:rPr>
              <a:t> less </a:t>
            </a:r>
            <a:r>
              <a:rPr sz="6250" spc="5" dirty="0">
                <a:latin typeface="Calibri"/>
                <a:cs typeface="Calibri"/>
              </a:rPr>
              <a:t>on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the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25" dirty="0">
                <a:latin typeface="Calibri"/>
                <a:cs typeface="Calibri"/>
              </a:rPr>
              <a:t>involved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side,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when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the </a:t>
            </a:r>
            <a:r>
              <a:rPr sz="6250" spc="1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mouth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is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opened</a:t>
            </a:r>
            <a:endParaRPr sz="6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00" y="556887"/>
            <a:ext cx="15117444" cy="1344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50" spc="-15" dirty="0"/>
              <a:t>House-Brackmann</a:t>
            </a:r>
            <a:r>
              <a:rPr sz="8650" spc="-5" dirty="0"/>
              <a:t> </a:t>
            </a:r>
            <a:r>
              <a:rPr sz="8650" spc="-25" dirty="0"/>
              <a:t>grading</a:t>
            </a:r>
            <a:r>
              <a:rPr sz="8650" spc="-5" dirty="0"/>
              <a:t> </a:t>
            </a:r>
            <a:r>
              <a:rPr sz="8650" spc="-70" dirty="0"/>
              <a:t>system</a:t>
            </a:r>
            <a:endParaRPr sz="8650"/>
          </a:p>
        </p:txBody>
      </p:sp>
      <p:sp>
        <p:nvSpPr>
          <p:cNvPr id="3" name="object 3"/>
          <p:cNvSpPr txBox="1"/>
          <p:nvPr/>
        </p:nvSpPr>
        <p:spPr>
          <a:xfrm>
            <a:off x="1082250" y="2583565"/>
            <a:ext cx="238125" cy="157734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4750" spc="10" dirty="0">
                <a:latin typeface="Arial MT"/>
                <a:cs typeface="Arial MT"/>
              </a:rPr>
              <a:t>•</a:t>
            </a:r>
            <a:endParaRPr sz="47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4750" spc="10" dirty="0">
                <a:latin typeface="Arial MT"/>
                <a:cs typeface="Arial MT"/>
              </a:rPr>
              <a:t>•</a:t>
            </a:r>
            <a:endParaRPr sz="47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5005" y="2529530"/>
            <a:ext cx="17007840" cy="719963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4750" spc="-5" dirty="0">
                <a:latin typeface="Calibri"/>
                <a:cs typeface="Calibri"/>
              </a:rPr>
              <a:t>Grade</a:t>
            </a:r>
            <a:r>
              <a:rPr sz="4750" spc="-10" dirty="0">
                <a:latin typeface="Calibri"/>
                <a:cs typeface="Calibri"/>
              </a:rPr>
              <a:t> </a:t>
            </a:r>
            <a:r>
              <a:rPr sz="4750" spc="5" dirty="0">
                <a:latin typeface="Calibri"/>
                <a:cs typeface="Calibri"/>
              </a:rPr>
              <a:t>I</a:t>
            </a:r>
            <a:r>
              <a:rPr sz="4750" spc="-10" dirty="0">
                <a:latin typeface="Calibri"/>
                <a:cs typeface="Calibri"/>
              </a:rPr>
              <a:t> </a:t>
            </a:r>
            <a:r>
              <a:rPr sz="4750" spc="5" dirty="0">
                <a:latin typeface="Calibri"/>
                <a:cs typeface="Calibri"/>
              </a:rPr>
              <a:t>-</a:t>
            </a:r>
            <a:r>
              <a:rPr sz="4750" spc="-10" dirty="0">
                <a:latin typeface="Calibri"/>
                <a:cs typeface="Calibri"/>
              </a:rPr>
              <a:t> </a:t>
            </a:r>
            <a:r>
              <a:rPr sz="4750" spc="10" dirty="0">
                <a:latin typeface="Calibri"/>
                <a:cs typeface="Calibri"/>
              </a:rPr>
              <a:t>Normal</a:t>
            </a:r>
            <a:endParaRPr sz="4750">
              <a:latin typeface="Calibri"/>
              <a:cs typeface="Calibri"/>
            </a:endParaRPr>
          </a:p>
          <a:p>
            <a:pPr marL="12700" marR="1295400">
              <a:lnSpc>
                <a:spcPts val="4960"/>
              </a:lnSpc>
              <a:spcBef>
                <a:spcPts val="1190"/>
              </a:spcBef>
            </a:pPr>
            <a:r>
              <a:rPr sz="4750" spc="-5" dirty="0">
                <a:latin typeface="Calibri"/>
                <a:cs typeface="Calibri"/>
              </a:rPr>
              <a:t>Grade</a:t>
            </a:r>
            <a:r>
              <a:rPr sz="4750" spc="5" dirty="0">
                <a:latin typeface="Calibri"/>
                <a:cs typeface="Calibri"/>
              </a:rPr>
              <a:t> II</a:t>
            </a:r>
            <a:r>
              <a:rPr sz="4750" spc="10" dirty="0">
                <a:latin typeface="Calibri"/>
                <a:cs typeface="Calibri"/>
              </a:rPr>
              <a:t> </a:t>
            </a:r>
            <a:r>
              <a:rPr sz="4750" spc="5" dirty="0">
                <a:latin typeface="Calibri"/>
                <a:cs typeface="Calibri"/>
              </a:rPr>
              <a:t>- </a:t>
            </a:r>
            <a:r>
              <a:rPr sz="4750" spc="10" dirty="0">
                <a:latin typeface="Calibri"/>
                <a:cs typeface="Calibri"/>
              </a:rPr>
              <a:t>Mild </a:t>
            </a:r>
            <a:r>
              <a:rPr sz="4750" spc="5" dirty="0">
                <a:latin typeface="Calibri"/>
                <a:cs typeface="Calibri"/>
              </a:rPr>
              <a:t>dysfunction,</a:t>
            </a:r>
            <a:r>
              <a:rPr sz="4750" spc="10" dirty="0">
                <a:latin typeface="Calibri"/>
                <a:cs typeface="Calibri"/>
              </a:rPr>
              <a:t> </a:t>
            </a:r>
            <a:r>
              <a:rPr sz="4750" dirty="0">
                <a:latin typeface="Calibri"/>
                <a:cs typeface="Calibri"/>
              </a:rPr>
              <a:t>slight</a:t>
            </a:r>
            <a:r>
              <a:rPr sz="4750" spc="5" dirty="0">
                <a:latin typeface="Calibri"/>
                <a:cs typeface="Calibri"/>
              </a:rPr>
              <a:t> weakness</a:t>
            </a:r>
            <a:r>
              <a:rPr sz="4750" spc="10" dirty="0">
                <a:latin typeface="Calibri"/>
                <a:cs typeface="Calibri"/>
              </a:rPr>
              <a:t> on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spc="10" dirty="0">
                <a:latin typeface="Calibri"/>
                <a:cs typeface="Calibri"/>
              </a:rPr>
              <a:t>close inspection, </a:t>
            </a:r>
            <a:r>
              <a:rPr sz="4750" spc="-1060" dirty="0">
                <a:latin typeface="Calibri"/>
                <a:cs typeface="Calibri"/>
              </a:rPr>
              <a:t> </a:t>
            </a:r>
            <a:r>
              <a:rPr sz="4750" spc="10" dirty="0">
                <a:latin typeface="Calibri"/>
                <a:cs typeface="Calibri"/>
              </a:rPr>
              <a:t>normal</a:t>
            </a:r>
            <a:r>
              <a:rPr sz="4750" dirty="0">
                <a:latin typeface="Calibri"/>
                <a:cs typeface="Calibri"/>
              </a:rPr>
              <a:t> symmetry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spc="-10" dirty="0">
                <a:latin typeface="Calibri"/>
                <a:cs typeface="Calibri"/>
              </a:rPr>
              <a:t>at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spc="-20" dirty="0">
                <a:latin typeface="Calibri"/>
                <a:cs typeface="Calibri"/>
              </a:rPr>
              <a:t>rest</a:t>
            </a:r>
            <a:endParaRPr sz="4750">
              <a:latin typeface="Calibri"/>
              <a:cs typeface="Calibri"/>
            </a:endParaRPr>
          </a:p>
          <a:p>
            <a:pPr marL="12700" marR="560705">
              <a:lnSpc>
                <a:spcPts val="4960"/>
              </a:lnSpc>
              <a:spcBef>
                <a:spcPts val="1145"/>
              </a:spcBef>
            </a:pPr>
            <a:r>
              <a:rPr sz="4750" spc="-5" dirty="0">
                <a:latin typeface="Calibri"/>
                <a:cs typeface="Calibri"/>
              </a:rPr>
              <a:t>Grade</a:t>
            </a:r>
            <a:r>
              <a:rPr sz="4750" spc="5" dirty="0">
                <a:latin typeface="Calibri"/>
                <a:cs typeface="Calibri"/>
              </a:rPr>
              <a:t> III - </a:t>
            </a:r>
            <a:r>
              <a:rPr sz="4750" spc="-10" dirty="0">
                <a:latin typeface="Calibri"/>
                <a:cs typeface="Calibri"/>
              </a:rPr>
              <a:t>Moderate</a:t>
            </a:r>
            <a:r>
              <a:rPr sz="4750" spc="5" dirty="0">
                <a:latin typeface="Calibri"/>
                <a:cs typeface="Calibri"/>
              </a:rPr>
              <a:t> dysfunction,</a:t>
            </a:r>
            <a:r>
              <a:rPr sz="4750" spc="10" dirty="0">
                <a:latin typeface="Calibri"/>
                <a:cs typeface="Calibri"/>
              </a:rPr>
              <a:t> </a:t>
            </a:r>
            <a:r>
              <a:rPr sz="4750" spc="5" dirty="0">
                <a:latin typeface="Calibri"/>
                <a:cs typeface="Calibri"/>
              </a:rPr>
              <a:t>obvious </a:t>
            </a:r>
            <a:r>
              <a:rPr sz="4750" spc="10" dirty="0">
                <a:latin typeface="Calibri"/>
                <a:cs typeface="Calibri"/>
              </a:rPr>
              <a:t>but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spc="10" dirty="0">
                <a:latin typeface="Calibri"/>
                <a:cs typeface="Calibri"/>
              </a:rPr>
              <a:t>not</a:t>
            </a:r>
            <a:r>
              <a:rPr sz="4750" spc="5" dirty="0">
                <a:latin typeface="Calibri"/>
                <a:cs typeface="Calibri"/>
              </a:rPr>
              <a:t> disfiguring </a:t>
            </a:r>
            <a:r>
              <a:rPr sz="4750" spc="10" dirty="0">
                <a:latin typeface="Calibri"/>
                <a:cs typeface="Calibri"/>
              </a:rPr>
              <a:t> </a:t>
            </a:r>
            <a:r>
              <a:rPr sz="4750" spc="-15" dirty="0">
                <a:latin typeface="Calibri"/>
                <a:cs typeface="Calibri"/>
              </a:rPr>
              <a:t>difference</a:t>
            </a:r>
            <a:r>
              <a:rPr sz="4750" spc="5" dirty="0">
                <a:latin typeface="Calibri"/>
                <a:cs typeface="Calibri"/>
              </a:rPr>
              <a:t> between</a:t>
            </a:r>
            <a:r>
              <a:rPr sz="4750" spc="10" dirty="0">
                <a:latin typeface="Calibri"/>
                <a:cs typeface="Calibri"/>
              </a:rPr>
              <a:t> sides,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spc="-20" dirty="0">
                <a:latin typeface="Calibri"/>
                <a:cs typeface="Calibri"/>
              </a:rPr>
              <a:t>eye</a:t>
            </a:r>
            <a:r>
              <a:rPr sz="4750" spc="10" dirty="0">
                <a:latin typeface="Calibri"/>
                <a:cs typeface="Calibri"/>
              </a:rPr>
              <a:t> </a:t>
            </a:r>
            <a:r>
              <a:rPr sz="4750" dirty="0">
                <a:latin typeface="Calibri"/>
                <a:cs typeface="Calibri"/>
              </a:rPr>
              <a:t>can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spc="15" dirty="0">
                <a:latin typeface="Calibri"/>
                <a:cs typeface="Calibri"/>
              </a:rPr>
              <a:t>be</a:t>
            </a:r>
            <a:r>
              <a:rPr sz="4750" spc="10" dirty="0">
                <a:latin typeface="Calibri"/>
                <a:cs typeface="Calibri"/>
              </a:rPr>
              <a:t> </a:t>
            </a:r>
            <a:r>
              <a:rPr sz="4750" dirty="0">
                <a:latin typeface="Calibri"/>
                <a:cs typeface="Calibri"/>
              </a:rPr>
              <a:t>completely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spc="10" dirty="0">
                <a:latin typeface="Calibri"/>
                <a:cs typeface="Calibri"/>
              </a:rPr>
              <a:t>closed with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spc="-25" dirty="0">
                <a:latin typeface="Calibri"/>
                <a:cs typeface="Calibri"/>
              </a:rPr>
              <a:t>effort</a:t>
            </a:r>
            <a:endParaRPr sz="4750">
              <a:latin typeface="Calibri"/>
              <a:cs typeface="Calibri"/>
            </a:endParaRPr>
          </a:p>
          <a:p>
            <a:pPr marL="12700" marR="5080">
              <a:lnSpc>
                <a:spcPts val="4960"/>
              </a:lnSpc>
              <a:spcBef>
                <a:spcPts val="1150"/>
              </a:spcBef>
            </a:pPr>
            <a:r>
              <a:rPr sz="4750" spc="-5" dirty="0">
                <a:latin typeface="Calibri"/>
                <a:cs typeface="Calibri"/>
              </a:rPr>
              <a:t>Grade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spc="10" dirty="0">
                <a:latin typeface="Calibri"/>
                <a:cs typeface="Calibri"/>
              </a:rPr>
              <a:t>IV </a:t>
            </a:r>
            <a:r>
              <a:rPr sz="4750" spc="5" dirty="0">
                <a:latin typeface="Calibri"/>
                <a:cs typeface="Calibri"/>
              </a:rPr>
              <a:t>-</a:t>
            </a:r>
            <a:r>
              <a:rPr sz="4750" spc="10" dirty="0">
                <a:latin typeface="Calibri"/>
                <a:cs typeface="Calibri"/>
              </a:rPr>
              <a:t> </a:t>
            </a:r>
            <a:r>
              <a:rPr sz="4750" spc="-5" dirty="0">
                <a:latin typeface="Calibri"/>
                <a:cs typeface="Calibri"/>
              </a:rPr>
              <a:t>Moderately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spc="-10" dirty="0">
                <a:latin typeface="Calibri"/>
                <a:cs typeface="Calibri"/>
              </a:rPr>
              <a:t>severe,</a:t>
            </a:r>
            <a:r>
              <a:rPr sz="4750" spc="10" dirty="0">
                <a:latin typeface="Calibri"/>
                <a:cs typeface="Calibri"/>
              </a:rPr>
              <a:t> normal </a:t>
            </a:r>
            <a:r>
              <a:rPr sz="4750" dirty="0">
                <a:latin typeface="Calibri"/>
                <a:cs typeface="Calibri"/>
              </a:rPr>
              <a:t>tone</a:t>
            </a:r>
            <a:r>
              <a:rPr sz="4750" spc="10" dirty="0">
                <a:latin typeface="Calibri"/>
                <a:cs typeface="Calibri"/>
              </a:rPr>
              <a:t> </a:t>
            </a:r>
            <a:r>
              <a:rPr sz="4750" spc="-10" dirty="0">
                <a:latin typeface="Calibri"/>
                <a:cs typeface="Calibri"/>
              </a:rPr>
              <a:t>at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spc="-15" dirty="0">
                <a:latin typeface="Calibri"/>
                <a:cs typeface="Calibri"/>
              </a:rPr>
              <a:t>rest,</a:t>
            </a:r>
            <a:r>
              <a:rPr sz="4750" spc="10" dirty="0">
                <a:latin typeface="Calibri"/>
                <a:cs typeface="Calibri"/>
              </a:rPr>
              <a:t> </a:t>
            </a:r>
            <a:r>
              <a:rPr sz="4750" spc="5" dirty="0">
                <a:latin typeface="Calibri"/>
                <a:cs typeface="Calibri"/>
              </a:rPr>
              <a:t>obvious</a:t>
            </a:r>
            <a:r>
              <a:rPr sz="4750" spc="10" dirty="0">
                <a:latin typeface="Calibri"/>
                <a:cs typeface="Calibri"/>
              </a:rPr>
              <a:t> </a:t>
            </a:r>
            <a:r>
              <a:rPr sz="4750" spc="5" dirty="0">
                <a:latin typeface="Calibri"/>
                <a:cs typeface="Calibri"/>
              </a:rPr>
              <a:t>weakness </a:t>
            </a:r>
            <a:r>
              <a:rPr sz="4750" spc="-1060" dirty="0">
                <a:latin typeface="Calibri"/>
                <a:cs typeface="Calibri"/>
              </a:rPr>
              <a:t> </a:t>
            </a:r>
            <a:r>
              <a:rPr sz="4750" spc="10" dirty="0">
                <a:latin typeface="Calibri"/>
                <a:cs typeface="Calibri"/>
              </a:rPr>
              <a:t>or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dirty="0">
                <a:latin typeface="Calibri"/>
                <a:cs typeface="Calibri"/>
              </a:rPr>
              <a:t>asymmetry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spc="10" dirty="0">
                <a:latin typeface="Calibri"/>
                <a:cs typeface="Calibri"/>
              </a:rPr>
              <a:t>with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dirty="0">
                <a:latin typeface="Calibri"/>
                <a:cs typeface="Calibri"/>
              </a:rPr>
              <a:t>movement,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dirty="0">
                <a:latin typeface="Calibri"/>
                <a:cs typeface="Calibri"/>
              </a:rPr>
              <a:t>incomplete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dirty="0">
                <a:latin typeface="Calibri"/>
                <a:cs typeface="Calibri"/>
              </a:rPr>
              <a:t>closure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spc="10" dirty="0">
                <a:latin typeface="Calibri"/>
                <a:cs typeface="Calibri"/>
              </a:rPr>
              <a:t>of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spc="-20" dirty="0">
                <a:latin typeface="Calibri"/>
                <a:cs typeface="Calibri"/>
              </a:rPr>
              <a:t>eye</a:t>
            </a:r>
            <a:endParaRPr sz="4750">
              <a:latin typeface="Calibri"/>
              <a:cs typeface="Calibri"/>
            </a:endParaRPr>
          </a:p>
          <a:p>
            <a:pPr marL="12700" marR="1847214">
              <a:lnSpc>
                <a:spcPts val="4960"/>
              </a:lnSpc>
              <a:spcBef>
                <a:spcPts val="1150"/>
              </a:spcBef>
            </a:pPr>
            <a:r>
              <a:rPr sz="4750" spc="-5" dirty="0">
                <a:latin typeface="Calibri"/>
                <a:cs typeface="Calibri"/>
              </a:rPr>
              <a:t>Grade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spc="15" dirty="0">
                <a:latin typeface="Calibri"/>
                <a:cs typeface="Calibri"/>
              </a:rPr>
              <a:t>V</a:t>
            </a:r>
            <a:r>
              <a:rPr sz="4750" spc="5" dirty="0">
                <a:latin typeface="Calibri"/>
                <a:cs typeface="Calibri"/>
              </a:rPr>
              <a:t> -</a:t>
            </a:r>
            <a:r>
              <a:rPr sz="4750" spc="10" dirty="0">
                <a:latin typeface="Calibri"/>
                <a:cs typeface="Calibri"/>
              </a:rPr>
              <a:t> </a:t>
            </a:r>
            <a:r>
              <a:rPr sz="4750" spc="-10" dirty="0">
                <a:latin typeface="Calibri"/>
                <a:cs typeface="Calibri"/>
              </a:rPr>
              <a:t>Severe</a:t>
            </a:r>
            <a:r>
              <a:rPr sz="4750" spc="5" dirty="0">
                <a:latin typeface="Calibri"/>
                <a:cs typeface="Calibri"/>
              </a:rPr>
              <a:t> dysfunction,</a:t>
            </a:r>
            <a:r>
              <a:rPr sz="4750" spc="10" dirty="0">
                <a:latin typeface="Calibri"/>
                <a:cs typeface="Calibri"/>
              </a:rPr>
              <a:t> only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dirty="0">
                <a:latin typeface="Calibri"/>
                <a:cs typeface="Calibri"/>
              </a:rPr>
              <a:t>barely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dirty="0">
                <a:latin typeface="Calibri"/>
                <a:cs typeface="Calibri"/>
              </a:rPr>
              <a:t>perceptible</a:t>
            </a:r>
            <a:r>
              <a:rPr sz="4750" spc="10" dirty="0">
                <a:latin typeface="Calibri"/>
                <a:cs typeface="Calibri"/>
              </a:rPr>
              <a:t> motion, </a:t>
            </a:r>
            <a:r>
              <a:rPr sz="4750" spc="-1060" dirty="0">
                <a:latin typeface="Calibri"/>
                <a:cs typeface="Calibri"/>
              </a:rPr>
              <a:t> </a:t>
            </a:r>
            <a:r>
              <a:rPr sz="4750" dirty="0">
                <a:latin typeface="Calibri"/>
                <a:cs typeface="Calibri"/>
              </a:rPr>
              <a:t>asymmetry </a:t>
            </a:r>
            <a:r>
              <a:rPr sz="4750" spc="-10" dirty="0">
                <a:latin typeface="Calibri"/>
                <a:cs typeface="Calibri"/>
              </a:rPr>
              <a:t>at</a:t>
            </a:r>
            <a:r>
              <a:rPr sz="4750" spc="5" dirty="0">
                <a:latin typeface="Calibri"/>
                <a:cs typeface="Calibri"/>
              </a:rPr>
              <a:t> </a:t>
            </a:r>
            <a:r>
              <a:rPr sz="4750" spc="-20" dirty="0">
                <a:latin typeface="Calibri"/>
                <a:cs typeface="Calibri"/>
              </a:rPr>
              <a:t>rest</a:t>
            </a:r>
            <a:endParaRPr sz="4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4750" spc="-5" dirty="0">
                <a:latin typeface="Calibri"/>
                <a:cs typeface="Calibri"/>
              </a:rPr>
              <a:t>Grade</a:t>
            </a:r>
            <a:r>
              <a:rPr sz="4750" spc="-10" dirty="0">
                <a:latin typeface="Calibri"/>
                <a:cs typeface="Calibri"/>
              </a:rPr>
              <a:t> </a:t>
            </a:r>
            <a:r>
              <a:rPr sz="4750" spc="10" dirty="0">
                <a:latin typeface="Calibri"/>
                <a:cs typeface="Calibri"/>
              </a:rPr>
              <a:t>VI</a:t>
            </a:r>
            <a:r>
              <a:rPr sz="4750" spc="-5" dirty="0">
                <a:latin typeface="Calibri"/>
                <a:cs typeface="Calibri"/>
              </a:rPr>
              <a:t> </a:t>
            </a:r>
            <a:r>
              <a:rPr sz="4750" spc="5" dirty="0">
                <a:latin typeface="Calibri"/>
                <a:cs typeface="Calibri"/>
              </a:rPr>
              <a:t>-</a:t>
            </a:r>
            <a:r>
              <a:rPr sz="4750" spc="-10" dirty="0">
                <a:latin typeface="Calibri"/>
                <a:cs typeface="Calibri"/>
              </a:rPr>
              <a:t> </a:t>
            </a:r>
            <a:r>
              <a:rPr sz="4750" spc="15" dirty="0">
                <a:latin typeface="Calibri"/>
                <a:cs typeface="Calibri"/>
              </a:rPr>
              <a:t>No</a:t>
            </a:r>
            <a:r>
              <a:rPr sz="4750" spc="-5" dirty="0">
                <a:latin typeface="Calibri"/>
                <a:cs typeface="Calibri"/>
              </a:rPr>
              <a:t> </a:t>
            </a:r>
            <a:r>
              <a:rPr sz="4750" dirty="0">
                <a:latin typeface="Calibri"/>
                <a:cs typeface="Calibri"/>
              </a:rPr>
              <a:t>movement</a:t>
            </a:r>
            <a:endParaRPr sz="47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2250" y="4811777"/>
            <a:ext cx="238125" cy="754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750" spc="10" dirty="0">
                <a:latin typeface="Arial MT"/>
                <a:cs typeface="Arial MT"/>
              </a:rPr>
              <a:t>•</a:t>
            </a:r>
            <a:endParaRPr sz="47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82250" y="6217391"/>
            <a:ext cx="238125" cy="754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750" spc="10" dirty="0">
                <a:latin typeface="Arial MT"/>
                <a:cs typeface="Arial MT"/>
              </a:rPr>
              <a:t>•</a:t>
            </a:r>
            <a:endParaRPr sz="47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82250" y="7623006"/>
            <a:ext cx="238125" cy="754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750" spc="10" dirty="0">
                <a:latin typeface="Arial MT"/>
                <a:cs typeface="Arial MT"/>
              </a:rPr>
              <a:t>•</a:t>
            </a:r>
            <a:endParaRPr sz="47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82250" y="9028621"/>
            <a:ext cx="238125" cy="754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750" spc="10" dirty="0">
                <a:latin typeface="Arial MT"/>
                <a:cs typeface="Arial MT"/>
              </a:rPr>
              <a:t>•</a:t>
            </a:r>
            <a:endParaRPr sz="47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03687" y="556887"/>
            <a:ext cx="12098020" cy="1344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50" spc="-20" dirty="0"/>
              <a:t>Examination</a:t>
            </a:r>
            <a:r>
              <a:rPr sz="8650" spc="-25" dirty="0"/>
              <a:t> </a:t>
            </a:r>
            <a:r>
              <a:rPr sz="8650" dirty="0"/>
              <a:t>of</a:t>
            </a:r>
            <a:r>
              <a:rPr sz="8650" spc="-20" dirty="0"/>
              <a:t> </a:t>
            </a:r>
            <a:r>
              <a:rPr sz="8650" spc="-30" dirty="0"/>
              <a:t>facial</a:t>
            </a:r>
            <a:r>
              <a:rPr sz="8650" spc="-20" dirty="0"/>
              <a:t> </a:t>
            </a:r>
            <a:r>
              <a:rPr sz="8650" dirty="0"/>
              <a:t>nerve</a:t>
            </a:r>
            <a:endParaRPr sz="8650"/>
          </a:p>
        </p:txBody>
      </p:sp>
      <p:sp>
        <p:nvSpPr>
          <p:cNvPr id="3" name="object 3"/>
          <p:cNvSpPr txBox="1"/>
          <p:nvPr/>
        </p:nvSpPr>
        <p:spPr>
          <a:xfrm>
            <a:off x="1082250" y="2497020"/>
            <a:ext cx="17047845" cy="75006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5550" b="1" spc="-50" dirty="0">
                <a:solidFill>
                  <a:srgbClr val="C0504D"/>
                </a:solidFill>
                <a:latin typeface="Calibri"/>
                <a:cs typeface="Calibri"/>
              </a:rPr>
              <a:t>1.MOTOR</a:t>
            </a:r>
            <a:r>
              <a:rPr sz="5550" b="1" spc="-3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5550" b="1" spc="-114" dirty="0">
                <a:solidFill>
                  <a:srgbClr val="C0504D"/>
                </a:solidFill>
                <a:latin typeface="Calibri"/>
                <a:cs typeface="Calibri"/>
              </a:rPr>
              <a:t>PART</a:t>
            </a:r>
            <a:endParaRPr sz="5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5550" spc="-10" dirty="0">
                <a:latin typeface="Calibri"/>
                <a:cs typeface="Calibri"/>
              </a:rPr>
              <a:t>Muscles of</a:t>
            </a:r>
            <a:r>
              <a:rPr sz="5550" spc="-5" dirty="0">
                <a:latin typeface="Calibri"/>
                <a:cs typeface="Calibri"/>
              </a:rPr>
              <a:t> </a:t>
            </a:r>
            <a:r>
              <a:rPr sz="5550" spc="-25" dirty="0">
                <a:latin typeface="Calibri"/>
                <a:cs typeface="Calibri"/>
              </a:rPr>
              <a:t>facial</a:t>
            </a:r>
            <a:r>
              <a:rPr sz="5550" spc="-5" dirty="0">
                <a:latin typeface="Calibri"/>
                <a:cs typeface="Calibri"/>
              </a:rPr>
              <a:t> </a:t>
            </a:r>
            <a:r>
              <a:rPr sz="5550" spc="-25" dirty="0">
                <a:latin typeface="Calibri"/>
                <a:cs typeface="Calibri"/>
              </a:rPr>
              <a:t>expression</a:t>
            </a:r>
            <a:endParaRPr sz="5550">
              <a:latin typeface="Calibri"/>
              <a:cs typeface="Calibri"/>
            </a:endParaRPr>
          </a:p>
          <a:p>
            <a:pPr marL="658495" marR="139700" indent="-646430">
              <a:lnSpc>
                <a:spcPts val="5650"/>
              </a:lnSpc>
              <a:spcBef>
                <a:spcPts val="1355"/>
              </a:spcBef>
              <a:buFont typeface="Arial MT"/>
              <a:buChar char="•"/>
              <a:tabLst>
                <a:tab pos="658495" algn="l"/>
                <a:tab pos="659130" algn="l"/>
              </a:tabLst>
            </a:pPr>
            <a:r>
              <a:rPr sz="5550" spc="-25" dirty="0">
                <a:latin typeface="Calibri"/>
                <a:cs typeface="Calibri"/>
              </a:rPr>
              <a:t>Wrinkling</a:t>
            </a:r>
            <a:r>
              <a:rPr sz="5550" spc="-5" dirty="0">
                <a:latin typeface="Calibri"/>
                <a:cs typeface="Calibri"/>
              </a:rPr>
              <a:t> </a:t>
            </a:r>
            <a:r>
              <a:rPr sz="5550" spc="-10" dirty="0">
                <a:latin typeface="Calibri"/>
                <a:cs typeface="Calibri"/>
              </a:rPr>
              <a:t>of</a:t>
            </a:r>
            <a:r>
              <a:rPr sz="5550" spc="-5" dirty="0">
                <a:latin typeface="Calibri"/>
                <a:cs typeface="Calibri"/>
              </a:rPr>
              <a:t> </a:t>
            </a:r>
            <a:r>
              <a:rPr sz="5550" spc="-30" dirty="0">
                <a:latin typeface="Calibri"/>
                <a:cs typeface="Calibri"/>
              </a:rPr>
              <a:t>forehead-</a:t>
            </a:r>
            <a:r>
              <a:rPr sz="5550" spc="-5" dirty="0">
                <a:latin typeface="Calibri"/>
                <a:cs typeface="Calibri"/>
              </a:rPr>
              <a:t> </a:t>
            </a:r>
            <a:r>
              <a:rPr sz="5550" spc="-10" dirty="0">
                <a:latin typeface="Calibri"/>
                <a:cs typeface="Calibri"/>
              </a:rPr>
              <a:t>Ask</a:t>
            </a:r>
            <a:r>
              <a:rPr sz="5550" spc="-5" dirty="0">
                <a:latin typeface="Calibri"/>
                <a:cs typeface="Calibri"/>
              </a:rPr>
              <a:t> the </a:t>
            </a:r>
            <a:r>
              <a:rPr sz="5550" spc="-20" dirty="0">
                <a:latin typeface="Calibri"/>
                <a:cs typeface="Calibri"/>
              </a:rPr>
              <a:t>patient</a:t>
            </a:r>
            <a:r>
              <a:rPr sz="5550" spc="-5" dirty="0">
                <a:latin typeface="Calibri"/>
                <a:cs typeface="Calibri"/>
              </a:rPr>
              <a:t> </a:t>
            </a:r>
            <a:r>
              <a:rPr sz="5550" spc="-35" dirty="0">
                <a:latin typeface="Calibri"/>
                <a:cs typeface="Calibri"/>
              </a:rPr>
              <a:t>to</a:t>
            </a:r>
            <a:r>
              <a:rPr sz="5550" spc="-5" dirty="0">
                <a:latin typeface="Calibri"/>
                <a:cs typeface="Calibri"/>
              </a:rPr>
              <a:t> </a:t>
            </a:r>
            <a:r>
              <a:rPr sz="5550" spc="-10" dirty="0">
                <a:latin typeface="Calibri"/>
                <a:cs typeface="Calibri"/>
              </a:rPr>
              <a:t>look</a:t>
            </a:r>
            <a:r>
              <a:rPr sz="5550" dirty="0">
                <a:latin typeface="Calibri"/>
                <a:cs typeface="Calibri"/>
              </a:rPr>
              <a:t> </a:t>
            </a:r>
            <a:r>
              <a:rPr sz="5550" spc="-5" dirty="0">
                <a:latin typeface="Calibri"/>
                <a:cs typeface="Calibri"/>
              </a:rPr>
              <a:t>up </a:t>
            </a:r>
            <a:r>
              <a:rPr sz="5550" spc="-10" dirty="0">
                <a:latin typeface="Calibri"/>
                <a:cs typeface="Calibri"/>
              </a:rPr>
              <a:t>or</a:t>
            </a:r>
            <a:r>
              <a:rPr sz="5550" spc="-5" dirty="0">
                <a:latin typeface="Calibri"/>
                <a:cs typeface="Calibri"/>
              </a:rPr>
              <a:t> </a:t>
            </a:r>
            <a:r>
              <a:rPr sz="5550" spc="-30" dirty="0">
                <a:latin typeface="Calibri"/>
                <a:cs typeface="Calibri"/>
              </a:rPr>
              <a:t>raise </a:t>
            </a:r>
            <a:r>
              <a:rPr sz="5550" spc="-1240" dirty="0">
                <a:latin typeface="Calibri"/>
                <a:cs typeface="Calibri"/>
              </a:rPr>
              <a:t> </a:t>
            </a:r>
            <a:r>
              <a:rPr sz="5550" spc="-5" dirty="0">
                <a:latin typeface="Calibri"/>
                <a:cs typeface="Calibri"/>
              </a:rPr>
              <a:t>the </a:t>
            </a:r>
            <a:r>
              <a:rPr sz="5550" spc="-40" dirty="0">
                <a:latin typeface="Calibri"/>
                <a:cs typeface="Calibri"/>
              </a:rPr>
              <a:t>eyebrows,</a:t>
            </a:r>
            <a:r>
              <a:rPr sz="5550" spc="-5" dirty="0">
                <a:latin typeface="Calibri"/>
                <a:cs typeface="Calibri"/>
              </a:rPr>
              <a:t> </a:t>
            </a:r>
            <a:r>
              <a:rPr sz="5550" spc="-30" dirty="0">
                <a:latin typeface="Calibri"/>
                <a:cs typeface="Calibri"/>
              </a:rPr>
              <a:t>involvement</a:t>
            </a:r>
            <a:r>
              <a:rPr sz="5550" spc="-5" dirty="0">
                <a:latin typeface="Calibri"/>
                <a:cs typeface="Calibri"/>
              </a:rPr>
              <a:t> </a:t>
            </a:r>
            <a:r>
              <a:rPr sz="5550" spc="-10" dirty="0">
                <a:latin typeface="Calibri"/>
                <a:cs typeface="Calibri"/>
              </a:rPr>
              <a:t>of</a:t>
            </a:r>
            <a:r>
              <a:rPr sz="5550" spc="-5" dirty="0">
                <a:latin typeface="Calibri"/>
                <a:cs typeface="Calibri"/>
              </a:rPr>
              <a:t> </a:t>
            </a:r>
            <a:r>
              <a:rPr sz="5550" spc="-40" dirty="0">
                <a:latin typeface="Calibri"/>
                <a:cs typeface="Calibri"/>
              </a:rPr>
              <a:t>frontal</a:t>
            </a:r>
            <a:r>
              <a:rPr sz="5550" dirty="0">
                <a:latin typeface="Calibri"/>
                <a:cs typeface="Calibri"/>
              </a:rPr>
              <a:t> </a:t>
            </a:r>
            <a:r>
              <a:rPr sz="5550" spc="-5" dirty="0">
                <a:latin typeface="Calibri"/>
                <a:cs typeface="Calibri"/>
              </a:rPr>
              <a:t>belly </a:t>
            </a:r>
            <a:r>
              <a:rPr sz="5550" spc="-10" dirty="0">
                <a:latin typeface="Calibri"/>
                <a:cs typeface="Calibri"/>
              </a:rPr>
              <a:t>of </a:t>
            </a:r>
            <a:r>
              <a:rPr sz="5550" spc="-5" dirty="0">
                <a:latin typeface="Calibri"/>
                <a:cs typeface="Calibri"/>
              </a:rPr>
              <a:t> </a:t>
            </a:r>
            <a:r>
              <a:rPr sz="5550" spc="-25" dirty="0">
                <a:latin typeface="Calibri"/>
                <a:cs typeface="Calibri"/>
              </a:rPr>
              <a:t>occipitofrontalis</a:t>
            </a:r>
            <a:endParaRPr sz="5550">
              <a:latin typeface="Calibri"/>
              <a:cs typeface="Calibri"/>
            </a:endParaRPr>
          </a:p>
          <a:p>
            <a:pPr marL="658495" indent="-646430">
              <a:lnSpc>
                <a:spcPct val="100000"/>
              </a:lnSpc>
              <a:spcBef>
                <a:spcPts val="309"/>
              </a:spcBef>
              <a:buFont typeface="Arial MT"/>
              <a:buChar char="•"/>
              <a:tabLst>
                <a:tab pos="658495" algn="l"/>
                <a:tab pos="659130" algn="l"/>
                <a:tab pos="10659745" algn="l"/>
              </a:tabLst>
            </a:pPr>
            <a:r>
              <a:rPr sz="5550" spc="-5" dirty="0">
                <a:latin typeface="Calibri"/>
                <a:cs typeface="Calibri"/>
              </a:rPr>
              <a:t>Blinking-</a:t>
            </a:r>
            <a:r>
              <a:rPr sz="5550" spc="10" dirty="0">
                <a:latin typeface="Calibri"/>
                <a:cs typeface="Calibri"/>
              </a:rPr>
              <a:t> </a:t>
            </a:r>
            <a:r>
              <a:rPr sz="5550" spc="-20" dirty="0">
                <a:latin typeface="Calibri"/>
                <a:cs typeface="Calibri"/>
              </a:rPr>
              <a:t>reduced</a:t>
            </a:r>
            <a:r>
              <a:rPr sz="5550" spc="10" dirty="0">
                <a:latin typeface="Calibri"/>
                <a:cs typeface="Calibri"/>
              </a:rPr>
              <a:t> </a:t>
            </a:r>
            <a:r>
              <a:rPr sz="5550" spc="-10" dirty="0">
                <a:latin typeface="Calibri"/>
                <a:cs typeface="Calibri"/>
              </a:rPr>
              <a:t>on</a:t>
            </a:r>
            <a:r>
              <a:rPr sz="5550" spc="15" dirty="0">
                <a:latin typeface="Calibri"/>
                <a:cs typeface="Calibri"/>
              </a:rPr>
              <a:t> </a:t>
            </a:r>
            <a:r>
              <a:rPr sz="5550" spc="-45" dirty="0">
                <a:latin typeface="Calibri"/>
                <a:cs typeface="Calibri"/>
              </a:rPr>
              <a:t>affected</a:t>
            </a:r>
            <a:r>
              <a:rPr sz="5550" spc="10" dirty="0">
                <a:latin typeface="Calibri"/>
                <a:cs typeface="Calibri"/>
              </a:rPr>
              <a:t> </a:t>
            </a:r>
            <a:r>
              <a:rPr sz="5550" spc="-10" dirty="0">
                <a:latin typeface="Calibri"/>
                <a:cs typeface="Calibri"/>
              </a:rPr>
              <a:t>side	</a:t>
            </a:r>
            <a:r>
              <a:rPr sz="5550" spc="-5" dirty="0">
                <a:latin typeface="Calibri"/>
                <a:cs typeface="Calibri"/>
              </a:rPr>
              <a:t>in</a:t>
            </a:r>
            <a:r>
              <a:rPr sz="5550" spc="-30" dirty="0">
                <a:latin typeface="Calibri"/>
                <a:cs typeface="Calibri"/>
              </a:rPr>
              <a:t> </a:t>
            </a:r>
            <a:r>
              <a:rPr sz="5550" spc="-10" dirty="0">
                <a:latin typeface="Calibri"/>
                <a:cs typeface="Calibri"/>
              </a:rPr>
              <a:t>LMN</a:t>
            </a:r>
            <a:r>
              <a:rPr sz="5550" spc="-30" dirty="0">
                <a:latin typeface="Calibri"/>
                <a:cs typeface="Calibri"/>
              </a:rPr>
              <a:t> </a:t>
            </a:r>
            <a:r>
              <a:rPr sz="5550" spc="-25" dirty="0">
                <a:latin typeface="Calibri"/>
                <a:cs typeface="Calibri"/>
              </a:rPr>
              <a:t>palsy</a:t>
            </a:r>
            <a:endParaRPr sz="5550">
              <a:latin typeface="Calibri"/>
              <a:cs typeface="Calibri"/>
            </a:endParaRPr>
          </a:p>
          <a:p>
            <a:pPr marL="658495" marR="5080" indent="-646430">
              <a:lnSpc>
                <a:spcPts val="5650"/>
              </a:lnSpc>
              <a:spcBef>
                <a:spcPts val="1350"/>
              </a:spcBef>
              <a:buFont typeface="Arial MT"/>
              <a:buChar char="•"/>
              <a:tabLst>
                <a:tab pos="658495" algn="l"/>
                <a:tab pos="659130" algn="l"/>
              </a:tabLst>
            </a:pPr>
            <a:r>
              <a:rPr sz="5550" spc="-65" dirty="0">
                <a:latin typeface="Calibri"/>
                <a:cs typeface="Calibri"/>
              </a:rPr>
              <a:t>Bell’s</a:t>
            </a:r>
            <a:r>
              <a:rPr sz="5550" dirty="0">
                <a:latin typeface="Calibri"/>
                <a:cs typeface="Calibri"/>
              </a:rPr>
              <a:t> </a:t>
            </a:r>
            <a:r>
              <a:rPr sz="5550" spc="-10" dirty="0">
                <a:latin typeface="Calibri"/>
                <a:cs typeface="Calibri"/>
              </a:rPr>
              <a:t>phenomenon-</a:t>
            </a:r>
            <a:r>
              <a:rPr sz="5550" dirty="0">
                <a:latin typeface="Calibri"/>
                <a:cs typeface="Calibri"/>
              </a:rPr>
              <a:t> </a:t>
            </a:r>
            <a:r>
              <a:rPr sz="5550" spc="-10" dirty="0">
                <a:latin typeface="Calibri"/>
                <a:cs typeface="Calibri"/>
              </a:rPr>
              <a:t>Ask</a:t>
            </a:r>
            <a:r>
              <a:rPr sz="5550" spc="5" dirty="0">
                <a:latin typeface="Calibri"/>
                <a:cs typeface="Calibri"/>
              </a:rPr>
              <a:t> </a:t>
            </a:r>
            <a:r>
              <a:rPr sz="5550" spc="-35" dirty="0">
                <a:latin typeface="Calibri"/>
                <a:cs typeface="Calibri"/>
              </a:rPr>
              <a:t>to</a:t>
            </a:r>
            <a:r>
              <a:rPr sz="5550" dirty="0">
                <a:latin typeface="Calibri"/>
                <a:cs typeface="Calibri"/>
              </a:rPr>
              <a:t> </a:t>
            </a:r>
            <a:r>
              <a:rPr sz="5550" spc="-10" dirty="0">
                <a:latin typeface="Calibri"/>
                <a:cs typeface="Calibri"/>
              </a:rPr>
              <a:t>close</a:t>
            </a:r>
            <a:r>
              <a:rPr sz="5550" dirty="0">
                <a:latin typeface="Calibri"/>
                <a:cs typeface="Calibri"/>
              </a:rPr>
              <a:t> </a:t>
            </a:r>
            <a:r>
              <a:rPr sz="5550" spc="-5" dirty="0">
                <a:latin typeface="Calibri"/>
                <a:cs typeface="Calibri"/>
              </a:rPr>
              <a:t>the</a:t>
            </a:r>
            <a:r>
              <a:rPr sz="5550" spc="5" dirty="0">
                <a:latin typeface="Calibri"/>
                <a:cs typeface="Calibri"/>
              </a:rPr>
              <a:t> </a:t>
            </a:r>
            <a:r>
              <a:rPr sz="5550" spc="-30" dirty="0">
                <a:latin typeface="Calibri"/>
                <a:cs typeface="Calibri"/>
              </a:rPr>
              <a:t>eyes,</a:t>
            </a:r>
            <a:r>
              <a:rPr sz="5550" dirty="0">
                <a:latin typeface="Calibri"/>
                <a:cs typeface="Calibri"/>
              </a:rPr>
              <a:t> </a:t>
            </a:r>
            <a:r>
              <a:rPr sz="5550" spc="-20" dirty="0">
                <a:latin typeface="Calibri"/>
                <a:cs typeface="Calibri"/>
              </a:rPr>
              <a:t>eyeballs</a:t>
            </a:r>
            <a:r>
              <a:rPr sz="5550" dirty="0">
                <a:latin typeface="Calibri"/>
                <a:cs typeface="Calibri"/>
              </a:rPr>
              <a:t> </a:t>
            </a:r>
            <a:r>
              <a:rPr sz="5550" spc="-20" dirty="0">
                <a:latin typeface="Calibri"/>
                <a:cs typeface="Calibri"/>
              </a:rPr>
              <a:t>rolling </a:t>
            </a:r>
            <a:r>
              <a:rPr sz="5550" spc="-1240" dirty="0">
                <a:latin typeface="Calibri"/>
                <a:cs typeface="Calibri"/>
              </a:rPr>
              <a:t> </a:t>
            </a:r>
            <a:r>
              <a:rPr sz="5550" spc="-30" dirty="0">
                <a:latin typeface="Calibri"/>
                <a:cs typeface="Calibri"/>
              </a:rPr>
              <a:t>upwards</a:t>
            </a:r>
            <a:r>
              <a:rPr sz="5550" spc="-10" dirty="0">
                <a:latin typeface="Calibri"/>
                <a:cs typeface="Calibri"/>
              </a:rPr>
              <a:t> &amp;</a:t>
            </a:r>
            <a:r>
              <a:rPr sz="5550" spc="-5" dirty="0">
                <a:latin typeface="Calibri"/>
                <a:cs typeface="Calibri"/>
              </a:rPr>
              <a:t> </a:t>
            </a:r>
            <a:r>
              <a:rPr sz="5550" spc="-25" dirty="0">
                <a:latin typeface="Calibri"/>
                <a:cs typeface="Calibri"/>
              </a:rPr>
              <a:t>outwards</a:t>
            </a:r>
            <a:endParaRPr sz="5550">
              <a:latin typeface="Calibri"/>
              <a:cs typeface="Calibri"/>
            </a:endParaRPr>
          </a:p>
          <a:p>
            <a:pPr marL="658495" indent="-646430">
              <a:lnSpc>
                <a:spcPct val="100000"/>
              </a:lnSpc>
              <a:spcBef>
                <a:spcPts val="305"/>
              </a:spcBef>
              <a:buFont typeface="Arial MT"/>
              <a:buChar char="•"/>
              <a:tabLst>
                <a:tab pos="658495" algn="l"/>
                <a:tab pos="659130" algn="l"/>
              </a:tabLst>
            </a:pPr>
            <a:r>
              <a:rPr sz="5550" spc="-35" dirty="0">
                <a:latin typeface="Calibri"/>
                <a:cs typeface="Calibri"/>
              </a:rPr>
              <a:t>Forced</a:t>
            </a:r>
            <a:r>
              <a:rPr sz="5550" spc="-15" dirty="0">
                <a:latin typeface="Calibri"/>
                <a:cs typeface="Calibri"/>
              </a:rPr>
              <a:t> </a:t>
            </a:r>
            <a:r>
              <a:rPr sz="5550" spc="-45" dirty="0">
                <a:latin typeface="Calibri"/>
                <a:cs typeface="Calibri"/>
              </a:rPr>
              <a:t>eye</a:t>
            </a:r>
            <a:r>
              <a:rPr sz="5550" spc="-10" dirty="0">
                <a:latin typeface="Calibri"/>
                <a:cs typeface="Calibri"/>
              </a:rPr>
              <a:t> </a:t>
            </a:r>
            <a:r>
              <a:rPr sz="5550" spc="-15" dirty="0">
                <a:latin typeface="Calibri"/>
                <a:cs typeface="Calibri"/>
              </a:rPr>
              <a:t>closure- </a:t>
            </a:r>
            <a:r>
              <a:rPr sz="5550" spc="-35" dirty="0">
                <a:latin typeface="Calibri"/>
                <a:cs typeface="Calibri"/>
              </a:rPr>
              <a:t>test</a:t>
            </a:r>
            <a:r>
              <a:rPr sz="5550" spc="-10" dirty="0">
                <a:latin typeface="Calibri"/>
                <a:cs typeface="Calibri"/>
              </a:rPr>
              <a:t> </a:t>
            </a:r>
            <a:r>
              <a:rPr sz="5550" spc="-50" dirty="0">
                <a:latin typeface="Calibri"/>
                <a:cs typeface="Calibri"/>
              </a:rPr>
              <a:t>for</a:t>
            </a:r>
            <a:r>
              <a:rPr sz="5550" spc="-15" dirty="0">
                <a:latin typeface="Calibri"/>
                <a:cs typeface="Calibri"/>
              </a:rPr>
              <a:t> </a:t>
            </a:r>
            <a:r>
              <a:rPr sz="5550" spc="-5" dirty="0">
                <a:latin typeface="Calibri"/>
                <a:cs typeface="Calibri"/>
              </a:rPr>
              <a:t>orbicularis</a:t>
            </a:r>
            <a:r>
              <a:rPr sz="5550" spc="-10" dirty="0">
                <a:latin typeface="Calibri"/>
                <a:cs typeface="Calibri"/>
              </a:rPr>
              <a:t> </a:t>
            </a:r>
            <a:r>
              <a:rPr sz="5550" spc="-5" dirty="0">
                <a:latin typeface="Calibri"/>
                <a:cs typeface="Calibri"/>
              </a:rPr>
              <a:t>oculi</a:t>
            </a:r>
            <a:endParaRPr sz="5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50" y="2415257"/>
            <a:ext cx="17238980" cy="751840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685800" indent="-673100">
              <a:lnSpc>
                <a:spcPct val="100000"/>
              </a:lnSpc>
              <a:spcBef>
                <a:spcPts val="109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5750" spc="5" dirty="0">
                <a:latin typeface="Calibri"/>
                <a:cs typeface="Calibri"/>
              </a:rPr>
              <a:t>Nasolabial</a:t>
            </a:r>
            <a:r>
              <a:rPr sz="5750" spc="-20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fold</a:t>
            </a:r>
            <a:endParaRPr sz="57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990"/>
              </a:spcBef>
              <a:buFont typeface="Arial MT"/>
              <a:buChar char="•"/>
              <a:tabLst>
                <a:tab pos="685165" algn="l"/>
                <a:tab pos="685800" algn="l"/>
                <a:tab pos="6473190" algn="l"/>
              </a:tabLst>
            </a:pPr>
            <a:r>
              <a:rPr sz="5750" spc="-5" dirty="0">
                <a:latin typeface="Calibri"/>
                <a:cs typeface="Calibri"/>
              </a:rPr>
              <a:t>Smile/show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teeth-	</a:t>
            </a:r>
            <a:r>
              <a:rPr sz="5750" spc="5" dirty="0">
                <a:latin typeface="Calibri"/>
                <a:cs typeface="Calibri"/>
              </a:rPr>
              <a:t>Risorius</a:t>
            </a:r>
            <a:r>
              <a:rPr sz="5750" spc="-2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is</a:t>
            </a:r>
            <a:r>
              <a:rPr sz="5750" spc="-25" dirty="0">
                <a:latin typeface="Calibri"/>
                <a:cs typeface="Calibri"/>
              </a:rPr>
              <a:t> tested</a:t>
            </a:r>
            <a:endParaRPr sz="5750">
              <a:latin typeface="Calibri"/>
              <a:cs typeface="Calibri"/>
            </a:endParaRPr>
          </a:p>
          <a:p>
            <a:pPr marL="685165" marR="1949450" indent="-673100">
              <a:lnSpc>
                <a:spcPts val="6509"/>
              </a:lnSpc>
              <a:spcBef>
                <a:spcPts val="154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5750" dirty="0">
                <a:latin typeface="Calibri"/>
                <a:cs typeface="Calibri"/>
              </a:rPr>
              <a:t>Blowing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of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-30" dirty="0">
                <a:latin typeface="Calibri"/>
                <a:cs typeface="Calibri"/>
              </a:rPr>
              <a:t>cheek-</a:t>
            </a:r>
            <a:r>
              <a:rPr sz="5750" spc="1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ask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to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purse</a:t>
            </a:r>
            <a:r>
              <a:rPr sz="5750" spc="15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lips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&amp; </a:t>
            </a:r>
            <a:r>
              <a:rPr sz="5750" dirty="0">
                <a:latin typeface="Calibri"/>
                <a:cs typeface="Calibri"/>
              </a:rPr>
              <a:t>blow</a:t>
            </a:r>
            <a:r>
              <a:rPr sz="5750" spc="5" dirty="0">
                <a:latin typeface="Calibri"/>
                <a:cs typeface="Calibri"/>
              </a:rPr>
              <a:t> cheek, </a:t>
            </a:r>
            <a:r>
              <a:rPr sz="5750" spc="-1285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Buccinator</a:t>
            </a:r>
            <a:r>
              <a:rPr sz="5750" spc="-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is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tested</a:t>
            </a:r>
            <a:endParaRPr sz="57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84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5750" dirty="0">
                <a:latin typeface="Calibri"/>
                <a:cs typeface="Calibri"/>
              </a:rPr>
              <a:t>Whistling-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orbicularis</a:t>
            </a:r>
            <a:r>
              <a:rPr sz="5750" spc="-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oris</a:t>
            </a:r>
            <a:r>
              <a:rPr sz="5750" spc="-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is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tested</a:t>
            </a:r>
            <a:endParaRPr sz="5750">
              <a:latin typeface="Calibri"/>
              <a:cs typeface="Calibri"/>
            </a:endParaRPr>
          </a:p>
          <a:p>
            <a:pPr marL="685165" marR="5080" indent="-673100">
              <a:lnSpc>
                <a:spcPts val="6509"/>
              </a:lnSpc>
              <a:spcBef>
                <a:spcPts val="148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5750" spc="-5" dirty="0">
                <a:latin typeface="Calibri"/>
                <a:cs typeface="Calibri"/>
              </a:rPr>
              <a:t>Platysma-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bare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the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teeth</a:t>
            </a:r>
            <a:r>
              <a:rPr sz="5750" spc="10" dirty="0">
                <a:latin typeface="Calibri"/>
                <a:cs typeface="Calibri"/>
              </a:rPr>
              <a:t> &amp;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open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mouth, look</a:t>
            </a:r>
            <a:r>
              <a:rPr sz="5750" spc="10" dirty="0">
                <a:latin typeface="Calibri"/>
                <a:cs typeface="Calibri"/>
              </a:rPr>
              <a:t> &amp;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palpate </a:t>
            </a:r>
            <a:r>
              <a:rPr sz="5750" spc="-1285" dirty="0">
                <a:latin typeface="Calibri"/>
                <a:cs typeface="Calibri"/>
              </a:rPr>
              <a:t> </a:t>
            </a:r>
            <a:r>
              <a:rPr sz="5750" spc="-35" dirty="0">
                <a:latin typeface="Calibri"/>
                <a:cs typeface="Calibri"/>
              </a:rPr>
              <a:t>for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contraction</a:t>
            </a:r>
            <a:r>
              <a:rPr sz="5750" spc="5" dirty="0">
                <a:latin typeface="Calibri"/>
                <a:cs typeface="Calibri"/>
              </a:rPr>
              <a:t> of </a:t>
            </a:r>
            <a:r>
              <a:rPr sz="5750" spc="-10" dirty="0">
                <a:latin typeface="Calibri"/>
                <a:cs typeface="Calibri"/>
              </a:rPr>
              <a:t>platysma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along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-20" dirty="0">
                <a:latin typeface="Calibri"/>
                <a:cs typeface="Calibri"/>
              </a:rPr>
              <a:t>inferior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border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of 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mandible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&amp;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30" dirty="0">
                <a:latin typeface="Calibri"/>
                <a:cs typeface="Calibri"/>
              </a:rPr>
              <a:t>lateral</a:t>
            </a:r>
            <a:r>
              <a:rPr sz="5750" spc="5" dirty="0">
                <a:latin typeface="Calibri"/>
                <a:cs typeface="Calibri"/>
              </a:rPr>
              <a:t> aspect of </a:t>
            </a:r>
            <a:r>
              <a:rPr sz="5750" spc="10" dirty="0">
                <a:latin typeface="Calibri"/>
                <a:cs typeface="Calibri"/>
              </a:rPr>
              <a:t>neck</a:t>
            </a:r>
            <a:endParaRPr sz="5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50" y="2309299"/>
            <a:ext cx="17327880" cy="35198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2300"/>
              </a:lnSpc>
              <a:spcBef>
                <a:spcPts val="9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20" dirty="0">
                <a:latin typeface="Calibri"/>
                <a:cs typeface="Calibri"/>
              </a:rPr>
              <a:t>Involuntary</a:t>
            </a:r>
            <a:r>
              <a:rPr sz="6250" spc="-10" dirty="0">
                <a:latin typeface="Calibri"/>
                <a:cs typeface="Calibri"/>
              </a:rPr>
              <a:t> movements-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35" dirty="0">
                <a:latin typeface="Calibri"/>
                <a:cs typeface="Calibri"/>
              </a:rPr>
              <a:t>any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spc="20" dirty="0">
                <a:latin typeface="Calibri"/>
                <a:cs typeface="Calibri"/>
              </a:rPr>
              <a:t>twitching/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contraction </a:t>
            </a:r>
            <a:r>
              <a:rPr sz="6250" spc="-139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Nerve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30" dirty="0">
                <a:latin typeface="Calibri"/>
                <a:cs typeface="Calibri"/>
              </a:rPr>
              <a:t>to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stapedius-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ask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45" dirty="0">
                <a:latin typeface="Calibri"/>
                <a:cs typeface="Calibri"/>
              </a:rPr>
              <a:t>for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hyperacusis</a:t>
            </a:r>
            <a:endParaRPr sz="6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sz="6250" spc="-15" dirty="0">
                <a:latin typeface="Calibri"/>
                <a:cs typeface="Calibri"/>
              </a:rPr>
              <a:t>Secretomotor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function-</a:t>
            </a:r>
            <a:r>
              <a:rPr sz="6250" dirty="0">
                <a:latin typeface="Calibri"/>
                <a:cs typeface="Calibri"/>
              </a:rPr>
              <a:t> look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45" dirty="0">
                <a:latin typeface="Calibri"/>
                <a:cs typeface="Calibri"/>
              </a:rPr>
              <a:t>for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35" dirty="0">
                <a:latin typeface="Calibri"/>
                <a:cs typeface="Calibri"/>
              </a:rPr>
              <a:t>any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10" dirty="0">
                <a:latin typeface="Calibri"/>
                <a:cs typeface="Calibri"/>
              </a:rPr>
              <a:t>drying</a:t>
            </a:r>
            <a:r>
              <a:rPr sz="6250" dirty="0">
                <a:latin typeface="Calibri"/>
                <a:cs typeface="Calibri"/>
              </a:rPr>
              <a:t> of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25" dirty="0">
                <a:latin typeface="Calibri"/>
                <a:cs typeface="Calibri"/>
              </a:rPr>
              <a:t>eyes</a:t>
            </a:r>
            <a:endParaRPr sz="6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50" y="2309299"/>
            <a:ext cx="15742919" cy="3519804"/>
          </a:xfrm>
          <a:prstGeom prst="rect">
            <a:avLst/>
          </a:prstGeom>
        </p:spPr>
        <p:txBody>
          <a:bodyPr vert="horz" wrap="square" lIns="0" tIns="224154" rIns="0" bIns="0" rtlCol="0">
            <a:spAutoFit/>
          </a:bodyPr>
          <a:lstStyle/>
          <a:p>
            <a:pPr marL="685800" indent="-673100">
              <a:lnSpc>
                <a:spcPct val="100000"/>
              </a:lnSpc>
              <a:spcBef>
                <a:spcPts val="1764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5" dirty="0">
                <a:latin typeface="Calibri"/>
                <a:cs typeface="Calibri"/>
              </a:rPr>
              <a:t>2.SENSORY</a:t>
            </a:r>
            <a:r>
              <a:rPr sz="6250" spc="-30" dirty="0">
                <a:latin typeface="Calibri"/>
                <a:cs typeface="Calibri"/>
              </a:rPr>
              <a:t> </a:t>
            </a:r>
            <a:r>
              <a:rPr sz="6250" spc="-125" dirty="0">
                <a:latin typeface="Calibri"/>
                <a:cs typeface="Calibri"/>
              </a:rPr>
              <a:t>PART</a:t>
            </a:r>
            <a:endParaRPr sz="62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67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5" dirty="0">
                <a:latin typeface="Calibri"/>
                <a:cs typeface="Calibri"/>
              </a:rPr>
              <a:t>Special </a:t>
            </a:r>
            <a:r>
              <a:rPr sz="6250" spc="-5" dirty="0">
                <a:latin typeface="Calibri"/>
                <a:cs typeface="Calibri"/>
              </a:rPr>
              <a:t>sensation-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40" dirty="0">
                <a:latin typeface="Calibri"/>
                <a:cs typeface="Calibri"/>
              </a:rPr>
              <a:t>taste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in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15" dirty="0">
                <a:latin typeface="Calibri"/>
                <a:cs typeface="Calibri"/>
              </a:rPr>
              <a:t>ant</a:t>
            </a:r>
            <a:r>
              <a:rPr sz="6250" dirty="0">
                <a:latin typeface="Calibri"/>
                <a:cs typeface="Calibri"/>
              </a:rPr>
              <a:t> 2/3 </a:t>
            </a:r>
            <a:r>
              <a:rPr sz="6250" spc="-40" dirty="0">
                <a:latin typeface="Calibri"/>
                <a:cs typeface="Calibri"/>
              </a:rPr>
              <a:t>rd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of </a:t>
            </a:r>
            <a:r>
              <a:rPr sz="6250" spc="-5" dirty="0">
                <a:latin typeface="Calibri"/>
                <a:cs typeface="Calibri"/>
              </a:rPr>
              <a:t>tongue</a:t>
            </a:r>
            <a:endParaRPr sz="62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67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5" dirty="0">
                <a:latin typeface="Calibri"/>
                <a:cs typeface="Calibri"/>
              </a:rPr>
              <a:t>Somatic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sensation-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look </a:t>
            </a:r>
            <a:r>
              <a:rPr sz="6250" spc="-45" dirty="0">
                <a:latin typeface="Calibri"/>
                <a:cs typeface="Calibri"/>
              </a:rPr>
              <a:t>for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35" dirty="0">
                <a:latin typeface="Calibri"/>
                <a:cs typeface="Calibri"/>
              </a:rPr>
              <a:t>any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vesicle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in </a:t>
            </a:r>
            <a:r>
              <a:rPr sz="6250" spc="-35" dirty="0">
                <a:latin typeface="Calibri"/>
                <a:cs typeface="Calibri"/>
              </a:rPr>
              <a:t>EAC</a:t>
            </a:r>
            <a:endParaRPr sz="6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75450" y="556887"/>
            <a:ext cx="3754120" cy="1344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50" spc="-235" dirty="0"/>
              <a:t>F</a:t>
            </a:r>
            <a:r>
              <a:rPr sz="8650" dirty="0"/>
              <a:t>alla</a:t>
            </a:r>
            <a:r>
              <a:rPr sz="8650" spc="-5" dirty="0"/>
              <a:t>c</a:t>
            </a:r>
            <a:r>
              <a:rPr sz="8650" dirty="0"/>
              <a:t>ies</a:t>
            </a:r>
            <a:endParaRPr sz="8650"/>
          </a:p>
        </p:txBody>
      </p:sp>
      <p:sp>
        <p:nvSpPr>
          <p:cNvPr id="3" name="object 3"/>
          <p:cNvSpPr txBox="1"/>
          <p:nvPr/>
        </p:nvSpPr>
        <p:spPr>
          <a:xfrm>
            <a:off x="1082250" y="2309299"/>
            <a:ext cx="17761585" cy="5467350"/>
          </a:xfrm>
          <a:prstGeom prst="rect">
            <a:avLst/>
          </a:prstGeom>
        </p:spPr>
        <p:txBody>
          <a:bodyPr vert="horz" wrap="square" lIns="0" tIns="224154" rIns="0" bIns="0" rtlCol="0">
            <a:spAutoFit/>
          </a:bodyPr>
          <a:lstStyle/>
          <a:p>
            <a:pPr marL="685800" indent="-673100">
              <a:lnSpc>
                <a:spcPct val="100000"/>
              </a:lnSpc>
              <a:spcBef>
                <a:spcPts val="1764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5" dirty="0">
                <a:latin typeface="Calibri"/>
                <a:cs typeface="Calibri"/>
              </a:rPr>
              <a:t>Some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degree</a:t>
            </a:r>
            <a:r>
              <a:rPr sz="6250" dirty="0">
                <a:latin typeface="Calibri"/>
                <a:cs typeface="Calibri"/>
              </a:rPr>
              <a:t> of </a:t>
            </a:r>
            <a:r>
              <a:rPr sz="6250" spc="-20" dirty="0">
                <a:latin typeface="Calibri"/>
                <a:cs typeface="Calibri"/>
              </a:rPr>
              <a:t>facial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asymmetry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15" dirty="0">
                <a:latin typeface="Calibri"/>
                <a:cs typeface="Calibri"/>
              </a:rPr>
              <a:t>can</a:t>
            </a:r>
            <a:r>
              <a:rPr sz="6250" spc="5" dirty="0">
                <a:latin typeface="Calibri"/>
                <a:cs typeface="Calibri"/>
              </a:rPr>
              <a:t> occur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normally</a:t>
            </a:r>
            <a:endParaRPr sz="6250">
              <a:latin typeface="Calibri"/>
              <a:cs typeface="Calibri"/>
            </a:endParaRPr>
          </a:p>
          <a:p>
            <a:pPr marL="685165" marR="366395" indent="-673100">
              <a:lnSpc>
                <a:spcPct val="102200"/>
              </a:lnSpc>
              <a:spcBef>
                <a:spcPts val="151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5" dirty="0">
                <a:latin typeface="Calibri"/>
                <a:cs typeface="Calibri"/>
              </a:rPr>
              <a:t>LMN</a:t>
            </a:r>
            <a:r>
              <a:rPr sz="6250" dirty="0">
                <a:latin typeface="Calibri"/>
                <a:cs typeface="Calibri"/>
              </a:rPr>
              <a:t> lesion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if</a:t>
            </a:r>
            <a:r>
              <a:rPr sz="6250" spc="5" dirty="0">
                <a:latin typeface="Calibri"/>
                <a:cs typeface="Calibri"/>
              </a:rPr>
              <a:t> long </a:t>
            </a:r>
            <a:r>
              <a:rPr sz="6250" spc="-15" dirty="0">
                <a:latin typeface="Calibri"/>
                <a:cs typeface="Calibri"/>
              </a:rPr>
              <a:t>standing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15" dirty="0">
                <a:latin typeface="Calibri"/>
                <a:cs typeface="Calibri"/>
              </a:rPr>
              <a:t>can</a:t>
            </a:r>
            <a:r>
              <a:rPr sz="6250" spc="1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lead</a:t>
            </a:r>
            <a:r>
              <a:rPr sz="6250" spc="10" dirty="0">
                <a:latin typeface="Calibri"/>
                <a:cs typeface="Calibri"/>
              </a:rPr>
              <a:t> </a:t>
            </a:r>
            <a:r>
              <a:rPr sz="6250" spc="-30" dirty="0">
                <a:latin typeface="Calibri"/>
                <a:cs typeface="Calibri"/>
              </a:rPr>
              <a:t>to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25" dirty="0">
                <a:latin typeface="Calibri"/>
                <a:cs typeface="Calibri"/>
              </a:rPr>
              <a:t>contractures </a:t>
            </a:r>
            <a:r>
              <a:rPr sz="6250" spc="-1395" dirty="0">
                <a:latin typeface="Calibri"/>
                <a:cs typeface="Calibri"/>
              </a:rPr>
              <a:t> </a:t>
            </a:r>
            <a:r>
              <a:rPr sz="6250" spc="10" dirty="0">
                <a:latin typeface="Calibri"/>
                <a:cs typeface="Calibri"/>
              </a:rPr>
              <a:t>&amp;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angle</a:t>
            </a:r>
            <a:r>
              <a:rPr sz="6250" dirty="0">
                <a:latin typeface="Calibri"/>
                <a:cs typeface="Calibri"/>
              </a:rPr>
              <a:t> of </a:t>
            </a:r>
            <a:r>
              <a:rPr sz="6250" spc="5" dirty="0">
                <a:latin typeface="Calibri"/>
                <a:cs typeface="Calibri"/>
              </a:rPr>
              <a:t>mouth </a:t>
            </a:r>
            <a:r>
              <a:rPr sz="6250" spc="-35" dirty="0">
                <a:latin typeface="Calibri"/>
                <a:cs typeface="Calibri"/>
              </a:rPr>
              <a:t>may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deviate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30" dirty="0">
                <a:latin typeface="Calibri"/>
                <a:cs typeface="Calibri"/>
              </a:rPr>
              <a:t>to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40" dirty="0">
                <a:latin typeface="Calibri"/>
                <a:cs typeface="Calibri"/>
              </a:rPr>
              <a:t>affected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side</a:t>
            </a:r>
            <a:endParaRPr sz="6250">
              <a:latin typeface="Calibri"/>
              <a:cs typeface="Calibri"/>
            </a:endParaRPr>
          </a:p>
          <a:p>
            <a:pPr marL="685165" marR="818515" indent="-673100">
              <a:lnSpc>
                <a:spcPct val="102200"/>
              </a:lnSpc>
              <a:spcBef>
                <a:spcPts val="150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10" dirty="0">
                <a:latin typeface="Calibri"/>
                <a:cs typeface="Calibri"/>
              </a:rPr>
              <a:t>UMN</a:t>
            </a:r>
            <a:r>
              <a:rPr sz="6250" dirty="0">
                <a:latin typeface="Calibri"/>
                <a:cs typeface="Calibri"/>
              </a:rPr>
              <a:t> lesion </a:t>
            </a:r>
            <a:r>
              <a:rPr sz="6250" spc="-35" dirty="0">
                <a:latin typeface="Calibri"/>
                <a:cs typeface="Calibri"/>
              </a:rPr>
              <a:t>may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35" dirty="0">
                <a:latin typeface="Calibri"/>
                <a:cs typeface="Calibri"/>
              </a:rPr>
              <a:t>rarely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30" dirty="0">
                <a:latin typeface="Calibri"/>
                <a:cs typeface="Calibri"/>
              </a:rPr>
              <a:t>involve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some part</a:t>
            </a:r>
            <a:r>
              <a:rPr sz="6250" dirty="0">
                <a:latin typeface="Calibri"/>
                <a:cs typeface="Calibri"/>
              </a:rPr>
              <a:t> of</a:t>
            </a:r>
            <a:r>
              <a:rPr sz="6250" spc="5" dirty="0">
                <a:latin typeface="Calibri"/>
                <a:cs typeface="Calibri"/>
              </a:rPr>
              <a:t> upper </a:t>
            </a:r>
            <a:r>
              <a:rPr sz="6250" spc="-1400" dirty="0">
                <a:latin typeface="Calibri"/>
                <a:cs typeface="Calibri"/>
              </a:rPr>
              <a:t> </a:t>
            </a:r>
            <a:r>
              <a:rPr sz="6250" spc="-30" dirty="0">
                <a:latin typeface="Calibri"/>
                <a:cs typeface="Calibri"/>
              </a:rPr>
              <a:t>face</a:t>
            </a:r>
            <a:endParaRPr sz="6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4150" y="2538238"/>
            <a:ext cx="17945100" cy="73952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23900" indent="-673100">
              <a:lnSpc>
                <a:spcPts val="6705"/>
              </a:lnSpc>
              <a:spcBef>
                <a:spcPts val="120"/>
              </a:spcBef>
              <a:buFont typeface="Arial MT"/>
              <a:buChar char="•"/>
              <a:tabLst>
                <a:tab pos="723265" algn="l"/>
                <a:tab pos="723900" algn="l"/>
              </a:tabLst>
            </a:pPr>
            <a:r>
              <a:rPr sz="5750" spc="5" dirty="0">
                <a:latin typeface="Calibri"/>
                <a:cs typeface="Calibri"/>
              </a:rPr>
              <a:t>In B/L lesion</a:t>
            </a:r>
            <a:r>
              <a:rPr sz="5750" spc="10" dirty="0">
                <a:latin typeface="Calibri"/>
                <a:cs typeface="Calibri"/>
              </a:rPr>
              <a:t> upper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&amp;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lower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halves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30" dirty="0">
                <a:latin typeface="Calibri"/>
                <a:cs typeface="Calibri"/>
              </a:rPr>
              <a:t>may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universally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involve</a:t>
            </a:r>
            <a:endParaRPr sz="5750">
              <a:latin typeface="Calibri"/>
              <a:cs typeface="Calibri"/>
            </a:endParaRPr>
          </a:p>
          <a:p>
            <a:pPr marL="723265">
              <a:lnSpc>
                <a:spcPts val="6705"/>
              </a:lnSpc>
            </a:pPr>
            <a:r>
              <a:rPr sz="5750" spc="5" dirty="0">
                <a:latin typeface="Calibri"/>
                <a:cs typeface="Calibri"/>
              </a:rPr>
              <a:t>;</a:t>
            </a:r>
            <a:r>
              <a:rPr sz="5750" spc="-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this</a:t>
            </a:r>
            <a:r>
              <a:rPr sz="5750" spc="-1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is</a:t>
            </a:r>
            <a:r>
              <a:rPr sz="5750" spc="-15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differentiated</a:t>
            </a:r>
            <a:r>
              <a:rPr sz="5750" spc="-5" dirty="0">
                <a:latin typeface="Calibri"/>
                <a:cs typeface="Calibri"/>
              </a:rPr>
              <a:t> by</a:t>
            </a:r>
            <a:endParaRPr sz="5750">
              <a:latin typeface="Calibri"/>
              <a:cs typeface="Calibri"/>
            </a:endParaRPr>
          </a:p>
          <a:p>
            <a:pPr marL="1181100" indent="-1130935">
              <a:lnSpc>
                <a:spcPct val="100000"/>
              </a:lnSpc>
              <a:spcBef>
                <a:spcPts val="994"/>
              </a:spcBef>
              <a:buAutoNum type="arabicPeriod"/>
              <a:tabLst>
                <a:tab pos="1181100" algn="l"/>
                <a:tab pos="1181735" algn="l"/>
              </a:tabLst>
            </a:pPr>
            <a:r>
              <a:rPr sz="5750" spc="5" dirty="0">
                <a:latin typeface="Calibri"/>
                <a:cs typeface="Calibri"/>
              </a:rPr>
              <a:t>absence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of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55" dirty="0">
                <a:latin typeface="Calibri"/>
                <a:cs typeface="Calibri"/>
              </a:rPr>
              <a:t>Bell’s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phenomenon,</a:t>
            </a:r>
            <a:endParaRPr sz="5750">
              <a:latin typeface="Calibri"/>
              <a:cs typeface="Calibri"/>
            </a:endParaRPr>
          </a:p>
          <a:p>
            <a:pPr marL="1181100" marR="2245995" indent="-1130935">
              <a:lnSpc>
                <a:spcPts val="6509"/>
              </a:lnSpc>
              <a:spcBef>
                <a:spcPts val="1535"/>
              </a:spcBef>
              <a:buAutoNum type="arabicPeriod"/>
              <a:tabLst>
                <a:tab pos="1181100" algn="l"/>
                <a:tab pos="1181735" algn="l"/>
              </a:tabLst>
            </a:pPr>
            <a:r>
              <a:rPr sz="5750" dirty="0">
                <a:latin typeface="Calibri"/>
                <a:cs typeface="Calibri"/>
              </a:rPr>
              <a:t>dissociation</a:t>
            </a:r>
            <a:r>
              <a:rPr sz="5750" spc="5" dirty="0">
                <a:latin typeface="Calibri"/>
                <a:cs typeface="Calibri"/>
              </a:rPr>
              <a:t> b/w emotional</a:t>
            </a:r>
            <a:r>
              <a:rPr sz="5750" spc="10" dirty="0">
                <a:latin typeface="Calibri"/>
                <a:cs typeface="Calibri"/>
              </a:rPr>
              <a:t> &amp;</a:t>
            </a:r>
            <a:r>
              <a:rPr sz="5750" dirty="0">
                <a:latin typeface="Calibri"/>
                <a:cs typeface="Calibri"/>
              </a:rPr>
              <a:t> volitional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function, </a:t>
            </a:r>
            <a:r>
              <a:rPr sz="5750" spc="-1285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presence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of long </a:t>
            </a:r>
            <a:r>
              <a:rPr sz="5750" spc="-20" dirty="0">
                <a:latin typeface="Calibri"/>
                <a:cs typeface="Calibri"/>
              </a:rPr>
              <a:t>tract</a:t>
            </a:r>
            <a:r>
              <a:rPr sz="5750" spc="5" dirty="0">
                <a:latin typeface="Calibri"/>
                <a:cs typeface="Calibri"/>
              </a:rPr>
              <a:t> sign</a:t>
            </a:r>
            <a:endParaRPr sz="5750">
              <a:latin typeface="Calibri"/>
              <a:cs typeface="Calibri"/>
            </a:endParaRPr>
          </a:p>
          <a:p>
            <a:pPr marL="1181100" indent="-1130935">
              <a:lnSpc>
                <a:spcPct val="100000"/>
              </a:lnSpc>
              <a:spcBef>
                <a:spcPts val="840"/>
              </a:spcBef>
              <a:buAutoNum type="arabicPeriod"/>
              <a:tabLst>
                <a:tab pos="1181100" algn="l"/>
                <a:tab pos="1181735" algn="l"/>
              </a:tabLst>
            </a:pPr>
            <a:r>
              <a:rPr sz="5750" spc="-30" dirty="0">
                <a:latin typeface="Calibri"/>
                <a:cs typeface="Calibri"/>
              </a:rPr>
              <a:t>exaggerated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facial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40" dirty="0">
                <a:latin typeface="Calibri"/>
                <a:cs typeface="Calibri"/>
              </a:rPr>
              <a:t>reflexes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indicate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15" dirty="0">
                <a:latin typeface="Calibri"/>
                <a:cs typeface="Calibri"/>
              </a:rPr>
              <a:t>UMN</a:t>
            </a:r>
            <a:r>
              <a:rPr sz="5750" spc="-10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palsy</a:t>
            </a:r>
            <a:endParaRPr sz="5750">
              <a:latin typeface="Calibri"/>
              <a:cs typeface="Calibri"/>
            </a:endParaRPr>
          </a:p>
          <a:p>
            <a:pPr marL="723265" marR="1261745" indent="-673100">
              <a:lnSpc>
                <a:spcPts val="6509"/>
              </a:lnSpc>
              <a:spcBef>
                <a:spcPts val="1490"/>
              </a:spcBef>
              <a:buFont typeface="Arial MT"/>
              <a:buChar char="•"/>
              <a:tabLst>
                <a:tab pos="723265" algn="l"/>
                <a:tab pos="723900" algn="l"/>
              </a:tabLst>
            </a:pPr>
            <a:r>
              <a:rPr sz="5750" spc="5" dirty="0">
                <a:latin typeface="Calibri"/>
                <a:cs typeface="Calibri"/>
              </a:rPr>
              <a:t>loss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of </a:t>
            </a:r>
            <a:r>
              <a:rPr sz="5750" spc="-35" dirty="0">
                <a:latin typeface="Calibri"/>
                <a:cs typeface="Calibri"/>
              </a:rPr>
              <a:t>taste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in </a:t>
            </a:r>
            <a:r>
              <a:rPr sz="5750" spc="-10" dirty="0">
                <a:latin typeface="Calibri"/>
                <a:cs typeface="Calibri"/>
              </a:rPr>
              <a:t>ant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2/3</a:t>
            </a:r>
            <a:r>
              <a:rPr sz="5775" spc="-15" baseline="15873" dirty="0">
                <a:latin typeface="Calibri"/>
                <a:cs typeface="Calibri"/>
              </a:rPr>
              <a:t>rd</a:t>
            </a:r>
            <a:r>
              <a:rPr sz="5775" spc="637" baseline="15873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of </a:t>
            </a:r>
            <a:r>
              <a:rPr sz="5750" dirty="0">
                <a:latin typeface="Calibri"/>
                <a:cs typeface="Calibri"/>
              </a:rPr>
              <a:t>tongue, </a:t>
            </a:r>
            <a:r>
              <a:rPr sz="5750" spc="-15" dirty="0">
                <a:latin typeface="Calibri"/>
                <a:cs typeface="Calibri"/>
              </a:rPr>
              <a:t>hyperacusis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-40" dirty="0">
                <a:latin typeface="Calibri"/>
                <a:cs typeface="Calibri"/>
              </a:rPr>
              <a:t>favour </a:t>
            </a:r>
            <a:r>
              <a:rPr sz="5750" spc="-1285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LMN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palsy</a:t>
            </a:r>
            <a:endParaRPr sz="5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72526" y="734134"/>
            <a:ext cx="6759575" cy="1207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50210" algn="l"/>
              </a:tabLst>
            </a:pPr>
            <a:r>
              <a:rPr spc="-85" dirty="0"/>
              <a:t>FACIAL	</a:t>
            </a:r>
            <a:r>
              <a:rPr spc="-15" dirty="0"/>
              <a:t>REFLEXES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00374" y="1821934"/>
            <a:ext cx="11911972" cy="916872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1733" y="3873205"/>
            <a:ext cx="19432905" cy="3579495"/>
            <a:chOff x="671733" y="3873205"/>
            <a:chExt cx="19432905" cy="35794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69611" y="3873205"/>
              <a:ext cx="4934488" cy="338403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71733" y="5780323"/>
              <a:ext cx="16447135" cy="1672589"/>
            </a:xfrm>
            <a:custGeom>
              <a:avLst/>
              <a:gdLst/>
              <a:ahLst/>
              <a:cxnLst/>
              <a:rect l="l" t="t" r="r" b="b"/>
              <a:pathLst>
                <a:path w="16447135" h="1672590">
                  <a:moveTo>
                    <a:pt x="15610682" y="0"/>
                  </a:moveTo>
                  <a:lnTo>
                    <a:pt x="15610682" y="418019"/>
                  </a:lnTo>
                  <a:lnTo>
                    <a:pt x="0" y="418019"/>
                  </a:lnTo>
                  <a:lnTo>
                    <a:pt x="418018" y="836039"/>
                  </a:lnTo>
                  <a:lnTo>
                    <a:pt x="0" y="1254058"/>
                  </a:lnTo>
                  <a:lnTo>
                    <a:pt x="15610682" y="1254058"/>
                  </a:lnTo>
                  <a:lnTo>
                    <a:pt x="15610682" y="1672077"/>
                  </a:lnTo>
                  <a:lnTo>
                    <a:pt x="16446719" y="836039"/>
                  </a:lnTo>
                  <a:lnTo>
                    <a:pt x="15610682" y="0"/>
                  </a:lnTo>
                  <a:close/>
                </a:path>
              </a:pathLst>
            </a:custGeom>
            <a:solidFill>
              <a:srgbClr val="CFD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139901" y="734134"/>
            <a:ext cx="9824085" cy="1207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56760" algn="l"/>
              </a:tabLst>
            </a:pPr>
            <a:r>
              <a:rPr spc="-5" dirty="0"/>
              <a:t>Orbicularis	oculi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20" dirty="0"/>
              <a:t>FOCAL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10537" y="2756476"/>
            <a:ext cx="2900680" cy="317373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 marR="5080" algn="ctr">
              <a:lnSpc>
                <a:spcPts val="4090"/>
              </a:lnSpc>
              <a:spcBef>
                <a:spcPts val="445"/>
              </a:spcBef>
            </a:pPr>
            <a:r>
              <a:rPr sz="3600" b="1" spc="10" dirty="0">
                <a:solidFill>
                  <a:srgbClr val="838787"/>
                </a:solidFill>
                <a:latin typeface="Calibri"/>
                <a:cs typeface="Calibri"/>
              </a:rPr>
              <a:t>Pinch</a:t>
            </a:r>
            <a:r>
              <a:rPr sz="3600" b="1" spc="-3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spc="5" dirty="0">
                <a:solidFill>
                  <a:srgbClr val="838787"/>
                </a:solidFill>
                <a:latin typeface="Calibri"/>
                <a:cs typeface="Calibri"/>
              </a:rPr>
              <a:t>skin</a:t>
            </a:r>
            <a:r>
              <a:rPr sz="3600" b="1" spc="-2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838787"/>
                </a:solidFill>
                <a:latin typeface="Calibri"/>
                <a:cs typeface="Calibri"/>
              </a:rPr>
              <a:t>over </a:t>
            </a:r>
            <a:r>
              <a:rPr sz="3600" b="1" spc="-80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838787"/>
                </a:solidFill>
                <a:latin typeface="Calibri"/>
                <a:cs typeface="Calibri"/>
              </a:rPr>
              <a:t>temple </a:t>
            </a:r>
            <a:r>
              <a:rPr sz="3600" b="1" spc="-15" dirty="0">
                <a:solidFill>
                  <a:srgbClr val="838787"/>
                </a:solidFill>
                <a:latin typeface="Calibri"/>
                <a:cs typeface="Calibri"/>
              </a:rPr>
              <a:t>lateral </a:t>
            </a:r>
            <a:r>
              <a:rPr sz="3600" b="1" spc="-10" dirty="0">
                <a:solidFill>
                  <a:srgbClr val="838787"/>
                </a:solidFill>
                <a:latin typeface="Calibri"/>
                <a:cs typeface="Calibri"/>
              </a:rPr>
              <a:t> to</a:t>
            </a:r>
            <a:r>
              <a:rPr sz="3600" b="1" spc="-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838787"/>
                </a:solidFill>
                <a:latin typeface="Calibri"/>
                <a:cs typeface="Calibri"/>
              </a:rPr>
              <a:t>outer </a:t>
            </a:r>
            <a:r>
              <a:rPr sz="3600" b="1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838787"/>
                </a:solidFill>
                <a:latin typeface="Calibri"/>
                <a:cs typeface="Calibri"/>
              </a:rPr>
              <a:t>canthus </a:t>
            </a:r>
            <a:r>
              <a:rPr sz="3600" b="1" spc="5" dirty="0">
                <a:solidFill>
                  <a:srgbClr val="838787"/>
                </a:solidFill>
                <a:latin typeface="Calibri"/>
                <a:cs typeface="Calibri"/>
              </a:rPr>
              <a:t>using </a:t>
            </a:r>
            <a:r>
              <a:rPr sz="3600" b="1" spc="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spc="15" dirty="0">
                <a:solidFill>
                  <a:srgbClr val="838787"/>
                </a:solidFill>
                <a:latin typeface="Calibri"/>
                <a:cs typeface="Calibri"/>
              </a:rPr>
              <a:t>thumb </a:t>
            </a:r>
            <a:r>
              <a:rPr sz="3600" b="1" spc="10" dirty="0">
                <a:solidFill>
                  <a:srgbClr val="838787"/>
                </a:solidFill>
                <a:latin typeface="Calibri"/>
                <a:cs typeface="Calibri"/>
              </a:rPr>
              <a:t>and </a:t>
            </a:r>
            <a:r>
              <a:rPr sz="3600" b="1" spc="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838787"/>
                </a:solidFill>
                <a:latin typeface="Calibri"/>
                <a:cs typeface="Calibri"/>
              </a:rPr>
              <a:t>index</a:t>
            </a:r>
            <a:r>
              <a:rPr sz="3600" b="1" spc="-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838787"/>
                </a:solidFill>
                <a:latin typeface="Calibri"/>
                <a:cs typeface="Calibri"/>
              </a:rPr>
              <a:t>finger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6398131"/>
            <a:ext cx="13903325" cy="4415790"/>
            <a:chOff x="0" y="6398131"/>
            <a:chExt cx="13903325" cy="4415790"/>
          </a:xfrm>
        </p:grpSpPr>
        <p:sp>
          <p:nvSpPr>
            <p:cNvPr id="8" name="object 8"/>
            <p:cNvSpPr/>
            <p:nvPr/>
          </p:nvSpPr>
          <p:spPr>
            <a:xfrm>
              <a:off x="2252973" y="6408602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30647" y="0"/>
                  </a:moveTo>
                  <a:lnTo>
                    <a:pt x="184872" y="0"/>
                  </a:lnTo>
                  <a:lnTo>
                    <a:pt x="139985" y="9994"/>
                  </a:lnTo>
                  <a:lnTo>
                    <a:pt x="97758" y="29983"/>
                  </a:lnTo>
                  <a:lnTo>
                    <a:pt x="59968" y="59967"/>
                  </a:lnTo>
                  <a:lnTo>
                    <a:pt x="29984" y="97758"/>
                  </a:lnTo>
                  <a:lnTo>
                    <a:pt x="9994" y="139984"/>
                  </a:lnTo>
                  <a:lnTo>
                    <a:pt x="0" y="184872"/>
                  </a:lnTo>
                  <a:lnTo>
                    <a:pt x="0" y="230647"/>
                  </a:lnTo>
                  <a:lnTo>
                    <a:pt x="9994" y="275535"/>
                  </a:lnTo>
                  <a:lnTo>
                    <a:pt x="29984" y="317761"/>
                  </a:lnTo>
                  <a:lnTo>
                    <a:pt x="59968" y="355552"/>
                  </a:lnTo>
                  <a:lnTo>
                    <a:pt x="97758" y="385536"/>
                  </a:lnTo>
                  <a:lnTo>
                    <a:pt x="139985" y="405525"/>
                  </a:lnTo>
                  <a:lnTo>
                    <a:pt x="184872" y="415520"/>
                  </a:lnTo>
                  <a:lnTo>
                    <a:pt x="230647" y="415520"/>
                  </a:lnTo>
                  <a:lnTo>
                    <a:pt x="275535" y="405525"/>
                  </a:lnTo>
                  <a:lnTo>
                    <a:pt x="317761" y="385536"/>
                  </a:lnTo>
                  <a:lnTo>
                    <a:pt x="355552" y="355552"/>
                  </a:lnTo>
                  <a:lnTo>
                    <a:pt x="385536" y="317761"/>
                  </a:lnTo>
                  <a:lnTo>
                    <a:pt x="405525" y="275535"/>
                  </a:lnTo>
                  <a:lnTo>
                    <a:pt x="415520" y="230647"/>
                  </a:lnTo>
                  <a:lnTo>
                    <a:pt x="415520" y="184872"/>
                  </a:lnTo>
                  <a:lnTo>
                    <a:pt x="405525" y="139984"/>
                  </a:lnTo>
                  <a:lnTo>
                    <a:pt x="385536" y="97758"/>
                  </a:lnTo>
                  <a:lnTo>
                    <a:pt x="355552" y="59967"/>
                  </a:lnTo>
                  <a:lnTo>
                    <a:pt x="317761" y="29983"/>
                  </a:lnTo>
                  <a:lnTo>
                    <a:pt x="275535" y="9994"/>
                  </a:lnTo>
                  <a:lnTo>
                    <a:pt x="230647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52973" y="6408602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355552" y="59968"/>
                  </a:moveTo>
                  <a:lnTo>
                    <a:pt x="385536" y="97758"/>
                  </a:lnTo>
                  <a:lnTo>
                    <a:pt x="405525" y="139985"/>
                  </a:lnTo>
                  <a:lnTo>
                    <a:pt x="415520" y="184872"/>
                  </a:lnTo>
                  <a:lnTo>
                    <a:pt x="415520" y="230647"/>
                  </a:lnTo>
                  <a:lnTo>
                    <a:pt x="405525" y="275535"/>
                  </a:lnTo>
                  <a:lnTo>
                    <a:pt x="385536" y="317761"/>
                  </a:lnTo>
                  <a:lnTo>
                    <a:pt x="355552" y="355552"/>
                  </a:lnTo>
                  <a:lnTo>
                    <a:pt x="317761" y="385536"/>
                  </a:lnTo>
                  <a:lnTo>
                    <a:pt x="275535" y="405525"/>
                  </a:lnTo>
                  <a:lnTo>
                    <a:pt x="230647" y="415520"/>
                  </a:lnTo>
                  <a:lnTo>
                    <a:pt x="184872" y="415520"/>
                  </a:lnTo>
                  <a:lnTo>
                    <a:pt x="139985" y="405525"/>
                  </a:lnTo>
                  <a:lnTo>
                    <a:pt x="97758" y="385536"/>
                  </a:lnTo>
                  <a:lnTo>
                    <a:pt x="59968" y="355552"/>
                  </a:lnTo>
                  <a:lnTo>
                    <a:pt x="29984" y="317761"/>
                  </a:lnTo>
                  <a:lnTo>
                    <a:pt x="9994" y="275535"/>
                  </a:lnTo>
                  <a:lnTo>
                    <a:pt x="0" y="230647"/>
                  </a:lnTo>
                  <a:lnTo>
                    <a:pt x="0" y="184872"/>
                  </a:lnTo>
                  <a:lnTo>
                    <a:pt x="9994" y="139985"/>
                  </a:lnTo>
                  <a:lnTo>
                    <a:pt x="29984" y="97758"/>
                  </a:lnTo>
                  <a:lnTo>
                    <a:pt x="59968" y="59968"/>
                  </a:lnTo>
                  <a:lnTo>
                    <a:pt x="97758" y="29984"/>
                  </a:lnTo>
                  <a:lnTo>
                    <a:pt x="139985" y="9994"/>
                  </a:lnTo>
                  <a:lnTo>
                    <a:pt x="184872" y="0"/>
                  </a:lnTo>
                  <a:lnTo>
                    <a:pt x="230647" y="0"/>
                  </a:lnTo>
                  <a:lnTo>
                    <a:pt x="275535" y="9994"/>
                  </a:lnTo>
                  <a:lnTo>
                    <a:pt x="317761" y="29984"/>
                  </a:lnTo>
                  <a:lnTo>
                    <a:pt x="355552" y="59968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994320" y="6408602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30648" y="0"/>
                  </a:moveTo>
                  <a:lnTo>
                    <a:pt x="184873" y="0"/>
                  </a:lnTo>
                  <a:lnTo>
                    <a:pt x="139985" y="9994"/>
                  </a:lnTo>
                  <a:lnTo>
                    <a:pt x="97759" y="29983"/>
                  </a:lnTo>
                  <a:lnTo>
                    <a:pt x="59968" y="59967"/>
                  </a:lnTo>
                  <a:lnTo>
                    <a:pt x="29984" y="97758"/>
                  </a:lnTo>
                  <a:lnTo>
                    <a:pt x="9994" y="139984"/>
                  </a:lnTo>
                  <a:lnTo>
                    <a:pt x="0" y="184872"/>
                  </a:lnTo>
                  <a:lnTo>
                    <a:pt x="0" y="230647"/>
                  </a:lnTo>
                  <a:lnTo>
                    <a:pt x="9994" y="275535"/>
                  </a:lnTo>
                  <a:lnTo>
                    <a:pt x="29984" y="317761"/>
                  </a:lnTo>
                  <a:lnTo>
                    <a:pt x="59968" y="355552"/>
                  </a:lnTo>
                  <a:lnTo>
                    <a:pt x="97759" y="385536"/>
                  </a:lnTo>
                  <a:lnTo>
                    <a:pt x="139985" y="405525"/>
                  </a:lnTo>
                  <a:lnTo>
                    <a:pt x="184873" y="415520"/>
                  </a:lnTo>
                  <a:lnTo>
                    <a:pt x="230648" y="415520"/>
                  </a:lnTo>
                  <a:lnTo>
                    <a:pt x="275535" y="405525"/>
                  </a:lnTo>
                  <a:lnTo>
                    <a:pt x="317762" y="385536"/>
                  </a:lnTo>
                  <a:lnTo>
                    <a:pt x="355553" y="355552"/>
                  </a:lnTo>
                  <a:lnTo>
                    <a:pt x="385536" y="317761"/>
                  </a:lnTo>
                  <a:lnTo>
                    <a:pt x="405526" y="275535"/>
                  </a:lnTo>
                  <a:lnTo>
                    <a:pt x="415520" y="230647"/>
                  </a:lnTo>
                  <a:lnTo>
                    <a:pt x="415520" y="184872"/>
                  </a:lnTo>
                  <a:lnTo>
                    <a:pt x="405526" y="139984"/>
                  </a:lnTo>
                  <a:lnTo>
                    <a:pt x="385536" y="97758"/>
                  </a:lnTo>
                  <a:lnTo>
                    <a:pt x="355553" y="59967"/>
                  </a:lnTo>
                  <a:lnTo>
                    <a:pt x="317762" y="29983"/>
                  </a:lnTo>
                  <a:lnTo>
                    <a:pt x="275535" y="9994"/>
                  </a:lnTo>
                  <a:lnTo>
                    <a:pt x="230648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94321" y="6408602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355552" y="59968"/>
                  </a:moveTo>
                  <a:lnTo>
                    <a:pt x="385536" y="97758"/>
                  </a:lnTo>
                  <a:lnTo>
                    <a:pt x="405525" y="139985"/>
                  </a:lnTo>
                  <a:lnTo>
                    <a:pt x="415520" y="184872"/>
                  </a:lnTo>
                  <a:lnTo>
                    <a:pt x="415520" y="230647"/>
                  </a:lnTo>
                  <a:lnTo>
                    <a:pt x="405525" y="275535"/>
                  </a:lnTo>
                  <a:lnTo>
                    <a:pt x="385536" y="317761"/>
                  </a:lnTo>
                  <a:lnTo>
                    <a:pt x="355552" y="355552"/>
                  </a:lnTo>
                  <a:lnTo>
                    <a:pt x="317761" y="385536"/>
                  </a:lnTo>
                  <a:lnTo>
                    <a:pt x="275535" y="405525"/>
                  </a:lnTo>
                  <a:lnTo>
                    <a:pt x="230647" y="415520"/>
                  </a:lnTo>
                  <a:lnTo>
                    <a:pt x="184872" y="415520"/>
                  </a:lnTo>
                  <a:lnTo>
                    <a:pt x="139985" y="405525"/>
                  </a:lnTo>
                  <a:lnTo>
                    <a:pt x="97758" y="385536"/>
                  </a:lnTo>
                  <a:lnTo>
                    <a:pt x="59968" y="355552"/>
                  </a:lnTo>
                  <a:lnTo>
                    <a:pt x="29984" y="317761"/>
                  </a:lnTo>
                  <a:lnTo>
                    <a:pt x="9994" y="275535"/>
                  </a:lnTo>
                  <a:lnTo>
                    <a:pt x="0" y="230647"/>
                  </a:lnTo>
                  <a:lnTo>
                    <a:pt x="0" y="184872"/>
                  </a:lnTo>
                  <a:lnTo>
                    <a:pt x="9994" y="139985"/>
                  </a:lnTo>
                  <a:lnTo>
                    <a:pt x="29984" y="97758"/>
                  </a:lnTo>
                  <a:lnTo>
                    <a:pt x="59968" y="59968"/>
                  </a:lnTo>
                  <a:lnTo>
                    <a:pt x="97758" y="29984"/>
                  </a:lnTo>
                  <a:lnTo>
                    <a:pt x="139985" y="9994"/>
                  </a:lnTo>
                  <a:lnTo>
                    <a:pt x="184872" y="0"/>
                  </a:lnTo>
                  <a:lnTo>
                    <a:pt x="230647" y="0"/>
                  </a:lnTo>
                  <a:lnTo>
                    <a:pt x="275535" y="9994"/>
                  </a:lnTo>
                  <a:lnTo>
                    <a:pt x="317761" y="29984"/>
                  </a:lnTo>
                  <a:lnTo>
                    <a:pt x="355552" y="59968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735666" y="6408602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30647" y="0"/>
                  </a:moveTo>
                  <a:lnTo>
                    <a:pt x="184872" y="0"/>
                  </a:lnTo>
                  <a:lnTo>
                    <a:pt x="139985" y="9994"/>
                  </a:lnTo>
                  <a:lnTo>
                    <a:pt x="97758" y="29983"/>
                  </a:lnTo>
                  <a:lnTo>
                    <a:pt x="59968" y="59967"/>
                  </a:lnTo>
                  <a:lnTo>
                    <a:pt x="29984" y="97758"/>
                  </a:lnTo>
                  <a:lnTo>
                    <a:pt x="9994" y="139984"/>
                  </a:lnTo>
                  <a:lnTo>
                    <a:pt x="0" y="184872"/>
                  </a:lnTo>
                  <a:lnTo>
                    <a:pt x="0" y="230647"/>
                  </a:lnTo>
                  <a:lnTo>
                    <a:pt x="9994" y="275535"/>
                  </a:lnTo>
                  <a:lnTo>
                    <a:pt x="29984" y="317761"/>
                  </a:lnTo>
                  <a:lnTo>
                    <a:pt x="59968" y="355552"/>
                  </a:lnTo>
                  <a:lnTo>
                    <a:pt x="97758" y="385536"/>
                  </a:lnTo>
                  <a:lnTo>
                    <a:pt x="139985" y="405525"/>
                  </a:lnTo>
                  <a:lnTo>
                    <a:pt x="184872" y="415520"/>
                  </a:lnTo>
                  <a:lnTo>
                    <a:pt x="230647" y="415520"/>
                  </a:lnTo>
                  <a:lnTo>
                    <a:pt x="275535" y="405525"/>
                  </a:lnTo>
                  <a:lnTo>
                    <a:pt x="317761" y="385536"/>
                  </a:lnTo>
                  <a:lnTo>
                    <a:pt x="355552" y="355552"/>
                  </a:lnTo>
                  <a:lnTo>
                    <a:pt x="385536" y="317761"/>
                  </a:lnTo>
                  <a:lnTo>
                    <a:pt x="405525" y="275535"/>
                  </a:lnTo>
                  <a:lnTo>
                    <a:pt x="415520" y="230647"/>
                  </a:lnTo>
                  <a:lnTo>
                    <a:pt x="415520" y="184872"/>
                  </a:lnTo>
                  <a:lnTo>
                    <a:pt x="405525" y="139984"/>
                  </a:lnTo>
                  <a:lnTo>
                    <a:pt x="385536" y="97758"/>
                  </a:lnTo>
                  <a:lnTo>
                    <a:pt x="355552" y="59967"/>
                  </a:lnTo>
                  <a:lnTo>
                    <a:pt x="317761" y="29983"/>
                  </a:lnTo>
                  <a:lnTo>
                    <a:pt x="275535" y="9994"/>
                  </a:lnTo>
                  <a:lnTo>
                    <a:pt x="230647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735666" y="6408602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355552" y="59968"/>
                  </a:moveTo>
                  <a:lnTo>
                    <a:pt x="385536" y="97758"/>
                  </a:lnTo>
                  <a:lnTo>
                    <a:pt x="405525" y="139985"/>
                  </a:lnTo>
                  <a:lnTo>
                    <a:pt x="415520" y="184872"/>
                  </a:lnTo>
                  <a:lnTo>
                    <a:pt x="415520" y="230647"/>
                  </a:lnTo>
                  <a:lnTo>
                    <a:pt x="405525" y="275535"/>
                  </a:lnTo>
                  <a:lnTo>
                    <a:pt x="385536" y="317761"/>
                  </a:lnTo>
                  <a:lnTo>
                    <a:pt x="355552" y="355552"/>
                  </a:lnTo>
                  <a:lnTo>
                    <a:pt x="317761" y="385536"/>
                  </a:lnTo>
                  <a:lnTo>
                    <a:pt x="275535" y="405525"/>
                  </a:lnTo>
                  <a:lnTo>
                    <a:pt x="230647" y="415520"/>
                  </a:lnTo>
                  <a:lnTo>
                    <a:pt x="184872" y="415520"/>
                  </a:lnTo>
                  <a:lnTo>
                    <a:pt x="139985" y="405525"/>
                  </a:lnTo>
                  <a:lnTo>
                    <a:pt x="97758" y="385536"/>
                  </a:lnTo>
                  <a:lnTo>
                    <a:pt x="59968" y="355552"/>
                  </a:lnTo>
                  <a:lnTo>
                    <a:pt x="29984" y="317761"/>
                  </a:lnTo>
                  <a:lnTo>
                    <a:pt x="9994" y="275535"/>
                  </a:lnTo>
                  <a:lnTo>
                    <a:pt x="0" y="230647"/>
                  </a:lnTo>
                  <a:lnTo>
                    <a:pt x="0" y="184872"/>
                  </a:lnTo>
                  <a:lnTo>
                    <a:pt x="9994" y="139985"/>
                  </a:lnTo>
                  <a:lnTo>
                    <a:pt x="29984" y="97758"/>
                  </a:lnTo>
                  <a:lnTo>
                    <a:pt x="59968" y="59968"/>
                  </a:lnTo>
                  <a:lnTo>
                    <a:pt x="97758" y="29984"/>
                  </a:lnTo>
                  <a:lnTo>
                    <a:pt x="139985" y="9994"/>
                  </a:lnTo>
                  <a:lnTo>
                    <a:pt x="184872" y="0"/>
                  </a:lnTo>
                  <a:lnTo>
                    <a:pt x="230647" y="0"/>
                  </a:lnTo>
                  <a:lnTo>
                    <a:pt x="275535" y="9994"/>
                  </a:lnTo>
                  <a:lnTo>
                    <a:pt x="317761" y="29984"/>
                  </a:lnTo>
                  <a:lnTo>
                    <a:pt x="355552" y="59968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477014" y="6408602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30644" y="0"/>
                  </a:moveTo>
                  <a:lnTo>
                    <a:pt x="184869" y="0"/>
                  </a:lnTo>
                  <a:lnTo>
                    <a:pt x="139982" y="9994"/>
                  </a:lnTo>
                  <a:lnTo>
                    <a:pt x="97755" y="29983"/>
                  </a:lnTo>
                  <a:lnTo>
                    <a:pt x="59966" y="59967"/>
                  </a:lnTo>
                  <a:lnTo>
                    <a:pt x="29983" y="97758"/>
                  </a:lnTo>
                  <a:lnTo>
                    <a:pt x="9994" y="139984"/>
                  </a:lnTo>
                  <a:lnTo>
                    <a:pt x="0" y="184872"/>
                  </a:lnTo>
                  <a:lnTo>
                    <a:pt x="0" y="230647"/>
                  </a:lnTo>
                  <a:lnTo>
                    <a:pt x="9994" y="275535"/>
                  </a:lnTo>
                  <a:lnTo>
                    <a:pt x="29983" y="317761"/>
                  </a:lnTo>
                  <a:lnTo>
                    <a:pt x="59966" y="355552"/>
                  </a:lnTo>
                  <a:lnTo>
                    <a:pt x="97755" y="385536"/>
                  </a:lnTo>
                  <a:lnTo>
                    <a:pt x="139982" y="405525"/>
                  </a:lnTo>
                  <a:lnTo>
                    <a:pt x="184869" y="415520"/>
                  </a:lnTo>
                  <a:lnTo>
                    <a:pt x="230644" y="415520"/>
                  </a:lnTo>
                  <a:lnTo>
                    <a:pt x="275532" y="405525"/>
                  </a:lnTo>
                  <a:lnTo>
                    <a:pt x="317758" y="385536"/>
                  </a:lnTo>
                  <a:lnTo>
                    <a:pt x="355548" y="355552"/>
                  </a:lnTo>
                  <a:lnTo>
                    <a:pt x="385535" y="317761"/>
                  </a:lnTo>
                  <a:lnTo>
                    <a:pt x="405526" y="275535"/>
                  </a:lnTo>
                  <a:lnTo>
                    <a:pt x="415522" y="230647"/>
                  </a:lnTo>
                  <a:lnTo>
                    <a:pt x="415522" y="184872"/>
                  </a:lnTo>
                  <a:lnTo>
                    <a:pt x="405526" y="139984"/>
                  </a:lnTo>
                  <a:lnTo>
                    <a:pt x="385535" y="97758"/>
                  </a:lnTo>
                  <a:lnTo>
                    <a:pt x="355548" y="59967"/>
                  </a:lnTo>
                  <a:lnTo>
                    <a:pt x="317758" y="29983"/>
                  </a:lnTo>
                  <a:lnTo>
                    <a:pt x="275532" y="9994"/>
                  </a:lnTo>
                  <a:lnTo>
                    <a:pt x="230644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477017" y="6408602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355552" y="59968"/>
                  </a:moveTo>
                  <a:lnTo>
                    <a:pt x="385536" y="97758"/>
                  </a:lnTo>
                  <a:lnTo>
                    <a:pt x="405525" y="139985"/>
                  </a:lnTo>
                  <a:lnTo>
                    <a:pt x="415520" y="184872"/>
                  </a:lnTo>
                  <a:lnTo>
                    <a:pt x="415520" y="230647"/>
                  </a:lnTo>
                  <a:lnTo>
                    <a:pt x="405525" y="275535"/>
                  </a:lnTo>
                  <a:lnTo>
                    <a:pt x="385536" y="317761"/>
                  </a:lnTo>
                  <a:lnTo>
                    <a:pt x="355552" y="355552"/>
                  </a:lnTo>
                  <a:lnTo>
                    <a:pt x="317761" y="385536"/>
                  </a:lnTo>
                  <a:lnTo>
                    <a:pt x="275535" y="405525"/>
                  </a:lnTo>
                  <a:lnTo>
                    <a:pt x="230647" y="415520"/>
                  </a:lnTo>
                  <a:lnTo>
                    <a:pt x="184872" y="415520"/>
                  </a:lnTo>
                  <a:lnTo>
                    <a:pt x="139985" y="405525"/>
                  </a:lnTo>
                  <a:lnTo>
                    <a:pt x="97758" y="385536"/>
                  </a:lnTo>
                  <a:lnTo>
                    <a:pt x="59968" y="355552"/>
                  </a:lnTo>
                  <a:lnTo>
                    <a:pt x="29984" y="317761"/>
                  </a:lnTo>
                  <a:lnTo>
                    <a:pt x="9994" y="275535"/>
                  </a:lnTo>
                  <a:lnTo>
                    <a:pt x="0" y="230647"/>
                  </a:lnTo>
                  <a:lnTo>
                    <a:pt x="0" y="184872"/>
                  </a:lnTo>
                  <a:lnTo>
                    <a:pt x="9994" y="139985"/>
                  </a:lnTo>
                  <a:lnTo>
                    <a:pt x="29984" y="97758"/>
                  </a:lnTo>
                  <a:lnTo>
                    <a:pt x="59968" y="59968"/>
                  </a:lnTo>
                  <a:lnTo>
                    <a:pt x="97758" y="29984"/>
                  </a:lnTo>
                  <a:lnTo>
                    <a:pt x="139985" y="9994"/>
                  </a:lnTo>
                  <a:lnTo>
                    <a:pt x="184872" y="0"/>
                  </a:lnTo>
                  <a:lnTo>
                    <a:pt x="230647" y="0"/>
                  </a:lnTo>
                  <a:lnTo>
                    <a:pt x="275535" y="9994"/>
                  </a:lnTo>
                  <a:lnTo>
                    <a:pt x="317761" y="29984"/>
                  </a:lnTo>
                  <a:lnTo>
                    <a:pt x="355552" y="59968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219008"/>
              <a:ext cx="4590092" cy="358270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6309" y="7824950"/>
              <a:ext cx="3419832" cy="2988526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688332" y="7167533"/>
            <a:ext cx="3027045" cy="109791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93040" marR="5080" indent="-180975">
              <a:lnSpc>
                <a:spcPts val="4090"/>
              </a:lnSpc>
              <a:spcBef>
                <a:spcPts val="455"/>
              </a:spcBef>
            </a:pPr>
            <a:r>
              <a:rPr sz="3600" b="1" spc="-80" dirty="0">
                <a:solidFill>
                  <a:srgbClr val="838787"/>
                </a:solidFill>
                <a:latin typeface="Calibri"/>
                <a:cs typeface="Calibri"/>
              </a:rPr>
              <a:t>Tap</a:t>
            </a:r>
            <a:r>
              <a:rPr sz="3600" b="1" spc="-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spc="10" dirty="0">
                <a:solidFill>
                  <a:srgbClr val="838787"/>
                </a:solidFill>
                <a:latin typeface="Calibri"/>
                <a:cs typeface="Calibri"/>
              </a:rPr>
              <a:t>on</a:t>
            </a:r>
            <a:r>
              <a:rPr sz="3600" b="1" spc="-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838787"/>
                </a:solidFill>
                <a:latin typeface="Calibri"/>
                <a:cs typeface="Calibri"/>
              </a:rPr>
              <a:t>finger</a:t>
            </a:r>
            <a:r>
              <a:rPr sz="3600" b="1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spc="5" dirty="0">
                <a:solidFill>
                  <a:srgbClr val="838787"/>
                </a:solidFill>
                <a:latin typeface="Calibri"/>
                <a:cs typeface="Calibri"/>
              </a:rPr>
              <a:t>or </a:t>
            </a:r>
            <a:r>
              <a:rPr sz="3600" b="1" spc="-80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spc="10" dirty="0">
                <a:solidFill>
                  <a:srgbClr val="838787"/>
                </a:solidFill>
                <a:latin typeface="Calibri"/>
                <a:cs typeface="Calibri"/>
              </a:rPr>
              <a:t>thumb</a:t>
            </a:r>
            <a:r>
              <a:rPr sz="3600" b="1" spc="-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spc="5" dirty="0">
                <a:solidFill>
                  <a:srgbClr val="838787"/>
                </a:solidFill>
                <a:latin typeface="Calibri"/>
                <a:cs typeface="Calibri"/>
              </a:rPr>
              <a:t>briskly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15056" y="3275529"/>
            <a:ext cx="3059430" cy="265493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 indent="-2540" algn="ctr">
              <a:lnSpc>
                <a:spcPts val="4090"/>
              </a:lnSpc>
              <a:spcBef>
                <a:spcPts val="450"/>
              </a:spcBef>
            </a:pPr>
            <a:r>
              <a:rPr sz="3600" b="1" spc="10" dirty="0">
                <a:solidFill>
                  <a:srgbClr val="838787"/>
                </a:solidFill>
                <a:latin typeface="Calibri"/>
                <a:cs typeface="Calibri"/>
              </a:rPr>
              <a:t>Induces sudden </a:t>
            </a:r>
            <a:r>
              <a:rPr sz="3600" b="1" spc="-80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838787"/>
                </a:solidFill>
                <a:latin typeface="Calibri"/>
                <a:cs typeface="Calibri"/>
              </a:rPr>
              <a:t>stretch</a:t>
            </a:r>
            <a:r>
              <a:rPr sz="3600" b="1" spc="-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spc="10" dirty="0">
                <a:solidFill>
                  <a:srgbClr val="838787"/>
                </a:solidFill>
                <a:latin typeface="Calibri"/>
                <a:cs typeface="Calibri"/>
              </a:rPr>
              <a:t>and </a:t>
            </a:r>
            <a:r>
              <a:rPr sz="3600" b="1" spc="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spc="10" dirty="0">
                <a:solidFill>
                  <a:srgbClr val="838787"/>
                </a:solidFill>
                <a:latin typeface="Calibri"/>
                <a:cs typeface="Calibri"/>
              </a:rPr>
              <a:t>muscle </a:t>
            </a:r>
            <a:r>
              <a:rPr sz="3600" b="1" spc="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838787"/>
                </a:solidFill>
                <a:latin typeface="Calibri"/>
                <a:cs typeface="Calibri"/>
              </a:rPr>
              <a:t>contraction </a:t>
            </a:r>
            <a:r>
              <a:rPr sz="3600" b="1" spc="10" dirty="0">
                <a:solidFill>
                  <a:srgbClr val="838787"/>
                </a:solidFill>
                <a:latin typeface="Calibri"/>
                <a:cs typeface="Calibri"/>
              </a:rPr>
              <a:t>of </a:t>
            </a:r>
            <a:r>
              <a:rPr sz="3600" b="1" spc="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spc="5" dirty="0">
                <a:solidFill>
                  <a:srgbClr val="838787"/>
                </a:solidFill>
                <a:latin typeface="Calibri"/>
                <a:cs typeface="Calibri"/>
              </a:rPr>
              <a:t>orbicularis</a:t>
            </a:r>
            <a:r>
              <a:rPr sz="3600" b="1" spc="-4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spc="5" dirty="0">
                <a:solidFill>
                  <a:srgbClr val="838787"/>
                </a:solidFill>
                <a:latin typeface="Calibri"/>
                <a:cs typeface="Calibri"/>
              </a:rPr>
              <a:t>oculi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351216" y="7167533"/>
            <a:ext cx="2666365" cy="578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00" b="1" spc="5" dirty="0">
                <a:solidFill>
                  <a:srgbClr val="838787"/>
                </a:solidFill>
                <a:latin typeface="Calibri"/>
                <a:cs typeface="Calibri"/>
              </a:rPr>
              <a:t>Closing</a:t>
            </a:r>
            <a:r>
              <a:rPr sz="3600" b="1" spc="-2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spc="5" dirty="0">
                <a:solidFill>
                  <a:srgbClr val="838787"/>
                </a:solidFill>
                <a:latin typeface="Calibri"/>
                <a:cs typeface="Calibri"/>
              </a:rPr>
              <a:t>of</a:t>
            </a:r>
            <a:r>
              <a:rPr sz="3600" b="1" spc="-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838787"/>
                </a:solidFill>
                <a:latin typeface="Calibri"/>
                <a:cs typeface="Calibri"/>
              </a:rPr>
              <a:t>eye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73010" y="734134"/>
            <a:ext cx="12158345" cy="1207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56760" algn="l"/>
                <a:tab pos="9541510" algn="l"/>
              </a:tabLst>
            </a:pPr>
            <a:r>
              <a:rPr spc="-5" dirty="0"/>
              <a:t>Or</a:t>
            </a:r>
            <a:r>
              <a:rPr dirty="0"/>
              <a:t>bicula</a:t>
            </a:r>
            <a:r>
              <a:rPr spc="-5" dirty="0"/>
              <a:t>r</a:t>
            </a:r>
            <a:r>
              <a:rPr dirty="0"/>
              <a:t>is	</a:t>
            </a:r>
            <a:r>
              <a:rPr spc="-5" dirty="0"/>
              <a:t>o</a:t>
            </a:r>
            <a:r>
              <a:rPr dirty="0"/>
              <a:t>culi –</a:t>
            </a:r>
            <a:r>
              <a:rPr spc="-5" dirty="0"/>
              <a:t> NO</a:t>
            </a:r>
            <a:r>
              <a:rPr dirty="0"/>
              <a:t>N	</a:t>
            </a:r>
            <a:r>
              <a:rPr spc="-70" dirty="0"/>
              <a:t>F</a:t>
            </a:r>
            <a:r>
              <a:rPr spc="-5" dirty="0"/>
              <a:t>O</a:t>
            </a:r>
            <a:r>
              <a:rPr dirty="0"/>
              <a:t>C</a:t>
            </a:r>
            <a:r>
              <a:rPr spc="-5" dirty="0"/>
              <a:t>A</a:t>
            </a:r>
            <a:r>
              <a:rPr dirty="0"/>
              <a:t>L</a:t>
            </a:r>
          </a:p>
        </p:txBody>
      </p:sp>
      <p:sp>
        <p:nvSpPr>
          <p:cNvPr id="3" name="object 3"/>
          <p:cNvSpPr/>
          <p:nvPr/>
        </p:nvSpPr>
        <p:spPr>
          <a:xfrm>
            <a:off x="344981" y="2859567"/>
            <a:ext cx="10054590" cy="6293485"/>
          </a:xfrm>
          <a:custGeom>
            <a:avLst/>
            <a:gdLst/>
            <a:ahLst/>
            <a:cxnLst/>
            <a:rect l="l" t="t" r="r" b="b"/>
            <a:pathLst>
              <a:path w="10054590" h="6293484">
                <a:moveTo>
                  <a:pt x="10054002" y="0"/>
                </a:moveTo>
                <a:lnTo>
                  <a:pt x="0" y="0"/>
                </a:lnTo>
                <a:lnTo>
                  <a:pt x="0" y="6293124"/>
                </a:lnTo>
                <a:lnTo>
                  <a:pt x="10054002" y="6293124"/>
                </a:lnTo>
                <a:lnTo>
                  <a:pt x="10054002" y="0"/>
                </a:lnTo>
                <a:close/>
              </a:path>
            </a:pathLst>
          </a:custGeom>
          <a:solidFill>
            <a:srgbClr val="EBF1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2676" y="2803039"/>
            <a:ext cx="210820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4450" dirty="0">
                <a:latin typeface="Arial MT"/>
                <a:cs typeface="Arial MT"/>
              </a:rPr>
              <a:t>•</a:t>
            </a:r>
            <a:endParaRPr sz="44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8104" y="2568625"/>
            <a:ext cx="8417560" cy="3622675"/>
          </a:xfrm>
          <a:prstGeom prst="rect">
            <a:avLst/>
          </a:prstGeom>
        </p:spPr>
        <p:txBody>
          <a:bodyPr vert="horz" wrap="square" lIns="0" tIns="1987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65"/>
              </a:spcBef>
            </a:pPr>
            <a:r>
              <a:rPr sz="4450" b="1" dirty="0">
                <a:latin typeface="Calibri"/>
                <a:cs typeface="Calibri"/>
              </a:rPr>
              <a:t>DEPENDING</a:t>
            </a:r>
            <a:r>
              <a:rPr sz="4450" b="1" spc="-10" dirty="0">
                <a:latin typeface="Calibri"/>
                <a:cs typeface="Calibri"/>
              </a:rPr>
              <a:t> </a:t>
            </a:r>
            <a:r>
              <a:rPr sz="4450" b="1" dirty="0">
                <a:latin typeface="Calibri"/>
                <a:cs typeface="Calibri"/>
              </a:rPr>
              <a:t>ON</a:t>
            </a:r>
            <a:r>
              <a:rPr sz="4450" b="1" spc="-5" dirty="0">
                <a:latin typeface="Calibri"/>
                <a:cs typeface="Calibri"/>
              </a:rPr>
              <a:t> SITE</a:t>
            </a:r>
            <a:r>
              <a:rPr sz="4450" b="1" spc="-10" dirty="0">
                <a:latin typeface="Calibri"/>
                <a:cs typeface="Calibri"/>
              </a:rPr>
              <a:t> </a:t>
            </a:r>
            <a:r>
              <a:rPr sz="4450" b="1" dirty="0">
                <a:latin typeface="Calibri"/>
                <a:cs typeface="Calibri"/>
              </a:rPr>
              <a:t>OF</a:t>
            </a:r>
            <a:r>
              <a:rPr sz="4450" b="1" spc="-5" dirty="0">
                <a:latin typeface="Calibri"/>
                <a:cs typeface="Calibri"/>
              </a:rPr>
              <a:t> </a:t>
            </a:r>
            <a:r>
              <a:rPr sz="4450" b="1" spc="-25" dirty="0">
                <a:latin typeface="Calibri"/>
                <a:cs typeface="Calibri"/>
              </a:rPr>
              <a:t>STIMULUS</a:t>
            </a:r>
            <a:r>
              <a:rPr sz="4450" b="1" spc="-5" dirty="0">
                <a:latin typeface="Calibri"/>
                <a:cs typeface="Calibri"/>
              </a:rPr>
              <a:t> </a:t>
            </a:r>
            <a:r>
              <a:rPr sz="4450" b="1" dirty="0">
                <a:latin typeface="Calibri"/>
                <a:cs typeface="Calibri"/>
              </a:rPr>
              <a:t>:</a:t>
            </a:r>
            <a:endParaRPr sz="4450">
              <a:latin typeface="Calibri"/>
              <a:cs typeface="Calibri"/>
            </a:endParaRPr>
          </a:p>
          <a:p>
            <a:pPr marL="1005205" indent="-565785">
              <a:lnSpc>
                <a:spcPct val="100000"/>
              </a:lnSpc>
              <a:spcBef>
                <a:spcPts val="1220"/>
              </a:spcBef>
              <a:buFont typeface="MS UI Gothic"/>
              <a:buChar char="❑"/>
              <a:tabLst>
                <a:tab pos="1004569" algn="l"/>
                <a:tab pos="1005205" algn="l"/>
              </a:tabLst>
            </a:pPr>
            <a:r>
              <a:rPr sz="3600" spc="-15" dirty="0">
                <a:latin typeface="Calibri"/>
                <a:cs typeface="Calibri"/>
              </a:rPr>
              <a:t>SUPRAORBITAL</a:t>
            </a:r>
            <a:endParaRPr sz="3600">
              <a:latin typeface="Calibri"/>
              <a:cs typeface="Calibri"/>
            </a:endParaRPr>
          </a:p>
          <a:p>
            <a:pPr marL="1005205" indent="-565785">
              <a:lnSpc>
                <a:spcPct val="100000"/>
              </a:lnSpc>
              <a:spcBef>
                <a:spcPts val="1005"/>
              </a:spcBef>
              <a:buFont typeface="MS UI Gothic"/>
              <a:buChar char="❑"/>
              <a:tabLst>
                <a:tab pos="1004569" algn="l"/>
                <a:tab pos="1005205" algn="l"/>
              </a:tabLst>
            </a:pPr>
            <a:r>
              <a:rPr sz="3600" spc="-5" dirty="0">
                <a:latin typeface="Calibri"/>
                <a:cs typeface="Calibri"/>
              </a:rPr>
              <a:t>TRIGEMINOFACIAL</a:t>
            </a:r>
            <a:endParaRPr sz="3600">
              <a:latin typeface="Calibri"/>
              <a:cs typeface="Calibri"/>
            </a:endParaRPr>
          </a:p>
          <a:p>
            <a:pPr marL="1005205" indent="-565785">
              <a:lnSpc>
                <a:spcPct val="100000"/>
              </a:lnSpc>
              <a:spcBef>
                <a:spcPts val="1000"/>
              </a:spcBef>
              <a:buFont typeface="MS UI Gothic"/>
              <a:buChar char="❑"/>
              <a:tabLst>
                <a:tab pos="1004569" algn="l"/>
                <a:tab pos="1005205" algn="l"/>
              </a:tabLst>
            </a:pPr>
            <a:r>
              <a:rPr sz="3600" spc="-10" dirty="0">
                <a:latin typeface="Calibri"/>
                <a:cs typeface="Calibri"/>
              </a:rPr>
              <a:t>McCarthy’s</a:t>
            </a:r>
            <a:r>
              <a:rPr sz="3600" spc="-5" dirty="0">
                <a:latin typeface="Calibri"/>
                <a:cs typeface="Calibri"/>
              </a:rPr>
              <a:t> </a:t>
            </a:r>
            <a:r>
              <a:rPr sz="3600" spc="5" dirty="0">
                <a:latin typeface="Calibri"/>
                <a:cs typeface="Calibri"/>
              </a:rPr>
              <a:t>or</a:t>
            </a:r>
            <a:r>
              <a:rPr sz="360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NASOPALPEBRAL</a:t>
            </a:r>
            <a:endParaRPr sz="3600">
              <a:latin typeface="Calibri"/>
              <a:cs typeface="Calibri"/>
            </a:endParaRPr>
          </a:p>
          <a:p>
            <a:pPr marL="1005205" indent="-565785">
              <a:lnSpc>
                <a:spcPct val="100000"/>
              </a:lnSpc>
              <a:spcBef>
                <a:spcPts val="1005"/>
              </a:spcBef>
              <a:buFont typeface="MS UI Gothic"/>
              <a:buChar char="❑"/>
              <a:tabLst>
                <a:tab pos="1004569" algn="l"/>
                <a:tab pos="1005205" algn="l"/>
              </a:tabLst>
            </a:pPr>
            <a:r>
              <a:rPr sz="3600" spc="10" dirty="0">
                <a:latin typeface="Calibri"/>
                <a:cs typeface="Calibri"/>
              </a:rPr>
              <a:t>GLABELLAR</a:t>
            </a:r>
            <a:r>
              <a:rPr sz="3600" dirty="0">
                <a:latin typeface="Calibri"/>
                <a:cs typeface="Calibri"/>
              </a:rPr>
              <a:t> </a:t>
            </a:r>
            <a:r>
              <a:rPr sz="3600" spc="-85" dirty="0">
                <a:latin typeface="Calibri"/>
                <a:cs typeface="Calibri"/>
              </a:rPr>
              <a:t>TAP</a:t>
            </a:r>
            <a:r>
              <a:rPr sz="3600" spc="5" dirty="0">
                <a:latin typeface="Calibri"/>
                <a:cs typeface="Calibri"/>
              </a:rPr>
              <a:t> (MYERSON’S </a:t>
            </a:r>
            <a:r>
              <a:rPr sz="3600" spc="10" dirty="0">
                <a:latin typeface="Calibri"/>
                <a:cs typeface="Calibri"/>
              </a:rPr>
              <a:t>SIGN)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67253" y="2102968"/>
            <a:ext cx="6863043" cy="687162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197873" y="2776644"/>
            <a:ext cx="2403475" cy="70421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439420" marR="5080" indent="-427355">
              <a:lnSpc>
                <a:spcPts val="2570"/>
              </a:lnSpc>
              <a:spcBef>
                <a:spcPts val="350"/>
              </a:spcBef>
            </a:pPr>
            <a:r>
              <a:rPr sz="2300" b="1" spc="-5" dirty="0">
                <a:latin typeface="Calibri"/>
                <a:cs typeface="Calibri"/>
              </a:rPr>
              <a:t>supraorbital</a:t>
            </a:r>
            <a:r>
              <a:rPr sz="2300" b="1" spc="-3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ridge</a:t>
            </a:r>
            <a:r>
              <a:rPr sz="2300" b="1" spc="-30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– </a:t>
            </a:r>
            <a:r>
              <a:rPr sz="2300" b="1" spc="-50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outer</a:t>
            </a:r>
            <a:r>
              <a:rPr sz="2300" b="1" spc="-1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aspect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344678" y="5309542"/>
            <a:ext cx="102171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-5" dirty="0">
                <a:latin typeface="Calibri"/>
                <a:cs typeface="Calibri"/>
              </a:rPr>
              <a:t>Glabella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503089" y="7515559"/>
            <a:ext cx="1790700" cy="70421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366395" marR="5080" indent="-354330">
              <a:lnSpc>
                <a:spcPts val="2570"/>
              </a:lnSpc>
              <a:spcBef>
                <a:spcPts val="350"/>
              </a:spcBef>
            </a:pPr>
            <a:r>
              <a:rPr sz="2300" b="1" spc="-5" dirty="0">
                <a:latin typeface="Calibri"/>
                <a:cs typeface="Calibri"/>
              </a:rPr>
              <a:t>Orbital</a:t>
            </a:r>
            <a:r>
              <a:rPr sz="2300" b="1" spc="-6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margin </a:t>
            </a:r>
            <a:r>
              <a:rPr sz="2300" b="1" spc="-50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(around)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260319" y="4982662"/>
            <a:ext cx="1363345" cy="103124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76200" marR="5080" indent="-64135" algn="just">
              <a:lnSpc>
                <a:spcPts val="2570"/>
              </a:lnSpc>
              <a:spcBef>
                <a:spcPts val="350"/>
              </a:spcBef>
            </a:pPr>
            <a:r>
              <a:rPr sz="2300" b="1" spc="-30" dirty="0">
                <a:latin typeface="Calibri"/>
                <a:cs typeface="Calibri"/>
              </a:rPr>
              <a:t>F</a:t>
            </a:r>
            <a:r>
              <a:rPr sz="2300" b="1" spc="-5" dirty="0">
                <a:latin typeface="Calibri"/>
                <a:cs typeface="Calibri"/>
              </a:rPr>
              <a:t>o</a:t>
            </a:r>
            <a:r>
              <a:rPr sz="2300" b="1" spc="-30" dirty="0">
                <a:latin typeface="Calibri"/>
                <a:cs typeface="Calibri"/>
              </a:rPr>
              <a:t>r</a:t>
            </a:r>
            <a:r>
              <a:rPr sz="2300" b="1" dirty="0">
                <a:latin typeface="Calibri"/>
                <a:cs typeface="Calibri"/>
              </a:rPr>
              <a:t>ehead(t  ill hairline </a:t>
            </a:r>
            <a:r>
              <a:rPr sz="2300" b="1" spc="-50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margin)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907166" y="2893941"/>
            <a:ext cx="2021839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5" dirty="0">
                <a:latin typeface="Microsoft Sans Serif"/>
                <a:cs typeface="Microsoft Sans Serif"/>
              </a:rPr>
              <a:t>Tapping</a:t>
            </a:r>
            <a:r>
              <a:rPr sz="2450" spc="-80" dirty="0">
                <a:latin typeface="Microsoft Sans Serif"/>
                <a:cs typeface="Microsoft Sans Serif"/>
              </a:rPr>
              <a:t> </a:t>
            </a:r>
            <a:r>
              <a:rPr sz="2450" spc="70" dirty="0">
                <a:latin typeface="Microsoft Sans Serif"/>
                <a:cs typeface="Microsoft Sans Serif"/>
              </a:rPr>
              <a:t>over:</a:t>
            </a:r>
            <a:endParaRPr sz="24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80227" y="9360366"/>
            <a:ext cx="356044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-35" dirty="0">
                <a:latin typeface="Microsoft Sans Serif"/>
                <a:cs typeface="Microsoft Sans Serif"/>
              </a:rPr>
              <a:t>Causes</a:t>
            </a:r>
            <a:r>
              <a:rPr sz="2450" spc="-60" dirty="0">
                <a:latin typeface="Microsoft Sans Serif"/>
                <a:cs typeface="Microsoft Sans Serif"/>
              </a:rPr>
              <a:t> </a:t>
            </a:r>
            <a:r>
              <a:rPr sz="2450" spc="65" dirty="0">
                <a:latin typeface="Microsoft Sans Serif"/>
                <a:cs typeface="Microsoft Sans Serif"/>
              </a:rPr>
              <a:t>bilateral</a:t>
            </a:r>
            <a:r>
              <a:rPr sz="2450" spc="-55" dirty="0">
                <a:latin typeface="Microsoft Sans Serif"/>
                <a:cs typeface="Microsoft Sans Serif"/>
              </a:rPr>
              <a:t> </a:t>
            </a:r>
            <a:r>
              <a:rPr sz="2450" spc="110" dirty="0">
                <a:latin typeface="Microsoft Sans Serif"/>
                <a:cs typeface="Microsoft Sans Serif"/>
              </a:rPr>
              <a:t>blinking</a:t>
            </a:r>
            <a:endParaRPr sz="24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9840" y="360057"/>
            <a:ext cx="6922208" cy="565427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17728" y="386038"/>
            <a:ext cx="5966402" cy="565427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0045" y="6262183"/>
            <a:ext cx="2912832" cy="42407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05985" y="6382458"/>
            <a:ext cx="4704184" cy="4125476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1255" y="2756960"/>
            <a:ext cx="19084290" cy="8081645"/>
            <a:chOff x="661255" y="2756960"/>
            <a:chExt cx="19084290" cy="80816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6482" y="2756960"/>
              <a:ext cx="12618711" cy="808148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0433" y="5060587"/>
              <a:ext cx="5652135" cy="2736850"/>
            </a:xfrm>
            <a:custGeom>
              <a:avLst/>
              <a:gdLst/>
              <a:ahLst/>
              <a:cxnLst/>
              <a:rect l="l" t="t" r="r" b="b"/>
              <a:pathLst>
                <a:path w="5652134" h="2736850">
                  <a:moveTo>
                    <a:pt x="4283657" y="0"/>
                  </a:moveTo>
                  <a:lnTo>
                    <a:pt x="4283657" y="684139"/>
                  </a:lnTo>
                  <a:lnTo>
                    <a:pt x="0" y="684139"/>
                  </a:lnTo>
                  <a:lnTo>
                    <a:pt x="0" y="2052419"/>
                  </a:lnTo>
                  <a:lnTo>
                    <a:pt x="4283657" y="2052419"/>
                  </a:lnTo>
                  <a:lnTo>
                    <a:pt x="4283657" y="2736558"/>
                  </a:lnTo>
                  <a:lnTo>
                    <a:pt x="5651936" y="1368278"/>
                  </a:lnTo>
                  <a:lnTo>
                    <a:pt x="4283657" y="0"/>
                  </a:lnTo>
                  <a:close/>
                </a:path>
              </a:pathLst>
            </a:custGeom>
            <a:solidFill>
              <a:srgbClr val="CFD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1732" y="5881553"/>
              <a:ext cx="6649720" cy="1094740"/>
            </a:xfrm>
            <a:custGeom>
              <a:avLst/>
              <a:gdLst/>
              <a:ahLst/>
              <a:cxnLst/>
              <a:rect l="l" t="t" r="r" b="b"/>
              <a:pathLst>
                <a:path w="6649720" h="1094740">
                  <a:moveTo>
                    <a:pt x="6466897" y="0"/>
                  </a:moveTo>
                  <a:lnTo>
                    <a:pt x="182440" y="0"/>
                  </a:lnTo>
                  <a:lnTo>
                    <a:pt x="133940" y="6516"/>
                  </a:lnTo>
                  <a:lnTo>
                    <a:pt x="90359" y="24908"/>
                  </a:lnTo>
                  <a:lnTo>
                    <a:pt x="53435" y="53435"/>
                  </a:lnTo>
                  <a:lnTo>
                    <a:pt x="24908" y="90359"/>
                  </a:lnTo>
                  <a:lnTo>
                    <a:pt x="6516" y="133940"/>
                  </a:lnTo>
                  <a:lnTo>
                    <a:pt x="0" y="182440"/>
                  </a:lnTo>
                  <a:lnTo>
                    <a:pt x="0" y="912182"/>
                  </a:lnTo>
                  <a:lnTo>
                    <a:pt x="6516" y="960682"/>
                  </a:lnTo>
                  <a:lnTo>
                    <a:pt x="24908" y="1004263"/>
                  </a:lnTo>
                  <a:lnTo>
                    <a:pt x="53435" y="1041187"/>
                  </a:lnTo>
                  <a:lnTo>
                    <a:pt x="90359" y="1069714"/>
                  </a:lnTo>
                  <a:lnTo>
                    <a:pt x="133940" y="1088106"/>
                  </a:lnTo>
                  <a:lnTo>
                    <a:pt x="182440" y="1094623"/>
                  </a:lnTo>
                  <a:lnTo>
                    <a:pt x="6466897" y="1094623"/>
                  </a:lnTo>
                  <a:lnTo>
                    <a:pt x="6515397" y="1088106"/>
                  </a:lnTo>
                  <a:lnTo>
                    <a:pt x="6558979" y="1069714"/>
                  </a:lnTo>
                  <a:lnTo>
                    <a:pt x="6595902" y="1041187"/>
                  </a:lnTo>
                  <a:lnTo>
                    <a:pt x="6624430" y="1004263"/>
                  </a:lnTo>
                  <a:lnTo>
                    <a:pt x="6642821" y="960682"/>
                  </a:lnTo>
                  <a:lnTo>
                    <a:pt x="6649338" y="912182"/>
                  </a:lnTo>
                  <a:lnTo>
                    <a:pt x="6649338" y="182440"/>
                  </a:lnTo>
                  <a:lnTo>
                    <a:pt x="6642821" y="133940"/>
                  </a:lnTo>
                  <a:lnTo>
                    <a:pt x="6624430" y="90359"/>
                  </a:lnTo>
                  <a:lnTo>
                    <a:pt x="6595902" y="53435"/>
                  </a:lnTo>
                  <a:lnTo>
                    <a:pt x="6558979" y="24908"/>
                  </a:lnTo>
                  <a:lnTo>
                    <a:pt x="6515397" y="6516"/>
                  </a:lnTo>
                  <a:lnTo>
                    <a:pt x="6466897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1732" y="5881553"/>
              <a:ext cx="6649720" cy="1094740"/>
            </a:xfrm>
            <a:custGeom>
              <a:avLst/>
              <a:gdLst/>
              <a:ahLst/>
              <a:cxnLst/>
              <a:rect l="l" t="t" r="r" b="b"/>
              <a:pathLst>
                <a:path w="6649720" h="1094740">
                  <a:moveTo>
                    <a:pt x="182440" y="0"/>
                  </a:moveTo>
                  <a:lnTo>
                    <a:pt x="6466898" y="0"/>
                  </a:lnTo>
                  <a:lnTo>
                    <a:pt x="6515398" y="6516"/>
                  </a:lnTo>
                  <a:lnTo>
                    <a:pt x="6558979" y="24908"/>
                  </a:lnTo>
                  <a:lnTo>
                    <a:pt x="6595903" y="53435"/>
                  </a:lnTo>
                  <a:lnTo>
                    <a:pt x="6624430" y="90359"/>
                  </a:lnTo>
                  <a:lnTo>
                    <a:pt x="6642821" y="133940"/>
                  </a:lnTo>
                  <a:lnTo>
                    <a:pt x="6649338" y="182440"/>
                  </a:lnTo>
                  <a:lnTo>
                    <a:pt x="6649338" y="912182"/>
                  </a:lnTo>
                  <a:lnTo>
                    <a:pt x="6642821" y="960682"/>
                  </a:lnTo>
                  <a:lnTo>
                    <a:pt x="6624430" y="1004263"/>
                  </a:lnTo>
                  <a:lnTo>
                    <a:pt x="6595903" y="1041187"/>
                  </a:lnTo>
                  <a:lnTo>
                    <a:pt x="6558979" y="1069714"/>
                  </a:lnTo>
                  <a:lnTo>
                    <a:pt x="6515398" y="1088106"/>
                  </a:lnTo>
                  <a:lnTo>
                    <a:pt x="6466898" y="1094623"/>
                  </a:lnTo>
                  <a:lnTo>
                    <a:pt x="182440" y="1094623"/>
                  </a:lnTo>
                  <a:lnTo>
                    <a:pt x="133940" y="1088106"/>
                  </a:lnTo>
                  <a:lnTo>
                    <a:pt x="90359" y="1069714"/>
                  </a:lnTo>
                  <a:lnTo>
                    <a:pt x="53435" y="1041187"/>
                  </a:lnTo>
                  <a:lnTo>
                    <a:pt x="24908" y="1004263"/>
                  </a:lnTo>
                  <a:lnTo>
                    <a:pt x="6516" y="960682"/>
                  </a:lnTo>
                  <a:lnTo>
                    <a:pt x="0" y="912182"/>
                  </a:lnTo>
                  <a:lnTo>
                    <a:pt x="0" y="182440"/>
                  </a:lnTo>
                  <a:lnTo>
                    <a:pt x="6516" y="133940"/>
                  </a:lnTo>
                  <a:lnTo>
                    <a:pt x="24908" y="90359"/>
                  </a:lnTo>
                  <a:lnTo>
                    <a:pt x="53435" y="53435"/>
                  </a:lnTo>
                  <a:lnTo>
                    <a:pt x="90359" y="24908"/>
                  </a:lnTo>
                  <a:lnTo>
                    <a:pt x="133940" y="6516"/>
                  </a:lnTo>
                  <a:lnTo>
                    <a:pt x="182440" y="0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905372" y="870626"/>
            <a:ext cx="8293734" cy="5575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450" spc="5" dirty="0"/>
              <a:t>Auditory-palpebral</a:t>
            </a:r>
            <a:r>
              <a:rPr sz="3450" dirty="0"/>
              <a:t> </a:t>
            </a:r>
            <a:r>
              <a:rPr sz="3450" spc="10" dirty="0"/>
              <a:t>/</a:t>
            </a:r>
            <a:r>
              <a:rPr sz="3450" spc="-5" dirty="0"/>
              <a:t> </a:t>
            </a:r>
            <a:r>
              <a:rPr sz="3450" spc="10" dirty="0"/>
              <a:t>cochleo-orbicularis</a:t>
            </a:r>
            <a:r>
              <a:rPr sz="3450" dirty="0"/>
              <a:t> </a:t>
            </a:r>
            <a:r>
              <a:rPr sz="3450" spc="-10" dirty="0"/>
              <a:t>reflex</a:t>
            </a:r>
            <a:endParaRPr sz="3450"/>
          </a:p>
        </p:txBody>
      </p:sp>
      <p:sp>
        <p:nvSpPr>
          <p:cNvPr id="8" name="object 8"/>
          <p:cNvSpPr txBox="1"/>
          <p:nvPr/>
        </p:nvSpPr>
        <p:spPr>
          <a:xfrm>
            <a:off x="854707" y="5867434"/>
            <a:ext cx="6283960" cy="99949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348230" marR="5080" indent="-2336165">
              <a:lnSpc>
                <a:spcPts val="3710"/>
              </a:lnSpc>
              <a:spcBef>
                <a:spcPts val="430"/>
              </a:spcBef>
            </a:pPr>
            <a:r>
              <a:rPr sz="3300" spc="-35" dirty="0">
                <a:latin typeface="Calibri"/>
                <a:cs typeface="Calibri"/>
              </a:rPr>
              <a:t>(Eye</a:t>
            </a:r>
            <a:r>
              <a:rPr sz="3300" spc="-5" dirty="0">
                <a:latin typeface="Calibri"/>
                <a:cs typeface="Calibri"/>
              </a:rPr>
              <a:t> </a:t>
            </a:r>
            <a:r>
              <a:rPr sz="3300" spc="-10" dirty="0">
                <a:latin typeface="Calibri"/>
                <a:cs typeface="Calibri"/>
              </a:rPr>
              <a:t>Closure</a:t>
            </a:r>
            <a:r>
              <a:rPr sz="3300" spc="-5" dirty="0">
                <a:latin typeface="Calibri"/>
                <a:cs typeface="Calibri"/>
              </a:rPr>
              <a:t> </a:t>
            </a:r>
            <a:r>
              <a:rPr sz="3300" spc="-15" dirty="0">
                <a:latin typeface="Calibri"/>
                <a:cs typeface="Calibri"/>
              </a:rPr>
              <a:t>More</a:t>
            </a:r>
            <a:r>
              <a:rPr sz="3300" spc="-5" dirty="0">
                <a:latin typeface="Calibri"/>
                <a:cs typeface="Calibri"/>
              </a:rPr>
              <a:t> On </a:t>
            </a:r>
            <a:r>
              <a:rPr sz="3300" spc="-20" dirty="0">
                <a:latin typeface="Calibri"/>
                <a:cs typeface="Calibri"/>
              </a:rPr>
              <a:t>Ipsilateral</a:t>
            </a:r>
            <a:r>
              <a:rPr sz="3300" spc="5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Side </a:t>
            </a:r>
            <a:r>
              <a:rPr sz="3300" spc="-735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Of</a:t>
            </a:r>
            <a:r>
              <a:rPr sz="3300" spc="-10" dirty="0">
                <a:latin typeface="Calibri"/>
                <a:cs typeface="Calibri"/>
              </a:rPr>
              <a:t> Noise)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3090" y="2576596"/>
            <a:ext cx="2640965" cy="1584960"/>
          </a:xfrm>
          <a:custGeom>
            <a:avLst/>
            <a:gdLst/>
            <a:ahLst/>
            <a:cxnLst/>
            <a:rect l="l" t="t" r="r" b="b"/>
            <a:pathLst>
              <a:path w="2640965" h="1584960">
                <a:moveTo>
                  <a:pt x="2482188" y="0"/>
                </a:moveTo>
                <a:lnTo>
                  <a:pt x="158437" y="0"/>
                </a:lnTo>
                <a:lnTo>
                  <a:pt x="108358" y="8077"/>
                </a:lnTo>
                <a:lnTo>
                  <a:pt x="64866" y="30569"/>
                </a:lnTo>
                <a:lnTo>
                  <a:pt x="30569" y="64866"/>
                </a:lnTo>
                <a:lnTo>
                  <a:pt x="8077" y="108359"/>
                </a:lnTo>
                <a:lnTo>
                  <a:pt x="0" y="158438"/>
                </a:lnTo>
                <a:lnTo>
                  <a:pt x="0" y="1425937"/>
                </a:lnTo>
                <a:lnTo>
                  <a:pt x="8077" y="1476016"/>
                </a:lnTo>
                <a:lnTo>
                  <a:pt x="30569" y="1519508"/>
                </a:lnTo>
                <a:lnTo>
                  <a:pt x="64866" y="1553805"/>
                </a:lnTo>
                <a:lnTo>
                  <a:pt x="108358" y="1576297"/>
                </a:lnTo>
                <a:lnTo>
                  <a:pt x="158437" y="1584374"/>
                </a:lnTo>
                <a:lnTo>
                  <a:pt x="2482188" y="1584374"/>
                </a:lnTo>
                <a:lnTo>
                  <a:pt x="2532267" y="1576297"/>
                </a:lnTo>
                <a:lnTo>
                  <a:pt x="2575759" y="1553805"/>
                </a:lnTo>
                <a:lnTo>
                  <a:pt x="2610056" y="1519508"/>
                </a:lnTo>
                <a:lnTo>
                  <a:pt x="2632548" y="1476016"/>
                </a:lnTo>
                <a:lnTo>
                  <a:pt x="2640625" y="1425937"/>
                </a:lnTo>
                <a:lnTo>
                  <a:pt x="2640625" y="158438"/>
                </a:lnTo>
                <a:lnTo>
                  <a:pt x="2632548" y="108359"/>
                </a:lnTo>
                <a:lnTo>
                  <a:pt x="2610056" y="64866"/>
                </a:lnTo>
                <a:lnTo>
                  <a:pt x="2575759" y="30569"/>
                </a:lnTo>
                <a:lnTo>
                  <a:pt x="2532267" y="8077"/>
                </a:lnTo>
                <a:lnTo>
                  <a:pt x="2482188" y="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22256" y="3073657"/>
            <a:ext cx="1682114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5" dirty="0">
                <a:solidFill>
                  <a:srgbClr val="FFFFFF"/>
                </a:solidFill>
                <a:latin typeface="Calibri"/>
                <a:cs typeface="Calibri"/>
              </a:rPr>
              <a:t>Loud</a:t>
            </a:r>
            <a:r>
              <a:rPr sz="295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FFFFFF"/>
                </a:solidFill>
                <a:latin typeface="Calibri"/>
                <a:cs typeface="Calibri"/>
              </a:rPr>
              <a:t>noise</a:t>
            </a:r>
            <a:endParaRPr sz="295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347780" y="2576596"/>
            <a:ext cx="3432810" cy="1584960"/>
            <a:chOff x="3347780" y="2576596"/>
            <a:chExt cx="3432810" cy="1584960"/>
          </a:xfrm>
        </p:grpSpPr>
        <p:sp>
          <p:nvSpPr>
            <p:cNvPr id="12" name="object 12"/>
            <p:cNvSpPr/>
            <p:nvPr/>
          </p:nvSpPr>
          <p:spPr>
            <a:xfrm>
              <a:off x="3347780" y="3041347"/>
              <a:ext cx="560070" cy="655320"/>
            </a:xfrm>
            <a:custGeom>
              <a:avLst/>
              <a:gdLst/>
              <a:ahLst/>
              <a:cxnLst/>
              <a:rect l="l" t="t" r="r" b="b"/>
              <a:pathLst>
                <a:path w="560070" h="655320">
                  <a:moveTo>
                    <a:pt x="279905" y="0"/>
                  </a:moveTo>
                  <a:lnTo>
                    <a:pt x="279905" y="130975"/>
                  </a:lnTo>
                  <a:lnTo>
                    <a:pt x="0" y="130975"/>
                  </a:lnTo>
                  <a:lnTo>
                    <a:pt x="0" y="523899"/>
                  </a:lnTo>
                  <a:lnTo>
                    <a:pt x="279905" y="523899"/>
                  </a:lnTo>
                  <a:lnTo>
                    <a:pt x="279905" y="654874"/>
                  </a:lnTo>
                  <a:lnTo>
                    <a:pt x="559812" y="327437"/>
                  </a:lnTo>
                  <a:lnTo>
                    <a:pt x="279905" y="0"/>
                  </a:lnTo>
                  <a:close/>
                </a:path>
              </a:pathLst>
            </a:custGeom>
            <a:solidFill>
              <a:srgbClr val="B1C0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39968" y="2576596"/>
              <a:ext cx="2640965" cy="1584960"/>
            </a:xfrm>
            <a:custGeom>
              <a:avLst/>
              <a:gdLst/>
              <a:ahLst/>
              <a:cxnLst/>
              <a:rect l="l" t="t" r="r" b="b"/>
              <a:pathLst>
                <a:path w="2640965" h="1584960">
                  <a:moveTo>
                    <a:pt x="2482188" y="0"/>
                  </a:moveTo>
                  <a:lnTo>
                    <a:pt x="158437" y="0"/>
                  </a:lnTo>
                  <a:lnTo>
                    <a:pt x="108358" y="8077"/>
                  </a:lnTo>
                  <a:lnTo>
                    <a:pt x="64866" y="30569"/>
                  </a:lnTo>
                  <a:lnTo>
                    <a:pt x="30569" y="64866"/>
                  </a:lnTo>
                  <a:lnTo>
                    <a:pt x="8077" y="108359"/>
                  </a:lnTo>
                  <a:lnTo>
                    <a:pt x="0" y="158438"/>
                  </a:lnTo>
                  <a:lnTo>
                    <a:pt x="0" y="1425937"/>
                  </a:lnTo>
                  <a:lnTo>
                    <a:pt x="8077" y="1476016"/>
                  </a:lnTo>
                  <a:lnTo>
                    <a:pt x="30569" y="1519508"/>
                  </a:lnTo>
                  <a:lnTo>
                    <a:pt x="64866" y="1553805"/>
                  </a:lnTo>
                  <a:lnTo>
                    <a:pt x="108358" y="1576297"/>
                  </a:lnTo>
                  <a:lnTo>
                    <a:pt x="158437" y="1584374"/>
                  </a:lnTo>
                  <a:lnTo>
                    <a:pt x="2482188" y="1584374"/>
                  </a:lnTo>
                  <a:lnTo>
                    <a:pt x="2532267" y="1576297"/>
                  </a:lnTo>
                  <a:lnTo>
                    <a:pt x="2575759" y="1553805"/>
                  </a:lnTo>
                  <a:lnTo>
                    <a:pt x="2610057" y="1519508"/>
                  </a:lnTo>
                  <a:lnTo>
                    <a:pt x="2632549" y="1476016"/>
                  </a:lnTo>
                  <a:lnTo>
                    <a:pt x="2640626" y="1425937"/>
                  </a:lnTo>
                  <a:lnTo>
                    <a:pt x="2640626" y="158438"/>
                  </a:lnTo>
                  <a:lnTo>
                    <a:pt x="2632549" y="108359"/>
                  </a:lnTo>
                  <a:lnTo>
                    <a:pt x="2610057" y="64866"/>
                  </a:lnTo>
                  <a:lnTo>
                    <a:pt x="2575759" y="30569"/>
                  </a:lnTo>
                  <a:lnTo>
                    <a:pt x="2532267" y="8077"/>
                  </a:lnTo>
                  <a:lnTo>
                    <a:pt x="2482188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373507" y="2650690"/>
            <a:ext cx="2173605" cy="132397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065" marR="5080" indent="-635" algn="ctr">
              <a:lnSpc>
                <a:spcPts val="3329"/>
              </a:lnSpc>
              <a:spcBef>
                <a:spcPts val="405"/>
              </a:spcBef>
            </a:pPr>
            <a:r>
              <a:rPr sz="2950" spc="-15" dirty="0">
                <a:solidFill>
                  <a:srgbClr val="FFFFFF"/>
                </a:solidFill>
                <a:latin typeface="Calibri"/>
                <a:cs typeface="Calibri"/>
              </a:rPr>
              <a:t>Reflex </a:t>
            </a:r>
            <a:r>
              <a:rPr sz="29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50" spc="-5" dirty="0">
                <a:solidFill>
                  <a:srgbClr val="FFFFFF"/>
                </a:solidFill>
                <a:latin typeface="Calibri"/>
                <a:cs typeface="Calibri"/>
              </a:rPr>
              <a:t>contraction</a:t>
            </a:r>
            <a:r>
              <a:rPr sz="295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950" spc="-6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50" dirty="0">
                <a:solidFill>
                  <a:srgbClr val="FFFFFF"/>
                </a:solidFill>
                <a:latin typeface="Calibri"/>
                <a:cs typeface="Calibri"/>
              </a:rPr>
              <a:t>o.oculi</a:t>
            </a:r>
            <a:endParaRPr sz="295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044656" y="2576596"/>
            <a:ext cx="3432810" cy="1584960"/>
            <a:chOff x="7044656" y="2576596"/>
            <a:chExt cx="3432810" cy="1584960"/>
          </a:xfrm>
        </p:grpSpPr>
        <p:sp>
          <p:nvSpPr>
            <p:cNvPr id="16" name="object 16"/>
            <p:cNvSpPr/>
            <p:nvPr/>
          </p:nvSpPr>
          <p:spPr>
            <a:xfrm>
              <a:off x="7044656" y="3041347"/>
              <a:ext cx="560070" cy="655320"/>
            </a:xfrm>
            <a:custGeom>
              <a:avLst/>
              <a:gdLst/>
              <a:ahLst/>
              <a:cxnLst/>
              <a:rect l="l" t="t" r="r" b="b"/>
              <a:pathLst>
                <a:path w="560070" h="655320">
                  <a:moveTo>
                    <a:pt x="279906" y="0"/>
                  </a:moveTo>
                  <a:lnTo>
                    <a:pt x="279906" y="130975"/>
                  </a:lnTo>
                  <a:lnTo>
                    <a:pt x="0" y="130975"/>
                  </a:lnTo>
                  <a:lnTo>
                    <a:pt x="0" y="523899"/>
                  </a:lnTo>
                  <a:lnTo>
                    <a:pt x="279906" y="523899"/>
                  </a:lnTo>
                  <a:lnTo>
                    <a:pt x="279906" y="654874"/>
                  </a:lnTo>
                  <a:lnTo>
                    <a:pt x="559812" y="327437"/>
                  </a:lnTo>
                  <a:lnTo>
                    <a:pt x="279906" y="0"/>
                  </a:lnTo>
                  <a:close/>
                </a:path>
              </a:pathLst>
            </a:custGeom>
            <a:solidFill>
              <a:srgbClr val="B1C0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836845" y="2576596"/>
              <a:ext cx="2640965" cy="1584960"/>
            </a:xfrm>
            <a:custGeom>
              <a:avLst/>
              <a:gdLst/>
              <a:ahLst/>
              <a:cxnLst/>
              <a:rect l="l" t="t" r="r" b="b"/>
              <a:pathLst>
                <a:path w="2640965" h="1584960">
                  <a:moveTo>
                    <a:pt x="2482189" y="0"/>
                  </a:moveTo>
                  <a:lnTo>
                    <a:pt x="158438" y="0"/>
                  </a:lnTo>
                  <a:lnTo>
                    <a:pt x="108359" y="8077"/>
                  </a:lnTo>
                  <a:lnTo>
                    <a:pt x="64866" y="30569"/>
                  </a:lnTo>
                  <a:lnTo>
                    <a:pt x="30569" y="64866"/>
                  </a:lnTo>
                  <a:lnTo>
                    <a:pt x="8077" y="108359"/>
                  </a:lnTo>
                  <a:lnTo>
                    <a:pt x="0" y="158438"/>
                  </a:lnTo>
                  <a:lnTo>
                    <a:pt x="0" y="1425937"/>
                  </a:lnTo>
                  <a:lnTo>
                    <a:pt x="8077" y="1476016"/>
                  </a:lnTo>
                  <a:lnTo>
                    <a:pt x="30569" y="1519508"/>
                  </a:lnTo>
                  <a:lnTo>
                    <a:pt x="64866" y="1553805"/>
                  </a:lnTo>
                  <a:lnTo>
                    <a:pt x="108359" y="1576297"/>
                  </a:lnTo>
                  <a:lnTo>
                    <a:pt x="158438" y="1584374"/>
                  </a:lnTo>
                  <a:lnTo>
                    <a:pt x="2482189" y="1584374"/>
                  </a:lnTo>
                  <a:lnTo>
                    <a:pt x="2532267" y="1576297"/>
                  </a:lnTo>
                  <a:lnTo>
                    <a:pt x="2575760" y="1553805"/>
                  </a:lnTo>
                  <a:lnTo>
                    <a:pt x="2610057" y="1519508"/>
                  </a:lnTo>
                  <a:lnTo>
                    <a:pt x="2632549" y="1476016"/>
                  </a:lnTo>
                  <a:lnTo>
                    <a:pt x="2640626" y="1425937"/>
                  </a:lnTo>
                  <a:lnTo>
                    <a:pt x="2640626" y="158438"/>
                  </a:lnTo>
                  <a:lnTo>
                    <a:pt x="2632549" y="108359"/>
                  </a:lnTo>
                  <a:lnTo>
                    <a:pt x="2610057" y="64866"/>
                  </a:lnTo>
                  <a:lnTo>
                    <a:pt x="2575760" y="30569"/>
                  </a:lnTo>
                  <a:lnTo>
                    <a:pt x="2532267" y="8077"/>
                  </a:lnTo>
                  <a:lnTo>
                    <a:pt x="2482189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204655" y="2862173"/>
            <a:ext cx="1905635" cy="90106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400050" marR="5080" indent="-387985">
              <a:lnSpc>
                <a:spcPts val="3329"/>
              </a:lnSpc>
              <a:spcBef>
                <a:spcPts val="405"/>
              </a:spcBef>
            </a:pPr>
            <a:r>
              <a:rPr sz="2950" spc="-10" dirty="0">
                <a:solidFill>
                  <a:srgbClr val="FFFFFF"/>
                </a:solidFill>
                <a:latin typeface="Calibri"/>
                <a:cs typeface="Calibri"/>
              </a:rPr>
              <a:t>Bilateral</a:t>
            </a:r>
            <a:r>
              <a:rPr sz="295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50" spc="-15" dirty="0">
                <a:solidFill>
                  <a:srgbClr val="FFFFFF"/>
                </a:solidFill>
                <a:latin typeface="Calibri"/>
                <a:cs typeface="Calibri"/>
              </a:rPr>
              <a:t>eye </a:t>
            </a:r>
            <a:r>
              <a:rPr sz="2950" spc="-6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50" spc="-5" dirty="0">
                <a:solidFill>
                  <a:srgbClr val="FFFFFF"/>
                </a:solidFill>
                <a:latin typeface="Calibri"/>
                <a:cs typeface="Calibri"/>
              </a:rPr>
              <a:t>closure</a:t>
            </a:r>
            <a:endParaRPr sz="2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8850" y="734134"/>
            <a:ext cx="15507969" cy="1207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04380" algn="l"/>
                <a:tab pos="9862820" algn="l"/>
              </a:tabLst>
            </a:pPr>
            <a:r>
              <a:rPr spc="-15" dirty="0"/>
              <a:t>Visuo-palpebral</a:t>
            </a:r>
            <a:r>
              <a:rPr spc="25" dirty="0"/>
              <a:t> </a:t>
            </a:r>
            <a:r>
              <a:rPr dirty="0"/>
              <a:t>/	blink /	</a:t>
            </a:r>
            <a:r>
              <a:rPr spc="-5" dirty="0"/>
              <a:t>menace</a:t>
            </a:r>
            <a:r>
              <a:rPr spc="-70" dirty="0"/>
              <a:t> </a:t>
            </a:r>
            <a:r>
              <a:rPr spc="-50" dirty="0"/>
              <a:t>reflex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4903" y="2626455"/>
            <a:ext cx="8798499" cy="49569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309460" y="2626454"/>
            <a:ext cx="16619219" cy="8173720"/>
            <a:chOff x="2309460" y="2626454"/>
            <a:chExt cx="16619219" cy="81737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70245" y="2626454"/>
              <a:ext cx="5657895" cy="63217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309460" y="8948206"/>
              <a:ext cx="14853919" cy="1851660"/>
            </a:xfrm>
            <a:custGeom>
              <a:avLst/>
              <a:gdLst/>
              <a:ahLst/>
              <a:cxnLst/>
              <a:rect l="l" t="t" r="r" b="b"/>
              <a:pathLst>
                <a:path w="14853919" h="1851659">
                  <a:moveTo>
                    <a:pt x="13928013" y="0"/>
                  </a:moveTo>
                  <a:lnTo>
                    <a:pt x="13928013" y="462914"/>
                  </a:lnTo>
                  <a:lnTo>
                    <a:pt x="0" y="462914"/>
                  </a:lnTo>
                  <a:lnTo>
                    <a:pt x="0" y="1388744"/>
                  </a:lnTo>
                  <a:lnTo>
                    <a:pt x="13928013" y="1388744"/>
                  </a:lnTo>
                  <a:lnTo>
                    <a:pt x="13928013" y="1851659"/>
                  </a:lnTo>
                  <a:lnTo>
                    <a:pt x="14853838" y="925829"/>
                  </a:lnTo>
                  <a:lnTo>
                    <a:pt x="13928013" y="0"/>
                  </a:lnTo>
                  <a:close/>
                </a:path>
              </a:pathLst>
            </a:custGeom>
            <a:solidFill>
              <a:srgbClr val="CEE2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10167" y="9503703"/>
              <a:ext cx="13652500" cy="741045"/>
            </a:xfrm>
            <a:custGeom>
              <a:avLst/>
              <a:gdLst/>
              <a:ahLst/>
              <a:cxnLst/>
              <a:rect l="l" t="t" r="r" b="b"/>
              <a:pathLst>
                <a:path w="13652500" h="741045">
                  <a:moveTo>
                    <a:pt x="13528975" y="0"/>
                  </a:moveTo>
                  <a:lnTo>
                    <a:pt x="123445" y="0"/>
                  </a:lnTo>
                  <a:lnTo>
                    <a:pt x="75394" y="9700"/>
                  </a:lnTo>
                  <a:lnTo>
                    <a:pt x="36156" y="36156"/>
                  </a:lnTo>
                  <a:lnTo>
                    <a:pt x="9700" y="75395"/>
                  </a:lnTo>
                  <a:lnTo>
                    <a:pt x="0" y="123446"/>
                  </a:lnTo>
                  <a:lnTo>
                    <a:pt x="0" y="617216"/>
                  </a:lnTo>
                  <a:lnTo>
                    <a:pt x="9700" y="665267"/>
                  </a:lnTo>
                  <a:lnTo>
                    <a:pt x="36156" y="704506"/>
                  </a:lnTo>
                  <a:lnTo>
                    <a:pt x="75394" y="730962"/>
                  </a:lnTo>
                  <a:lnTo>
                    <a:pt x="123445" y="740663"/>
                  </a:lnTo>
                  <a:lnTo>
                    <a:pt x="13528975" y="740663"/>
                  </a:lnTo>
                  <a:lnTo>
                    <a:pt x="13577030" y="730962"/>
                  </a:lnTo>
                  <a:lnTo>
                    <a:pt x="13616271" y="704506"/>
                  </a:lnTo>
                  <a:lnTo>
                    <a:pt x="13642726" y="665267"/>
                  </a:lnTo>
                  <a:lnTo>
                    <a:pt x="13652427" y="617216"/>
                  </a:lnTo>
                  <a:lnTo>
                    <a:pt x="13652427" y="123446"/>
                  </a:lnTo>
                  <a:lnTo>
                    <a:pt x="13642726" y="75395"/>
                  </a:lnTo>
                  <a:lnTo>
                    <a:pt x="13616271" y="36156"/>
                  </a:lnTo>
                  <a:lnTo>
                    <a:pt x="13577030" y="9700"/>
                  </a:lnTo>
                  <a:lnTo>
                    <a:pt x="13528975" y="0"/>
                  </a:lnTo>
                  <a:close/>
                </a:path>
              </a:pathLst>
            </a:custGeom>
            <a:solidFill>
              <a:srgbClr val="449B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10167" y="9503703"/>
              <a:ext cx="13652500" cy="741045"/>
            </a:xfrm>
            <a:custGeom>
              <a:avLst/>
              <a:gdLst/>
              <a:ahLst/>
              <a:cxnLst/>
              <a:rect l="l" t="t" r="r" b="b"/>
              <a:pathLst>
                <a:path w="13652500" h="741045">
                  <a:moveTo>
                    <a:pt x="123446" y="0"/>
                  </a:moveTo>
                  <a:lnTo>
                    <a:pt x="13528980" y="0"/>
                  </a:lnTo>
                  <a:lnTo>
                    <a:pt x="13577030" y="9701"/>
                  </a:lnTo>
                  <a:lnTo>
                    <a:pt x="13616267" y="36156"/>
                  </a:lnTo>
                  <a:lnTo>
                    <a:pt x="13642721" y="75395"/>
                  </a:lnTo>
                  <a:lnTo>
                    <a:pt x="13652422" y="123446"/>
                  </a:lnTo>
                  <a:lnTo>
                    <a:pt x="13652422" y="617217"/>
                  </a:lnTo>
                  <a:lnTo>
                    <a:pt x="13642721" y="665267"/>
                  </a:lnTo>
                  <a:lnTo>
                    <a:pt x="13616267" y="704506"/>
                  </a:lnTo>
                  <a:lnTo>
                    <a:pt x="13577030" y="730962"/>
                  </a:lnTo>
                  <a:lnTo>
                    <a:pt x="13528980" y="740663"/>
                  </a:lnTo>
                  <a:lnTo>
                    <a:pt x="123446" y="740663"/>
                  </a:lnTo>
                  <a:lnTo>
                    <a:pt x="75395" y="730962"/>
                  </a:lnTo>
                  <a:lnTo>
                    <a:pt x="36156" y="704506"/>
                  </a:lnTo>
                  <a:lnTo>
                    <a:pt x="9701" y="665267"/>
                  </a:lnTo>
                  <a:lnTo>
                    <a:pt x="0" y="617217"/>
                  </a:lnTo>
                  <a:lnTo>
                    <a:pt x="0" y="123446"/>
                  </a:lnTo>
                  <a:lnTo>
                    <a:pt x="9701" y="75395"/>
                  </a:lnTo>
                  <a:lnTo>
                    <a:pt x="36156" y="36156"/>
                  </a:lnTo>
                  <a:lnTo>
                    <a:pt x="75395" y="9701"/>
                  </a:lnTo>
                  <a:lnTo>
                    <a:pt x="123446" y="0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181268" y="9517308"/>
            <a:ext cx="13111480" cy="578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Reflex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eye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closure</a:t>
            </a:r>
            <a:r>
              <a:rPr sz="3600" spc="10" dirty="0">
                <a:solidFill>
                  <a:srgbClr val="FFFFFF"/>
                </a:solidFill>
                <a:latin typeface="Calibri"/>
                <a:cs typeface="Calibri"/>
              </a:rPr>
              <a:t> in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 response</a:t>
            </a:r>
            <a:r>
              <a:rPr sz="3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bright</a:t>
            </a:r>
            <a:r>
              <a:rPr sz="3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light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 or</a:t>
            </a:r>
            <a:r>
              <a:rPr sz="3600" spc="10" dirty="0">
                <a:solidFill>
                  <a:srgbClr val="FFFFFF"/>
                </a:solidFill>
                <a:latin typeface="Calibri"/>
                <a:cs typeface="Calibri"/>
              </a:rPr>
              <a:t> sudden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10" dirty="0">
                <a:solidFill>
                  <a:srgbClr val="FFFFFF"/>
                </a:solidFill>
                <a:latin typeface="Calibri"/>
                <a:cs typeface="Calibri"/>
              </a:rPr>
              <a:t>visual 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stimulus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0827" y="746149"/>
            <a:ext cx="17903190" cy="11715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500" spc="-10" dirty="0"/>
              <a:t>Palpebro-oculogyric</a:t>
            </a:r>
            <a:r>
              <a:rPr sz="7500" spc="-5" dirty="0"/>
              <a:t> </a:t>
            </a:r>
            <a:r>
              <a:rPr sz="7500" spc="-55" dirty="0"/>
              <a:t>reflex/bell’s</a:t>
            </a:r>
            <a:r>
              <a:rPr sz="7500" dirty="0"/>
              <a:t> </a:t>
            </a:r>
            <a:r>
              <a:rPr sz="7500" spc="5" dirty="0"/>
              <a:t>phenomenon</a:t>
            </a:r>
            <a:endParaRPr sz="7500"/>
          </a:p>
        </p:txBody>
      </p:sp>
      <p:grpSp>
        <p:nvGrpSpPr>
          <p:cNvPr id="3" name="object 3"/>
          <p:cNvGrpSpPr/>
          <p:nvPr/>
        </p:nvGrpSpPr>
        <p:grpSpPr>
          <a:xfrm>
            <a:off x="2831283" y="2270239"/>
            <a:ext cx="6308090" cy="3201035"/>
            <a:chOff x="2831283" y="2270239"/>
            <a:chExt cx="6308090" cy="3201035"/>
          </a:xfrm>
        </p:grpSpPr>
        <p:sp>
          <p:nvSpPr>
            <p:cNvPr id="4" name="object 4"/>
            <p:cNvSpPr/>
            <p:nvPr/>
          </p:nvSpPr>
          <p:spPr>
            <a:xfrm>
              <a:off x="2831283" y="2270239"/>
              <a:ext cx="6308090" cy="3201035"/>
            </a:xfrm>
            <a:custGeom>
              <a:avLst/>
              <a:gdLst/>
              <a:ahLst/>
              <a:cxnLst/>
              <a:rect l="l" t="t" r="r" b="b"/>
              <a:pathLst>
                <a:path w="6308090" h="3201035">
                  <a:moveTo>
                    <a:pt x="4707448" y="0"/>
                  </a:moveTo>
                  <a:lnTo>
                    <a:pt x="4707448" y="800258"/>
                  </a:lnTo>
                  <a:lnTo>
                    <a:pt x="0" y="800258"/>
                  </a:lnTo>
                  <a:lnTo>
                    <a:pt x="0" y="2400776"/>
                  </a:lnTo>
                  <a:lnTo>
                    <a:pt x="4707448" y="2400776"/>
                  </a:lnTo>
                  <a:lnTo>
                    <a:pt x="4707448" y="3201034"/>
                  </a:lnTo>
                  <a:lnTo>
                    <a:pt x="6307966" y="1600516"/>
                  </a:lnTo>
                  <a:lnTo>
                    <a:pt x="4707448" y="0"/>
                  </a:lnTo>
                  <a:close/>
                </a:path>
              </a:pathLst>
            </a:custGeom>
            <a:solidFill>
              <a:srgbClr val="CFD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28259" y="3230548"/>
              <a:ext cx="2551430" cy="1280795"/>
            </a:xfrm>
            <a:custGeom>
              <a:avLst/>
              <a:gdLst/>
              <a:ahLst/>
              <a:cxnLst/>
              <a:rect l="l" t="t" r="r" b="b"/>
              <a:pathLst>
                <a:path w="2551429" h="1280795">
                  <a:moveTo>
                    <a:pt x="2337608" y="0"/>
                  </a:moveTo>
                  <a:lnTo>
                    <a:pt x="213407" y="0"/>
                  </a:lnTo>
                  <a:lnTo>
                    <a:pt x="164474" y="5636"/>
                  </a:lnTo>
                  <a:lnTo>
                    <a:pt x="119556" y="21690"/>
                  </a:lnTo>
                  <a:lnTo>
                    <a:pt x="79931" y="46883"/>
                  </a:lnTo>
                  <a:lnTo>
                    <a:pt x="46883" y="79931"/>
                  </a:lnTo>
                  <a:lnTo>
                    <a:pt x="21690" y="119556"/>
                  </a:lnTo>
                  <a:lnTo>
                    <a:pt x="5636" y="164474"/>
                  </a:lnTo>
                  <a:lnTo>
                    <a:pt x="0" y="213407"/>
                  </a:lnTo>
                  <a:lnTo>
                    <a:pt x="0" y="1067007"/>
                  </a:lnTo>
                  <a:lnTo>
                    <a:pt x="5636" y="1115939"/>
                  </a:lnTo>
                  <a:lnTo>
                    <a:pt x="21690" y="1160858"/>
                  </a:lnTo>
                  <a:lnTo>
                    <a:pt x="46883" y="1200482"/>
                  </a:lnTo>
                  <a:lnTo>
                    <a:pt x="79931" y="1233531"/>
                  </a:lnTo>
                  <a:lnTo>
                    <a:pt x="119556" y="1258723"/>
                  </a:lnTo>
                  <a:lnTo>
                    <a:pt x="164474" y="1274778"/>
                  </a:lnTo>
                  <a:lnTo>
                    <a:pt x="213407" y="1280414"/>
                  </a:lnTo>
                  <a:lnTo>
                    <a:pt x="2337608" y="1280414"/>
                  </a:lnTo>
                  <a:lnTo>
                    <a:pt x="2386540" y="1274778"/>
                  </a:lnTo>
                  <a:lnTo>
                    <a:pt x="2431459" y="1258723"/>
                  </a:lnTo>
                  <a:lnTo>
                    <a:pt x="2471083" y="1233531"/>
                  </a:lnTo>
                  <a:lnTo>
                    <a:pt x="2504132" y="1200482"/>
                  </a:lnTo>
                  <a:lnTo>
                    <a:pt x="2529324" y="1160858"/>
                  </a:lnTo>
                  <a:lnTo>
                    <a:pt x="2545379" y="1115939"/>
                  </a:lnTo>
                  <a:lnTo>
                    <a:pt x="2551015" y="1067007"/>
                  </a:lnTo>
                  <a:lnTo>
                    <a:pt x="2551015" y="213407"/>
                  </a:lnTo>
                  <a:lnTo>
                    <a:pt x="2545379" y="164474"/>
                  </a:lnTo>
                  <a:lnTo>
                    <a:pt x="2529324" y="119556"/>
                  </a:lnTo>
                  <a:lnTo>
                    <a:pt x="2504132" y="79931"/>
                  </a:lnTo>
                  <a:lnTo>
                    <a:pt x="2471083" y="46883"/>
                  </a:lnTo>
                  <a:lnTo>
                    <a:pt x="2431459" y="21690"/>
                  </a:lnTo>
                  <a:lnTo>
                    <a:pt x="2386540" y="5636"/>
                  </a:lnTo>
                  <a:lnTo>
                    <a:pt x="2337608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28259" y="3230548"/>
              <a:ext cx="2551430" cy="1280795"/>
            </a:xfrm>
            <a:custGeom>
              <a:avLst/>
              <a:gdLst/>
              <a:ahLst/>
              <a:cxnLst/>
              <a:rect l="l" t="t" r="r" b="b"/>
              <a:pathLst>
                <a:path w="2551429" h="1280795">
                  <a:moveTo>
                    <a:pt x="213406" y="0"/>
                  </a:moveTo>
                  <a:lnTo>
                    <a:pt x="2337608" y="0"/>
                  </a:lnTo>
                  <a:lnTo>
                    <a:pt x="2386540" y="5636"/>
                  </a:lnTo>
                  <a:lnTo>
                    <a:pt x="2431459" y="21690"/>
                  </a:lnTo>
                  <a:lnTo>
                    <a:pt x="2471083" y="46883"/>
                  </a:lnTo>
                  <a:lnTo>
                    <a:pt x="2504132" y="79931"/>
                  </a:lnTo>
                  <a:lnTo>
                    <a:pt x="2529324" y="119555"/>
                  </a:lnTo>
                  <a:lnTo>
                    <a:pt x="2545379" y="164474"/>
                  </a:lnTo>
                  <a:lnTo>
                    <a:pt x="2551015" y="213406"/>
                  </a:lnTo>
                  <a:lnTo>
                    <a:pt x="2551015" y="1067007"/>
                  </a:lnTo>
                  <a:lnTo>
                    <a:pt x="2545379" y="1115939"/>
                  </a:lnTo>
                  <a:lnTo>
                    <a:pt x="2529324" y="1160858"/>
                  </a:lnTo>
                  <a:lnTo>
                    <a:pt x="2504132" y="1200482"/>
                  </a:lnTo>
                  <a:lnTo>
                    <a:pt x="2471083" y="1233530"/>
                  </a:lnTo>
                  <a:lnTo>
                    <a:pt x="2431459" y="1258722"/>
                  </a:lnTo>
                  <a:lnTo>
                    <a:pt x="2386540" y="1274777"/>
                  </a:lnTo>
                  <a:lnTo>
                    <a:pt x="2337608" y="1280413"/>
                  </a:lnTo>
                  <a:lnTo>
                    <a:pt x="213406" y="1280413"/>
                  </a:lnTo>
                  <a:lnTo>
                    <a:pt x="164474" y="1274777"/>
                  </a:lnTo>
                  <a:lnTo>
                    <a:pt x="119555" y="1258722"/>
                  </a:lnTo>
                  <a:lnTo>
                    <a:pt x="79931" y="1233530"/>
                  </a:lnTo>
                  <a:lnTo>
                    <a:pt x="46883" y="1200482"/>
                  </a:lnTo>
                  <a:lnTo>
                    <a:pt x="21690" y="1160858"/>
                  </a:lnTo>
                  <a:lnTo>
                    <a:pt x="5636" y="1115939"/>
                  </a:lnTo>
                  <a:lnTo>
                    <a:pt x="0" y="1067007"/>
                  </a:lnTo>
                  <a:lnTo>
                    <a:pt x="0" y="213406"/>
                  </a:lnTo>
                  <a:lnTo>
                    <a:pt x="5636" y="164474"/>
                  </a:lnTo>
                  <a:lnTo>
                    <a:pt x="21690" y="119555"/>
                  </a:lnTo>
                  <a:lnTo>
                    <a:pt x="46883" y="79931"/>
                  </a:lnTo>
                  <a:lnTo>
                    <a:pt x="79931" y="46883"/>
                  </a:lnTo>
                  <a:lnTo>
                    <a:pt x="119555" y="21690"/>
                  </a:lnTo>
                  <a:lnTo>
                    <a:pt x="164474" y="5636"/>
                  </a:lnTo>
                  <a:lnTo>
                    <a:pt x="213406" y="0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836849" y="3323160"/>
            <a:ext cx="1534160" cy="97726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68275" marR="5080" indent="-156210">
              <a:lnSpc>
                <a:spcPts val="3629"/>
              </a:lnSpc>
              <a:spcBef>
                <a:spcPts val="409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Tight</a:t>
            </a:r>
            <a:r>
              <a:rPr sz="32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eye </a:t>
            </a:r>
            <a:r>
              <a:rPr sz="3200" spc="-7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closure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080786" y="3220077"/>
            <a:ext cx="2572385" cy="1301750"/>
            <a:chOff x="6080786" y="3220077"/>
            <a:chExt cx="2572385" cy="1301750"/>
          </a:xfrm>
        </p:grpSpPr>
        <p:sp>
          <p:nvSpPr>
            <p:cNvPr id="9" name="object 9"/>
            <p:cNvSpPr/>
            <p:nvPr/>
          </p:nvSpPr>
          <p:spPr>
            <a:xfrm>
              <a:off x="6091257" y="3230548"/>
              <a:ext cx="2551430" cy="1280795"/>
            </a:xfrm>
            <a:custGeom>
              <a:avLst/>
              <a:gdLst/>
              <a:ahLst/>
              <a:cxnLst/>
              <a:rect l="l" t="t" r="r" b="b"/>
              <a:pathLst>
                <a:path w="2551429" h="1280795">
                  <a:moveTo>
                    <a:pt x="2337608" y="0"/>
                  </a:moveTo>
                  <a:lnTo>
                    <a:pt x="213406" y="0"/>
                  </a:lnTo>
                  <a:lnTo>
                    <a:pt x="164473" y="5636"/>
                  </a:lnTo>
                  <a:lnTo>
                    <a:pt x="119555" y="21690"/>
                  </a:lnTo>
                  <a:lnTo>
                    <a:pt x="79931" y="46883"/>
                  </a:lnTo>
                  <a:lnTo>
                    <a:pt x="46882" y="79931"/>
                  </a:lnTo>
                  <a:lnTo>
                    <a:pt x="21690" y="119556"/>
                  </a:lnTo>
                  <a:lnTo>
                    <a:pt x="5636" y="164474"/>
                  </a:lnTo>
                  <a:lnTo>
                    <a:pt x="0" y="213407"/>
                  </a:lnTo>
                  <a:lnTo>
                    <a:pt x="0" y="1067007"/>
                  </a:lnTo>
                  <a:lnTo>
                    <a:pt x="5636" y="1115939"/>
                  </a:lnTo>
                  <a:lnTo>
                    <a:pt x="21690" y="1160858"/>
                  </a:lnTo>
                  <a:lnTo>
                    <a:pt x="46882" y="1200482"/>
                  </a:lnTo>
                  <a:lnTo>
                    <a:pt x="79931" y="1233531"/>
                  </a:lnTo>
                  <a:lnTo>
                    <a:pt x="119555" y="1258723"/>
                  </a:lnTo>
                  <a:lnTo>
                    <a:pt x="164473" y="1274778"/>
                  </a:lnTo>
                  <a:lnTo>
                    <a:pt x="213406" y="1280414"/>
                  </a:lnTo>
                  <a:lnTo>
                    <a:pt x="2337608" y="1280414"/>
                  </a:lnTo>
                  <a:lnTo>
                    <a:pt x="2386540" y="1274778"/>
                  </a:lnTo>
                  <a:lnTo>
                    <a:pt x="2431459" y="1258723"/>
                  </a:lnTo>
                  <a:lnTo>
                    <a:pt x="2471083" y="1233531"/>
                  </a:lnTo>
                  <a:lnTo>
                    <a:pt x="2504131" y="1200482"/>
                  </a:lnTo>
                  <a:lnTo>
                    <a:pt x="2529323" y="1160858"/>
                  </a:lnTo>
                  <a:lnTo>
                    <a:pt x="2545378" y="1115939"/>
                  </a:lnTo>
                  <a:lnTo>
                    <a:pt x="2551014" y="1067007"/>
                  </a:lnTo>
                  <a:lnTo>
                    <a:pt x="2551014" y="213407"/>
                  </a:lnTo>
                  <a:lnTo>
                    <a:pt x="2545378" y="164474"/>
                  </a:lnTo>
                  <a:lnTo>
                    <a:pt x="2529323" y="119556"/>
                  </a:lnTo>
                  <a:lnTo>
                    <a:pt x="2504131" y="79931"/>
                  </a:lnTo>
                  <a:lnTo>
                    <a:pt x="2471083" y="46883"/>
                  </a:lnTo>
                  <a:lnTo>
                    <a:pt x="2431459" y="21690"/>
                  </a:lnTo>
                  <a:lnTo>
                    <a:pt x="2386540" y="5636"/>
                  </a:lnTo>
                  <a:lnTo>
                    <a:pt x="2337608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91257" y="3230548"/>
              <a:ext cx="2551430" cy="1280795"/>
            </a:xfrm>
            <a:custGeom>
              <a:avLst/>
              <a:gdLst/>
              <a:ahLst/>
              <a:cxnLst/>
              <a:rect l="l" t="t" r="r" b="b"/>
              <a:pathLst>
                <a:path w="2551429" h="1280795">
                  <a:moveTo>
                    <a:pt x="213406" y="0"/>
                  </a:moveTo>
                  <a:lnTo>
                    <a:pt x="2337608" y="0"/>
                  </a:lnTo>
                  <a:lnTo>
                    <a:pt x="2386540" y="5636"/>
                  </a:lnTo>
                  <a:lnTo>
                    <a:pt x="2431459" y="21690"/>
                  </a:lnTo>
                  <a:lnTo>
                    <a:pt x="2471083" y="46883"/>
                  </a:lnTo>
                  <a:lnTo>
                    <a:pt x="2504132" y="79931"/>
                  </a:lnTo>
                  <a:lnTo>
                    <a:pt x="2529324" y="119555"/>
                  </a:lnTo>
                  <a:lnTo>
                    <a:pt x="2545379" y="164474"/>
                  </a:lnTo>
                  <a:lnTo>
                    <a:pt x="2551015" y="213406"/>
                  </a:lnTo>
                  <a:lnTo>
                    <a:pt x="2551015" y="1067007"/>
                  </a:lnTo>
                  <a:lnTo>
                    <a:pt x="2545379" y="1115939"/>
                  </a:lnTo>
                  <a:lnTo>
                    <a:pt x="2529324" y="1160858"/>
                  </a:lnTo>
                  <a:lnTo>
                    <a:pt x="2504132" y="1200482"/>
                  </a:lnTo>
                  <a:lnTo>
                    <a:pt x="2471083" y="1233530"/>
                  </a:lnTo>
                  <a:lnTo>
                    <a:pt x="2431459" y="1258722"/>
                  </a:lnTo>
                  <a:lnTo>
                    <a:pt x="2386540" y="1274777"/>
                  </a:lnTo>
                  <a:lnTo>
                    <a:pt x="2337608" y="1280413"/>
                  </a:lnTo>
                  <a:lnTo>
                    <a:pt x="213406" y="1280413"/>
                  </a:lnTo>
                  <a:lnTo>
                    <a:pt x="164474" y="1274777"/>
                  </a:lnTo>
                  <a:lnTo>
                    <a:pt x="119555" y="1258722"/>
                  </a:lnTo>
                  <a:lnTo>
                    <a:pt x="79931" y="1233530"/>
                  </a:lnTo>
                  <a:lnTo>
                    <a:pt x="46883" y="1200482"/>
                  </a:lnTo>
                  <a:lnTo>
                    <a:pt x="21690" y="1160858"/>
                  </a:lnTo>
                  <a:lnTo>
                    <a:pt x="5636" y="1115939"/>
                  </a:lnTo>
                  <a:lnTo>
                    <a:pt x="0" y="1067007"/>
                  </a:lnTo>
                  <a:lnTo>
                    <a:pt x="0" y="213406"/>
                  </a:lnTo>
                  <a:lnTo>
                    <a:pt x="5636" y="164474"/>
                  </a:lnTo>
                  <a:lnTo>
                    <a:pt x="21690" y="119555"/>
                  </a:lnTo>
                  <a:lnTo>
                    <a:pt x="46883" y="79931"/>
                  </a:lnTo>
                  <a:lnTo>
                    <a:pt x="79931" y="46883"/>
                  </a:lnTo>
                  <a:lnTo>
                    <a:pt x="119555" y="21690"/>
                  </a:lnTo>
                  <a:lnTo>
                    <a:pt x="164474" y="5636"/>
                  </a:lnTo>
                  <a:lnTo>
                    <a:pt x="213406" y="0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288688" y="3323160"/>
            <a:ext cx="2157095" cy="97726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447040" marR="5080" indent="-434975">
              <a:lnSpc>
                <a:spcPts val="3629"/>
              </a:lnSpc>
              <a:spcBef>
                <a:spcPts val="409"/>
              </a:spcBef>
            </a:pP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Eyeballs</a:t>
            </a:r>
            <a:r>
              <a:rPr sz="32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Calibri"/>
                <a:cs typeface="Calibri"/>
              </a:rPr>
              <a:t>turn </a:t>
            </a:r>
            <a:r>
              <a:rPr sz="3200" spc="-7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upward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28718" y="3142763"/>
            <a:ext cx="8458835" cy="11957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>
              <a:lnSpc>
                <a:spcPts val="4470"/>
              </a:lnSpc>
              <a:spcBef>
                <a:spcPts val="475"/>
              </a:spcBef>
            </a:pPr>
            <a:r>
              <a:rPr sz="3950" dirty="0">
                <a:latin typeface="Calibri"/>
                <a:cs typeface="Calibri"/>
              </a:rPr>
              <a:t>= Normal </a:t>
            </a:r>
            <a:r>
              <a:rPr sz="3950" spc="-5" dirty="0">
                <a:latin typeface="Calibri"/>
                <a:cs typeface="Calibri"/>
              </a:rPr>
              <a:t>response, </a:t>
            </a:r>
            <a:r>
              <a:rPr sz="3950" dirty="0">
                <a:latin typeface="Calibri"/>
                <a:cs typeface="Calibri"/>
              </a:rPr>
              <a:t>but not visible due </a:t>
            </a:r>
            <a:r>
              <a:rPr sz="3950" spc="-20" dirty="0">
                <a:latin typeface="Calibri"/>
                <a:cs typeface="Calibri"/>
              </a:rPr>
              <a:t>to </a:t>
            </a:r>
            <a:r>
              <a:rPr sz="3950" spc="-880" dirty="0">
                <a:latin typeface="Calibri"/>
                <a:cs typeface="Calibri"/>
              </a:rPr>
              <a:t> </a:t>
            </a:r>
            <a:r>
              <a:rPr sz="3950" spc="-30" dirty="0">
                <a:latin typeface="Calibri"/>
                <a:cs typeface="Calibri"/>
              </a:rPr>
              <a:t>fast</a:t>
            </a:r>
            <a:r>
              <a:rPr sz="3950" spc="-5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and </a:t>
            </a:r>
            <a:r>
              <a:rPr sz="3950" spc="-15" dirty="0">
                <a:latin typeface="Calibri"/>
                <a:cs typeface="Calibri"/>
              </a:rPr>
              <a:t>complete</a:t>
            </a:r>
            <a:r>
              <a:rPr sz="3950" dirty="0">
                <a:latin typeface="Calibri"/>
                <a:cs typeface="Calibri"/>
              </a:rPr>
              <a:t> </a:t>
            </a:r>
            <a:r>
              <a:rPr sz="3950" spc="-25" dirty="0">
                <a:latin typeface="Calibri"/>
                <a:cs typeface="Calibri"/>
              </a:rPr>
              <a:t>eye</a:t>
            </a:r>
            <a:r>
              <a:rPr sz="3950" dirty="0">
                <a:latin typeface="Calibri"/>
                <a:cs typeface="Calibri"/>
              </a:rPr>
              <a:t> </a:t>
            </a:r>
            <a:r>
              <a:rPr sz="3950" spc="-10" dirty="0">
                <a:latin typeface="Calibri"/>
                <a:cs typeface="Calibri"/>
              </a:rPr>
              <a:t>closure</a:t>
            </a:r>
            <a:endParaRPr sz="395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313274" y="6127574"/>
            <a:ext cx="8502650" cy="2927350"/>
            <a:chOff x="5313274" y="6127574"/>
            <a:chExt cx="8502650" cy="2927350"/>
          </a:xfrm>
        </p:grpSpPr>
        <p:sp>
          <p:nvSpPr>
            <p:cNvPr id="14" name="object 14"/>
            <p:cNvSpPr/>
            <p:nvPr/>
          </p:nvSpPr>
          <p:spPr>
            <a:xfrm>
              <a:off x="5323751" y="6138051"/>
              <a:ext cx="8481695" cy="2906395"/>
            </a:xfrm>
            <a:custGeom>
              <a:avLst/>
              <a:gdLst/>
              <a:ahLst/>
              <a:cxnLst/>
              <a:rect l="l" t="t" r="r" b="b"/>
              <a:pathLst>
                <a:path w="8481694" h="2906395">
                  <a:moveTo>
                    <a:pt x="7996994" y="0"/>
                  </a:moveTo>
                  <a:lnTo>
                    <a:pt x="0" y="0"/>
                  </a:lnTo>
                  <a:lnTo>
                    <a:pt x="0" y="2906072"/>
                  </a:lnTo>
                  <a:lnTo>
                    <a:pt x="7996994" y="2906072"/>
                  </a:lnTo>
                  <a:lnTo>
                    <a:pt x="8043640" y="2903855"/>
                  </a:lnTo>
                  <a:lnTo>
                    <a:pt x="8089032" y="2897339"/>
                  </a:lnTo>
                  <a:lnTo>
                    <a:pt x="8132966" y="2886726"/>
                  </a:lnTo>
                  <a:lnTo>
                    <a:pt x="8175240" y="2872220"/>
                  </a:lnTo>
                  <a:lnTo>
                    <a:pt x="8215650" y="2854024"/>
                  </a:lnTo>
                  <a:lnTo>
                    <a:pt x="8253994" y="2832341"/>
                  </a:lnTo>
                  <a:lnTo>
                    <a:pt x="8290069" y="2807373"/>
                  </a:lnTo>
                  <a:lnTo>
                    <a:pt x="8323671" y="2779324"/>
                  </a:lnTo>
                  <a:lnTo>
                    <a:pt x="8354598" y="2748397"/>
                  </a:lnTo>
                  <a:lnTo>
                    <a:pt x="8382647" y="2714795"/>
                  </a:lnTo>
                  <a:lnTo>
                    <a:pt x="8407614" y="2678720"/>
                  </a:lnTo>
                  <a:lnTo>
                    <a:pt x="8429298" y="2640376"/>
                  </a:lnTo>
                  <a:lnTo>
                    <a:pt x="8447494" y="2599965"/>
                  </a:lnTo>
                  <a:lnTo>
                    <a:pt x="8461999" y="2557691"/>
                  </a:lnTo>
                  <a:lnTo>
                    <a:pt x="8472612" y="2513756"/>
                  </a:lnTo>
                  <a:lnTo>
                    <a:pt x="8479128" y="2468364"/>
                  </a:lnTo>
                  <a:lnTo>
                    <a:pt x="8481345" y="2421717"/>
                  </a:lnTo>
                  <a:lnTo>
                    <a:pt x="8481345" y="484354"/>
                  </a:lnTo>
                  <a:lnTo>
                    <a:pt x="8479128" y="437708"/>
                  </a:lnTo>
                  <a:lnTo>
                    <a:pt x="8472612" y="392316"/>
                  </a:lnTo>
                  <a:lnTo>
                    <a:pt x="8461999" y="348381"/>
                  </a:lnTo>
                  <a:lnTo>
                    <a:pt x="8447494" y="306107"/>
                  </a:lnTo>
                  <a:lnTo>
                    <a:pt x="8429298" y="265696"/>
                  </a:lnTo>
                  <a:lnTo>
                    <a:pt x="8407614" y="227352"/>
                  </a:lnTo>
                  <a:lnTo>
                    <a:pt x="8382647" y="191277"/>
                  </a:lnTo>
                  <a:lnTo>
                    <a:pt x="8354598" y="157674"/>
                  </a:lnTo>
                  <a:lnTo>
                    <a:pt x="8323671" y="126747"/>
                  </a:lnTo>
                  <a:lnTo>
                    <a:pt x="8290069" y="98698"/>
                  </a:lnTo>
                  <a:lnTo>
                    <a:pt x="8253994" y="73731"/>
                  </a:lnTo>
                  <a:lnTo>
                    <a:pt x="8215650" y="52048"/>
                  </a:lnTo>
                  <a:lnTo>
                    <a:pt x="8175240" y="33852"/>
                  </a:lnTo>
                  <a:lnTo>
                    <a:pt x="8132966" y="19346"/>
                  </a:lnTo>
                  <a:lnTo>
                    <a:pt x="8089032" y="8733"/>
                  </a:lnTo>
                  <a:lnTo>
                    <a:pt x="8043640" y="2217"/>
                  </a:lnTo>
                  <a:lnTo>
                    <a:pt x="7996994" y="0"/>
                  </a:lnTo>
                  <a:close/>
                </a:path>
              </a:pathLst>
            </a:custGeom>
            <a:solidFill>
              <a:srgbClr val="CFD7E7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23752" y="6138051"/>
              <a:ext cx="8481695" cy="2906395"/>
            </a:xfrm>
            <a:custGeom>
              <a:avLst/>
              <a:gdLst/>
              <a:ahLst/>
              <a:cxnLst/>
              <a:rect l="l" t="t" r="r" b="b"/>
              <a:pathLst>
                <a:path w="8481694" h="2906395">
                  <a:moveTo>
                    <a:pt x="8481345" y="484355"/>
                  </a:moveTo>
                  <a:lnTo>
                    <a:pt x="8481345" y="2421717"/>
                  </a:lnTo>
                  <a:lnTo>
                    <a:pt x="8479128" y="2468364"/>
                  </a:lnTo>
                  <a:lnTo>
                    <a:pt x="8472612" y="2513756"/>
                  </a:lnTo>
                  <a:lnTo>
                    <a:pt x="8461999" y="2557691"/>
                  </a:lnTo>
                  <a:lnTo>
                    <a:pt x="8447493" y="2599965"/>
                  </a:lnTo>
                  <a:lnTo>
                    <a:pt x="8429297" y="2640376"/>
                  </a:lnTo>
                  <a:lnTo>
                    <a:pt x="8407614" y="2678720"/>
                  </a:lnTo>
                  <a:lnTo>
                    <a:pt x="8382646" y="2714795"/>
                  </a:lnTo>
                  <a:lnTo>
                    <a:pt x="8354598" y="2748397"/>
                  </a:lnTo>
                  <a:lnTo>
                    <a:pt x="8323670" y="2779324"/>
                  </a:lnTo>
                  <a:lnTo>
                    <a:pt x="8290068" y="2807373"/>
                  </a:lnTo>
                  <a:lnTo>
                    <a:pt x="8253993" y="2832341"/>
                  </a:lnTo>
                  <a:lnTo>
                    <a:pt x="8215649" y="2854024"/>
                  </a:lnTo>
                  <a:lnTo>
                    <a:pt x="8175238" y="2872220"/>
                  </a:lnTo>
                  <a:lnTo>
                    <a:pt x="8132964" y="2886726"/>
                  </a:lnTo>
                  <a:lnTo>
                    <a:pt x="8089029" y="2897339"/>
                  </a:lnTo>
                  <a:lnTo>
                    <a:pt x="8043637" y="2903855"/>
                  </a:lnTo>
                  <a:lnTo>
                    <a:pt x="7996990" y="2906072"/>
                  </a:lnTo>
                  <a:lnTo>
                    <a:pt x="0" y="2906072"/>
                  </a:lnTo>
                  <a:lnTo>
                    <a:pt x="0" y="0"/>
                  </a:lnTo>
                  <a:lnTo>
                    <a:pt x="7996990" y="0"/>
                  </a:lnTo>
                  <a:lnTo>
                    <a:pt x="8043637" y="2217"/>
                  </a:lnTo>
                  <a:lnTo>
                    <a:pt x="8089029" y="8733"/>
                  </a:lnTo>
                  <a:lnTo>
                    <a:pt x="8132964" y="19346"/>
                  </a:lnTo>
                  <a:lnTo>
                    <a:pt x="8175238" y="33852"/>
                  </a:lnTo>
                  <a:lnTo>
                    <a:pt x="8215649" y="52048"/>
                  </a:lnTo>
                  <a:lnTo>
                    <a:pt x="8253993" y="73731"/>
                  </a:lnTo>
                  <a:lnTo>
                    <a:pt x="8290068" y="98698"/>
                  </a:lnTo>
                  <a:lnTo>
                    <a:pt x="8323670" y="126747"/>
                  </a:lnTo>
                  <a:lnTo>
                    <a:pt x="8354598" y="157675"/>
                  </a:lnTo>
                  <a:lnTo>
                    <a:pt x="8382646" y="191277"/>
                  </a:lnTo>
                  <a:lnTo>
                    <a:pt x="8407614" y="227352"/>
                  </a:lnTo>
                  <a:lnTo>
                    <a:pt x="8429297" y="265696"/>
                  </a:lnTo>
                  <a:lnTo>
                    <a:pt x="8447493" y="306107"/>
                  </a:lnTo>
                  <a:lnTo>
                    <a:pt x="8461999" y="348381"/>
                  </a:lnTo>
                  <a:lnTo>
                    <a:pt x="8472612" y="392316"/>
                  </a:lnTo>
                  <a:lnTo>
                    <a:pt x="8479128" y="437708"/>
                  </a:lnTo>
                  <a:lnTo>
                    <a:pt x="8481345" y="484355"/>
                  </a:lnTo>
                  <a:close/>
                </a:path>
              </a:pathLst>
            </a:custGeom>
            <a:ln w="20941">
              <a:solidFill>
                <a:srgbClr val="CF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515234" y="6143283"/>
            <a:ext cx="7593965" cy="273748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48285" marR="762635" indent="-236220">
              <a:lnSpc>
                <a:spcPts val="5070"/>
              </a:lnSpc>
              <a:spcBef>
                <a:spcPts val="495"/>
              </a:spcBef>
              <a:buSzPct val="97752"/>
              <a:buChar char="•"/>
              <a:tabLst>
                <a:tab pos="295275" algn="l"/>
              </a:tabLst>
            </a:pPr>
            <a:r>
              <a:rPr sz="4450" dirty="0">
                <a:solidFill>
                  <a:srgbClr val="838787"/>
                </a:solidFill>
                <a:latin typeface="Calibri"/>
                <a:cs typeface="Calibri"/>
              </a:rPr>
              <a:t>If this </a:t>
            </a:r>
            <a:r>
              <a:rPr sz="4450" spc="-10" dirty="0">
                <a:solidFill>
                  <a:srgbClr val="838787"/>
                </a:solidFill>
                <a:latin typeface="Calibri"/>
                <a:cs typeface="Calibri"/>
              </a:rPr>
              <a:t>response </a:t>
            </a:r>
            <a:r>
              <a:rPr sz="4450" dirty="0">
                <a:solidFill>
                  <a:srgbClr val="838787"/>
                </a:solidFill>
                <a:latin typeface="Calibri"/>
                <a:cs typeface="Calibri"/>
              </a:rPr>
              <a:t>is </a:t>
            </a:r>
            <a:r>
              <a:rPr sz="4450" spc="-10" dirty="0">
                <a:solidFill>
                  <a:srgbClr val="838787"/>
                </a:solidFill>
                <a:latin typeface="Calibri"/>
                <a:cs typeface="Calibri"/>
              </a:rPr>
              <a:t>visualized, </a:t>
            </a:r>
            <a:r>
              <a:rPr sz="4450" spc="-994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450" spc="-15" dirty="0">
                <a:solidFill>
                  <a:srgbClr val="838787"/>
                </a:solidFill>
                <a:latin typeface="Calibri"/>
                <a:cs typeface="Calibri"/>
              </a:rPr>
              <a:t>indicates</a:t>
            </a:r>
            <a:r>
              <a:rPr sz="4450" spc="-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450" spc="-30" dirty="0">
                <a:solidFill>
                  <a:srgbClr val="838787"/>
                </a:solidFill>
                <a:latin typeface="Calibri"/>
                <a:cs typeface="Calibri"/>
              </a:rPr>
              <a:t>eye</a:t>
            </a:r>
            <a:r>
              <a:rPr sz="4450" spc="-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450" spc="-10" dirty="0">
                <a:solidFill>
                  <a:srgbClr val="838787"/>
                </a:solidFill>
                <a:latin typeface="Calibri"/>
                <a:cs typeface="Calibri"/>
              </a:rPr>
              <a:t>closure</a:t>
            </a:r>
            <a:r>
              <a:rPr sz="4450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450" dirty="0">
                <a:solidFill>
                  <a:srgbClr val="838787"/>
                </a:solidFill>
                <a:latin typeface="Calibri"/>
                <a:cs typeface="Calibri"/>
              </a:rPr>
              <a:t>is</a:t>
            </a:r>
            <a:r>
              <a:rPr sz="4450" spc="-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450" spc="-10" dirty="0">
                <a:solidFill>
                  <a:srgbClr val="838787"/>
                </a:solidFill>
                <a:latin typeface="Calibri"/>
                <a:cs typeface="Calibri"/>
              </a:rPr>
              <a:t>weak</a:t>
            </a:r>
            <a:endParaRPr sz="4450">
              <a:latin typeface="Calibri"/>
              <a:cs typeface="Calibri"/>
            </a:endParaRPr>
          </a:p>
          <a:p>
            <a:pPr marL="248285" marR="5080" indent="-236220">
              <a:lnSpc>
                <a:spcPts val="5070"/>
              </a:lnSpc>
              <a:spcBef>
                <a:spcPts val="775"/>
              </a:spcBef>
              <a:buSzPct val="97752"/>
              <a:buChar char="•"/>
              <a:tabLst>
                <a:tab pos="295275" algn="l"/>
              </a:tabLst>
            </a:pPr>
            <a:r>
              <a:rPr sz="4450" spc="-5" dirty="0">
                <a:solidFill>
                  <a:srgbClr val="838787"/>
                </a:solidFill>
                <a:latin typeface="Calibri"/>
                <a:cs typeface="Calibri"/>
              </a:rPr>
              <a:t>Method of </a:t>
            </a:r>
            <a:r>
              <a:rPr sz="4450" spc="-15" dirty="0">
                <a:solidFill>
                  <a:srgbClr val="838787"/>
                </a:solidFill>
                <a:latin typeface="Calibri"/>
                <a:cs typeface="Calibri"/>
              </a:rPr>
              <a:t>testing </a:t>
            </a:r>
            <a:r>
              <a:rPr sz="4450" spc="-30" dirty="0">
                <a:solidFill>
                  <a:srgbClr val="838787"/>
                </a:solidFill>
                <a:latin typeface="Calibri"/>
                <a:cs typeface="Calibri"/>
              </a:rPr>
              <a:t>reflex upgaze </a:t>
            </a:r>
            <a:r>
              <a:rPr sz="4450" spc="-994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450" dirty="0">
                <a:solidFill>
                  <a:srgbClr val="838787"/>
                </a:solidFill>
                <a:latin typeface="Calibri"/>
                <a:cs typeface="Calibri"/>
              </a:rPr>
              <a:t>in</a:t>
            </a:r>
            <a:r>
              <a:rPr sz="4450" spc="-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450" spc="-15" dirty="0">
                <a:solidFill>
                  <a:srgbClr val="838787"/>
                </a:solidFill>
                <a:latin typeface="Calibri"/>
                <a:cs typeface="Calibri"/>
              </a:rPr>
              <a:t>patients</a:t>
            </a:r>
            <a:r>
              <a:rPr sz="4450" spc="-5" dirty="0">
                <a:solidFill>
                  <a:srgbClr val="838787"/>
                </a:solidFill>
                <a:latin typeface="Calibri"/>
                <a:cs typeface="Calibri"/>
              </a:rPr>
              <a:t> with </a:t>
            </a:r>
            <a:r>
              <a:rPr sz="4450" spc="-30" dirty="0">
                <a:solidFill>
                  <a:srgbClr val="838787"/>
                </a:solidFill>
                <a:latin typeface="Calibri"/>
                <a:cs typeface="Calibri"/>
              </a:rPr>
              <a:t>upgaze</a:t>
            </a:r>
            <a:r>
              <a:rPr sz="4450" spc="-5" dirty="0">
                <a:solidFill>
                  <a:srgbClr val="838787"/>
                </a:solidFill>
                <a:latin typeface="Calibri"/>
                <a:cs typeface="Calibri"/>
              </a:rPr>
              <a:t> deficits</a:t>
            </a:r>
            <a:endParaRPr sz="445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42523" y="5764321"/>
            <a:ext cx="4791710" cy="3653790"/>
            <a:chOff x="542523" y="5764321"/>
            <a:chExt cx="4791710" cy="3653790"/>
          </a:xfrm>
        </p:grpSpPr>
        <p:sp>
          <p:nvSpPr>
            <p:cNvPr id="18" name="object 18"/>
            <p:cNvSpPr/>
            <p:nvPr/>
          </p:nvSpPr>
          <p:spPr>
            <a:xfrm>
              <a:off x="552994" y="5774791"/>
              <a:ext cx="4770755" cy="3632835"/>
            </a:xfrm>
            <a:custGeom>
              <a:avLst/>
              <a:gdLst/>
              <a:ahLst/>
              <a:cxnLst/>
              <a:rect l="l" t="t" r="r" b="b"/>
              <a:pathLst>
                <a:path w="4770755" h="3632834">
                  <a:moveTo>
                    <a:pt x="4165312" y="0"/>
                  </a:moveTo>
                  <a:lnTo>
                    <a:pt x="605444" y="0"/>
                  </a:lnTo>
                  <a:lnTo>
                    <a:pt x="558129" y="1821"/>
                  </a:lnTo>
                  <a:lnTo>
                    <a:pt x="511810" y="7196"/>
                  </a:lnTo>
                  <a:lnTo>
                    <a:pt x="466621" y="15990"/>
                  </a:lnTo>
                  <a:lnTo>
                    <a:pt x="422698" y="28068"/>
                  </a:lnTo>
                  <a:lnTo>
                    <a:pt x="380174" y="43295"/>
                  </a:lnTo>
                  <a:lnTo>
                    <a:pt x="339185" y="61537"/>
                  </a:lnTo>
                  <a:lnTo>
                    <a:pt x="299864" y="82660"/>
                  </a:lnTo>
                  <a:lnTo>
                    <a:pt x="262348" y="106529"/>
                  </a:lnTo>
                  <a:lnTo>
                    <a:pt x="226769" y="133009"/>
                  </a:lnTo>
                  <a:lnTo>
                    <a:pt x="193264" y="161965"/>
                  </a:lnTo>
                  <a:lnTo>
                    <a:pt x="161965" y="193263"/>
                  </a:lnTo>
                  <a:lnTo>
                    <a:pt x="133009" y="226769"/>
                  </a:lnTo>
                  <a:lnTo>
                    <a:pt x="106529" y="262348"/>
                  </a:lnTo>
                  <a:lnTo>
                    <a:pt x="82660" y="299864"/>
                  </a:lnTo>
                  <a:lnTo>
                    <a:pt x="61538" y="339185"/>
                  </a:lnTo>
                  <a:lnTo>
                    <a:pt x="43295" y="380174"/>
                  </a:lnTo>
                  <a:lnTo>
                    <a:pt x="28068" y="422697"/>
                  </a:lnTo>
                  <a:lnTo>
                    <a:pt x="15990" y="466621"/>
                  </a:lnTo>
                  <a:lnTo>
                    <a:pt x="7196" y="511809"/>
                  </a:lnTo>
                  <a:lnTo>
                    <a:pt x="1821" y="558129"/>
                  </a:lnTo>
                  <a:lnTo>
                    <a:pt x="0" y="605444"/>
                  </a:lnTo>
                  <a:lnTo>
                    <a:pt x="0" y="3027147"/>
                  </a:lnTo>
                  <a:lnTo>
                    <a:pt x="1821" y="3074462"/>
                  </a:lnTo>
                  <a:lnTo>
                    <a:pt x="7196" y="3120781"/>
                  </a:lnTo>
                  <a:lnTo>
                    <a:pt x="15990" y="3165970"/>
                  </a:lnTo>
                  <a:lnTo>
                    <a:pt x="28068" y="3209893"/>
                  </a:lnTo>
                  <a:lnTo>
                    <a:pt x="43295" y="3252417"/>
                  </a:lnTo>
                  <a:lnTo>
                    <a:pt x="61538" y="3293406"/>
                  </a:lnTo>
                  <a:lnTo>
                    <a:pt x="82660" y="3332726"/>
                  </a:lnTo>
                  <a:lnTo>
                    <a:pt x="106529" y="3370243"/>
                  </a:lnTo>
                  <a:lnTo>
                    <a:pt x="133009" y="3405822"/>
                  </a:lnTo>
                  <a:lnTo>
                    <a:pt x="161965" y="3439327"/>
                  </a:lnTo>
                  <a:lnTo>
                    <a:pt x="193264" y="3470626"/>
                  </a:lnTo>
                  <a:lnTo>
                    <a:pt x="226769" y="3499582"/>
                  </a:lnTo>
                  <a:lnTo>
                    <a:pt x="262348" y="3526062"/>
                  </a:lnTo>
                  <a:lnTo>
                    <a:pt x="299864" y="3549931"/>
                  </a:lnTo>
                  <a:lnTo>
                    <a:pt x="339185" y="3571053"/>
                  </a:lnTo>
                  <a:lnTo>
                    <a:pt x="380174" y="3589296"/>
                  </a:lnTo>
                  <a:lnTo>
                    <a:pt x="422698" y="3604523"/>
                  </a:lnTo>
                  <a:lnTo>
                    <a:pt x="466621" y="3616601"/>
                  </a:lnTo>
                  <a:lnTo>
                    <a:pt x="511810" y="3625395"/>
                  </a:lnTo>
                  <a:lnTo>
                    <a:pt x="558129" y="3630770"/>
                  </a:lnTo>
                  <a:lnTo>
                    <a:pt x="605444" y="3632592"/>
                  </a:lnTo>
                  <a:lnTo>
                    <a:pt x="4165312" y="3632592"/>
                  </a:lnTo>
                  <a:lnTo>
                    <a:pt x="4212628" y="3630770"/>
                  </a:lnTo>
                  <a:lnTo>
                    <a:pt x="4258947" y="3625395"/>
                  </a:lnTo>
                  <a:lnTo>
                    <a:pt x="4304135" y="3616601"/>
                  </a:lnTo>
                  <a:lnTo>
                    <a:pt x="4348059" y="3604523"/>
                  </a:lnTo>
                  <a:lnTo>
                    <a:pt x="4390582" y="3589296"/>
                  </a:lnTo>
                  <a:lnTo>
                    <a:pt x="4431571" y="3571053"/>
                  </a:lnTo>
                  <a:lnTo>
                    <a:pt x="4470892" y="3549931"/>
                  </a:lnTo>
                  <a:lnTo>
                    <a:pt x="4508408" y="3526062"/>
                  </a:lnTo>
                  <a:lnTo>
                    <a:pt x="4543987" y="3499582"/>
                  </a:lnTo>
                  <a:lnTo>
                    <a:pt x="4577493" y="3470626"/>
                  </a:lnTo>
                  <a:lnTo>
                    <a:pt x="4608791" y="3439327"/>
                  </a:lnTo>
                  <a:lnTo>
                    <a:pt x="4637747" y="3405822"/>
                  </a:lnTo>
                  <a:lnTo>
                    <a:pt x="4664227" y="3370243"/>
                  </a:lnTo>
                  <a:lnTo>
                    <a:pt x="4688096" y="3332726"/>
                  </a:lnTo>
                  <a:lnTo>
                    <a:pt x="4709219" y="3293406"/>
                  </a:lnTo>
                  <a:lnTo>
                    <a:pt x="4727461" y="3252417"/>
                  </a:lnTo>
                  <a:lnTo>
                    <a:pt x="4742689" y="3209893"/>
                  </a:lnTo>
                  <a:lnTo>
                    <a:pt x="4754767" y="3165970"/>
                  </a:lnTo>
                  <a:lnTo>
                    <a:pt x="4763560" y="3120781"/>
                  </a:lnTo>
                  <a:lnTo>
                    <a:pt x="4768935" y="3074462"/>
                  </a:lnTo>
                  <a:lnTo>
                    <a:pt x="4770757" y="3027147"/>
                  </a:lnTo>
                  <a:lnTo>
                    <a:pt x="4770757" y="605444"/>
                  </a:lnTo>
                  <a:lnTo>
                    <a:pt x="4768935" y="558129"/>
                  </a:lnTo>
                  <a:lnTo>
                    <a:pt x="4763560" y="511809"/>
                  </a:lnTo>
                  <a:lnTo>
                    <a:pt x="4754767" y="466621"/>
                  </a:lnTo>
                  <a:lnTo>
                    <a:pt x="4742689" y="422697"/>
                  </a:lnTo>
                  <a:lnTo>
                    <a:pt x="4727461" y="380174"/>
                  </a:lnTo>
                  <a:lnTo>
                    <a:pt x="4709219" y="339185"/>
                  </a:lnTo>
                  <a:lnTo>
                    <a:pt x="4688096" y="299864"/>
                  </a:lnTo>
                  <a:lnTo>
                    <a:pt x="4664227" y="262348"/>
                  </a:lnTo>
                  <a:lnTo>
                    <a:pt x="4637747" y="226769"/>
                  </a:lnTo>
                  <a:lnTo>
                    <a:pt x="4608791" y="193263"/>
                  </a:lnTo>
                  <a:lnTo>
                    <a:pt x="4577493" y="161965"/>
                  </a:lnTo>
                  <a:lnTo>
                    <a:pt x="4543987" y="133009"/>
                  </a:lnTo>
                  <a:lnTo>
                    <a:pt x="4508408" y="106529"/>
                  </a:lnTo>
                  <a:lnTo>
                    <a:pt x="4470892" y="82660"/>
                  </a:lnTo>
                  <a:lnTo>
                    <a:pt x="4431571" y="61537"/>
                  </a:lnTo>
                  <a:lnTo>
                    <a:pt x="4390582" y="43295"/>
                  </a:lnTo>
                  <a:lnTo>
                    <a:pt x="4348059" y="28068"/>
                  </a:lnTo>
                  <a:lnTo>
                    <a:pt x="4304135" y="15990"/>
                  </a:lnTo>
                  <a:lnTo>
                    <a:pt x="4258947" y="7196"/>
                  </a:lnTo>
                  <a:lnTo>
                    <a:pt x="4212628" y="1821"/>
                  </a:lnTo>
                  <a:lnTo>
                    <a:pt x="4165312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2994" y="5774791"/>
              <a:ext cx="4770755" cy="3632835"/>
            </a:xfrm>
            <a:custGeom>
              <a:avLst/>
              <a:gdLst/>
              <a:ahLst/>
              <a:cxnLst/>
              <a:rect l="l" t="t" r="r" b="b"/>
              <a:pathLst>
                <a:path w="4770755" h="3632834">
                  <a:moveTo>
                    <a:pt x="605444" y="0"/>
                  </a:moveTo>
                  <a:lnTo>
                    <a:pt x="4165312" y="0"/>
                  </a:lnTo>
                  <a:lnTo>
                    <a:pt x="4212628" y="1821"/>
                  </a:lnTo>
                  <a:lnTo>
                    <a:pt x="4258947" y="7196"/>
                  </a:lnTo>
                  <a:lnTo>
                    <a:pt x="4304135" y="15990"/>
                  </a:lnTo>
                  <a:lnTo>
                    <a:pt x="4348059" y="28068"/>
                  </a:lnTo>
                  <a:lnTo>
                    <a:pt x="4390582" y="43295"/>
                  </a:lnTo>
                  <a:lnTo>
                    <a:pt x="4431571" y="61538"/>
                  </a:lnTo>
                  <a:lnTo>
                    <a:pt x="4470892" y="82660"/>
                  </a:lnTo>
                  <a:lnTo>
                    <a:pt x="4508408" y="106529"/>
                  </a:lnTo>
                  <a:lnTo>
                    <a:pt x="4543987" y="133009"/>
                  </a:lnTo>
                  <a:lnTo>
                    <a:pt x="4577493" y="161965"/>
                  </a:lnTo>
                  <a:lnTo>
                    <a:pt x="4608791" y="193263"/>
                  </a:lnTo>
                  <a:lnTo>
                    <a:pt x="4637747" y="226769"/>
                  </a:lnTo>
                  <a:lnTo>
                    <a:pt x="4664227" y="262348"/>
                  </a:lnTo>
                  <a:lnTo>
                    <a:pt x="4688096" y="299864"/>
                  </a:lnTo>
                  <a:lnTo>
                    <a:pt x="4709219" y="339185"/>
                  </a:lnTo>
                  <a:lnTo>
                    <a:pt x="4727461" y="380174"/>
                  </a:lnTo>
                  <a:lnTo>
                    <a:pt x="4742689" y="422697"/>
                  </a:lnTo>
                  <a:lnTo>
                    <a:pt x="4754767" y="466621"/>
                  </a:lnTo>
                  <a:lnTo>
                    <a:pt x="4763560" y="511809"/>
                  </a:lnTo>
                  <a:lnTo>
                    <a:pt x="4768935" y="558128"/>
                  </a:lnTo>
                  <a:lnTo>
                    <a:pt x="4770757" y="605444"/>
                  </a:lnTo>
                  <a:lnTo>
                    <a:pt x="4770757" y="3027147"/>
                  </a:lnTo>
                  <a:lnTo>
                    <a:pt x="4768935" y="3074462"/>
                  </a:lnTo>
                  <a:lnTo>
                    <a:pt x="4763560" y="3120781"/>
                  </a:lnTo>
                  <a:lnTo>
                    <a:pt x="4754767" y="3165970"/>
                  </a:lnTo>
                  <a:lnTo>
                    <a:pt x="4742689" y="3209893"/>
                  </a:lnTo>
                  <a:lnTo>
                    <a:pt x="4727461" y="3252417"/>
                  </a:lnTo>
                  <a:lnTo>
                    <a:pt x="4709219" y="3293406"/>
                  </a:lnTo>
                  <a:lnTo>
                    <a:pt x="4688096" y="3332726"/>
                  </a:lnTo>
                  <a:lnTo>
                    <a:pt x="4664227" y="3370243"/>
                  </a:lnTo>
                  <a:lnTo>
                    <a:pt x="4637747" y="3405822"/>
                  </a:lnTo>
                  <a:lnTo>
                    <a:pt x="4608791" y="3439327"/>
                  </a:lnTo>
                  <a:lnTo>
                    <a:pt x="4577493" y="3470626"/>
                  </a:lnTo>
                  <a:lnTo>
                    <a:pt x="4543987" y="3499582"/>
                  </a:lnTo>
                  <a:lnTo>
                    <a:pt x="4508408" y="3526062"/>
                  </a:lnTo>
                  <a:lnTo>
                    <a:pt x="4470892" y="3549931"/>
                  </a:lnTo>
                  <a:lnTo>
                    <a:pt x="4431571" y="3571053"/>
                  </a:lnTo>
                  <a:lnTo>
                    <a:pt x="4390582" y="3589296"/>
                  </a:lnTo>
                  <a:lnTo>
                    <a:pt x="4348059" y="3604523"/>
                  </a:lnTo>
                  <a:lnTo>
                    <a:pt x="4304135" y="3616601"/>
                  </a:lnTo>
                  <a:lnTo>
                    <a:pt x="4258947" y="3625395"/>
                  </a:lnTo>
                  <a:lnTo>
                    <a:pt x="4212628" y="3630770"/>
                  </a:lnTo>
                  <a:lnTo>
                    <a:pt x="4165312" y="3632592"/>
                  </a:lnTo>
                  <a:lnTo>
                    <a:pt x="605444" y="3632592"/>
                  </a:lnTo>
                  <a:lnTo>
                    <a:pt x="558128" y="3630770"/>
                  </a:lnTo>
                  <a:lnTo>
                    <a:pt x="511809" y="3625395"/>
                  </a:lnTo>
                  <a:lnTo>
                    <a:pt x="466621" y="3616601"/>
                  </a:lnTo>
                  <a:lnTo>
                    <a:pt x="422697" y="3604523"/>
                  </a:lnTo>
                  <a:lnTo>
                    <a:pt x="380174" y="3589296"/>
                  </a:lnTo>
                  <a:lnTo>
                    <a:pt x="339185" y="3571053"/>
                  </a:lnTo>
                  <a:lnTo>
                    <a:pt x="299864" y="3549931"/>
                  </a:lnTo>
                  <a:lnTo>
                    <a:pt x="262348" y="3526062"/>
                  </a:lnTo>
                  <a:lnTo>
                    <a:pt x="226769" y="3499582"/>
                  </a:lnTo>
                  <a:lnTo>
                    <a:pt x="193263" y="3470626"/>
                  </a:lnTo>
                  <a:lnTo>
                    <a:pt x="161965" y="3439327"/>
                  </a:lnTo>
                  <a:lnTo>
                    <a:pt x="133009" y="3405822"/>
                  </a:lnTo>
                  <a:lnTo>
                    <a:pt x="106529" y="3370243"/>
                  </a:lnTo>
                  <a:lnTo>
                    <a:pt x="82660" y="3332726"/>
                  </a:lnTo>
                  <a:lnTo>
                    <a:pt x="61538" y="3293406"/>
                  </a:lnTo>
                  <a:lnTo>
                    <a:pt x="43295" y="3252417"/>
                  </a:lnTo>
                  <a:lnTo>
                    <a:pt x="28068" y="3209893"/>
                  </a:lnTo>
                  <a:lnTo>
                    <a:pt x="15990" y="3165970"/>
                  </a:lnTo>
                  <a:lnTo>
                    <a:pt x="7196" y="3120781"/>
                  </a:lnTo>
                  <a:lnTo>
                    <a:pt x="1821" y="3074462"/>
                  </a:lnTo>
                  <a:lnTo>
                    <a:pt x="0" y="3027147"/>
                  </a:lnTo>
                  <a:lnTo>
                    <a:pt x="0" y="605444"/>
                  </a:lnTo>
                  <a:lnTo>
                    <a:pt x="1821" y="558128"/>
                  </a:lnTo>
                  <a:lnTo>
                    <a:pt x="7196" y="511809"/>
                  </a:lnTo>
                  <a:lnTo>
                    <a:pt x="15990" y="466621"/>
                  </a:lnTo>
                  <a:lnTo>
                    <a:pt x="28068" y="422697"/>
                  </a:lnTo>
                  <a:lnTo>
                    <a:pt x="43295" y="380174"/>
                  </a:lnTo>
                  <a:lnTo>
                    <a:pt x="61538" y="339185"/>
                  </a:lnTo>
                  <a:lnTo>
                    <a:pt x="82660" y="299864"/>
                  </a:lnTo>
                  <a:lnTo>
                    <a:pt x="106529" y="262348"/>
                  </a:lnTo>
                  <a:lnTo>
                    <a:pt x="133009" y="226769"/>
                  </a:lnTo>
                  <a:lnTo>
                    <a:pt x="161965" y="193263"/>
                  </a:lnTo>
                  <a:lnTo>
                    <a:pt x="193263" y="161965"/>
                  </a:lnTo>
                  <a:lnTo>
                    <a:pt x="226769" y="133009"/>
                  </a:lnTo>
                  <a:lnTo>
                    <a:pt x="262348" y="106529"/>
                  </a:lnTo>
                  <a:lnTo>
                    <a:pt x="299864" y="82660"/>
                  </a:lnTo>
                  <a:lnTo>
                    <a:pt x="339185" y="61538"/>
                  </a:lnTo>
                  <a:lnTo>
                    <a:pt x="380174" y="43295"/>
                  </a:lnTo>
                  <a:lnTo>
                    <a:pt x="422697" y="28068"/>
                  </a:lnTo>
                  <a:lnTo>
                    <a:pt x="466621" y="15990"/>
                  </a:lnTo>
                  <a:lnTo>
                    <a:pt x="511809" y="7196"/>
                  </a:lnTo>
                  <a:lnTo>
                    <a:pt x="558128" y="1821"/>
                  </a:lnTo>
                  <a:lnTo>
                    <a:pt x="605444" y="0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319366" y="6686371"/>
            <a:ext cx="3238500" cy="160210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 marR="5080" indent="629285">
              <a:lnSpc>
                <a:spcPts val="5980"/>
              </a:lnSpc>
              <a:spcBef>
                <a:spcPts val="650"/>
              </a:spcBef>
            </a:pPr>
            <a:r>
              <a:rPr sz="5350" spc="-5" dirty="0">
                <a:solidFill>
                  <a:srgbClr val="FFFFFF"/>
                </a:solidFill>
                <a:latin typeface="Calibri"/>
                <a:cs typeface="Calibri"/>
              </a:rPr>
              <a:t>Clinical </a:t>
            </a:r>
            <a:r>
              <a:rPr sz="5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350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5350" dirty="0">
                <a:solidFill>
                  <a:srgbClr val="FFFFFF"/>
                </a:solidFill>
                <a:latin typeface="Calibri"/>
                <a:cs typeface="Calibri"/>
              </a:rPr>
              <a:t>ignifi</a:t>
            </a:r>
            <a:r>
              <a:rPr sz="5350" spc="-4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5350" dirty="0">
                <a:solidFill>
                  <a:srgbClr val="FFFFFF"/>
                </a:solidFill>
                <a:latin typeface="Calibri"/>
                <a:cs typeface="Calibri"/>
              </a:rPr>
              <a:t>ance</a:t>
            </a:r>
            <a:endParaRPr sz="5350"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89152" y="5885187"/>
            <a:ext cx="5655162" cy="3181028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9329" y="608608"/>
            <a:ext cx="5466080" cy="1207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Chovstek</a:t>
            </a:r>
            <a:r>
              <a:rPr spc="-60" dirty="0"/>
              <a:t> </a:t>
            </a:r>
            <a:r>
              <a:rPr spc="-5" dirty="0"/>
              <a:t>sign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69991" y="2208627"/>
            <a:ext cx="3599179" cy="3079750"/>
            <a:chOff x="1769991" y="2208627"/>
            <a:chExt cx="3599179" cy="30797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9991" y="2208627"/>
              <a:ext cx="3598851" cy="30794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1403" y="2223548"/>
              <a:ext cx="3536026" cy="301667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6720427" y="1142226"/>
            <a:ext cx="12364085" cy="9549130"/>
            <a:chOff x="6720427" y="1142226"/>
            <a:chExt cx="12364085" cy="954913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52050" y="1142226"/>
              <a:ext cx="9032037" cy="95487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20427" y="2208627"/>
              <a:ext cx="3598851" cy="307949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1840" y="2223548"/>
              <a:ext cx="3536026" cy="3016673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059809" y="3170453"/>
            <a:ext cx="3019425" cy="99949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689610" marR="5080" indent="-677545">
              <a:lnSpc>
                <a:spcPts val="3710"/>
              </a:lnSpc>
              <a:spcBef>
                <a:spcPts val="430"/>
              </a:spcBef>
            </a:pPr>
            <a:r>
              <a:rPr sz="3300" spc="-40" dirty="0">
                <a:latin typeface="Calibri"/>
                <a:cs typeface="Calibri"/>
              </a:rPr>
              <a:t>Tapping </a:t>
            </a:r>
            <a:r>
              <a:rPr sz="3300" spc="-15" dirty="0">
                <a:latin typeface="Calibri"/>
                <a:cs typeface="Calibri"/>
              </a:rPr>
              <a:t>over </a:t>
            </a:r>
            <a:r>
              <a:rPr sz="3300" spc="-5" dirty="0">
                <a:latin typeface="Calibri"/>
                <a:cs typeface="Calibri"/>
              </a:rPr>
              <a:t>pes- </a:t>
            </a:r>
            <a:r>
              <a:rPr sz="3300" spc="-740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anserinus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659619" y="3278496"/>
            <a:ext cx="812800" cy="939800"/>
            <a:chOff x="5659619" y="3278496"/>
            <a:chExt cx="812800" cy="939800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59619" y="3278496"/>
              <a:ext cx="812462" cy="93975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91032" y="3293419"/>
              <a:ext cx="749637" cy="87693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675312" y="2379812"/>
            <a:ext cx="168973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55" dirty="0">
                <a:latin typeface="Calibri"/>
                <a:cs typeface="Calibri"/>
              </a:rPr>
              <a:t>Tetanic</a:t>
            </a:r>
            <a:r>
              <a:rPr sz="3300" spc="-75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or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92055" y="2892885"/>
            <a:ext cx="2656205" cy="206756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5080" indent="-635" algn="ctr">
              <a:lnSpc>
                <a:spcPct val="102000"/>
              </a:lnSpc>
              <a:spcBef>
                <a:spcPts val="15"/>
              </a:spcBef>
            </a:pPr>
            <a:r>
              <a:rPr sz="3300" spc="-5" dirty="0">
                <a:latin typeface="Calibri"/>
                <a:cs typeface="Calibri"/>
              </a:rPr>
              <a:t>spasmic </a:t>
            </a:r>
            <a:r>
              <a:rPr sz="3300" dirty="0">
                <a:latin typeface="Calibri"/>
                <a:cs typeface="Calibri"/>
              </a:rPr>
              <a:t> </a:t>
            </a:r>
            <a:r>
              <a:rPr sz="3300" spc="-15" dirty="0">
                <a:latin typeface="Calibri"/>
                <a:cs typeface="Calibri"/>
              </a:rPr>
              <a:t>contraction </a:t>
            </a:r>
            <a:r>
              <a:rPr sz="3300" spc="-5" dirty="0">
                <a:latin typeface="Calibri"/>
                <a:cs typeface="Calibri"/>
              </a:rPr>
              <a:t>of </a:t>
            </a:r>
            <a:r>
              <a:rPr sz="3300" dirty="0">
                <a:latin typeface="Calibri"/>
                <a:cs typeface="Calibri"/>
              </a:rPr>
              <a:t> </a:t>
            </a:r>
            <a:r>
              <a:rPr sz="3300" spc="-20" dirty="0">
                <a:latin typeface="Calibri"/>
                <a:cs typeface="Calibri"/>
              </a:rPr>
              <a:t>ipsilateral </a:t>
            </a:r>
            <a:r>
              <a:rPr sz="3300" spc="-15" dirty="0">
                <a:latin typeface="Calibri"/>
                <a:cs typeface="Calibri"/>
              </a:rPr>
              <a:t>facial </a:t>
            </a:r>
            <a:r>
              <a:rPr sz="3300" spc="-735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muscles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339952" y="6904823"/>
            <a:ext cx="8731250" cy="2578735"/>
            <a:chOff x="1339952" y="6904823"/>
            <a:chExt cx="8731250" cy="2578735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39952" y="6904823"/>
              <a:ext cx="8730712" cy="124933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371365" y="6917273"/>
              <a:ext cx="8668385" cy="1186815"/>
            </a:xfrm>
            <a:custGeom>
              <a:avLst/>
              <a:gdLst/>
              <a:ahLst/>
              <a:cxnLst/>
              <a:rect l="l" t="t" r="r" b="b"/>
              <a:pathLst>
                <a:path w="8668385" h="1186815">
                  <a:moveTo>
                    <a:pt x="8470131" y="0"/>
                  </a:moveTo>
                  <a:lnTo>
                    <a:pt x="197755" y="0"/>
                  </a:lnTo>
                  <a:lnTo>
                    <a:pt x="152411" y="5222"/>
                  </a:lnTo>
                  <a:lnTo>
                    <a:pt x="110787" y="20099"/>
                  </a:lnTo>
                  <a:lnTo>
                    <a:pt x="74069" y="43444"/>
                  </a:lnTo>
                  <a:lnTo>
                    <a:pt x="43444" y="74069"/>
                  </a:lnTo>
                  <a:lnTo>
                    <a:pt x="20099" y="110787"/>
                  </a:lnTo>
                  <a:lnTo>
                    <a:pt x="5222" y="152411"/>
                  </a:lnTo>
                  <a:lnTo>
                    <a:pt x="0" y="197755"/>
                  </a:lnTo>
                  <a:lnTo>
                    <a:pt x="0" y="988752"/>
                  </a:lnTo>
                  <a:lnTo>
                    <a:pt x="5222" y="1034095"/>
                  </a:lnTo>
                  <a:lnTo>
                    <a:pt x="20099" y="1075719"/>
                  </a:lnTo>
                  <a:lnTo>
                    <a:pt x="43444" y="1112437"/>
                  </a:lnTo>
                  <a:lnTo>
                    <a:pt x="74069" y="1143062"/>
                  </a:lnTo>
                  <a:lnTo>
                    <a:pt x="110787" y="1166407"/>
                  </a:lnTo>
                  <a:lnTo>
                    <a:pt x="152411" y="1181284"/>
                  </a:lnTo>
                  <a:lnTo>
                    <a:pt x="197755" y="1186507"/>
                  </a:lnTo>
                  <a:lnTo>
                    <a:pt x="8470131" y="1186507"/>
                  </a:lnTo>
                  <a:lnTo>
                    <a:pt x="8515475" y="1181284"/>
                  </a:lnTo>
                  <a:lnTo>
                    <a:pt x="8557099" y="1166407"/>
                  </a:lnTo>
                  <a:lnTo>
                    <a:pt x="8593817" y="1143062"/>
                  </a:lnTo>
                  <a:lnTo>
                    <a:pt x="8624442" y="1112437"/>
                  </a:lnTo>
                  <a:lnTo>
                    <a:pt x="8647786" y="1075719"/>
                  </a:lnTo>
                  <a:lnTo>
                    <a:pt x="8662664" y="1034095"/>
                  </a:lnTo>
                  <a:lnTo>
                    <a:pt x="8667886" y="988752"/>
                  </a:lnTo>
                  <a:lnTo>
                    <a:pt x="8667886" y="197755"/>
                  </a:lnTo>
                  <a:lnTo>
                    <a:pt x="8662664" y="152411"/>
                  </a:lnTo>
                  <a:lnTo>
                    <a:pt x="8647786" y="110787"/>
                  </a:lnTo>
                  <a:lnTo>
                    <a:pt x="8624442" y="74069"/>
                  </a:lnTo>
                  <a:lnTo>
                    <a:pt x="8593817" y="43444"/>
                  </a:lnTo>
                  <a:lnTo>
                    <a:pt x="8557099" y="20099"/>
                  </a:lnTo>
                  <a:lnTo>
                    <a:pt x="8515475" y="5222"/>
                  </a:lnTo>
                  <a:lnTo>
                    <a:pt x="8470131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39952" y="8233801"/>
              <a:ext cx="8730712" cy="124933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371365" y="8246250"/>
              <a:ext cx="8668385" cy="1186815"/>
            </a:xfrm>
            <a:custGeom>
              <a:avLst/>
              <a:gdLst/>
              <a:ahLst/>
              <a:cxnLst/>
              <a:rect l="l" t="t" r="r" b="b"/>
              <a:pathLst>
                <a:path w="8668385" h="1186815">
                  <a:moveTo>
                    <a:pt x="8470131" y="0"/>
                  </a:moveTo>
                  <a:lnTo>
                    <a:pt x="197755" y="0"/>
                  </a:lnTo>
                  <a:lnTo>
                    <a:pt x="152411" y="5222"/>
                  </a:lnTo>
                  <a:lnTo>
                    <a:pt x="110787" y="20100"/>
                  </a:lnTo>
                  <a:lnTo>
                    <a:pt x="74069" y="43444"/>
                  </a:lnTo>
                  <a:lnTo>
                    <a:pt x="43444" y="74069"/>
                  </a:lnTo>
                  <a:lnTo>
                    <a:pt x="20099" y="110787"/>
                  </a:lnTo>
                  <a:lnTo>
                    <a:pt x="5222" y="152411"/>
                  </a:lnTo>
                  <a:lnTo>
                    <a:pt x="0" y="197755"/>
                  </a:lnTo>
                  <a:lnTo>
                    <a:pt x="0" y="988752"/>
                  </a:lnTo>
                  <a:lnTo>
                    <a:pt x="5222" y="1034095"/>
                  </a:lnTo>
                  <a:lnTo>
                    <a:pt x="20099" y="1075720"/>
                  </a:lnTo>
                  <a:lnTo>
                    <a:pt x="43444" y="1112438"/>
                  </a:lnTo>
                  <a:lnTo>
                    <a:pt x="74069" y="1143062"/>
                  </a:lnTo>
                  <a:lnTo>
                    <a:pt x="110787" y="1166407"/>
                  </a:lnTo>
                  <a:lnTo>
                    <a:pt x="152411" y="1181284"/>
                  </a:lnTo>
                  <a:lnTo>
                    <a:pt x="197755" y="1186507"/>
                  </a:lnTo>
                  <a:lnTo>
                    <a:pt x="8470131" y="1186507"/>
                  </a:lnTo>
                  <a:lnTo>
                    <a:pt x="8515475" y="1181284"/>
                  </a:lnTo>
                  <a:lnTo>
                    <a:pt x="8557099" y="1166407"/>
                  </a:lnTo>
                  <a:lnTo>
                    <a:pt x="8593817" y="1143062"/>
                  </a:lnTo>
                  <a:lnTo>
                    <a:pt x="8624442" y="1112438"/>
                  </a:lnTo>
                  <a:lnTo>
                    <a:pt x="8647786" y="1075720"/>
                  </a:lnTo>
                  <a:lnTo>
                    <a:pt x="8662664" y="1034095"/>
                  </a:lnTo>
                  <a:lnTo>
                    <a:pt x="8667886" y="988752"/>
                  </a:lnTo>
                  <a:lnTo>
                    <a:pt x="8667886" y="197755"/>
                  </a:lnTo>
                  <a:lnTo>
                    <a:pt x="8662664" y="152411"/>
                  </a:lnTo>
                  <a:lnTo>
                    <a:pt x="8647786" y="110787"/>
                  </a:lnTo>
                  <a:lnTo>
                    <a:pt x="8624442" y="74069"/>
                  </a:lnTo>
                  <a:lnTo>
                    <a:pt x="8593817" y="43444"/>
                  </a:lnTo>
                  <a:lnTo>
                    <a:pt x="8557099" y="20100"/>
                  </a:lnTo>
                  <a:lnTo>
                    <a:pt x="8515475" y="5222"/>
                  </a:lnTo>
                  <a:lnTo>
                    <a:pt x="8470131" y="0"/>
                  </a:lnTo>
                  <a:close/>
                </a:path>
              </a:pathLst>
            </a:custGeom>
            <a:solidFill>
              <a:srgbClr val="8064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605062" y="7025368"/>
            <a:ext cx="8149590" cy="2108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20" dirty="0">
                <a:solidFill>
                  <a:srgbClr val="FFFFFF"/>
                </a:solidFill>
                <a:latin typeface="Calibri"/>
                <a:cs typeface="Calibri"/>
              </a:rPr>
              <a:t>Hypocalcemia/tetany</a:t>
            </a:r>
            <a:endParaRPr sz="4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4950" spc="-15" dirty="0">
                <a:solidFill>
                  <a:srgbClr val="FFFFFF"/>
                </a:solidFill>
                <a:latin typeface="Calibri"/>
                <a:cs typeface="Calibri"/>
              </a:rPr>
              <a:t>Hyperreflexia/UMN</a:t>
            </a:r>
            <a:r>
              <a:rPr sz="495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950" spc="-15" dirty="0">
                <a:solidFill>
                  <a:srgbClr val="FFFFFF"/>
                </a:solidFill>
                <a:latin typeface="Calibri"/>
                <a:cs typeface="Calibri"/>
              </a:rPr>
              <a:t>dysfunction</a:t>
            </a:r>
            <a:endParaRPr sz="4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05093" y="556887"/>
            <a:ext cx="11094720" cy="1344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50" spc="-30" dirty="0"/>
              <a:t>Disorders</a:t>
            </a:r>
            <a:r>
              <a:rPr sz="8650" spc="-25" dirty="0"/>
              <a:t> </a:t>
            </a:r>
            <a:r>
              <a:rPr sz="8650" dirty="0"/>
              <a:t>of</a:t>
            </a:r>
            <a:r>
              <a:rPr sz="8650" spc="-20" dirty="0"/>
              <a:t> </a:t>
            </a:r>
            <a:r>
              <a:rPr sz="8650" spc="-40" dirty="0"/>
              <a:t>Facial</a:t>
            </a:r>
            <a:r>
              <a:rPr sz="8650" spc="-15" dirty="0"/>
              <a:t> </a:t>
            </a:r>
            <a:r>
              <a:rPr sz="8650" dirty="0"/>
              <a:t>Nerve</a:t>
            </a:r>
            <a:endParaRPr sz="8650"/>
          </a:p>
        </p:txBody>
      </p:sp>
      <p:sp>
        <p:nvSpPr>
          <p:cNvPr id="3" name="object 3"/>
          <p:cNvSpPr txBox="1"/>
          <p:nvPr/>
        </p:nvSpPr>
        <p:spPr>
          <a:xfrm>
            <a:off x="1082250" y="2309299"/>
            <a:ext cx="6628765" cy="35198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2300"/>
              </a:lnSpc>
              <a:spcBef>
                <a:spcPts val="95"/>
              </a:spcBef>
            </a:pPr>
            <a:r>
              <a:rPr sz="6250" spc="-25" dirty="0">
                <a:latin typeface="Calibri"/>
                <a:cs typeface="Calibri"/>
              </a:rPr>
              <a:t>Facial </a:t>
            </a:r>
            <a:r>
              <a:rPr sz="6250" spc="5" dirty="0">
                <a:latin typeface="Calibri"/>
                <a:cs typeface="Calibri"/>
              </a:rPr>
              <a:t>Nerve </a:t>
            </a:r>
            <a:r>
              <a:rPr sz="6250" dirty="0">
                <a:latin typeface="Calibri"/>
                <a:cs typeface="Calibri"/>
              </a:rPr>
              <a:t>Lesions </a:t>
            </a:r>
            <a:r>
              <a:rPr sz="6250" spc="-1400" dirty="0">
                <a:latin typeface="Calibri"/>
                <a:cs typeface="Calibri"/>
              </a:rPr>
              <a:t> </a:t>
            </a:r>
            <a:r>
              <a:rPr sz="6250" spc="-30" dirty="0">
                <a:latin typeface="Calibri"/>
                <a:cs typeface="Calibri"/>
              </a:rPr>
              <a:t>1.Central</a:t>
            </a:r>
            <a:r>
              <a:rPr sz="6250" spc="-20" dirty="0">
                <a:latin typeface="Calibri"/>
                <a:cs typeface="Calibri"/>
              </a:rPr>
              <a:t> facial palsy</a:t>
            </a:r>
            <a:endParaRPr sz="6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sz="6250" dirty="0">
                <a:latin typeface="Calibri"/>
                <a:cs typeface="Calibri"/>
              </a:rPr>
              <a:t>3.</a:t>
            </a:r>
            <a:r>
              <a:rPr sz="6250" spc="-20" dirty="0">
                <a:latin typeface="Calibri"/>
                <a:cs typeface="Calibri"/>
              </a:rPr>
              <a:t> Peripheral</a:t>
            </a:r>
            <a:r>
              <a:rPr sz="6250" spc="-1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lesion</a:t>
            </a:r>
            <a:endParaRPr sz="6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9773" y="4178374"/>
            <a:ext cx="13931900" cy="12319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900" b="1" spc="5" dirty="0">
                <a:latin typeface="Calibri"/>
                <a:cs typeface="Calibri"/>
              </a:rPr>
              <a:t>PERIPHERAL</a:t>
            </a:r>
            <a:r>
              <a:rPr sz="7900" b="1" spc="-20" dirty="0">
                <a:latin typeface="Calibri"/>
                <a:cs typeface="Calibri"/>
              </a:rPr>
              <a:t> </a:t>
            </a:r>
            <a:r>
              <a:rPr sz="7900" b="1" spc="-85" dirty="0">
                <a:latin typeface="Calibri"/>
                <a:cs typeface="Calibri"/>
              </a:rPr>
              <a:t>FACIAL</a:t>
            </a:r>
            <a:r>
              <a:rPr sz="7900" b="1" spc="-20" dirty="0">
                <a:latin typeface="Calibri"/>
                <a:cs typeface="Calibri"/>
              </a:rPr>
              <a:t> </a:t>
            </a:r>
            <a:r>
              <a:rPr sz="7900" b="1" spc="-15" dirty="0">
                <a:latin typeface="Calibri"/>
                <a:cs typeface="Calibri"/>
              </a:rPr>
              <a:t>NERVE </a:t>
            </a:r>
            <a:r>
              <a:rPr sz="7900" b="1" spc="-135" dirty="0">
                <a:latin typeface="Calibri"/>
                <a:cs typeface="Calibri"/>
              </a:rPr>
              <a:t>PALSY</a:t>
            </a:r>
            <a:endParaRPr sz="7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69865" y="0"/>
            <a:ext cx="15777210" cy="2129155"/>
            <a:chOff x="969865" y="0"/>
            <a:chExt cx="15777210" cy="21291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9865" y="0"/>
              <a:ext cx="15777006" cy="212506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204" y="0"/>
              <a:ext cx="15706327" cy="207323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05205" y="0"/>
              <a:ext cx="15706725" cy="2073275"/>
            </a:xfrm>
            <a:custGeom>
              <a:avLst/>
              <a:gdLst/>
              <a:ahLst/>
              <a:cxnLst/>
              <a:rect l="l" t="t" r="r" b="b"/>
              <a:pathLst>
                <a:path w="15706725" h="2073275">
                  <a:moveTo>
                    <a:pt x="0" y="0"/>
                  </a:moveTo>
                  <a:lnTo>
                    <a:pt x="15706328" y="0"/>
                  </a:lnTo>
                  <a:lnTo>
                    <a:pt x="15706328" y="2073235"/>
                  </a:lnTo>
                  <a:lnTo>
                    <a:pt x="0" y="2073235"/>
                  </a:lnTo>
                  <a:lnTo>
                    <a:pt x="0" y="0"/>
                  </a:lnTo>
                  <a:close/>
                </a:path>
              </a:pathLst>
            </a:custGeom>
            <a:ln w="78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53882" y="626552"/>
            <a:ext cx="10010140" cy="6711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10" dirty="0"/>
              <a:t>Differential</a:t>
            </a:r>
            <a:r>
              <a:rPr sz="4200" dirty="0"/>
              <a:t> </a:t>
            </a:r>
            <a:r>
              <a:rPr sz="4200" spc="10" dirty="0"/>
              <a:t>diagnosis</a:t>
            </a:r>
            <a:r>
              <a:rPr sz="4200" spc="5" dirty="0"/>
              <a:t> </a:t>
            </a:r>
            <a:r>
              <a:rPr sz="4200" spc="10" dirty="0"/>
              <a:t>of</a:t>
            </a:r>
            <a:r>
              <a:rPr sz="4200" dirty="0"/>
              <a:t> </a:t>
            </a:r>
            <a:r>
              <a:rPr sz="4200" spc="10" dirty="0"/>
              <a:t>lesions</a:t>
            </a:r>
            <a:r>
              <a:rPr sz="4200" spc="5" dirty="0"/>
              <a:t> </a:t>
            </a:r>
            <a:r>
              <a:rPr sz="4200" spc="10" dirty="0"/>
              <a:t>of</a:t>
            </a:r>
            <a:r>
              <a:rPr sz="4200" dirty="0"/>
              <a:t> </a:t>
            </a:r>
            <a:r>
              <a:rPr sz="4200" spc="-5" dirty="0"/>
              <a:t>facial</a:t>
            </a:r>
            <a:r>
              <a:rPr sz="4200" spc="5" dirty="0"/>
              <a:t> </a:t>
            </a:r>
            <a:r>
              <a:rPr sz="4200" spc="10" dirty="0"/>
              <a:t>nerve</a:t>
            </a:r>
            <a:endParaRPr sz="4200"/>
          </a:p>
        </p:txBody>
      </p:sp>
      <p:sp>
        <p:nvSpPr>
          <p:cNvPr id="7" name="object 7"/>
          <p:cNvSpPr/>
          <p:nvPr/>
        </p:nvSpPr>
        <p:spPr>
          <a:xfrm>
            <a:off x="552994" y="3510550"/>
            <a:ext cx="19057620" cy="890269"/>
          </a:xfrm>
          <a:custGeom>
            <a:avLst/>
            <a:gdLst/>
            <a:ahLst/>
            <a:cxnLst/>
            <a:rect l="l" t="t" r="r" b="b"/>
            <a:pathLst>
              <a:path w="19057620" h="890270">
                <a:moveTo>
                  <a:pt x="18909166" y="0"/>
                </a:moveTo>
                <a:lnTo>
                  <a:pt x="148316" y="0"/>
                </a:lnTo>
                <a:lnTo>
                  <a:pt x="101436" y="7561"/>
                </a:lnTo>
                <a:lnTo>
                  <a:pt x="60722" y="28616"/>
                </a:lnTo>
                <a:lnTo>
                  <a:pt x="28616" y="60722"/>
                </a:lnTo>
                <a:lnTo>
                  <a:pt x="7561" y="101436"/>
                </a:lnTo>
                <a:lnTo>
                  <a:pt x="0" y="148315"/>
                </a:lnTo>
                <a:lnTo>
                  <a:pt x="0" y="741564"/>
                </a:lnTo>
                <a:lnTo>
                  <a:pt x="7561" y="788444"/>
                </a:lnTo>
                <a:lnTo>
                  <a:pt x="28616" y="829158"/>
                </a:lnTo>
                <a:lnTo>
                  <a:pt x="60722" y="861264"/>
                </a:lnTo>
                <a:lnTo>
                  <a:pt x="101436" y="882319"/>
                </a:lnTo>
                <a:lnTo>
                  <a:pt x="148316" y="889880"/>
                </a:lnTo>
                <a:lnTo>
                  <a:pt x="18909166" y="889880"/>
                </a:lnTo>
                <a:lnTo>
                  <a:pt x="18956045" y="882319"/>
                </a:lnTo>
                <a:lnTo>
                  <a:pt x="18996758" y="861264"/>
                </a:lnTo>
                <a:lnTo>
                  <a:pt x="19028862" y="829158"/>
                </a:lnTo>
                <a:lnTo>
                  <a:pt x="19049915" y="788444"/>
                </a:lnTo>
                <a:lnTo>
                  <a:pt x="19057476" y="741564"/>
                </a:lnTo>
                <a:lnTo>
                  <a:pt x="19057476" y="148315"/>
                </a:lnTo>
                <a:lnTo>
                  <a:pt x="19049915" y="101436"/>
                </a:lnTo>
                <a:lnTo>
                  <a:pt x="19028862" y="60722"/>
                </a:lnTo>
                <a:lnTo>
                  <a:pt x="18996758" y="28616"/>
                </a:lnTo>
                <a:lnTo>
                  <a:pt x="18956045" y="7561"/>
                </a:lnTo>
                <a:lnTo>
                  <a:pt x="18909166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994" y="4507283"/>
            <a:ext cx="19057620" cy="890269"/>
          </a:xfrm>
          <a:custGeom>
            <a:avLst/>
            <a:gdLst/>
            <a:ahLst/>
            <a:cxnLst/>
            <a:rect l="l" t="t" r="r" b="b"/>
            <a:pathLst>
              <a:path w="19057620" h="890270">
                <a:moveTo>
                  <a:pt x="18909166" y="0"/>
                </a:moveTo>
                <a:lnTo>
                  <a:pt x="148316" y="0"/>
                </a:lnTo>
                <a:lnTo>
                  <a:pt x="101436" y="7561"/>
                </a:lnTo>
                <a:lnTo>
                  <a:pt x="60722" y="28616"/>
                </a:lnTo>
                <a:lnTo>
                  <a:pt x="28616" y="60723"/>
                </a:lnTo>
                <a:lnTo>
                  <a:pt x="7561" y="101437"/>
                </a:lnTo>
                <a:lnTo>
                  <a:pt x="0" y="148316"/>
                </a:lnTo>
                <a:lnTo>
                  <a:pt x="0" y="741564"/>
                </a:lnTo>
                <a:lnTo>
                  <a:pt x="7561" y="788444"/>
                </a:lnTo>
                <a:lnTo>
                  <a:pt x="28616" y="829158"/>
                </a:lnTo>
                <a:lnTo>
                  <a:pt x="60722" y="861265"/>
                </a:lnTo>
                <a:lnTo>
                  <a:pt x="101436" y="882320"/>
                </a:lnTo>
                <a:lnTo>
                  <a:pt x="148316" y="889881"/>
                </a:lnTo>
                <a:lnTo>
                  <a:pt x="18909166" y="889881"/>
                </a:lnTo>
                <a:lnTo>
                  <a:pt x="18956045" y="882320"/>
                </a:lnTo>
                <a:lnTo>
                  <a:pt x="18996758" y="861265"/>
                </a:lnTo>
                <a:lnTo>
                  <a:pt x="19028862" y="829158"/>
                </a:lnTo>
                <a:lnTo>
                  <a:pt x="19049915" y="788444"/>
                </a:lnTo>
                <a:lnTo>
                  <a:pt x="19057476" y="741564"/>
                </a:lnTo>
                <a:lnTo>
                  <a:pt x="19057476" y="148316"/>
                </a:lnTo>
                <a:lnTo>
                  <a:pt x="19049915" y="101437"/>
                </a:lnTo>
                <a:lnTo>
                  <a:pt x="19028862" y="60723"/>
                </a:lnTo>
                <a:lnTo>
                  <a:pt x="18996758" y="28616"/>
                </a:lnTo>
                <a:lnTo>
                  <a:pt x="18956045" y="7561"/>
                </a:lnTo>
                <a:lnTo>
                  <a:pt x="18909166" y="0"/>
                </a:lnTo>
                <a:close/>
              </a:path>
            </a:pathLst>
          </a:custGeom>
          <a:solidFill>
            <a:srgbClr val="BF77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994" y="5504017"/>
            <a:ext cx="19057620" cy="890269"/>
          </a:xfrm>
          <a:custGeom>
            <a:avLst/>
            <a:gdLst/>
            <a:ahLst/>
            <a:cxnLst/>
            <a:rect l="l" t="t" r="r" b="b"/>
            <a:pathLst>
              <a:path w="19057620" h="890270">
                <a:moveTo>
                  <a:pt x="18909166" y="0"/>
                </a:moveTo>
                <a:lnTo>
                  <a:pt x="148316" y="0"/>
                </a:lnTo>
                <a:lnTo>
                  <a:pt x="101436" y="7561"/>
                </a:lnTo>
                <a:lnTo>
                  <a:pt x="60722" y="28616"/>
                </a:lnTo>
                <a:lnTo>
                  <a:pt x="28616" y="60722"/>
                </a:lnTo>
                <a:lnTo>
                  <a:pt x="7561" y="101436"/>
                </a:lnTo>
                <a:lnTo>
                  <a:pt x="0" y="148315"/>
                </a:lnTo>
                <a:lnTo>
                  <a:pt x="0" y="741564"/>
                </a:lnTo>
                <a:lnTo>
                  <a:pt x="7561" y="788444"/>
                </a:lnTo>
                <a:lnTo>
                  <a:pt x="28616" y="829158"/>
                </a:lnTo>
                <a:lnTo>
                  <a:pt x="60722" y="861264"/>
                </a:lnTo>
                <a:lnTo>
                  <a:pt x="101436" y="882319"/>
                </a:lnTo>
                <a:lnTo>
                  <a:pt x="148316" y="889880"/>
                </a:lnTo>
                <a:lnTo>
                  <a:pt x="18909166" y="889880"/>
                </a:lnTo>
                <a:lnTo>
                  <a:pt x="18956045" y="882319"/>
                </a:lnTo>
                <a:lnTo>
                  <a:pt x="18996758" y="861264"/>
                </a:lnTo>
                <a:lnTo>
                  <a:pt x="19028862" y="829158"/>
                </a:lnTo>
                <a:lnTo>
                  <a:pt x="19049915" y="788444"/>
                </a:lnTo>
                <a:lnTo>
                  <a:pt x="19057476" y="741564"/>
                </a:lnTo>
                <a:lnTo>
                  <a:pt x="19057476" y="148315"/>
                </a:lnTo>
                <a:lnTo>
                  <a:pt x="19049915" y="101436"/>
                </a:lnTo>
                <a:lnTo>
                  <a:pt x="19028862" y="60722"/>
                </a:lnTo>
                <a:lnTo>
                  <a:pt x="18996758" y="28616"/>
                </a:lnTo>
                <a:lnTo>
                  <a:pt x="18956045" y="7561"/>
                </a:lnTo>
                <a:lnTo>
                  <a:pt x="18909166" y="0"/>
                </a:lnTo>
                <a:close/>
              </a:path>
            </a:pathLst>
          </a:custGeom>
          <a:solidFill>
            <a:srgbClr val="BD9B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2994" y="6500750"/>
            <a:ext cx="19057620" cy="890269"/>
          </a:xfrm>
          <a:custGeom>
            <a:avLst/>
            <a:gdLst/>
            <a:ahLst/>
            <a:cxnLst/>
            <a:rect l="l" t="t" r="r" b="b"/>
            <a:pathLst>
              <a:path w="19057620" h="890270">
                <a:moveTo>
                  <a:pt x="18909166" y="0"/>
                </a:moveTo>
                <a:lnTo>
                  <a:pt x="148316" y="0"/>
                </a:lnTo>
                <a:lnTo>
                  <a:pt x="101436" y="7561"/>
                </a:lnTo>
                <a:lnTo>
                  <a:pt x="60722" y="28616"/>
                </a:lnTo>
                <a:lnTo>
                  <a:pt x="28616" y="60722"/>
                </a:lnTo>
                <a:lnTo>
                  <a:pt x="7561" y="101437"/>
                </a:lnTo>
                <a:lnTo>
                  <a:pt x="0" y="148316"/>
                </a:lnTo>
                <a:lnTo>
                  <a:pt x="0" y="741564"/>
                </a:lnTo>
                <a:lnTo>
                  <a:pt x="7561" y="788444"/>
                </a:lnTo>
                <a:lnTo>
                  <a:pt x="28616" y="829158"/>
                </a:lnTo>
                <a:lnTo>
                  <a:pt x="60722" y="861264"/>
                </a:lnTo>
                <a:lnTo>
                  <a:pt x="101436" y="882319"/>
                </a:lnTo>
                <a:lnTo>
                  <a:pt x="148316" y="889880"/>
                </a:lnTo>
                <a:lnTo>
                  <a:pt x="18909166" y="889880"/>
                </a:lnTo>
                <a:lnTo>
                  <a:pt x="18956045" y="882319"/>
                </a:lnTo>
                <a:lnTo>
                  <a:pt x="18996758" y="861264"/>
                </a:lnTo>
                <a:lnTo>
                  <a:pt x="19028862" y="829158"/>
                </a:lnTo>
                <a:lnTo>
                  <a:pt x="19049915" y="788444"/>
                </a:lnTo>
                <a:lnTo>
                  <a:pt x="19057476" y="741564"/>
                </a:lnTo>
                <a:lnTo>
                  <a:pt x="19057476" y="148316"/>
                </a:lnTo>
                <a:lnTo>
                  <a:pt x="19049915" y="101437"/>
                </a:lnTo>
                <a:lnTo>
                  <a:pt x="19028862" y="60722"/>
                </a:lnTo>
                <a:lnTo>
                  <a:pt x="18996758" y="28616"/>
                </a:lnTo>
                <a:lnTo>
                  <a:pt x="18956045" y="7561"/>
                </a:lnTo>
                <a:lnTo>
                  <a:pt x="18909166" y="0"/>
                </a:lnTo>
                <a:close/>
              </a:path>
            </a:pathLst>
          </a:custGeom>
          <a:solidFill>
            <a:srgbClr val="BCBC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2994" y="9387437"/>
            <a:ext cx="19057620" cy="890269"/>
          </a:xfrm>
          <a:custGeom>
            <a:avLst/>
            <a:gdLst/>
            <a:ahLst/>
            <a:cxnLst/>
            <a:rect l="l" t="t" r="r" b="b"/>
            <a:pathLst>
              <a:path w="19057620" h="890270">
                <a:moveTo>
                  <a:pt x="18909166" y="0"/>
                </a:moveTo>
                <a:lnTo>
                  <a:pt x="148316" y="0"/>
                </a:lnTo>
                <a:lnTo>
                  <a:pt x="101436" y="7561"/>
                </a:lnTo>
                <a:lnTo>
                  <a:pt x="60722" y="28616"/>
                </a:lnTo>
                <a:lnTo>
                  <a:pt x="28616" y="60722"/>
                </a:lnTo>
                <a:lnTo>
                  <a:pt x="7561" y="101437"/>
                </a:lnTo>
                <a:lnTo>
                  <a:pt x="0" y="148316"/>
                </a:lnTo>
                <a:lnTo>
                  <a:pt x="0" y="741564"/>
                </a:lnTo>
                <a:lnTo>
                  <a:pt x="7561" y="788444"/>
                </a:lnTo>
                <a:lnTo>
                  <a:pt x="28616" y="829158"/>
                </a:lnTo>
                <a:lnTo>
                  <a:pt x="60722" y="861264"/>
                </a:lnTo>
                <a:lnTo>
                  <a:pt x="101436" y="882319"/>
                </a:lnTo>
                <a:lnTo>
                  <a:pt x="148316" y="889881"/>
                </a:lnTo>
                <a:lnTo>
                  <a:pt x="18909166" y="889881"/>
                </a:lnTo>
                <a:lnTo>
                  <a:pt x="18956045" y="882319"/>
                </a:lnTo>
                <a:lnTo>
                  <a:pt x="18996758" y="861264"/>
                </a:lnTo>
                <a:lnTo>
                  <a:pt x="19028862" y="829158"/>
                </a:lnTo>
                <a:lnTo>
                  <a:pt x="19049915" y="788444"/>
                </a:lnTo>
                <a:lnTo>
                  <a:pt x="19057476" y="741564"/>
                </a:lnTo>
                <a:lnTo>
                  <a:pt x="19057476" y="148316"/>
                </a:lnTo>
                <a:lnTo>
                  <a:pt x="19049915" y="101437"/>
                </a:lnTo>
                <a:lnTo>
                  <a:pt x="19028862" y="60722"/>
                </a:lnTo>
                <a:lnTo>
                  <a:pt x="18996758" y="28616"/>
                </a:lnTo>
                <a:lnTo>
                  <a:pt x="18956045" y="7561"/>
                </a:lnTo>
                <a:lnTo>
                  <a:pt x="18909166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5091" y="2404609"/>
            <a:ext cx="11697970" cy="76530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92430">
              <a:lnSpc>
                <a:spcPct val="100000"/>
              </a:lnSpc>
              <a:spcBef>
                <a:spcPts val="120"/>
              </a:spcBef>
            </a:pPr>
            <a:r>
              <a:rPr sz="4100" spc="-75" dirty="0">
                <a:latin typeface="Calibri"/>
                <a:cs typeface="Calibri"/>
              </a:rPr>
              <a:t>Lo</a:t>
            </a:r>
            <a:r>
              <a:rPr sz="4100" spc="-114" dirty="0">
                <a:latin typeface="Calibri"/>
                <a:cs typeface="Calibri"/>
              </a:rPr>
              <a:t>ca</a:t>
            </a:r>
            <a:r>
              <a:rPr sz="4100" spc="-80" dirty="0">
                <a:latin typeface="Calibri"/>
                <a:cs typeface="Calibri"/>
              </a:rPr>
              <a:t>tio</a:t>
            </a:r>
            <a:r>
              <a:rPr sz="4100" spc="10" dirty="0">
                <a:latin typeface="Calibri"/>
                <a:cs typeface="Calibri"/>
              </a:rPr>
              <a:t>n</a:t>
            </a:r>
            <a:r>
              <a:rPr sz="4100" spc="-160" dirty="0">
                <a:latin typeface="Calibri"/>
                <a:cs typeface="Calibri"/>
              </a:rPr>
              <a:t> </a:t>
            </a:r>
            <a:r>
              <a:rPr sz="4100" spc="-75" dirty="0">
                <a:latin typeface="Calibri"/>
                <a:cs typeface="Calibri"/>
              </a:rPr>
              <a:t>o</a:t>
            </a:r>
            <a:r>
              <a:rPr sz="4100" spc="5" dirty="0">
                <a:latin typeface="Calibri"/>
                <a:cs typeface="Calibri"/>
              </a:rPr>
              <a:t>f</a:t>
            </a:r>
            <a:r>
              <a:rPr sz="4100" spc="-160" dirty="0">
                <a:latin typeface="Calibri"/>
                <a:cs typeface="Calibri"/>
              </a:rPr>
              <a:t> </a:t>
            </a:r>
            <a:r>
              <a:rPr sz="4100" spc="-80" dirty="0">
                <a:latin typeface="Calibri"/>
                <a:cs typeface="Calibri"/>
              </a:rPr>
              <a:t>lesions:</a:t>
            </a:r>
            <a:endParaRPr sz="4100">
              <a:latin typeface="Calibri"/>
              <a:cs typeface="Calibri"/>
            </a:endParaRPr>
          </a:p>
          <a:p>
            <a:pPr marL="12700" marR="7360284">
              <a:lnSpc>
                <a:spcPct val="176800"/>
              </a:lnSpc>
              <a:spcBef>
                <a:spcPts val="990"/>
              </a:spcBef>
            </a:pPr>
            <a:r>
              <a:rPr sz="3700" spc="-5" dirty="0">
                <a:solidFill>
                  <a:srgbClr val="FFFFFF"/>
                </a:solidFill>
                <a:latin typeface="Calibri"/>
                <a:cs typeface="Calibri"/>
              </a:rPr>
              <a:t>NUCLEAR </a:t>
            </a:r>
            <a:r>
              <a:rPr sz="3700" dirty="0">
                <a:solidFill>
                  <a:srgbClr val="FFFFFF"/>
                </a:solidFill>
                <a:latin typeface="Calibri"/>
                <a:cs typeface="Calibri"/>
              </a:rPr>
              <a:t> INTRAPONTINE</a:t>
            </a:r>
            <a:r>
              <a:rPr sz="37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00" spc="-5" dirty="0">
                <a:solidFill>
                  <a:srgbClr val="FFFFFF"/>
                </a:solidFill>
                <a:latin typeface="Calibri"/>
                <a:cs typeface="Calibri"/>
              </a:rPr>
              <a:t>FIBERS</a:t>
            </a:r>
            <a:endParaRPr sz="3700">
              <a:latin typeface="Calibri"/>
              <a:cs typeface="Calibri"/>
            </a:endParaRPr>
          </a:p>
          <a:p>
            <a:pPr marL="12700" marR="1929764">
              <a:lnSpc>
                <a:spcPts val="7850"/>
              </a:lnSpc>
              <a:spcBef>
                <a:spcPts val="830"/>
              </a:spcBef>
            </a:pPr>
            <a:r>
              <a:rPr sz="3700" spc="-5" dirty="0">
                <a:solidFill>
                  <a:srgbClr val="FFFFFF"/>
                </a:solidFill>
                <a:latin typeface="Calibri"/>
                <a:cs typeface="Calibri"/>
              </a:rPr>
              <a:t>CEREBELLOPONTINE</a:t>
            </a:r>
            <a:r>
              <a:rPr sz="37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00" dirty="0">
                <a:solidFill>
                  <a:srgbClr val="FFFFFF"/>
                </a:solidFill>
                <a:latin typeface="Calibri"/>
                <a:cs typeface="Calibri"/>
              </a:rPr>
              <a:t>ANGLE(PERIPHERAL</a:t>
            </a:r>
            <a:r>
              <a:rPr sz="37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00" spc="-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37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00" spc="5" dirty="0">
                <a:solidFill>
                  <a:srgbClr val="FFFFFF"/>
                </a:solidFill>
                <a:latin typeface="Calibri"/>
                <a:cs typeface="Calibri"/>
              </a:rPr>
              <a:t>PONS) </a:t>
            </a:r>
            <a:r>
              <a:rPr sz="3700" spc="-8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00" spc="-40" dirty="0">
                <a:solidFill>
                  <a:srgbClr val="FFFFFF"/>
                </a:solidFill>
                <a:latin typeface="Calibri"/>
                <a:cs typeface="Calibri"/>
              </a:rPr>
              <a:t>FACIAL</a:t>
            </a:r>
            <a:r>
              <a:rPr sz="37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00" spc="5" dirty="0">
                <a:solidFill>
                  <a:srgbClr val="FFFFFF"/>
                </a:solidFill>
                <a:latin typeface="Calibri"/>
                <a:cs typeface="Calibri"/>
              </a:rPr>
              <a:t>CANAL</a:t>
            </a:r>
            <a:r>
              <a:rPr sz="3700" dirty="0">
                <a:solidFill>
                  <a:srgbClr val="FFFFFF"/>
                </a:solidFill>
                <a:latin typeface="Calibri"/>
                <a:cs typeface="Calibri"/>
              </a:rPr>
              <a:t> :</a:t>
            </a:r>
            <a:endParaRPr sz="3700">
              <a:latin typeface="Calibri"/>
              <a:cs typeface="Calibri"/>
            </a:endParaRPr>
          </a:p>
          <a:p>
            <a:pPr marL="668020" indent="-236220">
              <a:lnSpc>
                <a:spcPct val="100000"/>
              </a:lnSpc>
              <a:spcBef>
                <a:spcPts val="710"/>
              </a:spcBef>
              <a:buChar char="•"/>
              <a:tabLst>
                <a:tab pos="668655" algn="l"/>
              </a:tabLst>
            </a:pPr>
            <a:r>
              <a:rPr sz="2850" spc="-100" dirty="0">
                <a:solidFill>
                  <a:srgbClr val="838787"/>
                </a:solidFill>
                <a:latin typeface="Calibri"/>
                <a:cs typeface="Calibri"/>
              </a:rPr>
              <a:t>AT</a:t>
            </a:r>
            <a:r>
              <a:rPr sz="2850" spc="-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850" b="1" spc="-5" dirty="0">
                <a:solidFill>
                  <a:srgbClr val="FF0000"/>
                </a:solidFill>
                <a:latin typeface="Calibri"/>
                <a:cs typeface="Calibri"/>
              </a:rPr>
              <a:t>GENICULATE</a:t>
            </a:r>
            <a:r>
              <a:rPr sz="285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50" b="1" spc="15" dirty="0">
                <a:solidFill>
                  <a:srgbClr val="FF0000"/>
                </a:solidFill>
                <a:latin typeface="Calibri"/>
                <a:cs typeface="Calibri"/>
              </a:rPr>
              <a:t>GANGLION</a:t>
            </a:r>
            <a:endParaRPr sz="2850">
              <a:latin typeface="Calibri"/>
              <a:cs typeface="Calibri"/>
            </a:endParaRPr>
          </a:p>
          <a:p>
            <a:pPr marL="668020" indent="-236220">
              <a:lnSpc>
                <a:spcPct val="100000"/>
              </a:lnSpc>
              <a:spcBef>
                <a:spcPts val="525"/>
              </a:spcBef>
              <a:buChar char="•"/>
              <a:tabLst>
                <a:tab pos="668655" algn="l"/>
              </a:tabLst>
            </a:pPr>
            <a:r>
              <a:rPr sz="2850" spc="-30" dirty="0">
                <a:solidFill>
                  <a:srgbClr val="404040"/>
                </a:solidFill>
                <a:latin typeface="Calibri"/>
                <a:cs typeface="Calibri"/>
              </a:rPr>
              <a:t>DISTAL</a:t>
            </a:r>
            <a:r>
              <a:rPr sz="285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50" spc="-25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85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50" b="1" spc="-5" dirty="0">
                <a:solidFill>
                  <a:srgbClr val="404040"/>
                </a:solidFill>
                <a:latin typeface="Calibri"/>
                <a:cs typeface="Calibri"/>
              </a:rPr>
              <a:t>GENICULATE</a:t>
            </a:r>
            <a:r>
              <a:rPr sz="285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50" b="1" spc="15" dirty="0">
                <a:solidFill>
                  <a:srgbClr val="404040"/>
                </a:solidFill>
                <a:latin typeface="Calibri"/>
                <a:cs typeface="Calibri"/>
              </a:rPr>
              <a:t>GANGLION</a:t>
            </a:r>
            <a:r>
              <a:rPr sz="285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50" spc="15" dirty="0">
                <a:solidFill>
                  <a:srgbClr val="404040"/>
                </a:solidFill>
                <a:latin typeface="Calibri"/>
                <a:cs typeface="Calibri"/>
              </a:rPr>
              <a:t>BUT</a:t>
            </a:r>
            <a:r>
              <a:rPr sz="285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50" dirty="0">
                <a:solidFill>
                  <a:srgbClr val="404040"/>
                </a:solidFill>
                <a:latin typeface="Calibri"/>
                <a:cs typeface="Calibri"/>
              </a:rPr>
              <a:t>PROXIMAL</a:t>
            </a:r>
            <a:r>
              <a:rPr sz="285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50" spc="-25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85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50" b="1" spc="15" dirty="0">
                <a:solidFill>
                  <a:srgbClr val="404040"/>
                </a:solidFill>
                <a:latin typeface="Calibri"/>
                <a:cs typeface="Calibri"/>
              </a:rPr>
              <a:t>Nerve</a:t>
            </a:r>
            <a:r>
              <a:rPr sz="285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50" b="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85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50" b="1" spc="5" dirty="0">
                <a:solidFill>
                  <a:srgbClr val="404040"/>
                </a:solidFill>
                <a:latin typeface="Calibri"/>
                <a:cs typeface="Calibri"/>
              </a:rPr>
              <a:t>stapedius</a:t>
            </a:r>
            <a:endParaRPr sz="2850">
              <a:latin typeface="Calibri"/>
              <a:cs typeface="Calibri"/>
            </a:endParaRPr>
          </a:p>
          <a:p>
            <a:pPr marL="668020" indent="-236220">
              <a:lnSpc>
                <a:spcPct val="100000"/>
              </a:lnSpc>
              <a:spcBef>
                <a:spcPts val="525"/>
              </a:spcBef>
              <a:buChar char="•"/>
              <a:tabLst>
                <a:tab pos="668655" algn="l"/>
              </a:tabLst>
            </a:pPr>
            <a:r>
              <a:rPr sz="2850" b="1" spc="15" dirty="0">
                <a:solidFill>
                  <a:srgbClr val="4BACC6"/>
                </a:solidFill>
                <a:latin typeface="Calibri"/>
                <a:cs typeface="Calibri"/>
              </a:rPr>
              <a:t>BETWEEN</a:t>
            </a:r>
            <a:r>
              <a:rPr sz="2850" b="1" spc="5" dirty="0">
                <a:solidFill>
                  <a:srgbClr val="4BACC6"/>
                </a:solidFill>
                <a:latin typeface="Calibri"/>
                <a:cs typeface="Calibri"/>
              </a:rPr>
              <a:t> </a:t>
            </a:r>
            <a:r>
              <a:rPr sz="2850" spc="15" dirty="0">
                <a:solidFill>
                  <a:srgbClr val="838787"/>
                </a:solidFill>
                <a:latin typeface="Calibri"/>
                <a:cs typeface="Calibri"/>
              </a:rPr>
              <a:t>ORIGIN</a:t>
            </a:r>
            <a:r>
              <a:rPr sz="2850" spc="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850" spc="20" dirty="0">
                <a:solidFill>
                  <a:srgbClr val="838787"/>
                </a:solidFill>
                <a:latin typeface="Calibri"/>
                <a:cs typeface="Calibri"/>
              </a:rPr>
              <a:t>OF</a:t>
            </a:r>
            <a:r>
              <a:rPr sz="2850" spc="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850" spc="15" dirty="0">
                <a:solidFill>
                  <a:srgbClr val="838787"/>
                </a:solidFill>
                <a:latin typeface="Calibri"/>
                <a:cs typeface="Calibri"/>
              </a:rPr>
              <a:t>Nerve</a:t>
            </a:r>
            <a:r>
              <a:rPr sz="2850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850" spc="-25" dirty="0">
                <a:solidFill>
                  <a:srgbClr val="838787"/>
                </a:solidFill>
                <a:latin typeface="Calibri"/>
                <a:cs typeface="Calibri"/>
              </a:rPr>
              <a:t>TO</a:t>
            </a:r>
            <a:r>
              <a:rPr sz="2850" spc="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850" spc="-15" dirty="0">
                <a:solidFill>
                  <a:srgbClr val="838787"/>
                </a:solidFill>
                <a:latin typeface="Calibri"/>
                <a:cs typeface="Calibri"/>
              </a:rPr>
              <a:t>STAPEDIUS</a:t>
            </a:r>
            <a:r>
              <a:rPr sz="2850" spc="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850" spc="20" dirty="0">
                <a:solidFill>
                  <a:srgbClr val="838787"/>
                </a:solidFill>
                <a:latin typeface="Calibri"/>
                <a:cs typeface="Calibri"/>
              </a:rPr>
              <a:t>AND</a:t>
            </a:r>
            <a:r>
              <a:rPr sz="2850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850" spc="10" dirty="0">
                <a:solidFill>
                  <a:srgbClr val="838787"/>
                </a:solidFill>
                <a:latin typeface="Calibri"/>
                <a:cs typeface="Calibri"/>
              </a:rPr>
              <a:t>CHORDA </a:t>
            </a:r>
            <a:r>
              <a:rPr sz="2850" spc="-15" dirty="0">
                <a:solidFill>
                  <a:srgbClr val="838787"/>
                </a:solidFill>
                <a:latin typeface="Calibri"/>
                <a:cs typeface="Calibri"/>
              </a:rPr>
              <a:t>TYMPANI</a:t>
            </a:r>
            <a:r>
              <a:rPr sz="2850" spc="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850" spc="15" dirty="0">
                <a:solidFill>
                  <a:srgbClr val="838787"/>
                </a:solidFill>
                <a:latin typeface="Calibri"/>
                <a:cs typeface="Calibri"/>
              </a:rPr>
              <a:t>Nerve</a:t>
            </a:r>
            <a:endParaRPr sz="2850">
              <a:latin typeface="Calibri"/>
              <a:cs typeface="Calibri"/>
            </a:endParaRPr>
          </a:p>
          <a:p>
            <a:pPr marL="668020" indent="-236220">
              <a:lnSpc>
                <a:spcPct val="100000"/>
              </a:lnSpc>
              <a:spcBef>
                <a:spcPts val="530"/>
              </a:spcBef>
              <a:buChar char="•"/>
              <a:tabLst>
                <a:tab pos="668655" algn="l"/>
              </a:tabLst>
            </a:pPr>
            <a:r>
              <a:rPr sz="2850" b="1" spc="-30" dirty="0">
                <a:solidFill>
                  <a:srgbClr val="4BACC6"/>
                </a:solidFill>
                <a:latin typeface="Calibri"/>
                <a:cs typeface="Calibri"/>
              </a:rPr>
              <a:t>DISTAL</a:t>
            </a:r>
            <a:r>
              <a:rPr sz="2850" b="1" dirty="0">
                <a:solidFill>
                  <a:srgbClr val="4BACC6"/>
                </a:solidFill>
                <a:latin typeface="Calibri"/>
                <a:cs typeface="Calibri"/>
              </a:rPr>
              <a:t> </a:t>
            </a:r>
            <a:r>
              <a:rPr sz="2850" spc="-25" dirty="0">
                <a:solidFill>
                  <a:srgbClr val="838787"/>
                </a:solidFill>
                <a:latin typeface="Calibri"/>
                <a:cs typeface="Calibri"/>
              </a:rPr>
              <a:t>TO</a:t>
            </a:r>
            <a:r>
              <a:rPr sz="2850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850" spc="15" dirty="0">
                <a:solidFill>
                  <a:srgbClr val="838787"/>
                </a:solidFill>
                <a:latin typeface="Calibri"/>
                <a:cs typeface="Calibri"/>
              </a:rPr>
              <a:t>ORIGIN</a:t>
            </a:r>
            <a:r>
              <a:rPr sz="2850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850" spc="20" dirty="0">
                <a:solidFill>
                  <a:srgbClr val="838787"/>
                </a:solidFill>
                <a:latin typeface="Calibri"/>
                <a:cs typeface="Calibri"/>
              </a:rPr>
              <a:t>OF</a:t>
            </a:r>
            <a:r>
              <a:rPr sz="2850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850" spc="10" dirty="0">
                <a:solidFill>
                  <a:srgbClr val="838787"/>
                </a:solidFill>
                <a:latin typeface="Calibri"/>
                <a:cs typeface="Calibri"/>
              </a:rPr>
              <a:t>CHORDA</a:t>
            </a:r>
            <a:r>
              <a:rPr sz="285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850" spc="-15" dirty="0">
                <a:solidFill>
                  <a:srgbClr val="838787"/>
                </a:solidFill>
                <a:latin typeface="Calibri"/>
                <a:cs typeface="Calibri"/>
              </a:rPr>
              <a:t>TYMPANI</a:t>
            </a:r>
            <a:r>
              <a:rPr sz="2850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850" spc="15" dirty="0">
                <a:solidFill>
                  <a:srgbClr val="838787"/>
                </a:solidFill>
                <a:latin typeface="Calibri"/>
                <a:cs typeface="Calibri"/>
              </a:rPr>
              <a:t>Nerve</a:t>
            </a:r>
            <a:endParaRPr sz="2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  <a:tabLst>
                <a:tab pos="8357870" algn="l"/>
              </a:tabLst>
            </a:pPr>
            <a:r>
              <a:rPr sz="3700" spc="5" dirty="0">
                <a:solidFill>
                  <a:srgbClr val="FFFFFF"/>
                </a:solidFill>
                <a:latin typeface="Calibri"/>
                <a:cs typeface="Calibri"/>
              </a:rPr>
              <a:t>AFTER</a:t>
            </a:r>
            <a:r>
              <a:rPr sz="37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00" dirty="0">
                <a:solidFill>
                  <a:srgbClr val="FFFFFF"/>
                </a:solidFill>
                <a:latin typeface="Calibri"/>
                <a:cs typeface="Calibri"/>
              </a:rPr>
              <a:t>EMERGENCE</a:t>
            </a:r>
            <a:r>
              <a:rPr sz="37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00" spc="-5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37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00" spc="-20" dirty="0">
                <a:solidFill>
                  <a:srgbClr val="FFFFFF"/>
                </a:solidFill>
                <a:latin typeface="Calibri"/>
                <a:cs typeface="Calibri"/>
              </a:rPr>
              <a:t>STYLOMASTOID	</a:t>
            </a:r>
            <a:r>
              <a:rPr sz="3700" dirty="0">
                <a:solidFill>
                  <a:srgbClr val="FFFFFF"/>
                </a:solidFill>
                <a:latin typeface="Calibri"/>
                <a:cs typeface="Calibri"/>
              </a:rPr>
              <a:t>FORAMEN</a:t>
            </a:r>
            <a:endParaRPr sz="3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2898" y="2432760"/>
            <a:ext cx="2125345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100" b="1" spc="-55" dirty="0">
                <a:latin typeface="Calibri"/>
                <a:cs typeface="Calibri"/>
              </a:rPr>
              <a:t>E</a:t>
            </a:r>
            <a:r>
              <a:rPr sz="4100" b="1" spc="5" dirty="0">
                <a:latin typeface="Calibri"/>
                <a:cs typeface="Calibri"/>
              </a:rPr>
              <a:t>tiologies</a:t>
            </a:r>
            <a:endParaRPr sz="4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4734" y="3516990"/>
            <a:ext cx="7513955" cy="2256155"/>
          </a:xfrm>
          <a:custGeom>
            <a:avLst/>
            <a:gdLst/>
            <a:ahLst/>
            <a:cxnLst/>
            <a:rect l="l" t="t" r="r" b="b"/>
            <a:pathLst>
              <a:path w="7513955" h="2256154">
                <a:moveTo>
                  <a:pt x="0" y="0"/>
                </a:moveTo>
                <a:lnTo>
                  <a:pt x="7513718" y="0"/>
                </a:lnTo>
                <a:lnTo>
                  <a:pt x="7513718" y="2256025"/>
                </a:lnTo>
                <a:lnTo>
                  <a:pt x="0" y="2256025"/>
                </a:lnTo>
                <a:lnTo>
                  <a:pt x="0" y="0"/>
                </a:lnTo>
                <a:close/>
              </a:path>
            </a:pathLst>
          </a:custGeom>
          <a:ln w="78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94950" y="3429243"/>
            <a:ext cx="196215" cy="2218690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30"/>
              </a:spcBef>
            </a:pPr>
            <a:r>
              <a:rPr sz="4100" spc="5" dirty="0">
                <a:latin typeface="Arial MT"/>
                <a:cs typeface="Arial MT"/>
              </a:rPr>
              <a:t>•</a:t>
            </a:r>
            <a:endParaRPr sz="4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35"/>
              </a:spcBef>
            </a:pPr>
            <a:r>
              <a:rPr sz="4100" spc="5" dirty="0">
                <a:latin typeface="Arial MT"/>
                <a:cs typeface="Arial MT"/>
              </a:rPr>
              <a:t>•</a:t>
            </a:r>
            <a:endParaRPr sz="4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35"/>
              </a:spcBef>
            </a:pPr>
            <a:r>
              <a:rPr sz="4100" spc="5" dirty="0">
                <a:latin typeface="Arial MT"/>
                <a:cs typeface="Arial MT"/>
              </a:rPr>
              <a:t>•</a:t>
            </a:r>
            <a:endParaRPr sz="41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60378" y="3381035"/>
            <a:ext cx="4613275" cy="22186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17000"/>
              </a:lnSpc>
              <a:spcBef>
                <a:spcPts val="95"/>
              </a:spcBef>
            </a:pPr>
            <a:r>
              <a:rPr sz="4100" spc="-70" dirty="0">
                <a:latin typeface="Calibri"/>
                <a:cs typeface="Calibri"/>
              </a:rPr>
              <a:t>Mo</a:t>
            </a:r>
            <a:r>
              <a:rPr sz="4100" spc="-120" dirty="0">
                <a:latin typeface="Calibri"/>
                <a:cs typeface="Calibri"/>
              </a:rPr>
              <a:t>t</a:t>
            </a:r>
            <a:r>
              <a:rPr sz="4100" spc="-80" dirty="0">
                <a:latin typeface="Calibri"/>
                <a:cs typeface="Calibri"/>
              </a:rPr>
              <a:t>o</a:t>
            </a:r>
            <a:r>
              <a:rPr sz="4100" spc="5" dirty="0">
                <a:latin typeface="Calibri"/>
                <a:cs typeface="Calibri"/>
              </a:rPr>
              <a:t>r</a:t>
            </a:r>
            <a:r>
              <a:rPr sz="4100" spc="-165" dirty="0">
                <a:latin typeface="Calibri"/>
                <a:cs typeface="Calibri"/>
              </a:rPr>
              <a:t> </a:t>
            </a:r>
            <a:r>
              <a:rPr sz="4100" spc="-75" dirty="0">
                <a:latin typeface="Calibri"/>
                <a:cs typeface="Calibri"/>
              </a:rPr>
              <a:t>Neu</a:t>
            </a:r>
            <a:r>
              <a:rPr sz="4100" spc="-150" dirty="0">
                <a:latin typeface="Calibri"/>
                <a:cs typeface="Calibri"/>
              </a:rPr>
              <a:t>r</a:t>
            </a:r>
            <a:r>
              <a:rPr sz="4100" spc="-80" dirty="0">
                <a:latin typeface="Calibri"/>
                <a:cs typeface="Calibri"/>
              </a:rPr>
              <a:t>o</a:t>
            </a:r>
            <a:r>
              <a:rPr sz="4100" spc="10" dirty="0">
                <a:latin typeface="Calibri"/>
                <a:cs typeface="Calibri"/>
              </a:rPr>
              <a:t>n</a:t>
            </a:r>
            <a:r>
              <a:rPr sz="4100" spc="-165" dirty="0">
                <a:latin typeface="Calibri"/>
                <a:cs typeface="Calibri"/>
              </a:rPr>
              <a:t> </a:t>
            </a:r>
            <a:r>
              <a:rPr sz="4100" spc="-75" dirty="0">
                <a:latin typeface="Calibri"/>
                <a:cs typeface="Calibri"/>
              </a:rPr>
              <a:t>Disease  Moebi</a:t>
            </a:r>
            <a:r>
              <a:rPr sz="4100" spc="-80" dirty="0">
                <a:latin typeface="Calibri"/>
                <a:cs typeface="Calibri"/>
              </a:rPr>
              <a:t>u</a:t>
            </a:r>
            <a:r>
              <a:rPr sz="4100" spc="5" dirty="0">
                <a:latin typeface="Calibri"/>
                <a:cs typeface="Calibri"/>
              </a:rPr>
              <a:t>s</a:t>
            </a:r>
            <a:r>
              <a:rPr sz="4100" spc="-165" dirty="0">
                <a:latin typeface="Calibri"/>
                <a:cs typeface="Calibri"/>
              </a:rPr>
              <a:t> </a:t>
            </a:r>
            <a:r>
              <a:rPr sz="4100" spc="-125" dirty="0">
                <a:latin typeface="Calibri"/>
                <a:cs typeface="Calibri"/>
              </a:rPr>
              <a:t>S</a:t>
            </a:r>
            <a:r>
              <a:rPr sz="4100" spc="-75" dirty="0">
                <a:latin typeface="Calibri"/>
                <a:cs typeface="Calibri"/>
              </a:rPr>
              <a:t>ynd</a:t>
            </a:r>
            <a:r>
              <a:rPr sz="4100" spc="-150" dirty="0">
                <a:latin typeface="Calibri"/>
                <a:cs typeface="Calibri"/>
              </a:rPr>
              <a:t>r</a:t>
            </a:r>
            <a:r>
              <a:rPr sz="4100" spc="-75" dirty="0">
                <a:latin typeface="Calibri"/>
                <a:cs typeface="Calibri"/>
              </a:rPr>
              <a:t>ome  </a:t>
            </a:r>
            <a:r>
              <a:rPr sz="4100" spc="-65" dirty="0">
                <a:latin typeface="Calibri"/>
                <a:cs typeface="Calibri"/>
              </a:rPr>
              <a:t>Neoplasm</a:t>
            </a:r>
            <a:endParaRPr sz="41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96590" y="208716"/>
            <a:ext cx="14730730" cy="1637664"/>
          </a:xfrm>
          <a:custGeom>
            <a:avLst/>
            <a:gdLst/>
            <a:ahLst/>
            <a:cxnLst/>
            <a:rect l="l" t="t" r="r" b="b"/>
            <a:pathLst>
              <a:path w="14730730" h="1637664">
                <a:moveTo>
                  <a:pt x="14457188" y="0"/>
                </a:moveTo>
                <a:lnTo>
                  <a:pt x="272948" y="0"/>
                </a:lnTo>
                <a:lnTo>
                  <a:pt x="223885" y="4397"/>
                </a:lnTo>
                <a:lnTo>
                  <a:pt x="177708" y="17076"/>
                </a:lnTo>
                <a:lnTo>
                  <a:pt x="135186" y="37266"/>
                </a:lnTo>
                <a:lnTo>
                  <a:pt x="97091" y="64195"/>
                </a:lnTo>
                <a:lnTo>
                  <a:pt x="64194" y="97093"/>
                </a:lnTo>
                <a:lnTo>
                  <a:pt x="37265" y="135189"/>
                </a:lnTo>
                <a:lnTo>
                  <a:pt x="17076" y="177712"/>
                </a:lnTo>
                <a:lnTo>
                  <a:pt x="4397" y="223890"/>
                </a:lnTo>
                <a:lnTo>
                  <a:pt x="0" y="272955"/>
                </a:lnTo>
                <a:lnTo>
                  <a:pt x="0" y="1364712"/>
                </a:lnTo>
                <a:lnTo>
                  <a:pt x="4397" y="1413775"/>
                </a:lnTo>
                <a:lnTo>
                  <a:pt x="17076" y="1459952"/>
                </a:lnTo>
                <a:lnTo>
                  <a:pt x="37265" y="1502474"/>
                </a:lnTo>
                <a:lnTo>
                  <a:pt x="64194" y="1540569"/>
                </a:lnTo>
                <a:lnTo>
                  <a:pt x="97091" y="1573466"/>
                </a:lnTo>
                <a:lnTo>
                  <a:pt x="135186" y="1600394"/>
                </a:lnTo>
                <a:lnTo>
                  <a:pt x="177708" y="1620583"/>
                </a:lnTo>
                <a:lnTo>
                  <a:pt x="223885" y="1633262"/>
                </a:lnTo>
                <a:lnTo>
                  <a:pt x="272948" y="1637660"/>
                </a:lnTo>
                <a:lnTo>
                  <a:pt x="14457188" y="1637660"/>
                </a:lnTo>
                <a:lnTo>
                  <a:pt x="14506249" y="1633262"/>
                </a:lnTo>
                <a:lnTo>
                  <a:pt x="14552425" y="1620583"/>
                </a:lnTo>
                <a:lnTo>
                  <a:pt x="14594946" y="1600394"/>
                </a:lnTo>
                <a:lnTo>
                  <a:pt x="14633041" y="1573466"/>
                </a:lnTo>
                <a:lnTo>
                  <a:pt x="14665938" y="1540569"/>
                </a:lnTo>
                <a:lnTo>
                  <a:pt x="14692866" y="1502474"/>
                </a:lnTo>
                <a:lnTo>
                  <a:pt x="14713056" y="1459952"/>
                </a:lnTo>
                <a:lnTo>
                  <a:pt x="14725735" y="1413775"/>
                </a:lnTo>
                <a:lnTo>
                  <a:pt x="14730132" y="1364712"/>
                </a:lnTo>
                <a:lnTo>
                  <a:pt x="14730132" y="272955"/>
                </a:lnTo>
                <a:lnTo>
                  <a:pt x="14725735" y="223890"/>
                </a:lnTo>
                <a:lnTo>
                  <a:pt x="14713056" y="177712"/>
                </a:lnTo>
                <a:lnTo>
                  <a:pt x="14692866" y="135189"/>
                </a:lnTo>
                <a:lnTo>
                  <a:pt x="14665938" y="97093"/>
                </a:lnTo>
                <a:lnTo>
                  <a:pt x="14633041" y="64195"/>
                </a:lnTo>
                <a:lnTo>
                  <a:pt x="14594946" y="37266"/>
                </a:lnTo>
                <a:lnTo>
                  <a:pt x="14552425" y="17076"/>
                </a:lnTo>
                <a:lnTo>
                  <a:pt x="14506249" y="4397"/>
                </a:lnTo>
                <a:lnTo>
                  <a:pt x="14457188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519043" y="259962"/>
            <a:ext cx="3886200" cy="12319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900" spc="-10" dirty="0">
                <a:solidFill>
                  <a:srgbClr val="FFFFFF"/>
                </a:solidFill>
              </a:rPr>
              <a:t>NUCLEAR</a:t>
            </a:r>
            <a:endParaRPr sz="7900"/>
          </a:p>
        </p:txBody>
      </p:sp>
      <p:sp>
        <p:nvSpPr>
          <p:cNvPr id="8" name="object 8"/>
          <p:cNvSpPr txBox="1"/>
          <p:nvPr/>
        </p:nvSpPr>
        <p:spPr>
          <a:xfrm>
            <a:off x="9339167" y="4653456"/>
            <a:ext cx="8306434" cy="5725795"/>
          </a:xfrm>
          <a:prstGeom prst="rect">
            <a:avLst/>
          </a:prstGeom>
          <a:solidFill>
            <a:srgbClr val="DCE6F2"/>
          </a:solidFill>
          <a:ln w="1047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12140" indent="-565785">
              <a:lnSpc>
                <a:spcPts val="4660"/>
              </a:lnSpc>
              <a:buFont typeface="MS UI Gothic"/>
              <a:buChar char="✓"/>
              <a:tabLst>
                <a:tab pos="612775" algn="l"/>
              </a:tabLst>
            </a:pPr>
            <a:r>
              <a:rPr sz="4500" spc="-25" dirty="0">
                <a:latin typeface="Calibri"/>
                <a:cs typeface="Calibri"/>
              </a:rPr>
              <a:t>No</a:t>
            </a:r>
            <a:r>
              <a:rPr sz="4500" spc="-170" dirty="0">
                <a:latin typeface="Calibri"/>
                <a:cs typeface="Calibri"/>
              </a:rPr>
              <a:t> </a:t>
            </a:r>
            <a:r>
              <a:rPr sz="4500" spc="-70" dirty="0">
                <a:latin typeface="Calibri"/>
                <a:cs typeface="Calibri"/>
              </a:rPr>
              <a:t>localizing</a:t>
            </a:r>
            <a:r>
              <a:rPr sz="4500" spc="-165" dirty="0">
                <a:latin typeface="Calibri"/>
                <a:cs typeface="Calibri"/>
              </a:rPr>
              <a:t> </a:t>
            </a:r>
            <a:r>
              <a:rPr sz="4500" spc="-75" dirty="0">
                <a:latin typeface="Calibri"/>
                <a:cs typeface="Calibri"/>
              </a:rPr>
              <a:t>findings</a:t>
            </a:r>
            <a:endParaRPr sz="4500">
              <a:latin typeface="Calibri"/>
              <a:cs typeface="Calibri"/>
            </a:endParaRPr>
          </a:p>
          <a:p>
            <a:pPr marL="612140" indent="-565785">
              <a:lnSpc>
                <a:spcPct val="100000"/>
              </a:lnSpc>
              <a:spcBef>
                <a:spcPts val="1605"/>
              </a:spcBef>
              <a:buFont typeface="MS UI Gothic"/>
              <a:buChar char="✓"/>
              <a:tabLst>
                <a:tab pos="612775" algn="l"/>
              </a:tabLst>
            </a:pPr>
            <a:r>
              <a:rPr sz="4500" spc="-80" dirty="0">
                <a:latin typeface="Calibri"/>
                <a:cs typeface="Calibri"/>
              </a:rPr>
              <a:t>Fasciculations</a:t>
            </a:r>
            <a:r>
              <a:rPr sz="4500" spc="-175" dirty="0">
                <a:latin typeface="Calibri"/>
                <a:cs typeface="Calibri"/>
              </a:rPr>
              <a:t> </a:t>
            </a:r>
            <a:r>
              <a:rPr sz="4500" spc="-45" dirty="0">
                <a:latin typeface="Calibri"/>
                <a:cs typeface="Calibri"/>
              </a:rPr>
              <a:t>+/-</a:t>
            </a:r>
            <a:endParaRPr sz="4500">
              <a:latin typeface="Calibri"/>
              <a:cs typeface="Calibri"/>
            </a:endParaRPr>
          </a:p>
          <a:p>
            <a:pPr marL="612140" indent="-565785">
              <a:lnSpc>
                <a:spcPct val="100000"/>
              </a:lnSpc>
              <a:spcBef>
                <a:spcPts val="1610"/>
              </a:spcBef>
              <a:buFont typeface="MS UI Gothic"/>
              <a:buChar char="✓"/>
              <a:tabLst>
                <a:tab pos="612775" algn="l"/>
              </a:tabLst>
            </a:pPr>
            <a:r>
              <a:rPr sz="4500" spc="-70" dirty="0">
                <a:latin typeface="Calibri"/>
                <a:cs typeface="Calibri"/>
              </a:rPr>
              <a:t>F</a:t>
            </a:r>
            <a:r>
              <a:rPr sz="4500" spc="-140" dirty="0">
                <a:latin typeface="Calibri"/>
                <a:cs typeface="Calibri"/>
              </a:rPr>
              <a:t>r</a:t>
            </a:r>
            <a:r>
              <a:rPr sz="4500" spc="-70" dirty="0">
                <a:latin typeface="Calibri"/>
                <a:cs typeface="Calibri"/>
              </a:rPr>
              <a:t>equ</a:t>
            </a:r>
            <a:r>
              <a:rPr sz="4500" spc="-75" dirty="0">
                <a:latin typeface="Calibri"/>
                <a:cs typeface="Calibri"/>
              </a:rPr>
              <a:t>e</a:t>
            </a:r>
            <a:r>
              <a:rPr sz="4500" spc="-110" dirty="0">
                <a:latin typeface="Calibri"/>
                <a:cs typeface="Calibri"/>
              </a:rPr>
              <a:t>n</a:t>
            </a:r>
            <a:r>
              <a:rPr sz="4500" spc="-80" dirty="0">
                <a:latin typeface="Calibri"/>
                <a:cs typeface="Calibri"/>
              </a:rPr>
              <a:t>tl</a:t>
            </a:r>
            <a:r>
              <a:rPr sz="4500" spc="15" dirty="0">
                <a:latin typeface="Calibri"/>
                <a:cs typeface="Calibri"/>
              </a:rPr>
              <a:t>y</a:t>
            </a:r>
            <a:r>
              <a:rPr sz="4500" spc="-160" dirty="0">
                <a:latin typeface="Calibri"/>
                <a:cs typeface="Calibri"/>
              </a:rPr>
              <a:t> </a:t>
            </a:r>
            <a:r>
              <a:rPr sz="4500" spc="-75" dirty="0">
                <a:latin typeface="Calibri"/>
                <a:cs typeface="Calibri"/>
              </a:rPr>
              <a:t>bil</a:t>
            </a:r>
            <a:r>
              <a:rPr sz="4500" spc="-120" dirty="0">
                <a:latin typeface="Calibri"/>
                <a:cs typeface="Calibri"/>
              </a:rPr>
              <a:t>at</a:t>
            </a:r>
            <a:r>
              <a:rPr sz="4500" spc="-70" dirty="0">
                <a:latin typeface="Calibri"/>
                <a:cs typeface="Calibri"/>
              </a:rPr>
              <a:t>e</a:t>
            </a:r>
            <a:r>
              <a:rPr sz="4500" spc="-165" dirty="0">
                <a:latin typeface="Calibri"/>
                <a:cs typeface="Calibri"/>
              </a:rPr>
              <a:t>r</a:t>
            </a:r>
            <a:r>
              <a:rPr sz="4500" spc="-70" dirty="0">
                <a:latin typeface="Calibri"/>
                <a:cs typeface="Calibri"/>
              </a:rPr>
              <a:t>a</a:t>
            </a:r>
            <a:r>
              <a:rPr sz="4500" spc="5" dirty="0">
                <a:latin typeface="Calibri"/>
                <a:cs typeface="Calibri"/>
              </a:rPr>
              <a:t>l</a:t>
            </a:r>
            <a:r>
              <a:rPr sz="4500" spc="-160" dirty="0">
                <a:latin typeface="Calibri"/>
                <a:cs typeface="Calibri"/>
              </a:rPr>
              <a:t> </a:t>
            </a:r>
            <a:r>
              <a:rPr sz="4500" spc="-70" dirty="0">
                <a:latin typeface="Calibri"/>
                <a:cs typeface="Calibri"/>
              </a:rPr>
              <a:t>d</a:t>
            </a:r>
            <a:r>
              <a:rPr sz="4500" spc="-120" dirty="0">
                <a:latin typeface="Calibri"/>
                <a:cs typeface="Calibri"/>
              </a:rPr>
              <a:t>ys</a:t>
            </a:r>
            <a:r>
              <a:rPr sz="4500" spc="-70" dirty="0">
                <a:latin typeface="Calibri"/>
                <a:cs typeface="Calibri"/>
              </a:rPr>
              <a:t>fun</a:t>
            </a:r>
            <a:r>
              <a:rPr sz="4500" spc="-80" dirty="0">
                <a:latin typeface="Calibri"/>
                <a:cs typeface="Calibri"/>
              </a:rPr>
              <a:t>c</a:t>
            </a:r>
            <a:r>
              <a:rPr sz="4500" spc="-75" dirty="0">
                <a:latin typeface="Calibri"/>
                <a:cs typeface="Calibri"/>
              </a:rPr>
              <a:t>tion</a:t>
            </a:r>
            <a:endParaRPr sz="4500">
              <a:latin typeface="Calibri"/>
              <a:cs typeface="Calibri"/>
            </a:endParaRPr>
          </a:p>
          <a:p>
            <a:pPr marL="612140" indent="-565785">
              <a:lnSpc>
                <a:spcPct val="100000"/>
              </a:lnSpc>
              <a:spcBef>
                <a:spcPts val="1610"/>
              </a:spcBef>
              <a:buFont typeface="MS UI Gothic"/>
              <a:buChar char="✓"/>
              <a:tabLst>
                <a:tab pos="612775" algn="l"/>
              </a:tabLst>
            </a:pPr>
            <a:r>
              <a:rPr sz="4500" spc="-55" dirty="0">
                <a:latin typeface="Calibri"/>
                <a:cs typeface="Calibri"/>
              </a:rPr>
              <a:t>Other</a:t>
            </a:r>
            <a:r>
              <a:rPr sz="4500" spc="-170" dirty="0">
                <a:latin typeface="Calibri"/>
                <a:cs typeface="Calibri"/>
              </a:rPr>
              <a:t> </a:t>
            </a:r>
            <a:r>
              <a:rPr sz="4500" spc="-65" dirty="0">
                <a:latin typeface="Calibri"/>
                <a:cs typeface="Calibri"/>
              </a:rPr>
              <a:t>evidence</a:t>
            </a:r>
            <a:r>
              <a:rPr sz="4500" spc="-175" dirty="0">
                <a:latin typeface="Calibri"/>
                <a:cs typeface="Calibri"/>
              </a:rPr>
              <a:t> </a:t>
            </a:r>
            <a:r>
              <a:rPr sz="4500" spc="-35" dirty="0">
                <a:latin typeface="Calibri"/>
                <a:cs typeface="Calibri"/>
              </a:rPr>
              <a:t>of</a:t>
            </a:r>
            <a:r>
              <a:rPr sz="4500" spc="-170" dirty="0">
                <a:latin typeface="Calibri"/>
                <a:cs typeface="Calibri"/>
              </a:rPr>
              <a:t> </a:t>
            </a:r>
            <a:r>
              <a:rPr sz="4500" spc="-35" dirty="0">
                <a:latin typeface="Calibri"/>
                <a:cs typeface="Calibri"/>
              </a:rPr>
              <a:t>MND</a:t>
            </a:r>
            <a:endParaRPr sz="45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473559" y="3536117"/>
            <a:ext cx="8037830" cy="650240"/>
          </a:xfrm>
          <a:custGeom>
            <a:avLst/>
            <a:gdLst/>
            <a:ahLst/>
            <a:cxnLst/>
            <a:rect l="l" t="t" r="r" b="b"/>
            <a:pathLst>
              <a:path w="8037830" h="650239">
                <a:moveTo>
                  <a:pt x="8037294" y="0"/>
                </a:moveTo>
                <a:lnTo>
                  <a:pt x="0" y="0"/>
                </a:lnTo>
                <a:lnTo>
                  <a:pt x="0" y="649648"/>
                </a:lnTo>
                <a:lnTo>
                  <a:pt x="8037294" y="649648"/>
                </a:lnTo>
                <a:lnTo>
                  <a:pt x="8037294" y="0"/>
                </a:lnTo>
                <a:close/>
              </a:path>
            </a:pathLst>
          </a:custGeom>
          <a:solidFill>
            <a:srgbClr val="DCE6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473559" y="3536117"/>
            <a:ext cx="8037830" cy="650240"/>
          </a:xfrm>
          <a:prstGeom prst="rect">
            <a:avLst/>
          </a:prstGeom>
          <a:ln w="1047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2545">
              <a:lnSpc>
                <a:spcPts val="4330"/>
              </a:lnSpc>
            </a:pPr>
            <a:r>
              <a:rPr sz="4100" b="1" spc="-5" dirty="0">
                <a:latin typeface="Calibri"/>
                <a:cs typeface="Calibri"/>
              </a:rPr>
              <a:t>Associated</a:t>
            </a:r>
            <a:r>
              <a:rPr sz="4100" b="1" spc="-15" dirty="0">
                <a:latin typeface="Calibri"/>
                <a:cs typeface="Calibri"/>
              </a:rPr>
              <a:t> </a:t>
            </a:r>
            <a:r>
              <a:rPr sz="4100" b="1" spc="5" dirty="0">
                <a:latin typeface="Calibri"/>
                <a:cs typeface="Calibri"/>
              </a:rPr>
              <a:t>findings</a:t>
            </a:r>
            <a:endParaRPr sz="41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77393" y="7846277"/>
            <a:ext cx="8048625" cy="800100"/>
          </a:xfrm>
          <a:custGeom>
            <a:avLst/>
            <a:gdLst/>
            <a:ahLst/>
            <a:cxnLst/>
            <a:rect l="l" t="t" r="r" b="b"/>
            <a:pathLst>
              <a:path w="8048625" h="800100">
                <a:moveTo>
                  <a:pt x="0" y="0"/>
                </a:moveTo>
                <a:lnTo>
                  <a:pt x="8048040" y="0"/>
                </a:lnTo>
                <a:lnTo>
                  <a:pt x="8048040" y="799608"/>
                </a:lnTo>
                <a:lnTo>
                  <a:pt x="0" y="799608"/>
                </a:lnTo>
                <a:lnTo>
                  <a:pt x="0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76987" y="6902248"/>
            <a:ext cx="3491865" cy="1550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450" b="1" spc="-10" dirty="0">
                <a:latin typeface="Calibri"/>
                <a:cs typeface="Calibri"/>
              </a:rPr>
              <a:t>Diagnostic</a:t>
            </a:r>
            <a:r>
              <a:rPr sz="2450" b="1" spc="-30" dirty="0">
                <a:latin typeface="Calibri"/>
                <a:cs typeface="Calibri"/>
              </a:rPr>
              <a:t> </a:t>
            </a:r>
            <a:r>
              <a:rPr sz="2450" b="1" spc="-65" dirty="0">
                <a:latin typeface="Calibri"/>
                <a:cs typeface="Calibri"/>
              </a:rPr>
              <a:t>Test</a:t>
            </a:r>
            <a:endParaRPr sz="24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950">
              <a:latin typeface="Calibri"/>
              <a:cs typeface="Calibri"/>
            </a:endParaRPr>
          </a:p>
          <a:p>
            <a:pPr marL="612775" indent="-566420">
              <a:lnSpc>
                <a:spcPct val="100000"/>
              </a:lnSpc>
              <a:buFont typeface="Arial MT"/>
              <a:buChar char="•"/>
              <a:tabLst>
                <a:tab pos="612775" algn="l"/>
                <a:tab pos="613410" algn="l"/>
              </a:tabLst>
            </a:pPr>
            <a:r>
              <a:rPr sz="4500" spc="-70" dirty="0">
                <a:latin typeface="Calibri"/>
                <a:cs typeface="Calibri"/>
              </a:rPr>
              <a:t>Nee</a:t>
            </a:r>
            <a:r>
              <a:rPr sz="4500" spc="-65" dirty="0">
                <a:latin typeface="Calibri"/>
                <a:cs typeface="Calibri"/>
              </a:rPr>
              <a:t>d</a:t>
            </a:r>
            <a:r>
              <a:rPr sz="4500" spc="-80" dirty="0">
                <a:latin typeface="Calibri"/>
                <a:cs typeface="Calibri"/>
              </a:rPr>
              <a:t>l</a:t>
            </a:r>
            <a:r>
              <a:rPr sz="4500" spc="15" dirty="0">
                <a:latin typeface="Calibri"/>
                <a:cs typeface="Calibri"/>
              </a:rPr>
              <a:t>e</a:t>
            </a:r>
            <a:r>
              <a:rPr sz="4500" spc="-155" dirty="0">
                <a:latin typeface="Calibri"/>
                <a:cs typeface="Calibri"/>
              </a:rPr>
              <a:t> </a:t>
            </a:r>
            <a:r>
              <a:rPr sz="4500" spc="-65" dirty="0">
                <a:latin typeface="Calibri"/>
                <a:cs typeface="Calibri"/>
              </a:rPr>
              <a:t>EM</a:t>
            </a:r>
            <a:r>
              <a:rPr sz="4500" spc="20" dirty="0">
                <a:latin typeface="Calibri"/>
                <a:cs typeface="Calibri"/>
              </a:rPr>
              <a:t>G</a:t>
            </a:r>
            <a:endParaRPr sz="45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04547" y="270764"/>
            <a:ext cx="3483327" cy="3929194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0460" y="3521360"/>
            <a:ext cx="7513955" cy="7353300"/>
          </a:xfrm>
          <a:custGeom>
            <a:avLst/>
            <a:gdLst/>
            <a:ahLst/>
            <a:cxnLst/>
            <a:rect l="l" t="t" r="r" b="b"/>
            <a:pathLst>
              <a:path w="7513955" h="7353300">
                <a:moveTo>
                  <a:pt x="7513726" y="6747002"/>
                </a:moveTo>
                <a:lnTo>
                  <a:pt x="7504201" y="6699821"/>
                </a:lnTo>
                <a:lnTo>
                  <a:pt x="7478217" y="6661290"/>
                </a:lnTo>
                <a:lnTo>
                  <a:pt x="7439698" y="6635318"/>
                </a:lnTo>
                <a:lnTo>
                  <a:pt x="7392517" y="6625793"/>
                </a:lnTo>
                <a:lnTo>
                  <a:pt x="121208" y="6625793"/>
                </a:lnTo>
                <a:lnTo>
                  <a:pt x="74028" y="6635318"/>
                </a:lnTo>
                <a:lnTo>
                  <a:pt x="35509" y="6661290"/>
                </a:lnTo>
                <a:lnTo>
                  <a:pt x="9525" y="6699821"/>
                </a:lnTo>
                <a:lnTo>
                  <a:pt x="0" y="6747002"/>
                </a:lnTo>
                <a:lnTo>
                  <a:pt x="0" y="7231824"/>
                </a:lnTo>
                <a:lnTo>
                  <a:pt x="9525" y="7279018"/>
                </a:lnTo>
                <a:lnTo>
                  <a:pt x="35509" y="7317537"/>
                </a:lnTo>
                <a:lnTo>
                  <a:pt x="74028" y="7343521"/>
                </a:lnTo>
                <a:lnTo>
                  <a:pt x="121208" y="7353046"/>
                </a:lnTo>
                <a:lnTo>
                  <a:pt x="7392517" y="7353046"/>
                </a:lnTo>
                <a:lnTo>
                  <a:pt x="7439698" y="7343521"/>
                </a:lnTo>
                <a:lnTo>
                  <a:pt x="7478217" y="7317537"/>
                </a:lnTo>
                <a:lnTo>
                  <a:pt x="7504201" y="7279018"/>
                </a:lnTo>
                <a:lnTo>
                  <a:pt x="7513726" y="7231824"/>
                </a:lnTo>
                <a:lnTo>
                  <a:pt x="7513726" y="6747002"/>
                </a:lnTo>
                <a:close/>
              </a:path>
              <a:path w="7513955" h="7353300">
                <a:moveTo>
                  <a:pt x="7513726" y="6010808"/>
                </a:moveTo>
                <a:lnTo>
                  <a:pt x="7504201" y="5963628"/>
                </a:lnTo>
                <a:lnTo>
                  <a:pt x="7478217" y="5925096"/>
                </a:lnTo>
                <a:lnTo>
                  <a:pt x="7439698" y="5899124"/>
                </a:lnTo>
                <a:lnTo>
                  <a:pt x="7392517" y="5889599"/>
                </a:lnTo>
                <a:lnTo>
                  <a:pt x="121208" y="5889599"/>
                </a:lnTo>
                <a:lnTo>
                  <a:pt x="74028" y="5899124"/>
                </a:lnTo>
                <a:lnTo>
                  <a:pt x="35509" y="5925096"/>
                </a:lnTo>
                <a:lnTo>
                  <a:pt x="9525" y="5963628"/>
                </a:lnTo>
                <a:lnTo>
                  <a:pt x="0" y="6010808"/>
                </a:lnTo>
                <a:lnTo>
                  <a:pt x="0" y="6495631"/>
                </a:lnTo>
                <a:lnTo>
                  <a:pt x="9525" y="6542811"/>
                </a:lnTo>
                <a:lnTo>
                  <a:pt x="35509" y="6581343"/>
                </a:lnTo>
                <a:lnTo>
                  <a:pt x="74028" y="6607315"/>
                </a:lnTo>
                <a:lnTo>
                  <a:pt x="121208" y="6616840"/>
                </a:lnTo>
                <a:lnTo>
                  <a:pt x="7392517" y="6616840"/>
                </a:lnTo>
                <a:lnTo>
                  <a:pt x="7439698" y="6607315"/>
                </a:lnTo>
                <a:lnTo>
                  <a:pt x="7478217" y="6581343"/>
                </a:lnTo>
                <a:lnTo>
                  <a:pt x="7504201" y="6542811"/>
                </a:lnTo>
                <a:lnTo>
                  <a:pt x="7513726" y="6495631"/>
                </a:lnTo>
                <a:lnTo>
                  <a:pt x="7513726" y="6010808"/>
                </a:lnTo>
                <a:close/>
              </a:path>
              <a:path w="7513955" h="7353300">
                <a:moveTo>
                  <a:pt x="7513726" y="5274602"/>
                </a:moveTo>
                <a:lnTo>
                  <a:pt x="7504201" y="5227421"/>
                </a:lnTo>
                <a:lnTo>
                  <a:pt x="7478217" y="5188890"/>
                </a:lnTo>
                <a:lnTo>
                  <a:pt x="7439698" y="5162918"/>
                </a:lnTo>
                <a:lnTo>
                  <a:pt x="7392517" y="5153393"/>
                </a:lnTo>
                <a:lnTo>
                  <a:pt x="121208" y="5153393"/>
                </a:lnTo>
                <a:lnTo>
                  <a:pt x="74028" y="5162918"/>
                </a:lnTo>
                <a:lnTo>
                  <a:pt x="35509" y="5188890"/>
                </a:lnTo>
                <a:lnTo>
                  <a:pt x="9525" y="5227421"/>
                </a:lnTo>
                <a:lnTo>
                  <a:pt x="0" y="5274602"/>
                </a:lnTo>
                <a:lnTo>
                  <a:pt x="0" y="5759437"/>
                </a:lnTo>
                <a:lnTo>
                  <a:pt x="9525" y="5806618"/>
                </a:lnTo>
                <a:lnTo>
                  <a:pt x="35509" y="5845137"/>
                </a:lnTo>
                <a:lnTo>
                  <a:pt x="74028" y="5871121"/>
                </a:lnTo>
                <a:lnTo>
                  <a:pt x="121208" y="5880646"/>
                </a:lnTo>
                <a:lnTo>
                  <a:pt x="7392517" y="5880646"/>
                </a:lnTo>
                <a:lnTo>
                  <a:pt x="7439698" y="5871121"/>
                </a:lnTo>
                <a:lnTo>
                  <a:pt x="7478217" y="5845137"/>
                </a:lnTo>
                <a:lnTo>
                  <a:pt x="7504201" y="5806618"/>
                </a:lnTo>
                <a:lnTo>
                  <a:pt x="7513726" y="5759437"/>
                </a:lnTo>
                <a:lnTo>
                  <a:pt x="7513726" y="5274602"/>
                </a:lnTo>
                <a:close/>
              </a:path>
              <a:path w="7513955" h="7353300">
                <a:moveTo>
                  <a:pt x="7513726" y="4538408"/>
                </a:moveTo>
                <a:lnTo>
                  <a:pt x="7504201" y="4491228"/>
                </a:lnTo>
                <a:lnTo>
                  <a:pt x="7478217" y="4452696"/>
                </a:lnTo>
                <a:lnTo>
                  <a:pt x="7439698" y="4426724"/>
                </a:lnTo>
                <a:lnTo>
                  <a:pt x="7392517" y="4417199"/>
                </a:lnTo>
                <a:lnTo>
                  <a:pt x="121208" y="4417199"/>
                </a:lnTo>
                <a:lnTo>
                  <a:pt x="74028" y="4426724"/>
                </a:lnTo>
                <a:lnTo>
                  <a:pt x="35509" y="4452696"/>
                </a:lnTo>
                <a:lnTo>
                  <a:pt x="9525" y="4491228"/>
                </a:lnTo>
                <a:lnTo>
                  <a:pt x="0" y="4538408"/>
                </a:lnTo>
                <a:lnTo>
                  <a:pt x="0" y="5023231"/>
                </a:lnTo>
                <a:lnTo>
                  <a:pt x="9525" y="5070411"/>
                </a:lnTo>
                <a:lnTo>
                  <a:pt x="35509" y="5108943"/>
                </a:lnTo>
                <a:lnTo>
                  <a:pt x="74028" y="5134915"/>
                </a:lnTo>
                <a:lnTo>
                  <a:pt x="121208" y="5144440"/>
                </a:lnTo>
                <a:lnTo>
                  <a:pt x="7392517" y="5144440"/>
                </a:lnTo>
                <a:lnTo>
                  <a:pt x="7439698" y="5134915"/>
                </a:lnTo>
                <a:lnTo>
                  <a:pt x="7478217" y="5108943"/>
                </a:lnTo>
                <a:lnTo>
                  <a:pt x="7504201" y="5070411"/>
                </a:lnTo>
                <a:lnTo>
                  <a:pt x="7513726" y="5023231"/>
                </a:lnTo>
                <a:lnTo>
                  <a:pt x="7513726" y="4538408"/>
                </a:lnTo>
                <a:close/>
              </a:path>
              <a:path w="7513955" h="7353300">
                <a:moveTo>
                  <a:pt x="7513726" y="3802202"/>
                </a:moveTo>
                <a:lnTo>
                  <a:pt x="7504201" y="3755021"/>
                </a:lnTo>
                <a:lnTo>
                  <a:pt x="7478217" y="3716502"/>
                </a:lnTo>
                <a:lnTo>
                  <a:pt x="7439698" y="3690518"/>
                </a:lnTo>
                <a:lnTo>
                  <a:pt x="7392517" y="3680993"/>
                </a:lnTo>
                <a:lnTo>
                  <a:pt x="121208" y="3680993"/>
                </a:lnTo>
                <a:lnTo>
                  <a:pt x="74028" y="3690518"/>
                </a:lnTo>
                <a:lnTo>
                  <a:pt x="35509" y="3716502"/>
                </a:lnTo>
                <a:lnTo>
                  <a:pt x="9525" y="3755021"/>
                </a:lnTo>
                <a:lnTo>
                  <a:pt x="0" y="3802202"/>
                </a:lnTo>
                <a:lnTo>
                  <a:pt x="0" y="4287037"/>
                </a:lnTo>
                <a:lnTo>
                  <a:pt x="9525" y="4334218"/>
                </a:lnTo>
                <a:lnTo>
                  <a:pt x="35509" y="4372737"/>
                </a:lnTo>
                <a:lnTo>
                  <a:pt x="74028" y="4398721"/>
                </a:lnTo>
                <a:lnTo>
                  <a:pt x="121208" y="4408246"/>
                </a:lnTo>
                <a:lnTo>
                  <a:pt x="7392517" y="4408246"/>
                </a:lnTo>
                <a:lnTo>
                  <a:pt x="7439698" y="4398721"/>
                </a:lnTo>
                <a:lnTo>
                  <a:pt x="7478217" y="4372737"/>
                </a:lnTo>
                <a:lnTo>
                  <a:pt x="7504201" y="4334218"/>
                </a:lnTo>
                <a:lnTo>
                  <a:pt x="7513726" y="4287037"/>
                </a:lnTo>
                <a:lnTo>
                  <a:pt x="7513726" y="3802202"/>
                </a:lnTo>
                <a:close/>
              </a:path>
              <a:path w="7513955" h="7353300">
                <a:moveTo>
                  <a:pt x="7513726" y="3066008"/>
                </a:moveTo>
                <a:lnTo>
                  <a:pt x="7504201" y="3018828"/>
                </a:lnTo>
                <a:lnTo>
                  <a:pt x="7478217" y="2980296"/>
                </a:lnTo>
                <a:lnTo>
                  <a:pt x="7439698" y="2954324"/>
                </a:lnTo>
                <a:lnTo>
                  <a:pt x="7392517" y="2944799"/>
                </a:lnTo>
                <a:lnTo>
                  <a:pt x="121208" y="2944799"/>
                </a:lnTo>
                <a:lnTo>
                  <a:pt x="74028" y="2954324"/>
                </a:lnTo>
                <a:lnTo>
                  <a:pt x="35509" y="2980296"/>
                </a:lnTo>
                <a:lnTo>
                  <a:pt x="9525" y="3018828"/>
                </a:lnTo>
                <a:lnTo>
                  <a:pt x="0" y="3066008"/>
                </a:lnTo>
                <a:lnTo>
                  <a:pt x="0" y="3550831"/>
                </a:lnTo>
                <a:lnTo>
                  <a:pt x="9525" y="3598011"/>
                </a:lnTo>
                <a:lnTo>
                  <a:pt x="35509" y="3636543"/>
                </a:lnTo>
                <a:lnTo>
                  <a:pt x="74028" y="3662515"/>
                </a:lnTo>
                <a:lnTo>
                  <a:pt x="121208" y="3672040"/>
                </a:lnTo>
                <a:lnTo>
                  <a:pt x="7392517" y="3672040"/>
                </a:lnTo>
                <a:lnTo>
                  <a:pt x="7439698" y="3662515"/>
                </a:lnTo>
                <a:lnTo>
                  <a:pt x="7478217" y="3636543"/>
                </a:lnTo>
                <a:lnTo>
                  <a:pt x="7504201" y="3598011"/>
                </a:lnTo>
                <a:lnTo>
                  <a:pt x="7513726" y="3550831"/>
                </a:lnTo>
                <a:lnTo>
                  <a:pt x="7513726" y="3066008"/>
                </a:lnTo>
                <a:close/>
              </a:path>
              <a:path w="7513955" h="7353300">
                <a:moveTo>
                  <a:pt x="7513726" y="2329802"/>
                </a:moveTo>
                <a:lnTo>
                  <a:pt x="7504201" y="2282621"/>
                </a:lnTo>
                <a:lnTo>
                  <a:pt x="7478217" y="2244102"/>
                </a:lnTo>
                <a:lnTo>
                  <a:pt x="7439698" y="2218118"/>
                </a:lnTo>
                <a:lnTo>
                  <a:pt x="7392517" y="2208593"/>
                </a:lnTo>
                <a:lnTo>
                  <a:pt x="121208" y="2208593"/>
                </a:lnTo>
                <a:lnTo>
                  <a:pt x="74028" y="2218118"/>
                </a:lnTo>
                <a:lnTo>
                  <a:pt x="35509" y="2244102"/>
                </a:lnTo>
                <a:lnTo>
                  <a:pt x="9525" y="2282621"/>
                </a:lnTo>
                <a:lnTo>
                  <a:pt x="0" y="2329802"/>
                </a:lnTo>
                <a:lnTo>
                  <a:pt x="0" y="2814637"/>
                </a:lnTo>
                <a:lnTo>
                  <a:pt x="9525" y="2861818"/>
                </a:lnTo>
                <a:lnTo>
                  <a:pt x="35509" y="2900337"/>
                </a:lnTo>
                <a:lnTo>
                  <a:pt x="74028" y="2926321"/>
                </a:lnTo>
                <a:lnTo>
                  <a:pt x="121208" y="2935846"/>
                </a:lnTo>
                <a:lnTo>
                  <a:pt x="7392517" y="2935846"/>
                </a:lnTo>
                <a:lnTo>
                  <a:pt x="7439698" y="2926321"/>
                </a:lnTo>
                <a:lnTo>
                  <a:pt x="7478217" y="2900337"/>
                </a:lnTo>
                <a:lnTo>
                  <a:pt x="7504201" y="2861818"/>
                </a:lnTo>
                <a:lnTo>
                  <a:pt x="7513726" y="2814637"/>
                </a:lnTo>
                <a:lnTo>
                  <a:pt x="7513726" y="2329802"/>
                </a:lnTo>
                <a:close/>
              </a:path>
              <a:path w="7513955" h="7353300">
                <a:moveTo>
                  <a:pt x="7513726" y="1593608"/>
                </a:moveTo>
                <a:lnTo>
                  <a:pt x="7504201" y="1546428"/>
                </a:lnTo>
                <a:lnTo>
                  <a:pt x="7478217" y="1507896"/>
                </a:lnTo>
                <a:lnTo>
                  <a:pt x="7439698" y="1481924"/>
                </a:lnTo>
                <a:lnTo>
                  <a:pt x="7392517" y="1472399"/>
                </a:lnTo>
                <a:lnTo>
                  <a:pt x="121208" y="1472399"/>
                </a:lnTo>
                <a:lnTo>
                  <a:pt x="74028" y="1481924"/>
                </a:lnTo>
                <a:lnTo>
                  <a:pt x="35509" y="1507896"/>
                </a:lnTo>
                <a:lnTo>
                  <a:pt x="9525" y="1546428"/>
                </a:lnTo>
                <a:lnTo>
                  <a:pt x="0" y="1593608"/>
                </a:lnTo>
                <a:lnTo>
                  <a:pt x="0" y="2078431"/>
                </a:lnTo>
                <a:lnTo>
                  <a:pt x="9525" y="2125611"/>
                </a:lnTo>
                <a:lnTo>
                  <a:pt x="35509" y="2164143"/>
                </a:lnTo>
                <a:lnTo>
                  <a:pt x="74028" y="2190115"/>
                </a:lnTo>
                <a:lnTo>
                  <a:pt x="121208" y="2199640"/>
                </a:lnTo>
                <a:lnTo>
                  <a:pt x="7392517" y="2199640"/>
                </a:lnTo>
                <a:lnTo>
                  <a:pt x="7439698" y="2190115"/>
                </a:lnTo>
                <a:lnTo>
                  <a:pt x="7478217" y="2164143"/>
                </a:lnTo>
                <a:lnTo>
                  <a:pt x="7504201" y="2125611"/>
                </a:lnTo>
                <a:lnTo>
                  <a:pt x="7513726" y="2078431"/>
                </a:lnTo>
                <a:lnTo>
                  <a:pt x="7513726" y="1593608"/>
                </a:lnTo>
                <a:close/>
              </a:path>
              <a:path w="7513955" h="7353300">
                <a:moveTo>
                  <a:pt x="7513726" y="857402"/>
                </a:moveTo>
                <a:lnTo>
                  <a:pt x="7504201" y="810221"/>
                </a:lnTo>
                <a:lnTo>
                  <a:pt x="7478217" y="771702"/>
                </a:lnTo>
                <a:lnTo>
                  <a:pt x="7439698" y="745718"/>
                </a:lnTo>
                <a:lnTo>
                  <a:pt x="7392517" y="736193"/>
                </a:lnTo>
                <a:lnTo>
                  <a:pt x="121208" y="736193"/>
                </a:lnTo>
                <a:lnTo>
                  <a:pt x="74028" y="745718"/>
                </a:lnTo>
                <a:lnTo>
                  <a:pt x="35509" y="771702"/>
                </a:lnTo>
                <a:lnTo>
                  <a:pt x="9525" y="810221"/>
                </a:lnTo>
                <a:lnTo>
                  <a:pt x="0" y="857402"/>
                </a:lnTo>
                <a:lnTo>
                  <a:pt x="0" y="1342237"/>
                </a:lnTo>
                <a:lnTo>
                  <a:pt x="9525" y="1389418"/>
                </a:lnTo>
                <a:lnTo>
                  <a:pt x="35509" y="1427949"/>
                </a:lnTo>
                <a:lnTo>
                  <a:pt x="74028" y="1453921"/>
                </a:lnTo>
                <a:lnTo>
                  <a:pt x="121208" y="1463446"/>
                </a:lnTo>
                <a:lnTo>
                  <a:pt x="7392517" y="1463446"/>
                </a:lnTo>
                <a:lnTo>
                  <a:pt x="7439698" y="1453921"/>
                </a:lnTo>
                <a:lnTo>
                  <a:pt x="7478217" y="1427949"/>
                </a:lnTo>
                <a:lnTo>
                  <a:pt x="7504201" y="1389418"/>
                </a:lnTo>
                <a:lnTo>
                  <a:pt x="7513726" y="1342237"/>
                </a:lnTo>
                <a:lnTo>
                  <a:pt x="7513726" y="857402"/>
                </a:lnTo>
                <a:close/>
              </a:path>
              <a:path w="7513955" h="7353300">
                <a:moveTo>
                  <a:pt x="7513726" y="121208"/>
                </a:moveTo>
                <a:lnTo>
                  <a:pt x="7504201" y="74028"/>
                </a:lnTo>
                <a:lnTo>
                  <a:pt x="7478217" y="35496"/>
                </a:lnTo>
                <a:lnTo>
                  <a:pt x="7439698" y="9525"/>
                </a:lnTo>
                <a:lnTo>
                  <a:pt x="7392517" y="0"/>
                </a:lnTo>
                <a:lnTo>
                  <a:pt x="121208" y="0"/>
                </a:lnTo>
                <a:lnTo>
                  <a:pt x="74028" y="9525"/>
                </a:lnTo>
                <a:lnTo>
                  <a:pt x="35509" y="35496"/>
                </a:lnTo>
                <a:lnTo>
                  <a:pt x="9525" y="74028"/>
                </a:lnTo>
                <a:lnTo>
                  <a:pt x="0" y="121208"/>
                </a:lnTo>
                <a:lnTo>
                  <a:pt x="0" y="606031"/>
                </a:lnTo>
                <a:lnTo>
                  <a:pt x="9525" y="653211"/>
                </a:lnTo>
                <a:lnTo>
                  <a:pt x="35509" y="691743"/>
                </a:lnTo>
                <a:lnTo>
                  <a:pt x="74028" y="717727"/>
                </a:lnTo>
                <a:lnTo>
                  <a:pt x="121208" y="727252"/>
                </a:lnTo>
                <a:lnTo>
                  <a:pt x="7392517" y="727252"/>
                </a:lnTo>
                <a:lnTo>
                  <a:pt x="7439698" y="717727"/>
                </a:lnTo>
                <a:lnTo>
                  <a:pt x="7478217" y="691743"/>
                </a:lnTo>
                <a:lnTo>
                  <a:pt x="7504201" y="653211"/>
                </a:lnTo>
                <a:lnTo>
                  <a:pt x="7513726" y="606031"/>
                </a:lnTo>
                <a:lnTo>
                  <a:pt x="7513726" y="121208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64053" y="2503299"/>
            <a:ext cx="5927090" cy="82486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110"/>
              </a:spcBef>
            </a:pPr>
            <a:r>
              <a:rPr sz="3450" spc="-80" dirty="0">
                <a:latin typeface="Calibri"/>
                <a:cs typeface="Calibri"/>
              </a:rPr>
              <a:t>Etiologies</a:t>
            </a:r>
            <a:endParaRPr sz="3450">
              <a:latin typeface="Calibri"/>
              <a:cs typeface="Calibri"/>
            </a:endParaRPr>
          </a:p>
          <a:p>
            <a:pPr marL="12700" marR="3058795">
              <a:lnSpc>
                <a:spcPct val="122300"/>
              </a:lnSpc>
              <a:spcBef>
                <a:spcPts val="2625"/>
              </a:spcBef>
            </a:pPr>
            <a:r>
              <a:rPr sz="3950" b="1" spc="-10" dirty="0">
                <a:solidFill>
                  <a:srgbClr val="FFFFFF"/>
                </a:solidFill>
                <a:latin typeface="Calibri"/>
                <a:cs typeface="Calibri"/>
              </a:rPr>
              <a:t>Infection </a:t>
            </a:r>
            <a:r>
              <a:rPr sz="3950" b="1" spc="-5" dirty="0">
                <a:solidFill>
                  <a:srgbClr val="FFFFFF"/>
                </a:solidFill>
                <a:latin typeface="Calibri"/>
                <a:cs typeface="Calibri"/>
              </a:rPr>
              <a:t> Hemorrhage </a:t>
            </a:r>
            <a:r>
              <a:rPr sz="3950" b="1" dirty="0">
                <a:solidFill>
                  <a:srgbClr val="FFFFFF"/>
                </a:solidFill>
                <a:latin typeface="Calibri"/>
                <a:cs typeface="Calibri"/>
              </a:rPr>
              <a:t> Neoplasm </a:t>
            </a:r>
            <a:r>
              <a:rPr sz="39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50" b="1" spc="-6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3950" b="1" spc="-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3950" b="1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3950" b="1" spc="-5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3950" b="1" spc="-4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3950" b="1" spc="-5" dirty="0">
                <a:solidFill>
                  <a:srgbClr val="FFFFFF"/>
                </a:solidFill>
                <a:latin typeface="Calibri"/>
                <a:cs typeface="Calibri"/>
              </a:rPr>
              <a:t>obulbi</a:t>
            </a:r>
            <a:r>
              <a:rPr sz="3950" b="1" dirty="0">
                <a:solidFill>
                  <a:srgbClr val="FFFFFF"/>
                </a:solidFill>
                <a:latin typeface="Calibri"/>
                <a:cs typeface="Calibri"/>
              </a:rPr>
              <a:t>a  </a:t>
            </a:r>
            <a:r>
              <a:rPr sz="3950" b="1" spc="-5" dirty="0">
                <a:solidFill>
                  <a:srgbClr val="FFFFFF"/>
                </a:solidFill>
                <a:latin typeface="Calibri"/>
                <a:cs typeface="Calibri"/>
              </a:rPr>
              <a:t>Abscess</a:t>
            </a:r>
            <a:endParaRPr sz="3950">
              <a:latin typeface="Calibri"/>
              <a:cs typeface="Calibri"/>
            </a:endParaRPr>
          </a:p>
          <a:p>
            <a:pPr marL="12700" marR="5080">
              <a:lnSpc>
                <a:spcPct val="122300"/>
              </a:lnSpc>
            </a:pPr>
            <a:r>
              <a:rPr sz="3950" b="1" spc="-2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3950" b="1" spc="-10" dirty="0">
                <a:solidFill>
                  <a:srgbClr val="FFFFFF"/>
                </a:solidFill>
                <a:latin typeface="Calibri"/>
                <a:cs typeface="Calibri"/>
              </a:rPr>
              <a:t> pontine</a:t>
            </a:r>
            <a:r>
              <a:rPr sz="39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50" b="1" spc="-15" dirty="0">
                <a:solidFill>
                  <a:srgbClr val="FFFFFF"/>
                </a:solidFill>
                <a:latin typeface="Calibri"/>
                <a:cs typeface="Calibri"/>
              </a:rPr>
              <a:t>myelinolysis </a:t>
            </a:r>
            <a:r>
              <a:rPr sz="3950" b="1" spc="-8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50" b="1" spc="-25" dirty="0">
                <a:solidFill>
                  <a:srgbClr val="FFFFFF"/>
                </a:solidFill>
                <a:latin typeface="Calibri"/>
                <a:cs typeface="Calibri"/>
              </a:rPr>
              <a:t>Tuberculoma</a:t>
            </a:r>
            <a:endParaRPr sz="3950">
              <a:latin typeface="Calibri"/>
              <a:cs typeface="Calibri"/>
            </a:endParaRPr>
          </a:p>
          <a:p>
            <a:pPr marL="12700" marR="3581400">
              <a:lnSpc>
                <a:spcPct val="122300"/>
              </a:lnSpc>
            </a:pPr>
            <a:r>
              <a:rPr sz="3950" b="1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3950" b="1" spc="-9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3950" b="1" spc="-5" dirty="0">
                <a:solidFill>
                  <a:srgbClr val="FFFFFF"/>
                </a:solidFill>
                <a:latin typeface="Calibri"/>
                <a:cs typeface="Calibri"/>
              </a:rPr>
              <a:t>anuloma  </a:t>
            </a:r>
            <a:r>
              <a:rPr sz="3950" b="1" spc="-45" dirty="0">
                <a:solidFill>
                  <a:srgbClr val="FFFFFF"/>
                </a:solidFill>
                <a:latin typeface="Calibri"/>
                <a:cs typeface="Calibri"/>
              </a:rPr>
              <a:t>Trauma</a:t>
            </a:r>
            <a:endParaRPr sz="3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3950" b="1" dirty="0">
                <a:solidFill>
                  <a:srgbClr val="FFFFFF"/>
                </a:solidFill>
                <a:latin typeface="Calibri"/>
                <a:cs typeface="Calibri"/>
              </a:rPr>
              <a:t>Multiple</a:t>
            </a:r>
            <a:r>
              <a:rPr sz="39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50" b="1" spc="-5" dirty="0">
                <a:solidFill>
                  <a:srgbClr val="FFFFFF"/>
                </a:solidFill>
                <a:latin typeface="Calibri"/>
                <a:cs typeface="Calibri"/>
              </a:rPr>
              <a:t>sclerosis,</a:t>
            </a:r>
            <a:r>
              <a:rPr sz="39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50" b="1" dirty="0">
                <a:solidFill>
                  <a:srgbClr val="FFFFFF"/>
                </a:solidFill>
                <a:latin typeface="Calibri"/>
                <a:cs typeface="Calibri"/>
              </a:rPr>
              <a:t>other</a:t>
            </a:r>
            <a:r>
              <a:rPr sz="39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50" b="1" dirty="0">
                <a:solidFill>
                  <a:srgbClr val="FFFFFF"/>
                </a:solidFill>
                <a:latin typeface="Calibri"/>
                <a:cs typeface="Calibri"/>
              </a:rPr>
              <a:t>DD</a:t>
            </a:r>
            <a:endParaRPr sz="395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43596" y="193449"/>
            <a:ext cx="11933555" cy="1584325"/>
          </a:xfrm>
          <a:custGeom>
            <a:avLst/>
            <a:gdLst/>
            <a:ahLst/>
            <a:cxnLst/>
            <a:rect l="l" t="t" r="r" b="b"/>
            <a:pathLst>
              <a:path w="11933555" h="1584325">
                <a:moveTo>
                  <a:pt x="11669196" y="0"/>
                </a:moveTo>
                <a:lnTo>
                  <a:pt x="263986" y="0"/>
                </a:lnTo>
                <a:lnTo>
                  <a:pt x="216534" y="4252"/>
                </a:lnTo>
                <a:lnTo>
                  <a:pt x="171873" y="16514"/>
                </a:lnTo>
                <a:lnTo>
                  <a:pt x="130747" y="36040"/>
                </a:lnTo>
                <a:lnTo>
                  <a:pt x="93903" y="62083"/>
                </a:lnTo>
                <a:lnTo>
                  <a:pt x="62086" y="93900"/>
                </a:lnTo>
                <a:lnTo>
                  <a:pt x="36041" y="130743"/>
                </a:lnTo>
                <a:lnTo>
                  <a:pt x="16515" y="171868"/>
                </a:lnTo>
                <a:lnTo>
                  <a:pt x="4253" y="216529"/>
                </a:lnTo>
                <a:lnTo>
                  <a:pt x="0" y="263981"/>
                </a:lnTo>
                <a:lnTo>
                  <a:pt x="0" y="1319900"/>
                </a:lnTo>
                <a:lnTo>
                  <a:pt x="4253" y="1367351"/>
                </a:lnTo>
                <a:lnTo>
                  <a:pt x="16515" y="1412013"/>
                </a:lnTo>
                <a:lnTo>
                  <a:pt x="36041" y="1453139"/>
                </a:lnTo>
                <a:lnTo>
                  <a:pt x="62086" y="1489983"/>
                </a:lnTo>
                <a:lnTo>
                  <a:pt x="93903" y="1521800"/>
                </a:lnTo>
                <a:lnTo>
                  <a:pt x="130747" y="1547844"/>
                </a:lnTo>
                <a:lnTo>
                  <a:pt x="171873" y="1567371"/>
                </a:lnTo>
                <a:lnTo>
                  <a:pt x="216534" y="1579633"/>
                </a:lnTo>
                <a:lnTo>
                  <a:pt x="263986" y="1583886"/>
                </a:lnTo>
                <a:lnTo>
                  <a:pt x="11669196" y="1583886"/>
                </a:lnTo>
                <a:lnTo>
                  <a:pt x="11716648" y="1579633"/>
                </a:lnTo>
                <a:lnTo>
                  <a:pt x="11761311" y="1567371"/>
                </a:lnTo>
                <a:lnTo>
                  <a:pt x="11802437" y="1547844"/>
                </a:lnTo>
                <a:lnTo>
                  <a:pt x="11839282" y="1521800"/>
                </a:lnTo>
                <a:lnTo>
                  <a:pt x="11871100" y="1489983"/>
                </a:lnTo>
                <a:lnTo>
                  <a:pt x="11897145" y="1453139"/>
                </a:lnTo>
                <a:lnTo>
                  <a:pt x="11916672" y="1412013"/>
                </a:lnTo>
                <a:lnTo>
                  <a:pt x="11928935" y="1367351"/>
                </a:lnTo>
                <a:lnTo>
                  <a:pt x="11933188" y="1319900"/>
                </a:lnTo>
                <a:lnTo>
                  <a:pt x="11933188" y="263981"/>
                </a:lnTo>
                <a:lnTo>
                  <a:pt x="11928935" y="216529"/>
                </a:lnTo>
                <a:lnTo>
                  <a:pt x="11916672" y="171868"/>
                </a:lnTo>
                <a:lnTo>
                  <a:pt x="11897145" y="130743"/>
                </a:lnTo>
                <a:lnTo>
                  <a:pt x="11871100" y="93900"/>
                </a:lnTo>
                <a:lnTo>
                  <a:pt x="11839282" y="62083"/>
                </a:lnTo>
                <a:lnTo>
                  <a:pt x="11802437" y="36040"/>
                </a:lnTo>
                <a:lnTo>
                  <a:pt x="11761311" y="16514"/>
                </a:lnTo>
                <a:lnTo>
                  <a:pt x="11716648" y="4252"/>
                </a:lnTo>
                <a:lnTo>
                  <a:pt x="11669196" y="0"/>
                </a:lnTo>
                <a:close/>
              </a:path>
            </a:pathLst>
          </a:custGeom>
          <a:solidFill>
            <a:srgbClr val="BD55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64364" y="346237"/>
            <a:ext cx="789178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600" b="1" spc="-5" dirty="0">
                <a:solidFill>
                  <a:srgbClr val="FFFFFF"/>
                </a:solidFill>
                <a:latin typeface="Calibri"/>
                <a:cs typeface="Calibri"/>
              </a:rPr>
              <a:t>INTRAPONTINE</a:t>
            </a:r>
            <a:r>
              <a:rPr sz="66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600" b="1" spc="-15" dirty="0">
                <a:solidFill>
                  <a:srgbClr val="FFFFFF"/>
                </a:solidFill>
                <a:latin typeface="Calibri"/>
                <a:cs typeface="Calibri"/>
              </a:rPr>
              <a:t>FIBERS</a:t>
            </a:r>
            <a:endParaRPr sz="66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648577" y="2461654"/>
            <a:ext cx="9096375" cy="7773670"/>
            <a:chOff x="9648577" y="2461654"/>
            <a:chExt cx="9096375" cy="777367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48577" y="3580680"/>
              <a:ext cx="9095785" cy="665463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51036" y="2461654"/>
              <a:ext cx="2207966" cy="214859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86375" y="2478031"/>
              <a:ext cx="2137296" cy="207791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2786375" y="2478031"/>
              <a:ext cx="2137410" cy="2078355"/>
            </a:xfrm>
            <a:custGeom>
              <a:avLst/>
              <a:gdLst/>
              <a:ahLst/>
              <a:cxnLst/>
              <a:rect l="l" t="t" r="r" b="b"/>
              <a:pathLst>
                <a:path w="2137409" h="2078354">
                  <a:moveTo>
                    <a:pt x="0" y="1038959"/>
                  </a:moveTo>
                  <a:lnTo>
                    <a:pt x="534321" y="1038959"/>
                  </a:lnTo>
                  <a:lnTo>
                    <a:pt x="534321" y="0"/>
                  </a:lnTo>
                  <a:lnTo>
                    <a:pt x="1602965" y="0"/>
                  </a:lnTo>
                  <a:lnTo>
                    <a:pt x="1602965" y="1038959"/>
                  </a:lnTo>
                  <a:lnTo>
                    <a:pt x="2137287" y="1038959"/>
                  </a:lnTo>
                  <a:lnTo>
                    <a:pt x="1068643" y="2077918"/>
                  </a:lnTo>
                  <a:lnTo>
                    <a:pt x="0" y="1038959"/>
                  </a:lnTo>
                  <a:close/>
                </a:path>
              </a:pathLst>
            </a:custGeom>
            <a:ln w="7853">
              <a:solidFill>
                <a:srgbClr val="46AA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77096" y="2612678"/>
            <a:ext cx="9271635" cy="6443980"/>
          </a:xfrm>
          <a:prstGeom prst="rect">
            <a:avLst/>
          </a:prstGeom>
          <a:solidFill>
            <a:srgbClr val="DCE6F2"/>
          </a:solidFill>
          <a:ln w="1047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78485" indent="-532130">
              <a:lnSpc>
                <a:spcPts val="4015"/>
              </a:lnSpc>
              <a:buFont typeface="MS UI Gothic"/>
              <a:buChar char="✓"/>
              <a:tabLst>
                <a:tab pos="579120" algn="l"/>
              </a:tabLst>
            </a:pPr>
            <a:r>
              <a:rPr sz="3850" spc="-65" dirty="0">
                <a:latin typeface="Calibri"/>
                <a:cs typeface="Calibri"/>
              </a:rPr>
              <a:t>No</a:t>
            </a:r>
            <a:r>
              <a:rPr sz="3850" spc="-70" dirty="0">
                <a:latin typeface="Calibri"/>
                <a:cs typeface="Calibri"/>
              </a:rPr>
              <a:t>rm</a:t>
            </a:r>
            <a:r>
              <a:rPr sz="3850" spc="-65" dirty="0">
                <a:latin typeface="Calibri"/>
                <a:cs typeface="Calibri"/>
              </a:rPr>
              <a:t>a</a:t>
            </a:r>
            <a:r>
              <a:rPr sz="3850" spc="5" dirty="0">
                <a:latin typeface="Calibri"/>
                <a:cs typeface="Calibri"/>
              </a:rPr>
              <a:t>l</a:t>
            </a:r>
            <a:r>
              <a:rPr sz="3850" spc="-150" dirty="0">
                <a:latin typeface="Calibri"/>
                <a:cs typeface="Calibri"/>
              </a:rPr>
              <a:t> </a:t>
            </a:r>
            <a:r>
              <a:rPr sz="3850" spc="-125" dirty="0">
                <a:latin typeface="Calibri"/>
                <a:cs typeface="Calibri"/>
              </a:rPr>
              <a:t>t</a:t>
            </a:r>
            <a:r>
              <a:rPr sz="3850" spc="-70" dirty="0">
                <a:latin typeface="Calibri"/>
                <a:cs typeface="Calibri"/>
              </a:rPr>
              <a:t>a</a:t>
            </a:r>
            <a:r>
              <a:rPr sz="3850" spc="-120" dirty="0">
                <a:latin typeface="Calibri"/>
                <a:cs typeface="Calibri"/>
              </a:rPr>
              <a:t>s</a:t>
            </a:r>
            <a:r>
              <a:rPr sz="3850" spc="-114" dirty="0">
                <a:latin typeface="Calibri"/>
                <a:cs typeface="Calibri"/>
              </a:rPr>
              <a:t>t</a:t>
            </a:r>
            <a:r>
              <a:rPr sz="3850" spc="10" dirty="0">
                <a:latin typeface="Calibri"/>
                <a:cs typeface="Calibri"/>
              </a:rPr>
              <a:t>e</a:t>
            </a:r>
            <a:r>
              <a:rPr sz="3850" spc="-150" dirty="0">
                <a:latin typeface="Calibri"/>
                <a:cs typeface="Calibri"/>
              </a:rPr>
              <a:t> </a:t>
            </a:r>
            <a:r>
              <a:rPr sz="3850" spc="-70" dirty="0">
                <a:latin typeface="Calibri"/>
                <a:cs typeface="Calibri"/>
              </a:rPr>
              <a:t>se</a:t>
            </a:r>
            <a:r>
              <a:rPr sz="3850" spc="-65" dirty="0">
                <a:latin typeface="Calibri"/>
                <a:cs typeface="Calibri"/>
              </a:rPr>
              <a:t>n</a:t>
            </a:r>
            <a:r>
              <a:rPr sz="3850" spc="-75" dirty="0">
                <a:latin typeface="Calibri"/>
                <a:cs typeface="Calibri"/>
              </a:rPr>
              <a:t>s</a:t>
            </a:r>
            <a:r>
              <a:rPr sz="3850" spc="-105" dirty="0">
                <a:latin typeface="Calibri"/>
                <a:cs typeface="Calibri"/>
              </a:rPr>
              <a:t>a</a:t>
            </a:r>
            <a:r>
              <a:rPr sz="3850" spc="-75" dirty="0">
                <a:latin typeface="Calibri"/>
                <a:cs typeface="Calibri"/>
              </a:rPr>
              <a:t>tio</a:t>
            </a:r>
            <a:r>
              <a:rPr sz="3850" spc="10" dirty="0">
                <a:latin typeface="Calibri"/>
                <a:cs typeface="Calibri"/>
              </a:rPr>
              <a:t>n</a:t>
            </a:r>
            <a:endParaRPr sz="3850">
              <a:latin typeface="Calibri"/>
              <a:cs typeface="Calibri"/>
            </a:endParaRPr>
          </a:p>
          <a:p>
            <a:pPr marL="578485" indent="-532130">
              <a:lnSpc>
                <a:spcPct val="100000"/>
              </a:lnSpc>
              <a:spcBef>
                <a:spcPts val="1090"/>
              </a:spcBef>
              <a:buFont typeface="MS UI Gothic"/>
              <a:buChar char="✓"/>
              <a:tabLst>
                <a:tab pos="579120" algn="l"/>
              </a:tabLst>
            </a:pPr>
            <a:r>
              <a:rPr sz="3850" spc="-70" dirty="0">
                <a:latin typeface="Calibri"/>
                <a:cs typeface="Calibri"/>
              </a:rPr>
              <a:t>Hype</a:t>
            </a:r>
            <a:r>
              <a:rPr sz="3850" spc="-155" dirty="0">
                <a:latin typeface="Calibri"/>
                <a:cs typeface="Calibri"/>
              </a:rPr>
              <a:t>r</a:t>
            </a:r>
            <a:r>
              <a:rPr sz="3850" spc="-70" dirty="0">
                <a:latin typeface="Calibri"/>
                <a:cs typeface="Calibri"/>
              </a:rPr>
              <a:t>acusi</a:t>
            </a:r>
            <a:r>
              <a:rPr sz="3850" spc="5" dirty="0">
                <a:latin typeface="Calibri"/>
                <a:cs typeface="Calibri"/>
              </a:rPr>
              <a:t>s</a:t>
            </a:r>
            <a:r>
              <a:rPr sz="3850" spc="-155" dirty="0">
                <a:latin typeface="Calibri"/>
                <a:cs typeface="Calibri"/>
              </a:rPr>
              <a:t> </a:t>
            </a:r>
            <a:r>
              <a:rPr sz="3850" spc="-75" dirty="0">
                <a:latin typeface="Calibri"/>
                <a:cs typeface="Calibri"/>
              </a:rPr>
              <a:t>+/-</a:t>
            </a:r>
            <a:endParaRPr sz="3850">
              <a:latin typeface="Calibri"/>
              <a:cs typeface="Calibri"/>
            </a:endParaRPr>
          </a:p>
          <a:p>
            <a:pPr marL="578485" indent="-532130">
              <a:lnSpc>
                <a:spcPct val="100000"/>
              </a:lnSpc>
              <a:spcBef>
                <a:spcPts val="1090"/>
              </a:spcBef>
              <a:buFont typeface="MS UI Gothic"/>
              <a:buChar char="✓"/>
              <a:tabLst>
                <a:tab pos="579120" algn="l"/>
              </a:tabLst>
            </a:pPr>
            <a:r>
              <a:rPr sz="3850" spc="-65" dirty="0">
                <a:latin typeface="Calibri"/>
                <a:cs typeface="Calibri"/>
              </a:rPr>
              <a:t>D</a:t>
            </a:r>
            <a:r>
              <a:rPr sz="3850" spc="-75" dirty="0">
                <a:latin typeface="Calibri"/>
                <a:cs typeface="Calibri"/>
              </a:rPr>
              <a:t>e</a:t>
            </a:r>
            <a:r>
              <a:rPr sz="3850" spc="-70" dirty="0">
                <a:latin typeface="Calibri"/>
                <a:cs typeface="Calibri"/>
              </a:rPr>
              <a:t>c</a:t>
            </a:r>
            <a:r>
              <a:rPr sz="3850" spc="-130" dirty="0">
                <a:latin typeface="Calibri"/>
                <a:cs typeface="Calibri"/>
              </a:rPr>
              <a:t>r</a:t>
            </a:r>
            <a:r>
              <a:rPr sz="3850" spc="-70" dirty="0">
                <a:latin typeface="Calibri"/>
                <a:cs typeface="Calibri"/>
              </a:rPr>
              <a:t>eas</a:t>
            </a:r>
            <a:r>
              <a:rPr sz="3850" spc="-75" dirty="0">
                <a:latin typeface="Calibri"/>
                <a:cs typeface="Calibri"/>
              </a:rPr>
              <a:t>e</a:t>
            </a:r>
            <a:r>
              <a:rPr sz="3850" spc="10" dirty="0">
                <a:latin typeface="Calibri"/>
                <a:cs typeface="Calibri"/>
              </a:rPr>
              <a:t>d</a:t>
            </a:r>
            <a:r>
              <a:rPr sz="3850" spc="-155" dirty="0">
                <a:latin typeface="Calibri"/>
                <a:cs typeface="Calibri"/>
              </a:rPr>
              <a:t> </a:t>
            </a:r>
            <a:r>
              <a:rPr sz="3850" spc="-75" dirty="0">
                <a:latin typeface="Calibri"/>
                <a:cs typeface="Calibri"/>
              </a:rPr>
              <a:t>lac</a:t>
            </a:r>
            <a:r>
              <a:rPr sz="3850" spc="-80" dirty="0">
                <a:latin typeface="Calibri"/>
                <a:cs typeface="Calibri"/>
              </a:rPr>
              <a:t>r</a:t>
            </a:r>
            <a:r>
              <a:rPr sz="3850" spc="-70" dirty="0">
                <a:latin typeface="Calibri"/>
                <a:cs typeface="Calibri"/>
              </a:rPr>
              <a:t>im</a:t>
            </a:r>
            <a:r>
              <a:rPr sz="3850" spc="-110" dirty="0">
                <a:latin typeface="Calibri"/>
                <a:cs typeface="Calibri"/>
              </a:rPr>
              <a:t>a</a:t>
            </a:r>
            <a:r>
              <a:rPr sz="3850" spc="-75" dirty="0">
                <a:latin typeface="Calibri"/>
                <a:cs typeface="Calibri"/>
              </a:rPr>
              <a:t>tio</a:t>
            </a:r>
            <a:r>
              <a:rPr sz="3850" spc="10" dirty="0">
                <a:latin typeface="Calibri"/>
                <a:cs typeface="Calibri"/>
              </a:rPr>
              <a:t>n</a:t>
            </a:r>
            <a:r>
              <a:rPr sz="3850" spc="-150" dirty="0">
                <a:latin typeface="Calibri"/>
                <a:cs typeface="Calibri"/>
              </a:rPr>
              <a:t> </a:t>
            </a:r>
            <a:r>
              <a:rPr sz="3850" spc="-75" dirty="0">
                <a:latin typeface="Calibri"/>
                <a:cs typeface="Calibri"/>
              </a:rPr>
              <a:t>+/-</a:t>
            </a:r>
            <a:endParaRPr sz="3850">
              <a:latin typeface="Calibri"/>
              <a:cs typeface="Calibri"/>
            </a:endParaRPr>
          </a:p>
          <a:p>
            <a:pPr marL="578485" indent="-532130">
              <a:lnSpc>
                <a:spcPct val="100000"/>
              </a:lnSpc>
              <a:spcBef>
                <a:spcPts val="1090"/>
              </a:spcBef>
              <a:buFont typeface="MS UI Gothic"/>
              <a:buChar char="✓"/>
              <a:tabLst>
                <a:tab pos="579120" algn="l"/>
              </a:tabLst>
            </a:pPr>
            <a:r>
              <a:rPr sz="3850" spc="-175" dirty="0">
                <a:latin typeface="Calibri"/>
                <a:cs typeface="Calibri"/>
              </a:rPr>
              <a:t>F</a:t>
            </a:r>
            <a:r>
              <a:rPr sz="3850" spc="-75" dirty="0">
                <a:latin typeface="Calibri"/>
                <a:cs typeface="Calibri"/>
              </a:rPr>
              <a:t>acia</a:t>
            </a:r>
            <a:r>
              <a:rPr sz="3850" spc="5" dirty="0">
                <a:latin typeface="Calibri"/>
                <a:cs typeface="Calibri"/>
              </a:rPr>
              <a:t>l</a:t>
            </a:r>
            <a:r>
              <a:rPr sz="3850" spc="-150" dirty="0">
                <a:latin typeface="Calibri"/>
                <a:cs typeface="Calibri"/>
              </a:rPr>
              <a:t> f</a:t>
            </a:r>
            <a:r>
              <a:rPr sz="3850" spc="-75" dirty="0">
                <a:latin typeface="Calibri"/>
                <a:cs typeface="Calibri"/>
              </a:rPr>
              <a:t>ascicul</a:t>
            </a:r>
            <a:r>
              <a:rPr sz="3850" spc="-105" dirty="0">
                <a:latin typeface="Calibri"/>
                <a:cs typeface="Calibri"/>
              </a:rPr>
              <a:t>a</a:t>
            </a:r>
            <a:r>
              <a:rPr sz="3850" spc="-70" dirty="0">
                <a:latin typeface="Calibri"/>
                <a:cs typeface="Calibri"/>
              </a:rPr>
              <a:t>tion</a:t>
            </a:r>
            <a:r>
              <a:rPr sz="3850" spc="5" dirty="0">
                <a:latin typeface="Calibri"/>
                <a:cs typeface="Calibri"/>
              </a:rPr>
              <a:t>s</a:t>
            </a:r>
            <a:endParaRPr sz="3850">
              <a:latin typeface="Calibri"/>
              <a:cs typeface="Calibri"/>
            </a:endParaRPr>
          </a:p>
          <a:p>
            <a:pPr marL="578485" indent="-532130">
              <a:lnSpc>
                <a:spcPct val="100000"/>
              </a:lnSpc>
              <a:spcBef>
                <a:spcPts val="1090"/>
              </a:spcBef>
              <a:buFont typeface="MS UI Gothic"/>
              <a:buChar char="✓"/>
              <a:tabLst>
                <a:tab pos="579120" algn="l"/>
              </a:tabLst>
            </a:pPr>
            <a:r>
              <a:rPr sz="3850" spc="-175" dirty="0">
                <a:latin typeface="Calibri"/>
                <a:cs typeface="Calibri"/>
              </a:rPr>
              <a:t>F</a:t>
            </a:r>
            <a:r>
              <a:rPr sz="3850" spc="-75" dirty="0">
                <a:latin typeface="Calibri"/>
                <a:cs typeface="Calibri"/>
              </a:rPr>
              <a:t>acia</a:t>
            </a:r>
            <a:r>
              <a:rPr sz="3850" spc="5" dirty="0">
                <a:latin typeface="Calibri"/>
                <a:cs typeface="Calibri"/>
              </a:rPr>
              <a:t>l</a:t>
            </a:r>
            <a:r>
              <a:rPr sz="3850" spc="-150" dirty="0">
                <a:latin typeface="Calibri"/>
                <a:cs typeface="Calibri"/>
              </a:rPr>
              <a:t> </a:t>
            </a:r>
            <a:r>
              <a:rPr sz="3850" spc="-130" dirty="0">
                <a:latin typeface="Calibri"/>
                <a:cs typeface="Calibri"/>
              </a:rPr>
              <a:t>m</a:t>
            </a:r>
            <a:r>
              <a:rPr sz="3850" spc="-114" dirty="0">
                <a:latin typeface="Calibri"/>
                <a:cs typeface="Calibri"/>
              </a:rPr>
              <a:t>y</a:t>
            </a:r>
            <a:r>
              <a:rPr sz="3850" spc="-70" dirty="0">
                <a:latin typeface="Calibri"/>
                <a:cs typeface="Calibri"/>
              </a:rPr>
              <a:t>okymi</a:t>
            </a:r>
            <a:r>
              <a:rPr sz="3850" spc="10" dirty="0">
                <a:latin typeface="Calibri"/>
                <a:cs typeface="Calibri"/>
              </a:rPr>
              <a:t>a</a:t>
            </a:r>
            <a:endParaRPr sz="3850">
              <a:latin typeface="Calibri"/>
              <a:cs typeface="Calibri"/>
            </a:endParaRPr>
          </a:p>
          <a:p>
            <a:pPr marL="578485" indent="-532130">
              <a:lnSpc>
                <a:spcPct val="100000"/>
              </a:lnSpc>
              <a:spcBef>
                <a:spcPts val="1090"/>
              </a:spcBef>
              <a:buFont typeface="MS UI Gothic"/>
              <a:buChar char="✓"/>
              <a:tabLst>
                <a:tab pos="579120" algn="l"/>
              </a:tabLst>
            </a:pPr>
            <a:r>
              <a:rPr sz="3850" spc="-75" dirty="0">
                <a:latin typeface="Calibri"/>
                <a:cs typeface="Calibri"/>
              </a:rPr>
              <a:t>I</a:t>
            </a:r>
            <a:r>
              <a:rPr sz="3850" spc="-90" dirty="0">
                <a:latin typeface="Calibri"/>
                <a:cs typeface="Calibri"/>
              </a:rPr>
              <a:t>p</a:t>
            </a:r>
            <a:r>
              <a:rPr sz="3850" spc="-75" dirty="0">
                <a:latin typeface="Calibri"/>
                <a:cs typeface="Calibri"/>
              </a:rPr>
              <a:t>s</a:t>
            </a:r>
            <a:r>
              <a:rPr sz="3850" spc="-70" dirty="0">
                <a:latin typeface="Calibri"/>
                <a:cs typeface="Calibri"/>
              </a:rPr>
              <a:t>i</a:t>
            </a:r>
            <a:r>
              <a:rPr sz="3850" spc="-75" dirty="0">
                <a:latin typeface="Calibri"/>
                <a:cs typeface="Calibri"/>
              </a:rPr>
              <a:t>l</a:t>
            </a:r>
            <a:r>
              <a:rPr sz="3850" spc="-105" dirty="0">
                <a:latin typeface="Calibri"/>
                <a:cs typeface="Calibri"/>
              </a:rPr>
              <a:t>a</a:t>
            </a:r>
            <a:r>
              <a:rPr sz="3850" spc="-114" dirty="0">
                <a:latin typeface="Calibri"/>
                <a:cs typeface="Calibri"/>
              </a:rPr>
              <a:t>t</a:t>
            </a:r>
            <a:r>
              <a:rPr sz="3850" spc="-70" dirty="0">
                <a:latin typeface="Calibri"/>
                <a:cs typeface="Calibri"/>
              </a:rPr>
              <a:t>e</a:t>
            </a:r>
            <a:r>
              <a:rPr sz="3850" spc="-155" dirty="0">
                <a:latin typeface="Calibri"/>
                <a:cs typeface="Calibri"/>
              </a:rPr>
              <a:t>r</a:t>
            </a:r>
            <a:r>
              <a:rPr sz="3850" spc="-70" dirty="0">
                <a:latin typeface="Calibri"/>
                <a:cs typeface="Calibri"/>
              </a:rPr>
              <a:t>a</a:t>
            </a:r>
            <a:r>
              <a:rPr sz="3850" spc="5" dirty="0">
                <a:latin typeface="Calibri"/>
                <a:cs typeface="Calibri"/>
              </a:rPr>
              <a:t>l</a:t>
            </a:r>
            <a:r>
              <a:rPr sz="3850" spc="-150" dirty="0">
                <a:latin typeface="Calibri"/>
                <a:cs typeface="Calibri"/>
              </a:rPr>
              <a:t> </a:t>
            </a:r>
            <a:r>
              <a:rPr sz="3850" spc="-70" dirty="0">
                <a:latin typeface="Calibri"/>
                <a:cs typeface="Calibri"/>
              </a:rPr>
              <a:t>CN</a:t>
            </a:r>
            <a:r>
              <a:rPr sz="3850" spc="10" dirty="0">
                <a:latin typeface="Calibri"/>
                <a:cs typeface="Calibri"/>
              </a:rPr>
              <a:t>6</a:t>
            </a:r>
            <a:r>
              <a:rPr sz="3850" spc="-150" dirty="0">
                <a:latin typeface="Calibri"/>
                <a:cs typeface="Calibri"/>
              </a:rPr>
              <a:t> </a:t>
            </a:r>
            <a:r>
              <a:rPr sz="3850" spc="-70" dirty="0">
                <a:latin typeface="Calibri"/>
                <a:cs typeface="Calibri"/>
              </a:rPr>
              <a:t>pal</a:t>
            </a:r>
            <a:r>
              <a:rPr sz="3850" spc="-145" dirty="0">
                <a:latin typeface="Calibri"/>
                <a:cs typeface="Calibri"/>
              </a:rPr>
              <a:t>s</a:t>
            </a:r>
            <a:r>
              <a:rPr sz="3850" spc="10" dirty="0">
                <a:latin typeface="Calibri"/>
                <a:cs typeface="Calibri"/>
              </a:rPr>
              <a:t>y</a:t>
            </a:r>
            <a:endParaRPr sz="3850">
              <a:latin typeface="Calibri"/>
              <a:cs typeface="Calibri"/>
            </a:endParaRPr>
          </a:p>
          <a:p>
            <a:pPr marL="578485" indent="-532130">
              <a:lnSpc>
                <a:spcPct val="100000"/>
              </a:lnSpc>
              <a:spcBef>
                <a:spcPts val="1090"/>
              </a:spcBef>
              <a:buFont typeface="MS UI Gothic"/>
              <a:buChar char="✓"/>
              <a:tabLst>
                <a:tab pos="579120" algn="l"/>
              </a:tabLst>
            </a:pPr>
            <a:r>
              <a:rPr sz="3850" spc="-45" dirty="0">
                <a:latin typeface="Calibri"/>
                <a:cs typeface="Calibri"/>
              </a:rPr>
              <a:t>I/L</a:t>
            </a:r>
            <a:r>
              <a:rPr sz="3850" spc="-155" dirty="0">
                <a:latin typeface="Calibri"/>
                <a:cs typeface="Calibri"/>
              </a:rPr>
              <a:t> </a:t>
            </a:r>
            <a:r>
              <a:rPr sz="3850" spc="-60" dirty="0">
                <a:latin typeface="Calibri"/>
                <a:cs typeface="Calibri"/>
              </a:rPr>
              <a:t>weakness</a:t>
            </a:r>
            <a:r>
              <a:rPr sz="3850" spc="-155" dirty="0">
                <a:latin typeface="Calibri"/>
                <a:cs typeface="Calibri"/>
              </a:rPr>
              <a:t> </a:t>
            </a:r>
            <a:r>
              <a:rPr sz="3850" spc="-60" dirty="0">
                <a:latin typeface="Calibri"/>
                <a:cs typeface="Calibri"/>
              </a:rPr>
              <a:t>muscles</a:t>
            </a:r>
            <a:r>
              <a:rPr sz="3850" spc="-155" dirty="0">
                <a:latin typeface="Calibri"/>
                <a:cs typeface="Calibri"/>
              </a:rPr>
              <a:t> </a:t>
            </a:r>
            <a:r>
              <a:rPr sz="3850" spc="-35" dirty="0">
                <a:latin typeface="Calibri"/>
                <a:cs typeface="Calibri"/>
              </a:rPr>
              <a:t>of</a:t>
            </a:r>
            <a:r>
              <a:rPr sz="3850" spc="-160" dirty="0">
                <a:latin typeface="Calibri"/>
                <a:cs typeface="Calibri"/>
              </a:rPr>
              <a:t> </a:t>
            </a:r>
            <a:r>
              <a:rPr sz="3850" spc="-80" dirty="0">
                <a:latin typeface="Calibri"/>
                <a:cs typeface="Calibri"/>
              </a:rPr>
              <a:t>mastication</a:t>
            </a:r>
            <a:endParaRPr sz="3850">
              <a:latin typeface="Calibri"/>
              <a:cs typeface="Calibri"/>
            </a:endParaRPr>
          </a:p>
          <a:p>
            <a:pPr marL="578485" indent="-532130">
              <a:lnSpc>
                <a:spcPct val="100000"/>
              </a:lnSpc>
              <a:spcBef>
                <a:spcPts val="1090"/>
              </a:spcBef>
              <a:buFont typeface="MS UI Gothic"/>
              <a:buChar char="✓"/>
              <a:tabLst>
                <a:tab pos="579120" algn="l"/>
              </a:tabLst>
            </a:pPr>
            <a:r>
              <a:rPr sz="3850" spc="-70" dirty="0">
                <a:latin typeface="Calibri"/>
                <a:cs typeface="Calibri"/>
              </a:rPr>
              <a:t>C/</a:t>
            </a:r>
            <a:r>
              <a:rPr sz="3850" spc="10" dirty="0">
                <a:latin typeface="Calibri"/>
                <a:cs typeface="Calibri"/>
              </a:rPr>
              <a:t>L</a:t>
            </a:r>
            <a:r>
              <a:rPr sz="3850" spc="-150" dirty="0">
                <a:latin typeface="Calibri"/>
                <a:cs typeface="Calibri"/>
              </a:rPr>
              <a:t> </a:t>
            </a:r>
            <a:r>
              <a:rPr sz="3850" spc="-70" dirty="0">
                <a:latin typeface="Calibri"/>
                <a:cs typeface="Calibri"/>
              </a:rPr>
              <a:t>h</a:t>
            </a:r>
            <a:r>
              <a:rPr sz="3850" spc="-75" dirty="0">
                <a:latin typeface="Calibri"/>
                <a:cs typeface="Calibri"/>
              </a:rPr>
              <a:t>e</a:t>
            </a:r>
            <a:r>
              <a:rPr sz="3850" spc="-70" dirty="0">
                <a:latin typeface="Calibri"/>
                <a:cs typeface="Calibri"/>
              </a:rPr>
              <a:t>mipa</a:t>
            </a:r>
            <a:r>
              <a:rPr sz="3850" spc="-130" dirty="0">
                <a:latin typeface="Calibri"/>
                <a:cs typeface="Calibri"/>
              </a:rPr>
              <a:t>r</a:t>
            </a:r>
            <a:r>
              <a:rPr sz="3850" spc="-75" dirty="0">
                <a:latin typeface="Calibri"/>
                <a:cs typeface="Calibri"/>
              </a:rPr>
              <a:t>esi</a:t>
            </a:r>
            <a:r>
              <a:rPr sz="3850" spc="5" dirty="0">
                <a:latin typeface="Calibri"/>
                <a:cs typeface="Calibri"/>
              </a:rPr>
              <a:t>s</a:t>
            </a:r>
            <a:r>
              <a:rPr sz="3850" spc="-150" dirty="0">
                <a:latin typeface="Calibri"/>
                <a:cs typeface="Calibri"/>
              </a:rPr>
              <a:t> </a:t>
            </a:r>
            <a:r>
              <a:rPr sz="3850" spc="-70" dirty="0">
                <a:latin typeface="Calibri"/>
                <a:cs typeface="Calibri"/>
              </a:rPr>
              <a:t>a</a:t>
            </a:r>
            <a:r>
              <a:rPr sz="3850" spc="-80" dirty="0">
                <a:latin typeface="Calibri"/>
                <a:cs typeface="Calibri"/>
              </a:rPr>
              <a:t>r</a:t>
            </a:r>
            <a:r>
              <a:rPr sz="3850" spc="20" dirty="0">
                <a:latin typeface="Calibri"/>
                <a:cs typeface="Calibri"/>
              </a:rPr>
              <a:t>m</a:t>
            </a:r>
            <a:r>
              <a:rPr sz="3850" spc="-150" dirty="0">
                <a:latin typeface="Calibri"/>
                <a:cs typeface="Calibri"/>
              </a:rPr>
              <a:t> </a:t>
            </a:r>
            <a:r>
              <a:rPr sz="3850" spc="-70" dirty="0">
                <a:latin typeface="Calibri"/>
                <a:cs typeface="Calibri"/>
              </a:rPr>
              <a:t>an</a:t>
            </a:r>
            <a:r>
              <a:rPr sz="3850" spc="10" dirty="0">
                <a:latin typeface="Calibri"/>
                <a:cs typeface="Calibri"/>
              </a:rPr>
              <a:t>d</a:t>
            </a:r>
            <a:r>
              <a:rPr sz="3850" spc="-150" dirty="0">
                <a:latin typeface="Calibri"/>
                <a:cs typeface="Calibri"/>
              </a:rPr>
              <a:t> </a:t>
            </a:r>
            <a:r>
              <a:rPr sz="3850" spc="-75" dirty="0">
                <a:latin typeface="Calibri"/>
                <a:cs typeface="Calibri"/>
              </a:rPr>
              <a:t>le</a:t>
            </a:r>
            <a:r>
              <a:rPr sz="3850" spc="10" dirty="0">
                <a:latin typeface="Calibri"/>
                <a:cs typeface="Calibri"/>
              </a:rPr>
              <a:t>g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855613" y="1201595"/>
            <a:ext cx="8971915" cy="731520"/>
          </a:xfrm>
          <a:prstGeom prst="rect">
            <a:avLst/>
          </a:prstGeom>
          <a:solidFill>
            <a:srgbClr val="DCE6F2"/>
          </a:solidFill>
          <a:ln w="1047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2545">
              <a:lnSpc>
                <a:spcPts val="4630"/>
              </a:lnSpc>
            </a:pPr>
            <a:r>
              <a:rPr sz="4500" b="1" dirty="0">
                <a:latin typeface="Calibri"/>
                <a:cs typeface="Calibri"/>
              </a:rPr>
              <a:t>Associated</a:t>
            </a:r>
            <a:r>
              <a:rPr sz="4500" b="1" spc="-20" dirty="0">
                <a:latin typeface="Calibri"/>
                <a:cs typeface="Calibri"/>
              </a:rPr>
              <a:t> </a:t>
            </a:r>
            <a:r>
              <a:rPr sz="4500" b="1" spc="10" dirty="0">
                <a:latin typeface="Calibri"/>
                <a:cs typeface="Calibri"/>
              </a:rPr>
              <a:t>findings</a:t>
            </a:r>
            <a:endParaRPr sz="45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574" y="3101408"/>
            <a:ext cx="8186189" cy="5954782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09156" y="789960"/>
            <a:ext cx="2073275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b="1" spc="-10" dirty="0">
                <a:latin typeface="Calibri"/>
                <a:cs typeface="Calibri"/>
              </a:rPr>
              <a:t>Diagnostic</a:t>
            </a:r>
            <a:r>
              <a:rPr sz="2450" b="1" spc="-40" dirty="0">
                <a:latin typeface="Calibri"/>
                <a:cs typeface="Calibri"/>
              </a:rPr>
              <a:t> </a:t>
            </a:r>
            <a:r>
              <a:rPr sz="2450" b="1" spc="-55" dirty="0">
                <a:latin typeface="Calibri"/>
                <a:cs typeface="Calibri"/>
              </a:rPr>
              <a:t>Tests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6685" y="2210870"/>
            <a:ext cx="8048625" cy="4524375"/>
          </a:xfrm>
          <a:custGeom>
            <a:avLst/>
            <a:gdLst/>
            <a:ahLst/>
            <a:cxnLst/>
            <a:rect l="l" t="t" r="r" b="b"/>
            <a:pathLst>
              <a:path w="8048625" h="4524375">
                <a:moveTo>
                  <a:pt x="0" y="0"/>
                </a:moveTo>
                <a:lnTo>
                  <a:pt x="8048040" y="0"/>
                </a:lnTo>
                <a:lnTo>
                  <a:pt x="8048040" y="4523817"/>
                </a:lnTo>
                <a:lnTo>
                  <a:pt x="0" y="4523817"/>
                </a:lnTo>
                <a:lnTo>
                  <a:pt x="0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93804" y="1961274"/>
            <a:ext cx="214629" cy="3585845"/>
          </a:xfrm>
          <a:prstGeom prst="rect">
            <a:avLst/>
          </a:prstGeom>
        </p:spPr>
        <p:txBody>
          <a:bodyPr vert="horz" wrap="square" lIns="0" tIns="2159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00"/>
              </a:spcBef>
            </a:pPr>
            <a:r>
              <a:rPr sz="4500" spc="10" dirty="0">
                <a:latin typeface="Arial MT"/>
                <a:cs typeface="Arial MT"/>
              </a:rPr>
              <a:t>•</a:t>
            </a:r>
            <a:endParaRPr sz="4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610"/>
              </a:spcBef>
            </a:pPr>
            <a:r>
              <a:rPr sz="4500" spc="10" dirty="0">
                <a:latin typeface="Arial MT"/>
                <a:cs typeface="Arial MT"/>
              </a:rPr>
              <a:t>•</a:t>
            </a:r>
            <a:endParaRPr sz="4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605"/>
              </a:spcBef>
            </a:pPr>
            <a:r>
              <a:rPr sz="4500" spc="10" dirty="0">
                <a:latin typeface="Arial MT"/>
                <a:cs typeface="Arial MT"/>
              </a:rPr>
              <a:t>•</a:t>
            </a:r>
            <a:endParaRPr sz="4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610"/>
              </a:spcBef>
            </a:pPr>
            <a:r>
              <a:rPr sz="4500" spc="10" dirty="0">
                <a:latin typeface="Arial MT"/>
                <a:cs typeface="Arial MT"/>
              </a:rPr>
              <a:t>•</a:t>
            </a:r>
            <a:endParaRPr sz="45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59232" y="1900915"/>
            <a:ext cx="6050915" cy="3585845"/>
          </a:xfrm>
          <a:prstGeom prst="rect">
            <a:avLst/>
          </a:prstGeom>
        </p:spPr>
        <p:txBody>
          <a:bodyPr vert="horz" wrap="square" lIns="0" tIns="2159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00"/>
              </a:spcBef>
            </a:pPr>
            <a:r>
              <a:rPr sz="4500" spc="-70" dirty="0">
                <a:latin typeface="Calibri"/>
                <a:cs typeface="Calibri"/>
              </a:rPr>
              <a:t>MRI</a:t>
            </a:r>
            <a:endParaRPr sz="4500">
              <a:latin typeface="Calibri"/>
              <a:cs typeface="Calibri"/>
            </a:endParaRPr>
          </a:p>
          <a:p>
            <a:pPr marR="5080">
              <a:lnSpc>
                <a:spcPts val="7009"/>
              </a:lnSpc>
              <a:spcBef>
                <a:spcPts val="500"/>
              </a:spcBef>
            </a:pPr>
            <a:r>
              <a:rPr sz="4500" spc="-65" dirty="0">
                <a:latin typeface="Calibri"/>
                <a:cs typeface="Calibri"/>
              </a:rPr>
              <a:t>Au</a:t>
            </a:r>
            <a:r>
              <a:rPr sz="4500" spc="-75" dirty="0">
                <a:latin typeface="Calibri"/>
                <a:cs typeface="Calibri"/>
              </a:rPr>
              <a:t>di</a:t>
            </a:r>
            <a:r>
              <a:rPr sz="4500" spc="-114" dirty="0">
                <a:latin typeface="Calibri"/>
                <a:cs typeface="Calibri"/>
              </a:rPr>
              <a:t>t</a:t>
            </a:r>
            <a:r>
              <a:rPr sz="4500" spc="-70" dirty="0">
                <a:latin typeface="Calibri"/>
                <a:cs typeface="Calibri"/>
              </a:rPr>
              <a:t>o</a:t>
            </a:r>
            <a:r>
              <a:rPr sz="4500" spc="-50" dirty="0">
                <a:latin typeface="Calibri"/>
                <a:cs typeface="Calibri"/>
              </a:rPr>
              <a:t>r</a:t>
            </a:r>
            <a:r>
              <a:rPr sz="4500" spc="15" dirty="0">
                <a:latin typeface="Calibri"/>
                <a:cs typeface="Calibri"/>
              </a:rPr>
              <a:t>y</a:t>
            </a:r>
            <a:r>
              <a:rPr sz="4500" spc="-155" dirty="0">
                <a:latin typeface="Calibri"/>
                <a:cs typeface="Calibri"/>
              </a:rPr>
              <a:t> </a:t>
            </a:r>
            <a:r>
              <a:rPr sz="4500" spc="-90" dirty="0">
                <a:latin typeface="Calibri"/>
                <a:cs typeface="Calibri"/>
              </a:rPr>
              <a:t>e</a:t>
            </a:r>
            <a:r>
              <a:rPr sz="4500" spc="-110" dirty="0">
                <a:latin typeface="Calibri"/>
                <a:cs typeface="Calibri"/>
              </a:rPr>
              <a:t>v</a:t>
            </a:r>
            <a:r>
              <a:rPr sz="4500" spc="-70" dirty="0">
                <a:latin typeface="Calibri"/>
                <a:cs typeface="Calibri"/>
              </a:rPr>
              <a:t>o</a:t>
            </a:r>
            <a:r>
              <a:rPr sz="4500" spc="-215" dirty="0">
                <a:latin typeface="Calibri"/>
                <a:cs typeface="Calibri"/>
              </a:rPr>
              <a:t>k</a:t>
            </a:r>
            <a:r>
              <a:rPr sz="4500" spc="-70" dirty="0">
                <a:latin typeface="Calibri"/>
                <a:cs typeface="Calibri"/>
              </a:rPr>
              <a:t>e</a:t>
            </a:r>
            <a:r>
              <a:rPr sz="4500" spc="15" dirty="0">
                <a:latin typeface="Calibri"/>
                <a:cs typeface="Calibri"/>
              </a:rPr>
              <a:t>d</a:t>
            </a:r>
            <a:r>
              <a:rPr sz="4500" spc="-155" dirty="0">
                <a:latin typeface="Calibri"/>
                <a:cs typeface="Calibri"/>
              </a:rPr>
              <a:t> </a:t>
            </a:r>
            <a:r>
              <a:rPr sz="4500" spc="-70" dirty="0">
                <a:latin typeface="Calibri"/>
                <a:cs typeface="Calibri"/>
              </a:rPr>
              <a:t>po</a:t>
            </a:r>
            <a:r>
              <a:rPr sz="4500" spc="-120" dirty="0">
                <a:latin typeface="Calibri"/>
                <a:cs typeface="Calibri"/>
              </a:rPr>
              <a:t>t</a:t>
            </a:r>
            <a:r>
              <a:rPr sz="4500" spc="-70" dirty="0">
                <a:latin typeface="Calibri"/>
                <a:cs typeface="Calibri"/>
              </a:rPr>
              <a:t>e</a:t>
            </a:r>
            <a:r>
              <a:rPr sz="4500" spc="-110" dirty="0">
                <a:latin typeface="Calibri"/>
                <a:cs typeface="Calibri"/>
              </a:rPr>
              <a:t>n</a:t>
            </a:r>
            <a:r>
              <a:rPr sz="4500" spc="-75" dirty="0">
                <a:latin typeface="Calibri"/>
                <a:cs typeface="Calibri"/>
              </a:rPr>
              <a:t>ti</a:t>
            </a:r>
            <a:r>
              <a:rPr sz="4500" spc="-70" dirty="0">
                <a:latin typeface="Calibri"/>
                <a:cs typeface="Calibri"/>
              </a:rPr>
              <a:t>a</a:t>
            </a:r>
            <a:r>
              <a:rPr sz="4500" spc="-75" dirty="0">
                <a:latin typeface="Calibri"/>
                <a:cs typeface="Calibri"/>
              </a:rPr>
              <a:t>l</a:t>
            </a:r>
            <a:r>
              <a:rPr sz="4500" spc="5" dirty="0">
                <a:latin typeface="Calibri"/>
                <a:cs typeface="Calibri"/>
              </a:rPr>
              <a:t>s  </a:t>
            </a:r>
            <a:r>
              <a:rPr sz="4500" spc="-35" dirty="0">
                <a:latin typeface="Calibri"/>
                <a:cs typeface="Calibri"/>
              </a:rPr>
              <a:t>EMG</a:t>
            </a:r>
            <a:r>
              <a:rPr sz="4500" spc="-165" dirty="0">
                <a:latin typeface="Calibri"/>
                <a:cs typeface="Calibri"/>
              </a:rPr>
              <a:t> </a:t>
            </a:r>
            <a:r>
              <a:rPr sz="4500" spc="-55" dirty="0">
                <a:latin typeface="Calibri"/>
                <a:cs typeface="Calibri"/>
              </a:rPr>
              <a:t>Blink</a:t>
            </a:r>
            <a:r>
              <a:rPr sz="4500" spc="-165" dirty="0">
                <a:latin typeface="Calibri"/>
                <a:cs typeface="Calibri"/>
              </a:rPr>
              <a:t> </a:t>
            </a:r>
            <a:r>
              <a:rPr sz="4500" spc="-90" dirty="0">
                <a:latin typeface="Calibri"/>
                <a:cs typeface="Calibri"/>
              </a:rPr>
              <a:t>reflex</a:t>
            </a:r>
            <a:endParaRPr sz="4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r>
              <a:rPr sz="4500" spc="-80" dirty="0">
                <a:latin typeface="Calibri"/>
                <a:cs typeface="Calibri"/>
              </a:rPr>
              <a:t>Facial</a:t>
            </a:r>
            <a:r>
              <a:rPr sz="4500" spc="-175" dirty="0">
                <a:latin typeface="Calibri"/>
                <a:cs typeface="Calibri"/>
              </a:rPr>
              <a:t> </a:t>
            </a:r>
            <a:r>
              <a:rPr sz="4500" spc="-55" dirty="0">
                <a:latin typeface="Calibri"/>
                <a:cs typeface="Calibri"/>
              </a:rPr>
              <a:t>muscle</a:t>
            </a:r>
            <a:r>
              <a:rPr sz="4500" spc="-170" dirty="0">
                <a:latin typeface="Calibri"/>
                <a:cs typeface="Calibri"/>
              </a:rPr>
              <a:t> </a:t>
            </a:r>
            <a:r>
              <a:rPr sz="4500" spc="-55" dirty="0">
                <a:latin typeface="Calibri"/>
                <a:cs typeface="Calibri"/>
              </a:rPr>
              <a:t>needle</a:t>
            </a:r>
            <a:r>
              <a:rPr sz="4500" spc="-175" dirty="0">
                <a:latin typeface="Calibri"/>
                <a:cs typeface="Calibri"/>
              </a:rPr>
              <a:t> </a:t>
            </a:r>
            <a:r>
              <a:rPr sz="4500" spc="-35" dirty="0">
                <a:latin typeface="Calibri"/>
                <a:cs typeface="Calibri"/>
              </a:rPr>
              <a:t>EMG</a:t>
            </a:r>
            <a:endParaRPr sz="4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02899" y="577385"/>
            <a:ext cx="16682719" cy="965200"/>
          </a:xfrm>
          <a:custGeom>
            <a:avLst/>
            <a:gdLst/>
            <a:ahLst/>
            <a:cxnLst/>
            <a:rect l="l" t="t" r="r" b="b"/>
            <a:pathLst>
              <a:path w="16682719" h="965200">
                <a:moveTo>
                  <a:pt x="16521944" y="0"/>
                </a:moveTo>
                <a:lnTo>
                  <a:pt x="160777" y="0"/>
                </a:lnTo>
                <a:lnTo>
                  <a:pt x="109959" y="8197"/>
                </a:lnTo>
                <a:lnTo>
                  <a:pt x="65824" y="31022"/>
                </a:lnTo>
                <a:lnTo>
                  <a:pt x="31020" y="65827"/>
                </a:lnTo>
                <a:lnTo>
                  <a:pt x="8196" y="109962"/>
                </a:lnTo>
                <a:lnTo>
                  <a:pt x="0" y="160780"/>
                </a:lnTo>
                <a:lnTo>
                  <a:pt x="0" y="803865"/>
                </a:lnTo>
                <a:lnTo>
                  <a:pt x="8196" y="854683"/>
                </a:lnTo>
                <a:lnTo>
                  <a:pt x="31020" y="898817"/>
                </a:lnTo>
                <a:lnTo>
                  <a:pt x="65824" y="933621"/>
                </a:lnTo>
                <a:lnTo>
                  <a:pt x="109959" y="956445"/>
                </a:lnTo>
                <a:lnTo>
                  <a:pt x="160777" y="964641"/>
                </a:lnTo>
                <a:lnTo>
                  <a:pt x="16521944" y="964641"/>
                </a:lnTo>
                <a:lnTo>
                  <a:pt x="16572760" y="956445"/>
                </a:lnTo>
                <a:lnTo>
                  <a:pt x="16616893" y="933621"/>
                </a:lnTo>
                <a:lnTo>
                  <a:pt x="16651695" y="898817"/>
                </a:lnTo>
                <a:lnTo>
                  <a:pt x="16674518" y="854683"/>
                </a:lnTo>
                <a:lnTo>
                  <a:pt x="16682714" y="803865"/>
                </a:lnTo>
                <a:lnTo>
                  <a:pt x="16682714" y="160780"/>
                </a:lnTo>
                <a:lnTo>
                  <a:pt x="16674518" y="109962"/>
                </a:lnTo>
                <a:lnTo>
                  <a:pt x="16651695" y="65827"/>
                </a:lnTo>
                <a:lnTo>
                  <a:pt x="16616893" y="31022"/>
                </a:lnTo>
                <a:lnTo>
                  <a:pt x="16572760" y="8197"/>
                </a:lnTo>
                <a:lnTo>
                  <a:pt x="16521944" y="0"/>
                </a:lnTo>
                <a:close/>
              </a:path>
            </a:pathLst>
          </a:custGeom>
          <a:solidFill>
            <a:srgbClr val="B95C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57350" y="612310"/>
            <a:ext cx="1097407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100" spc="5" dirty="0">
                <a:solidFill>
                  <a:srgbClr val="FFFFFF"/>
                </a:solidFill>
              </a:rPr>
              <a:t>CEREBELLOPONTINE</a:t>
            </a:r>
            <a:r>
              <a:rPr sz="4100" spc="-5" dirty="0">
                <a:solidFill>
                  <a:srgbClr val="FFFFFF"/>
                </a:solidFill>
              </a:rPr>
              <a:t> </a:t>
            </a:r>
            <a:r>
              <a:rPr sz="4100" spc="10" dirty="0">
                <a:solidFill>
                  <a:srgbClr val="FFFFFF"/>
                </a:solidFill>
              </a:rPr>
              <a:t>ANGLE</a:t>
            </a:r>
            <a:r>
              <a:rPr sz="4100" spc="-5" dirty="0">
                <a:solidFill>
                  <a:srgbClr val="FFFFFF"/>
                </a:solidFill>
              </a:rPr>
              <a:t> </a:t>
            </a:r>
            <a:r>
              <a:rPr sz="4100" spc="5" dirty="0">
                <a:solidFill>
                  <a:srgbClr val="FFFFFF"/>
                </a:solidFill>
              </a:rPr>
              <a:t>(PERIPHERAL</a:t>
            </a:r>
            <a:r>
              <a:rPr sz="4100" spc="-5" dirty="0">
                <a:solidFill>
                  <a:srgbClr val="FFFFFF"/>
                </a:solidFill>
              </a:rPr>
              <a:t> </a:t>
            </a:r>
            <a:r>
              <a:rPr sz="4100" spc="-50" dirty="0">
                <a:solidFill>
                  <a:srgbClr val="FFFFFF"/>
                </a:solidFill>
              </a:rPr>
              <a:t>TO</a:t>
            </a:r>
            <a:r>
              <a:rPr sz="4100" dirty="0">
                <a:solidFill>
                  <a:srgbClr val="FFFFFF"/>
                </a:solidFill>
              </a:rPr>
              <a:t> </a:t>
            </a:r>
            <a:r>
              <a:rPr sz="4100" spc="10" dirty="0">
                <a:solidFill>
                  <a:srgbClr val="FFFFFF"/>
                </a:solidFill>
              </a:rPr>
              <a:t>PONS)</a:t>
            </a:r>
            <a:endParaRPr sz="4100"/>
          </a:p>
        </p:txBody>
      </p:sp>
      <p:sp>
        <p:nvSpPr>
          <p:cNvPr id="4" name="object 4"/>
          <p:cNvSpPr txBox="1"/>
          <p:nvPr/>
        </p:nvSpPr>
        <p:spPr>
          <a:xfrm>
            <a:off x="1064949" y="2503299"/>
            <a:ext cx="1652905" cy="553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450" spc="-80" dirty="0">
                <a:latin typeface="Calibri"/>
                <a:cs typeface="Calibri"/>
              </a:rPr>
              <a:t>Etiologies</a:t>
            </a:r>
            <a:endParaRPr sz="345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37165" y="4001924"/>
            <a:ext cx="9206230" cy="4632960"/>
            <a:chOff x="937165" y="4001924"/>
            <a:chExt cx="9206230" cy="46329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7165" y="4001924"/>
              <a:ext cx="9205665" cy="111090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68578" y="4014374"/>
              <a:ext cx="9143365" cy="1048385"/>
            </a:xfrm>
            <a:custGeom>
              <a:avLst/>
              <a:gdLst/>
              <a:ahLst/>
              <a:cxnLst/>
              <a:rect l="l" t="t" r="r" b="b"/>
              <a:pathLst>
                <a:path w="9143365" h="1048385">
                  <a:moveTo>
                    <a:pt x="8968156" y="0"/>
                  </a:moveTo>
                  <a:lnTo>
                    <a:pt x="174684" y="0"/>
                  </a:lnTo>
                  <a:lnTo>
                    <a:pt x="128246" y="6239"/>
                  </a:lnTo>
                  <a:lnTo>
                    <a:pt x="86517" y="23849"/>
                  </a:lnTo>
                  <a:lnTo>
                    <a:pt x="51163" y="51163"/>
                  </a:lnTo>
                  <a:lnTo>
                    <a:pt x="23849" y="86517"/>
                  </a:lnTo>
                  <a:lnTo>
                    <a:pt x="6239" y="128245"/>
                  </a:lnTo>
                  <a:lnTo>
                    <a:pt x="0" y="174683"/>
                  </a:lnTo>
                  <a:lnTo>
                    <a:pt x="0" y="873398"/>
                  </a:lnTo>
                  <a:lnTo>
                    <a:pt x="6239" y="919836"/>
                  </a:lnTo>
                  <a:lnTo>
                    <a:pt x="23849" y="961564"/>
                  </a:lnTo>
                  <a:lnTo>
                    <a:pt x="51163" y="996918"/>
                  </a:lnTo>
                  <a:lnTo>
                    <a:pt x="86517" y="1024232"/>
                  </a:lnTo>
                  <a:lnTo>
                    <a:pt x="128246" y="1041842"/>
                  </a:lnTo>
                  <a:lnTo>
                    <a:pt x="174684" y="1048082"/>
                  </a:lnTo>
                  <a:lnTo>
                    <a:pt x="8968156" y="1048082"/>
                  </a:lnTo>
                  <a:lnTo>
                    <a:pt x="9014594" y="1041842"/>
                  </a:lnTo>
                  <a:lnTo>
                    <a:pt x="9056322" y="1024232"/>
                  </a:lnTo>
                  <a:lnTo>
                    <a:pt x="9091676" y="996918"/>
                  </a:lnTo>
                  <a:lnTo>
                    <a:pt x="9118990" y="961564"/>
                  </a:lnTo>
                  <a:lnTo>
                    <a:pt x="9136600" y="919836"/>
                  </a:lnTo>
                  <a:lnTo>
                    <a:pt x="9142840" y="873398"/>
                  </a:lnTo>
                  <a:lnTo>
                    <a:pt x="9142840" y="174683"/>
                  </a:lnTo>
                  <a:lnTo>
                    <a:pt x="9136600" y="128245"/>
                  </a:lnTo>
                  <a:lnTo>
                    <a:pt x="9118990" y="86517"/>
                  </a:lnTo>
                  <a:lnTo>
                    <a:pt x="9091676" y="51163"/>
                  </a:lnTo>
                  <a:lnTo>
                    <a:pt x="9056322" y="23849"/>
                  </a:lnTo>
                  <a:lnTo>
                    <a:pt x="9014594" y="6239"/>
                  </a:lnTo>
                  <a:lnTo>
                    <a:pt x="8968156" y="0"/>
                  </a:lnTo>
                  <a:close/>
                </a:path>
              </a:pathLst>
            </a:custGeom>
            <a:solidFill>
              <a:srgbClr val="3A5E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7165" y="5175855"/>
              <a:ext cx="9205665" cy="111090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68578" y="5188305"/>
              <a:ext cx="9143365" cy="1048385"/>
            </a:xfrm>
            <a:custGeom>
              <a:avLst/>
              <a:gdLst/>
              <a:ahLst/>
              <a:cxnLst/>
              <a:rect l="l" t="t" r="r" b="b"/>
              <a:pathLst>
                <a:path w="9143365" h="1048385">
                  <a:moveTo>
                    <a:pt x="8968156" y="0"/>
                  </a:moveTo>
                  <a:lnTo>
                    <a:pt x="174684" y="0"/>
                  </a:lnTo>
                  <a:lnTo>
                    <a:pt x="128246" y="6239"/>
                  </a:lnTo>
                  <a:lnTo>
                    <a:pt x="86517" y="23849"/>
                  </a:lnTo>
                  <a:lnTo>
                    <a:pt x="51163" y="51163"/>
                  </a:lnTo>
                  <a:lnTo>
                    <a:pt x="23849" y="86517"/>
                  </a:lnTo>
                  <a:lnTo>
                    <a:pt x="6239" y="128245"/>
                  </a:lnTo>
                  <a:lnTo>
                    <a:pt x="0" y="174683"/>
                  </a:lnTo>
                  <a:lnTo>
                    <a:pt x="0" y="873397"/>
                  </a:lnTo>
                  <a:lnTo>
                    <a:pt x="6239" y="919835"/>
                  </a:lnTo>
                  <a:lnTo>
                    <a:pt x="23849" y="961564"/>
                  </a:lnTo>
                  <a:lnTo>
                    <a:pt x="51163" y="996918"/>
                  </a:lnTo>
                  <a:lnTo>
                    <a:pt x="86517" y="1024232"/>
                  </a:lnTo>
                  <a:lnTo>
                    <a:pt x="128246" y="1041842"/>
                  </a:lnTo>
                  <a:lnTo>
                    <a:pt x="174684" y="1048082"/>
                  </a:lnTo>
                  <a:lnTo>
                    <a:pt x="8968156" y="1048082"/>
                  </a:lnTo>
                  <a:lnTo>
                    <a:pt x="9014594" y="1041842"/>
                  </a:lnTo>
                  <a:lnTo>
                    <a:pt x="9056322" y="1024232"/>
                  </a:lnTo>
                  <a:lnTo>
                    <a:pt x="9091676" y="996918"/>
                  </a:lnTo>
                  <a:lnTo>
                    <a:pt x="9118990" y="961564"/>
                  </a:lnTo>
                  <a:lnTo>
                    <a:pt x="9136600" y="919835"/>
                  </a:lnTo>
                  <a:lnTo>
                    <a:pt x="9142840" y="873397"/>
                  </a:lnTo>
                  <a:lnTo>
                    <a:pt x="9142840" y="174683"/>
                  </a:lnTo>
                  <a:lnTo>
                    <a:pt x="9136600" y="128245"/>
                  </a:lnTo>
                  <a:lnTo>
                    <a:pt x="9118990" y="86517"/>
                  </a:lnTo>
                  <a:lnTo>
                    <a:pt x="9091676" y="51163"/>
                  </a:lnTo>
                  <a:lnTo>
                    <a:pt x="9056322" y="23849"/>
                  </a:lnTo>
                  <a:lnTo>
                    <a:pt x="9014594" y="6239"/>
                  </a:lnTo>
                  <a:lnTo>
                    <a:pt x="8968156" y="0"/>
                  </a:lnTo>
                  <a:close/>
                </a:path>
              </a:pathLst>
            </a:custGeom>
            <a:solidFill>
              <a:srgbClr val="719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7165" y="6349785"/>
              <a:ext cx="9205665" cy="111090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68578" y="6362235"/>
              <a:ext cx="9143365" cy="1048385"/>
            </a:xfrm>
            <a:custGeom>
              <a:avLst/>
              <a:gdLst/>
              <a:ahLst/>
              <a:cxnLst/>
              <a:rect l="l" t="t" r="r" b="b"/>
              <a:pathLst>
                <a:path w="9143365" h="1048384">
                  <a:moveTo>
                    <a:pt x="8968156" y="0"/>
                  </a:moveTo>
                  <a:lnTo>
                    <a:pt x="174684" y="0"/>
                  </a:lnTo>
                  <a:lnTo>
                    <a:pt x="128246" y="6239"/>
                  </a:lnTo>
                  <a:lnTo>
                    <a:pt x="86517" y="23849"/>
                  </a:lnTo>
                  <a:lnTo>
                    <a:pt x="51163" y="51163"/>
                  </a:lnTo>
                  <a:lnTo>
                    <a:pt x="23849" y="86517"/>
                  </a:lnTo>
                  <a:lnTo>
                    <a:pt x="6239" y="128245"/>
                  </a:lnTo>
                  <a:lnTo>
                    <a:pt x="0" y="174683"/>
                  </a:lnTo>
                  <a:lnTo>
                    <a:pt x="0" y="873397"/>
                  </a:lnTo>
                  <a:lnTo>
                    <a:pt x="6239" y="919835"/>
                  </a:lnTo>
                  <a:lnTo>
                    <a:pt x="23849" y="961563"/>
                  </a:lnTo>
                  <a:lnTo>
                    <a:pt x="51163" y="996917"/>
                  </a:lnTo>
                  <a:lnTo>
                    <a:pt x="86517" y="1024231"/>
                  </a:lnTo>
                  <a:lnTo>
                    <a:pt x="128246" y="1041841"/>
                  </a:lnTo>
                  <a:lnTo>
                    <a:pt x="174684" y="1048081"/>
                  </a:lnTo>
                  <a:lnTo>
                    <a:pt x="8968156" y="1048081"/>
                  </a:lnTo>
                  <a:lnTo>
                    <a:pt x="9014594" y="1041841"/>
                  </a:lnTo>
                  <a:lnTo>
                    <a:pt x="9056322" y="1024231"/>
                  </a:lnTo>
                  <a:lnTo>
                    <a:pt x="9091676" y="996917"/>
                  </a:lnTo>
                  <a:lnTo>
                    <a:pt x="9118990" y="961563"/>
                  </a:lnTo>
                  <a:lnTo>
                    <a:pt x="9136600" y="919835"/>
                  </a:lnTo>
                  <a:lnTo>
                    <a:pt x="9142840" y="873397"/>
                  </a:lnTo>
                  <a:lnTo>
                    <a:pt x="9142840" y="174683"/>
                  </a:lnTo>
                  <a:lnTo>
                    <a:pt x="9136600" y="128245"/>
                  </a:lnTo>
                  <a:lnTo>
                    <a:pt x="9118990" y="86517"/>
                  </a:lnTo>
                  <a:lnTo>
                    <a:pt x="9091676" y="51163"/>
                  </a:lnTo>
                  <a:lnTo>
                    <a:pt x="9056322" y="23849"/>
                  </a:lnTo>
                  <a:lnTo>
                    <a:pt x="9014594" y="6239"/>
                  </a:lnTo>
                  <a:lnTo>
                    <a:pt x="8968156" y="0"/>
                  </a:lnTo>
                  <a:close/>
                </a:path>
              </a:pathLst>
            </a:custGeom>
            <a:solidFill>
              <a:srgbClr val="BCC8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7165" y="7523716"/>
              <a:ext cx="9205665" cy="111090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68578" y="7536166"/>
              <a:ext cx="9143365" cy="1048385"/>
            </a:xfrm>
            <a:custGeom>
              <a:avLst/>
              <a:gdLst/>
              <a:ahLst/>
              <a:cxnLst/>
              <a:rect l="l" t="t" r="r" b="b"/>
              <a:pathLst>
                <a:path w="9143365" h="1048384">
                  <a:moveTo>
                    <a:pt x="8968156" y="0"/>
                  </a:moveTo>
                  <a:lnTo>
                    <a:pt x="174684" y="0"/>
                  </a:lnTo>
                  <a:lnTo>
                    <a:pt x="128246" y="6239"/>
                  </a:lnTo>
                  <a:lnTo>
                    <a:pt x="86517" y="23849"/>
                  </a:lnTo>
                  <a:lnTo>
                    <a:pt x="51163" y="51163"/>
                  </a:lnTo>
                  <a:lnTo>
                    <a:pt x="23849" y="86517"/>
                  </a:lnTo>
                  <a:lnTo>
                    <a:pt x="6239" y="128245"/>
                  </a:lnTo>
                  <a:lnTo>
                    <a:pt x="0" y="174683"/>
                  </a:lnTo>
                  <a:lnTo>
                    <a:pt x="0" y="873397"/>
                  </a:lnTo>
                  <a:lnTo>
                    <a:pt x="6239" y="919835"/>
                  </a:lnTo>
                  <a:lnTo>
                    <a:pt x="23849" y="961563"/>
                  </a:lnTo>
                  <a:lnTo>
                    <a:pt x="51163" y="996917"/>
                  </a:lnTo>
                  <a:lnTo>
                    <a:pt x="86517" y="1024231"/>
                  </a:lnTo>
                  <a:lnTo>
                    <a:pt x="128246" y="1041841"/>
                  </a:lnTo>
                  <a:lnTo>
                    <a:pt x="174684" y="1048081"/>
                  </a:lnTo>
                  <a:lnTo>
                    <a:pt x="8968156" y="1048081"/>
                  </a:lnTo>
                  <a:lnTo>
                    <a:pt x="9014594" y="1041841"/>
                  </a:lnTo>
                  <a:lnTo>
                    <a:pt x="9056322" y="1024231"/>
                  </a:lnTo>
                  <a:lnTo>
                    <a:pt x="9091676" y="996917"/>
                  </a:lnTo>
                  <a:lnTo>
                    <a:pt x="9118990" y="961563"/>
                  </a:lnTo>
                  <a:lnTo>
                    <a:pt x="9136600" y="919835"/>
                  </a:lnTo>
                  <a:lnTo>
                    <a:pt x="9142840" y="873397"/>
                  </a:lnTo>
                  <a:lnTo>
                    <a:pt x="9142840" y="174683"/>
                  </a:lnTo>
                  <a:lnTo>
                    <a:pt x="9136600" y="128245"/>
                  </a:lnTo>
                  <a:lnTo>
                    <a:pt x="9118990" y="86517"/>
                  </a:lnTo>
                  <a:lnTo>
                    <a:pt x="9091676" y="51163"/>
                  </a:lnTo>
                  <a:lnTo>
                    <a:pt x="9056322" y="23849"/>
                  </a:lnTo>
                  <a:lnTo>
                    <a:pt x="9014594" y="6239"/>
                  </a:lnTo>
                  <a:lnTo>
                    <a:pt x="8968156" y="0"/>
                  </a:lnTo>
                  <a:close/>
                </a:path>
              </a:pathLst>
            </a:custGeom>
            <a:solidFill>
              <a:srgbClr val="719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173528" y="4111082"/>
            <a:ext cx="8664575" cy="42132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350" spc="5" dirty="0">
                <a:solidFill>
                  <a:srgbClr val="FFFFFF"/>
                </a:solidFill>
                <a:latin typeface="Calibri"/>
                <a:cs typeface="Calibri"/>
              </a:rPr>
              <a:t>Neoplasm</a:t>
            </a:r>
            <a:r>
              <a:rPr sz="43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50" spc="5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4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50" spc="5" dirty="0">
                <a:solidFill>
                  <a:srgbClr val="FFFFFF"/>
                </a:solidFill>
                <a:latin typeface="Calibri"/>
                <a:cs typeface="Calibri"/>
              </a:rPr>
              <a:t>eg</a:t>
            </a:r>
            <a:r>
              <a:rPr sz="4350" spc="-5" dirty="0">
                <a:solidFill>
                  <a:srgbClr val="FFFFFF"/>
                </a:solidFill>
                <a:latin typeface="Calibri"/>
                <a:cs typeface="Calibri"/>
              </a:rPr>
              <a:t> -Acoustic</a:t>
            </a:r>
            <a:r>
              <a:rPr sz="4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50" spc="-5" dirty="0">
                <a:solidFill>
                  <a:srgbClr val="FFFFFF"/>
                </a:solidFill>
                <a:latin typeface="Calibri"/>
                <a:cs typeface="Calibri"/>
              </a:rPr>
              <a:t>neuroma</a:t>
            </a:r>
            <a:endParaRPr sz="4350">
              <a:latin typeface="Calibri"/>
              <a:cs typeface="Calibri"/>
            </a:endParaRPr>
          </a:p>
          <a:p>
            <a:pPr marL="12700" marR="5250180">
              <a:lnSpc>
                <a:spcPts val="9240"/>
              </a:lnSpc>
              <a:spcBef>
                <a:spcPts val="980"/>
              </a:spcBef>
            </a:pPr>
            <a:r>
              <a:rPr sz="4350" spc="10" dirty="0">
                <a:solidFill>
                  <a:srgbClr val="FFFFFF"/>
                </a:solidFill>
                <a:latin typeface="Calibri"/>
                <a:cs typeface="Calibri"/>
              </a:rPr>
              <a:t>Ch</a:t>
            </a:r>
            <a:r>
              <a:rPr sz="4350" spc="5" dirty="0">
                <a:solidFill>
                  <a:srgbClr val="FFFFFF"/>
                </a:solidFill>
                <a:latin typeface="Calibri"/>
                <a:cs typeface="Calibri"/>
              </a:rPr>
              <a:t>ole</a:t>
            </a:r>
            <a:r>
              <a:rPr sz="4350" spc="-45" dirty="0">
                <a:solidFill>
                  <a:srgbClr val="FFFFFF"/>
                </a:solidFill>
                <a:latin typeface="Calibri"/>
                <a:cs typeface="Calibri"/>
              </a:rPr>
              <a:t>st</a:t>
            </a:r>
            <a:r>
              <a:rPr sz="4350" spc="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4350" spc="-40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4350" spc="5" dirty="0">
                <a:solidFill>
                  <a:srgbClr val="FFFFFF"/>
                </a:solidFill>
                <a:latin typeface="Calibri"/>
                <a:cs typeface="Calibri"/>
              </a:rPr>
              <a:t>oma  Head</a:t>
            </a:r>
            <a:r>
              <a:rPr sz="43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50" spc="-55" dirty="0">
                <a:solidFill>
                  <a:srgbClr val="FFFFFF"/>
                </a:solidFill>
                <a:latin typeface="Calibri"/>
                <a:cs typeface="Calibri"/>
              </a:rPr>
              <a:t>Trauma</a:t>
            </a:r>
            <a:endParaRPr sz="4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50"/>
              </a:spcBef>
            </a:pPr>
            <a:r>
              <a:rPr sz="4350" dirty="0">
                <a:solidFill>
                  <a:srgbClr val="FFFFFF"/>
                </a:solidFill>
                <a:latin typeface="Calibri"/>
                <a:cs typeface="Calibri"/>
              </a:rPr>
              <a:t>Meningeal inflammation</a:t>
            </a:r>
            <a:r>
              <a:rPr sz="43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50" spc="5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4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50" spc="-10" dirty="0">
                <a:solidFill>
                  <a:srgbClr val="FFFFFF"/>
                </a:solidFill>
                <a:latin typeface="Calibri"/>
                <a:cs typeface="Calibri"/>
              </a:rPr>
              <a:t>infiltration</a:t>
            </a:r>
            <a:endParaRPr sz="435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0111419" y="1892142"/>
            <a:ext cx="8430895" cy="8814435"/>
            <a:chOff x="10111419" y="1892142"/>
            <a:chExt cx="8430895" cy="8814435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11419" y="1892142"/>
              <a:ext cx="8430410" cy="881433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32106" y="3264099"/>
              <a:ext cx="2029857" cy="256514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367446" y="3280476"/>
              <a:ext cx="1959175" cy="249446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2367445" y="3280476"/>
              <a:ext cx="1959610" cy="2494915"/>
            </a:xfrm>
            <a:custGeom>
              <a:avLst/>
              <a:gdLst/>
              <a:ahLst/>
              <a:cxnLst/>
              <a:rect l="l" t="t" r="r" b="b"/>
              <a:pathLst>
                <a:path w="1959609" h="2494915">
                  <a:moveTo>
                    <a:pt x="0" y="1514874"/>
                  </a:moveTo>
                  <a:lnTo>
                    <a:pt x="489795" y="1514874"/>
                  </a:lnTo>
                  <a:lnTo>
                    <a:pt x="489795" y="0"/>
                  </a:lnTo>
                  <a:lnTo>
                    <a:pt x="1469384" y="0"/>
                  </a:lnTo>
                  <a:lnTo>
                    <a:pt x="1469384" y="1514874"/>
                  </a:lnTo>
                  <a:lnTo>
                    <a:pt x="1959179" y="1514874"/>
                  </a:lnTo>
                  <a:lnTo>
                    <a:pt x="979590" y="2494463"/>
                  </a:lnTo>
                  <a:lnTo>
                    <a:pt x="0" y="1514874"/>
                  </a:lnTo>
                  <a:close/>
                </a:path>
              </a:pathLst>
            </a:custGeom>
            <a:ln w="78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5518" y="2549002"/>
            <a:ext cx="11219180" cy="5887720"/>
          </a:xfrm>
          <a:prstGeom prst="rect">
            <a:avLst/>
          </a:prstGeom>
          <a:solidFill>
            <a:srgbClr val="DCE6F2"/>
          </a:solidFill>
          <a:ln w="1047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12140" indent="-565785">
              <a:lnSpc>
                <a:spcPts val="4360"/>
              </a:lnSpc>
              <a:buFont typeface="MS UI Gothic"/>
              <a:buChar char="✓"/>
              <a:tabLst>
                <a:tab pos="612775" algn="l"/>
              </a:tabLst>
            </a:pPr>
            <a:r>
              <a:rPr sz="4100" spc="-80" dirty="0">
                <a:latin typeface="Calibri"/>
                <a:cs typeface="Calibri"/>
              </a:rPr>
              <a:t>Tinnitus</a:t>
            </a:r>
            <a:r>
              <a:rPr sz="4100" spc="-85" dirty="0">
                <a:latin typeface="Calibri"/>
                <a:cs typeface="Calibri"/>
              </a:rPr>
              <a:t>,</a:t>
            </a:r>
            <a:r>
              <a:rPr sz="4100" spc="-114" dirty="0">
                <a:latin typeface="Calibri"/>
                <a:cs typeface="Calibri"/>
              </a:rPr>
              <a:t>v</a:t>
            </a:r>
            <a:r>
              <a:rPr sz="4100" spc="-80" dirty="0">
                <a:latin typeface="Calibri"/>
                <a:cs typeface="Calibri"/>
              </a:rPr>
              <a:t>erti</a:t>
            </a:r>
            <a:r>
              <a:rPr sz="4100" spc="-100" dirty="0">
                <a:latin typeface="Calibri"/>
                <a:cs typeface="Calibri"/>
              </a:rPr>
              <a:t>g</a:t>
            </a:r>
            <a:r>
              <a:rPr sz="4100" spc="-150" dirty="0">
                <a:latin typeface="Calibri"/>
                <a:cs typeface="Calibri"/>
              </a:rPr>
              <a:t>o</a:t>
            </a:r>
            <a:r>
              <a:rPr sz="4100" spc="-80" dirty="0">
                <a:latin typeface="Calibri"/>
                <a:cs typeface="Calibri"/>
              </a:rPr>
              <a:t>,de</a:t>
            </a:r>
            <a:r>
              <a:rPr sz="4100" spc="-100" dirty="0">
                <a:latin typeface="Calibri"/>
                <a:cs typeface="Calibri"/>
              </a:rPr>
              <a:t>a</a:t>
            </a:r>
            <a:r>
              <a:rPr sz="4100" spc="-80" dirty="0">
                <a:latin typeface="Calibri"/>
                <a:cs typeface="Calibri"/>
              </a:rPr>
              <a:t>fnes</a:t>
            </a:r>
            <a:r>
              <a:rPr sz="4100" spc="5" dirty="0">
                <a:latin typeface="Calibri"/>
                <a:cs typeface="Calibri"/>
              </a:rPr>
              <a:t>s</a:t>
            </a:r>
            <a:r>
              <a:rPr sz="4100" spc="-160" dirty="0">
                <a:latin typeface="Calibri"/>
                <a:cs typeface="Calibri"/>
              </a:rPr>
              <a:t> </a:t>
            </a:r>
            <a:r>
              <a:rPr sz="4100" spc="5" dirty="0">
                <a:latin typeface="Calibri"/>
                <a:cs typeface="Calibri"/>
              </a:rPr>
              <a:t>:</a:t>
            </a:r>
            <a:r>
              <a:rPr sz="4100" spc="-155" dirty="0">
                <a:latin typeface="Calibri"/>
                <a:cs typeface="Calibri"/>
              </a:rPr>
              <a:t> </a:t>
            </a:r>
            <a:r>
              <a:rPr sz="4100" spc="-75" dirty="0">
                <a:solidFill>
                  <a:srgbClr val="31859C"/>
                </a:solidFill>
                <a:latin typeface="Calibri"/>
                <a:cs typeface="Calibri"/>
              </a:rPr>
              <a:t>C</a:t>
            </a:r>
            <a:r>
              <a:rPr sz="4100" spc="10" dirty="0">
                <a:solidFill>
                  <a:srgbClr val="31859C"/>
                </a:solidFill>
                <a:latin typeface="Calibri"/>
                <a:cs typeface="Calibri"/>
              </a:rPr>
              <a:t>N</a:t>
            </a:r>
            <a:r>
              <a:rPr sz="4100" spc="-165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100" spc="10" dirty="0">
                <a:solidFill>
                  <a:srgbClr val="31859C"/>
                </a:solidFill>
                <a:latin typeface="Calibri"/>
                <a:cs typeface="Calibri"/>
              </a:rPr>
              <a:t>8</a:t>
            </a:r>
            <a:r>
              <a:rPr sz="4100" spc="-160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100" spc="-80" dirty="0">
                <a:solidFill>
                  <a:srgbClr val="31859C"/>
                </a:solidFill>
                <a:latin typeface="Calibri"/>
                <a:cs typeface="Calibri"/>
              </a:rPr>
              <a:t>i</a:t>
            </a:r>
            <a:r>
              <a:rPr sz="4100" spc="-140" dirty="0">
                <a:solidFill>
                  <a:srgbClr val="31859C"/>
                </a:solidFill>
                <a:latin typeface="Calibri"/>
                <a:cs typeface="Calibri"/>
              </a:rPr>
              <a:t>n</a:t>
            </a:r>
            <a:r>
              <a:rPr sz="4100" spc="10" dirty="0">
                <a:solidFill>
                  <a:srgbClr val="31859C"/>
                </a:solidFill>
                <a:latin typeface="Calibri"/>
                <a:cs typeface="Calibri"/>
              </a:rPr>
              <a:t>v</a:t>
            </a:r>
            <a:endParaRPr sz="4100">
              <a:latin typeface="Calibri"/>
              <a:cs typeface="Calibri"/>
            </a:endParaRPr>
          </a:p>
          <a:p>
            <a:pPr marL="612140" indent="-565785">
              <a:lnSpc>
                <a:spcPct val="100000"/>
              </a:lnSpc>
              <a:spcBef>
                <a:spcPts val="1255"/>
              </a:spcBef>
              <a:buFont typeface="MS UI Gothic"/>
              <a:buChar char="✓"/>
              <a:tabLst>
                <a:tab pos="612775" algn="l"/>
              </a:tabLst>
            </a:pPr>
            <a:r>
              <a:rPr sz="4100" spc="-185" dirty="0">
                <a:latin typeface="Calibri"/>
                <a:cs typeface="Calibri"/>
              </a:rPr>
              <a:t>F</a:t>
            </a:r>
            <a:r>
              <a:rPr sz="4100" spc="-80" dirty="0">
                <a:latin typeface="Calibri"/>
                <a:cs typeface="Calibri"/>
              </a:rPr>
              <a:t>acia</a:t>
            </a:r>
            <a:r>
              <a:rPr sz="4100" spc="5" dirty="0">
                <a:latin typeface="Calibri"/>
                <a:cs typeface="Calibri"/>
              </a:rPr>
              <a:t>l</a:t>
            </a:r>
            <a:r>
              <a:rPr sz="4100" spc="-160" dirty="0">
                <a:latin typeface="Calibri"/>
                <a:cs typeface="Calibri"/>
              </a:rPr>
              <a:t> </a:t>
            </a:r>
            <a:r>
              <a:rPr sz="4100" spc="-80" dirty="0">
                <a:latin typeface="Calibri"/>
                <a:cs typeface="Calibri"/>
              </a:rPr>
              <a:t>pai</a:t>
            </a:r>
            <a:r>
              <a:rPr sz="4100" spc="10" dirty="0">
                <a:latin typeface="Calibri"/>
                <a:cs typeface="Calibri"/>
              </a:rPr>
              <a:t>n</a:t>
            </a:r>
            <a:r>
              <a:rPr sz="4100" spc="-160" dirty="0">
                <a:latin typeface="Calibri"/>
                <a:cs typeface="Calibri"/>
              </a:rPr>
              <a:t> </a:t>
            </a:r>
            <a:r>
              <a:rPr sz="4100" spc="-75" dirty="0">
                <a:latin typeface="Calibri"/>
                <a:cs typeface="Calibri"/>
              </a:rPr>
              <a:t>o</a:t>
            </a:r>
            <a:r>
              <a:rPr sz="4100" spc="5" dirty="0">
                <a:latin typeface="Calibri"/>
                <a:cs typeface="Calibri"/>
              </a:rPr>
              <a:t>r</a:t>
            </a:r>
            <a:r>
              <a:rPr sz="4100" spc="-160" dirty="0">
                <a:latin typeface="Calibri"/>
                <a:cs typeface="Calibri"/>
              </a:rPr>
              <a:t> </a:t>
            </a:r>
            <a:r>
              <a:rPr sz="4100" spc="-75" dirty="0">
                <a:latin typeface="Calibri"/>
                <a:cs typeface="Calibri"/>
              </a:rPr>
              <a:t>senso</a:t>
            </a:r>
            <a:r>
              <a:rPr sz="4100" spc="-60" dirty="0">
                <a:latin typeface="Calibri"/>
                <a:cs typeface="Calibri"/>
              </a:rPr>
              <a:t>r</a:t>
            </a:r>
            <a:r>
              <a:rPr sz="4100" spc="10" dirty="0">
                <a:latin typeface="Calibri"/>
                <a:cs typeface="Calibri"/>
              </a:rPr>
              <a:t>y</a:t>
            </a:r>
            <a:r>
              <a:rPr sz="4100" spc="-160" dirty="0">
                <a:latin typeface="Calibri"/>
                <a:cs typeface="Calibri"/>
              </a:rPr>
              <a:t> </a:t>
            </a:r>
            <a:r>
              <a:rPr sz="4100" spc="-75" dirty="0">
                <a:latin typeface="Calibri"/>
                <a:cs typeface="Calibri"/>
              </a:rPr>
              <a:t>d</a:t>
            </a:r>
            <a:r>
              <a:rPr sz="4100" spc="-110" dirty="0">
                <a:latin typeface="Calibri"/>
                <a:cs typeface="Calibri"/>
              </a:rPr>
              <a:t>y</a:t>
            </a:r>
            <a:r>
              <a:rPr sz="4100" spc="-120" dirty="0">
                <a:latin typeface="Calibri"/>
                <a:cs typeface="Calibri"/>
              </a:rPr>
              <a:t>s</a:t>
            </a:r>
            <a:r>
              <a:rPr sz="4100" spc="-80" dirty="0">
                <a:latin typeface="Calibri"/>
                <a:cs typeface="Calibri"/>
              </a:rPr>
              <a:t>functio</a:t>
            </a:r>
            <a:r>
              <a:rPr sz="4100" spc="10" dirty="0">
                <a:latin typeface="Calibri"/>
                <a:cs typeface="Calibri"/>
              </a:rPr>
              <a:t>n</a:t>
            </a:r>
            <a:r>
              <a:rPr sz="4100" spc="-160" dirty="0">
                <a:latin typeface="Calibri"/>
                <a:cs typeface="Calibri"/>
              </a:rPr>
              <a:t> </a:t>
            </a:r>
            <a:r>
              <a:rPr sz="4100" spc="5" dirty="0">
                <a:latin typeface="Calibri"/>
                <a:cs typeface="Calibri"/>
              </a:rPr>
              <a:t>:</a:t>
            </a:r>
            <a:r>
              <a:rPr sz="4100" spc="-180" dirty="0">
                <a:latin typeface="Calibri"/>
                <a:cs typeface="Calibri"/>
              </a:rPr>
              <a:t> </a:t>
            </a:r>
            <a:r>
              <a:rPr sz="4100" spc="-75" dirty="0">
                <a:solidFill>
                  <a:srgbClr val="31859C"/>
                </a:solidFill>
                <a:latin typeface="Calibri"/>
                <a:cs typeface="Calibri"/>
              </a:rPr>
              <a:t>C</a:t>
            </a:r>
            <a:r>
              <a:rPr sz="4100" spc="10" dirty="0">
                <a:solidFill>
                  <a:srgbClr val="31859C"/>
                </a:solidFill>
                <a:latin typeface="Calibri"/>
                <a:cs typeface="Calibri"/>
              </a:rPr>
              <a:t>N</a:t>
            </a:r>
            <a:r>
              <a:rPr sz="4100" spc="-165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100" spc="10" dirty="0">
                <a:solidFill>
                  <a:srgbClr val="31859C"/>
                </a:solidFill>
                <a:latin typeface="Calibri"/>
                <a:cs typeface="Calibri"/>
              </a:rPr>
              <a:t>5</a:t>
            </a:r>
            <a:r>
              <a:rPr sz="4100" spc="-160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100" spc="-80" dirty="0">
                <a:solidFill>
                  <a:srgbClr val="31859C"/>
                </a:solidFill>
                <a:latin typeface="Calibri"/>
                <a:cs typeface="Calibri"/>
              </a:rPr>
              <a:t>i</a:t>
            </a:r>
            <a:r>
              <a:rPr sz="4100" spc="-140" dirty="0">
                <a:solidFill>
                  <a:srgbClr val="31859C"/>
                </a:solidFill>
                <a:latin typeface="Calibri"/>
                <a:cs typeface="Calibri"/>
              </a:rPr>
              <a:t>n</a:t>
            </a:r>
            <a:r>
              <a:rPr sz="4100" spc="10" dirty="0">
                <a:solidFill>
                  <a:srgbClr val="31859C"/>
                </a:solidFill>
                <a:latin typeface="Calibri"/>
                <a:cs typeface="Calibri"/>
              </a:rPr>
              <a:t>v</a:t>
            </a:r>
            <a:endParaRPr sz="4100">
              <a:latin typeface="Calibri"/>
              <a:cs typeface="Calibri"/>
            </a:endParaRPr>
          </a:p>
          <a:p>
            <a:pPr marL="612140" indent="-565785">
              <a:lnSpc>
                <a:spcPct val="100000"/>
              </a:lnSpc>
              <a:spcBef>
                <a:spcPts val="1255"/>
              </a:spcBef>
              <a:buFont typeface="MS UI Gothic"/>
              <a:buChar char="✓"/>
              <a:tabLst>
                <a:tab pos="612775" algn="l"/>
              </a:tabLst>
            </a:pPr>
            <a:r>
              <a:rPr sz="4100" spc="-75" dirty="0">
                <a:latin typeface="Calibri"/>
                <a:cs typeface="Calibri"/>
              </a:rPr>
              <a:t>Los</a:t>
            </a:r>
            <a:r>
              <a:rPr sz="4100" spc="5" dirty="0">
                <a:latin typeface="Calibri"/>
                <a:cs typeface="Calibri"/>
              </a:rPr>
              <a:t>s</a:t>
            </a:r>
            <a:r>
              <a:rPr sz="4100" spc="-165" dirty="0">
                <a:latin typeface="Calibri"/>
                <a:cs typeface="Calibri"/>
              </a:rPr>
              <a:t> </a:t>
            </a:r>
            <a:r>
              <a:rPr sz="4100" spc="-75" dirty="0">
                <a:latin typeface="Calibri"/>
                <a:cs typeface="Calibri"/>
              </a:rPr>
              <a:t>o</a:t>
            </a:r>
            <a:r>
              <a:rPr sz="4100" spc="5" dirty="0">
                <a:latin typeface="Calibri"/>
                <a:cs typeface="Calibri"/>
              </a:rPr>
              <a:t>f</a:t>
            </a:r>
            <a:r>
              <a:rPr sz="4100" spc="-160" dirty="0">
                <a:latin typeface="Calibri"/>
                <a:cs typeface="Calibri"/>
              </a:rPr>
              <a:t> </a:t>
            </a:r>
            <a:r>
              <a:rPr sz="4100" spc="-130" dirty="0">
                <a:latin typeface="Calibri"/>
                <a:cs typeface="Calibri"/>
              </a:rPr>
              <a:t>t</a:t>
            </a:r>
            <a:r>
              <a:rPr sz="4100" spc="-75" dirty="0">
                <a:latin typeface="Calibri"/>
                <a:cs typeface="Calibri"/>
              </a:rPr>
              <a:t>a</a:t>
            </a:r>
            <a:r>
              <a:rPr sz="4100" spc="-130" dirty="0">
                <a:latin typeface="Calibri"/>
                <a:cs typeface="Calibri"/>
              </a:rPr>
              <a:t>s</a:t>
            </a:r>
            <a:r>
              <a:rPr sz="4100" spc="-125" dirty="0">
                <a:latin typeface="Calibri"/>
                <a:cs typeface="Calibri"/>
              </a:rPr>
              <a:t>t</a:t>
            </a:r>
            <a:r>
              <a:rPr sz="4100" spc="-80" dirty="0">
                <a:latin typeface="Calibri"/>
                <a:cs typeface="Calibri"/>
              </a:rPr>
              <a:t>e(a</a:t>
            </a:r>
            <a:r>
              <a:rPr sz="4100" spc="-110" dirty="0">
                <a:latin typeface="Calibri"/>
                <a:cs typeface="Calibri"/>
              </a:rPr>
              <a:t>n</a:t>
            </a:r>
            <a:r>
              <a:rPr sz="4100" spc="-80" dirty="0">
                <a:latin typeface="Calibri"/>
                <a:cs typeface="Calibri"/>
              </a:rPr>
              <a:t>t</a:t>
            </a:r>
            <a:r>
              <a:rPr sz="4100" spc="5" dirty="0">
                <a:latin typeface="Calibri"/>
                <a:cs typeface="Calibri"/>
              </a:rPr>
              <a:t>r</a:t>
            </a:r>
            <a:r>
              <a:rPr sz="4100" spc="-165" dirty="0">
                <a:latin typeface="Calibri"/>
                <a:cs typeface="Calibri"/>
              </a:rPr>
              <a:t> </a:t>
            </a:r>
            <a:r>
              <a:rPr sz="4100" spc="-75" dirty="0">
                <a:latin typeface="Calibri"/>
                <a:cs typeface="Calibri"/>
              </a:rPr>
              <a:t>2/</a:t>
            </a:r>
            <a:r>
              <a:rPr sz="4100" spc="-70" dirty="0">
                <a:latin typeface="Calibri"/>
                <a:cs typeface="Calibri"/>
              </a:rPr>
              <a:t>3</a:t>
            </a:r>
            <a:r>
              <a:rPr sz="4125" spc="-150" baseline="16161" dirty="0">
                <a:latin typeface="Calibri"/>
                <a:cs typeface="Calibri"/>
              </a:rPr>
              <a:t>r</a:t>
            </a:r>
            <a:r>
              <a:rPr sz="4125" spc="-7" baseline="16161" dirty="0">
                <a:latin typeface="Calibri"/>
                <a:cs typeface="Calibri"/>
              </a:rPr>
              <a:t>d</a:t>
            </a:r>
            <a:r>
              <a:rPr sz="4125" spc="254" baseline="16161" dirty="0">
                <a:latin typeface="Calibri"/>
                <a:cs typeface="Calibri"/>
              </a:rPr>
              <a:t> </a:t>
            </a:r>
            <a:r>
              <a:rPr sz="4100" spc="-120" dirty="0">
                <a:latin typeface="Calibri"/>
                <a:cs typeface="Calibri"/>
              </a:rPr>
              <a:t>t</a:t>
            </a:r>
            <a:r>
              <a:rPr sz="4100" spc="-75" dirty="0">
                <a:latin typeface="Calibri"/>
                <a:cs typeface="Calibri"/>
              </a:rPr>
              <a:t>ongu</a:t>
            </a:r>
            <a:r>
              <a:rPr sz="4100" spc="-80" dirty="0">
                <a:latin typeface="Calibri"/>
                <a:cs typeface="Calibri"/>
              </a:rPr>
              <a:t>e</a:t>
            </a:r>
            <a:r>
              <a:rPr sz="4100" spc="5" dirty="0">
                <a:latin typeface="Calibri"/>
                <a:cs typeface="Calibri"/>
              </a:rPr>
              <a:t>)</a:t>
            </a:r>
            <a:endParaRPr sz="4100">
              <a:latin typeface="Calibri"/>
              <a:cs typeface="Calibri"/>
            </a:endParaRPr>
          </a:p>
          <a:p>
            <a:pPr marL="612140" marR="358140" indent="-565785">
              <a:lnSpc>
                <a:spcPts val="4690"/>
              </a:lnSpc>
              <a:spcBef>
                <a:spcPts val="1605"/>
              </a:spcBef>
              <a:buFont typeface="MS UI Gothic"/>
              <a:buChar char="✓"/>
              <a:tabLst>
                <a:tab pos="612775" algn="l"/>
              </a:tabLst>
            </a:pPr>
            <a:r>
              <a:rPr sz="4100" spc="-75" dirty="0">
                <a:latin typeface="Calibri"/>
                <a:cs typeface="Calibri"/>
              </a:rPr>
              <a:t>Decreased</a:t>
            </a:r>
            <a:r>
              <a:rPr sz="4100" spc="-160" dirty="0">
                <a:latin typeface="Calibri"/>
                <a:cs typeface="Calibri"/>
              </a:rPr>
              <a:t> </a:t>
            </a:r>
            <a:r>
              <a:rPr sz="4100" spc="-75" dirty="0">
                <a:latin typeface="Calibri"/>
                <a:cs typeface="Calibri"/>
              </a:rPr>
              <a:t>salivary</a:t>
            </a:r>
            <a:r>
              <a:rPr sz="4100" spc="-160" dirty="0">
                <a:latin typeface="Calibri"/>
                <a:cs typeface="Calibri"/>
              </a:rPr>
              <a:t> </a:t>
            </a:r>
            <a:r>
              <a:rPr sz="4100" spc="-50" dirty="0">
                <a:latin typeface="Calibri"/>
                <a:cs typeface="Calibri"/>
              </a:rPr>
              <a:t>and</a:t>
            </a:r>
            <a:r>
              <a:rPr sz="4100" spc="-155" dirty="0">
                <a:latin typeface="Calibri"/>
                <a:cs typeface="Calibri"/>
              </a:rPr>
              <a:t> </a:t>
            </a:r>
            <a:r>
              <a:rPr sz="4100" spc="-70" dirty="0">
                <a:latin typeface="Calibri"/>
                <a:cs typeface="Calibri"/>
              </a:rPr>
              <a:t>lacrimal</a:t>
            </a:r>
            <a:r>
              <a:rPr sz="4100" spc="-155" dirty="0">
                <a:latin typeface="Calibri"/>
                <a:cs typeface="Calibri"/>
              </a:rPr>
              <a:t> </a:t>
            </a:r>
            <a:r>
              <a:rPr sz="4100" spc="-80" dirty="0">
                <a:latin typeface="Calibri"/>
                <a:cs typeface="Calibri"/>
              </a:rPr>
              <a:t>secretions</a:t>
            </a:r>
            <a:r>
              <a:rPr sz="4100" spc="-155" dirty="0">
                <a:latin typeface="Calibri"/>
                <a:cs typeface="Calibri"/>
              </a:rPr>
              <a:t> </a:t>
            </a:r>
            <a:r>
              <a:rPr sz="4100" spc="5" dirty="0">
                <a:latin typeface="Calibri"/>
                <a:cs typeface="Calibri"/>
              </a:rPr>
              <a:t>:</a:t>
            </a:r>
            <a:r>
              <a:rPr sz="4100" spc="-130" dirty="0">
                <a:latin typeface="Calibri"/>
                <a:cs typeface="Calibri"/>
              </a:rPr>
              <a:t> </a:t>
            </a:r>
            <a:r>
              <a:rPr sz="4100" spc="-70" dirty="0">
                <a:solidFill>
                  <a:srgbClr val="31859C"/>
                </a:solidFill>
                <a:latin typeface="Calibri"/>
                <a:cs typeface="Calibri"/>
              </a:rPr>
              <a:t>nervus </a:t>
            </a:r>
            <a:r>
              <a:rPr sz="4100" spc="-910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100" spc="-80" dirty="0">
                <a:solidFill>
                  <a:srgbClr val="31859C"/>
                </a:solidFill>
                <a:latin typeface="Calibri"/>
                <a:cs typeface="Calibri"/>
              </a:rPr>
              <a:t>i</a:t>
            </a:r>
            <a:r>
              <a:rPr sz="4100" spc="-110" dirty="0">
                <a:solidFill>
                  <a:srgbClr val="31859C"/>
                </a:solidFill>
                <a:latin typeface="Calibri"/>
                <a:cs typeface="Calibri"/>
              </a:rPr>
              <a:t>n</a:t>
            </a:r>
            <a:r>
              <a:rPr sz="4100" spc="-125" dirty="0">
                <a:solidFill>
                  <a:srgbClr val="31859C"/>
                </a:solidFill>
                <a:latin typeface="Calibri"/>
                <a:cs typeface="Calibri"/>
              </a:rPr>
              <a:t>t</a:t>
            </a:r>
            <a:r>
              <a:rPr sz="4100" spc="-75" dirty="0">
                <a:solidFill>
                  <a:srgbClr val="31859C"/>
                </a:solidFill>
                <a:latin typeface="Calibri"/>
                <a:cs typeface="Calibri"/>
              </a:rPr>
              <a:t>ermediu</a:t>
            </a:r>
            <a:r>
              <a:rPr sz="4100" spc="5" dirty="0">
                <a:solidFill>
                  <a:srgbClr val="31859C"/>
                </a:solidFill>
                <a:latin typeface="Calibri"/>
                <a:cs typeface="Calibri"/>
              </a:rPr>
              <a:t>s</a:t>
            </a:r>
            <a:r>
              <a:rPr sz="4100" spc="-160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100" spc="-80" dirty="0">
                <a:solidFill>
                  <a:srgbClr val="31859C"/>
                </a:solidFill>
                <a:latin typeface="Calibri"/>
                <a:cs typeface="Calibri"/>
              </a:rPr>
              <a:t>i</a:t>
            </a:r>
            <a:r>
              <a:rPr sz="4100" spc="-145" dirty="0">
                <a:solidFill>
                  <a:srgbClr val="31859C"/>
                </a:solidFill>
                <a:latin typeface="Calibri"/>
                <a:cs typeface="Calibri"/>
              </a:rPr>
              <a:t>n</a:t>
            </a:r>
            <a:r>
              <a:rPr sz="4100" spc="10" dirty="0">
                <a:solidFill>
                  <a:srgbClr val="31859C"/>
                </a:solidFill>
                <a:latin typeface="Calibri"/>
                <a:cs typeface="Calibri"/>
              </a:rPr>
              <a:t>v</a:t>
            </a:r>
            <a:endParaRPr sz="4100">
              <a:latin typeface="Calibri"/>
              <a:cs typeface="Calibri"/>
            </a:endParaRPr>
          </a:p>
          <a:p>
            <a:pPr marL="612140" indent="-565785">
              <a:lnSpc>
                <a:spcPct val="100000"/>
              </a:lnSpc>
              <a:spcBef>
                <a:spcPts val="1140"/>
              </a:spcBef>
              <a:buFont typeface="MS UI Gothic"/>
              <a:buChar char="✓"/>
              <a:tabLst>
                <a:tab pos="612775" algn="l"/>
              </a:tabLst>
            </a:pPr>
            <a:r>
              <a:rPr sz="4100" spc="-75" dirty="0">
                <a:latin typeface="Calibri"/>
                <a:cs typeface="Calibri"/>
              </a:rPr>
              <a:t>Hype</a:t>
            </a:r>
            <a:r>
              <a:rPr sz="4100" spc="-165" dirty="0">
                <a:latin typeface="Calibri"/>
                <a:cs typeface="Calibri"/>
              </a:rPr>
              <a:t>r</a:t>
            </a:r>
            <a:r>
              <a:rPr sz="4100" spc="-75" dirty="0">
                <a:latin typeface="Calibri"/>
                <a:cs typeface="Calibri"/>
              </a:rPr>
              <a:t>acusi</a:t>
            </a:r>
            <a:r>
              <a:rPr sz="4100" spc="5" dirty="0">
                <a:latin typeface="Calibri"/>
                <a:cs typeface="Calibri"/>
              </a:rPr>
              <a:t>s</a:t>
            </a:r>
            <a:r>
              <a:rPr sz="4100" spc="-165" dirty="0">
                <a:latin typeface="Calibri"/>
                <a:cs typeface="Calibri"/>
              </a:rPr>
              <a:t> </a:t>
            </a:r>
            <a:r>
              <a:rPr sz="4100" spc="5" dirty="0">
                <a:latin typeface="Calibri"/>
                <a:cs typeface="Calibri"/>
              </a:rPr>
              <a:t>:</a:t>
            </a:r>
            <a:r>
              <a:rPr sz="4100" spc="-160" dirty="0">
                <a:latin typeface="Calibri"/>
                <a:cs typeface="Calibri"/>
              </a:rPr>
              <a:t> </a:t>
            </a:r>
            <a:r>
              <a:rPr sz="4100" spc="-80" dirty="0">
                <a:solidFill>
                  <a:srgbClr val="31859C"/>
                </a:solidFill>
                <a:latin typeface="Calibri"/>
                <a:cs typeface="Calibri"/>
              </a:rPr>
              <a:t>lesio</a:t>
            </a:r>
            <a:r>
              <a:rPr sz="4100" spc="10" dirty="0">
                <a:solidFill>
                  <a:srgbClr val="31859C"/>
                </a:solidFill>
                <a:latin typeface="Calibri"/>
                <a:cs typeface="Calibri"/>
              </a:rPr>
              <a:t>n</a:t>
            </a:r>
            <a:r>
              <a:rPr sz="4100" spc="-160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100" spc="-75" dirty="0">
                <a:solidFill>
                  <a:srgbClr val="31859C"/>
                </a:solidFill>
                <a:latin typeface="Calibri"/>
                <a:cs typeface="Calibri"/>
              </a:rPr>
              <a:t>p</a:t>
            </a:r>
            <a:r>
              <a:rPr sz="4100" spc="-150" dirty="0">
                <a:solidFill>
                  <a:srgbClr val="31859C"/>
                </a:solidFill>
                <a:latin typeface="Calibri"/>
                <a:cs typeface="Calibri"/>
              </a:rPr>
              <a:t>r</a:t>
            </a:r>
            <a:r>
              <a:rPr sz="4100" spc="-155" dirty="0">
                <a:solidFill>
                  <a:srgbClr val="31859C"/>
                </a:solidFill>
                <a:latin typeface="Calibri"/>
                <a:cs typeface="Calibri"/>
              </a:rPr>
              <a:t>o</a:t>
            </a:r>
            <a:r>
              <a:rPr sz="4100" spc="-75" dirty="0">
                <a:solidFill>
                  <a:srgbClr val="31859C"/>
                </a:solidFill>
                <a:latin typeface="Calibri"/>
                <a:cs typeface="Calibri"/>
              </a:rPr>
              <a:t>xima</a:t>
            </a:r>
            <a:r>
              <a:rPr sz="4100" spc="5" dirty="0">
                <a:solidFill>
                  <a:srgbClr val="31859C"/>
                </a:solidFill>
                <a:latin typeface="Calibri"/>
                <a:cs typeface="Calibri"/>
              </a:rPr>
              <a:t>l</a:t>
            </a:r>
            <a:r>
              <a:rPr sz="4100" spc="-165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100" spc="-120" dirty="0">
                <a:solidFill>
                  <a:srgbClr val="31859C"/>
                </a:solidFill>
                <a:latin typeface="Calibri"/>
                <a:cs typeface="Calibri"/>
              </a:rPr>
              <a:t>t</a:t>
            </a:r>
            <a:r>
              <a:rPr sz="4100" spc="10" dirty="0">
                <a:solidFill>
                  <a:srgbClr val="31859C"/>
                </a:solidFill>
                <a:latin typeface="Calibri"/>
                <a:cs typeface="Calibri"/>
              </a:rPr>
              <a:t>o</a:t>
            </a:r>
            <a:r>
              <a:rPr sz="4100" spc="-160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100" spc="-130" dirty="0">
                <a:solidFill>
                  <a:srgbClr val="31859C"/>
                </a:solidFill>
                <a:latin typeface="Calibri"/>
                <a:cs typeface="Calibri"/>
              </a:rPr>
              <a:t>st</a:t>
            </a:r>
            <a:r>
              <a:rPr sz="4100" spc="-75" dirty="0">
                <a:solidFill>
                  <a:srgbClr val="31859C"/>
                </a:solidFill>
                <a:latin typeface="Calibri"/>
                <a:cs typeface="Calibri"/>
              </a:rPr>
              <a:t>ap</a:t>
            </a:r>
            <a:r>
              <a:rPr sz="4100" spc="-80" dirty="0">
                <a:solidFill>
                  <a:srgbClr val="31859C"/>
                </a:solidFill>
                <a:latin typeface="Calibri"/>
                <a:cs typeface="Calibri"/>
              </a:rPr>
              <a:t>ediu</a:t>
            </a:r>
            <a:r>
              <a:rPr sz="4100" spc="5" dirty="0">
                <a:solidFill>
                  <a:srgbClr val="31859C"/>
                </a:solidFill>
                <a:latin typeface="Calibri"/>
                <a:cs typeface="Calibri"/>
              </a:rPr>
              <a:t>s</a:t>
            </a:r>
            <a:r>
              <a:rPr sz="4100" spc="-160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100" spc="-75" dirty="0">
                <a:solidFill>
                  <a:srgbClr val="31859C"/>
                </a:solidFill>
                <a:latin typeface="Calibri"/>
                <a:cs typeface="Calibri"/>
              </a:rPr>
              <a:t>b</a:t>
            </a:r>
            <a:r>
              <a:rPr sz="4100" spc="-165" dirty="0">
                <a:solidFill>
                  <a:srgbClr val="31859C"/>
                </a:solidFill>
                <a:latin typeface="Calibri"/>
                <a:cs typeface="Calibri"/>
              </a:rPr>
              <a:t>r</a:t>
            </a:r>
            <a:r>
              <a:rPr sz="4100" spc="-75" dirty="0">
                <a:solidFill>
                  <a:srgbClr val="31859C"/>
                </a:solidFill>
                <a:latin typeface="Calibri"/>
                <a:cs typeface="Calibri"/>
              </a:rPr>
              <a:t>an</a:t>
            </a:r>
            <a:r>
              <a:rPr sz="4100" spc="-85" dirty="0">
                <a:solidFill>
                  <a:srgbClr val="31859C"/>
                </a:solidFill>
                <a:latin typeface="Calibri"/>
                <a:cs typeface="Calibri"/>
              </a:rPr>
              <a:t>c</a:t>
            </a:r>
            <a:r>
              <a:rPr sz="4100" spc="10" dirty="0">
                <a:solidFill>
                  <a:srgbClr val="31859C"/>
                </a:solidFill>
                <a:latin typeface="Calibri"/>
                <a:cs typeface="Calibri"/>
              </a:rPr>
              <a:t>h</a:t>
            </a:r>
            <a:endParaRPr sz="4100">
              <a:latin typeface="Calibri"/>
              <a:cs typeface="Calibri"/>
            </a:endParaRPr>
          </a:p>
          <a:p>
            <a:pPr marL="612140" marR="1100455" indent="-565785">
              <a:lnSpc>
                <a:spcPts val="4690"/>
              </a:lnSpc>
              <a:spcBef>
                <a:spcPts val="1600"/>
              </a:spcBef>
              <a:buFont typeface="MS UI Gothic"/>
              <a:buChar char="✓"/>
              <a:tabLst>
                <a:tab pos="612775" algn="l"/>
              </a:tabLst>
            </a:pPr>
            <a:r>
              <a:rPr sz="4100" spc="-80" dirty="0">
                <a:latin typeface="Calibri"/>
                <a:cs typeface="Calibri"/>
              </a:rPr>
              <a:t>I/</a:t>
            </a:r>
            <a:r>
              <a:rPr sz="4100" spc="5" dirty="0">
                <a:latin typeface="Calibri"/>
                <a:cs typeface="Calibri"/>
              </a:rPr>
              <a:t>L</a:t>
            </a:r>
            <a:r>
              <a:rPr sz="4100" spc="-160" dirty="0">
                <a:latin typeface="Calibri"/>
                <a:cs typeface="Calibri"/>
              </a:rPr>
              <a:t> </a:t>
            </a:r>
            <a:r>
              <a:rPr sz="4100" spc="-110" dirty="0">
                <a:latin typeface="Calibri"/>
                <a:cs typeface="Calibri"/>
              </a:rPr>
              <a:t>a</a:t>
            </a:r>
            <a:r>
              <a:rPr sz="4100" spc="-130" dirty="0">
                <a:latin typeface="Calibri"/>
                <a:cs typeface="Calibri"/>
              </a:rPr>
              <a:t>t</a:t>
            </a:r>
            <a:r>
              <a:rPr sz="4100" spc="-110" dirty="0">
                <a:latin typeface="Calibri"/>
                <a:cs typeface="Calibri"/>
              </a:rPr>
              <a:t>a</a:t>
            </a:r>
            <a:r>
              <a:rPr sz="4100" spc="-80" dirty="0">
                <a:latin typeface="Calibri"/>
                <a:cs typeface="Calibri"/>
              </a:rPr>
              <a:t>x</a:t>
            </a:r>
            <a:r>
              <a:rPr sz="4100" spc="-75" dirty="0">
                <a:latin typeface="Calibri"/>
                <a:cs typeface="Calibri"/>
              </a:rPr>
              <a:t>i</a:t>
            </a:r>
            <a:r>
              <a:rPr sz="4100" spc="10" dirty="0">
                <a:latin typeface="Calibri"/>
                <a:cs typeface="Calibri"/>
              </a:rPr>
              <a:t>a</a:t>
            </a:r>
            <a:r>
              <a:rPr sz="4100" spc="-165" dirty="0">
                <a:latin typeface="Calibri"/>
                <a:cs typeface="Calibri"/>
              </a:rPr>
              <a:t> </a:t>
            </a:r>
            <a:r>
              <a:rPr sz="4100" spc="-75" dirty="0">
                <a:latin typeface="Calibri"/>
                <a:cs typeface="Calibri"/>
              </a:rPr>
              <a:t>an</a:t>
            </a:r>
            <a:r>
              <a:rPr sz="4100" spc="10" dirty="0">
                <a:latin typeface="Calibri"/>
                <a:cs typeface="Calibri"/>
              </a:rPr>
              <a:t>d</a:t>
            </a:r>
            <a:r>
              <a:rPr sz="4100" spc="-165" dirty="0">
                <a:latin typeface="Calibri"/>
                <a:cs typeface="Calibri"/>
              </a:rPr>
              <a:t> </a:t>
            </a:r>
            <a:r>
              <a:rPr sz="4100" spc="-150" dirty="0">
                <a:latin typeface="Calibri"/>
                <a:cs typeface="Calibri"/>
              </a:rPr>
              <a:t>n</a:t>
            </a:r>
            <a:r>
              <a:rPr sz="4100" spc="-114" dirty="0">
                <a:latin typeface="Calibri"/>
                <a:cs typeface="Calibri"/>
              </a:rPr>
              <a:t>y</a:t>
            </a:r>
            <a:r>
              <a:rPr sz="4100" spc="-125" dirty="0">
                <a:latin typeface="Calibri"/>
                <a:cs typeface="Calibri"/>
              </a:rPr>
              <a:t>s</a:t>
            </a:r>
            <a:r>
              <a:rPr sz="4100" spc="-130" dirty="0">
                <a:latin typeface="Calibri"/>
                <a:cs typeface="Calibri"/>
              </a:rPr>
              <a:t>t</a:t>
            </a:r>
            <a:r>
              <a:rPr sz="4100" spc="-75" dirty="0">
                <a:latin typeface="Calibri"/>
                <a:cs typeface="Calibri"/>
              </a:rPr>
              <a:t>agmu</a:t>
            </a:r>
            <a:r>
              <a:rPr sz="4100" spc="5" dirty="0">
                <a:latin typeface="Calibri"/>
                <a:cs typeface="Calibri"/>
              </a:rPr>
              <a:t>s</a:t>
            </a:r>
            <a:r>
              <a:rPr sz="4100" spc="-165" dirty="0">
                <a:latin typeface="Calibri"/>
                <a:cs typeface="Calibri"/>
              </a:rPr>
              <a:t> </a:t>
            </a:r>
            <a:r>
              <a:rPr sz="4100" spc="5" dirty="0">
                <a:latin typeface="Calibri"/>
                <a:cs typeface="Calibri"/>
              </a:rPr>
              <a:t>:</a:t>
            </a:r>
            <a:r>
              <a:rPr sz="4100" spc="-170" dirty="0">
                <a:latin typeface="Calibri"/>
                <a:cs typeface="Calibri"/>
              </a:rPr>
              <a:t> </a:t>
            </a:r>
            <a:r>
              <a:rPr sz="4100" spc="-80" dirty="0">
                <a:solidFill>
                  <a:srgbClr val="31859C"/>
                </a:solidFill>
                <a:latin typeface="Calibri"/>
                <a:cs typeface="Calibri"/>
              </a:rPr>
              <a:t>i</a:t>
            </a:r>
            <a:r>
              <a:rPr sz="4100" spc="-145" dirty="0">
                <a:solidFill>
                  <a:srgbClr val="31859C"/>
                </a:solidFill>
                <a:latin typeface="Calibri"/>
                <a:cs typeface="Calibri"/>
              </a:rPr>
              <a:t>n</a:t>
            </a:r>
            <a:r>
              <a:rPr sz="4100" spc="10" dirty="0">
                <a:solidFill>
                  <a:srgbClr val="31859C"/>
                </a:solidFill>
                <a:latin typeface="Calibri"/>
                <a:cs typeface="Calibri"/>
              </a:rPr>
              <a:t>v</a:t>
            </a:r>
            <a:r>
              <a:rPr sz="4100" spc="-160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100" spc="-75" dirty="0">
                <a:solidFill>
                  <a:srgbClr val="31859C"/>
                </a:solidFill>
                <a:latin typeface="Calibri"/>
                <a:cs typeface="Calibri"/>
              </a:rPr>
              <a:t>o</a:t>
            </a:r>
            <a:r>
              <a:rPr sz="4100" spc="5" dirty="0">
                <a:solidFill>
                  <a:srgbClr val="31859C"/>
                </a:solidFill>
                <a:latin typeface="Calibri"/>
                <a:cs typeface="Calibri"/>
              </a:rPr>
              <a:t>f</a:t>
            </a:r>
            <a:r>
              <a:rPr sz="4100" spc="-160" dirty="0">
                <a:solidFill>
                  <a:srgbClr val="31859C"/>
                </a:solidFill>
                <a:latin typeface="Calibri"/>
                <a:cs typeface="Calibri"/>
              </a:rPr>
              <a:t> </a:t>
            </a:r>
            <a:r>
              <a:rPr sz="4100" spc="-75" dirty="0">
                <a:solidFill>
                  <a:srgbClr val="31859C"/>
                </a:solidFill>
                <a:latin typeface="Calibri"/>
                <a:cs typeface="Calibri"/>
              </a:rPr>
              <a:t>ce</a:t>
            </a:r>
            <a:r>
              <a:rPr sz="4100" spc="-135" dirty="0">
                <a:solidFill>
                  <a:srgbClr val="31859C"/>
                </a:solidFill>
                <a:latin typeface="Calibri"/>
                <a:cs typeface="Calibri"/>
              </a:rPr>
              <a:t>r</a:t>
            </a:r>
            <a:r>
              <a:rPr sz="4100" spc="-75" dirty="0">
                <a:solidFill>
                  <a:srgbClr val="31859C"/>
                </a:solidFill>
                <a:latin typeface="Calibri"/>
                <a:cs typeface="Calibri"/>
              </a:rPr>
              <a:t>eb</a:t>
            </a:r>
            <a:r>
              <a:rPr sz="4100" spc="-80" dirty="0">
                <a:solidFill>
                  <a:srgbClr val="31859C"/>
                </a:solidFill>
                <a:latin typeface="Calibri"/>
                <a:cs typeface="Calibri"/>
              </a:rPr>
              <a:t>ellu</a:t>
            </a:r>
            <a:r>
              <a:rPr sz="4100" spc="-75" dirty="0">
                <a:solidFill>
                  <a:srgbClr val="31859C"/>
                </a:solidFill>
                <a:latin typeface="Calibri"/>
                <a:cs typeface="Calibri"/>
              </a:rPr>
              <a:t>m</a:t>
            </a:r>
            <a:r>
              <a:rPr sz="4100" spc="-80" dirty="0">
                <a:solidFill>
                  <a:srgbClr val="31859C"/>
                </a:solidFill>
                <a:latin typeface="Calibri"/>
                <a:cs typeface="Calibri"/>
              </a:rPr>
              <a:t>/i</a:t>
            </a:r>
            <a:r>
              <a:rPr sz="4100" spc="-85" dirty="0">
                <a:solidFill>
                  <a:srgbClr val="31859C"/>
                </a:solidFill>
                <a:latin typeface="Calibri"/>
                <a:cs typeface="Calibri"/>
              </a:rPr>
              <a:t>t</a:t>
            </a:r>
            <a:r>
              <a:rPr sz="4100" spc="5" dirty="0">
                <a:solidFill>
                  <a:srgbClr val="31859C"/>
                </a:solidFill>
                <a:latin typeface="Calibri"/>
                <a:cs typeface="Calibri"/>
              </a:rPr>
              <a:t>s  </a:t>
            </a:r>
            <a:r>
              <a:rPr sz="4100" spc="-70" dirty="0">
                <a:solidFill>
                  <a:srgbClr val="31859C"/>
                </a:solidFill>
                <a:latin typeface="Calibri"/>
                <a:cs typeface="Calibri"/>
              </a:rPr>
              <a:t>connections</a:t>
            </a:r>
            <a:endParaRPr sz="41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2532" y="1259751"/>
            <a:ext cx="10855960" cy="668020"/>
          </a:xfrm>
          <a:prstGeom prst="rect">
            <a:avLst/>
          </a:prstGeom>
          <a:solidFill>
            <a:srgbClr val="DCE6F2"/>
          </a:solidFill>
          <a:ln w="1047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2545">
              <a:lnSpc>
                <a:spcPts val="4330"/>
              </a:lnSpc>
            </a:pPr>
            <a:r>
              <a:rPr sz="4100" b="1" spc="-5" dirty="0">
                <a:latin typeface="Calibri"/>
                <a:cs typeface="Calibri"/>
              </a:rPr>
              <a:t>Associated</a:t>
            </a:r>
            <a:r>
              <a:rPr sz="4100" b="1" spc="-15" dirty="0">
                <a:latin typeface="Calibri"/>
                <a:cs typeface="Calibri"/>
              </a:rPr>
              <a:t> </a:t>
            </a:r>
            <a:r>
              <a:rPr sz="4100" b="1" spc="5" dirty="0">
                <a:latin typeface="Calibri"/>
                <a:cs typeface="Calibri"/>
              </a:rPr>
              <a:t>findings</a:t>
            </a:r>
            <a:endParaRPr sz="41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700617" y="1831789"/>
            <a:ext cx="8067675" cy="8415020"/>
            <a:chOff x="11700617" y="1831789"/>
            <a:chExt cx="8067675" cy="84150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00617" y="1831789"/>
              <a:ext cx="8067342" cy="841441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4796008" y="4056182"/>
              <a:ext cx="1719580" cy="1992630"/>
            </a:xfrm>
            <a:custGeom>
              <a:avLst/>
              <a:gdLst/>
              <a:ahLst/>
              <a:cxnLst/>
              <a:rect l="l" t="t" r="r" b="b"/>
              <a:pathLst>
                <a:path w="1719580" h="1992629">
                  <a:moveTo>
                    <a:pt x="1198511" y="201193"/>
                  </a:moveTo>
                  <a:lnTo>
                    <a:pt x="1110627" y="0"/>
                  </a:lnTo>
                  <a:lnTo>
                    <a:pt x="599249" y="223342"/>
                  </a:lnTo>
                  <a:lnTo>
                    <a:pt x="87871" y="0"/>
                  </a:lnTo>
                  <a:lnTo>
                    <a:pt x="0" y="201193"/>
                  </a:lnTo>
                  <a:lnTo>
                    <a:pt x="324980" y="343141"/>
                  </a:lnTo>
                  <a:lnTo>
                    <a:pt x="0" y="485076"/>
                  </a:lnTo>
                  <a:lnTo>
                    <a:pt x="87871" y="686282"/>
                  </a:lnTo>
                  <a:lnTo>
                    <a:pt x="599249" y="462927"/>
                  </a:lnTo>
                  <a:lnTo>
                    <a:pt x="1110627" y="686282"/>
                  </a:lnTo>
                  <a:lnTo>
                    <a:pt x="1198511" y="485076"/>
                  </a:lnTo>
                  <a:lnTo>
                    <a:pt x="1147800" y="462927"/>
                  </a:lnTo>
                  <a:lnTo>
                    <a:pt x="873531" y="343141"/>
                  </a:lnTo>
                  <a:lnTo>
                    <a:pt x="1147800" y="223342"/>
                  </a:lnTo>
                  <a:lnTo>
                    <a:pt x="1198511" y="201193"/>
                  </a:lnTo>
                  <a:close/>
                </a:path>
                <a:path w="1719580" h="1992629">
                  <a:moveTo>
                    <a:pt x="1719072" y="1507312"/>
                  </a:moveTo>
                  <a:lnTo>
                    <a:pt x="1631188" y="1306118"/>
                  </a:lnTo>
                  <a:lnTo>
                    <a:pt x="1119809" y="1529461"/>
                  </a:lnTo>
                  <a:lnTo>
                    <a:pt x="608431" y="1306118"/>
                  </a:lnTo>
                  <a:lnTo>
                    <a:pt x="520560" y="1507312"/>
                  </a:lnTo>
                  <a:lnTo>
                    <a:pt x="845540" y="1649260"/>
                  </a:lnTo>
                  <a:lnTo>
                    <a:pt x="520560" y="1791195"/>
                  </a:lnTo>
                  <a:lnTo>
                    <a:pt x="608431" y="1992401"/>
                  </a:lnTo>
                  <a:lnTo>
                    <a:pt x="1119809" y="1769046"/>
                  </a:lnTo>
                  <a:lnTo>
                    <a:pt x="1631188" y="1992401"/>
                  </a:lnTo>
                  <a:lnTo>
                    <a:pt x="1719072" y="1791195"/>
                  </a:lnTo>
                  <a:lnTo>
                    <a:pt x="1668360" y="1769046"/>
                  </a:lnTo>
                  <a:lnTo>
                    <a:pt x="1394091" y="1649260"/>
                  </a:lnTo>
                  <a:lnTo>
                    <a:pt x="1668360" y="1529461"/>
                  </a:lnTo>
                  <a:lnTo>
                    <a:pt x="1719072" y="1507312"/>
                  </a:lnTo>
                  <a:close/>
                </a:path>
              </a:pathLst>
            </a:custGeom>
            <a:solidFill>
              <a:srgbClr val="3185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09156" y="789960"/>
            <a:ext cx="2073275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b="1" spc="-10" dirty="0">
                <a:latin typeface="Calibri"/>
                <a:cs typeface="Calibri"/>
              </a:rPr>
              <a:t>Diagnostic</a:t>
            </a:r>
            <a:r>
              <a:rPr sz="2450" b="1" spc="-40" dirty="0">
                <a:latin typeface="Calibri"/>
                <a:cs typeface="Calibri"/>
              </a:rPr>
              <a:t> </a:t>
            </a:r>
            <a:r>
              <a:rPr sz="2450" b="1" spc="-55" dirty="0">
                <a:latin typeface="Calibri"/>
                <a:cs typeface="Calibri"/>
              </a:rPr>
              <a:t>Tests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6685" y="2210870"/>
            <a:ext cx="8048625" cy="4524375"/>
          </a:xfrm>
          <a:custGeom>
            <a:avLst/>
            <a:gdLst/>
            <a:ahLst/>
            <a:cxnLst/>
            <a:rect l="l" t="t" r="r" b="b"/>
            <a:pathLst>
              <a:path w="8048625" h="4524375">
                <a:moveTo>
                  <a:pt x="0" y="0"/>
                </a:moveTo>
                <a:lnTo>
                  <a:pt x="8048040" y="0"/>
                </a:lnTo>
                <a:lnTo>
                  <a:pt x="8048040" y="4523817"/>
                </a:lnTo>
                <a:lnTo>
                  <a:pt x="0" y="4523817"/>
                </a:lnTo>
                <a:lnTo>
                  <a:pt x="0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50409" y="2061412"/>
            <a:ext cx="4594225" cy="172910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3150" spc="-75" dirty="0"/>
              <a:t>MR</a:t>
            </a:r>
            <a:r>
              <a:rPr sz="3150" spc="-5" dirty="0"/>
              <a:t>I</a:t>
            </a:r>
            <a:r>
              <a:rPr sz="3150" spc="-140" dirty="0"/>
              <a:t> </a:t>
            </a:r>
            <a:r>
              <a:rPr sz="3150" spc="-75" dirty="0"/>
              <a:t>w</a:t>
            </a:r>
            <a:r>
              <a:rPr sz="3150" spc="-70" dirty="0"/>
              <a:t>i</a:t>
            </a:r>
            <a:r>
              <a:rPr sz="3150" spc="-75" dirty="0"/>
              <a:t>t</a:t>
            </a:r>
            <a:r>
              <a:rPr sz="3150" spc="-5" dirty="0"/>
              <a:t>h</a:t>
            </a:r>
            <a:r>
              <a:rPr sz="3150" spc="-135" dirty="0"/>
              <a:t> </a:t>
            </a:r>
            <a:r>
              <a:rPr sz="3150" spc="-75" dirty="0"/>
              <a:t>I</a:t>
            </a:r>
            <a:r>
              <a:rPr sz="3150" spc="-100" dirty="0"/>
              <a:t>A</a:t>
            </a:r>
            <a:r>
              <a:rPr sz="3150" spc="-5" dirty="0"/>
              <a:t>C</a:t>
            </a:r>
            <a:r>
              <a:rPr sz="3150" spc="-140" dirty="0"/>
              <a:t> </a:t>
            </a:r>
            <a:r>
              <a:rPr sz="3150" spc="-75" dirty="0"/>
              <a:t>v</a:t>
            </a:r>
            <a:r>
              <a:rPr sz="3150" spc="-70" dirty="0"/>
              <a:t>i</a:t>
            </a:r>
            <a:r>
              <a:rPr sz="3150" spc="-90" dirty="0"/>
              <a:t>e</a:t>
            </a:r>
            <a:r>
              <a:rPr sz="3150" spc="-5" dirty="0"/>
              <a:t>w</a:t>
            </a:r>
            <a:endParaRPr sz="3150"/>
          </a:p>
          <a:p>
            <a:pPr marL="12700" marR="5080">
              <a:lnSpc>
                <a:spcPct val="118300"/>
              </a:lnSpc>
            </a:pPr>
            <a:r>
              <a:rPr sz="3150" spc="-140" dirty="0"/>
              <a:t>P</a:t>
            </a:r>
            <a:r>
              <a:rPr sz="3150" spc="-75" dirty="0"/>
              <a:t>o</a:t>
            </a:r>
            <a:r>
              <a:rPr sz="3150" spc="-110" dirty="0"/>
              <a:t>st</a:t>
            </a:r>
            <a:r>
              <a:rPr sz="3150" spc="-75" dirty="0"/>
              <a:t>erio</a:t>
            </a:r>
            <a:r>
              <a:rPr sz="3150" spc="-5" dirty="0"/>
              <a:t>r</a:t>
            </a:r>
            <a:r>
              <a:rPr sz="3150" spc="-140" dirty="0"/>
              <a:t> f</a:t>
            </a:r>
            <a:r>
              <a:rPr sz="3150" spc="-75" dirty="0"/>
              <a:t>oss</a:t>
            </a:r>
            <a:r>
              <a:rPr sz="3150" spc="-5" dirty="0"/>
              <a:t>a</a:t>
            </a:r>
            <a:r>
              <a:rPr sz="3150" spc="-135" dirty="0"/>
              <a:t> </a:t>
            </a:r>
            <a:r>
              <a:rPr sz="3150" spc="-60" dirty="0"/>
              <a:t>C</a:t>
            </a:r>
            <a:r>
              <a:rPr sz="3150" spc="-5" dirty="0"/>
              <a:t>T</a:t>
            </a:r>
            <a:r>
              <a:rPr sz="3150" spc="-140" dirty="0"/>
              <a:t> </a:t>
            </a:r>
            <a:r>
              <a:rPr sz="3150" spc="-135" dirty="0"/>
              <a:t>m</a:t>
            </a:r>
            <a:r>
              <a:rPr sz="3150" spc="-114" dirty="0"/>
              <a:t>y</a:t>
            </a:r>
            <a:r>
              <a:rPr sz="3150" spc="-75" dirty="0"/>
              <a:t>elog</a:t>
            </a:r>
            <a:r>
              <a:rPr sz="3150" spc="-140" dirty="0"/>
              <a:t>r</a:t>
            </a:r>
            <a:r>
              <a:rPr sz="3150" spc="-75" dirty="0"/>
              <a:t>a</a:t>
            </a:r>
            <a:r>
              <a:rPr sz="3150" spc="-5" dirty="0"/>
              <a:t>m  </a:t>
            </a:r>
            <a:r>
              <a:rPr sz="3150" spc="-75" dirty="0"/>
              <a:t>CS</a:t>
            </a:r>
            <a:r>
              <a:rPr sz="3150" spc="-5" dirty="0"/>
              <a:t>F</a:t>
            </a:r>
            <a:r>
              <a:rPr sz="3150" spc="-140" dirty="0"/>
              <a:t> </a:t>
            </a:r>
            <a:r>
              <a:rPr sz="3150" spc="-75" dirty="0"/>
              <a:t>E</a:t>
            </a:r>
            <a:r>
              <a:rPr sz="3150" spc="-135" dirty="0"/>
              <a:t>x</a:t>
            </a:r>
            <a:r>
              <a:rPr sz="3150" spc="-75" dirty="0"/>
              <a:t>amin</a:t>
            </a:r>
            <a:r>
              <a:rPr sz="3150" spc="-105" dirty="0"/>
              <a:t>a</a:t>
            </a:r>
            <a:r>
              <a:rPr sz="3150" spc="-75" dirty="0"/>
              <a:t>tion</a:t>
            </a:r>
            <a:endParaRPr sz="3150"/>
          </a:p>
        </p:txBody>
      </p:sp>
      <p:sp>
        <p:nvSpPr>
          <p:cNvPr id="5" name="object 5"/>
          <p:cNvSpPr txBox="1"/>
          <p:nvPr/>
        </p:nvSpPr>
        <p:spPr>
          <a:xfrm>
            <a:off x="1193804" y="2098509"/>
            <a:ext cx="153035" cy="400050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90"/>
              </a:spcBef>
            </a:pPr>
            <a:r>
              <a:rPr sz="3150" spc="-5" dirty="0">
                <a:latin typeface="Arial MT"/>
                <a:cs typeface="Arial MT"/>
              </a:rPr>
              <a:t>•</a:t>
            </a:r>
            <a:endParaRPr sz="31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r>
              <a:rPr sz="3150" spc="-5" dirty="0">
                <a:latin typeface="Arial MT"/>
                <a:cs typeface="Arial MT"/>
              </a:rPr>
              <a:t>•</a:t>
            </a:r>
            <a:endParaRPr sz="31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r>
              <a:rPr sz="3150" spc="-5" dirty="0">
                <a:latin typeface="Arial MT"/>
                <a:cs typeface="Arial MT"/>
              </a:rPr>
              <a:t>•</a:t>
            </a:r>
            <a:endParaRPr sz="31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r>
              <a:rPr sz="3150" spc="-5" dirty="0">
                <a:latin typeface="Arial MT"/>
                <a:cs typeface="Arial MT"/>
              </a:rPr>
              <a:t>•</a:t>
            </a:r>
            <a:endParaRPr sz="31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r>
              <a:rPr sz="3150" spc="-5" dirty="0">
                <a:latin typeface="Arial MT"/>
                <a:cs typeface="Arial MT"/>
              </a:rPr>
              <a:t>•</a:t>
            </a:r>
            <a:endParaRPr sz="31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r>
              <a:rPr sz="3150" spc="-5" dirty="0">
                <a:latin typeface="Arial MT"/>
                <a:cs typeface="Arial MT"/>
              </a:rPr>
              <a:t>•</a:t>
            </a:r>
            <a:endParaRPr sz="31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r>
              <a:rPr sz="3150" spc="-5" dirty="0">
                <a:latin typeface="Arial MT"/>
                <a:cs typeface="Arial MT"/>
              </a:rPr>
              <a:t>•</a:t>
            </a:r>
            <a:endParaRPr sz="31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50409" y="3764773"/>
            <a:ext cx="4181475" cy="2296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300"/>
              </a:lnSpc>
              <a:spcBef>
                <a:spcPts val="100"/>
              </a:spcBef>
            </a:pPr>
            <a:r>
              <a:rPr sz="3150" spc="-75" dirty="0">
                <a:latin typeface="Calibri"/>
                <a:cs typeface="Calibri"/>
              </a:rPr>
              <a:t>Audi</a:t>
            </a:r>
            <a:r>
              <a:rPr sz="3150" spc="-105" dirty="0">
                <a:latin typeface="Calibri"/>
                <a:cs typeface="Calibri"/>
              </a:rPr>
              <a:t>t</a:t>
            </a:r>
            <a:r>
              <a:rPr sz="3150" spc="-75" dirty="0">
                <a:latin typeface="Calibri"/>
                <a:cs typeface="Calibri"/>
              </a:rPr>
              <a:t>o</a:t>
            </a:r>
            <a:r>
              <a:rPr sz="3150" spc="-60" dirty="0">
                <a:latin typeface="Calibri"/>
                <a:cs typeface="Calibri"/>
              </a:rPr>
              <a:t>r</a:t>
            </a:r>
            <a:r>
              <a:rPr sz="3150" spc="-5" dirty="0">
                <a:latin typeface="Calibri"/>
                <a:cs typeface="Calibri"/>
              </a:rPr>
              <a:t>y</a:t>
            </a:r>
            <a:r>
              <a:rPr sz="3150" spc="-140" dirty="0">
                <a:latin typeface="Calibri"/>
                <a:cs typeface="Calibri"/>
              </a:rPr>
              <a:t> </a:t>
            </a:r>
            <a:r>
              <a:rPr sz="3150" spc="-90" dirty="0">
                <a:latin typeface="Calibri"/>
                <a:cs typeface="Calibri"/>
              </a:rPr>
              <a:t>e</a:t>
            </a:r>
            <a:r>
              <a:rPr sz="3150" spc="-105" dirty="0">
                <a:latin typeface="Calibri"/>
                <a:cs typeface="Calibri"/>
              </a:rPr>
              <a:t>v</a:t>
            </a:r>
            <a:r>
              <a:rPr sz="3150" spc="-75" dirty="0">
                <a:latin typeface="Calibri"/>
                <a:cs typeface="Calibri"/>
              </a:rPr>
              <a:t>o</a:t>
            </a:r>
            <a:r>
              <a:rPr sz="3150" spc="-175" dirty="0">
                <a:latin typeface="Calibri"/>
                <a:cs typeface="Calibri"/>
              </a:rPr>
              <a:t>k</a:t>
            </a:r>
            <a:r>
              <a:rPr sz="3150" spc="-75" dirty="0">
                <a:latin typeface="Calibri"/>
                <a:cs typeface="Calibri"/>
              </a:rPr>
              <a:t>e</a:t>
            </a:r>
            <a:r>
              <a:rPr sz="3150" spc="-5" dirty="0">
                <a:latin typeface="Calibri"/>
                <a:cs typeface="Calibri"/>
              </a:rPr>
              <a:t>d</a:t>
            </a:r>
            <a:r>
              <a:rPr sz="3150" spc="-140" dirty="0">
                <a:latin typeface="Calibri"/>
                <a:cs typeface="Calibri"/>
              </a:rPr>
              <a:t> </a:t>
            </a:r>
            <a:r>
              <a:rPr sz="3150" spc="-75" dirty="0">
                <a:latin typeface="Calibri"/>
                <a:cs typeface="Calibri"/>
              </a:rPr>
              <a:t>po</a:t>
            </a:r>
            <a:r>
              <a:rPr sz="3150" spc="-110" dirty="0">
                <a:latin typeface="Calibri"/>
                <a:cs typeface="Calibri"/>
              </a:rPr>
              <a:t>t</a:t>
            </a:r>
            <a:r>
              <a:rPr sz="3150" spc="-75" dirty="0">
                <a:latin typeface="Calibri"/>
                <a:cs typeface="Calibri"/>
              </a:rPr>
              <a:t>e</a:t>
            </a:r>
            <a:r>
              <a:rPr sz="3150" spc="-105" dirty="0">
                <a:latin typeface="Calibri"/>
                <a:cs typeface="Calibri"/>
              </a:rPr>
              <a:t>n</a:t>
            </a:r>
            <a:r>
              <a:rPr sz="3150" spc="-75" dirty="0">
                <a:latin typeface="Calibri"/>
                <a:cs typeface="Calibri"/>
              </a:rPr>
              <a:t>tial</a:t>
            </a:r>
            <a:r>
              <a:rPr sz="3150" spc="-5" dirty="0">
                <a:latin typeface="Calibri"/>
                <a:cs typeface="Calibri"/>
              </a:rPr>
              <a:t>s  </a:t>
            </a:r>
            <a:r>
              <a:rPr sz="3150" spc="-75" dirty="0">
                <a:latin typeface="Calibri"/>
                <a:cs typeface="Calibri"/>
              </a:rPr>
              <a:t>EMG</a:t>
            </a:r>
            <a:endParaRPr sz="3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3150" spc="-75" dirty="0">
                <a:latin typeface="Calibri"/>
                <a:cs typeface="Calibri"/>
              </a:rPr>
              <a:t>Blin</a:t>
            </a:r>
            <a:r>
              <a:rPr sz="3150" spc="-5" dirty="0">
                <a:latin typeface="Calibri"/>
                <a:cs typeface="Calibri"/>
              </a:rPr>
              <a:t>k</a:t>
            </a:r>
            <a:r>
              <a:rPr sz="3150" spc="-140" dirty="0">
                <a:latin typeface="Calibri"/>
                <a:cs typeface="Calibri"/>
              </a:rPr>
              <a:t> </a:t>
            </a:r>
            <a:r>
              <a:rPr sz="3150" spc="-114" dirty="0">
                <a:latin typeface="Calibri"/>
                <a:cs typeface="Calibri"/>
              </a:rPr>
              <a:t>r</a:t>
            </a:r>
            <a:r>
              <a:rPr sz="3150" spc="-105" dirty="0">
                <a:latin typeface="Calibri"/>
                <a:cs typeface="Calibri"/>
              </a:rPr>
              <a:t>e</a:t>
            </a:r>
            <a:r>
              <a:rPr sz="3150" spc="-75" dirty="0">
                <a:latin typeface="Calibri"/>
                <a:cs typeface="Calibri"/>
              </a:rPr>
              <a:t>fl</a:t>
            </a:r>
            <a:r>
              <a:rPr sz="3150" spc="-120" dirty="0">
                <a:latin typeface="Calibri"/>
                <a:cs typeface="Calibri"/>
              </a:rPr>
              <a:t>e</a:t>
            </a:r>
            <a:r>
              <a:rPr sz="3150" spc="-5" dirty="0">
                <a:latin typeface="Calibri"/>
                <a:cs typeface="Calibri"/>
              </a:rPr>
              <a:t>x</a:t>
            </a:r>
            <a:endParaRPr sz="3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3150" spc="-160" dirty="0">
                <a:latin typeface="Calibri"/>
                <a:cs typeface="Calibri"/>
              </a:rPr>
              <a:t>F</a:t>
            </a:r>
            <a:r>
              <a:rPr sz="3150" spc="-80" dirty="0">
                <a:latin typeface="Calibri"/>
                <a:cs typeface="Calibri"/>
              </a:rPr>
              <a:t>a</a:t>
            </a:r>
            <a:r>
              <a:rPr sz="3150" spc="-75" dirty="0">
                <a:latin typeface="Calibri"/>
                <a:cs typeface="Calibri"/>
              </a:rPr>
              <a:t>cia</a:t>
            </a:r>
            <a:r>
              <a:rPr sz="3150" spc="-5" dirty="0">
                <a:latin typeface="Calibri"/>
                <a:cs typeface="Calibri"/>
              </a:rPr>
              <a:t>l</a:t>
            </a:r>
            <a:r>
              <a:rPr sz="3150" spc="-140" dirty="0">
                <a:latin typeface="Calibri"/>
                <a:cs typeface="Calibri"/>
              </a:rPr>
              <a:t> </a:t>
            </a:r>
            <a:r>
              <a:rPr sz="3150" spc="-75" dirty="0">
                <a:latin typeface="Calibri"/>
                <a:cs typeface="Calibri"/>
              </a:rPr>
              <a:t>muscl</a:t>
            </a:r>
            <a:r>
              <a:rPr sz="3150" spc="-5" dirty="0">
                <a:latin typeface="Calibri"/>
                <a:cs typeface="Calibri"/>
              </a:rPr>
              <a:t>e</a:t>
            </a:r>
            <a:r>
              <a:rPr sz="3150" spc="-140" dirty="0">
                <a:latin typeface="Calibri"/>
                <a:cs typeface="Calibri"/>
              </a:rPr>
              <a:t> </a:t>
            </a:r>
            <a:r>
              <a:rPr sz="3150" spc="-75" dirty="0">
                <a:latin typeface="Calibri"/>
                <a:cs typeface="Calibri"/>
              </a:rPr>
              <a:t>needl</a:t>
            </a:r>
            <a:r>
              <a:rPr sz="3150" spc="-5" dirty="0">
                <a:latin typeface="Calibri"/>
                <a:cs typeface="Calibri"/>
              </a:rPr>
              <a:t>e</a:t>
            </a:r>
            <a:r>
              <a:rPr sz="3150" spc="-140" dirty="0">
                <a:latin typeface="Calibri"/>
                <a:cs typeface="Calibri"/>
              </a:rPr>
              <a:t> </a:t>
            </a:r>
            <a:r>
              <a:rPr sz="3150" spc="-75" dirty="0">
                <a:latin typeface="Calibri"/>
                <a:cs typeface="Calibri"/>
              </a:rPr>
              <a:t>EM</a:t>
            </a:r>
            <a:r>
              <a:rPr sz="3150" spc="-5" dirty="0">
                <a:latin typeface="Calibri"/>
                <a:cs typeface="Calibri"/>
              </a:rPr>
              <a:t>G</a:t>
            </a:r>
            <a:endParaRPr sz="31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4011" y="323340"/>
            <a:ext cx="19057620" cy="965200"/>
          </a:xfrm>
          <a:custGeom>
            <a:avLst/>
            <a:gdLst/>
            <a:ahLst/>
            <a:cxnLst/>
            <a:rect l="l" t="t" r="r" b="b"/>
            <a:pathLst>
              <a:path w="19057620" h="965200">
                <a:moveTo>
                  <a:pt x="18896701" y="0"/>
                </a:moveTo>
                <a:lnTo>
                  <a:pt x="160776" y="0"/>
                </a:lnTo>
                <a:lnTo>
                  <a:pt x="109958" y="8195"/>
                </a:lnTo>
                <a:lnTo>
                  <a:pt x="65824" y="31018"/>
                </a:lnTo>
                <a:lnTo>
                  <a:pt x="31020" y="65820"/>
                </a:lnTo>
                <a:lnTo>
                  <a:pt x="8196" y="109953"/>
                </a:lnTo>
                <a:lnTo>
                  <a:pt x="0" y="160769"/>
                </a:lnTo>
                <a:lnTo>
                  <a:pt x="0" y="803861"/>
                </a:lnTo>
                <a:lnTo>
                  <a:pt x="8196" y="854679"/>
                </a:lnTo>
                <a:lnTo>
                  <a:pt x="31020" y="898813"/>
                </a:lnTo>
                <a:lnTo>
                  <a:pt x="65824" y="933617"/>
                </a:lnTo>
                <a:lnTo>
                  <a:pt x="109958" y="956441"/>
                </a:lnTo>
                <a:lnTo>
                  <a:pt x="160776" y="964637"/>
                </a:lnTo>
                <a:lnTo>
                  <a:pt x="18896701" y="964637"/>
                </a:lnTo>
                <a:lnTo>
                  <a:pt x="18947519" y="956441"/>
                </a:lnTo>
                <a:lnTo>
                  <a:pt x="18991654" y="933617"/>
                </a:lnTo>
                <a:lnTo>
                  <a:pt x="19026459" y="898813"/>
                </a:lnTo>
                <a:lnTo>
                  <a:pt x="19049284" y="854679"/>
                </a:lnTo>
                <a:lnTo>
                  <a:pt x="19057481" y="803861"/>
                </a:lnTo>
                <a:lnTo>
                  <a:pt x="19057481" y="160769"/>
                </a:lnTo>
                <a:lnTo>
                  <a:pt x="19049284" y="109953"/>
                </a:lnTo>
                <a:lnTo>
                  <a:pt x="19026459" y="65820"/>
                </a:lnTo>
                <a:lnTo>
                  <a:pt x="18991654" y="31018"/>
                </a:lnTo>
                <a:lnTo>
                  <a:pt x="18947519" y="8195"/>
                </a:lnTo>
                <a:lnTo>
                  <a:pt x="18896701" y="0"/>
                </a:lnTo>
                <a:close/>
              </a:path>
            </a:pathLst>
          </a:custGeom>
          <a:solidFill>
            <a:srgbClr val="B663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5464" y="374552"/>
            <a:ext cx="8476615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-40" dirty="0">
                <a:solidFill>
                  <a:srgbClr val="FFFFFF"/>
                </a:solidFill>
              </a:rPr>
              <a:t>FACIAL</a:t>
            </a:r>
            <a:r>
              <a:rPr sz="4100" dirty="0">
                <a:solidFill>
                  <a:srgbClr val="FFFFFF"/>
                </a:solidFill>
              </a:rPr>
              <a:t> </a:t>
            </a:r>
            <a:r>
              <a:rPr sz="4100" spc="10" dirty="0">
                <a:solidFill>
                  <a:srgbClr val="FFFFFF"/>
                </a:solidFill>
              </a:rPr>
              <a:t>CANAL</a:t>
            </a:r>
            <a:r>
              <a:rPr sz="4100" spc="5" dirty="0">
                <a:solidFill>
                  <a:srgbClr val="FFFFFF"/>
                </a:solidFill>
              </a:rPr>
              <a:t> : </a:t>
            </a:r>
            <a:r>
              <a:rPr sz="4450" spc="-60" dirty="0"/>
              <a:t>At</a:t>
            </a:r>
            <a:r>
              <a:rPr sz="4450" dirty="0"/>
              <a:t> </a:t>
            </a:r>
            <a:r>
              <a:rPr sz="4450" spc="-15" dirty="0"/>
              <a:t>geniculate</a:t>
            </a:r>
            <a:r>
              <a:rPr sz="4450" dirty="0"/>
              <a:t> </a:t>
            </a:r>
            <a:r>
              <a:rPr sz="4450" spc="-15" dirty="0"/>
              <a:t>ganglion</a:t>
            </a:r>
            <a:endParaRPr sz="4450"/>
          </a:p>
        </p:txBody>
      </p:sp>
      <p:sp>
        <p:nvSpPr>
          <p:cNvPr id="4" name="object 4"/>
          <p:cNvSpPr txBox="1"/>
          <p:nvPr/>
        </p:nvSpPr>
        <p:spPr>
          <a:xfrm>
            <a:off x="1050593" y="2498702"/>
            <a:ext cx="812800" cy="2667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-5" dirty="0">
                <a:latin typeface="Calibri"/>
                <a:cs typeface="Calibri"/>
              </a:rPr>
              <a:t>E</a:t>
            </a:r>
            <a:r>
              <a:rPr sz="1550" spc="5" dirty="0">
                <a:latin typeface="Calibri"/>
                <a:cs typeface="Calibri"/>
              </a:rPr>
              <a:t>ti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spc="5" dirty="0">
                <a:latin typeface="Calibri"/>
                <a:cs typeface="Calibri"/>
              </a:rPr>
              <a:t>l</a:t>
            </a:r>
            <a:r>
              <a:rPr sz="1550" spc="10" dirty="0">
                <a:latin typeface="Calibri"/>
                <a:cs typeface="Calibri"/>
              </a:rPr>
              <a:t>ogies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47615" y="3385665"/>
            <a:ext cx="6979920" cy="751840"/>
          </a:xfrm>
          <a:custGeom>
            <a:avLst/>
            <a:gdLst/>
            <a:ahLst/>
            <a:cxnLst/>
            <a:rect l="l" t="t" r="r" b="b"/>
            <a:pathLst>
              <a:path w="6979920" h="751839">
                <a:moveTo>
                  <a:pt x="6854152" y="0"/>
                </a:moveTo>
                <a:lnTo>
                  <a:pt x="125245" y="0"/>
                </a:lnTo>
                <a:lnTo>
                  <a:pt x="76494" y="9842"/>
                </a:lnTo>
                <a:lnTo>
                  <a:pt x="36683" y="36683"/>
                </a:lnTo>
                <a:lnTo>
                  <a:pt x="9842" y="76493"/>
                </a:lnTo>
                <a:lnTo>
                  <a:pt x="0" y="125244"/>
                </a:lnTo>
                <a:lnTo>
                  <a:pt x="0" y="626210"/>
                </a:lnTo>
                <a:lnTo>
                  <a:pt x="9842" y="674961"/>
                </a:lnTo>
                <a:lnTo>
                  <a:pt x="36683" y="714771"/>
                </a:lnTo>
                <a:lnTo>
                  <a:pt x="76494" y="741612"/>
                </a:lnTo>
                <a:lnTo>
                  <a:pt x="125245" y="751454"/>
                </a:lnTo>
                <a:lnTo>
                  <a:pt x="6854152" y="751454"/>
                </a:lnTo>
                <a:lnTo>
                  <a:pt x="6902903" y="741612"/>
                </a:lnTo>
                <a:lnTo>
                  <a:pt x="6942713" y="714771"/>
                </a:lnTo>
                <a:lnTo>
                  <a:pt x="6969554" y="674961"/>
                </a:lnTo>
                <a:lnTo>
                  <a:pt x="6979396" y="626210"/>
                </a:lnTo>
                <a:lnTo>
                  <a:pt x="6979396" y="125244"/>
                </a:lnTo>
                <a:lnTo>
                  <a:pt x="6969554" y="76493"/>
                </a:lnTo>
                <a:lnTo>
                  <a:pt x="6942713" y="36683"/>
                </a:lnTo>
                <a:lnTo>
                  <a:pt x="6902903" y="9842"/>
                </a:lnTo>
                <a:lnTo>
                  <a:pt x="6854152" y="0"/>
                </a:lnTo>
                <a:close/>
              </a:path>
            </a:pathLst>
          </a:custGeom>
          <a:solidFill>
            <a:srgbClr val="3A5E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47615" y="4227350"/>
            <a:ext cx="6979920" cy="751840"/>
          </a:xfrm>
          <a:custGeom>
            <a:avLst/>
            <a:gdLst/>
            <a:ahLst/>
            <a:cxnLst/>
            <a:rect l="l" t="t" r="r" b="b"/>
            <a:pathLst>
              <a:path w="6979920" h="751839">
                <a:moveTo>
                  <a:pt x="6854152" y="0"/>
                </a:moveTo>
                <a:lnTo>
                  <a:pt x="125245" y="0"/>
                </a:lnTo>
                <a:lnTo>
                  <a:pt x="76494" y="9842"/>
                </a:lnTo>
                <a:lnTo>
                  <a:pt x="36683" y="36683"/>
                </a:lnTo>
                <a:lnTo>
                  <a:pt x="9842" y="76494"/>
                </a:lnTo>
                <a:lnTo>
                  <a:pt x="0" y="125245"/>
                </a:lnTo>
                <a:lnTo>
                  <a:pt x="0" y="626210"/>
                </a:lnTo>
                <a:lnTo>
                  <a:pt x="9842" y="674961"/>
                </a:lnTo>
                <a:lnTo>
                  <a:pt x="36683" y="714772"/>
                </a:lnTo>
                <a:lnTo>
                  <a:pt x="76494" y="741613"/>
                </a:lnTo>
                <a:lnTo>
                  <a:pt x="125245" y="751455"/>
                </a:lnTo>
                <a:lnTo>
                  <a:pt x="6854152" y="751455"/>
                </a:lnTo>
                <a:lnTo>
                  <a:pt x="6902903" y="741613"/>
                </a:lnTo>
                <a:lnTo>
                  <a:pt x="6942713" y="714772"/>
                </a:lnTo>
                <a:lnTo>
                  <a:pt x="6969554" y="674961"/>
                </a:lnTo>
                <a:lnTo>
                  <a:pt x="6979396" y="626210"/>
                </a:lnTo>
                <a:lnTo>
                  <a:pt x="6979396" y="125245"/>
                </a:lnTo>
                <a:lnTo>
                  <a:pt x="6969554" y="76494"/>
                </a:lnTo>
                <a:lnTo>
                  <a:pt x="6942713" y="36683"/>
                </a:lnTo>
                <a:lnTo>
                  <a:pt x="6902903" y="9842"/>
                </a:lnTo>
                <a:lnTo>
                  <a:pt x="6854152" y="0"/>
                </a:lnTo>
                <a:close/>
              </a:path>
            </a:pathLst>
          </a:custGeom>
          <a:solidFill>
            <a:srgbClr val="4A73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7615" y="5069037"/>
            <a:ext cx="6979920" cy="751840"/>
          </a:xfrm>
          <a:custGeom>
            <a:avLst/>
            <a:gdLst/>
            <a:ahLst/>
            <a:cxnLst/>
            <a:rect l="l" t="t" r="r" b="b"/>
            <a:pathLst>
              <a:path w="6979920" h="751839">
                <a:moveTo>
                  <a:pt x="6854152" y="0"/>
                </a:moveTo>
                <a:lnTo>
                  <a:pt x="125245" y="0"/>
                </a:lnTo>
                <a:lnTo>
                  <a:pt x="76494" y="9842"/>
                </a:lnTo>
                <a:lnTo>
                  <a:pt x="36683" y="36683"/>
                </a:lnTo>
                <a:lnTo>
                  <a:pt x="9842" y="76493"/>
                </a:lnTo>
                <a:lnTo>
                  <a:pt x="0" y="125245"/>
                </a:lnTo>
                <a:lnTo>
                  <a:pt x="0" y="626210"/>
                </a:lnTo>
                <a:lnTo>
                  <a:pt x="9842" y="674961"/>
                </a:lnTo>
                <a:lnTo>
                  <a:pt x="36683" y="714771"/>
                </a:lnTo>
                <a:lnTo>
                  <a:pt x="76494" y="741612"/>
                </a:lnTo>
                <a:lnTo>
                  <a:pt x="125245" y="751454"/>
                </a:lnTo>
                <a:lnTo>
                  <a:pt x="6854152" y="751454"/>
                </a:lnTo>
                <a:lnTo>
                  <a:pt x="6902903" y="741612"/>
                </a:lnTo>
                <a:lnTo>
                  <a:pt x="6942713" y="714771"/>
                </a:lnTo>
                <a:lnTo>
                  <a:pt x="6969554" y="674961"/>
                </a:lnTo>
                <a:lnTo>
                  <a:pt x="6979396" y="626210"/>
                </a:lnTo>
                <a:lnTo>
                  <a:pt x="6979396" y="125245"/>
                </a:lnTo>
                <a:lnTo>
                  <a:pt x="6969554" y="76493"/>
                </a:lnTo>
                <a:lnTo>
                  <a:pt x="6942713" y="36683"/>
                </a:lnTo>
                <a:lnTo>
                  <a:pt x="6902903" y="9842"/>
                </a:lnTo>
                <a:lnTo>
                  <a:pt x="6854152" y="0"/>
                </a:lnTo>
                <a:close/>
              </a:path>
            </a:pathLst>
          </a:custGeom>
          <a:solidFill>
            <a:srgbClr val="688A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47615" y="5910723"/>
            <a:ext cx="6979920" cy="751840"/>
          </a:xfrm>
          <a:custGeom>
            <a:avLst/>
            <a:gdLst/>
            <a:ahLst/>
            <a:cxnLst/>
            <a:rect l="l" t="t" r="r" b="b"/>
            <a:pathLst>
              <a:path w="6979920" h="751840">
                <a:moveTo>
                  <a:pt x="6854152" y="0"/>
                </a:moveTo>
                <a:lnTo>
                  <a:pt x="125245" y="0"/>
                </a:lnTo>
                <a:lnTo>
                  <a:pt x="76494" y="9842"/>
                </a:lnTo>
                <a:lnTo>
                  <a:pt x="36683" y="36683"/>
                </a:lnTo>
                <a:lnTo>
                  <a:pt x="9842" y="76493"/>
                </a:lnTo>
                <a:lnTo>
                  <a:pt x="0" y="125244"/>
                </a:lnTo>
                <a:lnTo>
                  <a:pt x="0" y="626210"/>
                </a:lnTo>
                <a:lnTo>
                  <a:pt x="9842" y="674961"/>
                </a:lnTo>
                <a:lnTo>
                  <a:pt x="36683" y="714771"/>
                </a:lnTo>
                <a:lnTo>
                  <a:pt x="76494" y="741612"/>
                </a:lnTo>
                <a:lnTo>
                  <a:pt x="125245" y="751454"/>
                </a:lnTo>
                <a:lnTo>
                  <a:pt x="6854152" y="751454"/>
                </a:lnTo>
                <a:lnTo>
                  <a:pt x="6902903" y="741612"/>
                </a:lnTo>
                <a:lnTo>
                  <a:pt x="6942713" y="714771"/>
                </a:lnTo>
                <a:lnTo>
                  <a:pt x="6969554" y="674961"/>
                </a:lnTo>
                <a:lnTo>
                  <a:pt x="6979396" y="626210"/>
                </a:lnTo>
                <a:lnTo>
                  <a:pt x="6979396" y="125244"/>
                </a:lnTo>
                <a:lnTo>
                  <a:pt x="6969554" y="76493"/>
                </a:lnTo>
                <a:lnTo>
                  <a:pt x="6942713" y="36683"/>
                </a:lnTo>
                <a:lnTo>
                  <a:pt x="6902903" y="9842"/>
                </a:lnTo>
                <a:lnTo>
                  <a:pt x="6854152" y="0"/>
                </a:lnTo>
                <a:close/>
              </a:path>
            </a:pathLst>
          </a:custGeom>
          <a:solidFill>
            <a:srgbClr val="8AA2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47615" y="6752408"/>
            <a:ext cx="6979920" cy="751840"/>
          </a:xfrm>
          <a:custGeom>
            <a:avLst/>
            <a:gdLst/>
            <a:ahLst/>
            <a:cxnLst/>
            <a:rect l="l" t="t" r="r" b="b"/>
            <a:pathLst>
              <a:path w="6979920" h="751840">
                <a:moveTo>
                  <a:pt x="6854152" y="0"/>
                </a:moveTo>
                <a:lnTo>
                  <a:pt x="125245" y="0"/>
                </a:lnTo>
                <a:lnTo>
                  <a:pt x="76494" y="9842"/>
                </a:lnTo>
                <a:lnTo>
                  <a:pt x="36683" y="36683"/>
                </a:lnTo>
                <a:lnTo>
                  <a:pt x="9842" y="76494"/>
                </a:lnTo>
                <a:lnTo>
                  <a:pt x="0" y="125245"/>
                </a:lnTo>
                <a:lnTo>
                  <a:pt x="0" y="626210"/>
                </a:lnTo>
                <a:lnTo>
                  <a:pt x="9842" y="674961"/>
                </a:lnTo>
                <a:lnTo>
                  <a:pt x="36683" y="714771"/>
                </a:lnTo>
                <a:lnTo>
                  <a:pt x="76494" y="741613"/>
                </a:lnTo>
                <a:lnTo>
                  <a:pt x="125245" y="751455"/>
                </a:lnTo>
                <a:lnTo>
                  <a:pt x="6854152" y="751455"/>
                </a:lnTo>
                <a:lnTo>
                  <a:pt x="6902903" y="741613"/>
                </a:lnTo>
                <a:lnTo>
                  <a:pt x="6942713" y="714771"/>
                </a:lnTo>
                <a:lnTo>
                  <a:pt x="6969554" y="674961"/>
                </a:lnTo>
                <a:lnTo>
                  <a:pt x="6979396" y="626210"/>
                </a:lnTo>
                <a:lnTo>
                  <a:pt x="6979396" y="125245"/>
                </a:lnTo>
                <a:lnTo>
                  <a:pt x="6969554" y="76494"/>
                </a:lnTo>
                <a:lnTo>
                  <a:pt x="6942713" y="36683"/>
                </a:lnTo>
                <a:lnTo>
                  <a:pt x="6902903" y="9842"/>
                </a:lnTo>
                <a:lnTo>
                  <a:pt x="6854152" y="0"/>
                </a:lnTo>
                <a:close/>
              </a:path>
            </a:pathLst>
          </a:custGeom>
          <a:solidFill>
            <a:srgbClr val="ACBB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47615" y="7594095"/>
            <a:ext cx="6979920" cy="751840"/>
          </a:xfrm>
          <a:custGeom>
            <a:avLst/>
            <a:gdLst/>
            <a:ahLst/>
            <a:cxnLst/>
            <a:rect l="l" t="t" r="r" b="b"/>
            <a:pathLst>
              <a:path w="6979920" h="751840">
                <a:moveTo>
                  <a:pt x="6854152" y="0"/>
                </a:moveTo>
                <a:lnTo>
                  <a:pt x="125245" y="0"/>
                </a:lnTo>
                <a:lnTo>
                  <a:pt x="76494" y="9842"/>
                </a:lnTo>
                <a:lnTo>
                  <a:pt x="36683" y="36683"/>
                </a:lnTo>
                <a:lnTo>
                  <a:pt x="9842" y="76493"/>
                </a:lnTo>
                <a:lnTo>
                  <a:pt x="0" y="125245"/>
                </a:lnTo>
                <a:lnTo>
                  <a:pt x="0" y="626210"/>
                </a:lnTo>
                <a:lnTo>
                  <a:pt x="9842" y="674961"/>
                </a:lnTo>
                <a:lnTo>
                  <a:pt x="36683" y="714771"/>
                </a:lnTo>
                <a:lnTo>
                  <a:pt x="76494" y="741613"/>
                </a:lnTo>
                <a:lnTo>
                  <a:pt x="125245" y="751455"/>
                </a:lnTo>
                <a:lnTo>
                  <a:pt x="6854152" y="751455"/>
                </a:lnTo>
                <a:lnTo>
                  <a:pt x="6902903" y="741613"/>
                </a:lnTo>
                <a:lnTo>
                  <a:pt x="6942713" y="714771"/>
                </a:lnTo>
                <a:lnTo>
                  <a:pt x="6969554" y="674961"/>
                </a:lnTo>
                <a:lnTo>
                  <a:pt x="6979396" y="626210"/>
                </a:lnTo>
                <a:lnTo>
                  <a:pt x="6979396" y="125245"/>
                </a:lnTo>
                <a:lnTo>
                  <a:pt x="6969554" y="76493"/>
                </a:lnTo>
                <a:lnTo>
                  <a:pt x="6942713" y="36683"/>
                </a:lnTo>
                <a:lnTo>
                  <a:pt x="6902903" y="9842"/>
                </a:lnTo>
                <a:lnTo>
                  <a:pt x="6854152" y="0"/>
                </a:lnTo>
                <a:close/>
              </a:path>
            </a:pathLst>
          </a:custGeom>
          <a:solidFill>
            <a:srgbClr val="ACBB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47615" y="8435781"/>
            <a:ext cx="6979920" cy="751840"/>
          </a:xfrm>
          <a:custGeom>
            <a:avLst/>
            <a:gdLst/>
            <a:ahLst/>
            <a:cxnLst/>
            <a:rect l="l" t="t" r="r" b="b"/>
            <a:pathLst>
              <a:path w="6979920" h="751840">
                <a:moveTo>
                  <a:pt x="6854152" y="0"/>
                </a:moveTo>
                <a:lnTo>
                  <a:pt x="125245" y="0"/>
                </a:lnTo>
                <a:lnTo>
                  <a:pt x="76494" y="9842"/>
                </a:lnTo>
                <a:lnTo>
                  <a:pt x="36683" y="36683"/>
                </a:lnTo>
                <a:lnTo>
                  <a:pt x="9842" y="76493"/>
                </a:lnTo>
                <a:lnTo>
                  <a:pt x="0" y="125244"/>
                </a:lnTo>
                <a:lnTo>
                  <a:pt x="0" y="626209"/>
                </a:lnTo>
                <a:lnTo>
                  <a:pt x="9842" y="674960"/>
                </a:lnTo>
                <a:lnTo>
                  <a:pt x="36683" y="714771"/>
                </a:lnTo>
                <a:lnTo>
                  <a:pt x="76494" y="741612"/>
                </a:lnTo>
                <a:lnTo>
                  <a:pt x="125245" y="751454"/>
                </a:lnTo>
                <a:lnTo>
                  <a:pt x="6854152" y="751454"/>
                </a:lnTo>
                <a:lnTo>
                  <a:pt x="6902903" y="741612"/>
                </a:lnTo>
                <a:lnTo>
                  <a:pt x="6942713" y="714771"/>
                </a:lnTo>
                <a:lnTo>
                  <a:pt x="6969554" y="674960"/>
                </a:lnTo>
                <a:lnTo>
                  <a:pt x="6979396" y="626209"/>
                </a:lnTo>
                <a:lnTo>
                  <a:pt x="6979396" y="125244"/>
                </a:lnTo>
                <a:lnTo>
                  <a:pt x="6969554" y="76493"/>
                </a:lnTo>
                <a:lnTo>
                  <a:pt x="6942713" y="36683"/>
                </a:lnTo>
                <a:lnTo>
                  <a:pt x="6902903" y="9842"/>
                </a:lnTo>
                <a:lnTo>
                  <a:pt x="6854152" y="0"/>
                </a:lnTo>
                <a:close/>
              </a:path>
            </a:pathLst>
          </a:custGeom>
          <a:solidFill>
            <a:srgbClr val="8AA2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47615" y="9277467"/>
            <a:ext cx="6979920" cy="751840"/>
          </a:xfrm>
          <a:custGeom>
            <a:avLst/>
            <a:gdLst/>
            <a:ahLst/>
            <a:cxnLst/>
            <a:rect l="l" t="t" r="r" b="b"/>
            <a:pathLst>
              <a:path w="6979920" h="751840">
                <a:moveTo>
                  <a:pt x="6854152" y="0"/>
                </a:moveTo>
                <a:lnTo>
                  <a:pt x="125245" y="0"/>
                </a:lnTo>
                <a:lnTo>
                  <a:pt x="76494" y="9842"/>
                </a:lnTo>
                <a:lnTo>
                  <a:pt x="36683" y="36683"/>
                </a:lnTo>
                <a:lnTo>
                  <a:pt x="9842" y="76494"/>
                </a:lnTo>
                <a:lnTo>
                  <a:pt x="0" y="125245"/>
                </a:lnTo>
                <a:lnTo>
                  <a:pt x="0" y="626210"/>
                </a:lnTo>
                <a:lnTo>
                  <a:pt x="9842" y="674961"/>
                </a:lnTo>
                <a:lnTo>
                  <a:pt x="36683" y="714772"/>
                </a:lnTo>
                <a:lnTo>
                  <a:pt x="76494" y="741613"/>
                </a:lnTo>
                <a:lnTo>
                  <a:pt x="125245" y="751455"/>
                </a:lnTo>
                <a:lnTo>
                  <a:pt x="6854152" y="751455"/>
                </a:lnTo>
                <a:lnTo>
                  <a:pt x="6902903" y="741613"/>
                </a:lnTo>
                <a:lnTo>
                  <a:pt x="6942713" y="714772"/>
                </a:lnTo>
                <a:lnTo>
                  <a:pt x="6969554" y="674961"/>
                </a:lnTo>
                <a:lnTo>
                  <a:pt x="6979396" y="626210"/>
                </a:lnTo>
                <a:lnTo>
                  <a:pt x="6979396" y="125245"/>
                </a:lnTo>
                <a:lnTo>
                  <a:pt x="6969554" y="76494"/>
                </a:lnTo>
                <a:lnTo>
                  <a:pt x="6942713" y="36683"/>
                </a:lnTo>
                <a:lnTo>
                  <a:pt x="6902903" y="9842"/>
                </a:lnTo>
                <a:lnTo>
                  <a:pt x="6854152" y="0"/>
                </a:lnTo>
                <a:close/>
              </a:path>
            </a:pathLst>
          </a:custGeom>
          <a:solidFill>
            <a:srgbClr val="688A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47615" y="10119153"/>
            <a:ext cx="6979920" cy="751840"/>
          </a:xfrm>
          <a:custGeom>
            <a:avLst/>
            <a:gdLst/>
            <a:ahLst/>
            <a:cxnLst/>
            <a:rect l="l" t="t" r="r" b="b"/>
            <a:pathLst>
              <a:path w="6979920" h="751840">
                <a:moveTo>
                  <a:pt x="6854152" y="0"/>
                </a:moveTo>
                <a:lnTo>
                  <a:pt x="125245" y="0"/>
                </a:lnTo>
                <a:lnTo>
                  <a:pt x="76494" y="9842"/>
                </a:lnTo>
                <a:lnTo>
                  <a:pt x="36683" y="36683"/>
                </a:lnTo>
                <a:lnTo>
                  <a:pt x="9842" y="76494"/>
                </a:lnTo>
                <a:lnTo>
                  <a:pt x="0" y="125245"/>
                </a:lnTo>
                <a:lnTo>
                  <a:pt x="0" y="626210"/>
                </a:lnTo>
                <a:lnTo>
                  <a:pt x="9842" y="674961"/>
                </a:lnTo>
                <a:lnTo>
                  <a:pt x="36683" y="714771"/>
                </a:lnTo>
                <a:lnTo>
                  <a:pt x="76494" y="741612"/>
                </a:lnTo>
                <a:lnTo>
                  <a:pt x="125245" y="751455"/>
                </a:lnTo>
                <a:lnTo>
                  <a:pt x="6854152" y="751455"/>
                </a:lnTo>
                <a:lnTo>
                  <a:pt x="6902903" y="741612"/>
                </a:lnTo>
                <a:lnTo>
                  <a:pt x="6942713" y="714771"/>
                </a:lnTo>
                <a:lnTo>
                  <a:pt x="6969554" y="674961"/>
                </a:lnTo>
                <a:lnTo>
                  <a:pt x="6979396" y="626210"/>
                </a:lnTo>
                <a:lnTo>
                  <a:pt x="6979396" y="125245"/>
                </a:lnTo>
                <a:lnTo>
                  <a:pt x="6969554" y="76494"/>
                </a:lnTo>
                <a:lnTo>
                  <a:pt x="6942713" y="36683"/>
                </a:lnTo>
                <a:lnTo>
                  <a:pt x="6902903" y="9842"/>
                </a:lnTo>
                <a:lnTo>
                  <a:pt x="6854152" y="0"/>
                </a:lnTo>
                <a:close/>
              </a:path>
            </a:pathLst>
          </a:custGeom>
          <a:solidFill>
            <a:srgbClr val="4A73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90965" y="3453483"/>
            <a:ext cx="4001770" cy="72364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100" b="1" spc="10" dirty="0">
                <a:solidFill>
                  <a:srgbClr val="FFFFFF"/>
                </a:solidFill>
                <a:latin typeface="Calibri"/>
                <a:cs typeface="Calibri"/>
              </a:rPr>
              <a:t>Bells</a:t>
            </a:r>
            <a:r>
              <a:rPr sz="31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100" b="1" dirty="0">
                <a:solidFill>
                  <a:srgbClr val="FFFFFF"/>
                </a:solidFill>
                <a:latin typeface="Calibri"/>
                <a:cs typeface="Calibri"/>
              </a:rPr>
              <a:t>palsy</a:t>
            </a:r>
            <a:endParaRPr sz="3100">
              <a:latin typeface="Calibri"/>
              <a:cs typeface="Calibri"/>
            </a:endParaRPr>
          </a:p>
          <a:p>
            <a:pPr marL="12700" marR="5080">
              <a:lnSpc>
                <a:spcPts val="6630"/>
              </a:lnSpc>
              <a:spcBef>
                <a:spcPts val="705"/>
              </a:spcBef>
            </a:pPr>
            <a:r>
              <a:rPr sz="3100" b="1" spc="5" dirty="0">
                <a:solidFill>
                  <a:srgbClr val="FFFFFF"/>
                </a:solidFill>
                <a:latin typeface="Calibri"/>
                <a:cs typeface="Calibri"/>
              </a:rPr>
              <a:t>Ramsay hunt </a:t>
            </a:r>
            <a:r>
              <a:rPr sz="3100" b="1" dirty="0">
                <a:solidFill>
                  <a:srgbClr val="FFFFFF"/>
                </a:solidFill>
                <a:latin typeface="Calibri"/>
                <a:cs typeface="Calibri"/>
              </a:rPr>
              <a:t>syndrome </a:t>
            </a:r>
            <a:r>
              <a:rPr sz="3100" b="1" spc="5" dirty="0">
                <a:solidFill>
                  <a:srgbClr val="FFFFFF"/>
                </a:solidFill>
                <a:latin typeface="Calibri"/>
                <a:cs typeface="Calibri"/>
              </a:rPr>
              <a:t> Guillain </a:t>
            </a:r>
            <a:r>
              <a:rPr sz="3100" b="1" dirty="0">
                <a:solidFill>
                  <a:srgbClr val="FFFFFF"/>
                </a:solidFill>
                <a:latin typeface="Calibri"/>
                <a:cs typeface="Calibri"/>
              </a:rPr>
              <a:t>barre syndrome </a:t>
            </a:r>
            <a:r>
              <a:rPr sz="3100" b="1" spc="-6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100" b="1" spc="-5" dirty="0">
                <a:solidFill>
                  <a:srgbClr val="FFFFFF"/>
                </a:solidFill>
                <a:latin typeface="Calibri"/>
                <a:cs typeface="Calibri"/>
              </a:rPr>
              <a:t>Petrous </a:t>
            </a:r>
            <a:r>
              <a:rPr sz="3100" b="1" spc="15" dirty="0">
                <a:solidFill>
                  <a:srgbClr val="FFFFFF"/>
                </a:solidFill>
                <a:latin typeface="Calibri"/>
                <a:cs typeface="Calibri"/>
              </a:rPr>
              <a:t>bone </a:t>
            </a:r>
            <a:r>
              <a:rPr sz="3100" b="1" spc="-5" dirty="0">
                <a:solidFill>
                  <a:srgbClr val="FFFFFF"/>
                </a:solidFill>
                <a:latin typeface="Calibri"/>
                <a:cs typeface="Calibri"/>
              </a:rPr>
              <a:t>fracture </a:t>
            </a:r>
            <a:r>
              <a:rPr sz="31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Calibri"/>
                <a:cs typeface="Calibri"/>
              </a:rPr>
              <a:t>Neoplasm</a:t>
            </a:r>
            <a:endParaRPr sz="3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95"/>
              </a:spcBef>
            </a:pPr>
            <a:r>
              <a:rPr sz="3100" b="1" dirty="0">
                <a:solidFill>
                  <a:srgbClr val="FFFFFF"/>
                </a:solidFill>
                <a:latin typeface="Calibri"/>
                <a:cs typeface="Calibri"/>
              </a:rPr>
              <a:t>Diabetes</a:t>
            </a:r>
            <a:r>
              <a:rPr sz="31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100" b="1" spc="5" dirty="0">
                <a:solidFill>
                  <a:srgbClr val="FFFFFF"/>
                </a:solidFill>
                <a:latin typeface="Calibri"/>
                <a:cs typeface="Calibri"/>
              </a:rPr>
              <a:t>mellitus</a:t>
            </a:r>
            <a:endParaRPr sz="3100">
              <a:latin typeface="Calibri"/>
              <a:cs typeface="Calibri"/>
            </a:endParaRPr>
          </a:p>
          <a:p>
            <a:pPr marL="12700" marR="1801495">
              <a:lnSpc>
                <a:spcPts val="6630"/>
              </a:lnSpc>
              <a:spcBef>
                <a:spcPts val="500"/>
              </a:spcBef>
            </a:pPr>
            <a:r>
              <a:rPr sz="3100" b="1" spc="5" dirty="0">
                <a:solidFill>
                  <a:srgbClr val="FFFFFF"/>
                </a:solidFill>
                <a:latin typeface="Calibri"/>
                <a:cs typeface="Calibri"/>
              </a:rPr>
              <a:t>Sarcoidosis </a:t>
            </a:r>
            <a:r>
              <a:rPr sz="31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100" b="1" spc="-20" dirty="0">
                <a:solidFill>
                  <a:srgbClr val="FFFFFF"/>
                </a:solidFill>
                <a:latin typeface="Calibri"/>
                <a:cs typeface="Calibri"/>
              </a:rPr>
              <a:t>Lyme</a:t>
            </a:r>
            <a:r>
              <a:rPr sz="31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100" b="1" spc="10" dirty="0">
                <a:solidFill>
                  <a:srgbClr val="FFFFFF"/>
                </a:solidFill>
                <a:latin typeface="Calibri"/>
                <a:cs typeface="Calibri"/>
              </a:rPr>
              <a:t>disease </a:t>
            </a:r>
            <a:r>
              <a:rPr sz="3100" b="1" spc="-6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Calibri"/>
                <a:cs typeface="Calibri"/>
              </a:rPr>
              <a:t>HIV</a:t>
            </a:r>
            <a:r>
              <a:rPr sz="31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100" b="1" spc="5" dirty="0">
                <a:solidFill>
                  <a:srgbClr val="FFFFFF"/>
                </a:solidFill>
                <a:latin typeface="Calibri"/>
                <a:cs typeface="Calibri"/>
              </a:rPr>
              <a:t>infection</a:t>
            </a:r>
            <a:endParaRPr sz="31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36985" y="1930127"/>
            <a:ext cx="10032064" cy="8325163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9728" y="1836024"/>
            <a:ext cx="4622165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b="1" dirty="0">
                <a:latin typeface="Calibri"/>
                <a:cs typeface="Calibri"/>
              </a:rPr>
              <a:t>Associated</a:t>
            </a:r>
            <a:r>
              <a:rPr sz="4500" b="1" spc="-40" dirty="0">
                <a:latin typeface="Calibri"/>
                <a:cs typeface="Calibri"/>
              </a:rPr>
              <a:t> </a:t>
            </a:r>
            <a:r>
              <a:rPr sz="4500" b="1" spc="10" dirty="0">
                <a:latin typeface="Calibri"/>
                <a:cs typeface="Calibri"/>
              </a:rPr>
              <a:t>findings</a:t>
            </a:r>
            <a:endParaRPr sz="45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9839" y="4170050"/>
            <a:ext cx="5198745" cy="4809490"/>
          </a:xfrm>
          <a:prstGeom prst="rect">
            <a:avLst/>
          </a:prstGeom>
          <a:ln w="20941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4255"/>
              </a:lnSpc>
            </a:pPr>
            <a:r>
              <a:rPr sz="3050" i="1" u="heavy" spc="-12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E</a:t>
            </a:r>
            <a:r>
              <a:rPr sz="3050" i="1" u="heavy" spc="-8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tiolog</a:t>
            </a:r>
            <a:r>
              <a:rPr sz="3050" i="1" u="heavy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y</a:t>
            </a:r>
            <a:r>
              <a:rPr sz="3050" i="1" u="heavy" spc="-16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 </a:t>
            </a:r>
            <a:r>
              <a:rPr sz="3050" i="1" u="heavy" spc="-8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ass</a:t>
            </a:r>
            <a:r>
              <a:rPr sz="3050" i="1" u="heavy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o</a:t>
            </a:r>
            <a:r>
              <a:rPr sz="3050" i="1" u="heavy" spc="-16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 </a:t>
            </a:r>
            <a:r>
              <a:rPr sz="3050" i="1" u="heavy" spc="-8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finding</a:t>
            </a:r>
            <a:r>
              <a:rPr sz="3050" i="1" u="heavy" spc="-8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s</a:t>
            </a:r>
            <a:r>
              <a:rPr sz="3600" spc="5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3600">
              <a:latin typeface="Calibri"/>
              <a:cs typeface="Calibri"/>
            </a:endParaRPr>
          </a:p>
          <a:p>
            <a:pPr marL="665480" marR="300990" indent="-565785">
              <a:lnSpc>
                <a:spcPts val="4090"/>
              </a:lnSpc>
              <a:spcBef>
                <a:spcPts val="1580"/>
              </a:spcBef>
              <a:buFont typeface="MS UI Gothic"/>
              <a:buChar char="❑"/>
              <a:tabLst>
                <a:tab pos="665480" algn="l"/>
                <a:tab pos="666115" algn="l"/>
              </a:tabLst>
            </a:pPr>
            <a:r>
              <a:rPr sz="3600" spc="-155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sz="3600" spc="-80" dirty="0">
                <a:solidFill>
                  <a:srgbClr val="404040"/>
                </a:solidFill>
                <a:latin typeface="Calibri"/>
                <a:cs typeface="Calibri"/>
              </a:rPr>
              <a:t>ai</a:t>
            </a:r>
            <a:r>
              <a:rPr sz="3600" spc="10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3600" spc="-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spc="-80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3600" spc="10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3600" spc="-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th</a:t>
            </a:r>
            <a:r>
              <a:rPr sz="3600" spc="1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3600" spc="-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spc="-130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egio</a:t>
            </a:r>
            <a:r>
              <a:rPr sz="3600" spc="10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3600" spc="-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3600" spc="5" dirty="0">
                <a:solidFill>
                  <a:srgbClr val="404040"/>
                </a:solidFill>
                <a:latin typeface="Calibri"/>
                <a:cs typeface="Calibri"/>
              </a:rPr>
              <a:t>f</a:t>
            </a:r>
            <a:r>
              <a:rPr sz="3600" spc="-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ea</a:t>
            </a:r>
            <a:r>
              <a:rPr sz="3600" spc="5" dirty="0">
                <a:solidFill>
                  <a:srgbClr val="404040"/>
                </a:solidFill>
                <a:latin typeface="Calibri"/>
                <a:cs typeface="Calibri"/>
              </a:rPr>
              <a:t>r  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3600" spc="10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3600" spc="-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spc="-70" dirty="0">
                <a:solidFill>
                  <a:srgbClr val="404040"/>
                </a:solidFill>
                <a:latin typeface="Calibri"/>
                <a:cs typeface="Calibri"/>
              </a:rPr>
              <a:t>ma</a:t>
            </a:r>
            <a:r>
              <a:rPr sz="3600" spc="-114" dirty="0">
                <a:solidFill>
                  <a:srgbClr val="404040"/>
                </a:solidFill>
                <a:latin typeface="Calibri"/>
                <a:cs typeface="Calibri"/>
              </a:rPr>
              <a:t>st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oi</a:t>
            </a:r>
            <a:r>
              <a:rPr sz="3600" spc="10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endParaRPr sz="3600">
              <a:latin typeface="Calibri"/>
              <a:cs typeface="Calibri"/>
            </a:endParaRPr>
          </a:p>
          <a:p>
            <a:pPr marL="665480" marR="252095" indent="-565785">
              <a:lnSpc>
                <a:spcPts val="4090"/>
              </a:lnSpc>
              <a:spcBef>
                <a:spcPts val="1475"/>
              </a:spcBef>
              <a:buFont typeface="MS UI Gothic"/>
              <a:buChar char="❑"/>
              <a:tabLst>
                <a:tab pos="665480" algn="l"/>
                <a:tab pos="666115" algn="l"/>
              </a:tabLst>
            </a:pPr>
            <a:r>
              <a:rPr sz="3600" spc="-250" dirty="0">
                <a:solidFill>
                  <a:srgbClr val="404040"/>
                </a:solidFill>
                <a:latin typeface="Calibri"/>
                <a:cs typeface="Calibri"/>
              </a:rPr>
              <a:t>V</a:t>
            </a:r>
            <a:r>
              <a:rPr sz="3600" spc="-8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sicula</a:t>
            </a:r>
            <a:r>
              <a:rPr sz="3600" spc="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3600" spc="-1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eru</a:t>
            </a:r>
            <a:r>
              <a:rPr sz="3600" spc="-90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tion</a:t>
            </a:r>
            <a:r>
              <a:rPr sz="3600" spc="10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3600" spc="-1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wit</a:t>
            </a:r>
            <a:r>
              <a:rPr sz="3600" spc="5" dirty="0">
                <a:solidFill>
                  <a:srgbClr val="404040"/>
                </a:solidFill>
                <a:latin typeface="Calibri"/>
                <a:cs typeface="Calibri"/>
              </a:rPr>
              <a:t>h  </a:t>
            </a:r>
            <a:r>
              <a:rPr sz="3600" spc="-70" dirty="0">
                <a:solidFill>
                  <a:srgbClr val="404040"/>
                </a:solidFill>
                <a:latin typeface="Calibri"/>
                <a:cs typeface="Calibri"/>
              </a:rPr>
              <a:t>Rams</a:t>
            </a:r>
            <a:r>
              <a:rPr sz="3600" spc="-14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3600" spc="1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3600" spc="-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spc="-70" dirty="0">
                <a:solidFill>
                  <a:srgbClr val="404040"/>
                </a:solidFill>
                <a:latin typeface="Calibri"/>
                <a:cs typeface="Calibri"/>
              </a:rPr>
              <a:t>Hu</a:t>
            </a:r>
            <a:r>
              <a:rPr sz="3600" spc="-110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3600" spc="5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3600" spc="-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spc="-140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3600" spc="-70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3600" spc="-13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3600" spc="-70" dirty="0">
                <a:solidFill>
                  <a:srgbClr val="404040"/>
                </a:solidFill>
                <a:latin typeface="Calibri"/>
                <a:cs typeface="Calibri"/>
              </a:rPr>
              <a:t>ome</a:t>
            </a:r>
            <a:endParaRPr sz="3600">
              <a:latin typeface="Calibri"/>
              <a:cs typeface="Calibri"/>
            </a:endParaRPr>
          </a:p>
          <a:p>
            <a:pPr marL="665480" marR="304800" indent="-565785">
              <a:lnSpc>
                <a:spcPts val="4090"/>
              </a:lnSpc>
              <a:spcBef>
                <a:spcPts val="1480"/>
              </a:spcBef>
              <a:buFont typeface="MS UI Gothic"/>
              <a:buChar char="❑"/>
              <a:tabLst>
                <a:tab pos="665480" algn="l"/>
                <a:tab pos="666115" algn="l"/>
              </a:tabLst>
            </a:pPr>
            <a:r>
              <a:rPr sz="3600" spc="-70" dirty="0">
                <a:solidFill>
                  <a:srgbClr val="404040"/>
                </a:solidFill>
                <a:latin typeface="Calibri"/>
                <a:cs typeface="Calibri"/>
              </a:rPr>
              <a:t>B</a:t>
            </a:r>
            <a:r>
              <a:rPr sz="3600" spc="-11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3600" spc="-130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3600" spc="-80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l</a:t>
            </a:r>
            <a:r>
              <a:rPr sz="3600" spc="1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3600" spc="-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sig</a:t>
            </a:r>
            <a:r>
              <a:rPr sz="3600" spc="-70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3600" spc="10" dirty="0">
                <a:solidFill>
                  <a:srgbClr val="404040"/>
                </a:solidFill>
                <a:latin typeface="Calibri"/>
                <a:cs typeface="Calibri"/>
              </a:rPr>
              <a:t>/</a:t>
            </a:r>
            <a:r>
              <a:rPr sz="3600" spc="-1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spc="-15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3600" spc="-105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oo</a:t>
            </a:r>
            <a:r>
              <a:rPr sz="3600" spc="10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3600" spc="-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spc="-10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3600" spc="-114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es  </a:t>
            </a:r>
            <a:r>
              <a:rPr sz="3600" spc="-70" dirty="0">
                <a:solidFill>
                  <a:srgbClr val="404040"/>
                </a:solidFill>
                <a:latin typeface="Calibri"/>
                <a:cs typeface="Calibri"/>
              </a:rPr>
              <a:t>w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3600" spc="-80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3600" spc="10" dirty="0">
                <a:solidFill>
                  <a:srgbClr val="404040"/>
                </a:solidFill>
                <a:latin typeface="Calibri"/>
                <a:cs typeface="Calibri"/>
              </a:rPr>
              <a:t>h</a:t>
            </a:r>
            <a:r>
              <a:rPr sz="3600" spc="-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spc="-75" dirty="0">
                <a:solidFill>
                  <a:srgbClr val="404040"/>
                </a:solidFill>
                <a:latin typeface="Calibri"/>
                <a:cs typeface="Calibri"/>
              </a:rPr>
              <a:t>basi</a:t>
            </a:r>
            <a:r>
              <a:rPr sz="3600" spc="-8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3600" spc="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3600" spc="-1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spc="10" dirty="0">
                <a:solidFill>
                  <a:srgbClr val="404040"/>
                </a:solidFill>
                <a:latin typeface="Calibri"/>
                <a:cs typeface="Calibri"/>
              </a:rPr>
              <a:t>#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18661" y="1055398"/>
            <a:ext cx="8764061" cy="912324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4626790" y="3126611"/>
            <a:ext cx="324739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77850" indent="-565785">
              <a:lnSpc>
                <a:spcPct val="100000"/>
              </a:lnSpc>
              <a:spcBef>
                <a:spcPts val="120"/>
              </a:spcBef>
              <a:buFont typeface="MS UI Gothic"/>
              <a:buChar char="❑"/>
              <a:tabLst>
                <a:tab pos="577850" algn="l"/>
                <a:tab pos="578485" algn="l"/>
              </a:tabLst>
            </a:pPr>
            <a:r>
              <a:rPr sz="2450" spc="35" dirty="0">
                <a:latin typeface="Microsoft Sans Serif"/>
                <a:cs typeface="Microsoft Sans Serif"/>
              </a:rPr>
              <a:t>Decreased</a:t>
            </a:r>
            <a:r>
              <a:rPr sz="2450" spc="-65" dirty="0">
                <a:latin typeface="Microsoft Sans Serif"/>
                <a:cs typeface="Microsoft Sans Serif"/>
              </a:rPr>
              <a:t> </a:t>
            </a:r>
            <a:r>
              <a:rPr sz="2450" spc="80" dirty="0">
                <a:latin typeface="Microsoft Sans Serif"/>
                <a:cs typeface="Microsoft Sans Serif"/>
              </a:rPr>
              <a:t>tearing</a:t>
            </a:r>
            <a:endParaRPr sz="24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329942" y="4743125"/>
            <a:ext cx="233553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77850" indent="-565785">
              <a:lnSpc>
                <a:spcPct val="100000"/>
              </a:lnSpc>
              <a:spcBef>
                <a:spcPts val="120"/>
              </a:spcBef>
              <a:buFont typeface="MS UI Gothic"/>
              <a:buChar char="❑"/>
              <a:tabLst>
                <a:tab pos="577850" algn="l"/>
                <a:tab pos="578485" algn="l"/>
              </a:tabLst>
            </a:pPr>
            <a:r>
              <a:rPr sz="2450" spc="85" dirty="0">
                <a:latin typeface="Microsoft Sans Serif"/>
                <a:cs typeface="Microsoft Sans Serif"/>
              </a:rPr>
              <a:t>Hype</a:t>
            </a:r>
            <a:r>
              <a:rPr sz="2450" spc="10" dirty="0">
                <a:latin typeface="Microsoft Sans Serif"/>
                <a:cs typeface="Microsoft Sans Serif"/>
              </a:rPr>
              <a:t>r</a:t>
            </a:r>
            <a:r>
              <a:rPr sz="2450" spc="-20" dirty="0">
                <a:latin typeface="Microsoft Sans Serif"/>
                <a:cs typeface="Microsoft Sans Serif"/>
              </a:rPr>
              <a:t>acusis</a:t>
            </a:r>
            <a:endParaRPr sz="24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61840" y="6213804"/>
            <a:ext cx="236664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77850" indent="-565785">
              <a:lnSpc>
                <a:spcPct val="100000"/>
              </a:lnSpc>
              <a:spcBef>
                <a:spcPts val="120"/>
              </a:spcBef>
              <a:buFont typeface="MS UI Gothic"/>
              <a:buChar char="❑"/>
              <a:tabLst>
                <a:tab pos="577850" algn="l"/>
                <a:tab pos="578485" algn="l"/>
              </a:tabLst>
            </a:pPr>
            <a:r>
              <a:rPr sz="2450" spc="-65" dirty="0">
                <a:latin typeface="Microsoft Sans Serif"/>
                <a:cs typeface="Microsoft Sans Serif"/>
              </a:rPr>
              <a:t>Loss </a:t>
            </a:r>
            <a:r>
              <a:rPr sz="2450" spc="114" dirty="0">
                <a:latin typeface="Microsoft Sans Serif"/>
                <a:cs typeface="Microsoft Sans Serif"/>
              </a:rPr>
              <a:t>of</a:t>
            </a:r>
            <a:r>
              <a:rPr sz="2450" spc="-10" dirty="0">
                <a:latin typeface="Microsoft Sans Serif"/>
                <a:cs typeface="Microsoft Sans Serif"/>
              </a:rPr>
              <a:t> </a:t>
            </a:r>
            <a:r>
              <a:rPr sz="2450" spc="30" dirty="0">
                <a:latin typeface="Microsoft Sans Serif"/>
                <a:cs typeface="Microsoft Sans Serif"/>
              </a:rPr>
              <a:t>taste</a:t>
            </a:r>
            <a:endParaRPr sz="24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762520" y="3152636"/>
            <a:ext cx="1365250" cy="1146175"/>
          </a:xfrm>
          <a:custGeom>
            <a:avLst/>
            <a:gdLst/>
            <a:ahLst/>
            <a:cxnLst/>
            <a:rect l="l" t="t" r="r" b="b"/>
            <a:pathLst>
              <a:path w="1365250" h="1146175">
                <a:moveTo>
                  <a:pt x="225668" y="0"/>
                </a:moveTo>
                <a:lnTo>
                  <a:pt x="0" y="305994"/>
                </a:lnTo>
                <a:lnTo>
                  <a:pt x="362072" y="573007"/>
                </a:lnTo>
                <a:lnTo>
                  <a:pt x="0" y="840021"/>
                </a:lnTo>
                <a:lnTo>
                  <a:pt x="225668" y="1146016"/>
                </a:lnTo>
                <a:lnTo>
                  <a:pt x="682366" y="809214"/>
                </a:lnTo>
                <a:lnTo>
                  <a:pt x="1322958" y="809214"/>
                </a:lnTo>
                <a:lnTo>
                  <a:pt x="1002660" y="573007"/>
                </a:lnTo>
                <a:lnTo>
                  <a:pt x="1322958" y="336802"/>
                </a:lnTo>
                <a:lnTo>
                  <a:pt x="682366" y="336802"/>
                </a:lnTo>
                <a:lnTo>
                  <a:pt x="225668" y="0"/>
                </a:lnTo>
                <a:close/>
              </a:path>
              <a:path w="1365250" h="1146175">
                <a:moveTo>
                  <a:pt x="1322958" y="809214"/>
                </a:moveTo>
                <a:lnTo>
                  <a:pt x="682366" y="809214"/>
                </a:lnTo>
                <a:lnTo>
                  <a:pt x="1139064" y="1146016"/>
                </a:lnTo>
                <a:lnTo>
                  <a:pt x="1364733" y="840021"/>
                </a:lnTo>
                <a:lnTo>
                  <a:pt x="1322958" y="809214"/>
                </a:lnTo>
                <a:close/>
              </a:path>
              <a:path w="1365250" h="1146175">
                <a:moveTo>
                  <a:pt x="1139064" y="0"/>
                </a:moveTo>
                <a:lnTo>
                  <a:pt x="682366" y="336802"/>
                </a:lnTo>
                <a:lnTo>
                  <a:pt x="1322958" y="336802"/>
                </a:lnTo>
                <a:lnTo>
                  <a:pt x="1364733" y="305994"/>
                </a:lnTo>
                <a:lnTo>
                  <a:pt x="11390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4011" y="323340"/>
            <a:ext cx="19057620" cy="965200"/>
          </a:xfrm>
          <a:custGeom>
            <a:avLst/>
            <a:gdLst/>
            <a:ahLst/>
            <a:cxnLst/>
            <a:rect l="l" t="t" r="r" b="b"/>
            <a:pathLst>
              <a:path w="19057620" h="965200">
                <a:moveTo>
                  <a:pt x="18896701" y="0"/>
                </a:moveTo>
                <a:lnTo>
                  <a:pt x="160776" y="0"/>
                </a:lnTo>
                <a:lnTo>
                  <a:pt x="109958" y="8195"/>
                </a:lnTo>
                <a:lnTo>
                  <a:pt x="65824" y="31018"/>
                </a:lnTo>
                <a:lnTo>
                  <a:pt x="31020" y="65820"/>
                </a:lnTo>
                <a:lnTo>
                  <a:pt x="8196" y="109953"/>
                </a:lnTo>
                <a:lnTo>
                  <a:pt x="0" y="160769"/>
                </a:lnTo>
                <a:lnTo>
                  <a:pt x="0" y="803861"/>
                </a:lnTo>
                <a:lnTo>
                  <a:pt x="8196" y="854679"/>
                </a:lnTo>
                <a:lnTo>
                  <a:pt x="31020" y="898813"/>
                </a:lnTo>
                <a:lnTo>
                  <a:pt x="65824" y="933617"/>
                </a:lnTo>
                <a:lnTo>
                  <a:pt x="109958" y="956441"/>
                </a:lnTo>
                <a:lnTo>
                  <a:pt x="160776" y="964637"/>
                </a:lnTo>
                <a:lnTo>
                  <a:pt x="18896701" y="964637"/>
                </a:lnTo>
                <a:lnTo>
                  <a:pt x="18947519" y="956441"/>
                </a:lnTo>
                <a:lnTo>
                  <a:pt x="18991654" y="933617"/>
                </a:lnTo>
                <a:lnTo>
                  <a:pt x="19026459" y="898813"/>
                </a:lnTo>
                <a:lnTo>
                  <a:pt x="19049284" y="854679"/>
                </a:lnTo>
                <a:lnTo>
                  <a:pt x="19057481" y="803861"/>
                </a:lnTo>
                <a:lnTo>
                  <a:pt x="19057481" y="160769"/>
                </a:lnTo>
                <a:lnTo>
                  <a:pt x="19049284" y="109953"/>
                </a:lnTo>
                <a:lnTo>
                  <a:pt x="19026459" y="65820"/>
                </a:lnTo>
                <a:lnTo>
                  <a:pt x="18991654" y="31018"/>
                </a:lnTo>
                <a:lnTo>
                  <a:pt x="18947519" y="8195"/>
                </a:lnTo>
                <a:lnTo>
                  <a:pt x="18896701" y="0"/>
                </a:lnTo>
                <a:close/>
              </a:path>
            </a:pathLst>
          </a:custGeom>
          <a:solidFill>
            <a:srgbClr val="B663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5464" y="405352"/>
            <a:ext cx="1447546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100" spc="-40" dirty="0">
                <a:solidFill>
                  <a:srgbClr val="FFFFFF"/>
                </a:solidFill>
              </a:rPr>
              <a:t>FACIAL</a:t>
            </a:r>
            <a:r>
              <a:rPr sz="4100" spc="10" dirty="0">
                <a:solidFill>
                  <a:srgbClr val="FFFFFF"/>
                </a:solidFill>
              </a:rPr>
              <a:t> CANAL </a:t>
            </a:r>
            <a:r>
              <a:rPr sz="4100" spc="5" dirty="0">
                <a:solidFill>
                  <a:srgbClr val="FFFFFF"/>
                </a:solidFill>
              </a:rPr>
              <a:t>:</a:t>
            </a:r>
            <a:r>
              <a:rPr sz="4100" spc="10" dirty="0">
                <a:solidFill>
                  <a:srgbClr val="FFFFFF"/>
                </a:solidFill>
              </a:rPr>
              <a:t> </a:t>
            </a:r>
            <a:r>
              <a:rPr sz="4100" dirty="0">
                <a:solidFill>
                  <a:srgbClr val="404040"/>
                </a:solidFill>
              </a:rPr>
              <a:t>between</a:t>
            </a:r>
            <a:r>
              <a:rPr sz="4100" spc="10" dirty="0">
                <a:solidFill>
                  <a:srgbClr val="404040"/>
                </a:solidFill>
              </a:rPr>
              <a:t> </a:t>
            </a:r>
            <a:r>
              <a:rPr sz="4100" spc="-5" dirty="0">
                <a:solidFill>
                  <a:srgbClr val="404040"/>
                </a:solidFill>
              </a:rPr>
              <a:t>geniculate</a:t>
            </a:r>
            <a:r>
              <a:rPr sz="4100" spc="15" dirty="0">
                <a:solidFill>
                  <a:srgbClr val="404040"/>
                </a:solidFill>
              </a:rPr>
              <a:t> </a:t>
            </a:r>
            <a:r>
              <a:rPr sz="4100" spc="-5" dirty="0">
                <a:solidFill>
                  <a:srgbClr val="404040"/>
                </a:solidFill>
              </a:rPr>
              <a:t>ganglion</a:t>
            </a:r>
            <a:r>
              <a:rPr sz="4100" spc="10" dirty="0">
                <a:solidFill>
                  <a:srgbClr val="404040"/>
                </a:solidFill>
              </a:rPr>
              <a:t> and </a:t>
            </a:r>
            <a:r>
              <a:rPr sz="4100" spc="5" dirty="0">
                <a:solidFill>
                  <a:srgbClr val="404040"/>
                </a:solidFill>
              </a:rPr>
              <a:t>nerve</a:t>
            </a:r>
            <a:r>
              <a:rPr sz="4100" spc="10" dirty="0">
                <a:solidFill>
                  <a:srgbClr val="404040"/>
                </a:solidFill>
              </a:rPr>
              <a:t> </a:t>
            </a:r>
            <a:r>
              <a:rPr sz="4100" spc="-15" dirty="0">
                <a:solidFill>
                  <a:srgbClr val="404040"/>
                </a:solidFill>
              </a:rPr>
              <a:t>to</a:t>
            </a:r>
            <a:r>
              <a:rPr sz="4100" spc="10" dirty="0">
                <a:solidFill>
                  <a:srgbClr val="404040"/>
                </a:solidFill>
              </a:rPr>
              <a:t> </a:t>
            </a:r>
            <a:r>
              <a:rPr sz="4100" spc="-5" dirty="0">
                <a:solidFill>
                  <a:srgbClr val="404040"/>
                </a:solidFill>
              </a:rPr>
              <a:t>stapedius</a:t>
            </a:r>
            <a:endParaRPr sz="4100"/>
          </a:p>
        </p:txBody>
      </p:sp>
      <p:grpSp>
        <p:nvGrpSpPr>
          <p:cNvPr id="4" name="object 4"/>
          <p:cNvGrpSpPr/>
          <p:nvPr/>
        </p:nvGrpSpPr>
        <p:grpSpPr>
          <a:xfrm>
            <a:off x="1671887" y="1831280"/>
            <a:ext cx="13673455" cy="9123680"/>
            <a:chOff x="1671887" y="1831280"/>
            <a:chExt cx="13673455" cy="91236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81184" y="1831280"/>
              <a:ext cx="8764061" cy="912324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671887" y="4480230"/>
              <a:ext cx="5082540" cy="2332355"/>
            </a:xfrm>
            <a:custGeom>
              <a:avLst/>
              <a:gdLst/>
              <a:ahLst/>
              <a:cxnLst/>
              <a:rect l="l" t="t" r="r" b="b"/>
              <a:pathLst>
                <a:path w="5082540" h="2332354">
                  <a:moveTo>
                    <a:pt x="3915917" y="0"/>
                  </a:moveTo>
                  <a:lnTo>
                    <a:pt x="3915917" y="583055"/>
                  </a:lnTo>
                  <a:lnTo>
                    <a:pt x="0" y="583055"/>
                  </a:lnTo>
                  <a:lnTo>
                    <a:pt x="0" y="1749167"/>
                  </a:lnTo>
                  <a:lnTo>
                    <a:pt x="3915917" y="1749167"/>
                  </a:lnTo>
                  <a:lnTo>
                    <a:pt x="3915917" y="2332223"/>
                  </a:lnTo>
                  <a:lnTo>
                    <a:pt x="5082029" y="1166112"/>
                  </a:lnTo>
                  <a:lnTo>
                    <a:pt x="3915917" y="0"/>
                  </a:lnTo>
                  <a:close/>
                </a:path>
              </a:pathLst>
            </a:custGeom>
            <a:solidFill>
              <a:srgbClr val="CFD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42178" y="5167446"/>
              <a:ext cx="4341446" cy="99571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073591" y="5179896"/>
              <a:ext cx="4278630" cy="933450"/>
            </a:xfrm>
            <a:custGeom>
              <a:avLst/>
              <a:gdLst/>
              <a:ahLst/>
              <a:cxnLst/>
              <a:rect l="l" t="t" r="r" b="b"/>
              <a:pathLst>
                <a:path w="4278630" h="933450">
                  <a:moveTo>
                    <a:pt x="4123137" y="0"/>
                  </a:moveTo>
                  <a:lnTo>
                    <a:pt x="155484" y="0"/>
                  </a:lnTo>
                  <a:lnTo>
                    <a:pt x="106339" y="7926"/>
                  </a:lnTo>
                  <a:lnTo>
                    <a:pt x="63657" y="29999"/>
                  </a:lnTo>
                  <a:lnTo>
                    <a:pt x="29999" y="63657"/>
                  </a:lnTo>
                  <a:lnTo>
                    <a:pt x="7926" y="106339"/>
                  </a:lnTo>
                  <a:lnTo>
                    <a:pt x="0" y="155484"/>
                  </a:lnTo>
                  <a:lnTo>
                    <a:pt x="0" y="777404"/>
                  </a:lnTo>
                  <a:lnTo>
                    <a:pt x="7926" y="826549"/>
                  </a:lnTo>
                  <a:lnTo>
                    <a:pt x="29999" y="869231"/>
                  </a:lnTo>
                  <a:lnTo>
                    <a:pt x="63657" y="902889"/>
                  </a:lnTo>
                  <a:lnTo>
                    <a:pt x="106339" y="924962"/>
                  </a:lnTo>
                  <a:lnTo>
                    <a:pt x="155484" y="932888"/>
                  </a:lnTo>
                  <a:lnTo>
                    <a:pt x="4123137" y="932888"/>
                  </a:lnTo>
                  <a:lnTo>
                    <a:pt x="4172282" y="924962"/>
                  </a:lnTo>
                  <a:lnTo>
                    <a:pt x="4214964" y="902889"/>
                  </a:lnTo>
                  <a:lnTo>
                    <a:pt x="4248622" y="869231"/>
                  </a:lnTo>
                  <a:lnTo>
                    <a:pt x="4270694" y="826549"/>
                  </a:lnTo>
                  <a:lnTo>
                    <a:pt x="4278621" y="777404"/>
                  </a:lnTo>
                  <a:lnTo>
                    <a:pt x="4278621" y="155484"/>
                  </a:lnTo>
                  <a:lnTo>
                    <a:pt x="4270694" y="106339"/>
                  </a:lnTo>
                  <a:lnTo>
                    <a:pt x="4248622" y="63657"/>
                  </a:lnTo>
                  <a:lnTo>
                    <a:pt x="4214964" y="29999"/>
                  </a:lnTo>
                  <a:lnTo>
                    <a:pt x="4172282" y="7926"/>
                  </a:lnTo>
                  <a:lnTo>
                    <a:pt x="4123137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284421" y="5262589"/>
            <a:ext cx="3859529" cy="616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850" dirty="0">
                <a:solidFill>
                  <a:srgbClr val="FFFFFF"/>
                </a:solidFill>
                <a:latin typeface="Calibri"/>
                <a:cs typeface="Calibri"/>
              </a:rPr>
              <a:t>Associated</a:t>
            </a:r>
            <a:r>
              <a:rPr sz="385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850" spc="5" dirty="0">
                <a:solidFill>
                  <a:srgbClr val="FFFFFF"/>
                </a:solidFill>
                <a:latin typeface="Calibri"/>
                <a:cs typeface="Calibri"/>
              </a:rPr>
              <a:t>findings</a:t>
            </a:r>
            <a:endParaRPr sz="38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461603" y="3972217"/>
            <a:ext cx="5547995" cy="2210435"/>
            <a:chOff x="9461603" y="3972217"/>
            <a:chExt cx="5547995" cy="2210435"/>
          </a:xfrm>
        </p:grpSpPr>
        <p:sp>
          <p:nvSpPr>
            <p:cNvPr id="11" name="object 11"/>
            <p:cNvSpPr/>
            <p:nvPr/>
          </p:nvSpPr>
          <p:spPr>
            <a:xfrm>
              <a:off x="9461603" y="4591330"/>
              <a:ext cx="1832610" cy="1591310"/>
            </a:xfrm>
            <a:custGeom>
              <a:avLst/>
              <a:gdLst/>
              <a:ahLst/>
              <a:cxnLst/>
              <a:rect l="l" t="t" r="r" b="b"/>
              <a:pathLst>
                <a:path w="1832609" h="1591310">
                  <a:moveTo>
                    <a:pt x="74821" y="431994"/>
                  </a:moveTo>
                  <a:lnTo>
                    <a:pt x="0" y="821360"/>
                  </a:lnTo>
                  <a:lnTo>
                    <a:pt x="531968" y="923586"/>
                  </a:lnTo>
                  <a:lnTo>
                    <a:pt x="167592" y="1324424"/>
                  </a:lnTo>
                  <a:lnTo>
                    <a:pt x="460980" y="1591123"/>
                  </a:lnTo>
                  <a:lnTo>
                    <a:pt x="988111" y="1011241"/>
                  </a:lnTo>
                  <a:lnTo>
                    <a:pt x="1786114" y="1011241"/>
                  </a:lnTo>
                  <a:lnTo>
                    <a:pt x="1832513" y="769762"/>
                  </a:lnTo>
                  <a:lnTo>
                    <a:pt x="1300550" y="667536"/>
                  </a:lnTo>
                  <a:lnTo>
                    <a:pt x="1380233" y="579880"/>
                  </a:lnTo>
                  <a:lnTo>
                    <a:pt x="844405" y="579880"/>
                  </a:lnTo>
                  <a:lnTo>
                    <a:pt x="74821" y="431994"/>
                  </a:lnTo>
                  <a:close/>
                </a:path>
                <a:path w="1832609" h="1591310">
                  <a:moveTo>
                    <a:pt x="1786114" y="1011241"/>
                  </a:moveTo>
                  <a:lnTo>
                    <a:pt x="988111" y="1011241"/>
                  </a:lnTo>
                  <a:lnTo>
                    <a:pt x="1757699" y="1159128"/>
                  </a:lnTo>
                  <a:lnTo>
                    <a:pt x="1786114" y="1011241"/>
                  </a:lnTo>
                  <a:close/>
                </a:path>
                <a:path w="1832609" h="1591310">
                  <a:moveTo>
                    <a:pt x="1371533" y="0"/>
                  </a:moveTo>
                  <a:lnTo>
                    <a:pt x="844405" y="579880"/>
                  </a:lnTo>
                  <a:lnTo>
                    <a:pt x="1380233" y="579880"/>
                  </a:lnTo>
                  <a:lnTo>
                    <a:pt x="1664927" y="266697"/>
                  </a:lnTo>
                  <a:lnTo>
                    <a:pt x="13715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90592" y="3972217"/>
              <a:ext cx="418835" cy="41883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4567420" y="3896691"/>
            <a:ext cx="350456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77850" indent="-565785">
              <a:lnSpc>
                <a:spcPct val="100000"/>
              </a:lnSpc>
              <a:spcBef>
                <a:spcPts val="95"/>
              </a:spcBef>
              <a:buFont typeface="Lucida Sans Unicode"/>
              <a:buChar char="▪"/>
              <a:tabLst>
                <a:tab pos="578485" algn="l"/>
              </a:tabLst>
            </a:pPr>
            <a:r>
              <a:rPr sz="4950" spc="165" baseline="1683" dirty="0">
                <a:solidFill>
                  <a:srgbClr val="77933C"/>
                </a:solidFill>
                <a:latin typeface="Microsoft Sans Serif"/>
                <a:cs typeface="Microsoft Sans Serif"/>
              </a:rPr>
              <a:t>Normal</a:t>
            </a:r>
            <a:r>
              <a:rPr sz="4950" spc="-179" baseline="1683" dirty="0">
                <a:solidFill>
                  <a:srgbClr val="77933C"/>
                </a:solidFill>
                <a:latin typeface="Microsoft Sans Serif"/>
                <a:cs typeface="Microsoft Sans Serif"/>
              </a:rPr>
              <a:t> </a:t>
            </a:r>
            <a:r>
              <a:rPr sz="4950" spc="142" baseline="1683" dirty="0">
                <a:solidFill>
                  <a:srgbClr val="77933C"/>
                </a:solidFill>
                <a:latin typeface="Microsoft Sans Serif"/>
                <a:cs typeface="Microsoft Sans Serif"/>
              </a:rPr>
              <a:t>tearing</a:t>
            </a:r>
            <a:endParaRPr sz="4950" baseline="1683">
              <a:latin typeface="Microsoft Sans Serif"/>
              <a:cs typeface="Microsoft Sans Serif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861347" y="5558680"/>
            <a:ext cx="418835" cy="418835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3838177" y="5483154"/>
            <a:ext cx="291719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77850" indent="-565785">
              <a:lnSpc>
                <a:spcPct val="100000"/>
              </a:lnSpc>
              <a:spcBef>
                <a:spcPts val="95"/>
              </a:spcBef>
              <a:buFont typeface="Lucida Sans Unicode"/>
              <a:buChar char="▪"/>
              <a:tabLst>
                <a:tab pos="578485" algn="l"/>
              </a:tabLst>
            </a:pPr>
            <a:r>
              <a:rPr sz="4950" spc="142" baseline="1683" dirty="0">
                <a:solidFill>
                  <a:srgbClr val="31859C"/>
                </a:solidFill>
                <a:latin typeface="Microsoft Sans Serif"/>
                <a:cs typeface="Microsoft Sans Serif"/>
              </a:rPr>
              <a:t>Hype</a:t>
            </a:r>
            <a:r>
              <a:rPr sz="4950" spc="7" baseline="1683" dirty="0">
                <a:solidFill>
                  <a:srgbClr val="31859C"/>
                </a:solidFill>
                <a:latin typeface="Microsoft Sans Serif"/>
                <a:cs typeface="Microsoft Sans Serif"/>
              </a:rPr>
              <a:t>r</a:t>
            </a:r>
            <a:r>
              <a:rPr sz="4950" spc="-67" baseline="1683" dirty="0">
                <a:solidFill>
                  <a:srgbClr val="31859C"/>
                </a:solidFill>
                <a:latin typeface="Microsoft Sans Serif"/>
                <a:cs typeface="Microsoft Sans Serif"/>
              </a:rPr>
              <a:t>acusis</a:t>
            </a:r>
            <a:endParaRPr sz="4950" baseline="1683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4698254" y="6777461"/>
            <a:ext cx="419100" cy="1351280"/>
            <a:chOff x="14698254" y="6777461"/>
            <a:chExt cx="419100" cy="135128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98254" y="6777461"/>
              <a:ext cx="418835" cy="41883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98254" y="7709370"/>
              <a:ext cx="418835" cy="41883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4675082" y="6701936"/>
            <a:ext cx="4305935" cy="1460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77850" indent="-565785">
              <a:lnSpc>
                <a:spcPct val="100000"/>
              </a:lnSpc>
              <a:spcBef>
                <a:spcPts val="95"/>
              </a:spcBef>
              <a:buFont typeface="Lucida Sans Unicode"/>
              <a:buChar char="▪"/>
              <a:tabLst>
                <a:tab pos="578485" algn="l"/>
              </a:tabLst>
            </a:pPr>
            <a:r>
              <a:rPr sz="4950" spc="-157" baseline="1683" dirty="0">
                <a:solidFill>
                  <a:srgbClr val="31859C"/>
                </a:solidFill>
                <a:latin typeface="Microsoft Sans Serif"/>
                <a:cs typeface="Microsoft Sans Serif"/>
              </a:rPr>
              <a:t>Loss</a:t>
            </a:r>
            <a:r>
              <a:rPr sz="4950" spc="-120" baseline="1683" dirty="0">
                <a:solidFill>
                  <a:srgbClr val="31859C"/>
                </a:solidFill>
                <a:latin typeface="Microsoft Sans Serif"/>
                <a:cs typeface="Microsoft Sans Serif"/>
              </a:rPr>
              <a:t> </a:t>
            </a:r>
            <a:r>
              <a:rPr sz="4950" spc="209" baseline="1683" dirty="0">
                <a:solidFill>
                  <a:srgbClr val="31859C"/>
                </a:solidFill>
                <a:latin typeface="Microsoft Sans Serif"/>
                <a:cs typeface="Microsoft Sans Serif"/>
              </a:rPr>
              <a:t>of</a:t>
            </a:r>
            <a:r>
              <a:rPr sz="4950" baseline="1683" dirty="0">
                <a:solidFill>
                  <a:srgbClr val="31859C"/>
                </a:solidFill>
                <a:latin typeface="Microsoft Sans Serif"/>
                <a:cs typeface="Microsoft Sans Serif"/>
              </a:rPr>
              <a:t> </a:t>
            </a:r>
            <a:r>
              <a:rPr sz="4950" spc="44" baseline="1683" dirty="0">
                <a:solidFill>
                  <a:srgbClr val="31859C"/>
                </a:solidFill>
                <a:latin typeface="Microsoft Sans Serif"/>
                <a:cs typeface="Microsoft Sans Serif"/>
              </a:rPr>
              <a:t>taste</a:t>
            </a:r>
            <a:endParaRPr sz="4950" baseline="1683">
              <a:latin typeface="Microsoft Sans Serif"/>
              <a:cs typeface="Microsoft Sans Serif"/>
            </a:endParaRPr>
          </a:p>
          <a:p>
            <a:pPr marL="577850" indent="-565785">
              <a:lnSpc>
                <a:spcPct val="100000"/>
              </a:lnSpc>
              <a:spcBef>
                <a:spcPts val="3379"/>
              </a:spcBef>
              <a:buFont typeface="Lucida Sans Unicode"/>
              <a:buChar char="▪"/>
              <a:tabLst>
                <a:tab pos="578485" algn="l"/>
              </a:tabLst>
            </a:pPr>
            <a:r>
              <a:rPr sz="4950" spc="7" baseline="1683" dirty="0">
                <a:solidFill>
                  <a:srgbClr val="31859C"/>
                </a:solidFill>
                <a:latin typeface="Microsoft Sans Serif"/>
                <a:cs typeface="Microsoft Sans Serif"/>
              </a:rPr>
              <a:t>Decrease</a:t>
            </a:r>
            <a:r>
              <a:rPr sz="4950" spc="-165" baseline="1683" dirty="0">
                <a:solidFill>
                  <a:srgbClr val="31859C"/>
                </a:solidFill>
                <a:latin typeface="Microsoft Sans Serif"/>
                <a:cs typeface="Microsoft Sans Serif"/>
              </a:rPr>
              <a:t> </a:t>
            </a:r>
            <a:r>
              <a:rPr sz="4950" spc="60" baseline="1683" dirty="0">
                <a:solidFill>
                  <a:srgbClr val="31859C"/>
                </a:solidFill>
                <a:latin typeface="Microsoft Sans Serif"/>
                <a:cs typeface="Microsoft Sans Serif"/>
              </a:rPr>
              <a:t>salivation</a:t>
            </a:r>
            <a:endParaRPr sz="4950" baseline="1683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63321" y="2348743"/>
            <a:ext cx="7042784" cy="1348740"/>
            <a:chOff x="963321" y="2348743"/>
            <a:chExt cx="7042784" cy="13487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3321" y="2348743"/>
              <a:ext cx="7042222" cy="134820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94734" y="2361192"/>
              <a:ext cx="6979920" cy="1285875"/>
            </a:xfrm>
            <a:custGeom>
              <a:avLst/>
              <a:gdLst/>
              <a:ahLst/>
              <a:cxnLst/>
              <a:rect l="l" t="t" r="r" b="b"/>
              <a:pathLst>
                <a:path w="6979920" h="1285875">
                  <a:moveTo>
                    <a:pt x="6765162" y="0"/>
                  </a:moveTo>
                  <a:lnTo>
                    <a:pt x="214235" y="0"/>
                  </a:lnTo>
                  <a:lnTo>
                    <a:pt x="165113" y="5658"/>
                  </a:lnTo>
                  <a:lnTo>
                    <a:pt x="120020" y="21775"/>
                  </a:lnTo>
                  <a:lnTo>
                    <a:pt x="80242" y="47065"/>
                  </a:lnTo>
                  <a:lnTo>
                    <a:pt x="47065" y="80241"/>
                  </a:lnTo>
                  <a:lnTo>
                    <a:pt x="21775" y="120019"/>
                  </a:lnTo>
                  <a:lnTo>
                    <a:pt x="5658" y="165112"/>
                  </a:lnTo>
                  <a:lnTo>
                    <a:pt x="0" y="214234"/>
                  </a:lnTo>
                  <a:lnTo>
                    <a:pt x="0" y="1071148"/>
                  </a:lnTo>
                  <a:lnTo>
                    <a:pt x="5658" y="1120270"/>
                  </a:lnTo>
                  <a:lnTo>
                    <a:pt x="21775" y="1165363"/>
                  </a:lnTo>
                  <a:lnTo>
                    <a:pt x="47065" y="1205141"/>
                  </a:lnTo>
                  <a:lnTo>
                    <a:pt x="80242" y="1238318"/>
                  </a:lnTo>
                  <a:lnTo>
                    <a:pt x="120020" y="1263608"/>
                  </a:lnTo>
                  <a:lnTo>
                    <a:pt x="165113" y="1279725"/>
                  </a:lnTo>
                  <a:lnTo>
                    <a:pt x="214235" y="1285383"/>
                  </a:lnTo>
                  <a:lnTo>
                    <a:pt x="6765162" y="1285383"/>
                  </a:lnTo>
                  <a:lnTo>
                    <a:pt x="6814284" y="1279725"/>
                  </a:lnTo>
                  <a:lnTo>
                    <a:pt x="6859377" y="1263608"/>
                  </a:lnTo>
                  <a:lnTo>
                    <a:pt x="6899155" y="1238318"/>
                  </a:lnTo>
                  <a:lnTo>
                    <a:pt x="6932332" y="1205141"/>
                  </a:lnTo>
                  <a:lnTo>
                    <a:pt x="6957621" y="1165363"/>
                  </a:lnTo>
                  <a:lnTo>
                    <a:pt x="6973738" y="1120270"/>
                  </a:lnTo>
                  <a:lnTo>
                    <a:pt x="6979396" y="1071148"/>
                  </a:lnTo>
                  <a:lnTo>
                    <a:pt x="6979396" y="214234"/>
                  </a:lnTo>
                  <a:lnTo>
                    <a:pt x="6973738" y="165112"/>
                  </a:lnTo>
                  <a:lnTo>
                    <a:pt x="6957621" y="120019"/>
                  </a:lnTo>
                  <a:lnTo>
                    <a:pt x="6932332" y="80241"/>
                  </a:lnTo>
                  <a:lnTo>
                    <a:pt x="6899155" y="47065"/>
                  </a:lnTo>
                  <a:lnTo>
                    <a:pt x="6859377" y="21775"/>
                  </a:lnTo>
                  <a:lnTo>
                    <a:pt x="6814284" y="5658"/>
                  </a:lnTo>
                  <a:lnTo>
                    <a:pt x="6765162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248963" y="2478919"/>
            <a:ext cx="5457825" cy="8426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50" b="1" spc="-10" dirty="0">
                <a:solidFill>
                  <a:srgbClr val="FFFFFF"/>
                </a:solidFill>
                <a:latin typeface="Calibri"/>
                <a:cs typeface="Calibri"/>
              </a:rPr>
              <a:t>Associated</a:t>
            </a:r>
            <a:r>
              <a:rPr sz="535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350" b="1" dirty="0">
                <a:solidFill>
                  <a:srgbClr val="FFFFFF"/>
                </a:solidFill>
                <a:latin typeface="Calibri"/>
                <a:cs typeface="Calibri"/>
              </a:rPr>
              <a:t>findings</a:t>
            </a:r>
            <a:endParaRPr sz="535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84011" y="386281"/>
            <a:ext cx="19057620" cy="965200"/>
          </a:xfrm>
          <a:custGeom>
            <a:avLst/>
            <a:gdLst/>
            <a:ahLst/>
            <a:cxnLst/>
            <a:rect l="l" t="t" r="r" b="b"/>
            <a:pathLst>
              <a:path w="19057620" h="965200">
                <a:moveTo>
                  <a:pt x="18896701" y="0"/>
                </a:moveTo>
                <a:lnTo>
                  <a:pt x="160776" y="0"/>
                </a:lnTo>
                <a:lnTo>
                  <a:pt x="109958" y="8197"/>
                </a:lnTo>
                <a:lnTo>
                  <a:pt x="65824" y="31022"/>
                </a:lnTo>
                <a:lnTo>
                  <a:pt x="31020" y="65827"/>
                </a:lnTo>
                <a:lnTo>
                  <a:pt x="8196" y="109962"/>
                </a:lnTo>
                <a:lnTo>
                  <a:pt x="0" y="160780"/>
                </a:lnTo>
                <a:lnTo>
                  <a:pt x="0" y="803864"/>
                </a:lnTo>
                <a:lnTo>
                  <a:pt x="8196" y="854682"/>
                </a:lnTo>
                <a:lnTo>
                  <a:pt x="31020" y="898816"/>
                </a:lnTo>
                <a:lnTo>
                  <a:pt x="65824" y="933620"/>
                </a:lnTo>
                <a:lnTo>
                  <a:pt x="109958" y="956444"/>
                </a:lnTo>
                <a:lnTo>
                  <a:pt x="160776" y="964640"/>
                </a:lnTo>
                <a:lnTo>
                  <a:pt x="18896701" y="964640"/>
                </a:lnTo>
                <a:lnTo>
                  <a:pt x="18947519" y="956444"/>
                </a:lnTo>
                <a:lnTo>
                  <a:pt x="18991654" y="933620"/>
                </a:lnTo>
                <a:lnTo>
                  <a:pt x="19026459" y="898816"/>
                </a:lnTo>
                <a:lnTo>
                  <a:pt x="19049284" y="854682"/>
                </a:lnTo>
                <a:lnTo>
                  <a:pt x="19057481" y="803864"/>
                </a:lnTo>
                <a:lnTo>
                  <a:pt x="19057481" y="160780"/>
                </a:lnTo>
                <a:lnTo>
                  <a:pt x="19049284" y="109962"/>
                </a:lnTo>
                <a:lnTo>
                  <a:pt x="19026459" y="65827"/>
                </a:lnTo>
                <a:lnTo>
                  <a:pt x="18991654" y="31022"/>
                </a:lnTo>
                <a:lnTo>
                  <a:pt x="18947519" y="8197"/>
                </a:lnTo>
                <a:lnTo>
                  <a:pt x="18896701" y="0"/>
                </a:lnTo>
                <a:close/>
              </a:path>
            </a:pathLst>
          </a:custGeom>
          <a:solidFill>
            <a:srgbClr val="B663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5464" y="405352"/>
            <a:ext cx="14629765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100" spc="-40" dirty="0">
                <a:solidFill>
                  <a:srgbClr val="FFFFFF"/>
                </a:solidFill>
              </a:rPr>
              <a:t>FACIAL</a:t>
            </a:r>
            <a:r>
              <a:rPr sz="4100" spc="10" dirty="0">
                <a:solidFill>
                  <a:srgbClr val="FFFFFF"/>
                </a:solidFill>
              </a:rPr>
              <a:t> CANAL</a:t>
            </a:r>
            <a:r>
              <a:rPr sz="4100" spc="15" dirty="0">
                <a:solidFill>
                  <a:srgbClr val="FFFFFF"/>
                </a:solidFill>
              </a:rPr>
              <a:t> </a:t>
            </a:r>
            <a:r>
              <a:rPr sz="4100" spc="5" dirty="0">
                <a:solidFill>
                  <a:srgbClr val="FFFFFF"/>
                </a:solidFill>
              </a:rPr>
              <a:t>:</a:t>
            </a:r>
            <a:r>
              <a:rPr sz="4100" spc="15" dirty="0">
                <a:solidFill>
                  <a:srgbClr val="FFFFFF"/>
                </a:solidFill>
              </a:rPr>
              <a:t> </a:t>
            </a:r>
            <a:r>
              <a:rPr sz="2950" b="1" spc="5" dirty="0">
                <a:solidFill>
                  <a:srgbClr val="404040"/>
                </a:solidFill>
                <a:latin typeface="Calibri"/>
                <a:cs typeface="Calibri"/>
              </a:rPr>
              <a:t>BETWEEN </a:t>
            </a:r>
            <a:r>
              <a:rPr sz="2950" spc="5" dirty="0">
                <a:solidFill>
                  <a:srgbClr val="404040"/>
                </a:solidFill>
              </a:rPr>
              <a:t>ORIGIN </a:t>
            </a:r>
            <a:r>
              <a:rPr sz="2950" spc="10" dirty="0">
                <a:solidFill>
                  <a:srgbClr val="404040"/>
                </a:solidFill>
              </a:rPr>
              <a:t>OF</a:t>
            </a:r>
            <a:r>
              <a:rPr sz="2950" spc="5" dirty="0">
                <a:solidFill>
                  <a:srgbClr val="404040"/>
                </a:solidFill>
              </a:rPr>
              <a:t> Nerve </a:t>
            </a:r>
            <a:r>
              <a:rPr sz="2950" spc="-35" dirty="0">
                <a:solidFill>
                  <a:srgbClr val="404040"/>
                </a:solidFill>
              </a:rPr>
              <a:t>TO</a:t>
            </a:r>
            <a:r>
              <a:rPr sz="2950" spc="10" dirty="0">
                <a:solidFill>
                  <a:srgbClr val="404040"/>
                </a:solidFill>
              </a:rPr>
              <a:t> </a:t>
            </a:r>
            <a:r>
              <a:rPr sz="2950" spc="-25" dirty="0">
                <a:solidFill>
                  <a:srgbClr val="404040"/>
                </a:solidFill>
              </a:rPr>
              <a:t>STAPEDIUS</a:t>
            </a:r>
            <a:r>
              <a:rPr sz="2950" spc="5" dirty="0">
                <a:solidFill>
                  <a:srgbClr val="404040"/>
                </a:solidFill>
              </a:rPr>
              <a:t> </a:t>
            </a:r>
            <a:r>
              <a:rPr sz="2950" spc="10" dirty="0">
                <a:solidFill>
                  <a:srgbClr val="404040"/>
                </a:solidFill>
              </a:rPr>
              <a:t>AND</a:t>
            </a:r>
            <a:r>
              <a:rPr sz="2950" spc="5" dirty="0">
                <a:solidFill>
                  <a:srgbClr val="404040"/>
                </a:solidFill>
              </a:rPr>
              <a:t> </a:t>
            </a:r>
            <a:r>
              <a:rPr sz="2950" dirty="0">
                <a:solidFill>
                  <a:srgbClr val="404040"/>
                </a:solidFill>
              </a:rPr>
              <a:t>CHORDA</a:t>
            </a:r>
            <a:r>
              <a:rPr sz="2950" spc="5" dirty="0">
                <a:solidFill>
                  <a:srgbClr val="404040"/>
                </a:solidFill>
              </a:rPr>
              <a:t> </a:t>
            </a:r>
            <a:r>
              <a:rPr sz="2950" spc="-25" dirty="0">
                <a:solidFill>
                  <a:srgbClr val="404040"/>
                </a:solidFill>
              </a:rPr>
              <a:t>TYMPANI</a:t>
            </a:r>
            <a:r>
              <a:rPr sz="2950" spc="5" dirty="0">
                <a:solidFill>
                  <a:srgbClr val="404040"/>
                </a:solidFill>
              </a:rPr>
              <a:t> Nerve</a:t>
            </a:r>
            <a:endParaRPr sz="29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964857" y="1536565"/>
            <a:ext cx="9024620" cy="9383395"/>
            <a:chOff x="6964857" y="1536565"/>
            <a:chExt cx="9024620" cy="938339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64857" y="1536565"/>
              <a:ext cx="9024102" cy="938291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467931" y="6470553"/>
              <a:ext cx="1489710" cy="1340485"/>
            </a:xfrm>
            <a:custGeom>
              <a:avLst/>
              <a:gdLst/>
              <a:ahLst/>
              <a:cxnLst/>
              <a:rect l="l" t="t" r="r" b="b"/>
              <a:pathLst>
                <a:path w="1489709" h="1340484">
                  <a:moveTo>
                    <a:pt x="82832" y="328807"/>
                  </a:moveTo>
                  <a:lnTo>
                    <a:pt x="0" y="667727"/>
                  </a:lnTo>
                  <a:lnTo>
                    <a:pt x="433881" y="773769"/>
                  </a:lnTo>
                  <a:lnTo>
                    <a:pt x="150284" y="1118833"/>
                  </a:lnTo>
                  <a:lnTo>
                    <a:pt x="419827" y="1340361"/>
                  </a:lnTo>
                  <a:lnTo>
                    <a:pt x="809949" y="865680"/>
                  </a:lnTo>
                  <a:lnTo>
                    <a:pt x="1442458" y="865680"/>
                  </a:lnTo>
                  <a:lnTo>
                    <a:pt x="1489640" y="672633"/>
                  </a:lnTo>
                  <a:lnTo>
                    <a:pt x="1055758" y="566593"/>
                  </a:lnTo>
                  <a:lnTo>
                    <a:pt x="1131296" y="474680"/>
                  </a:lnTo>
                  <a:lnTo>
                    <a:pt x="679689" y="474680"/>
                  </a:lnTo>
                  <a:lnTo>
                    <a:pt x="82832" y="328807"/>
                  </a:lnTo>
                  <a:close/>
                </a:path>
                <a:path w="1489709" h="1340484">
                  <a:moveTo>
                    <a:pt x="1442458" y="865680"/>
                  </a:moveTo>
                  <a:lnTo>
                    <a:pt x="809949" y="865680"/>
                  </a:lnTo>
                  <a:lnTo>
                    <a:pt x="1406805" y="1011553"/>
                  </a:lnTo>
                  <a:lnTo>
                    <a:pt x="1442458" y="865680"/>
                  </a:lnTo>
                  <a:close/>
                </a:path>
                <a:path w="1489709" h="1340484">
                  <a:moveTo>
                    <a:pt x="1069810" y="0"/>
                  </a:moveTo>
                  <a:lnTo>
                    <a:pt x="679689" y="474680"/>
                  </a:lnTo>
                  <a:lnTo>
                    <a:pt x="1131296" y="474680"/>
                  </a:lnTo>
                  <a:lnTo>
                    <a:pt x="1339351" y="221527"/>
                  </a:lnTo>
                  <a:lnTo>
                    <a:pt x="10698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5588521" y="6030339"/>
            <a:ext cx="2958465" cy="11671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77850" marR="5080" indent="-565785">
              <a:lnSpc>
                <a:spcPct val="113500"/>
              </a:lnSpc>
              <a:spcBef>
                <a:spcPts val="95"/>
              </a:spcBef>
              <a:buFont typeface="Arial MT"/>
              <a:buChar char="•"/>
              <a:tabLst>
                <a:tab pos="577850" algn="l"/>
                <a:tab pos="578485" algn="l"/>
              </a:tabLst>
            </a:pPr>
            <a:r>
              <a:rPr sz="3300" spc="-105" dirty="0">
                <a:solidFill>
                  <a:srgbClr val="595959"/>
                </a:solidFill>
                <a:latin typeface="Microsoft Sans Serif"/>
                <a:cs typeface="Microsoft Sans Serif"/>
              </a:rPr>
              <a:t>Loss</a:t>
            </a:r>
            <a:r>
              <a:rPr sz="3300" spc="-95" dirty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sz="3300" spc="140" dirty="0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sz="3300" spc="-15" dirty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sz="3300" spc="30" dirty="0">
                <a:solidFill>
                  <a:srgbClr val="595959"/>
                </a:solidFill>
                <a:latin typeface="Microsoft Sans Serif"/>
                <a:cs typeface="Microsoft Sans Serif"/>
              </a:rPr>
              <a:t>taste </a:t>
            </a:r>
            <a:r>
              <a:rPr sz="3300" spc="-860" dirty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sz="3300" spc="20" dirty="0">
                <a:solidFill>
                  <a:srgbClr val="595959"/>
                </a:solidFill>
                <a:latin typeface="Microsoft Sans Serif"/>
                <a:cs typeface="Microsoft Sans Serif"/>
              </a:rPr>
              <a:t>sensation</a:t>
            </a:r>
            <a:endParaRPr sz="33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27565" y="9037665"/>
            <a:ext cx="17208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5" dirty="0">
                <a:solidFill>
                  <a:srgbClr val="31859C"/>
                </a:solidFill>
                <a:latin typeface="Arial MT"/>
                <a:cs typeface="Arial MT"/>
              </a:rPr>
              <a:t>•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592993" y="8959038"/>
            <a:ext cx="2105025" cy="2329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00"/>
              </a:lnSpc>
              <a:spcBef>
                <a:spcPts val="100"/>
              </a:spcBef>
            </a:pPr>
            <a:r>
              <a:rPr sz="3300" spc="-20" dirty="0">
                <a:solidFill>
                  <a:srgbClr val="31859C"/>
                </a:solidFill>
                <a:latin typeface="Microsoft Sans Serif"/>
                <a:cs typeface="Microsoft Sans Serif"/>
              </a:rPr>
              <a:t>Weakness </a:t>
            </a:r>
            <a:r>
              <a:rPr sz="3300" spc="-15" dirty="0">
                <a:solidFill>
                  <a:srgbClr val="31859C"/>
                </a:solidFill>
                <a:latin typeface="Microsoft Sans Serif"/>
                <a:cs typeface="Microsoft Sans Serif"/>
              </a:rPr>
              <a:t> </a:t>
            </a:r>
            <a:r>
              <a:rPr sz="3300" dirty="0">
                <a:solidFill>
                  <a:srgbClr val="31859C"/>
                </a:solidFill>
                <a:latin typeface="Microsoft Sans Serif"/>
                <a:cs typeface="Microsoft Sans Serif"/>
              </a:rPr>
              <a:t>muscles </a:t>
            </a:r>
            <a:r>
              <a:rPr sz="3300" spc="140" dirty="0">
                <a:solidFill>
                  <a:srgbClr val="31859C"/>
                </a:solidFill>
                <a:latin typeface="Microsoft Sans Serif"/>
                <a:cs typeface="Microsoft Sans Serif"/>
              </a:rPr>
              <a:t>of </a:t>
            </a:r>
            <a:r>
              <a:rPr sz="3300" spc="-865" dirty="0">
                <a:solidFill>
                  <a:srgbClr val="31859C"/>
                </a:solidFill>
                <a:latin typeface="Microsoft Sans Serif"/>
                <a:cs typeface="Microsoft Sans Serif"/>
              </a:rPr>
              <a:t> </a:t>
            </a:r>
            <a:r>
              <a:rPr sz="3300" spc="30" dirty="0">
                <a:solidFill>
                  <a:srgbClr val="31859C"/>
                </a:solidFill>
                <a:latin typeface="Microsoft Sans Serif"/>
                <a:cs typeface="Microsoft Sans Serif"/>
              </a:rPr>
              <a:t>facial </a:t>
            </a:r>
            <a:r>
              <a:rPr sz="3300" spc="35" dirty="0">
                <a:solidFill>
                  <a:srgbClr val="31859C"/>
                </a:solidFill>
                <a:latin typeface="Microsoft Sans Serif"/>
                <a:cs typeface="Microsoft Sans Serif"/>
              </a:rPr>
              <a:t> </a:t>
            </a:r>
            <a:r>
              <a:rPr sz="3300" spc="15" dirty="0">
                <a:solidFill>
                  <a:srgbClr val="31859C"/>
                </a:solidFill>
                <a:latin typeface="Microsoft Sans Serif"/>
                <a:cs typeface="Microsoft Sans Serif"/>
              </a:rPr>
              <a:t>e</a:t>
            </a:r>
            <a:r>
              <a:rPr sz="3300" spc="145" dirty="0">
                <a:solidFill>
                  <a:srgbClr val="31859C"/>
                </a:solidFill>
                <a:latin typeface="Microsoft Sans Serif"/>
                <a:cs typeface="Microsoft Sans Serif"/>
              </a:rPr>
              <a:t>xp</a:t>
            </a:r>
            <a:r>
              <a:rPr sz="3300" spc="30" dirty="0">
                <a:solidFill>
                  <a:srgbClr val="31859C"/>
                </a:solidFill>
                <a:latin typeface="Microsoft Sans Serif"/>
                <a:cs typeface="Microsoft Sans Serif"/>
              </a:rPr>
              <a:t>r</a:t>
            </a:r>
            <a:r>
              <a:rPr sz="3300" spc="5" dirty="0">
                <a:solidFill>
                  <a:srgbClr val="31859C"/>
                </a:solidFill>
                <a:latin typeface="Microsoft Sans Serif"/>
                <a:cs typeface="Microsoft Sans Serif"/>
              </a:rPr>
              <a:t>ession</a:t>
            </a:r>
            <a:endParaRPr sz="3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9986" y="489168"/>
            <a:ext cx="19057620" cy="887730"/>
          </a:xfrm>
          <a:custGeom>
            <a:avLst/>
            <a:gdLst/>
            <a:ahLst/>
            <a:cxnLst/>
            <a:rect l="l" t="t" r="r" b="b"/>
            <a:pathLst>
              <a:path w="19057620" h="887730">
                <a:moveTo>
                  <a:pt x="18909569" y="0"/>
                </a:moveTo>
                <a:lnTo>
                  <a:pt x="147914" y="0"/>
                </a:lnTo>
                <a:lnTo>
                  <a:pt x="101162" y="7540"/>
                </a:lnTo>
                <a:lnTo>
                  <a:pt x="60558" y="28537"/>
                </a:lnTo>
                <a:lnTo>
                  <a:pt x="28538" y="60555"/>
                </a:lnTo>
                <a:lnTo>
                  <a:pt x="7540" y="101158"/>
                </a:lnTo>
                <a:lnTo>
                  <a:pt x="0" y="147911"/>
                </a:lnTo>
                <a:lnTo>
                  <a:pt x="0" y="739553"/>
                </a:lnTo>
                <a:lnTo>
                  <a:pt x="7540" y="786305"/>
                </a:lnTo>
                <a:lnTo>
                  <a:pt x="28538" y="826909"/>
                </a:lnTo>
                <a:lnTo>
                  <a:pt x="60558" y="858929"/>
                </a:lnTo>
                <a:lnTo>
                  <a:pt x="101162" y="879927"/>
                </a:lnTo>
                <a:lnTo>
                  <a:pt x="147914" y="887468"/>
                </a:lnTo>
                <a:lnTo>
                  <a:pt x="18909569" y="887468"/>
                </a:lnTo>
                <a:lnTo>
                  <a:pt x="18956319" y="879927"/>
                </a:lnTo>
                <a:lnTo>
                  <a:pt x="18996921" y="858929"/>
                </a:lnTo>
                <a:lnTo>
                  <a:pt x="19028941" y="826909"/>
                </a:lnTo>
                <a:lnTo>
                  <a:pt x="19049940" y="786305"/>
                </a:lnTo>
                <a:lnTo>
                  <a:pt x="19057481" y="739553"/>
                </a:lnTo>
                <a:lnTo>
                  <a:pt x="19057481" y="147911"/>
                </a:lnTo>
                <a:lnTo>
                  <a:pt x="19049940" y="101158"/>
                </a:lnTo>
                <a:lnTo>
                  <a:pt x="19028941" y="60555"/>
                </a:lnTo>
                <a:lnTo>
                  <a:pt x="18996921" y="28537"/>
                </a:lnTo>
                <a:lnTo>
                  <a:pt x="18956319" y="7540"/>
                </a:lnTo>
                <a:lnTo>
                  <a:pt x="18909569" y="0"/>
                </a:lnTo>
                <a:close/>
              </a:path>
            </a:pathLst>
          </a:custGeom>
          <a:solidFill>
            <a:srgbClr val="AA6A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5107" y="563393"/>
            <a:ext cx="10590530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543290" algn="l"/>
              </a:tabLst>
            </a:pPr>
            <a:r>
              <a:rPr sz="3800" spc="-5" dirty="0">
                <a:solidFill>
                  <a:srgbClr val="FFFFFF"/>
                </a:solidFill>
              </a:rPr>
              <a:t>AFTER</a:t>
            </a:r>
            <a:r>
              <a:rPr sz="3800" spc="5" dirty="0">
                <a:solidFill>
                  <a:srgbClr val="FFFFFF"/>
                </a:solidFill>
              </a:rPr>
              <a:t> </a:t>
            </a:r>
            <a:r>
              <a:rPr sz="3800" spc="-10" dirty="0">
                <a:solidFill>
                  <a:srgbClr val="FFFFFF"/>
                </a:solidFill>
              </a:rPr>
              <a:t>EMERGENCE</a:t>
            </a:r>
            <a:r>
              <a:rPr sz="3800" spc="10" dirty="0">
                <a:solidFill>
                  <a:srgbClr val="FFFFFF"/>
                </a:solidFill>
              </a:rPr>
              <a:t> </a:t>
            </a:r>
            <a:r>
              <a:rPr sz="3800" spc="-15" dirty="0">
                <a:solidFill>
                  <a:srgbClr val="FFFFFF"/>
                </a:solidFill>
              </a:rPr>
              <a:t>FROM</a:t>
            </a:r>
            <a:r>
              <a:rPr sz="3800" spc="5" dirty="0">
                <a:solidFill>
                  <a:srgbClr val="FFFFFF"/>
                </a:solidFill>
              </a:rPr>
              <a:t> </a:t>
            </a:r>
            <a:r>
              <a:rPr sz="3800" spc="-30" dirty="0">
                <a:solidFill>
                  <a:srgbClr val="FFFFFF"/>
                </a:solidFill>
              </a:rPr>
              <a:t>STYLOMASTOID	</a:t>
            </a:r>
            <a:r>
              <a:rPr sz="3800" spc="-15" dirty="0">
                <a:solidFill>
                  <a:srgbClr val="FFFFFF"/>
                </a:solidFill>
              </a:rPr>
              <a:t>FORAMEN</a:t>
            </a:r>
            <a:endParaRPr sz="3800"/>
          </a:p>
        </p:txBody>
      </p:sp>
      <p:grpSp>
        <p:nvGrpSpPr>
          <p:cNvPr id="4" name="object 4"/>
          <p:cNvGrpSpPr/>
          <p:nvPr/>
        </p:nvGrpSpPr>
        <p:grpSpPr>
          <a:xfrm>
            <a:off x="1027946" y="1331411"/>
            <a:ext cx="11042015" cy="9932035"/>
            <a:chOff x="1027946" y="1331411"/>
            <a:chExt cx="11042015" cy="99320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7946" y="1331411"/>
              <a:ext cx="11041391" cy="993191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616934" y="6739626"/>
              <a:ext cx="1264285" cy="1038225"/>
            </a:xfrm>
            <a:custGeom>
              <a:avLst/>
              <a:gdLst/>
              <a:ahLst/>
              <a:cxnLst/>
              <a:rect l="l" t="t" r="r" b="b"/>
              <a:pathLst>
                <a:path w="1264284" h="1038225">
                  <a:moveTo>
                    <a:pt x="43108" y="266488"/>
                  </a:moveTo>
                  <a:lnTo>
                    <a:pt x="0" y="413633"/>
                  </a:lnTo>
                  <a:lnTo>
                    <a:pt x="589998" y="586482"/>
                  </a:lnTo>
                  <a:lnTo>
                    <a:pt x="1007549" y="1037730"/>
                  </a:lnTo>
                  <a:lnTo>
                    <a:pt x="1120089" y="933593"/>
                  </a:lnTo>
                  <a:lnTo>
                    <a:pt x="876590" y="670443"/>
                  </a:lnTo>
                  <a:lnTo>
                    <a:pt x="1250183" y="670443"/>
                  </a:lnTo>
                  <a:lnTo>
                    <a:pt x="1263761" y="624097"/>
                  </a:lnTo>
                  <a:lnTo>
                    <a:pt x="673764" y="451249"/>
                  </a:lnTo>
                  <a:lnTo>
                    <a:pt x="596072" y="367287"/>
                  </a:lnTo>
                  <a:lnTo>
                    <a:pt x="387172" y="367287"/>
                  </a:lnTo>
                  <a:lnTo>
                    <a:pt x="43108" y="266488"/>
                  </a:lnTo>
                  <a:close/>
                </a:path>
                <a:path w="1264284" h="1038225">
                  <a:moveTo>
                    <a:pt x="1250183" y="670443"/>
                  </a:moveTo>
                  <a:lnTo>
                    <a:pt x="876590" y="670443"/>
                  </a:lnTo>
                  <a:lnTo>
                    <a:pt x="1220653" y="771242"/>
                  </a:lnTo>
                  <a:lnTo>
                    <a:pt x="1250183" y="670443"/>
                  </a:lnTo>
                  <a:close/>
                </a:path>
                <a:path w="1264284" h="1038225">
                  <a:moveTo>
                    <a:pt x="256213" y="0"/>
                  </a:moveTo>
                  <a:lnTo>
                    <a:pt x="143673" y="104137"/>
                  </a:lnTo>
                  <a:lnTo>
                    <a:pt x="387172" y="367287"/>
                  </a:lnTo>
                  <a:lnTo>
                    <a:pt x="596072" y="367287"/>
                  </a:lnTo>
                  <a:lnTo>
                    <a:pt x="256213" y="0"/>
                  </a:lnTo>
                  <a:close/>
                </a:path>
              </a:pathLst>
            </a:custGeom>
            <a:solidFill>
              <a:srgbClr val="4BAC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16935" y="6739627"/>
              <a:ext cx="1264285" cy="1038225"/>
            </a:xfrm>
            <a:custGeom>
              <a:avLst/>
              <a:gdLst/>
              <a:ahLst/>
              <a:cxnLst/>
              <a:rect l="l" t="t" r="r" b="b"/>
              <a:pathLst>
                <a:path w="1264284" h="1038225">
                  <a:moveTo>
                    <a:pt x="143672" y="104136"/>
                  </a:moveTo>
                  <a:lnTo>
                    <a:pt x="256213" y="0"/>
                  </a:lnTo>
                  <a:lnTo>
                    <a:pt x="673764" y="451248"/>
                  </a:lnTo>
                  <a:lnTo>
                    <a:pt x="1263761" y="624097"/>
                  </a:lnTo>
                  <a:lnTo>
                    <a:pt x="1220652" y="771241"/>
                  </a:lnTo>
                  <a:lnTo>
                    <a:pt x="876589" y="670442"/>
                  </a:lnTo>
                  <a:lnTo>
                    <a:pt x="1120088" y="933593"/>
                  </a:lnTo>
                  <a:lnTo>
                    <a:pt x="1007548" y="1037729"/>
                  </a:lnTo>
                  <a:lnTo>
                    <a:pt x="589997" y="586481"/>
                  </a:lnTo>
                  <a:lnTo>
                    <a:pt x="0" y="413632"/>
                  </a:lnTo>
                  <a:lnTo>
                    <a:pt x="43108" y="266488"/>
                  </a:lnTo>
                  <a:lnTo>
                    <a:pt x="387172" y="367287"/>
                  </a:lnTo>
                  <a:lnTo>
                    <a:pt x="143672" y="104136"/>
                  </a:lnTo>
                  <a:close/>
                </a:path>
              </a:pathLst>
            </a:custGeom>
            <a:ln w="20941">
              <a:solidFill>
                <a:srgbClr val="377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68089" y="7992883"/>
              <a:ext cx="1264285" cy="1038225"/>
            </a:xfrm>
            <a:custGeom>
              <a:avLst/>
              <a:gdLst/>
              <a:ahLst/>
              <a:cxnLst/>
              <a:rect l="l" t="t" r="r" b="b"/>
              <a:pathLst>
                <a:path w="1264284" h="1038225">
                  <a:moveTo>
                    <a:pt x="43108" y="266488"/>
                  </a:moveTo>
                  <a:lnTo>
                    <a:pt x="0" y="413633"/>
                  </a:lnTo>
                  <a:lnTo>
                    <a:pt x="589997" y="586482"/>
                  </a:lnTo>
                  <a:lnTo>
                    <a:pt x="1007548" y="1037730"/>
                  </a:lnTo>
                  <a:lnTo>
                    <a:pt x="1120089" y="933593"/>
                  </a:lnTo>
                  <a:lnTo>
                    <a:pt x="876589" y="670443"/>
                  </a:lnTo>
                  <a:lnTo>
                    <a:pt x="1250183" y="670443"/>
                  </a:lnTo>
                  <a:lnTo>
                    <a:pt x="1263761" y="624097"/>
                  </a:lnTo>
                  <a:lnTo>
                    <a:pt x="673764" y="451249"/>
                  </a:lnTo>
                  <a:lnTo>
                    <a:pt x="596072" y="367287"/>
                  </a:lnTo>
                  <a:lnTo>
                    <a:pt x="387172" y="367287"/>
                  </a:lnTo>
                  <a:lnTo>
                    <a:pt x="43108" y="266488"/>
                  </a:lnTo>
                  <a:close/>
                </a:path>
                <a:path w="1264284" h="1038225">
                  <a:moveTo>
                    <a:pt x="1250183" y="670443"/>
                  </a:moveTo>
                  <a:lnTo>
                    <a:pt x="876589" y="670443"/>
                  </a:lnTo>
                  <a:lnTo>
                    <a:pt x="1220652" y="771242"/>
                  </a:lnTo>
                  <a:lnTo>
                    <a:pt x="1250183" y="670443"/>
                  </a:lnTo>
                  <a:close/>
                </a:path>
                <a:path w="1264284" h="1038225">
                  <a:moveTo>
                    <a:pt x="256213" y="0"/>
                  </a:moveTo>
                  <a:lnTo>
                    <a:pt x="143672" y="104137"/>
                  </a:lnTo>
                  <a:lnTo>
                    <a:pt x="387172" y="367287"/>
                  </a:lnTo>
                  <a:lnTo>
                    <a:pt x="596072" y="367287"/>
                  </a:lnTo>
                  <a:lnTo>
                    <a:pt x="256213" y="0"/>
                  </a:lnTo>
                  <a:close/>
                </a:path>
              </a:pathLst>
            </a:custGeom>
            <a:solidFill>
              <a:srgbClr val="4BAC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68088" y="7992884"/>
              <a:ext cx="1264285" cy="1038225"/>
            </a:xfrm>
            <a:custGeom>
              <a:avLst/>
              <a:gdLst/>
              <a:ahLst/>
              <a:cxnLst/>
              <a:rect l="l" t="t" r="r" b="b"/>
              <a:pathLst>
                <a:path w="1264284" h="1038225">
                  <a:moveTo>
                    <a:pt x="143672" y="104136"/>
                  </a:moveTo>
                  <a:lnTo>
                    <a:pt x="256213" y="0"/>
                  </a:lnTo>
                  <a:lnTo>
                    <a:pt x="673764" y="451248"/>
                  </a:lnTo>
                  <a:lnTo>
                    <a:pt x="1263761" y="624097"/>
                  </a:lnTo>
                  <a:lnTo>
                    <a:pt x="1220652" y="771241"/>
                  </a:lnTo>
                  <a:lnTo>
                    <a:pt x="876589" y="670442"/>
                  </a:lnTo>
                  <a:lnTo>
                    <a:pt x="1120088" y="933593"/>
                  </a:lnTo>
                  <a:lnTo>
                    <a:pt x="1007548" y="1037729"/>
                  </a:lnTo>
                  <a:lnTo>
                    <a:pt x="589997" y="586481"/>
                  </a:lnTo>
                  <a:lnTo>
                    <a:pt x="0" y="413632"/>
                  </a:lnTo>
                  <a:lnTo>
                    <a:pt x="43108" y="266488"/>
                  </a:lnTo>
                  <a:lnTo>
                    <a:pt x="387172" y="367287"/>
                  </a:lnTo>
                  <a:lnTo>
                    <a:pt x="143672" y="104136"/>
                  </a:lnTo>
                  <a:close/>
                </a:path>
              </a:pathLst>
            </a:custGeom>
            <a:ln w="20941">
              <a:solidFill>
                <a:srgbClr val="377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32708" y="5605765"/>
              <a:ext cx="1264285" cy="1038225"/>
            </a:xfrm>
            <a:custGeom>
              <a:avLst/>
              <a:gdLst/>
              <a:ahLst/>
              <a:cxnLst/>
              <a:rect l="l" t="t" r="r" b="b"/>
              <a:pathLst>
                <a:path w="1264285" h="1038225">
                  <a:moveTo>
                    <a:pt x="43108" y="266489"/>
                  </a:moveTo>
                  <a:lnTo>
                    <a:pt x="0" y="413633"/>
                  </a:lnTo>
                  <a:lnTo>
                    <a:pt x="589997" y="586482"/>
                  </a:lnTo>
                  <a:lnTo>
                    <a:pt x="1007548" y="1037730"/>
                  </a:lnTo>
                  <a:lnTo>
                    <a:pt x="1120088" y="933593"/>
                  </a:lnTo>
                  <a:lnTo>
                    <a:pt x="876589" y="670443"/>
                  </a:lnTo>
                  <a:lnTo>
                    <a:pt x="1250183" y="670443"/>
                  </a:lnTo>
                  <a:lnTo>
                    <a:pt x="1263761" y="624097"/>
                  </a:lnTo>
                  <a:lnTo>
                    <a:pt x="673763" y="451249"/>
                  </a:lnTo>
                  <a:lnTo>
                    <a:pt x="596072" y="367287"/>
                  </a:lnTo>
                  <a:lnTo>
                    <a:pt x="387171" y="367287"/>
                  </a:lnTo>
                  <a:lnTo>
                    <a:pt x="43108" y="266489"/>
                  </a:lnTo>
                  <a:close/>
                </a:path>
                <a:path w="1264285" h="1038225">
                  <a:moveTo>
                    <a:pt x="1250183" y="670443"/>
                  </a:moveTo>
                  <a:lnTo>
                    <a:pt x="876589" y="670443"/>
                  </a:lnTo>
                  <a:lnTo>
                    <a:pt x="1220652" y="771242"/>
                  </a:lnTo>
                  <a:lnTo>
                    <a:pt x="1250183" y="670443"/>
                  </a:lnTo>
                  <a:close/>
                </a:path>
                <a:path w="1264285" h="1038225">
                  <a:moveTo>
                    <a:pt x="256213" y="0"/>
                  </a:moveTo>
                  <a:lnTo>
                    <a:pt x="143672" y="104137"/>
                  </a:lnTo>
                  <a:lnTo>
                    <a:pt x="387171" y="367287"/>
                  </a:lnTo>
                  <a:lnTo>
                    <a:pt x="596072" y="367287"/>
                  </a:lnTo>
                  <a:lnTo>
                    <a:pt x="256213" y="0"/>
                  </a:lnTo>
                  <a:close/>
                </a:path>
              </a:pathLst>
            </a:custGeom>
            <a:solidFill>
              <a:srgbClr val="4BAC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32708" y="5605766"/>
              <a:ext cx="1264285" cy="1038225"/>
            </a:xfrm>
            <a:custGeom>
              <a:avLst/>
              <a:gdLst/>
              <a:ahLst/>
              <a:cxnLst/>
              <a:rect l="l" t="t" r="r" b="b"/>
              <a:pathLst>
                <a:path w="1264285" h="1038225">
                  <a:moveTo>
                    <a:pt x="143672" y="104136"/>
                  </a:moveTo>
                  <a:lnTo>
                    <a:pt x="256213" y="0"/>
                  </a:lnTo>
                  <a:lnTo>
                    <a:pt x="673764" y="451248"/>
                  </a:lnTo>
                  <a:lnTo>
                    <a:pt x="1263761" y="624097"/>
                  </a:lnTo>
                  <a:lnTo>
                    <a:pt x="1220652" y="771241"/>
                  </a:lnTo>
                  <a:lnTo>
                    <a:pt x="876589" y="670442"/>
                  </a:lnTo>
                  <a:lnTo>
                    <a:pt x="1120088" y="933593"/>
                  </a:lnTo>
                  <a:lnTo>
                    <a:pt x="1007548" y="1037729"/>
                  </a:lnTo>
                  <a:lnTo>
                    <a:pt x="589997" y="586481"/>
                  </a:lnTo>
                  <a:lnTo>
                    <a:pt x="0" y="413632"/>
                  </a:lnTo>
                  <a:lnTo>
                    <a:pt x="43108" y="266488"/>
                  </a:lnTo>
                  <a:lnTo>
                    <a:pt x="387172" y="367287"/>
                  </a:lnTo>
                  <a:lnTo>
                    <a:pt x="143672" y="104136"/>
                  </a:lnTo>
                  <a:close/>
                </a:path>
              </a:pathLst>
            </a:custGeom>
            <a:ln w="20941">
              <a:solidFill>
                <a:srgbClr val="377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2930947" y="2330355"/>
            <a:ext cx="6040755" cy="260159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ts val="4079"/>
              </a:lnSpc>
              <a:spcBef>
                <a:spcPts val="80"/>
              </a:spcBef>
              <a:tabLst>
                <a:tab pos="1831975" algn="l"/>
              </a:tabLst>
            </a:pPr>
            <a:r>
              <a:rPr sz="3300" spc="80" dirty="0">
                <a:latin typeface="Microsoft Sans Serif"/>
                <a:cs typeface="Microsoft Sans Serif"/>
              </a:rPr>
              <a:t>Involvement </a:t>
            </a:r>
            <a:r>
              <a:rPr sz="3300" spc="45" dirty="0">
                <a:latin typeface="Microsoft Sans Serif"/>
                <a:cs typeface="Microsoft Sans Serif"/>
              </a:rPr>
              <a:t>may </a:t>
            </a:r>
            <a:r>
              <a:rPr sz="3300" spc="155" dirty="0">
                <a:latin typeface="Microsoft Sans Serif"/>
                <a:cs typeface="Microsoft Sans Serif"/>
              </a:rPr>
              <a:t>be </a:t>
            </a:r>
            <a:r>
              <a:rPr sz="3300" spc="80" dirty="0">
                <a:solidFill>
                  <a:srgbClr val="31859C"/>
                </a:solidFill>
                <a:latin typeface="Microsoft Sans Serif"/>
                <a:cs typeface="Microsoft Sans Serif"/>
              </a:rPr>
              <a:t>partial </a:t>
            </a:r>
            <a:r>
              <a:rPr sz="3300" spc="85" dirty="0">
                <a:solidFill>
                  <a:srgbClr val="31859C"/>
                </a:solidFill>
                <a:latin typeface="Microsoft Sans Serif"/>
                <a:cs typeface="Microsoft Sans Serif"/>
              </a:rPr>
              <a:t> </a:t>
            </a:r>
            <a:r>
              <a:rPr sz="3300" spc="25" dirty="0">
                <a:solidFill>
                  <a:srgbClr val="838787"/>
                </a:solidFill>
                <a:latin typeface="Microsoft Sans Serif"/>
                <a:cs typeface="Microsoft Sans Serif"/>
              </a:rPr>
              <a:t>because	</a:t>
            </a:r>
            <a:r>
              <a:rPr sz="3300" spc="140" dirty="0">
                <a:solidFill>
                  <a:srgbClr val="838787"/>
                </a:solidFill>
                <a:latin typeface="Microsoft Sans Serif"/>
                <a:cs typeface="Microsoft Sans Serif"/>
              </a:rPr>
              <a:t>of </a:t>
            </a:r>
            <a:r>
              <a:rPr sz="3300" spc="35" dirty="0">
                <a:solidFill>
                  <a:srgbClr val="838787"/>
                </a:solidFill>
                <a:latin typeface="Microsoft Sans Serif"/>
                <a:cs typeface="Microsoft Sans Serif"/>
              </a:rPr>
              <a:t>selective </a:t>
            </a:r>
            <a:r>
              <a:rPr sz="3300" spc="40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3300" spc="90" dirty="0">
                <a:solidFill>
                  <a:srgbClr val="838787"/>
                </a:solidFill>
                <a:latin typeface="Microsoft Sans Serif"/>
                <a:cs typeface="Microsoft Sans Serif"/>
              </a:rPr>
              <a:t>involvement </a:t>
            </a:r>
            <a:r>
              <a:rPr sz="3300" spc="140" dirty="0">
                <a:solidFill>
                  <a:srgbClr val="838787"/>
                </a:solidFill>
                <a:latin typeface="Microsoft Sans Serif"/>
                <a:cs typeface="Microsoft Sans Serif"/>
              </a:rPr>
              <a:t>of </a:t>
            </a:r>
            <a:r>
              <a:rPr sz="3300" spc="55" dirty="0">
                <a:solidFill>
                  <a:srgbClr val="838787"/>
                </a:solidFill>
                <a:latin typeface="Microsoft Sans Serif"/>
                <a:cs typeface="Microsoft Sans Serif"/>
              </a:rPr>
              <a:t>certain </a:t>
            </a:r>
            <a:r>
              <a:rPr sz="3300" spc="80" dirty="0">
                <a:solidFill>
                  <a:srgbClr val="838787"/>
                </a:solidFill>
                <a:latin typeface="Microsoft Sans Serif"/>
                <a:cs typeface="Microsoft Sans Serif"/>
              </a:rPr>
              <a:t>division </a:t>
            </a:r>
            <a:r>
              <a:rPr sz="3300" spc="-865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3300" spc="140" dirty="0">
                <a:solidFill>
                  <a:srgbClr val="838787"/>
                </a:solidFill>
                <a:latin typeface="Microsoft Sans Serif"/>
                <a:cs typeface="Microsoft Sans Serif"/>
              </a:rPr>
              <a:t>of</a:t>
            </a:r>
            <a:r>
              <a:rPr sz="3300" spc="10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3300" spc="40" dirty="0">
                <a:solidFill>
                  <a:srgbClr val="838787"/>
                </a:solidFill>
                <a:latin typeface="Microsoft Sans Serif"/>
                <a:cs typeface="Microsoft Sans Serif"/>
              </a:rPr>
              <a:t>pes</a:t>
            </a:r>
            <a:r>
              <a:rPr sz="3300" spc="-65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3300" spc="5" dirty="0">
                <a:solidFill>
                  <a:srgbClr val="838787"/>
                </a:solidFill>
                <a:latin typeface="Microsoft Sans Serif"/>
                <a:cs typeface="Microsoft Sans Serif"/>
              </a:rPr>
              <a:t>anserinus</a:t>
            </a:r>
            <a:r>
              <a:rPr sz="3300" spc="-65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3300" spc="130" dirty="0">
                <a:solidFill>
                  <a:srgbClr val="838787"/>
                </a:solidFill>
                <a:latin typeface="Microsoft Sans Serif"/>
                <a:cs typeface="Microsoft Sans Serif"/>
              </a:rPr>
              <a:t>with</a:t>
            </a:r>
            <a:r>
              <a:rPr sz="3300" spc="-65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3300" dirty="0">
                <a:solidFill>
                  <a:srgbClr val="31859C"/>
                </a:solidFill>
                <a:latin typeface="Microsoft Sans Serif"/>
                <a:cs typeface="Microsoft Sans Serif"/>
              </a:rPr>
              <a:t>weakness </a:t>
            </a:r>
            <a:r>
              <a:rPr sz="3300" spc="-860" dirty="0">
                <a:solidFill>
                  <a:srgbClr val="31859C"/>
                </a:solidFill>
                <a:latin typeface="Microsoft Sans Serif"/>
                <a:cs typeface="Microsoft Sans Serif"/>
              </a:rPr>
              <a:t> </a:t>
            </a:r>
            <a:r>
              <a:rPr sz="3300" spc="140" dirty="0">
                <a:solidFill>
                  <a:srgbClr val="31859C"/>
                </a:solidFill>
                <a:latin typeface="Microsoft Sans Serif"/>
                <a:cs typeface="Microsoft Sans Serif"/>
              </a:rPr>
              <a:t>of</a:t>
            </a:r>
            <a:r>
              <a:rPr sz="3300" spc="20" dirty="0">
                <a:solidFill>
                  <a:srgbClr val="31859C"/>
                </a:solidFill>
                <a:latin typeface="Microsoft Sans Serif"/>
                <a:cs typeface="Microsoft Sans Serif"/>
              </a:rPr>
              <a:t> </a:t>
            </a:r>
            <a:r>
              <a:rPr sz="3300" spc="55" dirty="0">
                <a:solidFill>
                  <a:srgbClr val="31859C"/>
                </a:solidFill>
                <a:latin typeface="Microsoft Sans Serif"/>
                <a:cs typeface="Microsoft Sans Serif"/>
              </a:rPr>
              <a:t>some</a:t>
            </a:r>
            <a:r>
              <a:rPr sz="3300" spc="-60" dirty="0">
                <a:solidFill>
                  <a:srgbClr val="31859C"/>
                </a:solidFill>
                <a:latin typeface="Microsoft Sans Serif"/>
                <a:cs typeface="Microsoft Sans Serif"/>
              </a:rPr>
              <a:t> </a:t>
            </a:r>
            <a:r>
              <a:rPr sz="3300" dirty="0">
                <a:solidFill>
                  <a:srgbClr val="31859C"/>
                </a:solidFill>
                <a:latin typeface="Microsoft Sans Serif"/>
                <a:cs typeface="Microsoft Sans Serif"/>
              </a:rPr>
              <a:t>muscles</a:t>
            </a:r>
            <a:r>
              <a:rPr sz="3300" spc="-55" dirty="0">
                <a:solidFill>
                  <a:srgbClr val="31859C"/>
                </a:solidFill>
                <a:latin typeface="Microsoft Sans Serif"/>
                <a:cs typeface="Microsoft Sans Serif"/>
              </a:rPr>
              <a:t> </a:t>
            </a:r>
            <a:r>
              <a:rPr sz="3300" spc="140" dirty="0">
                <a:solidFill>
                  <a:srgbClr val="31859C"/>
                </a:solidFill>
                <a:latin typeface="Microsoft Sans Serif"/>
                <a:cs typeface="Microsoft Sans Serif"/>
              </a:rPr>
              <a:t>not</a:t>
            </a:r>
            <a:r>
              <a:rPr sz="3300" spc="-60" dirty="0">
                <a:solidFill>
                  <a:srgbClr val="31859C"/>
                </a:solidFill>
                <a:latin typeface="Microsoft Sans Serif"/>
                <a:cs typeface="Microsoft Sans Serif"/>
              </a:rPr>
              <a:t> </a:t>
            </a:r>
            <a:r>
              <a:rPr sz="3300" spc="50" dirty="0">
                <a:solidFill>
                  <a:srgbClr val="31859C"/>
                </a:solidFill>
                <a:latin typeface="Microsoft Sans Serif"/>
                <a:cs typeface="Microsoft Sans Serif"/>
              </a:rPr>
              <a:t>all</a:t>
            </a:r>
            <a:endParaRPr sz="3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9168"/>
            <a:ext cx="20104100" cy="887730"/>
          </a:xfrm>
          <a:custGeom>
            <a:avLst/>
            <a:gdLst/>
            <a:ahLst/>
            <a:cxnLst/>
            <a:rect l="l" t="t" r="r" b="b"/>
            <a:pathLst>
              <a:path w="20104100" h="887730">
                <a:moveTo>
                  <a:pt x="19956188" y="0"/>
                </a:moveTo>
                <a:lnTo>
                  <a:pt x="0" y="0"/>
                </a:lnTo>
                <a:lnTo>
                  <a:pt x="0" y="887468"/>
                </a:lnTo>
                <a:lnTo>
                  <a:pt x="19956188" y="887468"/>
                </a:lnTo>
                <a:lnTo>
                  <a:pt x="20002941" y="879927"/>
                </a:lnTo>
                <a:lnTo>
                  <a:pt x="20043544" y="858929"/>
                </a:lnTo>
                <a:lnTo>
                  <a:pt x="20075562" y="826909"/>
                </a:lnTo>
                <a:lnTo>
                  <a:pt x="20096559" y="786305"/>
                </a:lnTo>
                <a:lnTo>
                  <a:pt x="20104099" y="739553"/>
                </a:lnTo>
                <a:lnTo>
                  <a:pt x="20104099" y="147911"/>
                </a:lnTo>
                <a:lnTo>
                  <a:pt x="20096559" y="101158"/>
                </a:lnTo>
                <a:lnTo>
                  <a:pt x="20075562" y="60555"/>
                </a:lnTo>
                <a:lnTo>
                  <a:pt x="20043544" y="28537"/>
                </a:lnTo>
                <a:lnTo>
                  <a:pt x="20002941" y="7540"/>
                </a:lnTo>
                <a:lnTo>
                  <a:pt x="19956188" y="0"/>
                </a:lnTo>
                <a:close/>
              </a:path>
            </a:pathLst>
          </a:custGeom>
          <a:solidFill>
            <a:srgbClr val="AA6A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17988" y="563393"/>
            <a:ext cx="10590530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543290" algn="l"/>
              </a:tabLst>
            </a:pPr>
            <a:r>
              <a:rPr sz="3800" spc="-5" dirty="0">
                <a:solidFill>
                  <a:srgbClr val="FFFFFF"/>
                </a:solidFill>
                <a:latin typeface="Calibri"/>
                <a:cs typeface="Calibri"/>
              </a:rPr>
              <a:t>AFTER</a:t>
            </a:r>
            <a:r>
              <a:rPr sz="3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800" spc="-10" dirty="0">
                <a:solidFill>
                  <a:srgbClr val="FFFFFF"/>
                </a:solidFill>
                <a:latin typeface="Calibri"/>
                <a:cs typeface="Calibri"/>
              </a:rPr>
              <a:t>EMERGENCE</a:t>
            </a:r>
            <a:r>
              <a:rPr sz="3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800" spc="-15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3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800" spc="-30" dirty="0">
                <a:solidFill>
                  <a:srgbClr val="FFFFFF"/>
                </a:solidFill>
                <a:latin typeface="Calibri"/>
                <a:cs typeface="Calibri"/>
              </a:rPr>
              <a:t>STYLOMASTOID	</a:t>
            </a:r>
            <a:r>
              <a:rPr sz="3800" spc="-15" dirty="0">
                <a:solidFill>
                  <a:srgbClr val="FFFFFF"/>
                </a:solidFill>
                <a:latin typeface="Calibri"/>
                <a:cs typeface="Calibri"/>
              </a:rPr>
              <a:t>FORAMEN</a:t>
            </a:r>
            <a:endParaRPr sz="3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64576" y="2822682"/>
            <a:ext cx="812800" cy="2667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-5" dirty="0">
                <a:latin typeface="Calibri"/>
                <a:cs typeface="Calibri"/>
              </a:rPr>
              <a:t>E</a:t>
            </a:r>
            <a:r>
              <a:rPr sz="1550" spc="5" dirty="0">
                <a:latin typeface="Calibri"/>
                <a:cs typeface="Calibri"/>
              </a:rPr>
              <a:t>ti</a:t>
            </a:r>
            <a:r>
              <a:rPr sz="1550" spc="10" dirty="0">
                <a:latin typeface="Calibri"/>
                <a:cs typeface="Calibri"/>
              </a:rPr>
              <a:t>o</a:t>
            </a:r>
            <a:r>
              <a:rPr sz="1550" spc="5" dirty="0">
                <a:latin typeface="Calibri"/>
                <a:cs typeface="Calibri"/>
              </a:rPr>
              <a:t>l</a:t>
            </a:r>
            <a:r>
              <a:rPr sz="1550" spc="10" dirty="0">
                <a:latin typeface="Calibri"/>
                <a:cs typeface="Calibri"/>
              </a:rPr>
              <a:t>ogies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230181" y="3737484"/>
            <a:ext cx="6927850" cy="1229995"/>
            <a:chOff x="11230181" y="3737484"/>
            <a:chExt cx="6927850" cy="122999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30181" y="3737484"/>
              <a:ext cx="6927474" cy="122955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261594" y="3749934"/>
              <a:ext cx="6864984" cy="1167130"/>
            </a:xfrm>
            <a:custGeom>
              <a:avLst/>
              <a:gdLst/>
              <a:ahLst/>
              <a:cxnLst/>
              <a:rect l="l" t="t" r="r" b="b"/>
              <a:pathLst>
                <a:path w="6864984" h="1167129">
                  <a:moveTo>
                    <a:pt x="6670194" y="0"/>
                  </a:moveTo>
                  <a:lnTo>
                    <a:pt x="194465" y="0"/>
                  </a:lnTo>
                  <a:lnTo>
                    <a:pt x="149876" y="5135"/>
                  </a:lnTo>
                  <a:lnTo>
                    <a:pt x="108944" y="19765"/>
                  </a:lnTo>
                  <a:lnTo>
                    <a:pt x="72837" y="42720"/>
                  </a:lnTo>
                  <a:lnTo>
                    <a:pt x="42721" y="72834"/>
                  </a:lnTo>
                  <a:lnTo>
                    <a:pt x="19765" y="108940"/>
                  </a:lnTo>
                  <a:lnTo>
                    <a:pt x="5135" y="149871"/>
                  </a:lnTo>
                  <a:lnTo>
                    <a:pt x="0" y="194459"/>
                  </a:lnTo>
                  <a:lnTo>
                    <a:pt x="0" y="972273"/>
                  </a:lnTo>
                  <a:lnTo>
                    <a:pt x="5135" y="1016860"/>
                  </a:lnTo>
                  <a:lnTo>
                    <a:pt x="19765" y="1057791"/>
                  </a:lnTo>
                  <a:lnTo>
                    <a:pt x="42721" y="1093897"/>
                  </a:lnTo>
                  <a:lnTo>
                    <a:pt x="72837" y="1124011"/>
                  </a:lnTo>
                  <a:lnTo>
                    <a:pt x="108944" y="1146966"/>
                  </a:lnTo>
                  <a:lnTo>
                    <a:pt x="149876" y="1161596"/>
                  </a:lnTo>
                  <a:lnTo>
                    <a:pt x="194465" y="1166732"/>
                  </a:lnTo>
                  <a:lnTo>
                    <a:pt x="6670194" y="1166732"/>
                  </a:lnTo>
                  <a:lnTo>
                    <a:pt x="6714783" y="1161596"/>
                  </a:lnTo>
                  <a:lnTo>
                    <a:pt x="6755713" y="1146966"/>
                  </a:lnTo>
                  <a:lnTo>
                    <a:pt x="6791818" y="1124011"/>
                  </a:lnTo>
                  <a:lnTo>
                    <a:pt x="6821931" y="1093897"/>
                  </a:lnTo>
                  <a:lnTo>
                    <a:pt x="6844885" y="1057791"/>
                  </a:lnTo>
                  <a:lnTo>
                    <a:pt x="6859514" y="1016860"/>
                  </a:lnTo>
                  <a:lnTo>
                    <a:pt x="6864649" y="972273"/>
                  </a:lnTo>
                  <a:lnTo>
                    <a:pt x="6864649" y="194459"/>
                  </a:lnTo>
                  <a:lnTo>
                    <a:pt x="6859514" y="149871"/>
                  </a:lnTo>
                  <a:lnTo>
                    <a:pt x="6844885" y="108940"/>
                  </a:lnTo>
                  <a:lnTo>
                    <a:pt x="6821931" y="72834"/>
                  </a:lnTo>
                  <a:lnTo>
                    <a:pt x="6791818" y="42720"/>
                  </a:lnTo>
                  <a:lnTo>
                    <a:pt x="6755713" y="19765"/>
                  </a:lnTo>
                  <a:lnTo>
                    <a:pt x="6714783" y="5135"/>
                  </a:lnTo>
                  <a:lnTo>
                    <a:pt x="6670194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491190" y="3857150"/>
            <a:ext cx="6269990" cy="7670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850" spc="-25" dirty="0">
                <a:solidFill>
                  <a:srgbClr val="FFFFFF"/>
                </a:solidFill>
              </a:rPr>
              <a:t>Parotid</a:t>
            </a:r>
            <a:r>
              <a:rPr sz="4850" spc="-20" dirty="0">
                <a:solidFill>
                  <a:srgbClr val="FFFFFF"/>
                </a:solidFill>
              </a:rPr>
              <a:t> </a:t>
            </a:r>
            <a:r>
              <a:rPr sz="4850" spc="5" dirty="0">
                <a:solidFill>
                  <a:srgbClr val="FFFFFF"/>
                </a:solidFill>
              </a:rPr>
              <a:t>tumor</a:t>
            </a:r>
            <a:r>
              <a:rPr sz="4850" spc="-20" dirty="0">
                <a:solidFill>
                  <a:srgbClr val="FFFFFF"/>
                </a:solidFill>
              </a:rPr>
              <a:t> </a:t>
            </a:r>
            <a:r>
              <a:rPr sz="4850" dirty="0">
                <a:solidFill>
                  <a:srgbClr val="FFFFFF"/>
                </a:solidFill>
              </a:rPr>
              <a:t>or</a:t>
            </a:r>
            <a:r>
              <a:rPr sz="4850" spc="-20" dirty="0">
                <a:solidFill>
                  <a:srgbClr val="FFFFFF"/>
                </a:solidFill>
              </a:rPr>
              <a:t> </a:t>
            </a:r>
            <a:r>
              <a:rPr sz="4850" dirty="0">
                <a:solidFill>
                  <a:srgbClr val="FFFFFF"/>
                </a:solidFill>
              </a:rPr>
              <a:t>abscess</a:t>
            </a:r>
            <a:endParaRPr sz="4850"/>
          </a:p>
        </p:txBody>
      </p:sp>
      <p:grpSp>
        <p:nvGrpSpPr>
          <p:cNvPr id="9" name="object 9"/>
          <p:cNvGrpSpPr/>
          <p:nvPr/>
        </p:nvGrpSpPr>
        <p:grpSpPr>
          <a:xfrm>
            <a:off x="11230181" y="5044312"/>
            <a:ext cx="6927850" cy="1229995"/>
            <a:chOff x="11230181" y="5044312"/>
            <a:chExt cx="6927850" cy="122999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30181" y="5044312"/>
              <a:ext cx="6927474" cy="122955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261594" y="5056762"/>
              <a:ext cx="6864984" cy="1167130"/>
            </a:xfrm>
            <a:custGeom>
              <a:avLst/>
              <a:gdLst/>
              <a:ahLst/>
              <a:cxnLst/>
              <a:rect l="l" t="t" r="r" b="b"/>
              <a:pathLst>
                <a:path w="6864984" h="1167129">
                  <a:moveTo>
                    <a:pt x="6670194" y="0"/>
                  </a:moveTo>
                  <a:lnTo>
                    <a:pt x="194465" y="0"/>
                  </a:lnTo>
                  <a:lnTo>
                    <a:pt x="149876" y="5135"/>
                  </a:lnTo>
                  <a:lnTo>
                    <a:pt x="108944" y="19765"/>
                  </a:lnTo>
                  <a:lnTo>
                    <a:pt x="72837" y="42720"/>
                  </a:lnTo>
                  <a:lnTo>
                    <a:pt x="42721" y="72834"/>
                  </a:lnTo>
                  <a:lnTo>
                    <a:pt x="19765" y="108940"/>
                  </a:lnTo>
                  <a:lnTo>
                    <a:pt x="5135" y="149871"/>
                  </a:lnTo>
                  <a:lnTo>
                    <a:pt x="0" y="194459"/>
                  </a:lnTo>
                  <a:lnTo>
                    <a:pt x="0" y="972273"/>
                  </a:lnTo>
                  <a:lnTo>
                    <a:pt x="5135" y="1016860"/>
                  </a:lnTo>
                  <a:lnTo>
                    <a:pt x="19765" y="1057791"/>
                  </a:lnTo>
                  <a:lnTo>
                    <a:pt x="42721" y="1093897"/>
                  </a:lnTo>
                  <a:lnTo>
                    <a:pt x="72837" y="1124011"/>
                  </a:lnTo>
                  <a:lnTo>
                    <a:pt x="108944" y="1146966"/>
                  </a:lnTo>
                  <a:lnTo>
                    <a:pt x="149876" y="1161596"/>
                  </a:lnTo>
                  <a:lnTo>
                    <a:pt x="194465" y="1166732"/>
                  </a:lnTo>
                  <a:lnTo>
                    <a:pt x="6670194" y="1166732"/>
                  </a:lnTo>
                  <a:lnTo>
                    <a:pt x="6714783" y="1161596"/>
                  </a:lnTo>
                  <a:lnTo>
                    <a:pt x="6755713" y="1146966"/>
                  </a:lnTo>
                  <a:lnTo>
                    <a:pt x="6791818" y="1124011"/>
                  </a:lnTo>
                  <a:lnTo>
                    <a:pt x="6821931" y="1093897"/>
                  </a:lnTo>
                  <a:lnTo>
                    <a:pt x="6844885" y="1057791"/>
                  </a:lnTo>
                  <a:lnTo>
                    <a:pt x="6859514" y="1016860"/>
                  </a:lnTo>
                  <a:lnTo>
                    <a:pt x="6864649" y="972273"/>
                  </a:lnTo>
                  <a:lnTo>
                    <a:pt x="6864649" y="194459"/>
                  </a:lnTo>
                  <a:lnTo>
                    <a:pt x="6859514" y="149871"/>
                  </a:lnTo>
                  <a:lnTo>
                    <a:pt x="6844885" y="108940"/>
                  </a:lnTo>
                  <a:lnTo>
                    <a:pt x="6821931" y="72834"/>
                  </a:lnTo>
                  <a:lnTo>
                    <a:pt x="6791818" y="42720"/>
                  </a:lnTo>
                  <a:lnTo>
                    <a:pt x="6755713" y="19765"/>
                  </a:lnTo>
                  <a:lnTo>
                    <a:pt x="6714783" y="5135"/>
                  </a:lnTo>
                  <a:lnTo>
                    <a:pt x="6670194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1268610" y="5163979"/>
            <a:ext cx="7227570" cy="507111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34950">
              <a:lnSpc>
                <a:spcPct val="100000"/>
              </a:lnSpc>
              <a:spcBef>
                <a:spcPts val="115"/>
              </a:spcBef>
            </a:pPr>
            <a:r>
              <a:rPr sz="4850" spc="-65" dirty="0">
                <a:solidFill>
                  <a:srgbClr val="FFFFFF"/>
                </a:solidFill>
                <a:latin typeface="Calibri"/>
                <a:cs typeface="Calibri"/>
              </a:rPr>
              <a:t>Trauma</a:t>
            </a:r>
            <a:endParaRPr sz="4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00"/>
              </a:spcBef>
            </a:pPr>
            <a:r>
              <a:rPr sz="3950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Diagnostic</a:t>
            </a:r>
            <a:r>
              <a:rPr sz="3950" i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tests</a:t>
            </a:r>
            <a:endParaRPr sz="3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650">
              <a:latin typeface="Calibri"/>
              <a:cs typeface="Calibri"/>
            </a:endParaRPr>
          </a:p>
          <a:p>
            <a:pPr marL="577850" indent="-565785">
              <a:lnSpc>
                <a:spcPct val="100000"/>
              </a:lnSpc>
              <a:buFont typeface="Arial MT"/>
              <a:buChar char="•"/>
              <a:tabLst>
                <a:tab pos="577850" algn="l"/>
                <a:tab pos="578485" algn="l"/>
              </a:tabLst>
            </a:pPr>
            <a:r>
              <a:rPr sz="5400" spc="-44" baseline="1543" dirty="0">
                <a:solidFill>
                  <a:srgbClr val="838787"/>
                </a:solidFill>
                <a:latin typeface="Microsoft Sans Serif"/>
                <a:cs typeface="Microsoft Sans Serif"/>
              </a:rPr>
              <a:t>Facial</a:t>
            </a:r>
            <a:r>
              <a:rPr sz="5400" spc="-89" baseline="1543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5400" spc="120" baseline="1543" dirty="0">
                <a:solidFill>
                  <a:srgbClr val="838787"/>
                </a:solidFill>
                <a:latin typeface="Microsoft Sans Serif"/>
                <a:cs typeface="Microsoft Sans Serif"/>
              </a:rPr>
              <a:t>nerve</a:t>
            </a:r>
            <a:r>
              <a:rPr sz="5400" spc="-82" baseline="1543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5400" spc="195" baseline="1543" dirty="0">
                <a:solidFill>
                  <a:srgbClr val="838787"/>
                </a:solidFill>
                <a:latin typeface="Microsoft Sans Serif"/>
                <a:cs typeface="Microsoft Sans Serif"/>
              </a:rPr>
              <a:t>conduction</a:t>
            </a:r>
            <a:r>
              <a:rPr sz="5400" spc="-82" baseline="1543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5400" spc="89" baseline="1543" dirty="0">
                <a:solidFill>
                  <a:srgbClr val="838787"/>
                </a:solidFill>
                <a:latin typeface="Microsoft Sans Serif"/>
                <a:cs typeface="Microsoft Sans Serif"/>
              </a:rPr>
              <a:t>studies</a:t>
            </a:r>
            <a:endParaRPr sz="5400" baseline="1543">
              <a:latin typeface="Microsoft Sans Serif"/>
              <a:cs typeface="Microsoft Sans Serif"/>
            </a:endParaRPr>
          </a:p>
          <a:p>
            <a:pPr marL="577850" indent="-565785">
              <a:lnSpc>
                <a:spcPct val="100000"/>
              </a:lnSpc>
              <a:spcBef>
                <a:spcPts val="2790"/>
              </a:spcBef>
              <a:buFont typeface="Arial MT"/>
              <a:buChar char="•"/>
              <a:tabLst>
                <a:tab pos="577850" algn="l"/>
                <a:tab pos="578485" algn="l"/>
              </a:tabLst>
            </a:pPr>
            <a:r>
              <a:rPr sz="3950" dirty="0">
                <a:latin typeface="Calibri"/>
                <a:cs typeface="Calibri"/>
              </a:rPr>
              <a:t>Needle</a:t>
            </a:r>
            <a:r>
              <a:rPr sz="3950" spc="-30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EMG</a:t>
            </a:r>
            <a:endParaRPr sz="3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har char="•"/>
            </a:pPr>
            <a:endParaRPr sz="3650">
              <a:latin typeface="Calibri"/>
              <a:cs typeface="Calibri"/>
            </a:endParaRPr>
          </a:p>
          <a:p>
            <a:pPr marL="577850" indent="-565785">
              <a:lnSpc>
                <a:spcPct val="100000"/>
              </a:lnSpc>
              <a:buFont typeface="Arial MT"/>
              <a:buChar char="•"/>
              <a:tabLst>
                <a:tab pos="577850" algn="l"/>
                <a:tab pos="578485" algn="l"/>
              </a:tabLst>
            </a:pPr>
            <a:r>
              <a:rPr sz="5400" spc="82" baseline="1543" dirty="0">
                <a:solidFill>
                  <a:srgbClr val="838787"/>
                </a:solidFill>
                <a:latin typeface="Microsoft Sans Serif"/>
                <a:cs typeface="Microsoft Sans Serif"/>
              </a:rPr>
              <a:t>Parotid</a:t>
            </a:r>
            <a:r>
              <a:rPr sz="5400" spc="-127" baseline="1543" dirty="0">
                <a:solidFill>
                  <a:srgbClr val="838787"/>
                </a:solidFill>
                <a:latin typeface="Microsoft Sans Serif"/>
                <a:cs typeface="Microsoft Sans Serif"/>
              </a:rPr>
              <a:t> </a:t>
            </a:r>
            <a:r>
              <a:rPr sz="5400" spc="232" baseline="1543" dirty="0">
                <a:solidFill>
                  <a:srgbClr val="838787"/>
                </a:solidFill>
                <a:latin typeface="Microsoft Sans Serif"/>
                <a:cs typeface="Microsoft Sans Serif"/>
              </a:rPr>
              <a:t>imaging</a:t>
            </a:r>
            <a:endParaRPr sz="5400" baseline="1543">
              <a:latin typeface="Microsoft Sans Serif"/>
              <a:cs typeface="Microsoft Sans Serif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470" y="1333313"/>
            <a:ext cx="10716050" cy="9975242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27396" y="556887"/>
            <a:ext cx="5654675" cy="1344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50" spc="-105" dirty="0"/>
              <a:t>BELL’S</a:t>
            </a:r>
            <a:r>
              <a:rPr sz="8650" spc="-60" dirty="0"/>
              <a:t> </a:t>
            </a:r>
            <a:r>
              <a:rPr sz="8650" spc="-140" dirty="0"/>
              <a:t>PALSY</a:t>
            </a:r>
            <a:endParaRPr sz="8650"/>
          </a:p>
        </p:txBody>
      </p:sp>
      <p:sp>
        <p:nvSpPr>
          <p:cNvPr id="3" name="object 3"/>
          <p:cNvSpPr txBox="1"/>
          <p:nvPr/>
        </p:nvSpPr>
        <p:spPr>
          <a:xfrm>
            <a:off x="1082250" y="2592832"/>
            <a:ext cx="304165" cy="9804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250" spc="5" dirty="0">
                <a:latin typeface="Arial MT"/>
                <a:cs typeface="Arial MT"/>
              </a:rPr>
              <a:t>•</a:t>
            </a:r>
            <a:endParaRPr sz="62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5350" y="2519136"/>
            <a:ext cx="15003780" cy="187452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 indent="179705">
              <a:lnSpc>
                <a:spcPts val="7040"/>
              </a:lnSpc>
              <a:spcBef>
                <a:spcPts val="675"/>
              </a:spcBef>
            </a:pPr>
            <a:r>
              <a:rPr sz="6250" spc="-35" dirty="0">
                <a:latin typeface="Calibri"/>
                <a:cs typeface="Calibri"/>
              </a:rPr>
              <a:t>First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described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15" dirty="0">
                <a:latin typeface="Calibri"/>
                <a:cs typeface="Calibri"/>
              </a:rPr>
              <a:t>more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than a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century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ago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by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Sir </a:t>
            </a:r>
            <a:r>
              <a:rPr sz="6250" spc="-140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Charles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Bell</a:t>
            </a:r>
            <a:endParaRPr sz="62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2250" y="8837940"/>
            <a:ext cx="16704310" cy="9804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685800" indent="-673100">
              <a:lnSpc>
                <a:spcPct val="100000"/>
              </a:lnSpc>
              <a:spcBef>
                <a:spcPts val="114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15" dirty="0">
                <a:latin typeface="Calibri"/>
                <a:cs typeface="Calibri"/>
              </a:rPr>
              <a:t>Most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common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cause</a:t>
            </a:r>
            <a:r>
              <a:rPr sz="6250" spc="10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of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facial</a:t>
            </a:r>
            <a:r>
              <a:rPr sz="6250" spc="10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paralysis</a:t>
            </a:r>
            <a:r>
              <a:rPr sz="6250" spc="10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worldwide</a:t>
            </a:r>
            <a:endParaRPr sz="625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18587" y="3635729"/>
            <a:ext cx="7092628" cy="3518217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2367" y="556887"/>
            <a:ext cx="12420600" cy="1344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50" spc="-15" dirty="0"/>
              <a:t>Demographics</a:t>
            </a:r>
            <a:r>
              <a:rPr sz="8650" spc="-20" dirty="0"/>
              <a:t> </a:t>
            </a:r>
            <a:r>
              <a:rPr sz="8650" dirty="0"/>
              <a:t>of</a:t>
            </a:r>
            <a:r>
              <a:rPr sz="8650" spc="-20" dirty="0"/>
              <a:t> </a:t>
            </a:r>
            <a:r>
              <a:rPr sz="8650" dirty="0"/>
              <a:t>Bells</a:t>
            </a:r>
            <a:r>
              <a:rPr sz="8650" spc="-20" dirty="0"/>
              <a:t> </a:t>
            </a:r>
            <a:r>
              <a:rPr sz="8650" spc="-30" dirty="0"/>
              <a:t>palsy</a:t>
            </a:r>
            <a:endParaRPr sz="8650"/>
          </a:p>
        </p:txBody>
      </p:sp>
      <p:sp>
        <p:nvSpPr>
          <p:cNvPr id="3" name="object 3"/>
          <p:cNvSpPr txBox="1"/>
          <p:nvPr/>
        </p:nvSpPr>
        <p:spPr>
          <a:xfrm>
            <a:off x="1082250" y="2309299"/>
            <a:ext cx="17903190" cy="5467350"/>
          </a:xfrm>
          <a:prstGeom prst="rect">
            <a:avLst/>
          </a:prstGeom>
        </p:spPr>
        <p:txBody>
          <a:bodyPr vert="horz" wrap="square" lIns="0" tIns="224154" rIns="0" bIns="0" rtlCol="0">
            <a:spAutoFit/>
          </a:bodyPr>
          <a:lstStyle/>
          <a:p>
            <a:pPr marL="685800" indent="-673100">
              <a:lnSpc>
                <a:spcPct val="100000"/>
              </a:lnSpc>
              <a:spcBef>
                <a:spcPts val="1764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5" dirty="0">
                <a:latin typeface="Calibri"/>
                <a:cs typeface="Calibri"/>
              </a:rPr>
              <a:t>Higher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in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persons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of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Japanese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descent.</a:t>
            </a:r>
            <a:endParaRPr sz="6250">
              <a:latin typeface="Calibri"/>
              <a:cs typeface="Calibri"/>
            </a:endParaRPr>
          </a:p>
          <a:p>
            <a:pPr marL="865505" indent="-853440">
              <a:lnSpc>
                <a:spcPct val="100000"/>
              </a:lnSpc>
              <a:spcBef>
                <a:spcPts val="1675"/>
              </a:spcBef>
              <a:buFont typeface="Arial MT"/>
              <a:buChar char="•"/>
              <a:tabLst>
                <a:tab pos="865505" algn="l"/>
                <a:tab pos="866140" algn="l"/>
              </a:tabLst>
            </a:pPr>
            <a:r>
              <a:rPr sz="6250" spc="-20" dirty="0">
                <a:latin typeface="Calibri"/>
                <a:cs typeface="Calibri"/>
              </a:rPr>
              <a:t>Sex:</a:t>
            </a:r>
            <a:r>
              <a:rPr sz="6250" spc="-1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No</a:t>
            </a:r>
            <a:r>
              <a:rPr sz="6250" spc="-15" dirty="0">
                <a:latin typeface="Calibri"/>
                <a:cs typeface="Calibri"/>
              </a:rPr>
              <a:t> </a:t>
            </a:r>
            <a:r>
              <a:rPr sz="6250" spc="-25" dirty="0">
                <a:latin typeface="Calibri"/>
                <a:cs typeface="Calibri"/>
              </a:rPr>
              <a:t>difference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spc="-25" dirty="0">
                <a:latin typeface="Calibri"/>
                <a:cs typeface="Calibri"/>
              </a:rPr>
              <a:t>exists</a:t>
            </a:r>
            <a:endParaRPr sz="6250">
              <a:latin typeface="Calibri"/>
              <a:cs typeface="Calibri"/>
            </a:endParaRPr>
          </a:p>
          <a:p>
            <a:pPr marL="685165" marR="5080" indent="-673100">
              <a:lnSpc>
                <a:spcPct val="102200"/>
              </a:lnSpc>
              <a:spcBef>
                <a:spcPts val="150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10" dirty="0">
                <a:latin typeface="Calibri"/>
                <a:cs typeface="Calibri"/>
              </a:rPr>
              <a:t>Age: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highest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in </a:t>
            </a:r>
            <a:r>
              <a:rPr sz="6250" spc="-10" dirty="0">
                <a:latin typeface="Calibri"/>
                <a:cs typeface="Calibri"/>
              </a:rPr>
              <a:t>persons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aged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15-45 </a:t>
            </a:r>
            <a:r>
              <a:rPr sz="6250" spc="-30" dirty="0">
                <a:latin typeface="Calibri"/>
                <a:cs typeface="Calibri"/>
              </a:rPr>
              <a:t>years.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Bell </a:t>
            </a:r>
            <a:r>
              <a:rPr sz="6250" spc="-20" dirty="0">
                <a:latin typeface="Calibri"/>
                <a:cs typeface="Calibri"/>
              </a:rPr>
              <a:t>palsy</a:t>
            </a:r>
            <a:r>
              <a:rPr sz="6250" spc="5" dirty="0">
                <a:latin typeface="Calibri"/>
                <a:cs typeface="Calibri"/>
              </a:rPr>
              <a:t> is </a:t>
            </a:r>
            <a:r>
              <a:rPr sz="6250" spc="-1400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less </a:t>
            </a:r>
            <a:r>
              <a:rPr sz="6250" spc="-5" dirty="0">
                <a:latin typeface="Calibri"/>
                <a:cs typeface="Calibri"/>
              </a:rPr>
              <a:t>common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in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those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15" dirty="0">
                <a:latin typeface="Calibri"/>
                <a:cs typeface="Calibri"/>
              </a:rPr>
              <a:t>younger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than 15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35" dirty="0">
                <a:latin typeface="Calibri"/>
                <a:cs typeface="Calibri"/>
              </a:rPr>
              <a:t>years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and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in </a:t>
            </a:r>
            <a:r>
              <a:rPr sz="6250" spc="1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those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older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than 60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30" dirty="0">
                <a:latin typeface="Calibri"/>
                <a:cs typeface="Calibri"/>
              </a:rPr>
              <a:t>years.</a:t>
            </a:r>
            <a:endParaRPr sz="6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53560" y="556887"/>
            <a:ext cx="3597910" cy="1344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50" spc="-15" dirty="0"/>
              <a:t>Etiology</a:t>
            </a:r>
            <a:endParaRPr sz="8650"/>
          </a:p>
        </p:txBody>
      </p:sp>
      <p:sp>
        <p:nvSpPr>
          <p:cNvPr id="3" name="object 3"/>
          <p:cNvSpPr txBox="1"/>
          <p:nvPr/>
        </p:nvSpPr>
        <p:spPr>
          <a:xfrm>
            <a:off x="1082250" y="2309299"/>
            <a:ext cx="13509625" cy="5849620"/>
          </a:xfrm>
          <a:prstGeom prst="rect">
            <a:avLst/>
          </a:prstGeom>
        </p:spPr>
        <p:txBody>
          <a:bodyPr vert="horz" wrap="square" lIns="0" tIns="224154" rIns="0" bIns="0" rtlCol="0">
            <a:spAutoFit/>
          </a:bodyPr>
          <a:lstStyle/>
          <a:p>
            <a:pPr marL="685800" indent="-673100">
              <a:lnSpc>
                <a:spcPct val="100000"/>
              </a:lnSpc>
              <a:spcBef>
                <a:spcPts val="1764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dirty="0">
                <a:latin typeface="Calibri"/>
                <a:cs typeface="Calibri"/>
              </a:rPr>
              <a:t>Idiopathic</a:t>
            </a:r>
            <a:endParaRPr sz="62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67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5" dirty="0">
                <a:latin typeface="Calibri"/>
                <a:cs typeface="Calibri"/>
              </a:rPr>
              <a:t>Herpes</a:t>
            </a:r>
            <a:r>
              <a:rPr sz="6250" spc="-20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simplex</a:t>
            </a:r>
            <a:r>
              <a:rPr sz="6250" spc="-2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virus</a:t>
            </a:r>
            <a:r>
              <a:rPr sz="6250" spc="-1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1</a:t>
            </a:r>
            <a:endParaRPr sz="62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67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5" dirty="0">
                <a:latin typeface="Calibri"/>
                <a:cs typeface="Calibri"/>
              </a:rPr>
              <a:t>Herpes</a:t>
            </a:r>
            <a:r>
              <a:rPr sz="6250" spc="-35" dirty="0">
                <a:latin typeface="Calibri"/>
                <a:cs typeface="Calibri"/>
              </a:rPr>
              <a:t> </a:t>
            </a:r>
            <a:r>
              <a:rPr sz="6250" spc="-45" dirty="0">
                <a:latin typeface="Calibri"/>
                <a:cs typeface="Calibri"/>
              </a:rPr>
              <a:t>zoster</a:t>
            </a:r>
            <a:endParaRPr sz="62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67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120" dirty="0">
                <a:latin typeface="Calibri"/>
                <a:cs typeface="Calibri"/>
              </a:rPr>
              <a:t>CMV,</a:t>
            </a:r>
            <a:r>
              <a:rPr sz="6250" spc="-15" dirty="0">
                <a:latin typeface="Calibri"/>
                <a:cs typeface="Calibri"/>
              </a:rPr>
              <a:t> </a:t>
            </a:r>
            <a:r>
              <a:rPr sz="6250" spc="-145" dirty="0">
                <a:latin typeface="Calibri"/>
                <a:cs typeface="Calibri"/>
              </a:rPr>
              <a:t>EBV,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HHV6,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spc="-15" dirty="0">
                <a:latin typeface="Calibri"/>
                <a:cs typeface="Calibri"/>
              </a:rPr>
              <a:t>Coxsackie</a:t>
            </a:r>
            <a:endParaRPr sz="62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67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15" dirty="0">
                <a:latin typeface="Calibri"/>
                <a:cs typeface="Calibri"/>
              </a:rPr>
              <a:t>Inactivated </a:t>
            </a:r>
            <a:r>
              <a:rPr sz="6250" spc="-35" dirty="0">
                <a:latin typeface="Calibri"/>
                <a:cs typeface="Calibri"/>
              </a:rPr>
              <a:t>intra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nasal</a:t>
            </a:r>
            <a:r>
              <a:rPr sz="6250" spc="-10" dirty="0">
                <a:latin typeface="Calibri"/>
                <a:cs typeface="Calibri"/>
              </a:rPr>
              <a:t> influenza vaccine</a:t>
            </a:r>
            <a:endParaRPr sz="6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7734" y="556887"/>
            <a:ext cx="13349605" cy="1344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50" spc="-35" dirty="0"/>
              <a:t>Pathophysiology</a:t>
            </a:r>
            <a:r>
              <a:rPr sz="8650" spc="-20" dirty="0"/>
              <a:t> </a:t>
            </a:r>
            <a:r>
              <a:rPr sz="8650" dirty="0"/>
              <a:t>of</a:t>
            </a:r>
            <a:r>
              <a:rPr sz="8650" spc="-20" dirty="0"/>
              <a:t> </a:t>
            </a:r>
            <a:r>
              <a:rPr sz="8650" dirty="0"/>
              <a:t>Bells</a:t>
            </a:r>
            <a:r>
              <a:rPr sz="8650" spc="-15" dirty="0"/>
              <a:t> </a:t>
            </a:r>
            <a:r>
              <a:rPr sz="8650" spc="-30" dirty="0"/>
              <a:t>palsy</a:t>
            </a:r>
            <a:endParaRPr sz="8650"/>
          </a:p>
        </p:txBody>
      </p:sp>
      <p:sp>
        <p:nvSpPr>
          <p:cNvPr id="3" name="object 3"/>
          <p:cNvSpPr txBox="1"/>
          <p:nvPr/>
        </p:nvSpPr>
        <p:spPr>
          <a:xfrm>
            <a:off x="1082250" y="2538238"/>
            <a:ext cx="17783175" cy="6526530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685165" marR="128905" indent="-673100">
              <a:lnSpc>
                <a:spcPts val="5930"/>
              </a:lnSpc>
              <a:spcBef>
                <a:spcPts val="112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5750" spc="10" dirty="0">
                <a:latin typeface="Calibri"/>
                <a:cs typeface="Calibri"/>
              </a:rPr>
              <a:t>Main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cause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of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Bell's </a:t>
            </a:r>
            <a:r>
              <a:rPr sz="5750" spc="-15" dirty="0">
                <a:latin typeface="Calibri"/>
                <a:cs typeface="Calibri"/>
              </a:rPr>
              <a:t>palsy</a:t>
            </a:r>
            <a:r>
              <a:rPr sz="5750" spc="5" dirty="0">
                <a:latin typeface="Calibri"/>
                <a:cs typeface="Calibri"/>
              </a:rPr>
              <a:t> is </a:t>
            </a:r>
            <a:r>
              <a:rPr sz="5750" spc="-25" dirty="0">
                <a:latin typeface="Calibri"/>
                <a:cs typeface="Calibri"/>
              </a:rPr>
              <a:t>latent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herpes viruses (herpes </a:t>
            </a:r>
            <a:r>
              <a:rPr sz="5750" spc="-1285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simplex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virus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type </a:t>
            </a:r>
            <a:r>
              <a:rPr sz="5750" spc="10" dirty="0">
                <a:latin typeface="Calibri"/>
                <a:cs typeface="Calibri"/>
              </a:rPr>
              <a:t>1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and</a:t>
            </a:r>
            <a:r>
              <a:rPr sz="5750" spc="5" dirty="0">
                <a:latin typeface="Calibri"/>
                <a:cs typeface="Calibri"/>
              </a:rPr>
              <a:t> herpes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40" dirty="0">
                <a:latin typeface="Calibri"/>
                <a:cs typeface="Calibri"/>
              </a:rPr>
              <a:t>zoster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virus), which </a:t>
            </a:r>
            <a:r>
              <a:rPr sz="5750" spc="-20" dirty="0">
                <a:latin typeface="Calibri"/>
                <a:cs typeface="Calibri"/>
              </a:rPr>
              <a:t>are </a:t>
            </a:r>
            <a:r>
              <a:rPr sz="5750" spc="-15" dirty="0">
                <a:latin typeface="Calibri"/>
                <a:cs typeface="Calibri"/>
              </a:rPr>
              <a:t> </a:t>
            </a:r>
            <a:r>
              <a:rPr sz="5750" spc="-20" dirty="0">
                <a:latin typeface="Calibri"/>
                <a:cs typeface="Calibri"/>
              </a:rPr>
              <a:t>reactivated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from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cranial</a:t>
            </a:r>
            <a:r>
              <a:rPr sz="5750" spc="5" dirty="0">
                <a:latin typeface="Calibri"/>
                <a:cs typeface="Calibri"/>
              </a:rPr>
              <a:t> nerve </a:t>
            </a:r>
            <a:r>
              <a:rPr sz="5750" spc="-10" dirty="0">
                <a:latin typeface="Calibri"/>
                <a:cs typeface="Calibri"/>
              </a:rPr>
              <a:t>ganglia</a:t>
            </a:r>
            <a:endParaRPr sz="5750">
              <a:latin typeface="Calibri"/>
              <a:cs typeface="Calibri"/>
            </a:endParaRPr>
          </a:p>
          <a:p>
            <a:pPr marL="685165" marR="5080" indent="-673100">
              <a:lnSpc>
                <a:spcPts val="5930"/>
              </a:lnSpc>
              <a:spcBef>
                <a:spcPts val="1375"/>
              </a:spcBef>
              <a:buFont typeface="Arial MT"/>
              <a:buChar char="•"/>
              <a:tabLst>
                <a:tab pos="850900" algn="l"/>
                <a:tab pos="851535" algn="l"/>
              </a:tabLst>
            </a:pPr>
            <a:r>
              <a:rPr dirty="0"/>
              <a:t>	</a:t>
            </a:r>
            <a:r>
              <a:rPr sz="5750" spc="-20" dirty="0">
                <a:latin typeface="Calibri"/>
                <a:cs typeface="Calibri"/>
              </a:rPr>
              <a:t>Polymerase</a:t>
            </a:r>
            <a:r>
              <a:rPr sz="5750" spc="5" dirty="0">
                <a:latin typeface="Calibri"/>
                <a:cs typeface="Calibri"/>
              </a:rPr>
              <a:t> chain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reaction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dirty="0">
                <a:latin typeface="Calibri"/>
                <a:cs typeface="Calibri"/>
              </a:rPr>
              <a:t>techniques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30" dirty="0">
                <a:latin typeface="Calibri"/>
                <a:cs typeface="Calibri"/>
              </a:rPr>
              <a:t>have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isolated 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herpes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virus </a:t>
            </a:r>
            <a:r>
              <a:rPr sz="5750" spc="10" dirty="0">
                <a:latin typeface="Calibri"/>
                <a:cs typeface="Calibri"/>
              </a:rPr>
              <a:t>DNA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from</a:t>
            </a:r>
            <a:r>
              <a:rPr sz="5750" spc="5" dirty="0">
                <a:latin typeface="Calibri"/>
                <a:cs typeface="Calibri"/>
              </a:rPr>
              <a:t> the </a:t>
            </a:r>
            <a:r>
              <a:rPr sz="5750" spc="-15" dirty="0">
                <a:latin typeface="Calibri"/>
                <a:cs typeface="Calibri"/>
              </a:rPr>
              <a:t>facial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nerve during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acute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palsy</a:t>
            </a:r>
            <a:endParaRPr sz="5750">
              <a:latin typeface="Calibri"/>
              <a:cs typeface="Calibri"/>
            </a:endParaRPr>
          </a:p>
          <a:p>
            <a:pPr marL="685165" marR="492759" indent="-673100" algn="just">
              <a:lnSpc>
                <a:spcPts val="5930"/>
              </a:lnSpc>
              <a:spcBef>
                <a:spcPts val="1380"/>
              </a:spcBef>
              <a:buFont typeface="Arial MT"/>
              <a:buChar char="•"/>
              <a:tabLst>
                <a:tab pos="685800" algn="l"/>
              </a:tabLst>
            </a:pPr>
            <a:r>
              <a:rPr sz="5750" dirty="0">
                <a:latin typeface="Calibri"/>
                <a:cs typeface="Calibri"/>
              </a:rPr>
              <a:t>Inflammation </a:t>
            </a:r>
            <a:r>
              <a:rPr sz="5750" spc="5" dirty="0">
                <a:latin typeface="Calibri"/>
                <a:cs typeface="Calibri"/>
              </a:rPr>
              <a:t>of the nerve initially </a:t>
            </a:r>
            <a:r>
              <a:rPr sz="5750" spc="-5" dirty="0">
                <a:latin typeface="Calibri"/>
                <a:cs typeface="Calibri"/>
              </a:rPr>
              <a:t>results </a:t>
            </a:r>
            <a:r>
              <a:rPr sz="5750" spc="5" dirty="0">
                <a:latin typeface="Calibri"/>
                <a:cs typeface="Calibri"/>
              </a:rPr>
              <a:t>in </a:t>
            </a:r>
            <a:r>
              <a:rPr sz="5750" spc="10" dirty="0">
                <a:latin typeface="Calibri"/>
                <a:cs typeface="Calibri"/>
              </a:rPr>
              <a:t>a </a:t>
            </a:r>
            <a:r>
              <a:rPr sz="5750" spc="-20" dirty="0">
                <a:latin typeface="Calibri"/>
                <a:cs typeface="Calibri"/>
              </a:rPr>
              <a:t>reversible </a:t>
            </a:r>
            <a:r>
              <a:rPr sz="5750" spc="-1285" dirty="0">
                <a:latin typeface="Calibri"/>
                <a:cs typeface="Calibri"/>
              </a:rPr>
              <a:t> </a:t>
            </a:r>
            <a:r>
              <a:rPr sz="5750" spc="-20" dirty="0">
                <a:latin typeface="Calibri"/>
                <a:cs typeface="Calibri"/>
              </a:rPr>
              <a:t>neurapraxia. </a:t>
            </a:r>
            <a:r>
              <a:rPr sz="5750" spc="5" dirty="0">
                <a:latin typeface="Calibri"/>
                <a:cs typeface="Calibri"/>
              </a:rPr>
              <a:t>Herpes </a:t>
            </a:r>
            <a:r>
              <a:rPr sz="5750" spc="-40" dirty="0">
                <a:latin typeface="Calibri"/>
                <a:cs typeface="Calibri"/>
              </a:rPr>
              <a:t>zoster </a:t>
            </a:r>
            <a:r>
              <a:rPr sz="5750" spc="5" dirty="0">
                <a:latin typeface="Calibri"/>
                <a:cs typeface="Calibri"/>
              </a:rPr>
              <a:t>virus </a:t>
            </a:r>
            <a:r>
              <a:rPr sz="5750" spc="-10" dirty="0">
                <a:latin typeface="Calibri"/>
                <a:cs typeface="Calibri"/>
              </a:rPr>
              <a:t>shows </a:t>
            </a:r>
            <a:r>
              <a:rPr sz="5750" spc="-15" dirty="0">
                <a:latin typeface="Calibri"/>
                <a:cs typeface="Calibri"/>
              </a:rPr>
              <a:t>more </a:t>
            </a:r>
            <a:r>
              <a:rPr sz="5750" spc="-5" dirty="0">
                <a:latin typeface="Calibri"/>
                <a:cs typeface="Calibri"/>
              </a:rPr>
              <a:t>aggressive </a:t>
            </a:r>
            <a:r>
              <a:rPr sz="5750" spc="-1285" dirty="0">
                <a:latin typeface="Calibri"/>
                <a:cs typeface="Calibri"/>
              </a:rPr>
              <a:t> </a:t>
            </a:r>
            <a:r>
              <a:rPr sz="5750" dirty="0">
                <a:latin typeface="Calibri"/>
                <a:cs typeface="Calibri"/>
              </a:rPr>
              <a:t>biological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behaviour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than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herpes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simplex</a:t>
            </a:r>
            <a:r>
              <a:rPr sz="5750" spc="5" dirty="0">
                <a:latin typeface="Calibri"/>
                <a:cs typeface="Calibri"/>
              </a:rPr>
              <a:t> virus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type1</a:t>
            </a:r>
            <a:endParaRPr sz="5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50" y="2309299"/>
            <a:ext cx="17194530" cy="7014209"/>
          </a:xfrm>
          <a:prstGeom prst="rect">
            <a:avLst/>
          </a:prstGeom>
        </p:spPr>
        <p:txBody>
          <a:bodyPr vert="horz" wrap="square" lIns="0" tIns="224154" rIns="0" bIns="0" rtlCol="0">
            <a:spAutoFit/>
          </a:bodyPr>
          <a:lstStyle/>
          <a:p>
            <a:pPr marL="685800" indent="-673100">
              <a:lnSpc>
                <a:spcPct val="100000"/>
              </a:lnSpc>
              <a:spcBef>
                <a:spcPts val="1764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25" dirty="0">
                <a:latin typeface="Calibri"/>
                <a:cs typeface="Calibri"/>
              </a:rPr>
              <a:t>Onset-acute</a:t>
            </a:r>
            <a:endParaRPr sz="62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67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10" dirty="0">
                <a:latin typeface="Calibri"/>
                <a:cs typeface="Calibri"/>
              </a:rPr>
              <a:t>½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of </a:t>
            </a:r>
            <a:r>
              <a:rPr sz="6250" spc="-5" dirty="0">
                <a:latin typeface="Calibri"/>
                <a:cs typeface="Calibri"/>
              </a:rPr>
              <a:t>cases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35" dirty="0">
                <a:latin typeface="Calibri"/>
                <a:cs typeface="Calibri"/>
              </a:rPr>
              <a:t>attain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15" dirty="0">
                <a:latin typeface="Calibri"/>
                <a:cs typeface="Calibri"/>
              </a:rPr>
              <a:t>max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paralysis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in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48hrs</a:t>
            </a:r>
            <a:endParaRPr sz="62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67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dirty="0">
                <a:latin typeface="Calibri"/>
                <a:cs typeface="Calibri"/>
              </a:rPr>
              <a:t>All</a:t>
            </a:r>
            <a:r>
              <a:rPr sz="6250" spc="-5" dirty="0">
                <a:latin typeface="Calibri"/>
                <a:cs typeface="Calibri"/>
              </a:rPr>
              <a:t> cases </a:t>
            </a:r>
            <a:r>
              <a:rPr sz="6250" spc="-25" dirty="0">
                <a:latin typeface="Calibri"/>
                <a:cs typeface="Calibri"/>
              </a:rPr>
              <a:t>are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clinically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15" dirty="0">
                <a:latin typeface="Calibri"/>
                <a:cs typeface="Calibri"/>
              </a:rPr>
              <a:t>prominent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by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5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40" dirty="0">
                <a:latin typeface="Calibri"/>
                <a:cs typeface="Calibri"/>
              </a:rPr>
              <a:t>days</a:t>
            </a:r>
            <a:endParaRPr sz="62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67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30" dirty="0">
                <a:latin typeface="Calibri"/>
                <a:cs typeface="Calibri"/>
              </a:rPr>
              <a:t>Pain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behind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ear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35" dirty="0">
                <a:latin typeface="Calibri"/>
                <a:cs typeface="Calibri"/>
              </a:rPr>
              <a:t>may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preceed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paralysis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by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35" dirty="0">
                <a:latin typeface="Calibri"/>
                <a:cs typeface="Calibri"/>
              </a:rPr>
              <a:t>day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1</a:t>
            </a:r>
            <a:r>
              <a:rPr sz="6250" dirty="0">
                <a:latin typeface="Calibri"/>
                <a:cs typeface="Calibri"/>
              </a:rPr>
              <a:t> or2</a:t>
            </a:r>
            <a:endParaRPr sz="62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67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dirty="0">
                <a:latin typeface="Calibri"/>
                <a:cs typeface="Calibri"/>
              </a:rPr>
              <a:t>Impairment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of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30" dirty="0">
                <a:latin typeface="Calibri"/>
                <a:cs typeface="Calibri"/>
              </a:rPr>
              <a:t>test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50" dirty="0">
                <a:latin typeface="Calibri"/>
                <a:cs typeface="Calibri"/>
              </a:rPr>
              <a:t>rare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15" dirty="0">
                <a:latin typeface="Calibri"/>
                <a:cs typeface="Calibri"/>
              </a:rPr>
              <a:t>beyond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2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nd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week</a:t>
            </a:r>
            <a:endParaRPr sz="62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67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35" dirty="0">
                <a:latin typeface="Calibri"/>
                <a:cs typeface="Calibri"/>
              </a:rPr>
              <a:t>Paralysis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partial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in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30%, </a:t>
            </a:r>
            <a:r>
              <a:rPr sz="6250" spc="-15" dirty="0">
                <a:latin typeface="Calibri"/>
                <a:cs typeface="Calibri"/>
              </a:rPr>
              <a:t>complete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in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70%</a:t>
            </a:r>
            <a:endParaRPr sz="6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98603" y="556887"/>
            <a:ext cx="10050145" cy="1344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50" spc="-40" dirty="0"/>
              <a:t>Features</a:t>
            </a:r>
            <a:r>
              <a:rPr sz="8650" spc="-20" dirty="0"/>
              <a:t> </a:t>
            </a:r>
            <a:r>
              <a:rPr sz="8650" dirty="0"/>
              <a:t>of</a:t>
            </a:r>
            <a:r>
              <a:rPr sz="8650" spc="-15" dirty="0"/>
              <a:t> </a:t>
            </a:r>
            <a:r>
              <a:rPr sz="8650" spc="-90" dirty="0"/>
              <a:t>Bell’s</a:t>
            </a:r>
            <a:r>
              <a:rPr sz="8650" spc="-15" dirty="0"/>
              <a:t> </a:t>
            </a:r>
            <a:r>
              <a:rPr sz="8650" spc="-70" dirty="0"/>
              <a:t>Palsy</a:t>
            </a:r>
            <a:endParaRPr sz="8650"/>
          </a:p>
        </p:txBody>
      </p:sp>
      <p:sp>
        <p:nvSpPr>
          <p:cNvPr id="3" name="object 3"/>
          <p:cNvSpPr txBox="1"/>
          <p:nvPr/>
        </p:nvSpPr>
        <p:spPr>
          <a:xfrm>
            <a:off x="1082250" y="2561352"/>
            <a:ext cx="11290935" cy="736536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43230" indent="-431165">
              <a:lnSpc>
                <a:spcPct val="100000"/>
              </a:lnSpc>
              <a:spcBef>
                <a:spcPts val="135"/>
              </a:spcBef>
              <a:buAutoNum type="romanUcPeriod"/>
              <a:tabLst>
                <a:tab pos="443865" algn="l"/>
              </a:tabLst>
            </a:pPr>
            <a:r>
              <a:rPr sz="4600" spc="-5" dirty="0">
                <a:latin typeface="Calibri"/>
                <a:cs typeface="Calibri"/>
              </a:rPr>
              <a:t>Unilateral</a:t>
            </a:r>
            <a:r>
              <a:rPr sz="4600" spc="-20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involvement</a:t>
            </a:r>
            <a:endParaRPr sz="4600">
              <a:latin typeface="Calibri"/>
              <a:cs typeface="Calibri"/>
            </a:endParaRPr>
          </a:p>
          <a:p>
            <a:pPr marL="724535" indent="-579755">
              <a:lnSpc>
                <a:spcPct val="100000"/>
              </a:lnSpc>
              <a:spcBef>
                <a:spcPts val="285"/>
              </a:spcBef>
              <a:buAutoNum type="romanUcPeriod"/>
              <a:tabLst>
                <a:tab pos="725170" algn="l"/>
              </a:tabLst>
            </a:pPr>
            <a:r>
              <a:rPr sz="4600" spc="10" dirty="0">
                <a:latin typeface="Calibri"/>
                <a:cs typeface="Calibri"/>
              </a:rPr>
              <a:t>Inability </a:t>
            </a:r>
            <a:r>
              <a:rPr sz="4600" spc="-10" dirty="0">
                <a:latin typeface="Calibri"/>
                <a:cs typeface="Calibri"/>
              </a:rPr>
              <a:t>to</a:t>
            </a:r>
            <a:r>
              <a:rPr sz="4600" spc="10" dirty="0">
                <a:latin typeface="Calibri"/>
                <a:cs typeface="Calibri"/>
              </a:rPr>
              <a:t> smile, close </a:t>
            </a:r>
            <a:r>
              <a:rPr sz="4600" spc="-15" dirty="0">
                <a:latin typeface="Calibri"/>
                <a:cs typeface="Calibri"/>
              </a:rPr>
              <a:t>eye</a:t>
            </a:r>
            <a:r>
              <a:rPr sz="4600" spc="10" dirty="0">
                <a:latin typeface="Calibri"/>
                <a:cs typeface="Calibri"/>
              </a:rPr>
              <a:t> or</a:t>
            </a:r>
            <a:r>
              <a:rPr sz="4600" spc="15" dirty="0"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raise</a:t>
            </a:r>
            <a:r>
              <a:rPr sz="4600" spc="10" dirty="0"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eyebrow</a:t>
            </a:r>
            <a:endParaRPr sz="4600">
              <a:latin typeface="Calibri"/>
              <a:cs typeface="Calibri"/>
            </a:endParaRPr>
          </a:p>
          <a:p>
            <a:pPr marL="739775" indent="-727710">
              <a:lnSpc>
                <a:spcPct val="100000"/>
              </a:lnSpc>
              <a:spcBef>
                <a:spcPts val="284"/>
              </a:spcBef>
              <a:buAutoNum type="romanUcPeriod"/>
              <a:tabLst>
                <a:tab pos="740410" algn="l"/>
              </a:tabLst>
            </a:pPr>
            <a:r>
              <a:rPr sz="4600" spc="5" dirty="0">
                <a:latin typeface="Calibri"/>
                <a:cs typeface="Calibri"/>
              </a:rPr>
              <a:t>Whistling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10" dirty="0">
                <a:latin typeface="Calibri"/>
                <a:cs typeface="Calibri"/>
              </a:rPr>
              <a:t>impossible</a:t>
            </a:r>
            <a:endParaRPr sz="4600">
              <a:latin typeface="Calibri"/>
              <a:cs typeface="Calibri"/>
            </a:endParaRPr>
          </a:p>
          <a:p>
            <a:pPr marL="718185" indent="-706120">
              <a:lnSpc>
                <a:spcPct val="100000"/>
              </a:lnSpc>
              <a:spcBef>
                <a:spcPts val="280"/>
              </a:spcBef>
              <a:buAutoNum type="romanUcPeriod"/>
              <a:tabLst>
                <a:tab pos="718820" algn="l"/>
              </a:tabLst>
            </a:pPr>
            <a:r>
              <a:rPr sz="4600" spc="5" dirty="0">
                <a:latin typeface="Calibri"/>
                <a:cs typeface="Calibri"/>
              </a:rPr>
              <a:t>Drooping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10" dirty="0">
                <a:latin typeface="Calibri"/>
                <a:cs typeface="Calibri"/>
              </a:rPr>
              <a:t>of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5" dirty="0">
                <a:latin typeface="Calibri"/>
                <a:cs typeface="Calibri"/>
              </a:rPr>
              <a:t>corner </a:t>
            </a:r>
            <a:r>
              <a:rPr sz="4600" spc="10" dirty="0">
                <a:latin typeface="Calibri"/>
                <a:cs typeface="Calibri"/>
              </a:rPr>
              <a:t>of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15" dirty="0">
                <a:latin typeface="Calibri"/>
                <a:cs typeface="Calibri"/>
              </a:rPr>
              <a:t>the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15" dirty="0">
                <a:latin typeface="Calibri"/>
                <a:cs typeface="Calibri"/>
              </a:rPr>
              <a:t>mouth</a:t>
            </a:r>
            <a:endParaRPr sz="4600">
              <a:latin typeface="Calibri"/>
              <a:cs typeface="Calibri"/>
            </a:endParaRPr>
          </a:p>
          <a:p>
            <a:pPr marL="569595" indent="-557530">
              <a:lnSpc>
                <a:spcPct val="100000"/>
              </a:lnSpc>
              <a:spcBef>
                <a:spcPts val="285"/>
              </a:spcBef>
              <a:buAutoNum type="romanUcPeriod"/>
              <a:tabLst>
                <a:tab pos="570230" algn="l"/>
              </a:tabLst>
            </a:pPr>
            <a:r>
              <a:rPr sz="4600" spc="10" dirty="0">
                <a:latin typeface="Calibri"/>
                <a:cs typeface="Calibri"/>
              </a:rPr>
              <a:t>Inability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to</a:t>
            </a:r>
            <a:r>
              <a:rPr sz="4600" spc="5" dirty="0">
                <a:latin typeface="Calibri"/>
                <a:cs typeface="Calibri"/>
              </a:rPr>
              <a:t> </a:t>
            </a:r>
            <a:r>
              <a:rPr sz="4600" spc="10" dirty="0">
                <a:latin typeface="Calibri"/>
                <a:cs typeface="Calibri"/>
              </a:rPr>
              <a:t>close</a:t>
            </a:r>
            <a:r>
              <a:rPr sz="4600" spc="5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eyelid </a:t>
            </a:r>
            <a:r>
              <a:rPr sz="4600" spc="-30" dirty="0">
                <a:latin typeface="Calibri"/>
                <a:cs typeface="Calibri"/>
              </a:rPr>
              <a:t>(Bell’s</a:t>
            </a:r>
            <a:r>
              <a:rPr sz="4600" spc="5" dirty="0">
                <a:latin typeface="Calibri"/>
                <a:cs typeface="Calibri"/>
              </a:rPr>
              <a:t> </a:t>
            </a:r>
            <a:r>
              <a:rPr sz="4600" spc="10" dirty="0">
                <a:latin typeface="Calibri"/>
                <a:cs typeface="Calibri"/>
              </a:rPr>
              <a:t>sign)</a:t>
            </a:r>
            <a:endParaRPr sz="4600">
              <a:latin typeface="Calibri"/>
              <a:cs typeface="Calibri"/>
            </a:endParaRPr>
          </a:p>
          <a:p>
            <a:pPr marL="910590" indent="-765810">
              <a:lnSpc>
                <a:spcPct val="100000"/>
              </a:lnSpc>
              <a:spcBef>
                <a:spcPts val="284"/>
              </a:spcBef>
              <a:buAutoNum type="romanUcPeriod"/>
              <a:tabLst>
                <a:tab pos="911225" algn="l"/>
              </a:tabLst>
            </a:pPr>
            <a:r>
              <a:rPr sz="4600" spc="10" dirty="0">
                <a:latin typeface="Calibri"/>
                <a:cs typeface="Calibri"/>
              </a:rPr>
              <a:t>Inability</a:t>
            </a:r>
            <a:r>
              <a:rPr sz="4600" spc="-10" dirty="0">
                <a:latin typeface="Calibri"/>
                <a:cs typeface="Calibri"/>
              </a:rPr>
              <a:t> to</a:t>
            </a:r>
            <a:r>
              <a:rPr sz="4600" spc="-5" dirty="0">
                <a:latin typeface="Calibri"/>
                <a:cs typeface="Calibri"/>
              </a:rPr>
              <a:t> </a:t>
            </a:r>
            <a:r>
              <a:rPr sz="4600" spc="15" dirty="0">
                <a:latin typeface="Calibri"/>
                <a:cs typeface="Calibri"/>
              </a:rPr>
              <a:t>wrinkle</a:t>
            </a:r>
            <a:r>
              <a:rPr sz="4600" spc="-5" dirty="0">
                <a:latin typeface="Calibri"/>
                <a:cs typeface="Calibri"/>
              </a:rPr>
              <a:t> forehead</a:t>
            </a:r>
            <a:endParaRPr sz="4600">
              <a:latin typeface="Calibri"/>
              <a:cs typeface="Calibri"/>
            </a:endParaRPr>
          </a:p>
          <a:p>
            <a:pPr marL="12700" marR="5095240" indent="132715">
              <a:lnSpc>
                <a:spcPct val="105100"/>
              </a:lnSpc>
              <a:buAutoNum type="romanUcPeriod"/>
              <a:tabLst>
                <a:tab pos="1059815" algn="l"/>
              </a:tabLst>
            </a:pPr>
            <a:r>
              <a:rPr sz="4600" spc="10" dirty="0">
                <a:latin typeface="Calibri"/>
                <a:cs typeface="Calibri"/>
              </a:rPr>
              <a:t>Loss</a:t>
            </a:r>
            <a:r>
              <a:rPr sz="4600" spc="-15" dirty="0">
                <a:latin typeface="Calibri"/>
                <a:cs typeface="Calibri"/>
              </a:rPr>
              <a:t> </a:t>
            </a:r>
            <a:r>
              <a:rPr sz="4600" spc="10" dirty="0">
                <a:latin typeface="Calibri"/>
                <a:cs typeface="Calibri"/>
              </a:rPr>
              <a:t>of</a:t>
            </a:r>
            <a:r>
              <a:rPr sz="4600" spc="-10" dirty="0">
                <a:latin typeface="Calibri"/>
                <a:cs typeface="Calibri"/>
              </a:rPr>
              <a:t> </a:t>
            </a:r>
            <a:r>
              <a:rPr sz="4600" spc="15" dirty="0">
                <a:latin typeface="Calibri"/>
                <a:cs typeface="Calibri"/>
              </a:rPr>
              <a:t>blinking</a:t>
            </a:r>
            <a:r>
              <a:rPr sz="4600" spc="-10" dirty="0">
                <a:latin typeface="Calibri"/>
                <a:cs typeface="Calibri"/>
              </a:rPr>
              <a:t> </a:t>
            </a:r>
            <a:r>
              <a:rPr sz="4600" spc="-20" dirty="0">
                <a:latin typeface="Calibri"/>
                <a:cs typeface="Calibri"/>
              </a:rPr>
              <a:t>reflex </a:t>
            </a:r>
            <a:r>
              <a:rPr sz="4600" spc="-1025" dirty="0">
                <a:latin typeface="Calibri"/>
                <a:cs typeface="Calibri"/>
              </a:rPr>
              <a:t> </a:t>
            </a:r>
            <a:r>
              <a:rPr sz="4600" spc="10" dirty="0">
                <a:latin typeface="Calibri"/>
                <a:cs typeface="Calibri"/>
              </a:rPr>
              <a:t>VIII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5" dirty="0">
                <a:latin typeface="Calibri"/>
                <a:cs typeface="Calibri"/>
              </a:rPr>
              <a:t>.Slurred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15" dirty="0">
                <a:latin typeface="Calibri"/>
                <a:cs typeface="Calibri"/>
              </a:rPr>
              <a:t>speech</a:t>
            </a:r>
            <a:endParaRPr sz="4600">
              <a:latin typeface="Calibri"/>
              <a:cs typeface="Calibri"/>
            </a:endParaRPr>
          </a:p>
          <a:p>
            <a:pPr marL="748665" indent="-736600">
              <a:lnSpc>
                <a:spcPct val="100000"/>
              </a:lnSpc>
              <a:spcBef>
                <a:spcPts val="284"/>
              </a:spcBef>
              <a:buAutoNum type="romanUcPeriod" startAt="9"/>
              <a:tabLst>
                <a:tab pos="749300" algn="l"/>
              </a:tabLst>
            </a:pPr>
            <a:r>
              <a:rPr sz="4600" spc="20" dirty="0">
                <a:latin typeface="Calibri"/>
                <a:cs typeface="Calibri"/>
              </a:rPr>
              <a:t>Mask</a:t>
            </a:r>
            <a:r>
              <a:rPr sz="4600" spc="-5" dirty="0">
                <a:latin typeface="Calibri"/>
                <a:cs typeface="Calibri"/>
              </a:rPr>
              <a:t> </a:t>
            </a:r>
            <a:r>
              <a:rPr sz="4600" spc="-25" dirty="0">
                <a:latin typeface="Calibri"/>
                <a:cs typeface="Calibri"/>
              </a:rPr>
              <a:t>like</a:t>
            </a:r>
            <a:r>
              <a:rPr sz="4600" spc="-5" dirty="0">
                <a:latin typeface="Calibri"/>
                <a:cs typeface="Calibri"/>
              </a:rPr>
              <a:t> </a:t>
            </a:r>
            <a:r>
              <a:rPr sz="4600" spc="5" dirty="0">
                <a:latin typeface="Calibri"/>
                <a:cs typeface="Calibri"/>
              </a:rPr>
              <a:t>appearance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10" dirty="0">
                <a:latin typeface="Calibri"/>
                <a:cs typeface="Calibri"/>
              </a:rPr>
              <a:t>of</a:t>
            </a:r>
            <a:r>
              <a:rPr sz="4600" spc="-5" dirty="0"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face</a:t>
            </a:r>
            <a:endParaRPr sz="4600">
              <a:latin typeface="Calibri"/>
              <a:cs typeface="Calibri"/>
            </a:endParaRPr>
          </a:p>
          <a:p>
            <a:pPr marL="733425" indent="-588645">
              <a:lnSpc>
                <a:spcPct val="100000"/>
              </a:lnSpc>
              <a:spcBef>
                <a:spcPts val="280"/>
              </a:spcBef>
              <a:buAutoNum type="romanUcPeriod" startAt="9"/>
              <a:tabLst>
                <a:tab pos="734060" algn="l"/>
              </a:tabLst>
            </a:pPr>
            <a:r>
              <a:rPr sz="4600" spc="10" dirty="0">
                <a:latin typeface="Calibri"/>
                <a:cs typeface="Calibri"/>
              </a:rPr>
              <a:t>Loss/</a:t>
            </a:r>
            <a:r>
              <a:rPr sz="4600" spc="-10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alteration</a:t>
            </a:r>
            <a:r>
              <a:rPr sz="4600" spc="-10" dirty="0">
                <a:latin typeface="Calibri"/>
                <a:cs typeface="Calibri"/>
              </a:rPr>
              <a:t> </a:t>
            </a:r>
            <a:r>
              <a:rPr sz="4600" spc="10" dirty="0">
                <a:latin typeface="Calibri"/>
                <a:cs typeface="Calibri"/>
              </a:rPr>
              <a:t>of</a:t>
            </a:r>
            <a:r>
              <a:rPr sz="4600" spc="-5" dirty="0">
                <a:latin typeface="Calibri"/>
                <a:cs typeface="Calibri"/>
              </a:rPr>
              <a:t> </a:t>
            </a:r>
            <a:r>
              <a:rPr sz="4600" spc="-20" dirty="0">
                <a:latin typeface="Calibri"/>
                <a:cs typeface="Calibri"/>
              </a:rPr>
              <a:t>taste</a:t>
            </a:r>
            <a:endParaRPr sz="4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7534" y="0"/>
            <a:ext cx="19336563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39812" y="556887"/>
            <a:ext cx="10273665" cy="1344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50" dirty="0"/>
              <a:t>Diagnosis</a:t>
            </a:r>
            <a:r>
              <a:rPr sz="8650" spc="-30" dirty="0"/>
              <a:t> </a:t>
            </a:r>
            <a:r>
              <a:rPr sz="8650" dirty="0"/>
              <a:t>of</a:t>
            </a:r>
            <a:r>
              <a:rPr sz="8650" spc="-25" dirty="0"/>
              <a:t> </a:t>
            </a:r>
            <a:r>
              <a:rPr sz="8650" dirty="0"/>
              <a:t>Bells</a:t>
            </a:r>
            <a:r>
              <a:rPr sz="8650" spc="-25" dirty="0"/>
              <a:t> </a:t>
            </a:r>
            <a:r>
              <a:rPr sz="8650" spc="-30" dirty="0"/>
              <a:t>palsy</a:t>
            </a:r>
            <a:endParaRPr sz="8650"/>
          </a:p>
        </p:txBody>
      </p:sp>
      <p:sp>
        <p:nvSpPr>
          <p:cNvPr id="3" name="object 3"/>
          <p:cNvSpPr txBox="1"/>
          <p:nvPr/>
        </p:nvSpPr>
        <p:spPr>
          <a:xfrm>
            <a:off x="1082250" y="2389115"/>
            <a:ext cx="17316450" cy="7429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2405" marR="13352144" indent="-180340">
              <a:lnSpc>
                <a:spcPct val="113900"/>
              </a:lnSpc>
              <a:spcBef>
                <a:spcPts val="95"/>
              </a:spcBef>
            </a:pPr>
            <a:r>
              <a:rPr sz="6250" spc="-25" dirty="0">
                <a:latin typeface="Calibri"/>
                <a:cs typeface="Calibri"/>
              </a:rPr>
              <a:t>By</a:t>
            </a:r>
            <a:r>
              <a:rPr sz="6250" spc="-85" dirty="0">
                <a:latin typeface="Calibri"/>
                <a:cs typeface="Calibri"/>
              </a:rPr>
              <a:t> </a:t>
            </a:r>
            <a:r>
              <a:rPr sz="6250" spc="-25" dirty="0">
                <a:latin typeface="Calibri"/>
                <a:cs typeface="Calibri"/>
              </a:rPr>
              <a:t>exclusion </a:t>
            </a:r>
            <a:r>
              <a:rPr sz="6250" spc="-1395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Criteria</a:t>
            </a:r>
            <a:endParaRPr sz="6250">
              <a:latin typeface="Calibri"/>
              <a:cs typeface="Calibri"/>
            </a:endParaRPr>
          </a:p>
          <a:p>
            <a:pPr marL="685165" marR="5080" indent="-673100">
              <a:lnSpc>
                <a:spcPts val="7040"/>
              </a:lnSpc>
              <a:spcBef>
                <a:spcPts val="1660"/>
              </a:spcBef>
              <a:buFont typeface="Arial MT"/>
              <a:buChar char="•"/>
              <a:tabLst>
                <a:tab pos="865505" algn="l"/>
                <a:tab pos="866140" algn="l"/>
              </a:tabLst>
            </a:pPr>
            <a:r>
              <a:rPr dirty="0"/>
              <a:t>	</a:t>
            </a:r>
            <a:r>
              <a:rPr sz="6250" spc="-35" dirty="0">
                <a:latin typeface="Calibri"/>
                <a:cs typeface="Calibri"/>
              </a:rPr>
              <a:t>Paralysis</a:t>
            </a:r>
            <a:r>
              <a:rPr sz="6250" dirty="0">
                <a:latin typeface="Calibri"/>
                <a:cs typeface="Calibri"/>
              </a:rPr>
              <a:t> or </a:t>
            </a:r>
            <a:r>
              <a:rPr sz="6250" spc="-10" dirty="0">
                <a:latin typeface="Calibri"/>
                <a:cs typeface="Calibri"/>
              </a:rPr>
              <a:t>paresis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of </a:t>
            </a:r>
            <a:r>
              <a:rPr sz="6250" spc="5" dirty="0">
                <a:latin typeface="Calibri"/>
                <a:cs typeface="Calibri"/>
              </a:rPr>
              <a:t>all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muscle </a:t>
            </a:r>
            <a:r>
              <a:rPr sz="6250" spc="-20" dirty="0">
                <a:latin typeface="Calibri"/>
                <a:cs typeface="Calibri"/>
              </a:rPr>
              <a:t>groups</a:t>
            </a:r>
            <a:r>
              <a:rPr sz="6250" dirty="0">
                <a:latin typeface="Calibri"/>
                <a:cs typeface="Calibri"/>
              </a:rPr>
              <a:t> of </a:t>
            </a:r>
            <a:r>
              <a:rPr sz="6250" spc="5" dirty="0">
                <a:latin typeface="Calibri"/>
                <a:cs typeface="Calibri"/>
              </a:rPr>
              <a:t>one side </a:t>
            </a:r>
            <a:r>
              <a:rPr sz="6250" spc="-1400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of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the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30" dirty="0">
                <a:latin typeface="Calibri"/>
                <a:cs typeface="Calibri"/>
              </a:rPr>
              <a:t>face</a:t>
            </a:r>
            <a:endParaRPr sz="6250">
              <a:latin typeface="Calibri"/>
              <a:cs typeface="Calibri"/>
            </a:endParaRPr>
          </a:p>
          <a:p>
            <a:pPr marL="865505" indent="-853440">
              <a:lnSpc>
                <a:spcPct val="100000"/>
              </a:lnSpc>
              <a:spcBef>
                <a:spcPts val="885"/>
              </a:spcBef>
              <a:buFont typeface="Arial MT"/>
              <a:buChar char="•"/>
              <a:tabLst>
                <a:tab pos="865505" algn="l"/>
                <a:tab pos="866140" algn="l"/>
              </a:tabLst>
            </a:pPr>
            <a:r>
              <a:rPr sz="6250" dirty="0">
                <a:latin typeface="Calibri"/>
                <a:cs typeface="Calibri"/>
              </a:rPr>
              <a:t>Sudden</a:t>
            </a:r>
            <a:r>
              <a:rPr sz="6250" spc="-35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onset</a:t>
            </a:r>
            <a:endParaRPr sz="6250">
              <a:latin typeface="Calibri"/>
              <a:cs typeface="Calibri"/>
            </a:endParaRPr>
          </a:p>
          <a:p>
            <a:pPr marL="865505" indent="-853440">
              <a:lnSpc>
                <a:spcPct val="100000"/>
              </a:lnSpc>
              <a:spcBef>
                <a:spcPts val="1045"/>
              </a:spcBef>
              <a:buFont typeface="Arial MT"/>
              <a:buChar char="•"/>
              <a:tabLst>
                <a:tab pos="865505" algn="l"/>
                <a:tab pos="866140" algn="l"/>
              </a:tabLst>
            </a:pPr>
            <a:r>
              <a:rPr sz="6250" dirty="0">
                <a:latin typeface="Calibri"/>
                <a:cs typeface="Calibri"/>
              </a:rPr>
              <a:t>Absence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of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signs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of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CNS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disease</a:t>
            </a:r>
            <a:endParaRPr sz="62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04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dirty="0">
                <a:latin typeface="Calibri"/>
                <a:cs typeface="Calibri"/>
              </a:rPr>
              <a:t>Absence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of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signs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of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30" dirty="0">
                <a:latin typeface="Calibri"/>
                <a:cs typeface="Calibri"/>
              </a:rPr>
              <a:t>Ear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disease</a:t>
            </a:r>
            <a:endParaRPr sz="6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50" y="2341386"/>
            <a:ext cx="17544415" cy="7560309"/>
          </a:xfrm>
          <a:prstGeom prst="rect">
            <a:avLst/>
          </a:prstGeom>
        </p:spPr>
        <p:txBody>
          <a:bodyPr vert="horz" wrap="square" lIns="0" tIns="212090" rIns="0" bIns="0" rtlCol="0">
            <a:spAutoFit/>
          </a:bodyPr>
          <a:lstStyle/>
          <a:p>
            <a:pPr marL="685800" indent="-673100">
              <a:lnSpc>
                <a:spcPct val="100000"/>
              </a:lnSpc>
              <a:spcBef>
                <a:spcPts val="167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5750" spc="10" dirty="0">
                <a:latin typeface="Calibri"/>
                <a:cs typeface="Calibri"/>
              </a:rPr>
              <a:t>MRI,</a:t>
            </a:r>
            <a:r>
              <a:rPr sz="5750" spc="-5" dirty="0">
                <a:latin typeface="Calibri"/>
                <a:cs typeface="Calibri"/>
              </a:rPr>
              <a:t> gadolinium </a:t>
            </a:r>
            <a:r>
              <a:rPr sz="5750" spc="10" dirty="0">
                <a:latin typeface="Calibri"/>
                <a:cs typeface="Calibri"/>
              </a:rPr>
              <a:t>enhanced-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enhancement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of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facial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nerve</a:t>
            </a:r>
            <a:endParaRPr sz="57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57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5750" dirty="0">
                <a:latin typeface="Calibri"/>
                <a:cs typeface="Calibri"/>
              </a:rPr>
              <a:t>Increased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dirty="0">
                <a:latin typeface="Calibri"/>
                <a:cs typeface="Calibri"/>
              </a:rPr>
              <a:t>lymphocytes,</a:t>
            </a:r>
            <a:r>
              <a:rPr sz="5750" spc="5" dirty="0">
                <a:latin typeface="Calibri"/>
                <a:cs typeface="Calibri"/>
              </a:rPr>
              <a:t> mononuclear cells in </a:t>
            </a:r>
            <a:r>
              <a:rPr sz="5750" spc="10" dirty="0">
                <a:latin typeface="Calibri"/>
                <a:cs typeface="Calibri"/>
              </a:rPr>
              <a:t>CSF</a:t>
            </a:r>
            <a:endParaRPr sz="5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8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5750" b="1" spc="-5" dirty="0">
                <a:latin typeface="Calibri"/>
                <a:cs typeface="Calibri"/>
              </a:rPr>
              <a:t>Prognosis</a:t>
            </a:r>
            <a:endParaRPr sz="57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58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5750" spc="5" dirty="0">
                <a:latin typeface="Calibri"/>
                <a:cs typeface="Calibri"/>
              </a:rPr>
              <a:t>80%</a:t>
            </a:r>
            <a:r>
              <a:rPr sz="5750" spc="-10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recover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within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2-12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wk</a:t>
            </a:r>
            <a:endParaRPr sz="57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57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5750" spc="5" dirty="0">
                <a:latin typeface="Calibri"/>
                <a:cs typeface="Calibri"/>
              </a:rPr>
              <a:t>10%</a:t>
            </a:r>
            <a:r>
              <a:rPr sz="5750" dirty="0">
                <a:latin typeface="Calibri"/>
                <a:cs typeface="Calibri"/>
              </a:rPr>
              <a:t> permanent</a:t>
            </a:r>
            <a:r>
              <a:rPr sz="5750" spc="5" dirty="0">
                <a:latin typeface="Calibri"/>
                <a:cs typeface="Calibri"/>
              </a:rPr>
              <a:t> long </a:t>
            </a:r>
            <a:r>
              <a:rPr sz="5750" spc="-10" dirty="0">
                <a:latin typeface="Calibri"/>
                <a:cs typeface="Calibri"/>
              </a:rPr>
              <a:t>term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sequelae</a:t>
            </a:r>
            <a:endParaRPr sz="57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57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5750" spc="10" dirty="0">
                <a:latin typeface="Calibri"/>
                <a:cs typeface="Calibri"/>
              </a:rPr>
              <a:t>8%</a:t>
            </a:r>
            <a:r>
              <a:rPr sz="5750" spc="-20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recurrence</a:t>
            </a:r>
            <a:endParaRPr sz="5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43145" y="556887"/>
            <a:ext cx="12019280" cy="1344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50" spc="-15" dirty="0"/>
              <a:t>Management</a:t>
            </a:r>
            <a:r>
              <a:rPr sz="8650" spc="-25" dirty="0"/>
              <a:t> </a:t>
            </a:r>
            <a:r>
              <a:rPr sz="8650" dirty="0"/>
              <a:t>of</a:t>
            </a:r>
            <a:r>
              <a:rPr sz="8650" spc="-20" dirty="0"/>
              <a:t> </a:t>
            </a:r>
            <a:r>
              <a:rPr sz="8650" dirty="0"/>
              <a:t>Bells</a:t>
            </a:r>
            <a:r>
              <a:rPr sz="8650" spc="-20" dirty="0"/>
              <a:t> </a:t>
            </a:r>
            <a:r>
              <a:rPr sz="8650" spc="-30" dirty="0"/>
              <a:t>palsy</a:t>
            </a:r>
            <a:endParaRPr sz="8650"/>
          </a:p>
        </p:txBody>
      </p:sp>
      <p:sp>
        <p:nvSpPr>
          <p:cNvPr id="3" name="object 3"/>
          <p:cNvSpPr txBox="1"/>
          <p:nvPr/>
        </p:nvSpPr>
        <p:spPr>
          <a:xfrm>
            <a:off x="1082250" y="2538238"/>
            <a:ext cx="17786985" cy="727900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685165" marR="88265" indent="-673100">
              <a:lnSpc>
                <a:spcPts val="5930"/>
              </a:lnSpc>
              <a:spcBef>
                <a:spcPts val="112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5750" spc="-65" dirty="0">
                <a:latin typeface="Calibri"/>
                <a:cs typeface="Calibri"/>
              </a:rPr>
              <a:t>Eye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care</a:t>
            </a:r>
            <a:r>
              <a:rPr sz="5750" spc="5" dirty="0">
                <a:latin typeface="Calibri"/>
                <a:cs typeface="Calibri"/>
              </a:rPr>
              <a:t> : It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focuses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on </a:t>
            </a:r>
            <a:r>
              <a:rPr sz="5750" spc="-10" dirty="0">
                <a:latin typeface="Calibri"/>
                <a:cs typeface="Calibri"/>
              </a:rPr>
              <a:t>protecting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the </a:t>
            </a:r>
            <a:r>
              <a:rPr sz="5750" dirty="0">
                <a:latin typeface="Calibri"/>
                <a:cs typeface="Calibri"/>
              </a:rPr>
              <a:t>cornea </a:t>
            </a:r>
            <a:r>
              <a:rPr sz="5750" spc="-15" dirty="0">
                <a:latin typeface="Calibri"/>
                <a:cs typeface="Calibri"/>
              </a:rPr>
              <a:t>from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drying </a:t>
            </a:r>
            <a:r>
              <a:rPr sz="5750" spc="-1285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and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abrasion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due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to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problems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with lid </a:t>
            </a:r>
            <a:r>
              <a:rPr sz="5750" spc="-5" dirty="0">
                <a:latin typeface="Calibri"/>
                <a:cs typeface="Calibri"/>
              </a:rPr>
              <a:t>closure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and</a:t>
            </a:r>
            <a:r>
              <a:rPr sz="5750" spc="5" dirty="0">
                <a:latin typeface="Calibri"/>
                <a:cs typeface="Calibri"/>
              </a:rPr>
              <a:t> the 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tearing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mechanism.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Lubricating</a:t>
            </a:r>
            <a:r>
              <a:rPr sz="5750" spc="15" dirty="0">
                <a:latin typeface="Calibri"/>
                <a:cs typeface="Calibri"/>
              </a:rPr>
              <a:t> </a:t>
            </a:r>
            <a:r>
              <a:rPr sz="5750" spc="-20" dirty="0">
                <a:latin typeface="Calibri"/>
                <a:cs typeface="Calibri"/>
              </a:rPr>
              <a:t>drops</a:t>
            </a:r>
            <a:r>
              <a:rPr sz="5750" spc="5" dirty="0">
                <a:latin typeface="Calibri"/>
                <a:cs typeface="Calibri"/>
              </a:rPr>
              <a:t> should</a:t>
            </a:r>
            <a:r>
              <a:rPr sz="5750" spc="15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be</a:t>
            </a:r>
            <a:r>
              <a:rPr sz="5750" spc="1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applied 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hourly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during the </a:t>
            </a:r>
            <a:r>
              <a:rPr sz="5750" spc="-30" dirty="0">
                <a:latin typeface="Calibri"/>
                <a:cs typeface="Calibri"/>
              </a:rPr>
              <a:t>day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and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10" dirty="0">
                <a:latin typeface="Calibri"/>
                <a:cs typeface="Calibri"/>
              </a:rPr>
              <a:t>a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simple </a:t>
            </a:r>
            <a:r>
              <a:rPr sz="5750" spc="-30" dirty="0">
                <a:latin typeface="Calibri"/>
                <a:cs typeface="Calibri"/>
              </a:rPr>
              <a:t>eye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ointment</a:t>
            </a:r>
            <a:r>
              <a:rPr sz="5750" spc="5" dirty="0">
                <a:latin typeface="Calibri"/>
                <a:cs typeface="Calibri"/>
              </a:rPr>
              <a:t> should </a:t>
            </a:r>
            <a:r>
              <a:rPr sz="5750" spc="10" dirty="0">
                <a:latin typeface="Calibri"/>
                <a:cs typeface="Calibri"/>
              </a:rPr>
              <a:t> be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used </a:t>
            </a:r>
            <a:r>
              <a:rPr sz="5750" spc="-20" dirty="0">
                <a:latin typeface="Calibri"/>
                <a:cs typeface="Calibri"/>
              </a:rPr>
              <a:t>at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night</a:t>
            </a:r>
            <a:endParaRPr sz="57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36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5750" spc="5" dirty="0">
                <a:latin typeface="Calibri"/>
                <a:cs typeface="Calibri"/>
              </a:rPr>
              <a:t>All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patients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20" dirty="0">
                <a:latin typeface="Calibri"/>
                <a:cs typeface="Calibri"/>
              </a:rPr>
              <a:t>are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instructed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to</a:t>
            </a:r>
            <a:r>
              <a:rPr sz="5750" dirty="0">
                <a:latin typeface="Calibri"/>
                <a:cs typeface="Calibri"/>
              </a:rPr>
              <a:t> massage </a:t>
            </a:r>
            <a:r>
              <a:rPr sz="5750" spc="5" dirty="0">
                <a:latin typeface="Calibri"/>
                <a:cs typeface="Calibri"/>
              </a:rPr>
              <a:t>the </a:t>
            </a:r>
            <a:r>
              <a:rPr sz="5750" spc="-25" dirty="0">
                <a:latin typeface="Calibri"/>
                <a:cs typeface="Calibri"/>
              </a:rPr>
              <a:t>face</a:t>
            </a:r>
            <a:r>
              <a:rPr sz="5750" spc="5" dirty="0">
                <a:latin typeface="Calibri"/>
                <a:cs typeface="Calibri"/>
              </a:rPr>
              <a:t> daily</a:t>
            </a:r>
            <a:endParaRPr sz="5750">
              <a:latin typeface="Calibri"/>
              <a:cs typeface="Calibri"/>
            </a:endParaRPr>
          </a:p>
          <a:p>
            <a:pPr marL="685165" marR="5080" indent="-673100">
              <a:lnSpc>
                <a:spcPts val="5930"/>
              </a:lnSpc>
              <a:spcBef>
                <a:spcPts val="142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5750" spc="-10" dirty="0">
                <a:latin typeface="Calibri"/>
                <a:cs typeface="Calibri"/>
              </a:rPr>
              <a:t>There</a:t>
            </a:r>
            <a:r>
              <a:rPr sz="5750" spc="5" dirty="0">
                <a:latin typeface="Calibri"/>
                <a:cs typeface="Calibri"/>
              </a:rPr>
              <a:t> is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15" dirty="0">
                <a:latin typeface="Calibri"/>
                <a:cs typeface="Calibri"/>
              </a:rPr>
              <a:t>general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agreement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that</a:t>
            </a:r>
            <a:r>
              <a:rPr sz="5750" spc="5" dirty="0">
                <a:latin typeface="Calibri"/>
                <a:cs typeface="Calibri"/>
              </a:rPr>
              <a:t> 70-80%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of these </a:t>
            </a:r>
            <a:r>
              <a:rPr sz="5750" spc="-5" dirty="0">
                <a:latin typeface="Calibri"/>
                <a:cs typeface="Calibri"/>
              </a:rPr>
              <a:t>patients </a:t>
            </a:r>
            <a:r>
              <a:rPr sz="5750" spc="-1285" dirty="0">
                <a:latin typeface="Calibri"/>
                <a:cs typeface="Calibri"/>
              </a:rPr>
              <a:t> </a:t>
            </a:r>
            <a:r>
              <a:rPr sz="5750" spc="-25" dirty="0">
                <a:latin typeface="Calibri"/>
                <a:cs typeface="Calibri"/>
              </a:rPr>
              <a:t>recover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45" dirty="0">
                <a:latin typeface="Calibri"/>
                <a:cs typeface="Calibri"/>
              </a:rPr>
              <a:t>completely,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while</a:t>
            </a:r>
            <a:r>
              <a:rPr sz="5750" spc="1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the </a:t>
            </a:r>
            <a:r>
              <a:rPr sz="5750" spc="-5" dirty="0">
                <a:latin typeface="Calibri"/>
                <a:cs typeface="Calibri"/>
              </a:rPr>
              <a:t>reminder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develop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spc="-5" dirty="0">
                <a:latin typeface="Calibri"/>
                <a:cs typeface="Calibri"/>
              </a:rPr>
              <a:t>various 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sequelae</a:t>
            </a:r>
            <a:r>
              <a:rPr sz="5750" spc="-5" dirty="0">
                <a:latin typeface="Calibri"/>
                <a:cs typeface="Calibri"/>
              </a:rPr>
              <a:t> </a:t>
            </a:r>
            <a:r>
              <a:rPr sz="5750" spc="5" dirty="0">
                <a:latin typeface="Calibri"/>
                <a:cs typeface="Calibri"/>
              </a:rPr>
              <a:t>within one </a:t>
            </a:r>
            <a:r>
              <a:rPr sz="5750" spc="-25" dirty="0">
                <a:latin typeface="Calibri"/>
                <a:cs typeface="Calibri"/>
              </a:rPr>
              <a:t>to</a:t>
            </a:r>
            <a:r>
              <a:rPr sz="5750" dirty="0">
                <a:latin typeface="Calibri"/>
                <a:cs typeface="Calibri"/>
              </a:rPr>
              <a:t> </a:t>
            </a:r>
            <a:r>
              <a:rPr sz="5750" spc="-10" dirty="0">
                <a:latin typeface="Calibri"/>
                <a:cs typeface="Calibri"/>
              </a:rPr>
              <a:t>three</a:t>
            </a:r>
            <a:r>
              <a:rPr sz="5750" spc="5" dirty="0">
                <a:latin typeface="Calibri"/>
                <a:cs typeface="Calibri"/>
              </a:rPr>
              <a:t> </a:t>
            </a:r>
            <a:r>
              <a:rPr sz="5750" dirty="0">
                <a:latin typeface="Calibri"/>
                <a:cs typeface="Calibri"/>
              </a:rPr>
              <a:t>months</a:t>
            </a:r>
            <a:endParaRPr sz="5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50" y="2519136"/>
            <a:ext cx="17901285" cy="642239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685165" marR="5080" indent="-673100">
              <a:lnSpc>
                <a:spcPts val="7670"/>
              </a:lnSpc>
              <a:spcBef>
                <a:spcPts val="229"/>
              </a:spcBef>
              <a:buFont typeface="Arial MT"/>
              <a:buChar char="•"/>
              <a:tabLst>
                <a:tab pos="685165" algn="l"/>
                <a:tab pos="685800" algn="l"/>
                <a:tab pos="17081500" algn="l"/>
              </a:tabLst>
            </a:pPr>
            <a:r>
              <a:rPr sz="6250" b="1" spc="5" dirty="0">
                <a:latin typeface="Calibri"/>
                <a:cs typeface="Calibri"/>
              </a:rPr>
              <a:t>Me</a:t>
            </a:r>
            <a:r>
              <a:rPr sz="6250" b="1" dirty="0">
                <a:latin typeface="Calibri"/>
                <a:cs typeface="Calibri"/>
              </a:rPr>
              <a:t>di</a:t>
            </a:r>
            <a:r>
              <a:rPr sz="6250" b="1" spc="-35" dirty="0">
                <a:latin typeface="Calibri"/>
                <a:cs typeface="Calibri"/>
              </a:rPr>
              <a:t>c</a:t>
            </a:r>
            <a:r>
              <a:rPr sz="6250" b="1" spc="5" dirty="0">
                <a:latin typeface="Calibri"/>
                <a:cs typeface="Calibri"/>
              </a:rPr>
              <a:t>al</a:t>
            </a:r>
            <a:r>
              <a:rPr sz="6250" b="1" dirty="0">
                <a:latin typeface="Calibri"/>
                <a:cs typeface="Calibri"/>
              </a:rPr>
              <a:t> </a:t>
            </a:r>
            <a:r>
              <a:rPr sz="6250" b="1" spc="5" dirty="0">
                <a:latin typeface="Calibri"/>
                <a:cs typeface="Calibri"/>
              </a:rPr>
              <a:t>t</a:t>
            </a:r>
            <a:r>
              <a:rPr sz="6250" b="1" spc="-70" dirty="0">
                <a:latin typeface="Calibri"/>
                <a:cs typeface="Calibri"/>
              </a:rPr>
              <a:t>r</a:t>
            </a:r>
            <a:r>
              <a:rPr sz="6250" b="1" dirty="0">
                <a:latin typeface="Calibri"/>
                <a:cs typeface="Calibri"/>
              </a:rPr>
              <a:t>e</a:t>
            </a:r>
            <a:r>
              <a:rPr sz="6250" b="1" spc="-55" dirty="0">
                <a:latin typeface="Calibri"/>
                <a:cs typeface="Calibri"/>
              </a:rPr>
              <a:t>a</a:t>
            </a:r>
            <a:r>
              <a:rPr sz="6250" b="1" spc="5" dirty="0">
                <a:latin typeface="Calibri"/>
                <a:cs typeface="Calibri"/>
              </a:rPr>
              <a:t>tm</a:t>
            </a:r>
            <a:r>
              <a:rPr sz="6250" b="1" dirty="0">
                <a:latin typeface="Calibri"/>
                <a:cs typeface="Calibri"/>
              </a:rPr>
              <a:t>e</a:t>
            </a:r>
            <a:r>
              <a:rPr sz="6250" b="1" spc="-55" dirty="0">
                <a:latin typeface="Calibri"/>
                <a:cs typeface="Calibri"/>
              </a:rPr>
              <a:t>n</a:t>
            </a:r>
            <a:r>
              <a:rPr sz="6250" b="1" spc="5" dirty="0">
                <a:latin typeface="Calibri"/>
                <a:cs typeface="Calibri"/>
              </a:rPr>
              <a:t>t</a:t>
            </a:r>
            <a:r>
              <a:rPr sz="6250" b="1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C</a:t>
            </a:r>
            <a:r>
              <a:rPr sz="6250" dirty="0">
                <a:latin typeface="Calibri"/>
                <a:cs typeface="Calibri"/>
              </a:rPr>
              <a:t>orti</a:t>
            </a:r>
            <a:r>
              <a:rPr sz="6250" spc="-50" dirty="0">
                <a:latin typeface="Calibri"/>
                <a:cs typeface="Calibri"/>
              </a:rPr>
              <a:t>c</a:t>
            </a:r>
            <a:r>
              <a:rPr sz="6250" dirty="0">
                <a:latin typeface="Calibri"/>
                <a:cs typeface="Calibri"/>
              </a:rPr>
              <a:t>o</a:t>
            </a:r>
            <a:r>
              <a:rPr sz="6250" spc="-70" dirty="0">
                <a:latin typeface="Calibri"/>
                <a:cs typeface="Calibri"/>
              </a:rPr>
              <a:t>s</a:t>
            </a:r>
            <a:r>
              <a:rPr sz="6250" spc="-65" dirty="0">
                <a:latin typeface="Calibri"/>
                <a:cs typeface="Calibri"/>
              </a:rPr>
              <a:t>t</a:t>
            </a:r>
            <a:r>
              <a:rPr sz="6250" spc="5" dirty="0">
                <a:latin typeface="Calibri"/>
                <a:cs typeface="Calibri"/>
              </a:rPr>
              <a:t>e</a:t>
            </a:r>
            <a:r>
              <a:rPr sz="6250" spc="-100" dirty="0">
                <a:latin typeface="Calibri"/>
                <a:cs typeface="Calibri"/>
              </a:rPr>
              <a:t>r</a:t>
            </a:r>
            <a:r>
              <a:rPr sz="6250" dirty="0">
                <a:latin typeface="Calibri"/>
                <a:cs typeface="Calibri"/>
              </a:rPr>
              <a:t>o</a:t>
            </a:r>
            <a:r>
              <a:rPr sz="6250" spc="5" dirty="0">
                <a:latin typeface="Calibri"/>
                <a:cs typeface="Calibri"/>
              </a:rPr>
              <a:t>ids</a:t>
            </a:r>
            <a:r>
              <a:rPr sz="6250" dirty="0">
                <a:latin typeface="Calibri"/>
                <a:cs typeface="Calibri"/>
              </a:rPr>
              <a:t> : </a:t>
            </a:r>
            <a:r>
              <a:rPr sz="6250" spc="5" dirty="0">
                <a:latin typeface="Calibri"/>
                <a:cs typeface="Calibri"/>
              </a:rPr>
              <a:t>P</a:t>
            </a:r>
            <a:r>
              <a:rPr sz="6250" spc="-80" dirty="0">
                <a:latin typeface="Calibri"/>
                <a:cs typeface="Calibri"/>
              </a:rPr>
              <a:t>r</a:t>
            </a:r>
            <a:r>
              <a:rPr sz="6250" spc="5" dirty="0">
                <a:latin typeface="Calibri"/>
                <a:cs typeface="Calibri"/>
              </a:rPr>
              <a:t>edni</a:t>
            </a:r>
            <a:r>
              <a:rPr sz="6250" dirty="0">
                <a:latin typeface="Calibri"/>
                <a:cs typeface="Calibri"/>
              </a:rPr>
              <a:t>solo</a:t>
            </a:r>
            <a:r>
              <a:rPr sz="6250" spc="5" dirty="0">
                <a:latin typeface="Calibri"/>
                <a:cs typeface="Calibri"/>
              </a:rPr>
              <a:t>ne</a:t>
            </a:r>
            <a:r>
              <a:rPr sz="6250" dirty="0">
                <a:latin typeface="Calibri"/>
                <a:cs typeface="Calibri"/>
              </a:rPr>
              <a:t>	8</a:t>
            </a:r>
            <a:r>
              <a:rPr sz="6250" spc="5" dirty="0">
                <a:latin typeface="Calibri"/>
                <a:cs typeface="Calibri"/>
              </a:rPr>
              <a:t>0  </a:t>
            </a:r>
            <a:r>
              <a:rPr sz="6250" spc="20" dirty="0">
                <a:latin typeface="Calibri"/>
                <a:cs typeface="Calibri"/>
              </a:rPr>
              <a:t>mg/day </a:t>
            </a:r>
            <a:r>
              <a:rPr sz="6250" spc="5" dirty="0">
                <a:latin typeface="Calibri"/>
                <a:cs typeface="Calibri"/>
              </a:rPr>
              <a:t>in divided dose initial 4-5 </a:t>
            </a:r>
            <a:r>
              <a:rPr sz="6250" spc="-35" dirty="0">
                <a:latin typeface="Calibri"/>
                <a:cs typeface="Calibri"/>
              </a:rPr>
              <a:t>days, </a:t>
            </a:r>
            <a:r>
              <a:rPr sz="6250" spc="5" dirty="0">
                <a:latin typeface="Calibri"/>
                <a:cs typeface="Calibri"/>
              </a:rPr>
              <a:t>then </a:t>
            </a:r>
            <a:r>
              <a:rPr sz="6250" spc="-20" dirty="0">
                <a:latin typeface="Calibri"/>
                <a:cs typeface="Calibri"/>
              </a:rPr>
              <a:t>tapered </a:t>
            </a:r>
            <a:r>
              <a:rPr sz="6250" spc="-15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over</a:t>
            </a:r>
            <a:r>
              <a:rPr sz="6250" spc="-5" dirty="0">
                <a:latin typeface="Calibri"/>
                <a:cs typeface="Calibri"/>
              </a:rPr>
              <a:t> next7-10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40" dirty="0">
                <a:latin typeface="Calibri"/>
                <a:cs typeface="Calibri"/>
              </a:rPr>
              <a:t>days</a:t>
            </a:r>
            <a:endParaRPr sz="62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38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20" dirty="0">
                <a:latin typeface="Calibri"/>
                <a:cs typeface="Calibri"/>
              </a:rPr>
              <a:t>Corticosteroids</a:t>
            </a:r>
            <a:r>
              <a:rPr sz="6250" spc="10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combine</a:t>
            </a:r>
            <a:r>
              <a:rPr sz="6250" spc="1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with</a:t>
            </a:r>
            <a:r>
              <a:rPr sz="6250" spc="15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antiviral</a:t>
            </a:r>
            <a:r>
              <a:rPr sz="6250" spc="1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drug</a:t>
            </a:r>
            <a:r>
              <a:rPr sz="6250" spc="1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is</a:t>
            </a:r>
            <a:r>
              <a:rPr sz="6250" spc="10" dirty="0">
                <a:latin typeface="Calibri"/>
                <a:cs typeface="Calibri"/>
              </a:rPr>
              <a:t> </a:t>
            </a:r>
            <a:r>
              <a:rPr sz="6250" spc="-30" dirty="0">
                <a:latin typeface="Calibri"/>
                <a:cs typeface="Calibri"/>
              </a:rPr>
              <a:t>better</a:t>
            </a:r>
            <a:endParaRPr sz="62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67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10" dirty="0">
                <a:latin typeface="Calibri"/>
                <a:cs typeface="Calibri"/>
              </a:rPr>
              <a:t>Acyclovir</a:t>
            </a:r>
            <a:r>
              <a:rPr sz="6250" dirty="0">
                <a:latin typeface="Calibri"/>
                <a:cs typeface="Calibri"/>
              </a:rPr>
              <a:t> 400 </a:t>
            </a:r>
            <a:r>
              <a:rPr sz="6250" spc="5" dirty="0">
                <a:latin typeface="Calibri"/>
                <a:cs typeface="Calibri"/>
              </a:rPr>
              <a:t>mg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5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times/day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45" dirty="0">
                <a:latin typeface="Calibri"/>
                <a:cs typeface="Calibri"/>
              </a:rPr>
              <a:t>for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10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40" dirty="0">
                <a:latin typeface="Calibri"/>
                <a:cs typeface="Calibri"/>
              </a:rPr>
              <a:t>days</a:t>
            </a:r>
            <a:endParaRPr sz="6250">
              <a:latin typeface="Calibri"/>
              <a:cs typeface="Calibri"/>
            </a:endParaRPr>
          </a:p>
          <a:p>
            <a:pPr marL="865505" indent="-853440">
              <a:lnSpc>
                <a:spcPct val="100000"/>
              </a:lnSpc>
              <a:spcBef>
                <a:spcPts val="1670"/>
              </a:spcBef>
              <a:buFont typeface="Arial MT"/>
              <a:buChar char="•"/>
              <a:tabLst>
                <a:tab pos="865505" algn="l"/>
                <a:tab pos="866140" algn="l"/>
              </a:tabLst>
            </a:pPr>
            <a:r>
              <a:rPr sz="6250" spc="-35" dirty="0">
                <a:latin typeface="Calibri"/>
                <a:cs typeface="Calibri"/>
              </a:rPr>
              <a:t>Valacyclovir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500 </a:t>
            </a:r>
            <a:r>
              <a:rPr sz="6250" spc="5" dirty="0">
                <a:latin typeface="Calibri"/>
                <a:cs typeface="Calibri"/>
              </a:rPr>
              <a:t>mg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bd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45" dirty="0">
                <a:latin typeface="Calibri"/>
                <a:cs typeface="Calibri"/>
              </a:rPr>
              <a:t>for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5-7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40" dirty="0">
                <a:latin typeface="Calibri"/>
                <a:cs typeface="Calibri"/>
              </a:rPr>
              <a:t>days</a:t>
            </a:r>
            <a:endParaRPr sz="6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50" y="2519136"/>
            <a:ext cx="15918180" cy="9804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685800" indent="-673100">
              <a:lnSpc>
                <a:spcPct val="100000"/>
              </a:lnSpc>
              <a:spcBef>
                <a:spcPts val="114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b="1" spc="-10" dirty="0">
                <a:latin typeface="Calibri"/>
                <a:cs typeface="Calibri"/>
              </a:rPr>
              <a:t>Surgical</a:t>
            </a:r>
            <a:r>
              <a:rPr sz="6250" b="1" spc="-15" dirty="0">
                <a:latin typeface="Calibri"/>
                <a:cs typeface="Calibri"/>
              </a:rPr>
              <a:t> treatment</a:t>
            </a:r>
            <a:r>
              <a:rPr sz="6250" b="1" spc="-30" dirty="0">
                <a:latin typeface="Calibri"/>
                <a:cs typeface="Calibri"/>
              </a:rPr>
              <a:t> </a:t>
            </a:r>
            <a:r>
              <a:rPr sz="6250" spc="-25" dirty="0">
                <a:latin typeface="Calibri"/>
                <a:cs typeface="Calibri"/>
              </a:rPr>
              <a:t>Facial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nerve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decompression</a:t>
            </a:r>
            <a:endParaRPr sz="62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82250" y="3547777"/>
            <a:ext cx="304165" cy="2355215"/>
          </a:xfrm>
          <a:prstGeom prst="rect">
            <a:avLst/>
          </a:prstGeom>
        </p:spPr>
        <p:txBody>
          <a:bodyPr vert="horz" wrap="square" lIns="0" tIns="22415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sz="6250" spc="5" dirty="0">
                <a:latin typeface="Arial MT"/>
                <a:cs typeface="Arial MT"/>
              </a:rPr>
              <a:t>•</a:t>
            </a:r>
            <a:endParaRPr sz="6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6250" spc="5" dirty="0">
                <a:latin typeface="Arial MT"/>
                <a:cs typeface="Arial MT"/>
              </a:rPr>
              <a:t>•</a:t>
            </a:r>
            <a:endParaRPr sz="62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5350" y="3474081"/>
            <a:ext cx="15272385" cy="3329304"/>
          </a:xfrm>
          <a:prstGeom prst="rect">
            <a:avLst/>
          </a:prstGeom>
        </p:spPr>
        <p:txBody>
          <a:bodyPr vert="horz" wrap="square" lIns="0" tIns="224154" rIns="0" bIns="0" rtlCol="0">
            <a:spAutoFit/>
          </a:bodyPr>
          <a:lstStyle/>
          <a:p>
            <a:pPr marL="192405">
              <a:lnSpc>
                <a:spcPct val="100000"/>
              </a:lnSpc>
              <a:spcBef>
                <a:spcPts val="1764"/>
              </a:spcBef>
            </a:pPr>
            <a:r>
              <a:rPr sz="6250" spc="-5" dirty="0">
                <a:latin typeface="Calibri"/>
                <a:cs typeface="Calibri"/>
              </a:rPr>
              <a:t>Indication:</a:t>
            </a:r>
            <a:r>
              <a:rPr sz="6250" spc="-15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Completely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paralysis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.</a:t>
            </a:r>
            <a:endParaRPr sz="6250">
              <a:latin typeface="Calibri"/>
              <a:cs typeface="Calibri"/>
            </a:endParaRPr>
          </a:p>
          <a:p>
            <a:pPr marL="12700" marR="5080" indent="179705">
              <a:lnSpc>
                <a:spcPct val="102200"/>
              </a:lnSpc>
              <a:spcBef>
                <a:spcPts val="1510"/>
              </a:spcBef>
            </a:pPr>
            <a:r>
              <a:rPr sz="6250" spc="-20" dirty="0">
                <a:latin typeface="Calibri"/>
                <a:cs typeface="Calibri"/>
              </a:rPr>
              <a:t>Appropriate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time </a:t>
            </a:r>
            <a:r>
              <a:rPr sz="6250" spc="-45" dirty="0">
                <a:latin typeface="Calibri"/>
                <a:cs typeface="Calibri"/>
              </a:rPr>
              <a:t>for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15" dirty="0">
                <a:latin typeface="Calibri"/>
                <a:cs typeface="Calibri"/>
              </a:rPr>
              <a:t>surgery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is 2-3 </a:t>
            </a:r>
            <a:r>
              <a:rPr sz="6250" spc="-15" dirty="0">
                <a:latin typeface="Calibri"/>
                <a:cs typeface="Calibri"/>
              </a:rPr>
              <a:t>weeks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after </a:t>
            </a:r>
            <a:r>
              <a:rPr sz="6250" spc="-1400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paralysis</a:t>
            </a:r>
            <a:endParaRPr sz="62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2250" y="6987273"/>
            <a:ext cx="16660494" cy="195453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685165" marR="5080" indent="-673100">
              <a:lnSpc>
                <a:spcPts val="7670"/>
              </a:lnSpc>
              <a:spcBef>
                <a:spcPts val="4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5" dirty="0">
                <a:latin typeface="Calibri"/>
                <a:cs typeface="Calibri"/>
              </a:rPr>
              <a:t>No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evidence </a:t>
            </a:r>
            <a:r>
              <a:rPr sz="6250" spc="-10" dirty="0">
                <a:latin typeface="Calibri"/>
                <a:cs typeface="Calibri"/>
              </a:rPr>
              <a:t>that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15" dirty="0">
                <a:latin typeface="Calibri"/>
                <a:cs typeface="Calibri"/>
              </a:rPr>
              <a:t>surgical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decompression</a:t>
            </a:r>
            <a:r>
              <a:rPr sz="6250" dirty="0">
                <a:latin typeface="Calibri"/>
                <a:cs typeface="Calibri"/>
              </a:rPr>
              <a:t> of </a:t>
            </a:r>
            <a:r>
              <a:rPr sz="6250" spc="-20" dirty="0">
                <a:latin typeface="Calibri"/>
                <a:cs typeface="Calibri"/>
              </a:rPr>
              <a:t>facial </a:t>
            </a:r>
            <a:r>
              <a:rPr sz="6250" spc="-140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nerve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is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35" dirty="0">
                <a:latin typeface="Calibri"/>
                <a:cs typeface="Calibri"/>
              </a:rPr>
              <a:t>effective</a:t>
            </a:r>
            <a:endParaRPr sz="6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30987" y="345321"/>
            <a:ext cx="6196330" cy="1344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50" spc="-95" dirty="0"/>
              <a:t>Complications</a:t>
            </a:r>
            <a:endParaRPr sz="8650"/>
          </a:p>
        </p:txBody>
      </p:sp>
      <p:sp>
        <p:nvSpPr>
          <p:cNvPr id="3" name="object 3"/>
          <p:cNvSpPr txBox="1"/>
          <p:nvPr/>
        </p:nvSpPr>
        <p:spPr>
          <a:xfrm>
            <a:off x="1088835" y="2001562"/>
            <a:ext cx="16594455" cy="91840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90245" indent="-678180">
              <a:lnSpc>
                <a:spcPct val="100000"/>
              </a:lnSpc>
              <a:spcBef>
                <a:spcPts val="135"/>
              </a:spcBef>
              <a:buFont typeface="Arial MT"/>
              <a:buChar char="•"/>
              <a:tabLst>
                <a:tab pos="690245" algn="l"/>
                <a:tab pos="690880" algn="l"/>
              </a:tabLst>
            </a:pPr>
            <a:r>
              <a:rPr sz="4250" spc="70" dirty="0">
                <a:latin typeface="Cambria"/>
                <a:cs typeface="Cambria"/>
              </a:rPr>
              <a:t>Incomplete</a:t>
            </a:r>
            <a:r>
              <a:rPr sz="4250" spc="95" dirty="0">
                <a:latin typeface="Cambria"/>
                <a:cs typeface="Cambria"/>
              </a:rPr>
              <a:t> </a:t>
            </a:r>
            <a:r>
              <a:rPr sz="4250" spc="120" dirty="0">
                <a:latin typeface="Cambria"/>
                <a:cs typeface="Cambria"/>
              </a:rPr>
              <a:t>Recovery</a:t>
            </a:r>
            <a:r>
              <a:rPr sz="4250" spc="254" dirty="0">
                <a:latin typeface="Cambria"/>
                <a:cs typeface="Cambria"/>
              </a:rPr>
              <a:t> – </a:t>
            </a:r>
            <a:r>
              <a:rPr sz="4250" spc="190" dirty="0">
                <a:latin typeface="Cambria"/>
                <a:cs typeface="Cambria"/>
              </a:rPr>
              <a:t>Facial</a:t>
            </a:r>
            <a:r>
              <a:rPr sz="4250" spc="90" dirty="0">
                <a:latin typeface="Cambria"/>
                <a:cs typeface="Cambria"/>
              </a:rPr>
              <a:t> </a:t>
            </a:r>
            <a:r>
              <a:rPr sz="4250" spc="120" dirty="0">
                <a:latin typeface="Cambria"/>
                <a:cs typeface="Cambria"/>
              </a:rPr>
              <a:t>asymmetry</a:t>
            </a:r>
            <a:r>
              <a:rPr sz="4250" spc="170" dirty="0">
                <a:latin typeface="Cambria"/>
                <a:cs typeface="Cambria"/>
              </a:rPr>
              <a:t> </a:t>
            </a:r>
            <a:r>
              <a:rPr sz="4250" spc="80" dirty="0">
                <a:latin typeface="Cambria"/>
                <a:cs typeface="Cambria"/>
              </a:rPr>
              <a:t>persists.</a:t>
            </a:r>
            <a:endParaRPr sz="42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•"/>
            </a:pPr>
            <a:endParaRPr sz="6200">
              <a:latin typeface="Cambria"/>
              <a:cs typeface="Cambria"/>
            </a:endParaRPr>
          </a:p>
          <a:p>
            <a:pPr marL="12700" marR="147955">
              <a:lnSpc>
                <a:spcPts val="4370"/>
              </a:lnSpc>
              <a:buFont typeface="Arial MT"/>
              <a:buChar char="•"/>
              <a:tabLst>
                <a:tab pos="204470" algn="l"/>
              </a:tabLst>
            </a:pPr>
            <a:r>
              <a:rPr sz="4250" b="1" spc="340" dirty="0">
                <a:latin typeface="Cambria"/>
                <a:cs typeface="Cambria"/>
              </a:rPr>
              <a:t>Exposure</a:t>
            </a:r>
            <a:r>
              <a:rPr sz="4250" b="1" spc="290" dirty="0">
                <a:latin typeface="Cambria"/>
                <a:cs typeface="Cambria"/>
              </a:rPr>
              <a:t> </a:t>
            </a:r>
            <a:r>
              <a:rPr sz="4250" b="1" spc="285" dirty="0">
                <a:latin typeface="Cambria"/>
                <a:cs typeface="Cambria"/>
              </a:rPr>
              <a:t>Keratitis</a:t>
            </a:r>
            <a:r>
              <a:rPr sz="4250" b="1" spc="275" dirty="0">
                <a:latin typeface="Cambria"/>
                <a:cs typeface="Cambria"/>
              </a:rPr>
              <a:t> </a:t>
            </a:r>
            <a:r>
              <a:rPr sz="4250" b="1" spc="15" dirty="0">
                <a:latin typeface="Cambria"/>
                <a:cs typeface="Cambria"/>
              </a:rPr>
              <a:t>–</a:t>
            </a:r>
            <a:r>
              <a:rPr sz="4250" b="1" spc="295" dirty="0">
                <a:latin typeface="Cambria"/>
                <a:cs typeface="Cambria"/>
              </a:rPr>
              <a:t> </a:t>
            </a:r>
            <a:r>
              <a:rPr sz="4250" spc="285" dirty="0">
                <a:latin typeface="Cambria"/>
                <a:cs typeface="Cambria"/>
              </a:rPr>
              <a:t>Eye</a:t>
            </a:r>
            <a:r>
              <a:rPr sz="4250" spc="240" dirty="0">
                <a:latin typeface="Cambria"/>
                <a:cs typeface="Cambria"/>
              </a:rPr>
              <a:t> </a:t>
            </a:r>
            <a:r>
              <a:rPr sz="4250" spc="155" dirty="0">
                <a:latin typeface="Cambria"/>
                <a:cs typeface="Cambria"/>
              </a:rPr>
              <a:t>cannot</a:t>
            </a:r>
            <a:r>
              <a:rPr sz="4250" spc="254" dirty="0">
                <a:latin typeface="Cambria"/>
                <a:cs typeface="Cambria"/>
              </a:rPr>
              <a:t> </a:t>
            </a:r>
            <a:r>
              <a:rPr sz="4250" spc="60" dirty="0">
                <a:latin typeface="Cambria"/>
                <a:cs typeface="Cambria"/>
              </a:rPr>
              <a:t>be</a:t>
            </a:r>
            <a:r>
              <a:rPr sz="4250" spc="250" dirty="0">
                <a:latin typeface="Cambria"/>
                <a:cs typeface="Cambria"/>
              </a:rPr>
              <a:t> </a:t>
            </a:r>
            <a:r>
              <a:rPr sz="4250" spc="100" dirty="0">
                <a:latin typeface="Cambria"/>
                <a:cs typeface="Cambria"/>
              </a:rPr>
              <a:t>closed,</a:t>
            </a:r>
            <a:r>
              <a:rPr sz="4250" spc="235" dirty="0">
                <a:latin typeface="Cambria"/>
                <a:cs typeface="Cambria"/>
              </a:rPr>
              <a:t> </a:t>
            </a:r>
            <a:r>
              <a:rPr sz="4250" spc="185" dirty="0">
                <a:latin typeface="Cambria"/>
                <a:cs typeface="Cambria"/>
              </a:rPr>
              <a:t>tear</a:t>
            </a:r>
            <a:r>
              <a:rPr sz="4250" spc="250" dirty="0">
                <a:latin typeface="Cambria"/>
                <a:cs typeface="Cambria"/>
              </a:rPr>
              <a:t> </a:t>
            </a:r>
            <a:r>
              <a:rPr sz="4250" spc="180" dirty="0">
                <a:latin typeface="Cambria"/>
                <a:cs typeface="Cambria"/>
              </a:rPr>
              <a:t>film</a:t>
            </a:r>
            <a:r>
              <a:rPr sz="4250" spc="220" dirty="0">
                <a:latin typeface="Cambria"/>
                <a:cs typeface="Cambria"/>
              </a:rPr>
              <a:t> </a:t>
            </a:r>
            <a:r>
              <a:rPr sz="4250" spc="105" dirty="0">
                <a:latin typeface="Cambria"/>
                <a:cs typeface="Cambria"/>
              </a:rPr>
              <a:t>from</a:t>
            </a:r>
            <a:r>
              <a:rPr sz="4250" spc="235" dirty="0">
                <a:latin typeface="Cambria"/>
                <a:cs typeface="Cambria"/>
              </a:rPr>
              <a:t> </a:t>
            </a:r>
            <a:r>
              <a:rPr sz="4250" spc="180" dirty="0">
                <a:latin typeface="Cambria"/>
                <a:cs typeface="Cambria"/>
              </a:rPr>
              <a:t>the </a:t>
            </a:r>
            <a:r>
              <a:rPr sz="4250" spc="185" dirty="0">
                <a:latin typeface="Cambria"/>
                <a:cs typeface="Cambria"/>
              </a:rPr>
              <a:t> </a:t>
            </a:r>
            <a:r>
              <a:rPr sz="4250" spc="110" dirty="0">
                <a:latin typeface="Cambria"/>
                <a:cs typeface="Cambria"/>
              </a:rPr>
              <a:t>cornea</a:t>
            </a:r>
            <a:r>
              <a:rPr sz="4250" spc="260" dirty="0">
                <a:latin typeface="Cambria"/>
                <a:cs typeface="Cambria"/>
              </a:rPr>
              <a:t> </a:t>
            </a:r>
            <a:r>
              <a:rPr sz="4250" spc="140" dirty="0">
                <a:latin typeface="Cambria"/>
                <a:cs typeface="Cambria"/>
              </a:rPr>
              <a:t>evaporates</a:t>
            </a:r>
            <a:r>
              <a:rPr sz="4250" spc="265" dirty="0">
                <a:latin typeface="Cambria"/>
                <a:cs typeface="Cambria"/>
              </a:rPr>
              <a:t> </a:t>
            </a:r>
            <a:r>
              <a:rPr sz="4250" spc="185" dirty="0">
                <a:latin typeface="Cambria"/>
                <a:cs typeface="Cambria"/>
              </a:rPr>
              <a:t>causing</a:t>
            </a:r>
            <a:r>
              <a:rPr sz="4250" spc="245" dirty="0">
                <a:latin typeface="Cambria"/>
                <a:cs typeface="Cambria"/>
              </a:rPr>
              <a:t> </a:t>
            </a:r>
            <a:r>
              <a:rPr sz="4250" i="1" spc="235" dirty="0">
                <a:latin typeface="Cambria"/>
                <a:cs typeface="Cambria"/>
              </a:rPr>
              <a:t>dryness</a:t>
            </a:r>
            <a:r>
              <a:rPr sz="4250" spc="235" dirty="0">
                <a:latin typeface="Cambria"/>
                <a:cs typeface="Cambria"/>
              </a:rPr>
              <a:t>,</a:t>
            </a:r>
            <a:r>
              <a:rPr sz="4250" spc="265" dirty="0">
                <a:latin typeface="Cambria"/>
                <a:cs typeface="Cambria"/>
              </a:rPr>
              <a:t> </a:t>
            </a:r>
            <a:r>
              <a:rPr sz="4250" i="1" spc="140" dirty="0">
                <a:latin typeface="Cambria"/>
                <a:cs typeface="Cambria"/>
              </a:rPr>
              <a:t>exposure</a:t>
            </a:r>
            <a:r>
              <a:rPr sz="4250" i="1" spc="265" dirty="0">
                <a:latin typeface="Cambria"/>
                <a:cs typeface="Cambria"/>
              </a:rPr>
              <a:t> </a:t>
            </a:r>
            <a:r>
              <a:rPr sz="4250" i="1" spc="160" dirty="0">
                <a:latin typeface="Cambria"/>
                <a:cs typeface="Cambria"/>
              </a:rPr>
              <a:t>keratitis</a:t>
            </a:r>
            <a:r>
              <a:rPr sz="4250" i="1" spc="254" dirty="0">
                <a:latin typeface="Cambria"/>
                <a:cs typeface="Cambria"/>
              </a:rPr>
              <a:t> </a:t>
            </a:r>
            <a:r>
              <a:rPr sz="4250" spc="215" dirty="0">
                <a:latin typeface="Cambria"/>
                <a:cs typeface="Cambria"/>
              </a:rPr>
              <a:t>and</a:t>
            </a:r>
            <a:r>
              <a:rPr sz="4250" spc="265" dirty="0">
                <a:latin typeface="Cambria"/>
                <a:cs typeface="Cambria"/>
              </a:rPr>
              <a:t> </a:t>
            </a:r>
            <a:r>
              <a:rPr sz="4250" i="1" spc="140" dirty="0">
                <a:latin typeface="Cambria"/>
                <a:cs typeface="Cambria"/>
              </a:rPr>
              <a:t>corneal </a:t>
            </a:r>
            <a:r>
              <a:rPr sz="4250" i="1" spc="-919" dirty="0">
                <a:latin typeface="Cambria"/>
                <a:cs typeface="Cambria"/>
              </a:rPr>
              <a:t> </a:t>
            </a:r>
            <a:r>
              <a:rPr sz="4250" i="1" spc="185" dirty="0">
                <a:latin typeface="Cambria"/>
                <a:cs typeface="Cambria"/>
              </a:rPr>
              <a:t>ulcer.</a:t>
            </a:r>
            <a:endParaRPr sz="4250">
              <a:latin typeface="Cambria"/>
              <a:cs typeface="Cambria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51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 MT"/>
              <a:buChar char="•"/>
            </a:pPr>
            <a:endParaRPr sz="5400">
              <a:latin typeface="Cambria"/>
              <a:cs typeface="Cambria"/>
            </a:endParaRPr>
          </a:p>
          <a:p>
            <a:pPr marL="12700" marR="549910">
              <a:lnSpc>
                <a:spcPts val="4370"/>
              </a:lnSpc>
              <a:buFont typeface="Arial MT"/>
              <a:buChar char="•"/>
              <a:tabLst>
                <a:tab pos="204470" algn="l"/>
                <a:tab pos="768350" algn="l"/>
              </a:tabLst>
            </a:pPr>
            <a:r>
              <a:rPr sz="4250" b="1" spc="320" dirty="0">
                <a:latin typeface="Cambria"/>
                <a:cs typeface="Cambria"/>
              </a:rPr>
              <a:t>Synkinesis</a:t>
            </a:r>
            <a:r>
              <a:rPr sz="4250" b="1" spc="300" dirty="0">
                <a:latin typeface="Cambria"/>
                <a:cs typeface="Cambria"/>
              </a:rPr>
              <a:t> </a:t>
            </a:r>
            <a:r>
              <a:rPr sz="4250" b="1" spc="15" dirty="0">
                <a:latin typeface="Cambria"/>
                <a:cs typeface="Cambria"/>
              </a:rPr>
              <a:t>–</a:t>
            </a:r>
            <a:r>
              <a:rPr sz="4250" b="1" spc="300" dirty="0">
                <a:latin typeface="Cambria"/>
                <a:cs typeface="Cambria"/>
              </a:rPr>
              <a:t> </a:t>
            </a:r>
            <a:r>
              <a:rPr sz="4250" b="1" spc="330" dirty="0">
                <a:latin typeface="Cambria"/>
                <a:cs typeface="Cambria"/>
              </a:rPr>
              <a:t>Mass</a:t>
            </a:r>
            <a:r>
              <a:rPr sz="4250" b="1" spc="300" dirty="0">
                <a:latin typeface="Cambria"/>
                <a:cs typeface="Cambria"/>
              </a:rPr>
              <a:t> </a:t>
            </a:r>
            <a:r>
              <a:rPr sz="4250" b="1" spc="315" dirty="0">
                <a:latin typeface="Cambria"/>
                <a:cs typeface="Cambria"/>
              </a:rPr>
              <a:t>Movement</a:t>
            </a:r>
            <a:r>
              <a:rPr sz="4250" b="1" spc="300" dirty="0">
                <a:latin typeface="Cambria"/>
                <a:cs typeface="Cambria"/>
              </a:rPr>
              <a:t> </a:t>
            </a:r>
            <a:r>
              <a:rPr sz="4250" b="1" spc="15" dirty="0">
                <a:latin typeface="Cambria"/>
                <a:cs typeface="Cambria"/>
              </a:rPr>
              <a:t>–</a:t>
            </a:r>
            <a:r>
              <a:rPr sz="4250" b="1" spc="300" dirty="0">
                <a:latin typeface="Cambria"/>
                <a:cs typeface="Cambria"/>
              </a:rPr>
              <a:t> </a:t>
            </a:r>
            <a:r>
              <a:rPr sz="4250" spc="204" dirty="0">
                <a:latin typeface="Cambria"/>
                <a:cs typeface="Cambria"/>
              </a:rPr>
              <a:t>Attempts</a:t>
            </a:r>
            <a:r>
              <a:rPr sz="4250" spc="240" dirty="0">
                <a:latin typeface="Cambria"/>
                <a:cs typeface="Cambria"/>
              </a:rPr>
              <a:t> </a:t>
            </a:r>
            <a:r>
              <a:rPr sz="4250" spc="50" dirty="0">
                <a:latin typeface="Cambria"/>
                <a:cs typeface="Cambria"/>
              </a:rPr>
              <a:t>to</a:t>
            </a:r>
            <a:r>
              <a:rPr sz="4250" spc="250" dirty="0">
                <a:latin typeface="Cambria"/>
                <a:cs typeface="Cambria"/>
              </a:rPr>
              <a:t> </a:t>
            </a:r>
            <a:r>
              <a:rPr sz="4250" spc="95" dirty="0">
                <a:latin typeface="Cambria"/>
                <a:cs typeface="Cambria"/>
              </a:rPr>
              <a:t>move</a:t>
            </a:r>
            <a:r>
              <a:rPr sz="4250" spc="265" dirty="0">
                <a:latin typeface="Cambria"/>
                <a:cs typeface="Cambria"/>
              </a:rPr>
              <a:t> </a:t>
            </a:r>
            <a:r>
              <a:rPr sz="4250" spc="65" dirty="0">
                <a:latin typeface="Cambria"/>
                <a:cs typeface="Cambria"/>
              </a:rPr>
              <a:t>one</a:t>
            </a:r>
            <a:r>
              <a:rPr sz="4250" spc="260" dirty="0">
                <a:latin typeface="Cambria"/>
                <a:cs typeface="Cambria"/>
              </a:rPr>
              <a:t> </a:t>
            </a:r>
            <a:r>
              <a:rPr sz="4250" spc="114" dirty="0">
                <a:latin typeface="Cambria"/>
                <a:cs typeface="Cambria"/>
              </a:rPr>
              <a:t>group </a:t>
            </a:r>
            <a:r>
              <a:rPr sz="4250" spc="-919" dirty="0">
                <a:latin typeface="Cambria"/>
                <a:cs typeface="Cambria"/>
              </a:rPr>
              <a:t> </a:t>
            </a:r>
            <a:r>
              <a:rPr sz="4250" spc="10" dirty="0">
                <a:latin typeface="Cambria"/>
                <a:cs typeface="Cambria"/>
              </a:rPr>
              <a:t>of	</a:t>
            </a:r>
            <a:r>
              <a:rPr sz="4250" spc="180" dirty="0">
                <a:latin typeface="Cambria"/>
                <a:cs typeface="Cambria"/>
              </a:rPr>
              <a:t>facial</a:t>
            </a:r>
            <a:r>
              <a:rPr sz="4250" spc="235" dirty="0">
                <a:latin typeface="Cambria"/>
                <a:cs typeface="Cambria"/>
              </a:rPr>
              <a:t> </a:t>
            </a:r>
            <a:r>
              <a:rPr sz="4250" spc="155" dirty="0">
                <a:latin typeface="Cambria"/>
                <a:cs typeface="Cambria"/>
              </a:rPr>
              <a:t>muscles</a:t>
            </a:r>
            <a:r>
              <a:rPr sz="4250" spc="245" dirty="0">
                <a:latin typeface="Cambria"/>
                <a:cs typeface="Cambria"/>
              </a:rPr>
              <a:t> may</a:t>
            </a:r>
            <a:r>
              <a:rPr sz="4250" spc="254" dirty="0">
                <a:latin typeface="Cambria"/>
                <a:cs typeface="Cambria"/>
              </a:rPr>
              <a:t> </a:t>
            </a:r>
            <a:r>
              <a:rPr sz="4250" spc="170" dirty="0">
                <a:latin typeface="Cambria"/>
                <a:cs typeface="Cambria"/>
              </a:rPr>
              <a:t>result</a:t>
            </a:r>
            <a:r>
              <a:rPr sz="4250" spc="235" dirty="0">
                <a:latin typeface="Cambria"/>
                <a:cs typeface="Cambria"/>
              </a:rPr>
              <a:t> </a:t>
            </a:r>
            <a:r>
              <a:rPr sz="4250" spc="200" dirty="0">
                <a:latin typeface="Cambria"/>
                <a:cs typeface="Cambria"/>
              </a:rPr>
              <a:t>in</a:t>
            </a:r>
            <a:r>
              <a:rPr sz="4250" spc="235" dirty="0">
                <a:latin typeface="Cambria"/>
                <a:cs typeface="Cambria"/>
              </a:rPr>
              <a:t> </a:t>
            </a:r>
            <a:r>
              <a:rPr sz="4250" spc="114" dirty="0">
                <a:latin typeface="Cambria"/>
                <a:cs typeface="Cambria"/>
              </a:rPr>
              <a:t>contraction</a:t>
            </a:r>
            <a:r>
              <a:rPr sz="4250" spc="229" dirty="0">
                <a:latin typeface="Cambria"/>
                <a:cs typeface="Cambria"/>
              </a:rPr>
              <a:t> </a:t>
            </a:r>
            <a:r>
              <a:rPr sz="4250" spc="10" dirty="0">
                <a:latin typeface="Cambria"/>
                <a:cs typeface="Cambria"/>
              </a:rPr>
              <a:t>of</a:t>
            </a:r>
            <a:r>
              <a:rPr sz="4250" spc="254" dirty="0">
                <a:latin typeface="Cambria"/>
                <a:cs typeface="Cambria"/>
              </a:rPr>
              <a:t> </a:t>
            </a:r>
            <a:r>
              <a:rPr sz="4250" spc="225" dirty="0">
                <a:latin typeface="Cambria"/>
                <a:cs typeface="Cambria"/>
              </a:rPr>
              <a:t>all</a:t>
            </a:r>
            <a:r>
              <a:rPr sz="4250" spc="195" dirty="0">
                <a:latin typeface="Cambria"/>
                <a:cs typeface="Cambria"/>
              </a:rPr>
              <a:t> </a:t>
            </a:r>
            <a:r>
              <a:rPr sz="4250" spc="315" dirty="0">
                <a:latin typeface="Cambria"/>
                <a:cs typeface="Cambria"/>
              </a:rPr>
              <a:t>.</a:t>
            </a:r>
            <a:endParaRPr sz="4250">
              <a:latin typeface="Cambria"/>
              <a:cs typeface="Cambria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5100">
              <a:latin typeface="Cambria"/>
              <a:cs typeface="Cambria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5450">
              <a:latin typeface="Cambria"/>
              <a:cs typeface="Cambria"/>
            </a:endParaRPr>
          </a:p>
          <a:p>
            <a:pPr marL="12700" marR="5080">
              <a:lnSpc>
                <a:spcPts val="4370"/>
              </a:lnSpc>
              <a:buFont typeface="Arial MT"/>
              <a:buChar char="•"/>
              <a:tabLst>
                <a:tab pos="204470" algn="l"/>
              </a:tabLst>
            </a:pPr>
            <a:r>
              <a:rPr sz="4250" b="1" spc="300" dirty="0">
                <a:latin typeface="Cambria"/>
                <a:cs typeface="Cambria"/>
              </a:rPr>
              <a:t>Tics</a:t>
            </a:r>
            <a:r>
              <a:rPr sz="4250" b="1" spc="295" dirty="0">
                <a:latin typeface="Cambria"/>
                <a:cs typeface="Cambria"/>
              </a:rPr>
              <a:t> </a:t>
            </a:r>
            <a:r>
              <a:rPr sz="4250" b="1" spc="340" dirty="0">
                <a:latin typeface="Cambria"/>
                <a:cs typeface="Cambria"/>
              </a:rPr>
              <a:t>and</a:t>
            </a:r>
            <a:r>
              <a:rPr sz="4250" b="1" spc="300" dirty="0">
                <a:latin typeface="Cambria"/>
                <a:cs typeface="Cambria"/>
              </a:rPr>
              <a:t> </a:t>
            </a:r>
            <a:r>
              <a:rPr sz="4250" b="1" spc="340" dirty="0">
                <a:latin typeface="Cambria"/>
                <a:cs typeface="Cambria"/>
              </a:rPr>
              <a:t>Spasms</a:t>
            </a:r>
            <a:r>
              <a:rPr sz="4250" b="1" spc="295" dirty="0">
                <a:latin typeface="Cambria"/>
                <a:cs typeface="Cambria"/>
              </a:rPr>
              <a:t> </a:t>
            </a:r>
            <a:r>
              <a:rPr sz="4250" b="1" spc="15" dirty="0">
                <a:latin typeface="Cambria"/>
                <a:cs typeface="Cambria"/>
              </a:rPr>
              <a:t>–</a:t>
            </a:r>
            <a:r>
              <a:rPr sz="4250" b="1" spc="300" dirty="0">
                <a:latin typeface="Cambria"/>
                <a:cs typeface="Cambria"/>
              </a:rPr>
              <a:t> </a:t>
            </a:r>
            <a:r>
              <a:rPr sz="4250" spc="195" dirty="0">
                <a:latin typeface="Cambria"/>
                <a:cs typeface="Cambria"/>
              </a:rPr>
              <a:t>Involuntary</a:t>
            </a:r>
            <a:r>
              <a:rPr sz="4250" spc="260" dirty="0">
                <a:latin typeface="Cambria"/>
                <a:cs typeface="Cambria"/>
              </a:rPr>
              <a:t> </a:t>
            </a:r>
            <a:r>
              <a:rPr sz="4250" spc="150" dirty="0">
                <a:latin typeface="Cambria"/>
                <a:cs typeface="Cambria"/>
              </a:rPr>
              <a:t>movements</a:t>
            </a:r>
            <a:r>
              <a:rPr sz="4250" spc="254" dirty="0">
                <a:latin typeface="Cambria"/>
                <a:cs typeface="Cambria"/>
              </a:rPr>
              <a:t> </a:t>
            </a:r>
            <a:r>
              <a:rPr sz="4250" spc="170" dirty="0">
                <a:latin typeface="Cambria"/>
                <a:cs typeface="Cambria"/>
              </a:rPr>
              <a:t>are</a:t>
            </a:r>
            <a:r>
              <a:rPr sz="4250" spc="260" dirty="0">
                <a:latin typeface="Cambria"/>
                <a:cs typeface="Cambria"/>
              </a:rPr>
              <a:t> </a:t>
            </a:r>
            <a:r>
              <a:rPr sz="4250" spc="135" dirty="0">
                <a:latin typeface="Cambria"/>
                <a:cs typeface="Cambria"/>
              </a:rPr>
              <a:t>seen</a:t>
            </a:r>
            <a:r>
              <a:rPr sz="4250" spc="254" dirty="0">
                <a:latin typeface="Cambria"/>
                <a:cs typeface="Cambria"/>
              </a:rPr>
              <a:t> </a:t>
            </a:r>
            <a:r>
              <a:rPr sz="4250" spc="65" dirty="0">
                <a:latin typeface="Cambria"/>
                <a:cs typeface="Cambria"/>
              </a:rPr>
              <a:t>on</a:t>
            </a:r>
            <a:r>
              <a:rPr sz="4250" spc="254" dirty="0">
                <a:latin typeface="Cambria"/>
                <a:cs typeface="Cambria"/>
              </a:rPr>
              <a:t> </a:t>
            </a:r>
            <a:r>
              <a:rPr sz="4250" spc="180" dirty="0">
                <a:latin typeface="Cambria"/>
                <a:cs typeface="Cambria"/>
              </a:rPr>
              <a:t>the </a:t>
            </a:r>
            <a:r>
              <a:rPr sz="4250" spc="185" dirty="0">
                <a:latin typeface="Cambria"/>
                <a:cs typeface="Cambria"/>
              </a:rPr>
              <a:t> </a:t>
            </a:r>
            <a:r>
              <a:rPr sz="4250" spc="125" dirty="0">
                <a:latin typeface="Cambria"/>
                <a:cs typeface="Cambria"/>
              </a:rPr>
              <a:t>affected</a:t>
            </a:r>
            <a:r>
              <a:rPr sz="4250" spc="235" dirty="0">
                <a:latin typeface="Cambria"/>
                <a:cs typeface="Cambria"/>
              </a:rPr>
              <a:t> </a:t>
            </a:r>
            <a:r>
              <a:rPr sz="4250" spc="114" dirty="0">
                <a:latin typeface="Cambria"/>
                <a:cs typeface="Cambria"/>
              </a:rPr>
              <a:t>side</a:t>
            </a:r>
            <a:r>
              <a:rPr sz="4250" spc="240" dirty="0">
                <a:latin typeface="Cambria"/>
                <a:cs typeface="Cambria"/>
              </a:rPr>
              <a:t> </a:t>
            </a:r>
            <a:r>
              <a:rPr sz="4250" spc="10" dirty="0">
                <a:latin typeface="Cambria"/>
                <a:cs typeface="Cambria"/>
              </a:rPr>
              <a:t>of</a:t>
            </a:r>
            <a:r>
              <a:rPr sz="4250" spc="260" dirty="0">
                <a:latin typeface="Cambria"/>
                <a:cs typeface="Cambria"/>
              </a:rPr>
              <a:t> </a:t>
            </a:r>
            <a:r>
              <a:rPr sz="4250" spc="185" dirty="0">
                <a:latin typeface="Cambria"/>
                <a:cs typeface="Cambria"/>
              </a:rPr>
              <a:t>the</a:t>
            </a:r>
            <a:r>
              <a:rPr sz="4250" spc="260" dirty="0">
                <a:latin typeface="Cambria"/>
                <a:cs typeface="Cambria"/>
              </a:rPr>
              <a:t> </a:t>
            </a:r>
            <a:r>
              <a:rPr sz="4250" spc="170" dirty="0">
                <a:latin typeface="Cambria"/>
                <a:cs typeface="Cambria"/>
              </a:rPr>
              <a:t>face.</a:t>
            </a:r>
            <a:r>
              <a:rPr sz="4250" spc="254" dirty="0">
                <a:latin typeface="Cambria"/>
                <a:cs typeface="Cambria"/>
              </a:rPr>
              <a:t> </a:t>
            </a:r>
            <a:r>
              <a:rPr sz="4250" spc="210" dirty="0">
                <a:latin typeface="Cambria"/>
                <a:cs typeface="Cambria"/>
              </a:rPr>
              <a:t>They</a:t>
            </a:r>
            <a:r>
              <a:rPr sz="4250" spc="260" dirty="0">
                <a:latin typeface="Cambria"/>
                <a:cs typeface="Cambria"/>
              </a:rPr>
              <a:t> </a:t>
            </a:r>
            <a:r>
              <a:rPr sz="4250" spc="165" dirty="0">
                <a:latin typeface="Cambria"/>
                <a:cs typeface="Cambria"/>
              </a:rPr>
              <a:t>are</a:t>
            </a:r>
            <a:r>
              <a:rPr sz="4250" spc="240" dirty="0">
                <a:latin typeface="Cambria"/>
                <a:cs typeface="Cambria"/>
              </a:rPr>
              <a:t> </a:t>
            </a:r>
            <a:r>
              <a:rPr sz="4250" spc="180" dirty="0">
                <a:latin typeface="Cambria"/>
                <a:cs typeface="Cambria"/>
              </a:rPr>
              <a:t>the</a:t>
            </a:r>
            <a:r>
              <a:rPr sz="4250" spc="240" dirty="0">
                <a:latin typeface="Cambria"/>
                <a:cs typeface="Cambria"/>
              </a:rPr>
              <a:t> </a:t>
            </a:r>
            <a:r>
              <a:rPr sz="4250" spc="170" dirty="0">
                <a:latin typeface="Cambria"/>
                <a:cs typeface="Cambria"/>
              </a:rPr>
              <a:t>result</a:t>
            </a:r>
            <a:r>
              <a:rPr sz="4250" spc="235" dirty="0">
                <a:latin typeface="Cambria"/>
                <a:cs typeface="Cambria"/>
              </a:rPr>
              <a:t> </a:t>
            </a:r>
            <a:r>
              <a:rPr sz="4250" spc="10" dirty="0">
                <a:latin typeface="Cambria"/>
                <a:cs typeface="Cambria"/>
              </a:rPr>
              <a:t>of</a:t>
            </a:r>
            <a:r>
              <a:rPr sz="4250" spc="254" dirty="0">
                <a:latin typeface="Cambria"/>
                <a:cs typeface="Cambria"/>
              </a:rPr>
              <a:t> </a:t>
            </a:r>
            <a:r>
              <a:rPr sz="4250" spc="210" dirty="0">
                <a:latin typeface="Cambria"/>
                <a:cs typeface="Cambria"/>
              </a:rPr>
              <a:t>faulty</a:t>
            </a:r>
            <a:r>
              <a:rPr sz="4250" spc="240" dirty="0">
                <a:latin typeface="Cambria"/>
                <a:cs typeface="Cambria"/>
              </a:rPr>
              <a:t> </a:t>
            </a:r>
            <a:r>
              <a:rPr sz="4250" spc="145" dirty="0">
                <a:latin typeface="Cambria"/>
                <a:cs typeface="Cambria"/>
              </a:rPr>
              <a:t>regeneration </a:t>
            </a:r>
            <a:r>
              <a:rPr sz="4250" spc="-919" dirty="0">
                <a:latin typeface="Cambria"/>
                <a:cs typeface="Cambria"/>
              </a:rPr>
              <a:t> </a:t>
            </a:r>
            <a:r>
              <a:rPr sz="4250" spc="10" dirty="0">
                <a:latin typeface="Cambria"/>
                <a:cs typeface="Cambria"/>
              </a:rPr>
              <a:t>of</a:t>
            </a:r>
            <a:r>
              <a:rPr sz="4250" spc="250" dirty="0">
                <a:latin typeface="Cambria"/>
                <a:cs typeface="Cambria"/>
              </a:rPr>
              <a:t> </a:t>
            </a:r>
            <a:r>
              <a:rPr sz="4250" spc="114" dirty="0">
                <a:latin typeface="Cambria"/>
                <a:cs typeface="Cambria"/>
              </a:rPr>
              <a:t>fibres</a:t>
            </a:r>
            <a:r>
              <a:rPr sz="4250" spc="229" dirty="0">
                <a:latin typeface="Cambria"/>
                <a:cs typeface="Cambria"/>
              </a:rPr>
              <a:t> </a:t>
            </a:r>
            <a:r>
              <a:rPr sz="4250" b="1" i="1" spc="270" dirty="0">
                <a:latin typeface="Cambria"/>
                <a:cs typeface="Cambria"/>
              </a:rPr>
              <a:t>.</a:t>
            </a:r>
            <a:endParaRPr sz="4250">
              <a:latin typeface="Cambria"/>
              <a:cs typeface="Cambr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43687" y="1582011"/>
            <a:ext cx="6170930" cy="0"/>
          </a:xfrm>
          <a:custGeom>
            <a:avLst/>
            <a:gdLst/>
            <a:ahLst/>
            <a:cxnLst/>
            <a:rect l="l" t="t" r="r" b="b"/>
            <a:pathLst>
              <a:path w="6170930">
                <a:moveTo>
                  <a:pt x="0" y="0"/>
                </a:moveTo>
                <a:lnTo>
                  <a:pt x="6170641" y="0"/>
                </a:lnTo>
              </a:path>
            </a:pathLst>
          </a:custGeom>
          <a:ln w="7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5490" y="741063"/>
            <a:ext cx="10955020" cy="798131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423545">
              <a:lnSpc>
                <a:spcPts val="5240"/>
              </a:lnSpc>
              <a:spcBef>
                <a:spcPts val="525"/>
              </a:spcBef>
            </a:pPr>
            <a:r>
              <a:rPr sz="4600" b="1" spc="335" dirty="0">
                <a:latin typeface="Cambria"/>
                <a:cs typeface="Cambria"/>
              </a:rPr>
              <a:t>Contractures</a:t>
            </a:r>
            <a:r>
              <a:rPr sz="4600" b="1" spc="260" dirty="0">
                <a:latin typeface="Cambria"/>
                <a:cs typeface="Cambria"/>
              </a:rPr>
              <a:t> </a:t>
            </a:r>
            <a:r>
              <a:rPr sz="4600" b="1" spc="5" dirty="0">
                <a:latin typeface="Cambria"/>
                <a:cs typeface="Cambria"/>
              </a:rPr>
              <a:t>–</a:t>
            </a:r>
            <a:r>
              <a:rPr sz="4600" b="1" spc="305" dirty="0">
                <a:latin typeface="Cambria"/>
                <a:cs typeface="Cambria"/>
              </a:rPr>
              <a:t> </a:t>
            </a:r>
            <a:r>
              <a:rPr sz="4600" spc="204" dirty="0">
                <a:latin typeface="Cambria"/>
                <a:cs typeface="Cambria"/>
              </a:rPr>
              <a:t>They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165" dirty="0">
                <a:latin typeface="Cambria"/>
                <a:cs typeface="Cambria"/>
              </a:rPr>
              <a:t>result</a:t>
            </a:r>
            <a:r>
              <a:rPr sz="4600" spc="229" dirty="0">
                <a:latin typeface="Cambria"/>
                <a:cs typeface="Cambria"/>
              </a:rPr>
              <a:t> </a:t>
            </a:r>
            <a:r>
              <a:rPr sz="4600" spc="95" dirty="0">
                <a:latin typeface="Cambria"/>
                <a:cs typeface="Cambria"/>
              </a:rPr>
              <a:t>from </a:t>
            </a:r>
            <a:r>
              <a:rPr sz="4600" spc="100" dirty="0">
                <a:latin typeface="Cambria"/>
                <a:cs typeface="Cambria"/>
              </a:rPr>
              <a:t> fibrosis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5" dirty="0">
                <a:latin typeface="Cambria"/>
                <a:cs typeface="Cambria"/>
              </a:rPr>
              <a:t>of</a:t>
            </a:r>
            <a:r>
              <a:rPr sz="4600" spc="260" dirty="0">
                <a:latin typeface="Cambria"/>
                <a:cs typeface="Cambria"/>
              </a:rPr>
              <a:t> </a:t>
            </a:r>
            <a:r>
              <a:rPr sz="4600" spc="130" dirty="0">
                <a:latin typeface="Cambria"/>
                <a:cs typeface="Cambria"/>
              </a:rPr>
              <a:t>atrophied</a:t>
            </a:r>
            <a:r>
              <a:rPr sz="4600" spc="254" dirty="0">
                <a:latin typeface="Cambria"/>
                <a:cs typeface="Cambria"/>
              </a:rPr>
              <a:t> </a:t>
            </a:r>
            <a:r>
              <a:rPr sz="4600" spc="150" dirty="0">
                <a:latin typeface="Cambria"/>
                <a:cs typeface="Cambria"/>
              </a:rPr>
              <a:t>muscles</a:t>
            </a:r>
            <a:r>
              <a:rPr sz="4600" spc="235" dirty="0">
                <a:latin typeface="Cambria"/>
                <a:cs typeface="Cambria"/>
              </a:rPr>
              <a:t> </a:t>
            </a:r>
            <a:r>
              <a:rPr sz="4600" spc="5" dirty="0">
                <a:latin typeface="Cambria"/>
                <a:cs typeface="Cambria"/>
              </a:rPr>
              <a:t>or</a:t>
            </a:r>
            <a:r>
              <a:rPr sz="4600" spc="265" dirty="0">
                <a:latin typeface="Cambria"/>
                <a:cs typeface="Cambria"/>
              </a:rPr>
              <a:t> </a:t>
            </a:r>
            <a:r>
              <a:rPr sz="4600" spc="135" dirty="0">
                <a:latin typeface="Cambria"/>
                <a:cs typeface="Cambria"/>
              </a:rPr>
              <a:t>fixed </a:t>
            </a:r>
            <a:r>
              <a:rPr sz="4600" spc="140" dirty="0">
                <a:latin typeface="Cambria"/>
                <a:cs typeface="Cambria"/>
              </a:rPr>
              <a:t> </a:t>
            </a:r>
            <a:r>
              <a:rPr sz="4600" spc="105" dirty="0">
                <a:latin typeface="Cambria"/>
                <a:cs typeface="Cambria"/>
              </a:rPr>
              <a:t>contraction</a:t>
            </a:r>
            <a:r>
              <a:rPr sz="4600" spc="220" dirty="0">
                <a:latin typeface="Cambria"/>
                <a:cs typeface="Cambria"/>
              </a:rPr>
              <a:t> </a:t>
            </a:r>
            <a:r>
              <a:rPr sz="4600" spc="5" dirty="0">
                <a:latin typeface="Cambria"/>
                <a:cs typeface="Cambria"/>
              </a:rPr>
              <a:t>of</a:t>
            </a:r>
            <a:r>
              <a:rPr sz="4600" spc="260" dirty="0">
                <a:latin typeface="Cambria"/>
                <a:cs typeface="Cambria"/>
              </a:rPr>
              <a:t> </a:t>
            </a:r>
            <a:r>
              <a:rPr sz="4600" spc="320" dirty="0">
                <a:latin typeface="Cambria"/>
                <a:cs typeface="Cambria"/>
              </a:rPr>
              <a:t>a</a:t>
            </a:r>
            <a:r>
              <a:rPr sz="4600" spc="265" dirty="0">
                <a:latin typeface="Cambria"/>
                <a:cs typeface="Cambria"/>
              </a:rPr>
              <a:t> </a:t>
            </a:r>
            <a:r>
              <a:rPr sz="4600" spc="100" dirty="0">
                <a:latin typeface="Cambria"/>
                <a:cs typeface="Cambria"/>
              </a:rPr>
              <a:t>group</a:t>
            </a:r>
            <a:r>
              <a:rPr sz="4600" spc="229" dirty="0">
                <a:latin typeface="Cambria"/>
                <a:cs typeface="Cambria"/>
              </a:rPr>
              <a:t> </a:t>
            </a:r>
            <a:r>
              <a:rPr sz="4600" spc="5" dirty="0">
                <a:latin typeface="Cambria"/>
                <a:cs typeface="Cambria"/>
              </a:rPr>
              <a:t>of</a:t>
            </a:r>
            <a:r>
              <a:rPr sz="4600" spc="265" dirty="0">
                <a:latin typeface="Cambria"/>
                <a:cs typeface="Cambria"/>
              </a:rPr>
              <a:t> </a:t>
            </a:r>
            <a:r>
              <a:rPr sz="4600" spc="170" dirty="0">
                <a:latin typeface="Cambria"/>
                <a:cs typeface="Cambria"/>
              </a:rPr>
              <a:t>muscles.</a:t>
            </a:r>
            <a:r>
              <a:rPr sz="4600" spc="229" dirty="0">
                <a:latin typeface="Cambria"/>
                <a:cs typeface="Cambria"/>
              </a:rPr>
              <a:t> </a:t>
            </a:r>
            <a:r>
              <a:rPr sz="4600" spc="195" dirty="0">
                <a:latin typeface="Cambria"/>
                <a:cs typeface="Cambria"/>
              </a:rPr>
              <a:t>They </a:t>
            </a:r>
            <a:r>
              <a:rPr sz="4600" spc="-994" dirty="0">
                <a:latin typeface="Cambria"/>
                <a:cs typeface="Cambria"/>
              </a:rPr>
              <a:t> </a:t>
            </a:r>
            <a:r>
              <a:rPr sz="4600" spc="145" dirty="0">
                <a:latin typeface="Cambria"/>
                <a:cs typeface="Cambria"/>
              </a:rPr>
              <a:t>affect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140" dirty="0">
                <a:latin typeface="Cambria"/>
                <a:cs typeface="Cambria"/>
              </a:rPr>
              <a:t>movements</a:t>
            </a:r>
            <a:r>
              <a:rPr sz="4600" spc="254" dirty="0">
                <a:latin typeface="Cambria"/>
                <a:cs typeface="Cambria"/>
              </a:rPr>
              <a:t> </a:t>
            </a:r>
            <a:r>
              <a:rPr sz="4600" spc="5" dirty="0">
                <a:latin typeface="Cambria"/>
                <a:cs typeface="Cambria"/>
              </a:rPr>
              <a:t>of</a:t>
            </a:r>
            <a:r>
              <a:rPr sz="4600" spc="265" dirty="0">
                <a:latin typeface="Cambria"/>
                <a:cs typeface="Cambria"/>
              </a:rPr>
              <a:t> </a:t>
            </a:r>
            <a:r>
              <a:rPr sz="4600" spc="185" dirty="0">
                <a:latin typeface="Cambria"/>
                <a:cs typeface="Cambria"/>
              </a:rPr>
              <a:t>the</a:t>
            </a:r>
            <a:r>
              <a:rPr sz="4600" spc="260" dirty="0">
                <a:latin typeface="Cambria"/>
                <a:cs typeface="Cambria"/>
              </a:rPr>
              <a:t> </a:t>
            </a:r>
            <a:r>
              <a:rPr sz="4600" spc="165" dirty="0">
                <a:latin typeface="Cambria"/>
                <a:cs typeface="Cambria"/>
              </a:rPr>
              <a:t>face.</a:t>
            </a:r>
            <a:endParaRPr sz="46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885"/>
              </a:spcBef>
            </a:pPr>
            <a:r>
              <a:rPr sz="4600" b="1" spc="320" dirty="0">
                <a:latin typeface="Cambria"/>
                <a:cs typeface="Cambria"/>
              </a:rPr>
              <a:t>Hemifacial</a:t>
            </a:r>
            <a:r>
              <a:rPr sz="4600" b="1" spc="265" dirty="0">
                <a:latin typeface="Cambria"/>
                <a:cs typeface="Cambria"/>
              </a:rPr>
              <a:t> </a:t>
            </a:r>
            <a:r>
              <a:rPr sz="4600" b="1" spc="340" dirty="0">
                <a:latin typeface="Cambria"/>
                <a:cs typeface="Cambria"/>
              </a:rPr>
              <a:t>Spasms</a:t>
            </a:r>
            <a:r>
              <a:rPr sz="4600" b="1" spc="280" dirty="0">
                <a:latin typeface="Cambria"/>
                <a:cs typeface="Cambria"/>
              </a:rPr>
              <a:t> </a:t>
            </a:r>
            <a:r>
              <a:rPr sz="4600" b="1" spc="5" dirty="0">
                <a:latin typeface="Cambria"/>
                <a:cs typeface="Cambria"/>
              </a:rPr>
              <a:t>–</a:t>
            </a:r>
            <a:r>
              <a:rPr sz="4600" b="1" spc="300" dirty="0">
                <a:latin typeface="Cambria"/>
                <a:cs typeface="Cambria"/>
              </a:rPr>
              <a:t> </a:t>
            </a:r>
            <a:r>
              <a:rPr sz="4600" i="1" spc="45" dirty="0">
                <a:latin typeface="Cambria"/>
                <a:cs typeface="Cambria"/>
              </a:rPr>
              <a:t>see</a:t>
            </a:r>
            <a:r>
              <a:rPr sz="4600" i="1" spc="245" dirty="0">
                <a:latin typeface="Cambria"/>
                <a:cs typeface="Cambria"/>
              </a:rPr>
              <a:t> </a:t>
            </a:r>
            <a:r>
              <a:rPr sz="4600" i="1" spc="180" dirty="0">
                <a:latin typeface="Cambria"/>
                <a:cs typeface="Cambria"/>
              </a:rPr>
              <a:t>pic</a:t>
            </a:r>
            <a:endParaRPr sz="4600">
              <a:latin typeface="Cambria"/>
              <a:cs typeface="Cambria"/>
            </a:endParaRPr>
          </a:p>
          <a:p>
            <a:pPr marL="12700" marR="5080">
              <a:lnSpc>
                <a:spcPts val="5190"/>
              </a:lnSpc>
              <a:spcBef>
                <a:spcPts val="2805"/>
              </a:spcBef>
            </a:pPr>
            <a:r>
              <a:rPr sz="4600" b="1" spc="320" dirty="0">
                <a:latin typeface="Cambria"/>
                <a:cs typeface="Cambria"/>
              </a:rPr>
              <a:t>Crocodile</a:t>
            </a:r>
            <a:r>
              <a:rPr sz="4600" b="1" spc="270" dirty="0">
                <a:latin typeface="Cambria"/>
                <a:cs typeface="Cambria"/>
              </a:rPr>
              <a:t> </a:t>
            </a:r>
            <a:r>
              <a:rPr sz="4600" b="1" spc="245" dirty="0">
                <a:latin typeface="Cambria"/>
                <a:cs typeface="Cambria"/>
              </a:rPr>
              <a:t>tears</a:t>
            </a:r>
            <a:r>
              <a:rPr sz="4600" b="1" spc="265" dirty="0">
                <a:latin typeface="Cambria"/>
                <a:cs typeface="Cambria"/>
              </a:rPr>
              <a:t> </a:t>
            </a:r>
            <a:r>
              <a:rPr sz="4600" b="1" spc="5" dirty="0">
                <a:latin typeface="Cambria"/>
                <a:cs typeface="Cambria"/>
              </a:rPr>
              <a:t>–</a:t>
            </a:r>
            <a:r>
              <a:rPr sz="4600" b="1" spc="310" dirty="0">
                <a:latin typeface="Cambria"/>
                <a:cs typeface="Cambria"/>
              </a:rPr>
              <a:t> </a:t>
            </a:r>
            <a:r>
              <a:rPr sz="4600" b="1" spc="340" dirty="0">
                <a:latin typeface="Cambria"/>
                <a:cs typeface="Cambria"/>
              </a:rPr>
              <a:t>Gustatory </a:t>
            </a:r>
            <a:r>
              <a:rPr sz="4600" b="1" spc="345" dirty="0">
                <a:latin typeface="Cambria"/>
                <a:cs typeface="Cambria"/>
              </a:rPr>
              <a:t> </a:t>
            </a:r>
            <a:r>
              <a:rPr sz="4600" b="1" spc="340" dirty="0">
                <a:latin typeface="Cambria"/>
                <a:cs typeface="Cambria"/>
              </a:rPr>
              <a:t>Lacrimation</a:t>
            </a:r>
            <a:r>
              <a:rPr sz="4600" b="1" spc="280" dirty="0">
                <a:latin typeface="Cambria"/>
                <a:cs typeface="Cambria"/>
              </a:rPr>
              <a:t> </a:t>
            </a:r>
            <a:r>
              <a:rPr sz="4600" b="1" spc="5" dirty="0">
                <a:latin typeface="Cambria"/>
                <a:cs typeface="Cambria"/>
              </a:rPr>
              <a:t>–</a:t>
            </a:r>
            <a:r>
              <a:rPr sz="4600" b="1" spc="305" dirty="0">
                <a:latin typeface="Cambria"/>
                <a:cs typeface="Cambria"/>
              </a:rPr>
              <a:t> </a:t>
            </a:r>
            <a:r>
              <a:rPr sz="4600" spc="170" dirty="0">
                <a:latin typeface="Cambria"/>
                <a:cs typeface="Cambria"/>
              </a:rPr>
              <a:t>There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160" dirty="0">
                <a:latin typeface="Cambria"/>
                <a:cs typeface="Cambria"/>
              </a:rPr>
              <a:t>is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210" dirty="0">
                <a:latin typeface="Cambria"/>
                <a:cs typeface="Cambria"/>
              </a:rPr>
              <a:t>unilateral </a:t>
            </a:r>
            <a:r>
              <a:rPr sz="4600" spc="215" dirty="0">
                <a:latin typeface="Cambria"/>
                <a:cs typeface="Cambria"/>
              </a:rPr>
              <a:t> </a:t>
            </a:r>
            <a:r>
              <a:rPr sz="4600" spc="160" dirty="0">
                <a:latin typeface="Cambria"/>
                <a:cs typeface="Cambria"/>
              </a:rPr>
              <a:t>lacrimation</a:t>
            </a:r>
            <a:r>
              <a:rPr sz="4600" spc="225" dirty="0">
                <a:latin typeface="Cambria"/>
                <a:cs typeface="Cambria"/>
              </a:rPr>
              <a:t> </a:t>
            </a:r>
            <a:r>
              <a:rPr sz="4600" spc="165" dirty="0">
                <a:latin typeface="Cambria"/>
                <a:cs typeface="Cambria"/>
              </a:rPr>
              <a:t>with</a:t>
            </a:r>
            <a:r>
              <a:rPr sz="4600" spc="229" dirty="0">
                <a:latin typeface="Cambria"/>
                <a:cs typeface="Cambria"/>
              </a:rPr>
              <a:t> </a:t>
            </a:r>
            <a:r>
              <a:rPr sz="4600" spc="180" dirty="0">
                <a:latin typeface="Cambria"/>
                <a:cs typeface="Cambria"/>
              </a:rPr>
              <a:t>mastication.</a:t>
            </a:r>
            <a:r>
              <a:rPr sz="4600" spc="235" dirty="0">
                <a:latin typeface="Cambria"/>
                <a:cs typeface="Cambria"/>
              </a:rPr>
              <a:t> </a:t>
            </a:r>
            <a:r>
              <a:rPr sz="4600" spc="270" dirty="0">
                <a:latin typeface="Cambria"/>
                <a:cs typeface="Cambria"/>
              </a:rPr>
              <a:t>Caused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95" dirty="0">
                <a:latin typeface="Cambria"/>
                <a:cs typeface="Cambria"/>
              </a:rPr>
              <a:t>by </a:t>
            </a:r>
            <a:r>
              <a:rPr sz="4600" spc="-1000" dirty="0">
                <a:latin typeface="Cambria"/>
                <a:cs typeface="Cambria"/>
              </a:rPr>
              <a:t> </a:t>
            </a:r>
            <a:r>
              <a:rPr sz="4600" spc="215" dirty="0">
                <a:latin typeface="Cambria"/>
                <a:cs typeface="Cambria"/>
              </a:rPr>
              <a:t>faulty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140" dirty="0">
                <a:latin typeface="Cambria"/>
                <a:cs typeface="Cambria"/>
              </a:rPr>
              <a:t>regeneration</a:t>
            </a:r>
            <a:r>
              <a:rPr sz="4600" spc="235" dirty="0">
                <a:latin typeface="Cambria"/>
                <a:cs typeface="Cambria"/>
              </a:rPr>
              <a:t> </a:t>
            </a:r>
            <a:r>
              <a:rPr sz="4600" spc="5" dirty="0">
                <a:latin typeface="Cambria"/>
                <a:cs typeface="Cambria"/>
              </a:rPr>
              <a:t>of</a:t>
            </a:r>
            <a:r>
              <a:rPr sz="4600" spc="265" dirty="0">
                <a:latin typeface="Cambria"/>
                <a:cs typeface="Cambria"/>
              </a:rPr>
              <a:t> </a:t>
            </a:r>
            <a:r>
              <a:rPr sz="4600" spc="180" dirty="0">
                <a:latin typeface="Cambria"/>
                <a:cs typeface="Cambria"/>
              </a:rPr>
              <a:t>parasympathetic </a:t>
            </a:r>
            <a:r>
              <a:rPr sz="4600" spc="185" dirty="0">
                <a:latin typeface="Cambria"/>
                <a:cs typeface="Cambria"/>
              </a:rPr>
              <a:t> </a:t>
            </a:r>
            <a:r>
              <a:rPr sz="4600" spc="114" dirty="0">
                <a:latin typeface="Cambria"/>
                <a:cs typeface="Cambria"/>
              </a:rPr>
              <a:t>fibres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140" dirty="0">
                <a:latin typeface="Cambria"/>
                <a:cs typeface="Cambria"/>
              </a:rPr>
              <a:t>which</a:t>
            </a:r>
            <a:r>
              <a:rPr sz="4600" spc="229" dirty="0">
                <a:latin typeface="Cambria"/>
                <a:cs typeface="Cambria"/>
              </a:rPr>
              <a:t> </a:t>
            </a:r>
            <a:r>
              <a:rPr sz="4600" spc="145" dirty="0">
                <a:latin typeface="Cambria"/>
                <a:cs typeface="Cambria"/>
              </a:rPr>
              <a:t>supply</a:t>
            </a:r>
            <a:r>
              <a:rPr sz="4600" spc="225" dirty="0">
                <a:latin typeface="Cambria"/>
                <a:cs typeface="Cambria"/>
              </a:rPr>
              <a:t> </a:t>
            </a:r>
            <a:r>
              <a:rPr sz="4600" spc="185" dirty="0">
                <a:latin typeface="Cambria"/>
                <a:cs typeface="Cambria"/>
              </a:rPr>
              <a:t>the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190" dirty="0">
                <a:latin typeface="Cambria"/>
                <a:cs typeface="Cambria"/>
              </a:rPr>
              <a:t>lacrimal</a:t>
            </a:r>
            <a:r>
              <a:rPr sz="4600" spc="235" dirty="0">
                <a:latin typeface="Cambria"/>
                <a:cs typeface="Cambria"/>
              </a:rPr>
              <a:t> </a:t>
            </a:r>
            <a:r>
              <a:rPr sz="4600" spc="195" dirty="0">
                <a:latin typeface="Cambria"/>
                <a:cs typeface="Cambria"/>
              </a:rPr>
              <a:t>gland </a:t>
            </a:r>
            <a:r>
              <a:rPr sz="4600" spc="200" dirty="0">
                <a:latin typeface="Cambria"/>
                <a:cs typeface="Cambria"/>
              </a:rPr>
              <a:t> </a:t>
            </a:r>
            <a:r>
              <a:rPr sz="4600" spc="175" dirty="0">
                <a:latin typeface="Cambria"/>
                <a:cs typeface="Cambria"/>
              </a:rPr>
              <a:t>instead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5" dirty="0">
                <a:latin typeface="Cambria"/>
                <a:cs typeface="Cambria"/>
              </a:rPr>
              <a:t>of</a:t>
            </a:r>
            <a:r>
              <a:rPr sz="4600" spc="265" dirty="0">
                <a:latin typeface="Cambria"/>
                <a:cs typeface="Cambria"/>
              </a:rPr>
              <a:t> </a:t>
            </a:r>
            <a:r>
              <a:rPr sz="4600" spc="185" dirty="0">
                <a:latin typeface="Cambria"/>
                <a:cs typeface="Cambria"/>
              </a:rPr>
              <a:t>the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185" dirty="0">
                <a:latin typeface="Cambria"/>
                <a:cs typeface="Cambria"/>
              </a:rPr>
              <a:t>salivary</a:t>
            </a:r>
            <a:r>
              <a:rPr sz="4600" spc="235" dirty="0">
                <a:latin typeface="Cambria"/>
                <a:cs typeface="Cambria"/>
              </a:rPr>
              <a:t> </a:t>
            </a:r>
            <a:r>
              <a:rPr sz="4600" spc="204" dirty="0">
                <a:latin typeface="Cambria"/>
                <a:cs typeface="Cambria"/>
              </a:rPr>
              <a:t>glands.</a:t>
            </a:r>
            <a:endParaRPr sz="46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39920" y="1382156"/>
            <a:ext cx="4592530" cy="6091960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8403" y="0"/>
            <a:ext cx="10174605" cy="2345055"/>
          </a:xfrm>
          <a:prstGeom prst="rect">
            <a:avLst/>
          </a:prstGeom>
        </p:spPr>
        <p:txBody>
          <a:bodyPr vert="horz" wrap="square" lIns="0" tIns="278130" rIns="0" bIns="0" rtlCol="0">
            <a:spAutoFit/>
          </a:bodyPr>
          <a:lstStyle/>
          <a:p>
            <a:pPr marL="12700" marR="5080" indent="338455">
              <a:lnSpc>
                <a:spcPct val="79700"/>
              </a:lnSpc>
              <a:spcBef>
                <a:spcPts val="2190"/>
              </a:spcBef>
            </a:pPr>
            <a:r>
              <a:rPr sz="8450" spc="-55" dirty="0"/>
              <a:t>Herpes </a:t>
            </a:r>
            <a:r>
              <a:rPr sz="8450" spc="-120" dirty="0"/>
              <a:t>zoster </a:t>
            </a:r>
            <a:r>
              <a:rPr sz="8450" spc="-70" dirty="0"/>
              <a:t>oticus </a:t>
            </a:r>
            <a:r>
              <a:rPr sz="8450" spc="-65" dirty="0"/>
              <a:t> </a:t>
            </a:r>
            <a:r>
              <a:rPr sz="8450" spc="-80" dirty="0"/>
              <a:t>Ramsay</a:t>
            </a:r>
            <a:r>
              <a:rPr sz="8450" spc="-190" dirty="0"/>
              <a:t> </a:t>
            </a:r>
            <a:r>
              <a:rPr sz="8450" spc="-65" dirty="0"/>
              <a:t>Hunt</a:t>
            </a:r>
            <a:r>
              <a:rPr sz="8450" spc="-195" dirty="0"/>
              <a:t> </a:t>
            </a:r>
            <a:r>
              <a:rPr sz="8450" spc="-105" dirty="0"/>
              <a:t>syndrome</a:t>
            </a:r>
            <a:endParaRPr sz="8450"/>
          </a:p>
        </p:txBody>
      </p:sp>
      <p:sp>
        <p:nvSpPr>
          <p:cNvPr id="3" name="object 3"/>
          <p:cNvSpPr txBox="1"/>
          <p:nvPr/>
        </p:nvSpPr>
        <p:spPr>
          <a:xfrm>
            <a:off x="840543" y="2310651"/>
            <a:ext cx="5461000" cy="93389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6034" marR="17780">
              <a:lnSpc>
                <a:spcPct val="100000"/>
              </a:lnSpc>
              <a:spcBef>
                <a:spcPts val="114"/>
              </a:spcBef>
            </a:pPr>
            <a:r>
              <a:rPr sz="4600" spc="220" dirty="0">
                <a:solidFill>
                  <a:srgbClr val="C0504D"/>
                </a:solidFill>
                <a:latin typeface="Cambria"/>
                <a:cs typeface="Cambria"/>
              </a:rPr>
              <a:t>Geniculate </a:t>
            </a:r>
            <a:r>
              <a:rPr sz="4600" spc="175" dirty="0">
                <a:solidFill>
                  <a:srgbClr val="C0504D"/>
                </a:solidFill>
                <a:latin typeface="Cambria"/>
                <a:cs typeface="Cambria"/>
              </a:rPr>
              <a:t>ganglion </a:t>
            </a:r>
            <a:r>
              <a:rPr sz="4600" spc="-1005" dirty="0">
                <a:solidFill>
                  <a:srgbClr val="C0504D"/>
                </a:solidFill>
                <a:latin typeface="Cambria"/>
                <a:cs typeface="Cambria"/>
              </a:rPr>
              <a:t> </a:t>
            </a:r>
            <a:r>
              <a:rPr sz="4600" spc="100" dirty="0">
                <a:solidFill>
                  <a:srgbClr val="838787"/>
                </a:solidFill>
                <a:latin typeface="Cambria"/>
                <a:cs typeface="Cambria"/>
              </a:rPr>
              <a:t>involved</a:t>
            </a:r>
            <a:endParaRPr sz="4600">
              <a:latin typeface="Cambria"/>
              <a:cs typeface="Cambria"/>
            </a:endParaRPr>
          </a:p>
          <a:p>
            <a:pPr marL="190500" indent="-165735">
              <a:lnSpc>
                <a:spcPct val="100000"/>
              </a:lnSpc>
              <a:spcBef>
                <a:spcPts val="2315"/>
              </a:spcBef>
              <a:buClr>
                <a:srgbClr val="6E6E73"/>
              </a:buClr>
              <a:buSzPct val="75000"/>
              <a:buFont typeface="Arial MT"/>
              <a:buChar char="•"/>
              <a:tabLst>
                <a:tab pos="191135" algn="l"/>
              </a:tabLst>
            </a:pPr>
            <a:r>
              <a:rPr sz="4600" b="1" spc="290" dirty="0">
                <a:solidFill>
                  <a:srgbClr val="838787"/>
                </a:solidFill>
                <a:latin typeface="Cambria"/>
                <a:cs typeface="Cambria"/>
              </a:rPr>
              <a:t>Symptoms:</a:t>
            </a:r>
            <a:endParaRPr sz="4600">
              <a:latin typeface="Cambria"/>
              <a:cs typeface="Cambria"/>
            </a:endParaRPr>
          </a:p>
          <a:p>
            <a:pPr marL="26034" marR="702945">
              <a:lnSpc>
                <a:spcPts val="9980"/>
              </a:lnSpc>
              <a:spcBef>
                <a:spcPts val="20"/>
              </a:spcBef>
            </a:pPr>
            <a:r>
              <a:rPr sz="5550" spc="442" baseline="2252" dirty="0">
                <a:solidFill>
                  <a:srgbClr val="6E6E73"/>
                </a:solidFill>
                <a:latin typeface="Microsoft Sans Serif"/>
                <a:cs typeface="Microsoft Sans Serif"/>
              </a:rPr>
              <a:t>Ø</a:t>
            </a:r>
            <a:r>
              <a:rPr sz="4600" spc="295" dirty="0">
                <a:latin typeface="Cambria"/>
                <a:cs typeface="Cambria"/>
              </a:rPr>
              <a:t>Facial</a:t>
            </a:r>
            <a:r>
              <a:rPr sz="4600" spc="204" dirty="0">
                <a:latin typeface="Cambria"/>
                <a:cs typeface="Cambria"/>
              </a:rPr>
              <a:t> </a:t>
            </a:r>
            <a:r>
              <a:rPr sz="4600" spc="180" dirty="0">
                <a:latin typeface="Cambria"/>
                <a:cs typeface="Cambria"/>
              </a:rPr>
              <a:t>paralysis </a:t>
            </a:r>
            <a:r>
              <a:rPr sz="4600" spc="-1000" dirty="0">
                <a:latin typeface="Cambria"/>
                <a:cs typeface="Cambria"/>
              </a:rPr>
              <a:t> </a:t>
            </a:r>
            <a:r>
              <a:rPr sz="5550" spc="615" baseline="2252" dirty="0">
                <a:latin typeface="Microsoft Sans Serif"/>
                <a:cs typeface="Microsoft Sans Serif"/>
              </a:rPr>
              <a:t>Ø</a:t>
            </a:r>
            <a:r>
              <a:rPr sz="4600" spc="409" dirty="0">
                <a:latin typeface="Cambria"/>
                <a:cs typeface="Cambria"/>
              </a:rPr>
              <a:t>Ear </a:t>
            </a:r>
            <a:r>
              <a:rPr sz="4600" spc="200" dirty="0">
                <a:latin typeface="Cambria"/>
                <a:cs typeface="Cambria"/>
              </a:rPr>
              <a:t>pain </a:t>
            </a:r>
            <a:r>
              <a:rPr sz="4600" spc="204" dirty="0">
                <a:latin typeface="Cambria"/>
                <a:cs typeface="Cambria"/>
              </a:rPr>
              <a:t> </a:t>
            </a:r>
            <a:r>
              <a:rPr sz="5550" spc="307" baseline="2252" dirty="0">
                <a:latin typeface="Microsoft Sans Serif"/>
                <a:cs typeface="Microsoft Sans Serif"/>
              </a:rPr>
              <a:t>Ø</a:t>
            </a:r>
            <a:r>
              <a:rPr sz="4600" spc="204" dirty="0">
                <a:latin typeface="Cambria"/>
                <a:cs typeface="Cambria"/>
              </a:rPr>
              <a:t>Vesicles</a:t>
            </a:r>
            <a:endParaRPr sz="4600">
              <a:latin typeface="Cambria"/>
              <a:cs typeface="Cambria"/>
            </a:endParaRPr>
          </a:p>
          <a:p>
            <a:pPr marL="189230" marR="1373505" indent="-163830">
              <a:lnSpc>
                <a:spcPts val="7830"/>
              </a:lnSpc>
              <a:spcBef>
                <a:spcPts val="630"/>
              </a:spcBef>
              <a:tabLst>
                <a:tab pos="697230" algn="l"/>
              </a:tabLst>
            </a:pPr>
            <a:r>
              <a:rPr sz="5550" spc="892" baseline="2252" dirty="0">
                <a:latin typeface="Microsoft Sans Serif"/>
                <a:cs typeface="Microsoft Sans Serif"/>
              </a:rPr>
              <a:t>Ø</a:t>
            </a:r>
            <a:r>
              <a:rPr sz="4600" spc="615" dirty="0">
                <a:latin typeface="Cambria"/>
                <a:cs typeface="Cambria"/>
              </a:rPr>
              <a:t>S</a:t>
            </a:r>
            <a:r>
              <a:rPr sz="4600" spc="65" dirty="0">
                <a:latin typeface="Cambria"/>
                <a:cs typeface="Cambria"/>
              </a:rPr>
              <a:t>e</a:t>
            </a:r>
            <a:r>
              <a:rPr sz="4600" spc="225" dirty="0">
                <a:latin typeface="Cambria"/>
                <a:cs typeface="Cambria"/>
              </a:rPr>
              <a:t>n</a:t>
            </a:r>
            <a:r>
              <a:rPr sz="4600" spc="10" dirty="0">
                <a:latin typeface="Cambria"/>
                <a:cs typeface="Cambria"/>
              </a:rPr>
              <a:t>so</a:t>
            </a:r>
            <a:r>
              <a:rPr sz="4600" spc="120" dirty="0">
                <a:latin typeface="Cambria"/>
                <a:cs typeface="Cambria"/>
              </a:rPr>
              <a:t>r</a:t>
            </a:r>
            <a:r>
              <a:rPr sz="4600" spc="165" dirty="0">
                <a:latin typeface="Cambria"/>
                <a:cs typeface="Cambria"/>
              </a:rPr>
              <a:t>i</a:t>
            </a:r>
            <a:r>
              <a:rPr sz="4600" spc="225" dirty="0">
                <a:latin typeface="Cambria"/>
                <a:cs typeface="Cambria"/>
              </a:rPr>
              <a:t>n</a:t>
            </a:r>
            <a:r>
              <a:rPr sz="4600" spc="65" dirty="0">
                <a:latin typeface="Cambria"/>
                <a:cs typeface="Cambria"/>
              </a:rPr>
              <a:t>e</a:t>
            </a:r>
            <a:r>
              <a:rPr sz="4600" spc="254" dirty="0">
                <a:latin typeface="Cambria"/>
                <a:cs typeface="Cambria"/>
              </a:rPr>
              <a:t>u</a:t>
            </a:r>
            <a:r>
              <a:rPr sz="4600" spc="160" dirty="0">
                <a:latin typeface="Cambria"/>
                <a:cs typeface="Cambria"/>
              </a:rPr>
              <a:t>ra  </a:t>
            </a:r>
            <a:r>
              <a:rPr sz="4600" spc="204" dirty="0">
                <a:latin typeface="Cambria"/>
                <a:cs typeface="Cambria"/>
              </a:rPr>
              <a:t>l	</a:t>
            </a:r>
            <a:r>
              <a:rPr sz="4600" spc="195" dirty="0">
                <a:latin typeface="Cambria"/>
                <a:cs typeface="Cambria"/>
              </a:rPr>
              <a:t>hearing</a:t>
            </a:r>
            <a:r>
              <a:rPr sz="4600" spc="150" dirty="0">
                <a:latin typeface="Cambria"/>
                <a:cs typeface="Cambria"/>
              </a:rPr>
              <a:t> </a:t>
            </a:r>
            <a:r>
              <a:rPr sz="4600" spc="85" dirty="0">
                <a:latin typeface="Cambria"/>
                <a:cs typeface="Cambria"/>
              </a:rPr>
              <a:t>loss</a:t>
            </a:r>
            <a:endParaRPr sz="4600">
              <a:latin typeface="Cambria"/>
              <a:cs typeface="Cambria"/>
            </a:endParaRPr>
          </a:p>
          <a:p>
            <a:pPr marL="432434">
              <a:lnSpc>
                <a:spcPct val="100000"/>
              </a:lnSpc>
              <a:spcBef>
                <a:spcPts val="2665"/>
              </a:spcBef>
            </a:pPr>
            <a:r>
              <a:rPr sz="4600" spc="200" dirty="0">
                <a:latin typeface="Cambria"/>
                <a:cs typeface="Cambria"/>
              </a:rPr>
              <a:t>Vertigo</a:t>
            </a:r>
            <a:endParaRPr sz="46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6399" y="2002033"/>
            <a:ext cx="9572483" cy="9306522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35270" y="267549"/>
            <a:ext cx="5942965" cy="1131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250" u="heavy" spc="425" dirty="0">
                <a:uFill>
                  <a:solidFill>
                    <a:srgbClr val="00AF4F"/>
                  </a:solidFill>
                </a:uFill>
                <a:latin typeface="Cambria"/>
                <a:cs typeface="Cambria"/>
              </a:rPr>
              <a:t>Lyme</a:t>
            </a:r>
            <a:r>
              <a:rPr sz="7250" u="heavy" spc="180" dirty="0">
                <a:uFill>
                  <a:solidFill>
                    <a:srgbClr val="00AF4F"/>
                  </a:solidFill>
                </a:uFill>
                <a:latin typeface="Cambria"/>
                <a:cs typeface="Cambria"/>
              </a:rPr>
              <a:t> </a:t>
            </a:r>
            <a:r>
              <a:rPr sz="7250" u="heavy" spc="320" dirty="0">
                <a:uFill>
                  <a:solidFill>
                    <a:srgbClr val="00AF4F"/>
                  </a:solidFill>
                </a:uFill>
                <a:latin typeface="Cambria"/>
                <a:cs typeface="Cambria"/>
              </a:rPr>
              <a:t>Disease</a:t>
            </a:r>
            <a:endParaRPr sz="725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7781" y="277203"/>
            <a:ext cx="4256405" cy="729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600" spc="270" dirty="0">
                <a:latin typeface="Cambria"/>
                <a:cs typeface="Cambria"/>
              </a:rPr>
              <a:t>It</a:t>
            </a:r>
            <a:r>
              <a:rPr sz="4600" spc="80" dirty="0">
                <a:latin typeface="Cambria"/>
                <a:cs typeface="Cambria"/>
              </a:rPr>
              <a:t> </a:t>
            </a:r>
            <a:r>
              <a:rPr sz="4600" spc="125" dirty="0">
                <a:latin typeface="Cambria"/>
                <a:cs typeface="Cambria"/>
              </a:rPr>
              <a:t>is</a:t>
            </a:r>
            <a:r>
              <a:rPr sz="4600" spc="85" dirty="0">
                <a:latin typeface="Cambria"/>
                <a:cs typeface="Cambria"/>
              </a:rPr>
              <a:t> </a:t>
            </a:r>
            <a:r>
              <a:rPr sz="4600" spc="90" dirty="0">
                <a:latin typeface="Cambria"/>
                <a:cs typeface="Cambria"/>
              </a:rPr>
              <a:t>caused</a:t>
            </a:r>
            <a:r>
              <a:rPr sz="4600" spc="65" dirty="0">
                <a:latin typeface="Cambria"/>
                <a:cs typeface="Cambria"/>
              </a:rPr>
              <a:t> </a:t>
            </a:r>
            <a:r>
              <a:rPr sz="4600" spc="105" dirty="0">
                <a:latin typeface="Cambria"/>
                <a:cs typeface="Cambria"/>
              </a:rPr>
              <a:t>by</a:t>
            </a:r>
            <a:r>
              <a:rPr sz="4600" spc="80" dirty="0">
                <a:latin typeface="Cambria"/>
                <a:cs typeface="Cambria"/>
              </a:rPr>
              <a:t> </a:t>
            </a:r>
            <a:r>
              <a:rPr sz="4600" spc="320" dirty="0">
                <a:latin typeface="Cambria"/>
                <a:cs typeface="Cambria"/>
              </a:rPr>
              <a:t>a</a:t>
            </a:r>
            <a:endParaRPr sz="46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0051" y="980846"/>
            <a:ext cx="4592320" cy="729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600" spc="155" dirty="0">
                <a:solidFill>
                  <a:srgbClr val="838787"/>
                </a:solidFill>
                <a:latin typeface="Cambria"/>
                <a:cs typeface="Cambria"/>
              </a:rPr>
              <a:t>bacteria</a:t>
            </a:r>
            <a:r>
              <a:rPr sz="4600" spc="20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60" dirty="0">
                <a:latin typeface="Cambria"/>
                <a:cs typeface="Cambria"/>
              </a:rPr>
              <a:t>Borrelia</a:t>
            </a:r>
            <a:endParaRPr sz="46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0051" y="1646617"/>
            <a:ext cx="7143115" cy="339217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5080">
              <a:lnSpc>
                <a:spcPts val="5240"/>
              </a:lnSpc>
              <a:spcBef>
                <a:spcPts val="509"/>
              </a:spcBef>
              <a:tabLst>
                <a:tab pos="5886450" algn="l"/>
              </a:tabLst>
            </a:pPr>
            <a:r>
              <a:rPr sz="4600" spc="150" dirty="0">
                <a:latin typeface="Cambria"/>
                <a:cs typeface="Cambria"/>
              </a:rPr>
              <a:t>burgdorferi</a:t>
            </a:r>
            <a:r>
              <a:rPr sz="4600" spc="150" dirty="0">
                <a:solidFill>
                  <a:srgbClr val="838787"/>
                </a:solidFill>
                <a:latin typeface="Cambria"/>
                <a:cs typeface="Cambria"/>
              </a:rPr>
              <a:t>.Transmitted </a:t>
            </a:r>
            <a:r>
              <a:rPr sz="4600" spc="155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00" dirty="0">
                <a:solidFill>
                  <a:srgbClr val="838787"/>
                </a:solidFill>
                <a:latin typeface="Cambria"/>
                <a:cs typeface="Cambria"/>
              </a:rPr>
              <a:t>by</a:t>
            </a:r>
            <a:r>
              <a:rPr sz="4600" spc="245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80" dirty="0">
                <a:solidFill>
                  <a:srgbClr val="838787"/>
                </a:solidFill>
                <a:latin typeface="Cambria"/>
                <a:cs typeface="Cambria"/>
              </a:rPr>
              <a:t>tick</a:t>
            </a:r>
            <a:r>
              <a:rPr sz="4600" spc="245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60" dirty="0">
                <a:solidFill>
                  <a:srgbClr val="838787"/>
                </a:solidFill>
                <a:latin typeface="Cambria"/>
                <a:cs typeface="Cambria"/>
              </a:rPr>
              <a:t>bites.</a:t>
            </a:r>
            <a:r>
              <a:rPr sz="4600" spc="25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204" dirty="0">
                <a:solidFill>
                  <a:srgbClr val="838787"/>
                </a:solidFill>
                <a:latin typeface="Cambria"/>
                <a:cs typeface="Cambria"/>
              </a:rPr>
              <a:t>Most </a:t>
            </a:r>
            <a:r>
              <a:rPr sz="4600" spc="21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85" dirty="0">
                <a:solidFill>
                  <a:srgbClr val="838787"/>
                </a:solidFill>
                <a:latin typeface="Cambria"/>
                <a:cs typeface="Cambria"/>
              </a:rPr>
              <a:t>common</a:t>
            </a:r>
            <a:r>
              <a:rPr sz="4600" spc="24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10" dirty="0">
                <a:solidFill>
                  <a:srgbClr val="838787"/>
                </a:solidFill>
                <a:latin typeface="Cambria"/>
                <a:cs typeface="Cambria"/>
              </a:rPr>
              <a:t>neurological </a:t>
            </a:r>
            <a:r>
              <a:rPr sz="4600" spc="114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05" dirty="0">
                <a:solidFill>
                  <a:srgbClr val="838787"/>
                </a:solidFill>
                <a:latin typeface="Cambria"/>
                <a:cs typeface="Cambria"/>
              </a:rPr>
              <a:t>complication</a:t>
            </a:r>
            <a:r>
              <a:rPr sz="4600" spc="229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55" dirty="0">
                <a:solidFill>
                  <a:srgbClr val="838787"/>
                </a:solidFill>
                <a:latin typeface="Cambria"/>
                <a:cs typeface="Cambria"/>
              </a:rPr>
              <a:t>is</a:t>
            </a:r>
            <a:r>
              <a:rPr sz="4600" spc="229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254" dirty="0">
                <a:solidFill>
                  <a:srgbClr val="838787"/>
                </a:solidFill>
                <a:latin typeface="Cambria"/>
                <a:cs typeface="Cambria"/>
              </a:rPr>
              <a:t>Facial </a:t>
            </a:r>
            <a:r>
              <a:rPr sz="4600" spc="26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245" dirty="0">
                <a:solidFill>
                  <a:srgbClr val="838787"/>
                </a:solidFill>
                <a:latin typeface="Cambria"/>
                <a:cs typeface="Cambria"/>
              </a:rPr>
              <a:t>Pals</a:t>
            </a:r>
            <a:r>
              <a:rPr sz="4600" spc="290" dirty="0">
                <a:solidFill>
                  <a:srgbClr val="838787"/>
                </a:solidFill>
                <a:latin typeface="Cambria"/>
                <a:cs typeface="Cambria"/>
              </a:rPr>
              <a:t>y</a:t>
            </a:r>
            <a:r>
              <a:rPr sz="4600" spc="25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200" dirty="0">
                <a:solidFill>
                  <a:srgbClr val="838787"/>
                </a:solidFill>
                <a:latin typeface="Cambria"/>
                <a:cs typeface="Cambria"/>
              </a:rPr>
              <a:t>usuall</a:t>
            </a:r>
            <a:r>
              <a:rPr sz="4600" spc="265" dirty="0">
                <a:solidFill>
                  <a:srgbClr val="838787"/>
                </a:solidFill>
                <a:latin typeface="Cambria"/>
                <a:cs typeface="Cambria"/>
              </a:rPr>
              <a:t>y</a:t>
            </a:r>
            <a:r>
              <a:rPr sz="4600" spc="229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60" dirty="0">
                <a:solidFill>
                  <a:srgbClr val="838787"/>
                </a:solidFill>
                <a:latin typeface="Cambria"/>
                <a:cs typeface="Cambria"/>
              </a:rPr>
              <a:t>on</a:t>
            </a:r>
            <a:r>
              <a:rPr sz="4600" spc="265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55" dirty="0">
                <a:solidFill>
                  <a:srgbClr val="838787"/>
                </a:solidFill>
                <a:latin typeface="Cambria"/>
                <a:cs typeface="Cambria"/>
              </a:rPr>
              <a:t>on</a:t>
            </a:r>
            <a:r>
              <a:rPr sz="4600" spc="60" dirty="0">
                <a:solidFill>
                  <a:srgbClr val="838787"/>
                </a:solidFill>
                <a:latin typeface="Cambria"/>
                <a:cs typeface="Cambria"/>
              </a:rPr>
              <a:t>e</a:t>
            </a:r>
            <a:r>
              <a:rPr sz="4600" dirty="0">
                <a:solidFill>
                  <a:srgbClr val="838787"/>
                </a:solidFill>
                <a:latin typeface="Cambria"/>
                <a:cs typeface="Cambria"/>
              </a:rPr>
              <a:t>	</a:t>
            </a:r>
            <a:r>
              <a:rPr sz="4600" spc="155" dirty="0">
                <a:solidFill>
                  <a:srgbClr val="838787"/>
                </a:solidFill>
                <a:latin typeface="Cambria"/>
                <a:cs typeface="Cambria"/>
              </a:rPr>
              <a:t>side.</a:t>
            </a:r>
            <a:endParaRPr sz="4600">
              <a:latin typeface="Cambria"/>
              <a:cs typeface="Cambri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49181" y="2198886"/>
            <a:ext cx="10059063" cy="83704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332" y="5698256"/>
            <a:ext cx="8159170" cy="5483751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9691" y="183782"/>
            <a:ext cx="12964795" cy="1131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250" spc="310" dirty="0">
                <a:latin typeface="Cambria"/>
                <a:cs typeface="Cambria"/>
              </a:rPr>
              <a:t>Acute</a:t>
            </a:r>
            <a:r>
              <a:rPr sz="7250" spc="380" dirty="0">
                <a:latin typeface="Cambria"/>
                <a:cs typeface="Cambria"/>
              </a:rPr>
              <a:t> </a:t>
            </a:r>
            <a:r>
              <a:rPr sz="7250" spc="335" dirty="0">
                <a:latin typeface="Cambria"/>
                <a:cs typeface="Cambria"/>
              </a:rPr>
              <a:t>and</a:t>
            </a:r>
            <a:r>
              <a:rPr sz="7250" spc="395" dirty="0">
                <a:latin typeface="Cambria"/>
                <a:cs typeface="Cambria"/>
              </a:rPr>
              <a:t> </a:t>
            </a:r>
            <a:r>
              <a:rPr sz="7250" spc="155" dirty="0">
                <a:latin typeface="Cambria"/>
                <a:cs typeface="Cambria"/>
              </a:rPr>
              <a:t>chronic</a:t>
            </a:r>
            <a:r>
              <a:rPr sz="7250" spc="400" dirty="0">
                <a:latin typeface="Cambria"/>
                <a:cs typeface="Cambria"/>
              </a:rPr>
              <a:t> </a:t>
            </a:r>
            <a:r>
              <a:rPr sz="7250" spc="204" dirty="0">
                <a:latin typeface="Cambria"/>
                <a:cs typeface="Cambria"/>
              </a:rPr>
              <a:t>otitis</a:t>
            </a:r>
            <a:r>
              <a:rPr sz="7250" spc="295" dirty="0">
                <a:latin typeface="Cambria"/>
                <a:cs typeface="Cambria"/>
              </a:rPr>
              <a:t> </a:t>
            </a:r>
            <a:r>
              <a:rPr sz="7250" spc="270" dirty="0">
                <a:latin typeface="Cambria"/>
                <a:cs typeface="Cambria"/>
              </a:rPr>
              <a:t>media</a:t>
            </a:r>
            <a:endParaRPr sz="725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32391" y="1210156"/>
            <a:ext cx="12939395" cy="0"/>
          </a:xfrm>
          <a:custGeom>
            <a:avLst/>
            <a:gdLst/>
            <a:ahLst/>
            <a:cxnLst/>
            <a:rect l="l" t="t" r="r" b="b"/>
            <a:pathLst>
              <a:path w="12939394">
                <a:moveTo>
                  <a:pt x="0" y="0"/>
                </a:moveTo>
                <a:lnTo>
                  <a:pt x="12939092" y="0"/>
                </a:lnTo>
              </a:path>
            </a:pathLst>
          </a:custGeom>
          <a:ln w="45891">
            <a:solidFill>
              <a:srgbClr val="00AF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19691" y="2219690"/>
            <a:ext cx="15551785" cy="198564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>
              <a:lnSpc>
                <a:spcPts val="4950"/>
              </a:lnSpc>
              <a:spcBef>
                <a:spcPts val="755"/>
              </a:spcBef>
            </a:pPr>
            <a:r>
              <a:rPr sz="4600" b="1" spc="305" dirty="0">
                <a:solidFill>
                  <a:srgbClr val="838787"/>
                </a:solidFill>
                <a:latin typeface="Cambria"/>
                <a:cs typeface="Cambria"/>
              </a:rPr>
              <a:t>Otitis</a:t>
            </a:r>
            <a:r>
              <a:rPr sz="4600" b="1" spc="275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b="1" spc="285" dirty="0">
                <a:solidFill>
                  <a:srgbClr val="838787"/>
                </a:solidFill>
                <a:latin typeface="Cambria"/>
                <a:cs typeface="Cambria"/>
              </a:rPr>
              <a:t>media</a:t>
            </a:r>
            <a:r>
              <a:rPr sz="4600" b="1" spc="275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55" dirty="0">
                <a:solidFill>
                  <a:srgbClr val="838787"/>
                </a:solidFill>
                <a:latin typeface="Cambria"/>
                <a:cs typeface="Cambria"/>
              </a:rPr>
              <a:t>is</a:t>
            </a:r>
            <a:r>
              <a:rPr sz="4600" spc="24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280" dirty="0">
                <a:solidFill>
                  <a:srgbClr val="838787"/>
                </a:solidFill>
                <a:latin typeface="Cambria"/>
                <a:cs typeface="Cambria"/>
              </a:rPr>
              <a:t>an</a:t>
            </a:r>
            <a:r>
              <a:rPr sz="4600" spc="25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20" dirty="0">
                <a:solidFill>
                  <a:srgbClr val="838787"/>
                </a:solidFill>
                <a:latin typeface="Cambria"/>
                <a:cs typeface="Cambria"/>
              </a:rPr>
              <a:t>infection</a:t>
            </a:r>
            <a:r>
              <a:rPr sz="4600" spc="26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204" dirty="0">
                <a:solidFill>
                  <a:srgbClr val="838787"/>
                </a:solidFill>
                <a:latin typeface="Cambria"/>
                <a:cs typeface="Cambria"/>
              </a:rPr>
              <a:t>in</a:t>
            </a:r>
            <a:r>
              <a:rPr sz="4600" spc="254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85" dirty="0">
                <a:solidFill>
                  <a:srgbClr val="838787"/>
                </a:solidFill>
                <a:latin typeface="Cambria"/>
                <a:cs typeface="Cambria"/>
              </a:rPr>
              <a:t>the</a:t>
            </a:r>
            <a:r>
              <a:rPr sz="4600" spc="254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45" dirty="0">
                <a:solidFill>
                  <a:srgbClr val="838787"/>
                </a:solidFill>
                <a:latin typeface="Cambria"/>
                <a:cs typeface="Cambria"/>
              </a:rPr>
              <a:t>middle</a:t>
            </a:r>
            <a:r>
              <a:rPr sz="4600" spc="235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215" dirty="0">
                <a:solidFill>
                  <a:srgbClr val="838787"/>
                </a:solidFill>
                <a:latin typeface="Cambria"/>
                <a:cs typeface="Cambria"/>
              </a:rPr>
              <a:t>ear,</a:t>
            </a:r>
            <a:r>
              <a:rPr sz="4600" spc="265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40" dirty="0">
                <a:solidFill>
                  <a:srgbClr val="838787"/>
                </a:solidFill>
                <a:latin typeface="Cambria"/>
                <a:cs typeface="Cambria"/>
              </a:rPr>
              <a:t>which</a:t>
            </a:r>
            <a:r>
              <a:rPr sz="4600" spc="235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85" dirty="0">
                <a:solidFill>
                  <a:srgbClr val="838787"/>
                </a:solidFill>
                <a:latin typeface="Cambria"/>
                <a:cs typeface="Cambria"/>
              </a:rPr>
              <a:t>can </a:t>
            </a:r>
            <a:r>
              <a:rPr sz="4600" spc="-100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b="1" spc="275" dirty="0">
                <a:solidFill>
                  <a:srgbClr val="838787"/>
                </a:solidFill>
                <a:latin typeface="Cambria"/>
                <a:cs typeface="Cambria"/>
              </a:rPr>
              <a:t>spread</a:t>
            </a:r>
            <a:r>
              <a:rPr sz="4600" b="1" spc="295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b="1" spc="235" dirty="0">
                <a:solidFill>
                  <a:srgbClr val="838787"/>
                </a:solidFill>
                <a:latin typeface="Cambria"/>
                <a:cs typeface="Cambria"/>
              </a:rPr>
              <a:t>to</a:t>
            </a:r>
            <a:r>
              <a:rPr sz="4600" b="1" spc="295" dirty="0">
                <a:solidFill>
                  <a:srgbClr val="838787"/>
                </a:solidFill>
                <a:latin typeface="Cambria"/>
                <a:cs typeface="Cambria"/>
              </a:rPr>
              <a:t> the </a:t>
            </a:r>
            <a:r>
              <a:rPr sz="4600" b="1" spc="305" dirty="0">
                <a:solidFill>
                  <a:srgbClr val="838787"/>
                </a:solidFill>
                <a:latin typeface="Cambria"/>
                <a:cs typeface="Cambria"/>
              </a:rPr>
              <a:t>facial</a:t>
            </a:r>
            <a:r>
              <a:rPr sz="4600" b="1" spc="29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b="1" spc="280" dirty="0">
                <a:solidFill>
                  <a:srgbClr val="838787"/>
                </a:solidFill>
                <a:latin typeface="Cambria"/>
                <a:cs typeface="Cambria"/>
              </a:rPr>
              <a:t>nerve</a:t>
            </a:r>
            <a:r>
              <a:rPr sz="4600" b="1" spc="30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215" dirty="0">
                <a:solidFill>
                  <a:srgbClr val="838787"/>
                </a:solidFill>
                <a:latin typeface="Cambria"/>
                <a:cs typeface="Cambria"/>
              </a:rPr>
              <a:t>and</a:t>
            </a:r>
            <a:r>
              <a:rPr sz="4600" spc="25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95" dirty="0">
                <a:solidFill>
                  <a:srgbClr val="838787"/>
                </a:solidFill>
                <a:latin typeface="Cambria"/>
                <a:cs typeface="Cambria"/>
              </a:rPr>
              <a:t>inflame</a:t>
            </a:r>
            <a:r>
              <a:rPr sz="4600" spc="254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245" dirty="0">
                <a:solidFill>
                  <a:srgbClr val="838787"/>
                </a:solidFill>
                <a:latin typeface="Cambria"/>
                <a:cs typeface="Cambria"/>
              </a:rPr>
              <a:t>it,</a:t>
            </a:r>
            <a:r>
              <a:rPr sz="4600" spc="235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80" dirty="0">
                <a:solidFill>
                  <a:srgbClr val="838787"/>
                </a:solidFill>
                <a:latin typeface="Cambria"/>
                <a:cs typeface="Cambria"/>
              </a:rPr>
              <a:t>causing </a:t>
            </a:r>
            <a:r>
              <a:rPr sz="4600" spc="185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85" dirty="0">
                <a:solidFill>
                  <a:srgbClr val="838787"/>
                </a:solidFill>
                <a:latin typeface="Cambria"/>
                <a:cs typeface="Cambria"/>
              </a:rPr>
              <a:t>compression</a:t>
            </a:r>
            <a:r>
              <a:rPr sz="4600" spc="24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5" dirty="0">
                <a:solidFill>
                  <a:srgbClr val="838787"/>
                </a:solidFill>
                <a:latin typeface="Cambria"/>
                <a:cs typeface="Cambria"/>
              </a:rPr>
              <a:t>of</a:t>
            </a:r>
            <a:r>
              <a:rPr sz="4600" spc="265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85" dirty="0">
                <a:solidFill>
                  <a:srgbClr val="838787"/>
                </a:solidFill>
                <a:latin typeface="Cambria"/>
                <a:cs typeface="Cambria"/>
              </a:rPr>
              <a:t>the</a:t>
            </a:r>
            <a:r>
              <a:rPr sz="4600" spc="25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30" dirty="0">
                <a:solidFill>
                  <a:srgbClr val="838787"/>
                </a:solidFill>
                <a:latin typeface="Cambria"/>
                <a:cs typeface="Cambria"/>
              </a:rPr>
              <a:t>nerve</a:t>
            </a:r>
            <a:r>
              <a:rPr sz="4600" spc="254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204" dirty="0">
                <a:solidFill>
                  <a:srgbClr val="838787"/>
                </a:solidFill>
                <a:latin typeface="Cambria"/>
                <a:cs typeface="Cambria"/>
              </a:rPr>
              <a:t>in</a:t>
            </a:r>
            <a:r>
              <a:rPr sz="4600" spc="254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185" dirty="0">
                <a:solidFill>
                  <a:srgbClr val="838787"/>
                </a:solidFill>
                <a:latin typeface="Cambria"/>
                <a:cs typeface="Cambria"/>
              </a:rPr>
              <a:t>its</a:t>
            </a:r>
            <a:r>
              <a:rPr sz="4600" spc="19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4600" spc="220" dirty="0">
                <a:solidFill>
                  <a:srgbClr val="838787"/>
                </a:solidFill>
                <a:latin typeface="Cambria"/>
                <a:cs typeface="Cambria"/>
              </a:rPr>
              <a:t>canal.</a:t>
            </a:r>
            <a:endParaRPr sz="4600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6543" y="4678390"/>
            <a:ext cx="7390350" cy="636839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74055" y="4737027"/>
            <a:ext cx="7553694" cy="6368392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39697" y="249100"/>
            <a:ext cx="11293475" cy="10680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800" spc="-80" dirty="0"/>
              <a:t>Melkersson</a:t>
            </a:r>
            <a:r>
              <a:rPr sz="6800" spc="-145" dirty="0"/>
              <a:t> </a:t>
            </a:r>
            <a:r>
              <a:rPr sz="6800" spc="-70" dirty="0"/>
              <a:t>Rosenthal</a:t>
            </a:r>
            <a:r>
              <a:rPr sz="6800" spc="-175" dirty="0"/>
              <a:t> </a:t>
            </a:r>
            <a:r>
              <a:rPr sz="6800" spc="-65" dirty="0"/>
              <a:t>Syndrome</a:t>
            </a:r>
            <a:endParaRPr sz="6800"/>
          </a:p>
        </p:txBody>
      </p:sp>
      <p:sp>
        <p:nvSpPr>
          <p:cNvPr id="3" name="object 3"/>
          <p:cNvSpPr txBox="1"/>
          <p:nvPr/>
        </p:nvSpPr>
        <p:spPr>
          <a:xfrm>
            <a:off x="790417" y="2314978"/>
            <a:ext cx="16083915" cy="204851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313690" marR="5080" indent="-301625" algn="just">
              <a:lnSpc>
                <a:spcPts val="5190"/>
              </a:lnSpc>
              <a:spcBef>
                <a:spcPts val="555"/>
              </a:spcBef>
              <a:buClr>
                <a:srgbClr val="6E6E73"/>
              </a:buClr>
              <a:buSzPct val="80434"/>
              <a:buFont typeface="Arial MT"/>
              <a:buChar char="•"/>
              <a:tabLst>
                <a:tab pos="314325" algn="l"/>
              </a:tabLst>
            </a:pPr>
            <a:r>
              <a:rPr sz="4600" spc="155" dirty="0">
                <a:latin typeface="Cambria"/>
                <a:cs typeface="Cambria"/>
              </a:rPr>
              <a:t>Idiopathic </a:t>
            </a:r>
            <a:r>
              <a:rPr sz="4600" spc="85" dirty="0">
                <a:latin typeface="Cambria"/>
                <a:cs typeface="Cambria"/>
              </a:rPr>
              <a:t>disorder </a:t>
            </a:r>
            <a:r>
              <a:rPr sz="4600" spc="130" dirty="0">
                <a:latin typeface="Cambria"/>
                <a:cs typeface="Cambria"/>
              </a:rPr>
              <a:t>consisting </a:t>
            </a:r>
            <a:r>
              <a:rPr sz="4600" spc="5" dirty="0">
                <a:latin typeface="Cambria"/>
                <a:cs typeface="Cambria"/>
              </a:rPr>
              <a:t>of </a:t>
            </a:r>
            <a:r>
              <a:rPr sz="4600" spc="320" dirty="0">
                <a:latin typeface="Cambria"/>
                <a:cs typeface="Cambria"/>
              </a:rPr>
              <a:t>a </a:t>
            </a:r>
            <a:r>
              <a:rPr sz="4600" spc="185" dirty="0">
                <a:latin typeface="Cambria"/>
                <a:cs typeface="Cambria"/>
              </a:rPr>
              <a:t>triad </a:t>
            </a:r>
            <a:r>
              <a:rPr sz="4600" spc="5" dirty="0">
                <a:latin typeface="Cambria"/>
                <a:cs typeface="Cambria"/>
              </a:rPr>
              <a:t>of </a:t>
            </a:r>
            <a:r>
              <a:rPr sz="4600" spc="190" dirty="0">
                <a:latin typeface="Cambria"/>
                <a:cs typeface="Cambria"/>
              </a:rPr>
              <a:t>facial paralysis, </a:t>
            </a:r>
            <a:r>
              <a:rPr sz="4600" spc="195" dirty="0">
                <a:latin typeface="Cambria"/>
                <a:cs typeface="Cambria"/>
              </a:rPr>
              <a:t> </a:t>
            </a:r>
            <a:r>
              <a:rPr sz="4600" spc="150" dirty="0">
                <a:latin typeface="Cambria"/>
                <a:cs typeface="Cambria"/>
              </a:rPr>
              <a:t>swelling </a:t>
            </a:r>
            <a:r>
              <a:rPr sz="4600" spc="5" dirty="0">
                <a:latin typeface="Cambria"/>
                <a:cs typeface="Cambria"/>
              </a:rPr>
              <a:t>of </a:t>
            </a:r>
            <a:r>
              <a:rPr sz="4600" spc="140" dirty="0">
                <a:latin typeface="Cambria"/>
                <a:cs typeface="Cambria"/>
              </a:rPr>
              <a:t>lips </a:t>
            </a:r>
            <a:r>
              <a:rPr sz="4600" spc="215" dirty="0">
                <a:latin typeface="Cambria"/>
                <a:cs typeface="Cambria"/>
              </a:rPr>
              <a:t>and </a:t>
            </a:r>
            <a:r>
              <a:rPr sz="4600" spc="145" dirty="0">
                <a:latin typeface="Cambria"/>
                <a:cs typeface="Cambria"/>
              </a:rPr>
              <a:t>fissured </a:t>
            </a:r>
            <a:r>
              <a:rPr sz="4600" spc="170" dirty="0">
                <a:latin typeface="Cambria"/>
                <a:cs typeface="Cambria"/>
              </a:rPr>
              <a:t>tongue. </a:t>
            </a:r>
            <a:r>
              <a:rPr sz="4600" spc="215" dirty="0">
                <a:latin typeface="Cambria"/>
                <a:cs typeface="Cambria"/>
              </a:rPr>
              <a:t>Paralysis </a:t>
            </a:r>
            <a:r>
              <a:rPr sz="4600" spc="265" dirty="0">
                <a:latin typeface="Cambria"/>
                <a:cs typeface="Cambria"/>
              </a:rPr>
              <a:t>– </a:t>
            </a:r>
            <a:r>
              <a:rPr sz="4600" spc="130" dirty="0">
                <a:latin typeface="Cambria"/>
                <a:cs typeface="Cambria"/>
              </a:rPr>
              <a:t>recurrent </a:t>
            </a:r>
            <a:r>
              <a:rPr sz="4600" spc="135" dirty="0">
                <a:latin typeface="Cambria"/>
                <a:cs typeface="Cambria"/>
              </a:rPr>
              <a:t> </a:t>
            </a:r>
            <a:r>
              <a:rPr sz="4600" spc="215" dirty="0">
                <a:latin typeface="Cambria"/>
                <a:cs typeface="Cambria"/>
              </a:rPr>
              <a:t>and</a:t>
            </a:r>
            <a:r>
              <a:rPr sz="4600" spc="235" dirty="0">
                <a:latin typeface="Cambria"/>
                <a:cs typeface="Cambria"/>
              </a:rPr>
              <a:t> </a:t>
            </a:r>
            <a:r>
              <a:rPr sz="4600" spc="195" dirty="0">
                <a:latin typeface="Cambria"/>
                <a:cs typeface="Cambria"/>
              </a:rPr>
              <a:t>bilateral</a:t>
            </a:r>
            <a:r>
              <a:rPr sz="4600" spc="195" dirty="0">
                <a:solidFill>
                  <a:srgbClr val="838787"/>
                </a:solidFill>
                <a:latin typeface="Cambria"/>
                <a:cs typeface="Cambria"/>
              </a:rPr>
              <a:t>.</a:t>
            </a:r>
            <a:endParaRPr sz="46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3383" y="4885715"/>
            <a:ext cx="16590070" cy="4806136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71603" y="182087"/>
            <a:ext cx="8102600" cy="10680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800" spc="-45" dirty="0"/>
              <a:t>Guillain</a:t>
            </a:r>
            <a:r>
              <a:rPr sz="6800" spc="-135" dirty="0"/>
              <a:t> </a:t>
            </a:r>
            <a:r>
              <a:rPr sz="6800" spc="-60" dirty="0"/>
              <a:t>Barre</a:t>
            </a:r>
            <a:r>
              <a:rPr sz="6800" spc="-215" dirty="0"/>
              <a:t> </a:t>
            </a:r>
            <a:r>
              <a:rPr sz="6800" spc="-55" dirty="0"/>
              <a:t>Syndome</a:t>
            </a:r>
            <a:endParaRPr sz="6800"/>
          </a:p>
        </p:txBody>
      </p:sp>
      <p:sp>
        <p:nvSpPr>
          <p:cNvPr id="3" name="object 3"/>
          <p:cNvSpPr txBox="1"/>
          <p:nvPr/>
        </p:nvSpPr>
        <p:spPr>
          <a:xfrm>
            <a:off x="1251135" y="1789337"/>
            <a:ext cx="15641955" cy="138874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313690" marR="5080" indent="-301625">
              <a:lnSpc>
                <a:spcPts val="5190"/>
              </a:lnSpc>
              <a:spcBef>
                <a:spcPts val="555"/>
              </a:spcBef>
              <a:buClr>
                <a:srgbClr val="6E6E73"/>
              </a:buClr>
              <a:buSzPct val="80434"/>
              <a:buFont typeface="Arial MT"/>
              <a:buChar char="•"/>
              <a:tabLst>
                <a:tab pos="314325" algn="l"/>
              </a:tabLst>
            </a:pPr>
            <a:r>
              <a:rPr sz="4600" spc="305" dirty="0">
                <a:latin typeface="Cambria"/>
                <a:cs typeface="Cambria"/>
              </a:rPr>
              <a:t>It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160" dirty="0">
                <a:latin typeface="Cambria"/>
                <a:cs typeface="Cambria"/>
              </a:rPr>
              <a:t>is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320" dirty="0">
                <a:latin typeface="Cambria"/>
                <a:cs typeface="Cambria"/>
              </a:rPr>
              <a:t>a</a:t>
            </a:r>
            <a:r>
              <a:rPr sz="4600" spc="265" dirty="0">
                <a:latin typeface="Cambria"/>
                <a:cs typeface="Cambria"/>
              </a:rPr>
              <a:t> </a:t>
            </a:r>
            <a:r>
              <a:rPr sz="4600" spc="80" dirty="0">
                <a:latin typeface="Cambria"/>
                <a:cs typeface="Cambria"/>
              </a:rPr>
              <a:t>post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145" dirty="0">
                <a:latin typeface="Cambria"/>
                <a:cs typeface="Cambria"/>
              </a:rPr>
              <a:t>infectious,</a:t>
            </a:r>
            <a:r>
              <a:rPr sz="4600" spc="240" dirty="0">
                <a:latin typeface="Cambria"/>
                <a:cs typeface="Cambria"/>
              </a:rPr>
              <a:t> </a:t>
            </a:r>
            <a:r>
              <a:rPr sz="4600" spc="185" dirty="0">
                <a:latin typeface="Cambria"/>
                <a:cs typeface="Cambria"/>
              </a:rPr>
              <a:t>autoimmune</a:t>
            </a:r>
            <a:r>
              <a:rPr sz="4600" spc="240" dirty="0">
                <a:latin typeface="Cambria"/>
                <a:cs typeface="Cambria"/>
              </a:rPr>
              <a:t> </a:t>
            </a:r>
            <a:r>
              <a:rPr sz="4600" spc="85" dirty="0">
                <a:latin typeface="Cambria"/>
                <a:cs typeface="Cambria"/>
              </a:rPr>
              <a:t>disorder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165" dirty="0">
                <a:latin typeface="Cambria"/>
                <a:cs typeface="Cambria"/>
              </a:rPr>
              <a:t>affecting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185" dirty="0">
                <a:latin typeface="Cambria"/>
                <a:cs typeface="Cambria"/>
              </a:rPr>
              <a:t>the </a:t>
            </a:r>
            <a:r>
              <a:rPr sz="4600" spc="-1000" dirty="0">
                <a:latin typeface="Cambria"/>
                <a:cs typeface="Cambria"/>
              </a:rPr>
              <a:t> </a:t>
            </a:r>
            <a:r>
              <a:rPr sz="4600" spc="150" dirty="0">
                <a:latin typeface="Cambria"/>
                <a:cs typeface="Cambria"/>
              </a:rPr>
              <a:t>peripheral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160" dirty="0">
                <a:latin typeface="Cambria"/>
                <a:cs typeface="Cambria"/>
              </a:rPr>
              <a:t>nerves.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254" dirty="0">
                <a:latin typeface="Cambria"/>
                <a:cs typeface="Cambria"/>
              </a:rPr>
              <a:t>Facial</a:t>
            </a:r>
            <a:r>
              <a:rPr sz="4600" spc="235" dirty="0">
                <a:latin typeface="Cambria"/>
                <a:cs typeface="Cambria"/>
              </a:rPr>
              <a:t> </a:t>
            </a:r>
            <a:r>
              <a:rPr sz="4600" spc="185" dirty="0">
                <a:latin typeface="Cambria"/>
                <a:cs typeface="Cambria"/>
              </a:rPr>
              <a:t>paralysis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160" dirty="0">
                <a:latin typeface="Cambria"/>
                <a:cs typeface="Cambria"/>
              </a:rPr>
              <a:t>is</a:t>
            </a:r>
            <a:r>
              <a:rPr sz="4600" spc="260" dirty="0">
                <a:latin typeface="Cambria"/>
                <a:cs typeface="Cambria"/>
              </a:rPr>
              <a:t> </a:t>
            </a:r>
            <a:r>
              <a:rPr sz="4600" spc="110" dirty="0">
                <a:latin typeface="Cambria"/>
                <a:cs typeface="Cambria"/>
              </a:rPr>
              <a:t>often</a:t>
            </a:r>
            <a:r>
              <a:rPr sz="4600" spc="190" dirty="0">
                <a:latin typeface="Cambria"/>
                <a:cs typeface="Cambria"/>
              </a:rPr>
              <a:t> </a:t>
            </a:r>
            <a:r>
              <a:rPr sz="4600" spc="195" dirty="0">
                <a:latin typeface="Cambria"/>
                <a:cs typeface="Cambria"/>
              </a:rPr>
              <a:t>bilateral.</a:t>
            </a:r>
            <a:endParaRPr sz="46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050" y="4068986"/>
            <a:ext cx="17704172" cy="7239569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0449" y="2157241"/>
            <a:ext cx="15648305" cy="81845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00330" marR="1606550" indent="-2540" algn="ctr">
              <a:lnSpc>
                <a:spcPts val="4700"/>
              </a:lnSpc>
              <a:spcBef>
                <a:spcPts val="310"/>
              </a:spcBef>
              <a:tabLst>
                <a:tab pos="8814435" algn="l"/>
                <a:tab pos="10556240" algn="l"/>
              </a:tabLst>
            </a:pPr>
            <a:r>
              <a:rPr sz="3950" spc="175" dirty="0">
                <a:latin typeface="Cambria"/>
                <a:cs typeface="Cambria"/>
              </a:rPr>
              <a:t>Facial</a:t>
            </a:r>
            <a:r>
              <a:rPr sz="3950" spc="100" dirty="0">
                <a:latin typeface="Cambria"/>
                <a:cs typeface="Cambria"/>
              </a:rPr>
              <a:t> </a:t>
            </a:r>
            <a:r>
              <a:rPr sz="3950" spc="65" dirty="0">
                <a:latin typeface="Cambria"/>
                <a:cs typeface="Cambria"/>
              </a:rPr>
              <a:t>nerve</a:t>
            </a:r>
            <a:r>
              <a:rPr sz="3950" spc="105" dirty="0">
                <a:latin typeface="Cambria"/>
                <a:cs typeface="Cambria"/>
              </a:rPr>
              <a:t> </a:t>
            </a:r>
            <a:r>
              <a:rPr sz="3950" spc="110" dirty="0">
                <a:latin typeface="Cambria"/>
                <a:cs typeface="Cambria"/>
              </a:rPr>
              <a:t>paralysis,</a:t>
            </a:r>
            <a:r>
              <a:rPr sz="3950" spc="105" dirty="0">
                <a:latin typeface="Cambria"/>
                <a:cs typeface="Cambria"/>
              </a:rPr>
              <a:t> </a:t>
            </a:r>
            <a:r>
              <a:rPr sz="3950" spc="110" dirty="0">
                <a:latin typeface="Cambria"/>
                <a:cs typeface="Cambria"/>
              </a:rPr>
              <a:t>bilateral,</a:t>
            </a:r>
            <a:r>
              <a:rPr sz="3950" spc="105" dirty="0">
                <a:latin typeface="Cambria"/>
                <a:cs typeface="Cambria"/>
              </a:rPr>
              <a:t> is</a:t>
            </a:r>
            <a:r>
              <a:rPr sz="3950" spc="130" dirty="0">
                <a:latin typeface="Cambria"/>
                <a:cs typeface="Cambria"/>
              </a:rPr>
              <a:t> </a:t>
            </a:r>
            <a:r>
              <a:rPr sz="3950" spc="275" dirty="0">
                <a:latin typeface="Cambria"/>
                <a:cs typeface="Cambria"/>
              </a:rPr>
              <a:t>a</a:t>
            </a:r>
            <a:r>
              <a:rPr sz="3950" spc="250" dirty="0">
                <a:latin typeface="Cambria"/>
                <a:cs typeface="Cambria"/>
              </a:rPr>
              <a:t> </a:t>
            </a:r>
            <a:r>
              <a:rPr sz="3950" spc="20" dirty="0">
                <a:latin typeface="Cambria"/>
                <a:cs typeface="Cambria"/>
              </a:rPr>
              <a:t>common	</a:t>
            </a:r>
            <a:r>
              <a:rPr sz="3950" spc="90" dirty="0">
                <a:latin typeface="Cambria"/>
                <a:cs typeface="Cambria"/>
              </a:rPr>
              <a:t>manifestation </a:t>
            </a:r>
            <a:r>
              <a:rPr sz="3950" spc="95" dirty="0">
                <a:latin typeface="Cambria"/>
                <a:cs typeface="Cambria"/>
              </a:rPr>
              <a:t> </a:t>
            </a:r>
            <a:r>
              <a:rPr sz="3950" spc="5" dirty="0">
                <a:latin typeface="Cambria"/>
                <a:cs typeface="Cambria"/>
              </a:rPr>
              <a:t>of</a:t>
            </a:r>
            <a:r>
              <a:rPr sz="3950" spc="240" dirty="0">
                <a:latin typeface="Cambria"/>
                <a:cs typeface="Cambria"/>
              </a:rPr>
              <a:t> </a:t>
            </a:r>
            <a:r>
              <a:rPr sz="3950" spc="25" dirty="0">
                <a:latin typeface="Cambria"/>
                <a:cs typeface="Cambria"/>
              </a:rPr>
              <a:t>neurosarcoidosis</a:t>
            </a:r>
            <a:r>
              <a:rPr sz="3950" spc="100" dirty="0">
                <a:latin typeface="Cambria"/>
                <a:cs typeface="Cambria"/>
              </a:rPr>
              <a:t> </a:t>
            </a:r>
            <a:r>
              <a:rPr sz="3950" dirty="0">
                <a:latin typeface="Cambria"/>
                <a:cs typeface="Cambria"/>
              </a:rPr>
              <a:t>(sarcoidosis</a:t>
            </a:r>
            <a:r>
              <a:rPr sz="3950" spc="95" dirty="0">
                <a:latin typeface="Cambria"/>
                <a:cs typeface="Cambria"/>
              </a:rPr>
              <a:t> </a:t>
            </a:r>
            <a:r>
              <a:rPr sz="3950" spc="5" dirty="0">
                <a:latin typeface="Cambria"/>
                <a:cs typeface="Cambria"/>
              </a:rPr>
              <a:t>of</a:t>
            </a:r>
            <a:r>
              <a:rPr sz="3950" spc="240" dirty="0">
                <a:latin typeface="Cambria"/>
                <a:cs typeface="Cambria"/>
              </a:rPr>
              <a:t> </a:t>
            </a:r>
            <a:r>
              <a:rPr sz="3950" spc="120" dirty="0">
                <a:latin typeface="Cambria"/>
                <a:cs typeface="Cambria"/>
              </a:rPr>
              <a:t>the	</a:t>
            </a:r>
            <a:r>
              <a:rPr sz="3950" spc="55" dirty="0">
                <a:latin typeface="Cambria"/>
                <a:cs typeface="Cambria"/>
              </a:rPr>
              <a:t>nervous</a:t>
            </a:r>
            <a:r>
              <a:rPr sz="3950" spc="80" dirty="0">
                <a:latin typeface="Cambria"/>
                <a:cs typeface="Cambria"/>
              </a:rPr>
              <a:t> </a:t>
            </a:r>
            <a:r>
              <a:rPr sz="3950" spc="65" dirty="0">
                <a:latin typeface="Cambria"/>
                <a:cs typeface="Cambria"/>
              </a:rPr>
              <a:t>system).</a:t>
            </a:r>
            <a:r>
              <a:rPr sz="3950" spc="80" dirty="0">
                <a:latin typeface="Cambria"/>
                <a:cs typeface="Cambria"/>
              </a:rPr>
              <a:t> </a:t>
            </a:r>
            <a:r>
              <a:rPr sz="3950" spc="235" dirty="0">
                <a:latin typeface="Cambria"/>
                <a:cs typeface="Cambria"/>
              </a:rPr>
              <a:t>It</a:t>
            </a:r>
            <a:r>
              <a:rPr sz="3950" spc="80" dirty="0">
                <a:latin typeface="Cambria"/>
                <a:cs typeface="Cambria"/>
              </a:rPr>
              <a:t> </a:t>
            </a:r>
            <a:r>
              <a:rPr sz="3950" spc="110" dirty="0">
                <a:latin typeface="Cambria"/>
                <a:cs typeface="Cambria"/>
              </a:rPr>
              <a:t>is</a:t>
            </a:r>
            <a:r>
              <a:rPr sz="3950" spc="50" dirty="0">
                <a:latin typeface="Cambria"/>
                <a:cs typeface="Cambria"/>
              </a:rPr>
              <a:t> </a:t>
            </a:r>
            <a:r>
              <a:rPr sz="3950" spc="275" dirty="0">
                <a:latin typeface="Cambria"/>
                <a:cs typeface="Cambria"/>
              </a:rPr>
              <a:t>a </a:t>
            </a:r>
            <a:r>
              <a:rPr sz="3950" spc="-850" dirty="0">
                <a:latin typeface="Cambria"/>
                <a:cs typeface="Cambria"/>
              </a:rPr>
              <a:t> </a:t>
            </a:r>
            <a:r>
              <a:rPr sz="3950" spc="90" dirty="0">
                <a:latin typeface="Cambria"/>
                <a:cs typeface="Cambria"/>
              </a:rPr>
              <a:t>rare</a:t>
            </a:r>
            <a:r>
              <a:rPr sz="3950" spc="155" dirty="0">
                <a:latin typeface="Cambria"/>
                <a:cs typeface="Cambria"/>
              </a:rPr>
              <a:t> </a:t>
            </a:r>
            <a:r>
              <a:rPr sz="3950" spc="35" dirty="0">
                <a:latin typeface="Cambria"/>
                <a:cs typeface="Cambria"/>
              </a:rPr>
              <a:t>condition.</a:t>
            </a:r>
            <a:endParaRPr sz="395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4700">
              <a:latin typeface="Cambria"/>
              <a:cs typeface="Cambria"/>
            </a:endParaRPr>
          </a:p>
          <a:p>
            <a:pPr marR="676275" algn="ctr">
              <a:lnSpc>
                <a:spcPct val="100000"/>
              </a:lnSpc>
              <a:spcBef>
                <a:spcPts val="3445"/>
              </a:spcBef>
            </a:pPr>
            <a:r>
              <a:rPr sz="7900" spc="310" dirty="0">
                <a:latin typeface="Cambria"/>
                <a:cs typeface="Cambria"/>
              </a:rPr>
              <a:t>Neoplasms</a:t>
            </a:r>
            <a:endParaRPr sz="7900">
              <a:latin typeface="Cambria"/>
              <a:cs typeface="Cambria"/>
            </a:endParaRPr>
          </a:p>
          <a:p>
            <a:pPr marL="12700" marR="5080">
              <a:lnSpc>
                <a:spcPts val="5240"/>
              </a:lnSpc>
              <a:spcBef>
                <a:spcPts val="5395"/>
              </a:spcBef>
            </a:pPr>
            <a:r>
              <a:rPr sz="4600" spc="215" dirty="0">
                <a:latin typeface="Cambria"/>
                <a:cs typeface="Cambria"/>
              </a:rPr>
              <a:t>Carcinoma</a:t>
            </a:r>
            <a:r>
              <a:rPr sz="4600" spc="240" dirty="0">
                <a:latin typeface="Cambria"/>
                <a:cs typeface="Cambria"/>
              </a:rPr>
              <a:t> </a:t>
            </a:r>
            <a:r>
              <a:rPr sz="4600" spc="5" dirty="0">
                <a:latin typeface="Cambria"/>
                <a:cs typeface="Cambria"/>
              </a:rPr>
              <a:t>of</a:t>
            </a:r>
            <a:r>
              <a:rPr sz="4600" spc="265" dirty="0">
                <a:latin typeface="Cambria"/>
                <a:cs typeface="Cambria"/>
              </a:rPr>
              <a:t> </a:t>
            </a:r>
            <a:r>
              <a:rPr sz="4600" spc="185" dirty="0">
                <a:latin typeface="Cambria"/>
                <a:cs typeface="Cambria"/>
              </a:rPr>
              <a:t>external</a:t>
            </a:r>
            <a:r>
              <a:rPr sz="4600" spc="254" dirty="0">
                <a:latin typeface="Cambria"/>
                <a:cs typeface="Cambria"/>
              </a:rPr>
              <a:t> </a:t>
            </a:r>
            <a:r>
              <a:rPr sz="4600" spc="215" dirty="0">
                <a:latin typeface="Cambria"/>
                <a:cs typeface="Cambria"/>
              </a:rPr>
              <a:t>and</a:t>
            </a:r>
            <a:r>
              <a:rPr sz="4600" spc="254" dirty="0">
                <a:latin typeface="Cambria"/>
                <a:cs typeface="Cambria"/>
              </a:rPr>
              <a:t> </a:t>
            </a:r>
            <a:r>
              <a:rPr sz="4600" spc="135" dirty="0">
                <a:latin typeface="Cambria"/>
                <a:cs typeface="Cambria"/>
              </a:rPr>
              <a:t>middle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210" dirty="0">
                <a:latin typeface="Cambria"/>
                <a:cs typeface="Cambria"/>
              </a:rPr>
              <a:t>ear,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145" dirty="0">
                <a:latin typeface="Cambria"/>
                <a:cs typeface="Cambria"/>
              </a:rPr>
              <a:t>glomus</a:t>
            </a:r>
            <a:r>
              <a:rPr sz="4600" spc="240" dirty="0">
                <a:latin typeface="Cambria"/>
                <a:cs typeface="Cambria"/>
              </a:rPr>
              <a:t> </a:t>
            </a:r>
            <a:r>
              <a:rPr sz="4600" spc="180" dirty="0">
                <a:latin typeface="Cambria"/>
                <a:cs typeface="Cambria"/>
              </a:rPr>
              <a:t>tumour, </a:t>
            </a:r>
            <a:r>
              <a:rPr sz="4600" spc="185" dirty="0">
                <a:latin typeface="Cambria"/>
                <a:cs typeface="Cambria"/>
              </a:rPr>
              <a:t> </a:t>
            </a:r>
            <a:r>
              <a:rPr sz="4600" spc="114" dirty="0">
                <a:latin typeface="Cambria"/>
                <a:cs typeface="Cambria"/>
              </a:rPr>
              <a:t>rhabdomyosarcoma</a:t>
            </a:r>
            <a:r>
              <a:rPr sz="4600" spc="220" dirty="0">
                <a:latin typeface="Cambria"/>
                <a:cs typeface="Cambria"/>
              </a:rPr>
              <a:t> </a:t>
            </a:r>
            <a:r>
              <a:rPr sz="4600" spc="215" dirty="0">
                <a:latin typeface="Cambria"/>
                <a:cs typeface="Cambria"/>
              </a:rPr>
              <a:t>and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195" dirty="0">
                <a:latin typeface="Cambria"/>
                <a:cs typeface="Cambria"/>
              </a:rPr>
              <a:t>metastatic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170" dirty="0">
                <a:latin typeface="Cambria"/>
                <a:cs typeface="Cambria"/>
              </a:rPr>
              <a:t>tumours</a:t>
            </a:r>
            <a:r>
              <a:rPr sz="4600" spc="260" dirty="0">
                <a:latin typeface="Cambria"/>
                <a:cs typeface="Cambria"/>
              </a:rPr>
              <a:t> </a:t>
            </a:r>
            <a:r>
              <a:rPr sz="4600" spc="5" dirty="0">
                <a:latin typeface="Cambria"/>
                <a:cs typeface="Cambria"/>
              </a:rPr>
              <a:t>of</a:t>
            </a:r>
            <a:r>
              <a:rPr sz="4600" spc="265" dirty="0">
                <a:latin typeface="Cambria"/>
                <a:cs typeface="Cambria"/>
              </a:rPr>
              <a:t> </a:t>
            </a:r>
            <a:r>
              <a:rPr sz="4600" spc="140" dirty="0">
                <a:latin typeface="Cambria"/>
                <a:cs typeface="Cambria"/>
              </a:rPr>
              <a:t>temporal </a:t>
            </a:r>
            <a:r>
              <a:rPr sz="4600" spc="145" dirty="0">
                <a:latin typeface="Cambria"/>
                <a:cs typeface="Cambria"/>
              </a:rPr>
              <a:t> </a:t>
            </a:r>
            <a:r>
              <a:rPr sz="4600" spc="50" dirty="0">
                <a:latin typeface="Cambria"/>
                <a:cs typeface="Cambria"/>
              </a:rPr>
              <a:t>bone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235" dirty="0">
                <a:latin typeface="Cambria"/>
                <a:cs typeface="Cambria"/>
              </a:rPr>
              <a:t>all</a:t>
            </a:r>
            <a:r>
              <a:rPr sz="4600" spc="254" dirty="0">
                <a:latin typeface="Cambria"/>
                <a:cs typeface="Cambria"/>
              </a:rPr>
              <a:t> </a:t>
            </a:r>
            <a:r>
              <a:rPr sz="4600" spc="165" dirty="0">
                <a:latin typeface="Cambria"/>
                <a:cs typeface="Cambria"/>
              </a:rPr>
              <a:t>result</a:t>
            </a:r>
            <a:r>
              <a:rPr sz="4600" spc="225" dirty="0">
                <a:latin typeface="Cambria"/>
                <a:cs typeface="Cambria"/>
              </a:rPr>
              <a:t> </a:t>
            </a:r>
            <a:r>
              <a:rPr sz="4600" spc="204" dirty="0">
                <a:latin typeface="Cambria"/>
                <a:cs typeface="Cambria"/>
              </a:rPr>
              <a:t>in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190" dirty="0">
                <a:latin typeface="Cambria"/>
                <a:cs typeface="Cambria"/>
              </a:rPr>
              <a:t>facial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190" dirty="0">
                <a:latin typeface="Cambria"/>
                <a:cs typeface="Cambria"/>
              </a:rPr>
              <a:t>paralysis.</a:t>
            </a:r>
            <a:r>
              <a:rPr sz="4600" spc="235" dirty="0">
                <a:latin typeface="Cambria"/>
                <a:cs typeface="Cambria"/>
              </a:rPr>
              <a:t> </a:t>
            </a:r>
            <a:r>
              <a:rPr sz="4600" spc="254" dirty="0">
                <a:latin typeface="Cambria"/>
                <a:cs typeface="Cambria"/>
              </a:rPr>
              <a:t>Facial</a:t>
            </a:r>
            <a:r>
              <a:rPr sz="4600" spc="235" dirty="0">
                <a:latin typeface="Cambria"/>
                <a:cs typeface="Cambria"/>
              </a:rPr>
              <a:t> </a:t>
            </a:r>
            <a:r>
              <a:rPr sz="4600" spc="130" dirty="0">
                <a:latin typeface="Cambria"/>
                <a:cs typeface="Cambria"/>
              </a:rPr>
              <a:t>nerve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150" dirty="0">
                <a:latin typeface="Cambria"/>
                <a:cs typeface="Cambria"/>
              </a:rPr>
              <a:t>neuromas </a:t>
            </a:r>
            <a:r>
              <a:rPr sz="4600" spc="155" dirty="0">
                <a:latin typeface="Cambria"/>
                <a:cs typeface="Cambria"/>
              </a:rPr>
              <a:t> </a:t>
            </a:r>
            <a:r>
              <a:rPr sz="4600" spc="50" dirty="0">
                <a:latin typeface="Cambria"/>
                <a:cs typeface="Cambria"/>
              </a:rPr>
              <a:t>occur</a:t>
            </a:r>
            <a:r>
              <a:rPr sz="4600" spc="235" dirty="0">
                <a:latin typeface="Cambria"/>
                <a:cs typeface="Cambria"/>
              </a:rPr>
              <a:t> </a:t>
            </a:r>
            <a:r>
              <a:rPr sz="4600" spc="155" dirty="0">
                <a:latin typeface="Cambria"/>
                <a:cs typeface="Cambria"/>
              </a:rPr>
              <a:t>anywhere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160" dirty="0">
                <a:latin typeface="Cambria"/>
                <a:cs typeface="Cambria"/>
              </a:rPr>
              <a:t>along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185" dirty="0">
                <a:latin typeface="Cambria"/>
                <a:cs typeface="Cambria"/>
              </a:rPr>
              <a:t>the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80" dirty="0">
                <a:latin typeface="Cambria"/>
                <a:cs typeface="Cambria"/>
              </a:rPr>
              <a:t>course</a:t>
            </a:r>
            <a:r>
              <a:rPr sz="4600" spc="245" dirty="0">
                <a:latin typeface="Cambria"/>
                <a:cs typeface="Cambria"/>
              </a:rPr>
              <a:t> </a:t>
            </a:r>
            <a:r>
              <a:rPr sz="4600" spc="5" dirty="0">
                <a:latin typeface="Cambria"/>
                <a:cs typeface="Cambria"/>
              </a:rPr>
              <a:t>of</a:t>
            </a:r>
            <a:r>
              <a:rPr sz="4600" spc="265" dirty="0">
                <a:latin typeface="Cambria"/>
                <a:cs typeface="Cambria"/>
              </a:rPr>
              <a:t> </a:t>
            </a:r>
            <a:r>
              <a:rPr sz="4600" spc="185" dirty="0">
                <a:latin typeface="Cambria"/>
                <a:cs typeface="Cambria"/>
              </a:rPr>
              <a:t>the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120" dirty="0">
                <a:latin typeface="Cambria"/>
                <a:cs typeface="Cambria"/>
              </a:rPr>
              <a:t>nerve</a:t>
            </a:r>
            <a:r>
              <a:rPr sz="4600" spc="229" dirty="0">
                <a:latin typeface="Cambria"/>
                <a:cs typeface="Cambria"/>
              </a:rPr>
              <a:t> </a:t>
            </a:r>
            <a:r>
              <a:rPr sz="4600" spc="215" dirty="0">
                <a:latin typeface="Cambria"/>
                <a:cs typeface="Cambria"/>
              </a:rPr>
              <a:t>and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60" dirty="0">
                <a:latin typeface="Cambria"/>
                <a:cs typeface="Cambria"/>
              </a:rPr>
              <a:t>produce </a:t>
            </a:r>
            <a:r>
              <a:rPr sz="4600" spc="-994" dirty="0">
                <a:latin typeface="Cambria"/>
                <a:cs typeface="Cambria"/>
              </a:rPr>
              <a:t> </a:t>
            </a:r>
            <a:r>
              <a:rPr sz="4600" spc="195" dirty="0">
                <a:latin typeface="Cambria"/>
                <a:cs typeface="Cambria"/>
              </a:rPr>
              <a:t>paralysis.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305" dirty="0">
                <a:latin typeface="Cambria"/>
                <a:cs typeface="Cambria"/>
              </a:rPr>
              <a:t>It</a:t>
            </a:r>
            <a:r>
              <a:rPr sz="4600" spc="254" dirty="0">
                <a:latin typeface="Cambria"/>
                <a:cs typeface="Cambria"/>
              </a:rPr>
              <a:t> </a:t>
            </a:r>
            <a:r>
              <a:rPr sz="4600" spc="160" dirty="0">
                <a:latin typeface="Cambria"/>
                <a:cs typeface="Cambria"/>
              </a:rPr>
              <a:t>is</a:t>
            </a:r>
            <a:r>
              <a:rPr sz="4600" spc="260" dirty="0">
                <a:latin typeface="Cambria"/>
                <a:cs typeface="Cambria"/>
              </a:rPr>
              <a:t> </a:t>
            </a:r>
            <a:r>
              <a:rPr sz="4600" spc="155" dirty="0">
                <a:latin typeface="Cambria"/>
                <a:cs typeface="Cambria"/>
              </a:rPr>
              <a:t>treated</a:t>
            </a:r>
            <a:r>
              <a:rPr sz="4600" spc="254" dirty="0">
                <a:latin typeface="Cambria"/>
                <a:cs typeface="Cambria"/>
              </a:rPr>
              <a:t> </a:t>
            </a:r>
            <a:r>
              <a:rPr sz="4600" spc="100" dirty="0">
                <a:latin typeface="Cambria"/>
                <a:cs typeface="Cambria"/>
              </a:rPr>
              <a:t>by</a:t>
            </a:r>
            <a:r>
              <a:rPr sz="4600" spc="265" dirty="0">
                <a:latin typeface="Cambria"/>
                <a:cs typeface="Cambria"/>
              </a:rPr>
              <a:t> </a:t>
            </a:r>
            <a:r>
              <a:rPr sz="4600" spc="100" dirty="0">
                <a:latin typeface="Cambria"/>
                <a:cs typeface="Cambria"/>
              </a:rPr>
              <a:t>excision</a:t>
            </a:r>
            <a:r>
              <a:rPr sz="4600" spc="240" dirty="0">
                <a:latin typeface="Cambria"/>
                <a:cs typeface="Cambria"/>
              </a:rPr>
              <a:t> </a:t>
            </a:r>
            <a:r>
              <a:rPr sz="4600" spc="215" dirty="0">
                <a:latin typeface="Cambria"/>
                <a:cs typeface="Cambria"/>
              </a:rPr>
              <a:t>and</a:t>
            </a:r>
            <a:r>
              <a:rPr sz="4600" spc="250" dirty="0">
                <a:latin typeface="Cambria"/>
                <a:cs typeface="Cambria"/>
              </a:rPr>
              <a:t> </a:t>
            </a:r>
            <a:r>
              <a:rPr sz="4600" spc="120" dirty="0">
                <a:latin typeface="Cambria"/>
                <a:cs typeface="Cambria"/>
              </a:rPr>
              <a:t>nerve</a:t>
            </a:r>
            <a:r>
              <a:rPr sz="4600" spc="270" dirty="0">
                <a:latin typeface="Cambria"/>
                <a:cs typeface="Cambria"/>
              </a:rPr>
              <a:t> </a:t>
            </a:r>
            <a:r>
              <a:rPr sz="4600" spc="215" dirty="0">
                <a:latin typeface="Cambria"/>
                <a:cs typeface="Cambria"/>
              </a:rPr>
              <a:t>grafting.</a:t>
            </a:r>
            <a:endParaRPr sz="4600">
              <a:latin typeface="Cambria"/>
              <a:cs typeface="Cambr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16563" y="783177"/>
            <a:ext cx="6482080" cy="1160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450" spc="-90" dirty="0"/>
              <a:t>Neurosarcoidosis</a:t>
            </a:r>
            <a:endParaRPr sz="745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50" y="2519136"/>
            <a:ext cx="17101820" cy="642239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ts val="7670"/>
              </a:lnSpc>
              <a:spcBef>
                <a:spcPts val="229"/>
              </a:spcBef>
            </a:pPr>
            <a:r>
              <a:rPr sz="6250" b="1" spc="-15" dirty="0">
                <a:latin typeface="Calibri"/>
                <a:cs typeface="Calibri"/>
              </a:rPr>
              <a:t>Central/Supranuclear</a:t>
            </a:r>
            <a:r>
              <a:rPr sz="6250" b="1" spc="-5" dirty="0">
                <a:latin typeface="Calibri"/>
                <a:cs typeface="Calibri"/>
              </a:rPr>
              <a:t> causes</a:t>
            </a:r>
            <a:r>
              <a:rPr sz="6250" b="1" spc="45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(Facial</a:t>
            </a:r>
            <a:r>
              <a:rPr sz="6250" spc="5" dirty="0">
                <a:latin typeface="Calibri"/>
                <a:cs typeface="Calibri"/>
              </a:rPr>
              <a:t> muscle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-20" dirty="0">
                <a:latin typeface="Calibri"/>
                <a:cs typeface="Calibri"/>
              </a:rPr>
              <a:t>paralysis </a:t>
            </a:r>
            <a:r>
              <a:rPr sz="6250" spc="-140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with</a:t>
            </a:r>
            <a:r>
              <a:rPr sz="6250" dirty="0">
                <a:latin typeface="Calibri"/>
                <a:cs typeface="Calibri"/>
              </a:rPr>
              <a:t> </a:t>
            </a:r>
            <a:r>
              <a:rPr sz="6250" spc="-25" dirty="0">
                <a:latin typeface="Calibri"/>
                <a:cs typeface="Calibri"/>
              </a:rPr>
              <a:t>forehead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spared)</a:t>
            </a:r>
            <a:endParaRPr sz="62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38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20" dirty="0">
                <a:latin typeface="Calibri"/>
                <a:cs typeface="Calibri"/>
              </a:rPr>
              <a:t>Cerebral</a:t>
            </a:r>
            <a:r>
              <a:rPr sz="6250" spc="-5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mass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dirty="0">
                <a:latin typeface="Calibri"/>
                <a:cs typeface="Calibri"/>
              </a:rPr>
              <a:t>lesion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spc="15" dirty="0">
                <a:latin typeface="Calibri"/>
                <a:cs typeface="Calibri"/>
              </a:rPr>
              <a:t>(e.g.</a:t>
            </a:r>
            <a:r>
              <a:rPr sz="6250" spc="-1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tumor)</a:t>
            </a:r>
            <a:endParaRPr sz="6250">
              <a:latin typeface="Calibri"/>
              <a:cs typeface="Calibri"/>
            </a:endParaRPr>
          </a:p>
          <a:p>
            <a:pPr marL="685165" marR="194945" indent="-673100">
              <a:lnSpc>
                <a:spcPct val="102200"/>
              </a:lnSpc>
              <a:spcBef>
                <a:spcPts val="1505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-15" dirty="0">
                <a:latin typeface="Calibri"/>
                <a:cs typeface="Calibri"/>
              </a:rPr>
              <a:t>Cerebrovascular</a:t>
            </a:r>
            <a:r>
              <a:rPr sz="6250" spc="5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Accident</a:t>
            </a:r>
            <a:r>
              <a:rPr sz="6250" spc="10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(typically</a:t>
            </a:r>
            <a:r>
              <a:rPr sz="6250" spc="10" dirty="0">
                <a:latin typeface="Calibri"/>
                <a:cs typeface="Calibri"/>
              </a:rPr>
              <a:t> </a:t>
            </a:r>
            <a:r>
              <a:rPr sz="6250" spc="5" dirty="0">
                <a:latin typeface="Calibri"/>
                <a:cs typeface="Calibri"/>
              </a:rPr>
              <a:t>with</a:t>
            </a:r>
            <a:r>
              <a:rPr sz="6250" spc="10" dirty="0">
                <a:latin typeface="Calibri"/>
                <a:cs typeface="Calibri"/>
              </a:rPr>
              <a:t> </a:t>
            </a:r>
            <a:r>
              <a:rPr sz="6250" spc="-25" dirty="0">
                <a:latin typeface="Calibri"/>
                <a:cs typeface="Calibri"/>
              </a:rPr>
              <a:t>ipsilateral </a:t>
            </a:r>
            <a:r>
              <a:rPr sz="6250" spc="-1395" dirty="0">
                <a:latin typeface="Calibri"/>
                <a:cs typeface="Calibri"/>
              </a:rPr>
              <a:t> </a:t>
            </a:r>
            <a:r>
              <a:rPr sz="6250" spc="-5" dirty="0">
                <a:latin typeface="Calibri"/>
                <a:cs typeface="Calibri"/>
              </a:rPr>
              <a:t>Hemiparesis </a:t>
            </a:r>
            <a:r>
              <a:rPr sz="6250" dirty="0">
                <a:latin typeface="Calibri"/>
                <a:cs typeface="Calibri"/>
              </a:rPr>
              <a:t>or </a:t>
            </a:r>
            <a:r>
              <a:rPr sz="6250" spc="5" dirty="0">
                <a:latin typeface="Calibri"/>
                <a:cs typeface="Calibri"/>
              </a:rPr>
              <a:t>Hemiplegia)</a:t>
            </a:r>
            <a:endParaRPr sz="6250">
              <a:latin typeface="Calibri"/>
              <a:cs typeface="Calibri"/>
            </a:endParaRPr>
          </a:p>
          <a:p>
            <a:pPr marL="685800" indent="-673100">
              <a:lnSpc>
                <a:spcPct val="100000"/>
              </a:lnSpc>
              <a:spcBef>
                <a:spcPts val="1670"/>
              </a:spcBef>
              <a:buFont typeface="Arial MT"/>
              <a:buChar char="•"/>
              <a:tabLst>
                <a:tab pos="685165" algn="l"/>
                <a:tab pos="685800" algn="l"/>
              </a:tabLst>
            </a:pPr>
            <a:r>
              <a:rPr sz="6250" spc="5" dirty="0">
                <a:latin typeface="Calibri"/>
                <a:cs typeface="Calibri"/>
              </a:rPr>
              <a:t>Multiple</a:t>
            </a:r>
            <a:r>
              <a:rPr sz="6250" spc="-25" dirty="0">
                <a:latin typeface="Calibri"/>
                <a:cs typeface="Calibri"/>
              </a:rPr>
              <a:t> </a:t>
            </a:r>
            <a:r>
              <a:rPr sz="6250" spc="-10" dirty="0">
                <a:latin typeface="Calibri"/>
                <a:cs typeface="Calibri"/>
              </a:rPr>
              <a:t>Sclerosis</a:t>
            </a:r>
            <a:endParaRPr sz="6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43153" y="607904"/>
            <a:ext cx="8541385" cy="652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465">
              <a:lnSpc>
                <a:spcPts val="4615"/>
              </a:lnSpc>
              <a:tabLst>
                <a:tab pos="5267960" algn="l"/>
              </a:tabLst>
            </a:pPr>
            <a:r>
              <a:rPr sz="4450" spc="-20" dirty="0">
                <a:solidFill>
                  <a:srgbClr val="FFFFFF"/>
                </a:solidFill>
              </a:rPr>
              <a:t>TESTS</a:t>
            </a:r>
            <a:r>
              <a:rPr sz="4450" spc="5" dirty="0">
                <a:solidFill>
                  <a:srgbClr val="FFFFFF"/>
                </a:solidFill>
              </a:rPr>
              <a:t> </a:t>
            </a:r>
            <a:r>
              <a:rPr sz="4450" dirty="0">
                <a:solidFill>
                  <a:srgbClr val="FFFFFF"/>
                </a:solidFill>
              </a:rPr>
              <a:t>OF</a:t>
            </a:r>
            <a:r>
              <a:rPr sz="4450" spc="5" dirty="0">
                <a:solidFill>
                  <a:srgbClr val="FFFFFF"/>
                </a:solidFill>
              </a:rPr>
              <a:t> </a:t>
            </a:r>
            <a:r>
              <a:rPr sz="4450" dirty="0">
                <a:solidFill>
                  <a:srgbClr val="FFFFFF"/>
                </a:solidFill>
              </a:rPr>
              <a:t>FUNCTION</a:t>
            </a:r>
            <a:r>
              <a:rPr sz="4450" spc="5" dirty="0">
                <a:solidFill>
                  <a:srgbClr val="FFFFFF"/>
                </a:solidFill>
              </a:rPr>
              <a:t> </a:t>
            </a:r>
            <a:r>
              <a:rPr sz="4450" dirty="0">
                <a:solidFill>
                  <a:srgbClr val="FFFFFF"/>
                </a:solidFill>
              </a:rPr>
              <a:t>-	</a:t>
            </a:r>
            <a:r>
              <a:rPr sz="4450" spc="-50" dirty="0">
                <a:solidFill>
                  <a:srgbClr val="FFFFFF"/>
                </a:solidFill>
              </a:rPr>
              <a:t>FACIAL </a:t>
            </a:r>
            <a:r>
              <a:rPr sz="4450" spc="-15" dirty="0">
                <a:solidFill>
                  <a:srgbClr val="FFFFFF"/>
                </a:solidFill>
              </a:rPr>
              <a:t>NERVE</a:t>
            </a:r>
            <a:endParaRPr sz="4450"/>
          </a:p>
        </p:txBody>
      </p:sp>
      <p:grpSp>
        <p:nvGrpSpPr>
          <p:cNvPr id="3" name="object 3"/>
          <p:cNvGrpSpPr/>
          <p:nvPr/>
        </p:nvGrpSpPr>
        <p:grpSpPr>
          <a:xfrm>
            <a:off x="6857076" y="2066687"/>
            <a:ext cx="7658734" cy="3683000"/>
            <a:chOff x="6857076" y="2066687"/>
            <a:chExt cx="7658734" cy="3683000"/>
          </a:xfrm>
        </p:grpSpPr>
        <p:sp>
          <p:nvSpPr>
            <p:cNvPr id="4" name="object 4"/>
            <p:cNvSpPr/>
            <p:nvPr/>
          </p:nvSpPr>
          <p:spPr>
            <a:xfrm>
              <a:off x="6867556" y="2077165"/>
              <a:ext cx="7637780" cy="3662045"/>
            </a:xfrm>
            <a:custGeom>
              <a:avLst/>
              <a:gdLst/>
              <a:ahLst/>
              <a:cxnLst/>
              <a:rect l="l" t="t" r="r" b="b"/>
              <a:pathLst>
                <a:path w="7637780" h="3662045">
                  <a:moveTo>
                    <a:pt x="7027015" y="0"/>
                  </a:moveTo>
                  <a:lnTo>
                    <a:pt x="0" y="0"/>
                  </a:lnTo>
                  <a:lnTo>
                    <a:pt x="0" y="3661981"/>
                  </a:lnTo>
                  <a:lnTo>
                    <a:pt x="7027015" y="3661981"/>
                  </a:lnTo>
                  <a:lnTo>
                    <a:pt x="7074712" y="3660145"/>
                  </a:lnTo>
                  <a:lnTo>
                    <a:pt x="7121406" y="3654726"/>
                  </a:lnTo>
                  <a:lnTo>
                    <a:pt x="7166959" y="3645862"/>
                  </a:lnTo>
                  <a:lnTo>
                    <a:pt x="7211238" y="3633686"/>
                  </a:lnTo>
                  <a:lnTo>
                    <a:pt x="7254105" y="3618335"/>
                  </a:lnTo>
                  <a:lnTo>
                    <a:pt x="7295425" y="3599945"/>
                  </a:lnTo>
                  <a:lnTo>
                    <a:pt x="7335063" y="3578652"/>
                  </a:lnTo>
                  <a:lnTo>
                    <a:pt x="7372883" y="3554590"/>
                  </a:lnTo>
                  <a:lnTo>
                    <a:pt x="7408749" y="3527896"/>
                  </a:lnTo>
                  <a:lnTo>
                    <a:pt x="7442526" y="3498705"/>
                  </a:lnTo>
                  <a:lnTo>
                    <a:pt x="7474077" y="3467154"/>
                  </a:lnTo>
                  <a:lnTo>
                    <a:pt x="7503268" y="3433377"/>
                  </a:lnTo>
                  <a:lnTo>
                    <a:pt x="7529961" y="3397511"/>
                  </a:lnTo>
                  <a:lnTo>
                    <a:pt x="7554023" y="3359690"/>
                  </a:lnTo>
                  <a:lnTo>
                    <a:pt x="7575317" y="3320052"/>
                  </a:lnTo>
                  <a:lnTo>
                    <a:pt x="7593707" y="3278731"/>
                  </a:lnTo>
                  <a:lnTo>
                    <a:pt x="7609057" y="3235864"/>
                  </a:lnTo>
                  <a:lnTo>
                    <a:pt x="7621233" y="3191585"/>
                  </a:lnTo>
                  <a:lnTo>
                    <a:pt x="7630098" y="3146031"/>
                  </a:lnTo>
                  <a:lnTo>
                    <a:pt x="7635516" y="3099337"/>
                  </a:lnTo>
                  <a:lnTo>
                    <a:pt x="7637352" y="3051640"/>
                  </a:lnTo>
                  <a:lnTo>
                    <a:pt x="7637352" y="610341"/>
                  </a:lnTo>
                  <a:lnTo>
                    <a:pt x="7635516" y="562643"/>
                  </a:lnTo>
                  <a:lnTo>
                    <a:pt x="7630098" y="515950"/>
                  </a:lnTo>
                  <a:lnTo>
                    <a:pt x="7621233" y="470396"/>
                  </a:lnTo>
                  <a:lnTo>
                    <a:pt x="7609057" y="426117"/>
                  </a:lnTo>
                  <a:lnTo>
                    <a:pt x="7593707" y="383249"/>
                  </a:lnTo>
                  <a:lnTo>
                    <a:pt x="7575317" y="341929"/>
                  </a:lnTo>
                  <a:lnTo>
                    <a:pt x="7554023" y="302290"/>
                  </a:lnTo>
                  <a:lnTo>
                    <a:pt x="7529961" y="264470"/>
                  </a:lnTo>
                  <a:lnTo>
                    <a:pt x="7503268" y="228604"/>
                  </a:lnTo>
                  <a:lnTo>
                    <a:pt x="7474077" y="194827"/>
                  </a:lnTo>
                  <a:lnTo>
                    <a:pt x="7442526" y="163275"/>
                  </a:lnTo>
                  <a:lnTo>
                    <a:pt x="7408749" y="134085"/>
                  </a:lnTo>
                  <a:lnTo>
                    <a:pt x="7372883" y="107391"/>
                  </a:lnTo>
                  <a:lnTo>
                    <a:pt x="7335063" y="83329"/>
                  </a:lnTo>
                  <a:lnTo>
                    <a:pt x="7295425" y="62035"/>
                  </a:lnTo>
                  <a:lnTo>
                    <a:pt x="7254105" y="43645"/>
                  </a:lnTo>
                  <a:lnTo>
                    <a:pt x="7211238" y="28295"/>
                  </a:lnTo>
                  <a:lnTo>
                    <a:pt x="7166959" y="16119"/>
                  </a:lnTo>
                  <a:lnTo>
                    <a:pt x="7121406" y="7254"/>
                  </a:lnTo>
                  <a:lnTo>
                    <a:pt x="7074712" y="1836"/>
                  </a:lnTo>
                  <a:lnTo>
                    <a:pt x="7027015" y="0"/>
                  </a:lnTo>
                  <a:close/>
                </a:path>
              </a:pathLst>
            </a:custGeom>
            <a:solidFill>
              <a:srgbClr val="CFD7E7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67554" y="2077165"/>
              <a:ext cx="7637780" cy="3662045"/>
            </a:xfrm>
            <a:custGeom>
              <a:avLst/>
              <a:gdLst/>
              <a:ahLst/>
              <a:cxnLst/>
              <a:rect l="l" t="t" r="r" b="b"/>
              <a:pathLst>
                <a:path w="7637780" h="3662045">
                  <a:moveTo>
                    <a:pt x="7637354" y="610342"/>
                  </a:moveTo>
                  <a:lnTo>
                    <a:pt x="7637354" y="3051640"/>
                  </a:lnTo>
                  <a:lnTo>
                    <a:pt x="7635518" y="3099337"/>
                  </a:lnTo>
                  <a:lnTo>
                    <a:pt x="7630100" y="3146031"/>
                  </a:lnTo>
                  <a:lnTo>
                    <a:pt x="7621235" y="3191585"/>
                  </a:lnTo>
                  <a:lnTo>
                    <a:pt x="7609059" y="3235864"/>
                  </a:lnTo>
                  <a:lnTo>
                    <a:pt x="7593709" y="3278731"/>
                  </a:lnTo>
                  <a:lnTo>
                    <a:pt x="7575319" y="3320052"/>
                  </a:lnTo>
                  <a:lnTo>
                    <a:pt x="7554025" y="3359690"/>
                  </a:lnTo>
                  <a:lnTo>
                    <a:pt x="7529963" y="3397511"/>
                  </a:lnTo>
                  <a:lnTo>
                    <a:pt x="7503269" y="3433377"/>
                  </a:lnTo>
                  <a:lnTo>
                    <a:pt x="7474078" y="3467154"/>
                  </a:lnTo>
                  <a:lnTo>
                    <a:pt x="7442527" y="3498705"/>
                  </a:lnTo>
                  <a:lnTo>
                    <a:pt x="7408750" y="3527896"/>
                  </a:lnTo>
                  <a:lnTo>
                    <a:pt x="7372884" y="3554590"/>
                  </a:lnTo>
                  <a:lnTo>
                    <a:pt x="7335064" y="3578652"/>
                  </a:lnTo>
                  <a:lnTo>
                    <a:pt x="7295425" y="3599945"/>
                  </a:lnTo>
                  <a:lnTo>
                    <a:pt x="7254104" y="3618335"/>
                  </a:lnTo>
                  <a:lnTo>
                    <a:pt x="7211237" y="3633686"/>
                  </a:lnTo>
                  <a:lnTo>
                    <a:pt x="7166958" y="3645862"/>
                  </a:lnTo>
                  <a:lnTo>
                    <a:pt x="7121404" y="3654726"/>
                  </a:lnTo>
                  <a:lnTo>
                    <a:pt x="7074710" y="3660145"/>
                  </a:lnTo>
                  <a:lnTo>
                    <a:pt x="7027012" y="3661981"/>
                  </a:lnTo>
                  <a:lnTo>
                    <a:pt x="0" y="3661981"/>
                  </a:lnTo>
                  <a:lnTo>
                    <a:pt x="0" y="0"/>
                  </a:lnTo>
                  <a:lnTo>
                    <a:pt x="7027012" y="0"/>
                  </a:lnTo>
                  <a:lnTo>
                    <a:pt x="7074710" y="1836"/>
                  </a:lnTo>
                  <a:lnTo>
                    <a:pt x="7121404" y="7254"/>
                  </a:lnTo>
                  <a:lnTo>
                    <a:pt x="7166958" y="16119"/>
                  </a:lnTo>
                  <a:lnTo>
                    <a:pt x="7211237" y="28295"/>
                  </a:lnTo>
                  <a:lnTo>
                    <a:pt x="7254104" y="43645"/>
                  </a:lnTo>
                  <a:lnTo>
                    <a:pt x="7295425" y="62035"/>
                  </a:lnTo>
                  <a:lnTo>
                    <a:pt x="7335064" y="83329"/>
                  </a:lnTo>
                  <a:lnTo>
                    <a:pt x="7372884" y="107391"/>
                  </a:lnTo>
                  <a:lnTo>
                    <a:pt x="7408750" y="134085"/>
                  </a:lnTo>
                  <a:lnTo>
                    <a:pt x="7442527" y="163275"/>
                  </a:lnTo>
                  <a:lnTo>
                    <a:pt x="7474078" y="194827"/>
                  </a:lnTo>
                  <a:lnTo>
                    <a:pt x="7503269" y="228604"/>
                  </a:lnTo>
                  <a:lnTo>
                    <a:pt x="7529963" y="264470"/>
                  </a:lnTo>
                  <a:lnTo>
                    <a:pt x="7554025" y="302290"/>
                  </a:lnTo>
                  <a:lnTo>
                    <a:pt x="7575319" y="341929"/>
                  </a:lnTo>
                  <a:lnTo>
                    <a:pt x="7593709" y="383249"/>
                  </a:lnTo>
                  <a:lnTo>
                    <a:pt x="7609059" y="426117"/>
                  </a:lnTo>
                  <a:lnTo>
                    <a:pt x="7621235" y="470396"/>
                  </a:lnTo>
                  <a:lnTo>
                    <a:pt x="7630100" y="515950"/>
                  </a:lnTo>
                  <a:lnTo>
                    <a:pt x="7635518" y="562644"/>
                  </a:lnTo>
                  <a:lnTo>
                    <a:pt x="7637354" y="610342"/>
                  </a:lnTo>
                  <a:close/>
                </a:path>
              </a:pathLst>
            </a:custGeom>
            <a:ln w="20941">
              <a:solidFill>
                <a:srgbClr val="CF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059038" y="2511598"/>
            <a:ext cx="6948170" cy="315341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248285" indent="-236220">
              <a:lnSpc>
                <a:spcPct val="100000"/>
              </a:lnSpc>
              <a:spcBef>
                <a:spcPts val="440"/>
              </a:spcBef>
              <a:buChar char="•"/>
              <a:tabLst>
                <a:tab pos="248920" algn="l"/>
              </a:tabLst>
            </a:pP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1.</a:t>
            </a:r>
            <a:r>
              <a:rPr sz="330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10" dirty="0">
                <a:solidFill>
                  <a:srgbClr val="838787"/>
                </a:solidFill>
                <a:latin typeface="Calibri"/>
                <a:cs typeface="Calibri"/>
              </a:rPr>
              <a:t>Schirmer’</a:t>
            </a:r>
            <a:r>
              <a:rPr sz="330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25" dirty="0">
                <a:solidFill>
                  <a:srgbClr val="838787"/>
                </a:solidFill>
                <a:latin typeface="Calibri"/>
                <a:cs typeface="Calibri"/>
              </a:rPr>
              <a:t>test</a:t>
            </a:r>
            <a:r>
              <a:rPr sz="330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30" dirty="0">
                <a:solidFill>
                  <a:srgbClr val="838787"/>
                </a:solidFill>
                <a:latin typeface="Calibri"/>
                <a:cs typeface="Calibri"/>
              </a:rPr>
              <a:t>for</a:t>
            </a:r>
            <a:r>
              <a:rPr sz="3300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838787"/>
                </a:solidFill>
                <a:latin typeface="Calibri"/>
                <a:cs typeface="Calibri"/>
              </a:rPr>
              <a:t>lacrimation</a:t>
            </a:r>
            <a:r>
              <a:rPr sz="330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(GSPN)</a:t>
            </a:r>
            <a:endParaRPr sz="3300">
              <a:latin typeface="Calibri"/>
              <a:cs typeface="Calibri"/>
            </a:endParaRPr>
          </a:p>
          <a:p>
            <a:pPr marL="248285" marR="1132205" indent="-236220">
              <a:lnSpc>
                <a:spcPts val="3710"/>
              </a:lnSpc>
              <a:spcBef>
                <a:spcPts val="675"/>
              </a:spcBef>
              <a:buChar char="•"/>
              <a:tabLst>
                <a:tab pos="248920" algn="l"/>
              </a:tabLst>
            </a:pP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2. </a:t>
            </a:r>
            <a:r>
              <a:rPr sz="3300" spc="-10" dirty="0">
                <a:solidFill>
                  <a:srgbClr val="838787"/>
                </a:solidFill>
                <a:latin typeface="Calibri"/>
                <a:cs typeface="Calibri"/>
              </a:rPr>
              <a:t>Stapedial</a:t>
            </a:r>
            <a:r>
              <a:rPr sz="3300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25" dirty="0">
                <a:solidFill>
                  <a:srgbClr val="838787"/>
                </a:solidFill>
                <a:latin typeface="Calibri"/>
                <a:cs typeface="Calibri"/>
              </a:rPr>
              <a:t>reflex</a:t>
            </a:r>
            <a:r>
              <a:rPr sz="330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25" dirty="0">
                <a:solidFill>
                  <a:srgbClr val="838787"/>
                </a:solidFill>
                <a:latin typeface="Calibri"/>
                <a:cs typeface="Calibri"/>
              </a:rPr>
              <a:t>test</a:t>
            </a:r>
            <a:r>
              <a:rPr sz="330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838787"/>
                </a:solidFill>
                <a:latin typeface="Calibri"/>
                <a:cs typeface="Calibri"/>
              </a:rPr>
              <a:t>(Stapedial </a:t>
            </a:r>
            <a:r>
              <a:rPr sz="3300" spc="-73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15" dirty="0">
                <a:solidFill>
                  <a:srgbClr val="838787"/>
                </a:solidFill>
                <a:latin typeface="Calibri"/>
                <a:cs typeface="Calibri"/>
              </a:rPr>
              <a:t>branch)</a:t>
            </a:r>
            <a:endParaRPr sz="3300">
              <a:latin typeface="Calibri"/>
              <a:cs typeface="Calibri"/>
            </a:endParaRPr>
          </a:p>
          <a:p>
            <a:pPr marL="248285" indent="-236220">
              <a:lnSpc>
                <a:spcPct val="100000"/>
              </a:lnSpc>
              <a:spcBef>
                <a:spcPts val="260"/>
              </a:spcBef>
              <a:buChar char="•"/>
              <a:tabLst>
                <a:tab pos="248920" algn="l"/>
              </a:tabLst>
            </a:pP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3.</a:t>
            </a:r>
            <a:r>
              <a:rPr sz="3300" spc="-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70" dirty="0">
                <a:solidFill>
                  <a:srgbClr val="838787"/>
                </a:solidFill>
                <a:latin typeface="Calibri"/>
                <a:cs typeface="Calibri"/>
              </a:rPr>
              <a:t>Taste</a:t>
            </a:r>
            <a:r>
              <a:rPr sz="3300" spc="-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15" dirty="0">
                <a:solidFill>
                  <a:srgbClr val="838787"/>
                </a:solidFill>
                <a:latin typeface="Calibri"/>
                <a:cs typeface="Calibri"/>
              </a:rPr>
              <a:t>testing</a:t>
            </a:r>
            <a:r>
              <a:rPr sz="3300" spc="-10" dirty="0">
                <a:solidFill>
                  <a:srgbClr val="838787"/>
                </a:solidFill>
                <a:latin typeface="Calibri"/>
                <a:cs typeface="Calibri"/>
              </a:rPr>
              <a:t> (Chorda </a:t>
            </a: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tympani</a:t>
            </a:r>
            <a:r>
              <a:rPr sz="3300" spc="-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nerve)</a:t>
            </a:r>
            <a:endParaRPr sz="3300">
              <a:latin typeface="Calibri"/>
              <a:cs typeface="Calibri"/>
            </a:endParaRPr>
          </a:p>
          <a:p>
            <a:pPr marL="248285" marR="795655" indent="-236220">
              <a:lnSpc>
                <a:spcPts val="3710"/>
              </a:lnSpc>
              <a:spcBef>
                <a:spcPts val="675"/>
              </a:spcBef>
              <a:buChar char="•"/>
              <a:tabLst>
                <a:tab pos="248920" algn="l"/>
              </a:tabLst>
            </a:pP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4. </a:t>
            </a:r>
            <a:r>
              <a:rPr sz="3300" spc="-10" dirty="0">
                <a:solidFill>
                  <a:srgbClr val="838787"/>
                </a:solidFill>
                <a:latin typeface="Calibri"/>
                <a:cs typeface="Calibri"/>
              </a:rPr>
              <a:t>Salivary </a:t>
            </a: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flow </a:t>
            </a:r>
            <a:r>
              <a:rPr sz="3300" spc="-30" dirty="0">
                <a:solidFill>
                  <a:srgbClr val="838787"/>
                </a:solidFill>
                <a:latin typeface="Calibri"/>
                <a:cs typeface="Calibri"/>
              </a:rPr>
              <a:t>rates </a:t>
            </a: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&amp; pH </a:t>
            </a:r>
            <a:r>
              <a:rPr sz="3300" spc="-10" dirty="0">
                <a:solidFill>
                  <a:srgbClr val="838787"/>
                </a:solidFill>
                <a:latin typeface="Calibri"/>
                <a:cs typeface="Calibri"/>
              </a:rPr>
              <a:t>(Chorda </a:t>
            </a:r>
            <a:r>
              <a:rPr sz="3300" spc="-73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tympani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561072" y="1608945"/>
            <a:ext cx="4317365" cy="4598670"/>
            <a:chOff x="2561072" y="1608945"/>
            <a:chExt cx="4317365" cy="4598670"/>
          </a:xfrm>
        </p:grpSpPr>
        <p:sp>
          <p:nvSpPr>
            <p:cNvPr id="8" name="object 8"/>
            <p:cNvSpPr/>
            <p:nvPr/>
          </p:nvSpPr>
          <p:spPr>
            <a:xfrm>
              <a:off x="2571543" y="1619416"/>
              <a:ext cx="4296410" cy="4577715"/>
            </a:xfrm>
            <a:custGeom>
              <a:avLst/>
              <a:gdLst/>
              <a:ahLst/>
              <a:cxnLst/>
              <a:rect l="l" t="t" r="r" b="b"/>
              <a:pathLst>
                <a:path w="4296409" h="4577715">
                  <a:moveTo>
                    <a:pt x="3579995" y="0"/>
                  </a:moveTo>
                  <a:lnTo>
                    <a:pt x="716016" y="0"/>
                  </a:lnTo>
                  <a:lnTo>
                    <a:pt x="666993" y="1651"/>
                  </a:lnTo>
                  <a:lnTo>
                    <a:pt x="618857" y="6536"/>
                  </a:lnTo>
                  <a:lnTo>
                    <a:pt x="571714" y="14546"/>
                  </a:lnTo>
                  <a:lnTo>
                    <a:pt x="525671" y="25576"/>
                  </a:lnTo>
                  <a:lnTo>
                    <a:pt x="480834" y="39519"/>
                  </a:lnTo>
                  <a:lnTo>
                    <a:pt x="437310" y="56268"/>
                  </a:lnTo>
                  <a:lnTo>
                    <a:pt x="395206" y="75716"/>
                  </a:lnTo>
                  <a:lnTo>
                    <a:pt x="354629" y="97757"/>
                  </a:lnTo>
                  <a:lnTo>
                    <a:pt x="315684" y="122284"/>
                  </a:lnTo>
                  <a:lnTo>
                    <a:pt x="278480" y="149190"/>
                  </a:lnTo>
                  <a:lnTo>
                    <a:pt x="243121" y="178370"/>
                  </a:lnTo>
                  <a:lnTo>
                    <a:pt x="209716" y="209716"/>
                  </a:lnTo>
                  <a:lnTo>
                    <a:pt x="178370" y="243121"/>
                  </a:lnTo>
                  <a:lnTo>
                    <a:pt x="149191" y="278479"/>
                  </a:lnTo>
                  <a:lnTo>
                    <a:pt x="122284" y="315684"/>
                  </a:lnTo>
                  <a:lnTo>
                    <a:pt x="97757" y="354629"/>
                  </a:lnTo>
                  <a:lnTo>
                    <a:pt x="75716" y="395206"/>
                  </a:lnTo>
                  <a:lnTo>
                    <a:pt x="56268" y="437310"/>
                  </a:lnTo>
                  <a:lnTo>
                    <a:pt x="39519" y="480833"/>
                  </a:lnTo>
                  <a:lnTo>
                    <a:pt x="25576" y="525670"/>
                  </a:lnTo>
                  <a:lnTo>
                    <a:pt x="14546" y="571713"/>
                  </a:lnTo>
                  <a:lnTo>
                    <a:pt x="6536" y="618856"/>
                  </a:lnTo>
                  <a:lnTo>
                    <a:pt x="1651" y="666993"/>
                  </a:lnTo>
                  <a:lnTo>
                    <a:pt x="0" y="716015"/>
                  </a:lnTo>
                  <a:lnTo>
                    <a:pt x="0" y="3861460"/>
                  </a:lnTo>
                  <a:lnTo>
                    <a:pt x="1651" y="3910483"/>
                  </a:lnTo>
                  <a:lnTo>
                    <a:pt x="6536" y="3958619"/>
                  </a:lnTo>
                  <a:lnTo>
                    <a:pt x="14546" y="4005762"/>
                  </a:lnTo>
                  <a:lnTo>
                    <a:pt x="25576" y="4051805"/>
                  </a:lnTo>
                  <a:lnTo>
                    <a:pt x="39519" y="4096642"/>
                  </a:lnTo>
                  <a:lnTo>
                    <a:pt x="56268" y="4140166"/>
                  </a:lnTo>
                  <a:lnTo>
                    <a:pt x="75716" y="4182269"/>
                  </a:lnTo>
                  <a:lnTo>
                    <a:pt x="97757" y="4222847"/>
                  </a:lnTo>
                  <a:lnTo>
                    <a:pt x="122284" y="4261791"/>
                  </a:lnTo>
                  <a:lnTo>
                    <a:pt x="149191" y="4298996"/>
                  </a:lnTo>
                  <a:lnTo>
                    <a:pt x="178370" y="4334354"/>
                  </a:lnTo>
                  <a:lnTo>
                    <a:pt x="209716" y="4367760"/>
                  </a:lnTo>
                  <a:lnTo>
                    <a:pt x="243121" y="4399105"/>
                  </a:lnTo>
                  <a:lnTo>
                    <a:pt x="278480" y="4428285"/>
                  </a:lnTo>
                  <a:lnTo>
                    <a:pt x="315684" y="4455192"/>
                  </a:lnTo>
                  <a:lnTo>
                    <a:pt x="354629" y="4479719"/>
                  </a:lnTo>
                  <a:lnTo>
                    <a:pt x="395206" y="4501760"/>
                  </a:lnTo>
                  <a:lnTo>
                    <a:pt x="437310" y="4521208"/>
                  </a:lnTo>
                  <a:lnTo>
                    <a:pt x="480834" y="4537956"/>
                  </a:lnTo>
                  <a:lnTo>
                    <a:pt x="525671" y="4551899"/>
                  </a:lnTo>
                  <a:lnTo>
                    <a:pt x="571714" y="4562929"/>
                  </a:lnTo>
                  <a:lnTo>
                    <a:pt x="618857" y="4570939"/>
                  </a:lnTo>
                  <a:lnTo>
                    <a:pt x="666993" y="4575824"/>
                  </a:lnTo>
                  <a:lnTo>
                    <a:pt x="716016" y="4577476"/>
                  </a:lnTo>
                  <a:lnTo>
                    <a:pt x="3579995" y="4577476"/>
                  </a:lnTo>
                  <a:lnTo>
                    <a:pt x="3629018" y="4575824"/>
                  </a:lnTo>
                  <a:lnTo>
                    <a:pt x="3677155" y="4570939"/>
                  </a:lnTo>
                  <a:lnTo>
                    <a:pt x="3724298" y="4562929"/>
                  </a:lnTo>
                  <a:lnTo>
                    <a:pt x="3770341" y="4551899"/>
                  </a:lnTo>
                  <a:lnTo>
                    <a:pt x="3815178" y="4537956"/>
                  </a:lnTo>
                  <a:lnTo>
                    <a:pt x="3858701" y="4521208"/>
                  </a:lnTo>
                  <a:lnTo>
                    <a:pt x="3900805" y="4501760"/>
                  </a:lnTo>
                  <a:lnTo>
                    <a:pt x="3941383" y="4479719"/>
                  </a:lnTo>
                  <a:lnTo>
                    <a:pt x="3980327" y="4455192"/>
                  </a:lnTo>
                  <a:lnTo>
                    <a:pt x="4017532" y="4428285"/>
                  </a:lnTo>
                  <a:lnTo>
                    <a:pt x="4052890" y="4399105"/>
                  </a:lnTo>
                  <a:lnTo>
                    <a:pt x="4086296" y="4367760"/>
                  </a:lnTo>
                  <a:lnTo>
                    <a:pt x="4117642" y="4334354"/>
                  </a:lnTo>
                  <a:lnTo>
                    <a:pt x="4146821" y="4298996"/>
                  </a:lnTo>
                  <a:lnTo>
                    <a:pt x="4173728" y="4261791"/>
                  </a:lnTo>
                  <a:lnTo>
                    <a:pt x="4198255" y="4222847"/>
                  </a:lnTo>
                  <a:lnTo>
                    <a:pt x="4220296" y="4182269"/>
                  </a:lnTo>
                  <a:lnTo>
                    <a:pt x="4239744" y="4140166"/>
                  </a:lnTo>
                  <a:lnTo>
                    <a:pt x="4256493" y="4096642"/>
                  </a:lnTo>
                  <a:lnTo>
                    <a:pt x="4270435" y="4051805"/>
                  </a:lnTo>
                  <a:lnTo>
                    <a:pt x="4281465" y="4005762"/>
                  </a:lnTo>
                  <a:lnTo>
                    <a:pt x="4289476" y="3958619"/>
                  </a:lnTo>
                  <a:lnTo>
                    <a:pt x="4294360" y="3910483"/>
                  </a:lnTo>
                  <a:lnTo>
                    <a:pt x="4296012" y="3861460"/>
                  </a:lnTo>
                  <a:lnTo>
                    <a:pt x="4296012" y="716015"/>
                  </a:lnTo>
                  <a:lnTo>
                    <a:pt x="4294360" y="666993"/>
                  </a:lnTo>
                  <a:lnTo>
                    <a:pt x="4289476" y="618856"/>
                  </a:lnTo>
                  <a:lnTo>
                    <a:pt x="4281465" y="571713"/>
                  </a:lnTo>
                  <a:lnTo>
                    <a:pt x="4270435" y="525670"/>
                  </a:lnTo>
                  <a:lnTo>
                    <a:pt x="4256493" y="480833"/>
                  </a:lnTo>
                  <a:lnTo>
                    <a:pt x="4239744" y="437310"/>
                  </a:lnTo>
                  <a:lnTo>
                    <a:pt x="4220296" y="395206"/>
                  </a:lnTo>
                  <a:lnTo>
                    <a:pt x="4198255" y="354629"/>
                  </a:lnTo>
                  <a:lnTo>
                    <a:pt x="4173728" y="315684"/>
                  </a:lnTo>
                  <a:lnTo>
                    <a:pt x="4146821" y="278479"/>
                  </a:lnTo>
                  <a:lnTo>
                    <a:pt x="4117642" y="243121"/>
                  </a:lnTo>
                  <a:lnTo>
                    <a:pt x="4086296" y="209716"/>
                  </a:lnTo>
                  <a:lnTo>
                    <a:pt x="4052890" y="178370"/>
                  </a:lnTo>
                  <a:lnTo>
                    <a:pt x="4017532" y="149190"/>
                  </a:lnTo>
                  <a:lnTo>
                    <a:pt x="3980327" y="122284"/>
                  </a:lnTo>
                  <a:lnTo>
                    <a:pt x="3941383" y="97757"/>
                  </a:lnTo>
                  <a:lnTo>
                    <a:pt x="3900805" y="75716"/>
                  </a:lnTo>
                  <a:lnTo>
                    <a:pt x="3858701" y="56268"/>
                  </a:lnTo>
                  <a:lnTo>
                    <a:pt x="3815178" y="39519"/>
                  </a:lnTo>
                  <a:lnTo>
                    <a:pt x="3770341" y="25576"/>
                  </a:lnTo>
                  <a:lnTo>
                    <a:pt x="3724298" y="14546"/>
                  </a:lnTo>
                  <a:lnTo>
                    <a:pt x="3677155" y="6536"/>
                  </a:lnTo>
                  <a:lnTo>
                    <a:pt x="3629018" y="1651"/>
                  </a:lnTo>
                  <a:lnTo>
                    <a:pt x="3579995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71543" y="1619416"/>
              <a:ext cx="4296410" cy="4577715"/>
            </a:xfrm>
            <a:custGeom>
              <a:avLst/>
              <a:gdLst/>
              <a:ahLst/>
              <a:cxnLst/>
              <a:rect l="l" t="t" r="r" b="b"/>
              <a:pathLst>
                <a:path w="4296409" h="4577715">
                  <a:moveTo>
                    <a:pt x="716016" y="0"/>
                  </a:moveTo>
                  <a:lnTo>
                    <a:pt x="3579995" y="0"/>
                  </a:lnTo>
                  <a:lnTo>
                    <a:pt x="3629018" y="1651"/>
                  </a:lnTo>
                  <a:lnTo>
                    <a:pt x="3677154" y="6536"/>
                  </a:lnTo>
                  <a:lnTo>
                    <a:pt x="3724297" y="14546"/>
                  </a:lnTo>
                  <a:lnTo>
                    <a:pt x="3770341" y="25576"/>
                  </a:lnTo>
                  <a:lnTo>
                    <a:pt x="3815177" y="39519"/>
                  </a:lnTo>
                  <a:lnTo>
                    <a:pt x="3858701" y="56268"/>
                  </a:lnTo>
                  <a:lnTo>
                    <a:pt x="3900805" y="75716"/>
                  </a:lnTo>
                  <a:lnTo>
                    <a:pt x="3941382" y="97757"/>
                  </a:lnTo>
                  <a:lnTo>
                    <a:pt x="3980326" y="122284"/>
                  </a:lnTo>
                  <a:lnTo>
                    <a:pt x="4017531" y="149190"/>
                  </a:lnTo>
                  <a:lnTo>
                    <a:pt x="4052889" y="178370"/>
                  </a:lnTo>
                  <a:lnTo>
                    <a:pt x="4086295" y="209716"/>
                  </a:lnTo>
                  <a:lnTo>
                    <a:pt x="4117641" y="243121"/>
                  </a:lnTo>
                  <a:lnTo>
                    <a:pt x="4146820" y="278480"/>
                  </a:lnTo>
                  <a:lnTo>
                    <a:pt x="4173727" y="315684"/>
                  </a:lnTo>
                  <a:lnTo>
                    <a:pt x="4198254" y="354629"/>
                  </a:lnTo>
                  <a:lnTo>
                    <a:pt x="4220295" y="395206"/>
                  </a:lnTo>
                  <a:lnTo>
                    <a:pt x="4239743" y="437310"/>
                  </a:lnTo>
                  <a:lnTo>
                    <a:pt x="4256492" y="480834"/>
                  </a:lnTo>
                  <a:lnTo>
                    <a:pt x="4270434" y="525670"/>
                  </a:lnTo>
                  <a:lnTo>
                    <a:pt x="4281464" y="571714"/>
                  </a:lnTo>
                  <a:lnTo>
                    <a:pt x="4289475" y="618857"/>
                  </a:lnTo>
                  <a:lnTo>
                    <a:pt x="4294359" y="666993"/>
                  </a:lnTo>
                  <a:lnTo>
                    <a:pt x="4296011" y="716016"/>
                  </a:lnTo>
                  <a:lnTo>
                    <a:pt x="4296011" y="3861460"/>
                  </a:lnTo>
                  <a:lnTo>
                    <a:pt x="4294359" y="3910483"/>
                  </a:lnTo>
                  <a:lnTo>
                    <a:pt x="4289475" y="3958619"/>
                  </a:lnTo>
                  <a:lnTo>
                    <a:pt x="4281464" y="4005762"/>
                  </a:lnTo>
                  <a:lnTo>
                    <a:pt x="4270434" y="4051806"/>
                  </a:lnTo>
                  <a:lnTo>
                    <a:pt x="4256492" y="4096643"/>
                  </a:lnTo>
                  <a:lnTo>
                    <a:pt x="4239743" y="4140166"/>
                  </a:lnTo>
                  <a:lnTo>
                    <a:pt x="4220295" y="4182270"/>
                  </a:lnTo>
                  <a:lnTo>
                    <a:pt x="4198254" y="4222848"/>
                  </a:lnTo>
                  <a:lnTo>
                    <a:pt x="4173727" y="4261792"/>
                  </a:lnTo>
                  <a:lnTo>
                    <a:pt x="4146820" y="4298997"/>
                  </a:lnTo>
                  <a:lnTo>
                    <a:pt x="4117641" y="4334355"/>
                  </a:lnTo>
                  <a:lnTo>
                    <a:pt x="4086295" y="4367760"/>
                  </a:lnTo>
                  <a:lnTo>
                    <a:pt x="4052889" y="4399106"/>
                  </a:lnTo>
                  <a:lnTo>
                    <a:pt x="4017531" y="4428286"/>
                  </a:lnTo>
                  <a:lnTo>
                    <a:pt x="3980326" y="4455193"/>
                  </a:lnTo>
                  <a:lnTo>
                    <a:pt x="3941382" y="4479720"/>
                  </a:lnTo>
                  <a:lnTo>
                    <a:pt x="3900805" y="4501761"/>
                  </a:lnTo>
                  <a:lnTo>
                    <a:pt x="3858701" y="4521209"/>
                  </a:lnTo>
                  <a:lnTo>
                    <a:pt x="3815177" y="4537957"/>
                  </a:lnTo>
                  <a:lnTo>
                    <a:pt x="3770341" y="4551900"/>
                  </a:lnTo>
                  <a:lnTo>
                    <a:pt x="3724297" y="4562930"/>
                  </a:lnTo>
                  <a:lnTo>
                    <a:pt x="3677154" y="4570940"/>
                  </a:lnTo>
                  <a:lnTo>
                    <a:pt x="3629018" y="4575825"/>
                  </a:lnTo>
                  <a:lnTo>
                    <a:pt x="3579995" y="4577477"/>
                  </a:lnTo>
                  <a:lnTo>
                    <a:pt x="716016" y="4577477"/>
                  </a:lnTo>
                  <a:lnTo>
                    <a:pt x="666993" y="4575825"/>
                  </a:lnTo>
                  <a:lnTo>
                    <a:pt x="618857" y="4570940"/>
                  </a:lnTo>
                  <a:lnTo>
                    <a:pt x="571714" y="4562930"/>
                  </a:lnTo>
                  <a:lnTo>
                    <a:pt x="525670" y="4551900"/>
                  </a:lnTo>
                  <a:lnTo>
                    <a:pt x="480834" y="4537957"/>
                  </a:lnTo>
                  <a:lnTo>
                    <a:pt x="437310" y="4521209"/>
                  </a:lnTo>
                  <a:lnTo>
                    <a:pt x="395206" y="4501761"/>
                  </a:lnTo>
                  <a:lnTo>
                    <a:pt x="354629" y="4479720"/>
                  </a:lnTo>
                  <a:lnTo>
                    <a:pt x="315684" y="4455193"/>
                  </a:lnTo>
                  <a:lnTo>
                    <a:pt x="278480" y="4428286"/>
                  </a:lnTo>
                  <a:lnTo>
                    <a:pt x="243121" y="4399106"/>
                  </a:lnTo>
                  <a:lnTo>
                    <a:pt x="209716" y="4367760"/>
                  </a:lnTo>
                  <a:lnTo>
                    <a:pt x="178370" y="4334355"/>
                  </a:lnTo>
                  <a:lnTo>
                    <a:pt x="149190" y="4298997"/>
                  </a:lnTo>
                  <a:lnTo>
                    <a:pt x="122284" y="4261792"/>
                  </a:lnTo>
                  <a:lnTo>
                    <a:pt x="97757" y="4222848"/>
                  </a:lnTo>
                  <a:lnTo>
                    <a:pt x="75716" y="4182270"/>
                  </a:lnTo>
                  <a:lnTo>
                    <a:pt x="56268" y="4140166"/>
                  </a:lnTo>
                  <a:lnTo>
                    <a:pt x="39519" y="4096643"/>
                  </a:lnTo>
                  <a:lnTo>
                    <a:pt x="25576" y="4051806"/>
                  </a:lnTo>
                  <a:lnTo>
                    <a:pt x="14546" y="4005762"/>
                  </a:lnTo>
                  <a:lnTo>
                    <a:pt x="6536" y="3958619"/>
                  </a:lnTo>
                  <a:lnTo>
                    <a:pt x="1651" y="3910483"/>
                  </a:lnTo>
                  <a:lnTo>
                    <a:pt x="0" y="3861460"/>
                  </a:lnTo>
                  <a:lnTo>
                    <a:pt x="0" y="716016"/>
                  </a:lnTo>
                  <a:lnTo>
                    <a:pt x="1651" y="666993"/>
                  </a:lnTo>
                  <a:lnTo>
                    <a:pt x="6536" y="618857"/>
                  </a:lnTo>
                  <a:lnTo>
                    <a:pt x="14546" y="571714"/>
                  </a:lnTo>
                  <a:lnTo>
                    <a:pt x="25576" y="525670"/>
                  </a:lnTo>
                  <a:lnTo>
                    <a:pt x="39519" y="480834"/>
                  </a:lnTo>
                  <a:lnTo>
                    <a:pt x="56268" y="437310"/>
                  </a:lnTo>
                  <a:lnTo>
                    <a:pt x="75716" y="395206"/>
                  </a:lnTo>
                  <a:lnTo>
                    <a:pt x="97757" y="354629"/>
                  </a:lnTo>
                  <a:lnTo>
                    <a:pt x="122284" y="315684"/>
                  </a:lnTo>
                  <a:lnTo>
                    <a:pt x="149190" y="278480"/>
                  </a:lnTo>
                  <a:lnTo>
                    <a:pt x="178370" y="243121"/>
                  </a:lnTo>
                  <a:lnTo>
                    <a:pt x="209716" y="209716"/>
                  </a:lnTo>
                  <a:lnTo>
                    <a:pt x="243121" y="178370"/>
                  </a:lnTo>
                  <a:lnTo>
                    <a:pt x="278480" y="149190"/>
                  </a:lnTo>
                  <a:lnTo>
                    <a:pt x="315684" y="122284"/>
                  </a:lnTo>
                  <a:lnTo>
                    <a:pt x="354629" y="97757"/>
                  </a:lnTo>
                  <a:lnTo>
                    <a:pt x="395206" y="75716"/>
                  </a:lnTo>
                  <a:lnTo>
                    <a:pt x="437310" y="56268"/>
                  </a:lnTo>
                  <a:lnTo>
                    <a:pt x="480834" y="39519"/>
                  </a:lnTo>
                  <a:lnTo>
                    <a:pt x="525670" y="25576"/>
                  </a:lnTo>
                  <a:lnTo>
                    <a:pt x="571714" y="14546"/>
                  </a:lnTo>
                  <a:lnTo>
                    <a:pt x="618857" y="6536"/>
                  </a:lnTo>
                  <a:lnTo>
                    <a:pt x="666993" y="1651"/>
                  </a:lnTo>
                  <a:lnTo>
                    <a:pt x="716016" y="0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967062" y="3140752"/>
            <a:ext cx="3504565" cy="136080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749300" marR="5080" indent="-737235">
              <a:lnSpc>
                <a:spcPts val="5070"/>
              </a:lnSpc>
              <a:spcBef>
                <a:spcPts val="570"/>
              </a:spcBef>
            </a:pPr>
            <a:r>
              <a:rPr sz="4500" b="1" i="1" spc="-7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500" b="1" i="1" spc="15" dirty="0">
                <a:solidFill>
                  <a:srgbClr val="FFFFFF"/>
                </a:solidFill>
                <a:latin typeface="Calibri"/>
                <a:cs typeface="Calibri"/>
              </a:rPr>
              <a:t>OPOGNO</a:t>
            </a:r>
            <a:r>
              <a:rPr sz="4500" b="1" i="1" spc="-4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500" b="1" i="1" spc="10" dirty="0">
                <a:solidFill>
                  <a:srgbClr val="FFFFFF"/>
                </a:solidFill>
                <a:latin typeface="Calibri"/>
                <a:cs typeface="Calibri"/>
              </a:rPr>
              <a:t>TIC  </a:t>
            </a:r>
            <a:r>
              <a:rPr sz="4500" b="1" i="1" spc="-5" dirty="0">
                <a:solidFill>
                  <a:srgbClr val="FFFFFF"/>
                </a:solidFill>
                <a:latin typeface="Calibri"/>
                <a:cs typeface="Calibri"/>
              </a:rPr>
              <a:t>TESTING</a:t>
            </a:r>
            <a:endParaRPr sz="45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982936" y="6826847"/>
            <a:ext cx="7354570" cy="3295015"/>
            <a:chOff x="6982936" y="6826847"/>
            <a:chExt cx="7354570" cy="3295015"/>
          </a:xfrm>
        </p:grpSpPr>
        <p:sp>
          <p:nvSpPr>
            <p:cNvPr id="12" name="object 12"/>
            <p:cNvSpPr/>
            <p:nvPr/>
          </p:nvSpPr>
          <p:spPr>
            <a:xfrm>
              <a:off x="6993417" y="6837325"/>
              <a:ext cx="7333615" cy="3274060"/>
            </a:xfrm>
            <a:custGeom>
              <a:avLst/>
              <a:gdLst/>
              <a:ahLst/>
              <a:cxnLst/>
              <a:rect l="l" t="t" r="r" b="b"/>
              <a:pathLst>
                <a:path w="7333615" h="3274059">
                  <a:moveTo>
                    <a:pt x="6787712" y="0"/>
                  </a:moveTo>
                  <a:lnTo>
                    <a:pt x="0" y="0"/>
                  </a:lnTo>
                  <a:lnTo>
                    <a:pt x="0" y="3273972"/>
                  </a:lnTo>
                  <a:lnTo>
                    <a:pt x="6787712" y="3273972"/>
                  </a:lnTo>
                  <a:lnTo>
                    <a:pt x="6834794" y="3271969"/>
                  </a:lnTo>
                  <a:lnTo>
                    <a:pt x="6880764" y="3266069"/>
                  </a:lnTo>
                  <a:lnTo>
                    <a:pt x="6925458" y="3256437"/>
                  </a:lnTo>
                  <a:lnTo>
                    <a:pt x="6968713" y="3243235"/>
                  </a:lnTo>
                  <a:lnTo>
                    <a:pt x="7010364" y="3226628"/>
                  </a:lnTo>
                  <a:lnTo>
                    <a:pt x="7050247" y="3206780"/>
                  </a:lnTo>
                  <a:lnTo>
                    <a:pt x="7088200" y="3183854"/>
                  </a:lnTo>
                  <a:lnTo>
                    <a:pt x="7124058" y="3158013"/>
                  </a:lnTo>
                  <a:lnTo>
                    <a:pt x="7157657" y="3129423"/>
                  </a:lnTo>
                  <a:lnTo>
                    <a:pt x="7188833" y="3098247"/>
                  </a:lnTo>
                  <a:lnTo>
                    <a:pt x="7217423" y="3064647"/>
                  </a:lnTo>
                  <a:lnTo>
                    <a:pt x="7243263" y="3028790"/>
                  </a:lnTo>
                  <a:lnTo>
                    <a:pt x="7266189" y="2990837"/>
                  </a:lnTo>
                  <a:lnTo>
                    <a:pt x="7286038" y="2950953"/>
                  </a:lnTo>
                  <a:lnTo>
                    <a:pt x="7302645" y="2909301"/>
                  </a:lnTo>
                  <a:lnTo>
                    <a:pt x="7315846" y="2866047"/>
                  </a:lnTo>
                  <a:lnTo>
                    <a:pt x="7325479" y="2821352"/>
                  </a:lnTo>
                  <a:lnTo>
                    <a:pt x="7331378" y="2775381"/>
                  </a:lnTo>
                  <a:lnTo>
                    <a:pt x="7333381" y="2728299"/>
                  </a:lnTo>
                  <a:lnTo>
                    <a:pt x="7333381" y="545672"/>
                  </a:lnTo>
                  <a:lnTo>
                    <a:pt x="7331378" y="498589"/>
                  </a:lnTo>
                  <a:lnTo>
                    <a:pt x="7325479" y="452619"/>
                  </a:lnTo>
                  <a:lnTo>
                    <a:pt x="7315846" y="407924"/>
                  </a:lnTo>
                  <a:lnTo>
                    <a:pt x="7302645" y="364669"/>
                  </a:lnTo>
                  <a:lnTo>
                    <a:pt x="7286038" y="323018"/>
                  </a:lnTo>
                  <a:lnTo>
                    <a:pt x="7266189" y="283134"/>
                  </a:lnTo>
                  <a:lnTo>
                    <a:pt x="7243263" y="245181"/>
                  </a:lnTo>
                  <a:lnTo>
                    <a:pt x="7217423" y="209324"/>
                  </a:lnTo>
                  <a:lnTo>
                    <a:pt x="7188833" y="175724"/>
                  </a:lnTo>
                  <a:lnTo>
                    <a:pt x="7157657" y="144548"/>
                  </a:lnTo>
                  <a:lnTo>
                    <a:pt x="7124058" y="115958"/>
                  </a:lnTo>
                  <a:lnTo>
                    <a:pt x="7088200" y="90118"/>
                  </a:lnTo>
                  <a:lnTo>
                    <a:pt x="7050247" y="67192"/>
                  </a:lnTo>
                  <a:lnTo>
                    <a:pt x="7010364" y="47343"/>
                  </a:lnTo>
                  <a:lnTo>
                    <a:pt x="6968713" y="30736"/>
                  </a:lnTo>
                  <a:lnTo>
                    <a:pt x="6925458" y="17535"/>
                  </a:lnTo>
                  <a:lnTo>
                    <a:pt x="6880764" y="7902"/>
                  </a:lnTo>
                  <a:lnTo>
                    <a:pt x="6834794" y="2002"/>
                  </a:lnTo>
                  <a:lnTo>
                    <a:pt x="6787712" y="0"/>
                  </a:lnTo>
                  <a:close/>
                </a:path>
              </a:pathLst>
            </a:custGeom>
            <a:solidFill>
              <a:srgbClr val="CFD7E7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93414" y="6837325"/>
              <a:ext cx="7333615" cy="3274060"/>
            </a:xfrm>
            <a:custGeom>
              <a:avLst/>
              <a:gdLst/>
              <a:ahLst/>
              <a:cxnLst/>
              <a:rect l="l" t="t" r="r" b="b"/>
              <a:pathLst>
                <a:path w="7333615" h="3274059">
                  <a:moveTo>
                    <a:pt x="7333385" y="545673"/>
                  </a:moveTo>
                  <a:lnTo>
                    <a:pt x="7333385" y="2728299"/>
                  </a:lnTo>
                  <a:lnTo>
                    <a:pt x="7331382" y="2775382"/>
                  </a:lnTo>
                  <a:lnTo>
                    <a:pt x="7325482" y="2821352"/>
                  </a:lnTo>
                  <a:lnTo>
                    <a:pt x="7315849" y="2866047"/>
                  </a:lnTo>
                  <a:lnTo>
                    <a:pt x="7302648" y="2909302"/>
                  </a:lnTo>
                  <a:lnTo>
                    <a:pt x="7286041" y="2950953"/>
                  </a:lnTo>
                  <a:lnTo>
                    <a:pt x="7266192" y="2990837"/>
                  </a:lnTo>
                  <a:lnTo>
                    <a:pt x="7243266" y="3028790"/>
                  </a:lnTo>
                  <a:lnTo>
                    <a:pt x="7217426" y="3064648"/>
                  </a:lnTo>
                  <a:lnTo>
                    <a:pt x="7188836" y="3098247"/>
                  </a:lnTo>
                  <a:lnTo>
                    <a:pt x="7157659" y="3129424"/>
                  </a:lnTo>
                  <a:lnTo>
                    <a:pt x="7124060" y="3158014"/>
                  </a:lnTo>
                  <a:lnTo>
                    <a:pt x="7088202" y="3183855"/>
                  </a:lnTo>
                  <a:lnTo>
                    <a:pt x="7050249" y="3206781"/>
                  </a:lnTo>
                  <a:lnTo>
                    <a:pt x="7010365" y="3226629"/>
                  </a:lnTo>
                  <a:lnTo>
                    <a:pt x="6968714" y="3243236"/>
                  </a:lnTo>
                  <a:lnTo>
                    <a:pt x="6925459" y="3256438"/>
                  </a:lnTo>
                  <a:lnTo>
                    <a:pt x="6880765" y="3266071"/>
                  </a:lnTo>
                  <a:lnTo>
                    <a:pt x="6834794" y="3271970"/>
                  </a:lnTo>
                  <a:lnTo>
                    <a:pt x="6787711" y="3273973"/>
                  </a:lnTo>
                  <a:lnTo>
                    <a:pt x="0" y="3273973"/>
                  </a:lnTo>
                  <a:lnTo>
                    <a:pt x="0" y="0"/>
                  </a:lnTo>
                  <a:lnTo>
                    <a:pt x="6787711" y="0"/>
                  </a:lnTo>
                  <a:lnTo>
                    <a:pt x="6834794" y="2002"/>
                  </a:lnTo>
                  <a:lnTo>
                    <a:pt x="6880765" y="7902"/>
                  </a:lnTo>
                  <a:lnTo>
                    <a:pt x="6925459" y="17535"/>
                  </a:lnTo>
                  <a:lnTo>
                    <a:pt x="6968714" y="30736"/>
                  </a:lnTo>
                  <a:lnTo>
                    <a:pt x="7010365" y="47343"/>
                  </a:lnTo>
                  <a:lnTo>
                    <a:pt x="7050249" y="67192"/>
                  </a:lnTo>
                  <a:lnTo>
                    <a:pt x="7088202" y="90118"/>
                  </a:lnTo>
                  <a:lnTo>
                    <a:pt x="7124060" y="115958"/>
                  </a:lnTo>
                  <a:lnTo>
                    <a:pt x="7157659" y="144548"/>
                  </a:lnTo>
                  <a:lnTo>
                    <a:pt x="7188836" y="175725"/>
                  </a:lnTo>
                  <a:lnTo>
                    <a:pt x="7217426" y="209324"/>
                  </a:lnTo>
                  <a:lnTo>
                    <a:pt x="7243266" y="245182"/>
                  </a:lnTo>
                  <a:lnTo>
                    <a:pt x="7266192" y="283135"/>
                  </a:lnTo>
                  <a:lnTo>
                    <a:pt x="7286041" y="323019"/>
                  </a:lnTo>
                  <a:lnTo>
                    <a:pt x="7302648" y="364670"/>
                  </a:lnTo>
                  <a:lnTo>
                    <a:pt x="7315849" y="407925"/>
                  </a:lnTo>
                  <a:lnTo>
                    <a:pt x="7325482" y="452619"/>
                  </a:lnTo>
                  <a:lnTo>
                    <a:pt x="7331382" y="498590"/>
                  </a:lnTo>
                  <a:lnTo>
                    <a:pt x="7333385" y="545673"/>
                  </a:lnTo>
                  <a:close/>
                </a:path>
              </a:pathLst>
            </a:custGeom>
            <a:ln w="20941">
              <a:solidFill>
                <a:srgbClr val="CF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112650" y="6939147"/>
            <a:ext cx="6840220" cy="2919095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347345" indent="-335280">
              <a:lnSpc>
                <a:spcPct val="100000"/>
              </a:lnSpc>
              <a:spcBef>
                <a:spcPts val="1160"/>
              </a:spcBef>
              <a:buFont typeface="Calibri"/>
              <a:buChar char="•"/>
              <a:tabLst>
                <a:tab pos="347980" algn="l"/>
              </a:tabLst>
            </a:pPr>
            <a:r>
              <a:rPr sz="3450" spc="140" dirty="0">
                <a:solidFill>
                  <a:srgbClr val="838787"/>
                </a:solidFill>
                <a:latin typeface="Cambria"/>
                <a:cs typeface="Cambria"/>
              </a:rPr>
              <a:t>1.Nerve</a:t>
            </a:r>
            <a:r>
              <a:rPr sz="3450" spc="175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3450" spc="120" dirty="0">
                <a:solidFill>
                  <a:srgbClr val="838787"/>
                </a:solidFill>
                <a:latin typeface="Cambria"/>
                <a:cs typeface="Cambria"/>
              </a:rPr>
              <a:t>excitability</a:t>
            </a:r>
            <a:r>
              <a:rPr sz="3450" spc="18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3450" spc="120" dirty="0">
                <a:solidFill>
                  <a:srgbClr val="838787"/>
                </a:solidFill>
                <a:latin typeface="Cambria"/>
                <a:cs typeface="Cambria"/>
              </a:rPr>
              <a:t>test</a:t>
            </a:r>
            <a:r>
              <a:rPr sz="3450" spc="175" dirty="0">
                <a:solidFill>
                  <a:srgbClr val="838787"/>
                </a:solidFill>
                <a:latin typeface="Cambria"/>
                <a:cs typeface="Cambria"/>
              </a:rPr>
              <a:t> (NET)</a:t>
            </a:r>
            <a:endParaRPr sz="3450">
              <a:latin typeface="Cambria"/>
              <a:cs typeface="Cambria"/>
            </a:endParaRPr>
          </a:p>
          <a:p>
            <a:pPr marL="279400" indent="-267335">
              <a:lnSpc>
                <a:spcPct val="100000"/>
              </a:lnSpc>
              <a:spcBef>
                <a:spcPts val="1060"/>
              </a:spcBef>
              <a:buSzPct val="97101"/>
              <a:buChar char="•"/>
              <a:tabLst>
                <a:tab pos="280035" algn="l"/>
              </a:tabLst>
            </a:pPr>
            <a:r>
              <a:rPr sz="3450" spc="145" dirty="0">
                <a:solidFill>
                  <a:srgbClr val="838787"/>
                </a:solidFill>
                <a:latin typeface="Cambria"/>
                <a:cs typeface="Cambria"/>
              </a:rPr>
              <a:t>2.Electromyography(EMG)</a:t>
            </a:r>
            <a:endParaRPr sz="3450">
              <a:latin typeface="Cambria"/>
              <a:cs typeface="Cambria"/>
            </a:endParaRPr>
          </a:p>
          <a:p>
            <a:pPr marL="248285" marR="1050925" indent="-236220">
              <a:lnSpc>
                <a:spcPts val="3710"/>
              </a:lnSpc>
              <a:spcBef>
                <a:spcPts val="675"/>
              </a:spcBef>
              <a:buSzPct val="97101"/>
              <a:buChar char="•"/>
              <a:tabLst>
                <a:tab pos="280035" algn="l"/>
              </a:tabLst>
            </a:pPr>
            <a:r>
              <a:rPr sz="3450" spc="190" dirty="0">
                <a:solidFill>
                  <a:srgbClr val="838787"/>
                </a:solidFill>
                <a:latin typeface="Cambria"/>
                <a:cs typeface="Cambria"/>
              </a:rPr>
              <a:t>3.Maximal </a:t>
            </a:r>
            <a:r>
              <a:rPr sz="3450" spc="140" dirty="0">
                <a:solidFill>
                  <a:srgbClr val="838787"/>
                </a:solidFill>
                <a:latin typeface="Cambria"/>
                <a:cs typeface="Cambria"/>
              </a:rPr>
              <a:t>stimulation </a:t>
            </a:r>
            <a:r>
              <a:rPr sz="3450" spc="120" dirty="0">
                <a:solidFill>
                  <a:srgbClr val="838787"/>
                </a:solidFill>
                <a:latin typeface="Cambria"/>
                <a:cs typeface="Cambria"/>
              </a:rPr>
              <a:t>test </a:t>
            </a:r>
            <a:r>
              <a:rPr sz="3450" spc="-745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3450" spc="160" dirty="0">
                <a:solidFill>
                  <a:srgbClr val="838787"/>
                </a:solidFill>
                <a:latin typeface="Cambria"/>
                <a:cs typeface="Cambria"/>
              </a:rPr>
              <a:t>(MST)</a:t>
            </a:r>
            <a:endParaRPr sz="3450">
              <a:latin typeface="Cambria"/>
              <a:cs typeface="Cambria"/>
            </a:endParaRPr>
          </a:p>
          <a:p>
            <a:pPr marL="279400" indent="-267335">
              <a:lnSpc>
                <a:spcPct val="100000"/>
              </a:lnSpc>
              <a:spcBef>
                <a:spcPts val="145"/>
              </a:spcBef>
              <a:buSzPct val="97101"/>
              <a:buChar char="•"/>
              <a:tabLst>
                <a:tab pos="280035" algn="l"/>
              </a:tabLst>
            </a:pPr>
            <a:r>
              <a:rPr sz="3450" spc="15" dirty="0">
                <a:solidFill>
                  <a:srgbClr val="838787"/>
                </a:solidFill>
                <a:latin typeface="Cambria"/>
                <a:cs typeface="Cambria"/>
              </a:rPr>
              <a:t>4</a:t>
            </a:r>
            <a:r>
              <a:rPr sz="3450" spc="195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3450" spc="105" dirty="0">
                <a:solidFill>
                  <a:srgbClr val="838787"/>
                </a:solidFill>
                <a:latin typeface="Cambria"/>
                <a:cs typeface="Cambria"/>
              </a:rPr>
              <a:t>Electroneuronography</a:t>
            </a:r>
            <a:r>
              <a:rPr sz="3450" spc="200" dirty="0">
                <a:solidFill>
                  <a:srgbClr val="838787"/>
                </a:solidFill>
                <a:latin typeface="Cambria"/>
                <a:cs typeface="Cambria"/>
              </a:rPr>
              <a:t> </a:t>
            </a:r>
            <a:r>
              <a:rPr sz="3450" spc="185" dirty="0">
                <a:solidFill>
                  <a:srgbClr val="838787"/>
                </a:solidFill>
                <a:latin typeface="Cambria"/>
                <a:cs typeface="Cambria"/>
              </a:rPr>
              <a:t>(ENoG)</a:t>
            </a:r>
            <a:endParaRPr sz="3450">
              <a:latin typeface="Cambria"/>
              <a:cs typeface="Cambri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857918" y="6417605"/>
            <a:ext cx="4146550" cy="4113529"/>
            <a:chOff x="2857918" y="6417605"/>
            <a:chExt cx="4146550" cy="4113529"/>
          </a:xfrm>
        </p:grpSpPr>
        <p:sp>
          <p:nvSpPr>
            <p:cNvPr id="16" name="object 16"/>
            <p:cNvSpPr/>
            <p:nvPr/>
          </p:nvSpPr>
          <p:spPr>
            <a:xfrm>
              <a:off x="2868389" y="6428076"/>
              <a:ext cx="4125595" cy="4092575"/>
            </a:xfrm>
            <a:custGeom>
              <a:avLst/>
              <a:gdLst/>
              <a:ahLst/>
              <a:cxnLst/>
              <a:rect l="l" t="t" r="r" b="b"/>
              <a:pathLst>
                <a:path w="4125595" h="4092575">
                  <a:moveTo>
                    <a:pt x="3442937" y="0"/>
                  </a:moveTo>
                  <a:lnTo>
                    <a:pt x="682091" y="0"/>
                  </a:lnTo>
                  <a:lnTo>
                    <a:pt x="633379" y="1712"/>
                  </a:lnTo>
                  <a:lnTo>
                    <a:pt x="585591" y="6773"/>
                  </a:lnTo>
                  <a:lnTo>
                    <a:pt x="538843" y="15067"/>
                  </a:lnTo>
                  <a:lnTo>
                    <a:pt x="493250" y="26478"/>
                  </a:lnTo>
                  <a:lnTo>
                    <a:pt x="448929" y="40891"/>
                  </a:lnTo>
                  <a:lnTo>
                    <a:pt x="405993" y="58191"/>
                  </a:lnTo>
                  <a:lnTo>
                    <a:pt x="364558" y="78262"/>
                  </a:lnTo>
                  <a:lnTo>
                    <a:pt x="324741" y="100989"/>
                  </a:lnTo>
                  <a:lnTo>
                    <a:pt x="286656" y="126256"/>
                  </a:lnTo>
                  <a:lnTo>
                    <a:pt x="250419" y="153948"/>
                  </a:lnTo>
                  <a:lnTo>
                    <a:pt x="216144" y="183949"/>
                  </a:lnTo>
                  <a:lnTo>
                    <a:pt x="183949" y="216144"/>
                  </a:lnTo>
                  <a:lnTo>
                    <a:pt x="153948" y="250419"/>
                  </a:lnTo>
                  <a:lnTo>
                    <a:pt x="126256" y="286656"/>
                  </a:lnTo>
                  <a:lnTo>
                    <a:pt x="100989" y="324741"/>
                  </a:lnTo>
                  <a:lnTo>
                    <a:pt x="78262" y="364558"/>
                  </a:lnTo>
                  <a:lnTo>
                    <a:pt x="58191" y="405993"/>
                  </a:lnTo>
                  <a:lnTo>
                    <a:pt x="40891" y="448929"/>
                  </a:lnTo>
                  <a:lnTo>
                    <a:pt x="26478" y="493250"/>
                  </a:lnTo>
                  <a:lnTo>
                    <a:pt x="15067" y="538843"/>
                  </a:lnTo>
                  <a:lnTo>
                    <a:pt x="6773" y="585591"/>
                  </a:lnTo>
                  <a:lnTo>
                    <a:pt x="1712" y="633379"/>
                  </a:lnTo>
                  <a:lnTo>
                    <a:pt x="0" y="682091"/>
                  </a:lnTo>
                  <a:lnTo>
                    <a:pt x="0" y="3410375"/>
                  </a:lnTo>
                  <a:lnTo>
                    <a:pt x="1712" y="3459087"/>
                  </a:lnTo>
                  <a:lnTo>
                    <a:pt x="6773" y="3506875"/>
                  </a:lnTo>
                  <a:lnTo>
                    <a:pt x="15067" y="3553623"/>
                  </a:lnTo>
                  <a:lnTo>
                    <a:pt x="26478" y="3599215"/>
                  </a:lnTo>
                  <a:lnTo>
                    <a:pt x="40891" y="3643537"/>
                  </a:lnTo>
                  <a:lnTo>
                    <a:pt x="58191" y="3686473"/>
                  </a:lnTo>
                  <a:lnTo>
                    <a:pt x="78262" y="3727908"/>
                  </a:lnTo>
                  <a:lnTo>
                    <a:pt x="100989" y="3767725"/>
                  </a:lnTo>
                  <a:lnTo>
                    <a:pt x="126256" y="3805810"/>
                  </a:lnTo>
                  <a:lnTo>
                    <a:pt x="153948" y="3842047"/>
                  </a:lnTo>
                  <a:lnTo>
                    <a:pt x="183949" y="3876321"/>
                  </a:lnTo>
                  <a:lnTo>
                    <a:pt x="216144" y="3908517"/>
                  </a:lnTo>
                  <a:lnTo>
                    <a:pt x="250419" y="3938518"/>
                  </a:lnTo>
                  <a:lnTo>
                    <a:pt x="286656" y="3966210"/>
                  </a:lnTo>
                  <a:lnTo>
                    <a:pt x="324741" y="3991477"/>
                  </a:lnTo>
                  <a:lnTo>
                    <a:pt x="364558" y="4014204"/>
                  </a:lnTo>
                  <a:lnTo>
                    <a:pt x="405993" y="4034275"/>
                  </a:lnTo>
                  <a:lnTo>
                    <a:pt x="448929" y="4051574"/>
                  </a:lnTo>
                  <a:lnTo>
                    <a:pt x="493250" y="4065988"/>
                  </a:lnTo>
                  <a:lnTo>
                    <a:pt x="538843" y="4077399"/>
                  </a:lnTo>
                  <a:lnTo>
                    <a:pt x="585591" y="4085693"/>
                  </a:lnTo>
                  <a:lnTo>
                    <a:pt x="633379" y="4090753"/>
                  </a:lnTo>
                  <a:lnTo>
                    <a:pt x="682091" y="4092466"/>
                  </a:lnTo>
                  <a:lnTo>
                    <a:pt x="3442937" y="4092466"/>
                  </a:lnTo>
                  <a:lnTo>
                    <a:pt x="3491649" y="4090753"/>
                  </a:lnTo>
                  <a:lnTo>
                    <a:pt x="3539437" y="4085693"/>
                  </a:lnTo>
                  <a:lnTo>
                    <a:pt x="3586185" y="4077399"/>
                  </a:lnTo>
                  <a:lnTo>
                    <a:pt x="3631777" y="4065988"/>
                  </a:lnTo>
                  <a:lnTo>
                    <a:pt x="3676099" y="4051574"/>
                  </a:lnTo>
                  <a:lnTo>
                    <a:pt x="3719035" y="4034275"/>
                  </a:lnTo>
                  <a:lnTo>
                    <a:pt x="3760469" y="4014204"/>
                  </a:lnTo>
                  <a:lnTo>
                    <a:pt x="3800287" y="3991477"/>
                  </a:lnTo>
                  <a:lnTo>
                    <a:pt x="3838372" y="3966210"/>
                  </a:lnTo>
                  <a:lnTo>
                    <a:pt x="3874609" y="3938518"/>
                  </a:lnTo>
                  <a:lnTo>
                    <a:pt x="3908883" y="3908517"/>
                  </a:lnTo>
                  <a:lnTo>
                    <a:pt x="3941079" y="3876321"/>
                  </a:lnTo>
                  <a:lnTo>
                    <a:pt x="3971080" y="3842047"/>
                  </a:lnTo>
                  <a:lnTo>
                    <a:pt x="3998772" y="3805810"/>
                  </a:lnTo>
                  <a:lnTo>
                    <a:pt x="4024039" y="3767725"/>
                  </a:lnTo>
                  <a:lnTo>
                    <a:pt x="4046766" y="3727908"/>
                  </a:lnTo>
                  <a:lnTo>
                    <a:pt x="4066837" y="3686473"/>
                  </a:lnTo>
                  <a:lnTo>
                    <a:pt x="4084136" y="3643537"/>
                  </a:lnTo>
                  <a:lnTo>
                    <a:pt x="4098549" y="3599215"/>
                  </a:lnTo>
                  <a:lnTo>
                    <a:pt x="4109961" y="3553623"/>
                  </a:lnTo>
                  <a:lnTo>
                    <a:pt x="4118254" y="3506875"/>
                  </a:lnTo>
                  <a:lnTo>
                    <a:pt x="4123315" y="3459087"/>
                  </a:lnTo>
                  <a:lnTo>
                    <a:pt x="4125028" y="3410375"/>
                  </a:lnTo>
                  <a:lnTo>
                    <a:pt x="4125028" y="682091"/>
                  </a:lnTo>
                  <a:lnTo>
                    <a:pt x="4123315" y="633379"/>
                  </a:lnTo>
                  <a:lnTo>
                    <a:pt x="4118254" y="585591"/>
                  </a:lnTo>
                  <a:lnTo>
                    <a:pt x="4109961" y="538843"/>
                  </a:lnTo>
                  <a:lnTo>
                    <a:pt x="4098549" y="493250"/>
                  </a:lnTo>
                  <a:lnTo>
                    <a:pt x="4084136" y="448929"/>
                  </a:lnTo>
                  <a:lnTo>
                    <a:pt x="4066837" y="405993"/>
                  </a:lnTo>
                  <a:lnTo>
                    <a:pt x="4046766" y="364558"/>
                  </a:lnTo>
                  <a:lnTo>
                    <a:pt x="4024039" y="324741"/>
                  </a:lnTo>
                  <a:lnTo>
                    <a:pt x="3998772" y="286656"/>
                  </a:lnTo>
                  <a:lnTo>
                    <a:pt x="3971080" y="250419"/>
                  </a:lnTo>
                  <a:lnTo>
                    <a:pt x="3941079" y="216144"/>
                  </a:lnTo>
                  <a:lnTo>
                    <a:pt x="3908883" y="183949"/>
                  </a:lnTo>
                  <a:lnTo>
                    <a:pt x="3874609" y="153948"/>
                  </a:lnTo>
                  <a:lnTo>
                    <a:pt x="3838372" y="126256"/>
                  </a:lnTo>
                  <a:lnTo>
                    <a:pt x="3800287" y="100989"/>
                  </a:lnTo>
                  <a:lnTo>
                    <a:pt x="3760469" y="78262"/>
                  </a:lnTo>
                  <a:lnTo>
                    <a:pt x="3719035" y="58191"/>
                  </a:lnTo>
                  <a:lnTo>
                    <a:pt x="3676099" y="40891"/>
                  </a:lnTo>
                  <a:lnTo>
                    <a:pt x="3631777" y="26478"/>
                  </a:lnTo>
                  <a:lnTo>
                    <a:pt x="3586185" y="15067"/>
                  </a:lnTo>
                  <a:lnTo>
                    <a:pt x="3539437" y="6773"/>
                  </a:lnTo>
                  <a:lnTo>
                    <a:pt x="3491649" y="1712"/>
                  </a:lnTo>
                  <a:lnTo>
                    <a:pt x="3442937" y="0"/>
                  </a:lnTo>
                  <a:close/>
                </a:path>
              </a:pathLst>
            </a:custGeom>
            <a:solidFill>
              <a:srgbClr val="4BAC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68389" y="6428076"/>
              <a:ext cx="4125595" cy="4092575"/>
            </a:xfrm>
            <a:custGeom>
              <a:avLst/>
              <a:gdLst/>
              <a:ahLst/>
              <a:cxnLst/>
              <a:rect l="l" t="t" r="r" b="b"/>
              <a:pathLst>
                <a:path w="4125595" h="4092575">
                  <a:moveTo>
                    <a:pt x="682091" y="0"/>
                  </a:moveTo>
                  <a:lnTo>
                    <a:pt x="3442937" y="0"/>
                  </a:lnTo>
                  <a:lnTo>
                    <a:pt x="3491649" y="1712"/>
                  </a:lnTo>
                  <a:lnTo>
                    <a:pt x="3539437" y="6773"/>
                  </a:lnTo>
                  <a:lnTo>
                    <a:pt x="3586185" y="15067"/>
                  </a:lnTo>
                  <a:lnTo>
                    <a:pt x="3631777" y="26478"/>
                  </a:lnTo>
                  <a:lnTo>
                    <a:pt x="3676099" y="40891"/>
                  </a:lnTo>
                  <a:lnTo>
                    <a:pt x="3719035" y="58191"/>
                  </a:lnTo>
                  <a:lnTo>
                    <a:pt x="3760469" y="78262"/>
                  </a:lnTo>
                  <a:lnTo>
                    <a:pt x="3800287" y="100988"/>
                  </a:lnTo>
                  <a:lnTo>
                    <a:pt x="3838372" y="126255"/>
                  </a:lnTo>
                  <a:lnTo>
                    <a:pt x="3874609" y="153947"/>
                  </a:lnTo>
                  <a:lnTo>
                    <a:pt x="3908883" y="183949"/>
                  </a:lnTo>
                  <a:lnTo>
                    <a:pt x="3941079" y="216144"/>
                  </a:lnTo>
                  <a:lnTo>
                    <a:pt x="3971080" y="250418"/>
                  </a:lnTo>
                  <a:lnTo>
                    <a:pt x="3998772" y="286656"/>
                  </a:lnTo>
                  <a:lnTo>
                    <a:pt x="4024039" y="324741"/>
                  </a:lnTo>
                  <a:lnTo>
                    <a:pt x="4046766" y="364558"/>
                  </a:lnTo>
                  <a:lnTo>
                    <a:pt x="4066837" y="405992"/>
                  </a:lnTo>
                  <a:lnTo>
                    <a:pt x="4084136" y="448928"/>
                  </a:lnTo>
                  <a:lnTo>
                    <a:pt x="4098549" y="493250"/>
                  </a:lnTo>
                  <a:lnTo>
                    <a:pt x="4109961" y="538843"/>
                  </a:lnTo>
                  <a:lnTo>
                    <a:pt x="4118254" y="585591"/>
                  </a:lnTo>
                  <a:lnTo>
                    <a:pt x="4123315" y="633379"/>
                  </a:lnTo>
                  <a:lnTo>
                    <a:pt x="4125028" y="682091"/>
                  </a:lnTo>
                  <a:lnTo>
                    <a:pt x="4125028" y="3410374"/>
                  </a:lnTo>
                  <a:lnTo>
                    <a:pt x="4123315" y="3459086"/>
                  </a:lnTo>
                  <a:lnTo>
                    <a:pt x="4118254" y="3506874"/>
                  </a:lnTo>
                  <a:lnTo>
                    <a:pt x="4109961" y="3553622"/>
                  </a:lnTo>
                  <a:lnTo>
                    <a:pt x="4098549" y="3599215"/>
                  </a:lnTo>
                  <a:lnTo>
                    <a:pt x="4084136" y="3643537"/>
                  </a:lnTo>
                  <a:lnTo>
                    <a:pt x="4066837" y="3686473"/>
                  </a:lnTo>
                  <a:lnTo>
                    <a:pt x="4046766" y="3727907"/>
                  </a:lnTo>
                  <a:lnTo>
                    <a:pt x="4024039" y="3767725"/>
                  </a:lnTo>
                  <a:lnTo>
                    <a:pt x="3998772" y="3805810"/>
                  </a:lnTo>
                  <a:lnTo>
                    <a:pt x="3971080" y="3842047"/>
                  </a:lnTo>
                  <a:lnTo>
                    <a:pt x="3941079" y="3876321"/>
                  </a:lnTo>
                  <a:lnTo>
                    <a:pt x="3908883" y="3908516"/>
                  </a:lnTo>
                  <a:lnTo>
                    <a:pt x="3874609" y="3938518"/>
                  </a:lnTo>
                  <a:lnTo>
                    <a:pt x="3838372" y="3966210"/>
                  </a:lnTo>
                  <a:lnTo>
                    <a:pt x="3800287" y="3991477"/>
                  </a:lnTo>
                  <a:lnTo>
                    <a:pt x="3760469" y="4014203"/>
                  </a:lnTo>
                  <a:lnTo>
                    <a:pt x="3719035" y="4034274"/>
                  </a:lnTo>
                  <a:lnTo>
                    <a:pt x="3676099" y="4051574"/>
                  </a:lnTo>
                  <a:lnTo>
                    <a:pt x="3631777" y="4065987"/>
                  </a:lnTo>
                  <a:lnTo>
                    <a:pt x="3586185" y="4077398"/>
                  </a:lnTo>
                  <a:lnTo>
                    <a:pt x="3539437" y="4085692"/>
                  </a:lnTo>
                  <a:lnTo>
                    <a:pt x="3491649" y="4090753"/>
                  </a:lnTo>
                  <a:lnTo>
                    <a:pt x="3442937" y="4092465"/>
                  </a:lnTo>
                  <a:lnTo>
                    <a:pt x="682091" y="4092465"/>
                  </a:lnTo>
                  <a:lnTo>
                    <a:pt x="633379" y="4090753"/>
                  </a:lnTo>
                  <a:lnTo>
                    <a:pt x="585591" y="4085692"/>
                  </a:lnTo>
                  <a:lnTo>
                    <a:pt x="538843" y="4077398"/>
                  </a:lnTo>
                  <a:lnTo>
                    <a:pt x="493250" y="4065987"/>
                  </a:lnTo>
                  <a:lnTo>
                    <a:pt x="448928" y="4051574"/>
                  </a:lnTo>
                  <a:lnTo>
                    <a:pt x="405992" y="4034274"/>
                  </a:lnTo>
                  <a:lnTo>
                    <a:pt x="364558" y="4014203"/>
                  </a:lnTo>
                  <a:lnTo>
                    <a:pt x="324741" y="3991477"/>
                  </a:lnTo>
                  <a:lnTo>
                    <a:pt x="286656" y="3966210"/>
                  </a:lnTo>
                  <a:lnTo>
                    <a:pt x="250418" y="3938518"/>
                  </a:lnTo>
                  <a:lnTo>
                    <a:pt x="216144" y="3908516"/>
                  </a:lnTo>
                  <a:lnTo>
                    <a:pt x="183949" y="3876321"/>
                  </a:lnTo>
                  <a:lnTo>
                    <a:pt x="153947" y="3842047"/>
                  </a:lnTo>
                  <a:lnTo>
                    <a:pt x="126255" y="3805810"/>
                  </a:lnTo>
                  <a:lnTo>
                    <a:pt x="100988" y="3767725"/>
                  </a:lnTo>
                  <a:lnTo>
                    <a:pt x="78262" y="3727907"/>
                  </a:lnTo>
                  <a:lnTo>
                    <a:pt x="58191" y="3686473"/>
                  </a:lnTo>
                  <a:lnTo>
                    <a:pt x="40891" y="3643537"/>
                  </a:lnTo>
                  <a:lnTo>
                    <a:pt x="26478" y="3599215"/>
                  </a:lnTo>
                  <a:lnTo>
                    <a:pt x="15067" y="3553622"/>
                  </a:lnTo>
                  <a:lnTo>
                    <a:pt x="6773" y="3506874"/>
                  </a:lnTo>
                  <a:lnTo>
                    <a:pt x="1712" y="3459086"/>
                  </a:lnTo>
                  <a:lnTo>
                    <a:pt x="0" y="3410374"/>
                  </a:lnTo>
                  <a:lnTo>
                    <a:pt x="0" y="682091"/>
                  </a:lnTo>
                  <a:lnTo>
                    <a:pt x="1712" y="633379"/>
                  </a:lnTo>
                  <a:lnTo>
                    <a:pt x="6773" y="585591"/>
                  </a:lnTo>
                  <a:lnTo>
                    <a:pt x="15067" y="538843"/>
                  </a:lnTo>
                  <a:lnTo>
                    <a:pt x="26478" y="493250"/>
                  </a:lnTo>
                  <a:lnTo>
                    <a:pt x="40891" y="448928"/>
                  </a:lnTo>
                  <a:lnTo>
                    <a:pt x="58191" y="405992"/>
                  </a:lnTo>
                  <a:lnTo>
                    <a:pt x="78262" y="364558"/>
                  </a:lnTo>
                  <a:lnTo>
                    <a:pt x="100988" y="324741"/>
                  </a:lnTo>
                  <a:lnTo>
                    <a:pt x="126255" y="286656"/>
                  </a:lnTo>
                  <a:lnTo>
                    <a:pt x="153947" y="250418"/>
                  </a:lnTo>
                  <a:lnTo>
                    <a:pt x="183949" y="216144"/>
                  </a:lnTo>
                  <a:lnTo>
                    <a:pt x="216144" y="183949"/>
                  </a:lnTo>
                  <a:lnTo>
                    <a:pt x="250418" y="153947"/>
                  </a:lnTo>
                  <a:lnTo>
                    <a:pt x="286656" y="126255"/>
                  </a:lnTo>
                  <a:lnTo>
                    <a:pt x="324741" y="100988"/>
                  </a:lnTo>
                  <a:lnTo>
                    <a:pt x="364558" y="78262"/>
                  </a:lnTo>
                  <a:lnTo>
                    <a:pt x="405992" y="58191"/>
                  </a:lnTo>
                  <a:lnTo>
                    <a:pt x="448928" y="40891"/>
                  </a:lnTo>
                  <a:lnTo>
                    <a:pt x="493250" y="26478"/>
                  </a:lnTo>
                  <a:lnTo>
                    <a:pt x="538843" y="15067"/>
                  </a:lnTo>
                  <a:lnTo>
                    <a:pt x="585591" y="6773"/>
                  </a:lnTo>
                  <a:lnTo>
                    <a:pt x="633379" y="1712"/>
                  </a:lnTo>
                  <a:lnTo>
                    <a:pt x="682091" y="0"/>
                  </a:lnTo>
                  <a:close/>
                </a:path>
              </a:pathLst>
            </a:custGeom>
            <a:ln w="20941">
              <a:solidFill>
                <a:srgbClr val="377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324154" y="7751136"/>
            <a:ext cx="3213735" cy="143319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065" marR="5080" algn="ctr">
              <a:lnSpc>
                <a:spcPts val="3560"/>
              </a:lnSpc>
              <a:spcBef>
                <a:spcPts val="550"/>
              </a:spcBef>
            </a:pPr>
            <a:r>
              <a:rPr sz="3300" b="1" i="1" spc="590" dirty="0">
                <a:solidFill>
                  <a:srgbClr val="FFFFFF"/>
                </a:solidFill>
                <a:latin typeface="Cambria"/>
                <a:cs typeface="Cambria"/>
              </a:rPr>
              <a:t>E</a:t>
            </a:r>
            <a:r>
              <a:rPr sz="3300" b="1" i="1" spc="565" dirty="0">
                <a:solidFill>
                  <a:srgbClr val="FFFFFF"/>
                </a:solidFill>
                <a:latin typeface="Cambria"/>
                <a:cs typeface="Cambria"/>
              </a:rPr>
              <a:t>L</a:t>
            </a:r>
            <a:r>
              <a:rPr sz="3300" b="1" i="1" spc="590" dirty="0">
                <a:solidFill>
                  <a:srgbClr val="FFFFFF"/>
                </a:solidFill>
                <a:latin typeface="Cambria"/>
                <a:cs typeface="Cambria"/>
              </a:rPr>
              <a:t>E</a:t>
            </a:r>
            <a:r>
              <a:rPr sz="3300" b="1" i="1" spc="680" dirty="0">
                <a:solidFill>
                  <a:srgbClr val="FFFFFF"/>
                </a:solidFill>
                <a:latin typeface="Cambria"/>
                <a:cs typeface="Cambria"/>
              </a:rPr>
              <a:t>C</a:t>
            </a:r>
            <a:r>
              <a:rPr sz="3300" b="1" i="1" spc="390" dirty="0">
                <a:solidFill>
                  <a:srgbClr val="FFFFFF"/>
                </a:solidFill>
                <a:latin typeface="Cambria"/>
                <a:cs typeface="Cambria"/>
              </a:rPr>
              <a:t>T</a:t>
            </a:r>
            <a:r>
              <a:rPr sz="3300" b="1" i="1" spc="535" dirty="0">
                <a:solidFill>
                  <a:srgbClr val="FFFFFF"/>
                </a:solidFill>
                <a:latin typeface="Cambria"/>
                <a:cs typeface="Cambria"/>
              </a:rPr>
              <a:t>R</a:t>
            </a:r>
            <a:r>
              <a:rPr sz="3300" b="1" i="1" spc="495" dirty="0">
                <a:solidFill>
                  <a:srgbClr val="FFFFFF"/>
                </a:solidFill>
                <a:latin typeface="Cambria"/>
                <a:cs typeface="Cambria"/>
              </a:rPr>
              <a:t>OP</a:t>
            </a:r>
            <a:r>
              <a:rPr sz="3300" b="1" i="1" spc="580" dirty="0">
                <a:solidFill>
                  <a:srgbClr val="FFFFFF"/>
                </a:solidFill>
                <a:latin typeface="Cambria"/>
                <a:cs typeface="Cambria"/>
              </a:rPr>
              <a:t>H</a:t>
            </a:r>
            <a:r>
              <a:rPr sz="3300" b="1" i="1" spc="245" dirty="0">
                <a:solidFill>
                  <a:srgbClr val="FFFFFF"/>
                </a:solidFill>
                <a:latin typeface="Cambria"/>
                <a:cs typeface="Cambria"/>
              </a:rPr>
              <a:t>Y  </a:t>
            </a:r>
            <a:r>
              <a:rPr sz="3300" b="1" i="1" spc="520" dirty="0">
                <a:solidFill>
                  <a:srgbClr val="FFFFFF"/>
                </a:solidFill>
                <a:latin typeface="Cambria"/>
                <a:cs typeface="Cambria"/>
              </a:rPr>
              <a:t>SIOLOGIC </a:t>
            </a:r>
            <a:r>
              <a:rPr sz="3300" b="1" i="1" spc="5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300" b="1" i="1" spc="509" dirty="0">
                <a:solidFill>
                  <a:srgbClr val="FFFFFF"/>
                </a:solidFill>
                <a:latin typeface="Cambria"/>
                <a:cs typeface="Cambria"/>
              </a:rPr>
              <a:t>TESTS</a:t>
            </a:r>
            <a:endParaRPr sz="33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45631" y="462784"/>
            <a:ext cx="7459980" cy="942340"/>
            <a:chOff x="5945631" y="462784"/>
            <a:chExt cx="7459980" cy="942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5631" y="462784"/>
              <a:ext cx="7459982" cy="94190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0971" y="481634"/>
              <a:ext cx="7389304" cy="87122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80970" y="481629"/>
            <a:ext cx="7389495" cy="871855"/>
          </a:xfrm>
          <a:prstGeom prst="rect">
            <a:avLst/>
          </a:prstGeom>
          <a:ln w="7853">
            <a:solidFill>
              <a:srgbClr val="BE4B48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8575" algn="ctr">
              <a:lnSpc>
                <a:spcPts val="6375"/>
              </a:lnSpc>
            </a:pPr>
            <a:r>
              <a:rPr sz="6550" u="heavy" spc="-50" dirty="0">
                <a:uFill>
                  <a:solidFill>
                    <a:srgbClr val="000000"/>
                  </a:solidFill>
                </a:uFill>
              </a:rPr>
              <a:t>Schirmer's</a:t>
            </a:r>
            <a:r>
              <a:rPr sz="6550" u="heavy" spc="-19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6550" u="heavy" spc="-204" dirty="0">
                <a:uFill>
                  <a:solidFill>
                    <a:srgbClr val="000000"/>
                  </a:solidFill>
                </a:uFill>
              </a:rPr>
              <a:t>Test</a:t>
            </a:r>
            <a:endParaRPr sz="6550"/>
          </a:p>
        </p:txBody>
      </p:sp>
      <p:sp>
        <p:nvSpPr>
          <p:cNvPr id="6" name="object 6"/>
          <p:cNvSpPr txBox="1"/>
          <p:nvPr/>
        </p:nvSpPr>
        <p:spPr>
          <a:xfrm>
            <a:off x="1573965" y="4027937"/>
            <a:ext cx="15862300" cy="62553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600" b="1" spc="-25" dirty="0">
                <a:solidFill>
                  <a:srgbClr val="4BACC6"/>
                </a:solidFill>
                <a:latin typeface="Calibri"/>
                <a:cs typeface="Calibri"/>
              </a:rPr>
              <a:t>Geniculate</a:t>
            </a:r>
            <a:r>
              <a:rPr sz="4600" b="1" spc="-40" dirty="0">
                <a:solidFill>
                  <a:srgbClr val="4BACC6"/>
                </a:solidFill>
                <a:latin typeface="Calibri"/>
                <a:cs typeface="Calibri"/>
              </a:rPr>
              <a:t> </a:t>
            </a:r>
            <a:r>
              <a:rPr sz="4600" b="1" spc="-20" dirty="0">
                <a:solidFill>
                  <a:srgbClr val="4BACC6"/>
                </a:solidFill>
                <a:latin typeface="Calibri"/>
                <a:cs typeface="Calibri"/>
              </a:rPr>
              <a:t>ganglion</a:t>
            </a:r>
            <a:r>
              <a:rPr sz="4600" b="1" dirty="0">
                <a:solidFill>
                  <a:srgbClr val="4BACC6"/>
                </a:solidFill>
                <a:latin typeface="Calibri"/>
                <a:cs typeface="Calibri"/>
              </a:rPr>
              <a:t> </a:t>
            </a:r>
            <a:r>
              <a:rPr sz="4600" b="1" spc="10" dirty="0">
                <a:solidFill>
                  <a:srgbClr val="4BACC6"/>
                </a:solidFill>
                <a:latin typeface="Calibri"/>
                <a:cs typeface="Calibri"/>
              </a:rPr>
              <a:t>&amp;</a:t>
            </a:r>
            <a:r>
              <a:rPr sz="4600" b="1" dirty="0">
                <a:solidFill>
                  <a:srgbClr val="4BACC6"/>
                </a:solidFill>
                <a:latin typeface="Calibri"/>
                <a:cs typeface="Calibri"/>
              </a:rPr>
              <a:t> </a:t>
            </a:r>
            <a:r>
              <a:rPr sz="4600" b="1" spc="-20" dirty="0">
                <a:solidFill>
                  <a:srgbClr val="4BACC6"/>
                </a:solidFill>
                <a:latin typeface="Calibri"/>
                <a:cs typeface="Calibri"/>
              </a:rPr>
              <a:t>petrosal</a:t>
            </a:r>
            <a:r>
              <a:rPr sz="4600" b="1" spc="-35" dirty="0">
                <a:solidFill>
                  <a:srgbClr val="4BACC6"/>
                </a:solidFill>
                <a:latin typeface="Calibri"/>
                <a:cs typeface="Calibri"/>
              </a:rPr>
              <a:t> </a:t>
            </a:r>
            <a:r>
              <a:rPr sz="4600" b="1" spc="-10" dirty="0">
                <a:solidFill>
                  <a:srgbClr val="4BACC6"/>
                </a:solidFill>
                <a:latin typeface="Calibri"/>
                <a:cs typeface="Calibri"/>
              </a:rPr>
              <a:t>nerve</a:t>
            </a:r>
            <a:r>
              <a:rPr sz="4600" b="1" spc="-30" dirty="0">
                <a:solidFill>
                  <a:srgbClr val="4BACC6"/>
                </a:solidFill>
                <a:latin typeface="Calibri"/>
                <a:cs typeface="Calibri"/>
              </a:rPr>
              <a:t> </a:t>
            </a:r>
            <a:r>
              <a:rPr sz="4600" b="1" spc="-10" dirty="0">
                <a:solidFill>
                  <a:srgbClr val="4BACC6"/>
                </a:solidFill>
                <a:latin typeface="Calibri"/>
                <a:cs typeface="Calibri"/>
              </a:rPr>
              <a:t>function</a:t>
            </a:r>
            <a:r>
              <a:rPr sz="4600" b="1" spc="5" dirty="0">
                <a:solidFill>
                  <a:srgbClr val="4BACC6"/>
                </a:solidFill>
                <a:latin typeface="Calibri"/>
                <a:cs typeface="Calibri"/>
              </a:rPr>
              <a:t> </a:t>
            </a:r>
            <a:r>
              <a:rPr sz="4600" b="1" spc="-25" dirty="0">
                <a:solidFill>
                  <a:srgbClr val="4BACC6"/>
                </a:solidFill>
                <a:latin typeface="Calibri"/>
                <a:cs typeface="Calibri"/>
              </a:rPr>
              <a:t>test</a:t>
            </a:r>
            <a:endParaRPr sz="4600">
              <a:latin typeface="Calibri"/>
              <a:cs typeface="Calibri"/>
            </a:endParaRPr>
          </a:p>
          <a:p>
            <a:pPr marL="577850" indent="-565785">
              <a:lnSpc>
                <a:spcPct val="100000"/>
              </a:lnSpc>
              <a:spcBef>
                <a:spcPts val="4105"/>
              </a:spcBef>
              <a:buClr>
                <a:srgbClr val="6E6E73"/>
              </a:buClr>
              <a:buSzPct val="80434"/>
              <a:buFont typeface="MS UI Gothic"/>
              <a:buChar char="❑"/>
              <a:tabLst>
                <a:tab pos="578485" algn="l"/>
              </a:tabLst>
            </a:pPr>
            <a:r>
              <a:rPr sz="4600" b="1" i="1" spc="-10" dirty="0">
                <a:solidFill>
                  <a:srgbClr val="838787"/>
                </a:solidFill>
                <a:latin typeface="Calibri"/>
                <a:cs typeface="Calibri"/>
              </a:rPr>
              <a:t>Schirmer’s</a:t>
            </a:r>
            <a:r>
              <a:rPr sz="4600" b="1" i="1" spc="-25" dirty="0">
                <a:solidFill>
                  <a:srgbClr val="838787"/>
                </a:solidFill>
                <a:latin typeface="Calibri"/>
                <a:cs typeface="Calibri"/>
              </a:rPr>
              <a:t> test </a:t>
            </a:r>
            <a:r>
              <a:rPr sz="4600" b="1" i="1" dirty="0">
                <a:solidFill>
                  <a:srgbClr val="838787"/>
                </a:solidFill>
                <a:latin typeface="Calibri"/>
                <a:cs typeface="Calibri"/>
              </a:rPr>
              <a:t>+ve</a:t>
            </a:r>
            <a:r>
              <a:rPr sz="4600" b="1" i="1" spc="-3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b="1" i="1" spc="-5" dirty="0">
                <a:solidFill>
                  <a:srgbClr val="838787"/>
                </a:solidFill>
                <a:latin typeface="Calibri"/>
                <a:cs typeface="Calibri"/>
              </a:rPr>
              <a:t>when</a:t>
            </a:r>
            <a:endParaRPr sz="4600">
              <a:latin typeface="Calibri"/>
              <a:cs typeface="Calibri"/>
            </a:endParaRPr>
          </a:p>
          <a:p>
            <a:pPr marL="577850" marR="3780154" indent="-565785">
              <a:lnSpc>
                <a:spcPts val="5130"/>
              </a:lnSpc>
              <a:spcBef>
                <a:spcPts val="4025"/>
              </a:spcBef>
              <a:buClr>
                <a:srgbClr val="6E6E73"/>
              </a:buClr>
              <a:buSzPct val="80434"/>
              <a:buFont typeface="MS UI Gothic"/>
              <a:buChar char="❑"/>
              <a:tabLst>
                <a:tab pos="578485" algn="l"/>
              </a:tabLst>
            </a:pPr>
            <a:r>
              <a:rPr sz="4600" spc="-30" dirty="0">
                <a:solidFill>
                  <a:srgbClr val="838787"/>
                </a:solidFill>
                <a:latin typeface="Calibri"/>
                <a:cs typeface="Calibri"/>
              </a:rPr>
              <a:t>Affected </a:t>
            </a:r>
            <a:r>
              <a:rPr sz="4600" spc="-5" dirty="0">
                <a:solidFill>
                  <a:srgbClr val="838787"/>
                </a:solidFill>
                <a:latin typeface="Calibri"/>
                <a:cs typeface="Calibri"/>
              </a:rPr>
              <a:t>side 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shows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less </a:t>
            </a:r>
            <a:r>
              <a:rPr sz="4600" spc="-5" dirty="0">
                <a:solidFill>
                  <a:srgbClr val="838787"/>
                </a:solidFill>
                <a:latin typeface="Calibri"/>
                <a:cs typeface="Calibri"/>
              </a:rPr>
              <a:t>than </a:t>
            </a:r>
            <a:r>
              <a:rPr sz="4600" spc="-10" dirty="0">
                <a:solidFill>
                  <a:srgbClr val="838787"/>
                </a:solidFill>
                <a:latin typeface="Calibri"/>
                <a:cs typeface="Calibri"/>
              </a:rPr>
              <a:t>half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the </a:t>
            </a:r>
            <a:r>
              <a:rPr sz="4600" spc="-10" dirty="0">
                <a:solidFill>
                  <a:srgbClr val="838787"/>
                </a:solidFill>
                <a:latin typeface="Calibri"/>
                <a:cs typeface="Calibri"/>
              </a:rPr>
              <a:t>amount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of </a:t>
            </a:r>
            <a:r>
              <a:rPr sz="4600" spc="-102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20" dirty="0">
                <a:solidFill>
                  <a:srgbClr val="838787"/>
                </a:solidFill>
                <a:latin typeface="Calibri"/>
                <a:cs typeface="Calibri"/>
              </a:rPr>
              <a:t>lacrimation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seen 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on</a:t>
            </a:r>
            <a:r>
              <a:rPr sz="4600" spc="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the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10" dirty="0">
                <a:solidFill>
                  <a:srgbClr val="838787"/>
                </a:solidFill>
                <a:latin typeface="Calibri"/>
                <a:cs typeface="Calibri"/>
              </a:rPr>
              <a:t>normal</a:t>
            </a:r>
            <a:r>
              <a:rPr sz="4600" spc="-5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side</a:t>
            </a:r>
            <a:endParaRPr sz="4600">
              <a:latin typeface="Calibri"/>
              <a:cs typeface="Calibri"/>
            </a:endParaRPr>
          </a:p>
          <a:p>
            <a:pPr marL="577850" marR="5080" indent="-565785">
              <a:lnSpc>
                <a:spcPts val="5130"/>
              </a:lnSpc>
              <a:spcBef>
                <a:spcPts val="2685"/>
              </a:spcBef>
              <a:buClr>
                <a:srgbClr val="6E6E73"/>
              </a:buClr>
              <a:buSzPct val="80434"/>
              <a:buFont typeface="MS UI Gothic"/>
              <a:buChar char="❑"/>
              <a:tabLst>
                <a:tab pos="578485" algn="l"/>
                <a:tab pos="14759305" algn="l"/>
              </a:tabLst>
            </a:pP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Su</a:t>
            </a:r>
            <a:r>
              <a:rPr sz="4600" spc="10" dirty="0">
                <a:solidFill>
                  <a:srgbClr val="838787"/>
                </a:solidFill>
                <a:latin typeface="Calibri"/>
                <a:cs typeface="Calibri"/>
              </a:rPr>
              <a:t>m</a:t>
            </a:r>
            <a:r>
              <a:rPr sz="4600" spc="-3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o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f </a:t>
            </a:r>
            <a:r>
              <a:rPr sz="4600" spc="-5" dirty="0">
                <a:solidFill>
                  <a:srgbClr val="838787"/>
                </a:solidFill>
                <a:latin typeface="Calibri"/>
                <a:cs typeface="Calibri"/>
              </a:rPr>
              <a:t>th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e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20" dirty="0">
                <a:solidFill>
                  <a:srgbClr val="838787"/>
                </a:solidFill>
                <a:latin typeface="Calibri"/>
                <a:cs typeface="Calibri"/>
              </a:rPr>
              <a:t>le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n</a:t>
            </a:r>
            <a:r>
              <a:rPr sz="4600" spc="-85" dirty="0">
                <a:solidFill>
                  <a:srgbClr val="838787"/>
                </a:solidFill>
                <a:latin typeface="Calibri"/>
                <a:cs typeface="Calibri"/>
              </a:rPr>
              <a:t>g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th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s</a:t>
            </a:r>
            <a:r>
              <a:rPr sz="4600" spc="-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o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f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30" dirty="0">
                <a:solidFill>
                  <a:srgbClr val="838787"/>
                </a:solidFill>
                <a:latin typeface="Calibri"/>
                <a:cs typeface="Calibri"/>
              </a:rPr>
              <a:t>w</a:t>
            </a:r>
            <a:r>
              <a:rPr sz="4600" spc="-20" dirty="0">
                <a:solidFill>
                  <a:srgbClr val="838787"/>
                </a:solidFill>
                <a:latin typeface="Calibri"/>
                <a:cs typeface="Calibri"/>
              </a:rPr>
              <a:t>e</a:t>
            </a:r>
            <a:r>
              <a:rPr sz="4600" spc="-65" dirty="0">
                <a:solidFill>
                  <a:srgbClr val="838787"/>
                </a:solidFill>
                <a:latin typeface="Calibri"/>
                <a:cs typeface="Calibri"/>
              </a:rPr>
              <a:t>t</a:t>
            </a:r>
            <a:r>
              <a:rPr sz="4600" spc="-45" dirty="0">
                <a:solidFill>
                  <a:srgbClr val="838787"/>
                </a:solidFill>
                <a:latin typeface="Calibri"/>
                <a:cs typeface="Calibri"/>
              </a:rPr>
              <a:t>t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e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d </a:t>
            </a:r>
            <a:r>
              <a:rPr sz="4600" spc="-10" dirty="0">
                <a:solidFill>
                  <a:srgbClr val="838787"/>
                </a:solidFill>
                <a:latin typeface="Calibri"/>
                <a:cs typeface="Calibri"/>
              </a:rPr>
              <a:t>fil</a:t>
            </a:r>
            <a:r>
              <a:rPr sz="4600" spc="-55" dirty="0">
                <a:solidFill>
                  <a:srgbClr val="838787"/>
                </a:solidFill>
                <a:latin typeface="Calibri"/>
                <a:cs typeface="Calibri"/>
              </a:rPr>
              <a:t>t</a:t>
            </a:r>
            <a:r>
              <a:rPr sz="4600" spc="-5" dirty="0">
                <a:solidFill>
                  <a:srgbClr val="838787"/>
                </a:solidFill>
                <a:latin typeface="Calibri"/>
                <a:cs typeface="Calibri"/>
              </a:rPr>
              <a:t>e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r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5" dirty="0">
                <a:solidFill>
                  <a:srgbClr val="838787"/>
                </a:solidFill>
                <a:latin typeface="Calibri"/>
                <a:cs typeface="Calibri"/>
              </a:rPr>
              <a:t>pap</a:t>
            </a:r>
            <a:r>
              <a:rPr sz="4600" spc="-10" dirty="0">
                <a:solidFill>
                  <a:srgbClr val="838787"/>
                </a:solidFill>
                <a:latin typeface="Calibri"/>
                <a:cs typeface="Calibri"/>
              </a:rPr>
              <a:t>e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r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105" dirty="0">
                <a:solidFill>
                  <a:srgbClr val="838787"/>
                </a:solidFill>
                <a:latin typeface="Calibri"/>
                <a:cs typeface="Calibri"/>
              </a:rPr>
              <a:t>f</a:t>
            </a:r>
            <a:r>
              <a:rPr sz="4600" spc="-5" dirty="0">
                <a:solidFill>
                  <a:srgbClr val="838787"/>
                </a:solidFill>
                <a:latin typeface="Calibri"/>
                <a:cs typeface="Calibri"/>
              </a:rPr>
              <a:t>o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r</a:t>
            </a:r>
            <a:r>
              <a:rPr sz="4600" spc="-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10" dirty="0">
                <a:solidFill>
                  <a:srgbClr val="838787"/>
                </a:solidFill>
                <a:latin typeface="Calibri"/>
                <a:cs typeface="Calibri"/>
              </a:rPr>
              <a:t>bot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h</a:t>
            </a:r>
            <a:r>
              <a:rPr sz="4600" spc="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25" dirty="0">
                <a:solidFill>
                  <a:srgbClr val="838787"/>
                </a:solidFill>
                <a:latin typeface="Calibri"/>
                <a:cs typeface="Calibri"/>
              </a:rPr>
              <a:t>e</a:t>
            </a:r>
            <a:r>
              <a:rPr sz="4600" spc="-55" dirty="0">
                <a:solidFill>
                  <a:srgbClr val="838787"/>
                </a:solidFill>
                <a:latin typeface="Calibri"/>
                <a:cs typeface="Calibri"/>
              </a:rPr>
              <a:t>y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e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s </a:t>
            </a:r>
            <a:r>
              <a:rPr sz="4600" spc="-10" dirty="0">
                <a:solidFill>
                  <a:srgbClr val="838787"/>
                </a:solidFill>
                <a:latin typeface="Calibri"/>
                <a:cs typeface="Calibri"/>
              </a:rPr>
              <a:t>le</a:t>
            </a:r>
            <a:r>
              <a:rPr sz="4600" spc="-5" dirty="0">
                <a:solidFill>
                  <a:srgbClr val="838787"/>
                </a:solidFill>
                <a:latin typeface="Calibri"/>
                <a:cs typeface="Calibri"/>
              </a:rPr>
              <a:t>s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s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	</a:t>
            </a:r>
            <a:r>
              <a:rPr sz="4600" spc="-10" dirty="0">
                <a:solidFill>
                  <a:srgbClr val="838787"/>
                </a:solidFill>
                <a:latin typeface="Calibri"/>
                <a:cs typeface="Calibri"/>
              </a:rPr>
              <a:t>t</a:t>
            </a:r>
            <a:r>
              <a:rPr sz="4600" spc="-5" dirty="0">
                <a:solidFill>
                  <a:srgbClr val="838787"/>
                </a:solidFill>
                <a:latin typeface="Calibri"/>
                <a:cs typeface="Calibri"/>
              </a:rPr>
              <a:t>h</a:t>
            </a:r>
            <a:r>
              <a:rPr sz="4600" spc="-10" dirty="0">
                <a:solidFill>
                  <a:srgbClr val="838787"/>
                </a:solidFill>
                <a:latin typeface="Calibri"/>
                <a:cs typeface="Calibri"/>
              </a:rPr>
              <a:t>a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n 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25</a:t>
            </a:r>
            <a:r>
              <a:rPr sz="4600" spc="-3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mm</a:t>
            </a:r>
            <a:endParaRPr sz="4600">
              <a:latin typeface="Calibri"/>
              <a:cs typeface="Calibri"/>
            </a:endParaRPr>
          </a:p>
          <a:p>
            <a:pPr marL="577850" indent="-565785">
              <a:lnSpc>
                <a:spcPct val="100000"/>
              </a:lnSpc>
              <a:spcBef>
                <a:spcPts val="1135"/>
              </a:spcBef>
              <a:buClr>
                <a:srgbClr val="6E6E73"/>
              </a:buClr>
              <a:buSzPct val="80434"/>
              <a:buFont typeface="MS UI Gothic"/>
              <a:buChar char="❑"/>
              <a:tabLst>
                <a:tab pos="578485" algn="l"/>
              </a:tabLst>
            </a:pPr>
            <a:r>
              <a:rPr sz="4600" spc="-5" dirty="0">
                <a:solidFill>
                  <a:srgbClr val="838787"/>
                </a:solidFill>
                <a:latin typeface="Calibri"/>
                <a:cs typeface="Calibri"/>
              </a:rPr>
              <a:t>Lesion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25" dirty="0">
                <a:solidFill>
                  <a:srgbClr val="838787"/>
                </a:solidFill>
                <a:latin typeface="Calibri"/>
                <a:cs typeface="Calibri"/>
              </a:rPr>
              <a:t>at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or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35" dirty="0">
                <a:solidFill>
                  <a:srgbClr val="838787"/>
                </a:solidFill>
                <a:latin typeface="Calibri"/>
                <a:cs typeface="Calibri"/>
              </a:rPr>
              <a:t>proximal</a:t>
            </a:r>
            <a:r>
              <a:rPr sz="4600" spc="-25" dirty="0">
                <a:solidFill>
                  <a:srgbClr val="838787"/>
                </a:solidFill>
                <a:latin typeface="Calibri"/>
                <a:cs typeface="Calibri"/>
              </a:rPr>
              <a:t> to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the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 geniculate</a:t>
            </a:r>
            <a:r>
              <a:rPr sz="4600" spc="-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25" dirty="0">
                <a:solidFill>
                  <a:srgbClr val="838787"/>
                </a:solidFill>
                <a:latin typeface="Calibri"/>
                <a:cs typeface="Calibri"/>
              </a:rPr>
              <a:t>ganglion.</a:t>
            </a:r>
            <a:endParaRPr sz="4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259282" y="1531615"/>
            <a:ext cx="4238625" cy="1966595"/>
            <a:chOff x="3259282" y="1531615"/>
            <a:chExt cx="4238625" cy="1966595"/>
          </a:xfrm>
        </p:grpSpPr>
        <p:sp>
          <p:nvSpPr>
            <p:cNvPr id="8" name="object 8"/>
            <p:cNvSpPr/>
            <p:nvPr/>
          </p:nvSpPr>
          <p:spPr>
            <a:xfrm>
              <a:off x="3269760" y="1542093"/>
              <a:ext cx="4217670" cy="1945639"/>
            </a:xfrm>
            <a:custGeom>
              <a:avLst/>
              <a:gdLst/>
              <a:ahLst/>
              <a:cxnLst/>
              <a:rect l="l" t="t" r="r" b="b"/>
              <a:pathLst>
                <a:path w="4217670" h="1945639">
                  <a:moveTo>
                    <a:pt x="3893339" y="0"/>
                  </a:moveTo>
                  <a:lnTo>
                    <a:pt x="0" y="0"/>
                  </a:lnTo>
                  <a:lnTo>
                    <a:pt x="0" y="1945403"/>
                  </a:lnTo>
                  <a:lnTo>
                    <a:pt x="3893339" y="1945403"/>
                  </a:lnTo>
                  <a:lnTo>
                    <a:pt x="3941252" y="1941887"/>
                  </a:lnTo>
                  <a:lnTo>
                    <a:pt x="3986983" y="1931675"/>
                  </a:lnTo>
                  <a:lnTo>
                    <a:pt x="4030030" y="1915267"/>
                  </a:lnTo>
                  <a:lnTo>
                    <a:pt x="4069891" y="1893166"/>
                  </a:lnTo>
                  <a:lnTo>
                    <a:pt x="4106064" y="1865872"/>
                  </a:lnTo>
                  <a:lnTo>
                    <a:pt x="4138048" y="1833888"/>
                  </a:lnTo>
                  <a:lnTo>
                    <a:pt x="4165342" y="1797715"/>
                  </a:lnTo>
                  <a:lnTo>
                    <a:pt x="4187443" y="1757854"/>
                  </a:lnTo>
                  <a:lnTo>
                    <a:pt x="4203851" y="1714808"/>
                  </a:lnTo>
                  <a:lnTo>
                    <a:pt x="4214063" y="1669077"/>
                  </a:lnTo>
                  <a:lnTo>
                    <a:pt x="4217579" y="1621163"/>
                  </a:lnTo>
                  <a:lnTo>
                    <a:pt x="4217579" y="324240"/>
                  </a:lnTo>
                  <a:lnTo>
                    <a:pt x="4214063" y="276326"/>
                  </a:lnTo>
                  <a:lnTo>
                    <a:pt x="4203851" y="230595"/>
                  </a:lnTo>
                  <a:lnTo>
                    <a:pt x="4187443" y="187548"/>
                  </a:lnTo>
                  <a:lnTo>
                    <a:pt x="4165342" y="147688"/>
                  </a:lnTo>
                  <a:lnTo>
                    <a:pt x="4138048" y="111514"/>
                  </a:lnTo>
                  <a:lnTo>
                    <a:pt x="4106064" y="79530"/>
                  </a:lnTo>
                  <a:lnTo>
                    <a:pt x="4069891" y="52237"/>
                  </a:lnTo>
                  <a:lnTo>
                    <a:pt x="4030030" y="30135"/>
                  </a:lnTo>
                  <a:lnTo>
                    <a:pt x="3986983" y="13728"/>
                  </a:lnTo>
                  <a:lnTo>
                    <a:pt x="3941252" y="3515"/>
                  </a:lnTo>
                  <a:lnTo>
                    <a:pt x="3893339" y="0"/>
                  </a:lnTo>
                  <a:close/>
                </a:path>
              </a:pathLst>
            </a:custGeom>
            <a:solidFill>
              <a:srgbClr val="CFD7E7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69760" y="1542093"/>
              <a:ext cx="4217670" cy="1945639"/>
            </a:xfrm>
            <a:custGeom>
              <a:avLst/>
              <a:gdLst/>
              <a:ahLst/>
              <a:cxnLst/>
              <a:rect l="l" t="t" r="r" b="b"/>
              <a:pathLst>
                <a:path w="4217670" h="1945639">
                  <a:moveTo>
                    <a:pt x="4217579" y="324240"/>
                  </a:moveTo>
                  <a:lnTo>
                    <a:pt x="4217579" y="1621163"/>
                  </a:lnTo>
                  <a:lnTo>
                    <a:pt x="4214063" y="1669077"/>
                  </a:lnTo>
                  <a:lnTo>
                    <a:pt x="4203851" y="1714808"/>
                  </a:lnTo>
                  <a:lnTo>
                    <a:pt x="4187443" y="1757854"/>
                  </a:lnTo>
                  <a:lnTo>
                    <a:pt x="4165342" y="1797715"/>
                  </a:lnTo>
                  <a:lnTo>
                    <a:pt x="4138048" y="1833888"/>
                  </a:lnTo>
                  <a:lnTo>
                    <a:pt x="4106064" y="1865872"/>
                  </a:lnTo>
                  <a:lnTo>
                    <a:pt x="4069891" y="1893166"/>
                  </a:lnTo>
                  <a:lnTo>
                    <a:pt x="4030030" y="1915267"/>
                  </a:lnTo>
                  <a:lnTo>
                    <a:pt x="3986983" y="1931675"/>
                  </a:lnTo>
                  <a:lnTo>
                    <a:pt x="3941252" y="1941887"/>
                  </a:lnTo>
                  <a:lnTo>
                    <a:pt x="3893339" y="1945403"/>
                  </a:lnTo>
                  <a:lnTo>
                    <a:pt x="0" y="1945403"/>
                  </a:lnTo>
                  <a:lnTo>
                    <a:pt x="0" y="0"/>
                  </a:lnTo>
                  <a:lnTo>
                    <a:pt x="3893339" y="0"/>
                  </a:lnTo>
                  <a:lnTo>
                    <a:pt x="3941252" y="3515"/>
                  </a:lnTo>
                  <a:lnTo>
                    <a:pt x="3986983" y="13728"/>
                  </a:lnTo>
                  <a:lnTo>
                    <a:pt x="4030030" y="30135"/>
                  </a:lnTo>
                  <a:lnTo>
                    <a:pt x="4069891" y="52237"/>
                  </a:lnTo>
                  <a:lnTo>
                    <a:pt x="4106064" y="79530"/>
                  </a:lnTo>
                  <a:lnTo>
                    <a:pt x="4138048" y="111514"/>
                  </a:lnTo>
                  <a:lnTo>
                    <a:pt x="4165342" y="147688"/>
                  </a:lnTo>
                  <a:lnTo>
                    <a:pt x="4187443" y="187548"/>
                  </a:lnTo>
                  <a:lnTo>
                    <a:pt x="4203851" y="230595"/>
                  </a:lnTo>
                  <a:lnTo>
                    <a:pt x="4214063" y="276326"/>
                  </a:lnTo>
                  <a:lnTo>
                    <a:pt x="4217579" y="324240"/>
                  </a:lnTo>
                  <a:close/>
                </a:path>
              </a:pathLst>
            </a:custGeom>
            <a:ln w="20941">
              <a:solidFill>
                <a:srgbClr val="CF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461242" y="2031221"/>
            <a:ext cx="3636645" cy="138874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8285" marR="5080" indent="-236220">
              <a:lnSpc>
                <a:spcPts val="3710"/>
              </a:lnSpc>
              <a:spcBef>
                <a:spcPts val="430"/>
              </a:spcBef>
              <a:buChar char="•"/>
              <a:tabLst>
                <a:tab pos="248920" algn="l"/>
              </a:tabLst>
            </a:pP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1. </a:t>
            </a:r>
            <a:r>
              <a:rPr sz="3300" spc="10" dirty="0">
                <a:solidFill>
                  <a:srgbClr val="838787"/>
                </a:solidFill>
                <a:latin typeface="Calibri"/>
                <a:cs typeface="Calibri"/>
              </a:rPr>
              <a:t>Schirmer’ </a:t>
            </a:r>
            <a:r>
              <a:rPr sz="3300" spc="-25" dirty="0">
                <a:solidFill>
                  <a:srgbClr val="838787"/>
                </a:solidFill>
                <a:latin typeface="Calibri"/>
                <a:cs typeface="Calibri"/>
              </a:rPr>
              <a:t>test </a:t>
            </a:r>
            <a:r>
              <a:rPr sz="3300" spc="-30" dirty="0">
                <a:solidFill>
                  <a:srgbClr val="838787"/>
                </a:solidFill>
                <a:latin typeface="Calibri"/>
                <a:cs typeface="Calibri"/>
              </a:rPr>
              <a:t>for </a:t>
            </a:r>
            <a:r>
              <a:rPr sz="3300" spc="-73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838787"/>
                </a:solidFill>
                <a:latin typeface="Calibri"/>
                <a:cs typeface="Calibri"/>
              </a:rPr>
              <a:t>lacrimation</a:t>
            </a:r>
            <a:r>
              <a:rPr sz="3300" spc="-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(GSPN)</a:t>
            </a:r>
            <a:endParaRPr sz="3300">
              <a:latin typeface="Calibri"/>
              <a:cs typeface="Calibri"/>
            </a:endParaRPr>
          </a:p>
          <a:p>
            <a:pPr marL="59690" indent="-47625">
              <a:lnSpc>
                <a:spcPct val="100000"/>
              </a:lnSpc>
              <a:spcBef>
                <a:spcPts val="994"/>
              </a:spcBef>
              <a:buChar char="•"/>
              <a:tabLst>
                <a:tab pos="60325" algn="l"/>
              </a:tabLst>
            </a:pP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2.</a:t>
            </a:r>
            <a:r>
              <a:rPr sz="500" spc="-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Stapedial</a:t>
            </a:r>
            <a:r>
              <a:rPr sz="500" spc="-10" dirty="0">
                <a:solidFill>
                  <a:srgbClr val="838787"/>
                </a:solidFill>
                <a:latin typeface="Calibri"/>
                <a:cs typeface="Calibri"/>
              </a:rPr>
              <a:t> reflex test</a:t>
            </a: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 (Stapedial</a:t>
            </a:r>
            <a:r>
              <a:rPr sz="500" spc="-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branch)</a:t>
            </a:r>
            <a:endParaRPr sz="500">
              <a:latin typeface="Calibri"/>
              <a:cs typeface="Calibri"/>
            </a:endParaRPr>
          </a:p>
          <a:p>
            <a:pPr marL="59690" indent="-47625">
              <a:lnSpc>
                <a:spcPct val="100000"/>
              </a:lnSpc>
              <a:spcBef>
                <a:spcPts val="95"/>
              </a:spcBef>
              <a:buChar char="•"/>
              <a:tabLst>
                <a:tab pos="60325" algn="l"/>
              </a:tabLst>
            </a:pP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3. </a:t>
            </a:r>
            <a:r>
              <a:rPr sz="500" spc="-45" dirty="0">
                <a:solidFill>
                  <a:srgbClr val="838787"/>
                </a:solidFill>
                <a:latin typeface="Calibri"/>
                <a:cs typeface="Calibri"/>
              </a:rPr>
              <a:t>T</a:t>
            </a: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a</a:t>
            </a:r>
            <a:r>
              <a:rPr sz="500" spc="-15" dirty="0">
                <a:solidFill>
                  <a:srgbClr val="838787"/>
                </a:solidFill>
                <a:latin typeface="Calibri"/>
                <a:cs typeface="Calibri"/>
              </a:rPr>
              <a:t>st</a:t>
            </a: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e </a:t>
            </a:r>
            <a:r>
              <a:rPr sz="500" spc="-15" dirty="0">
                <a:solidFill>
                  <a:srgbClr val="838787"/>
                </a:solidFill>
                <a:latin typeface="Calibri"/>
                <a:cs typeface="Calibri"/>
              </a:rPr>
              <a:t>t</a:t>
            </a: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e</a:t>
            </a:r>
            <a:r>
              <a:rPr sz="500" spc="-15" dirty="0">
                <a:solidFill>
                  <a:srgbClr val="838787"/>
                </a:solidFill>
                <a:latin typeface="Calibri"/>
                <a:cs typeface="Calibri"/>
              </a:rPr>
              <a:t>s</a:t>
            </a: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ting (Cho</a:t>
            </a:r>
            <a:r>
              <a:rPr sz="500" spc="-15" dirty="0">
                <a:solidFill>
                  <a:srgbClr val="838787"/>
                </a:solidFill>
                <a:latin typeface="Calibri"/>
                <a:cs typeface="Calibri"/>
              </a:rPr>
              <a:t>r</a:t>
            </a: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da t</a:t>
            </a:r>
            <a:r>
              <a:rPr sz="500" spc="-10" dirty="0">
                <a:solidFill>
                  <a:srgbClr val="838787"/>
                </a:solidFill>
                <a:latin typeface="Calibri"/>
                <a:cs typeface="Calibri"/>
              </a:rPr>
              <a:t>y</a:t>
            </a: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mpani ner</a:t>
            </a:r>
            <a:r>
              <a:rPr sz="500" spc="-10" dirty="0">
                <a:solidFill>
                  <a:srgbClr val="838787"/>
                </a:solidFill>
                <a:latin typeface="Calibri"/>
                <a:cs typeface="Calibri"/>
              </a:rPr>
              <a:t>v</a:t>
            </a: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e)</a:t>
            </a:r>
            <a:endParaRPr sz="500">
              <a:latin typeface="Calibri"/>
              <a:cs typeface="Calibri"/>
            </a:endParaRPr>
          </a:p>
          <a:p>
            <a:pPr marL="59690" indent="-47625">
              <a:lnSpc>
                <a:spcPct val="100000"/>
              </a:lnSpc>
              <a:spcBef>
                <a:spcPts val="95"/>
              </a:spcBef>
              <a:buChar char="•"/>
              <a:tabLst>
                <a:tab pos="60325" algn="l"/>
              </a:tabLst>
            </a:pP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4.</a:t>
            </a:r>
            <a:r>
              <a:rPr sz="500" spc="-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Salivary</a:t>
            </a:r>
            <a:r>
              <a:rPr sz="500" spc="-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flow</a:t>
            </a:r>
            <a:r>
              <a:rPr sz="500" spc="-10" dirty="0">
                <a:solidFill>
                  <a:srgbClr val="838787"/>
                </a:solidFill>
                <a:latin typeface="Calibri"/>
                <a:cs typeface="Calibri"/>
              </a:rPr>
              <a:t> rates </a:t>
            </a: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&amp;</a:t>
            </a:r>
            <a:r>
              <a:rPr sz="500" spc="-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pH</a:t>
            </a:r>
            <a:r>
              <a:rPr sz="500" spc="-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(Chorda</a:t>
            </a:r>
            <a:r>
              <a:rPr sz="500" spc="-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838787"/>
                </a:solidFill>
                <a:latin typeface="Calibri"/>
                <a:cs typeface="Calibri"/>
              </a:rPr>
              <a:t>tympani</a:t>
            </a:r>
            <a:endParaRPr sz="5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98738" y="1311051"/>
            <a:ext cx="2393950" cy="2453005"/>
            <a:chOff x="898738" y="1311051"/>
            <a:chExt cx="2393950" cy="2453005"/>
          </a:xfrm>
        </p:grpSpPr>
        <p:sp>
          <p:nvSpPr>
            <p:cNvPr id="12" name="object 12"/>
            <p:cNvSpPr/>
            <p:nvPr/>
          </p:nvSpPr>
          <p:spPr>
            <a:xfrm>
              <a:off x="909209" y="1321522"/>
              <a:ext cx="2372995" cy="2432050"/>
            </a:xfrm>
            <a:custGeom>
              <a:avLst/>
              <a:gdLst/>
              <a:ahLst/>
              <a:cxnLst/>
              <a:rect l="l" t="t" r="r" b="b"/>
              <a:pathLst>
                <a:path w="2372995" h="2432050">
                  <a:moveTo>
                    <a:pt x="1976982" y="0"/>
                  </a:moveTo>
                  <a:lnTo>
                    <a:pt x="395405" y="0"/>
                  </a:lnTo>
                  <a:lnTo>
                    <a:pt x="349292" y="2660"/>
                  </a:lnTo>
                  <a:lnTo>
                    <a:pt x="304742" y="10442"/>
                  </a:lnTo>
                  <a:lnTo>
                    <a:pt x="262051" y="23051"/>
                  </a:lnTo>
                  <a:lnTo>
                    <a:pt x="221516" y="40189"/>
                  </a:lnTo>
                  <a:lnTo>
                    <a:pt x="183433" y="61559"/>
                  </a:lnTo>
                  <a:lnTo>
                    <a:pt x="148099" y="86866"/>
                  </a:lnTo>
                  <a:lnTo>
                    <a:pt x="115811" y="115811"/>
                  </a:lnTo>
                  <a:lnTo>
                    <a:pt x="86866" y="148099"/>
                  </a:lnTo>
                  <a:lnTo>
                    <a:pt x="61559" y="183433"/>
                  </a:lnTo>
                  <a:lnTo>
                    <a:pt x="40189" y="221516"/>
                  </a:lnTo>
                  <a:lnTo>
                    <a:pt x="23051" y="262051"/>
                  </a:lnTo>
                  <a:lnTo>
                    <a:pt x="10442" y="304742"/>
                  </a:lnTo>
                  <a:lnTo>
                    <a:pt x="2660" y="349293"/>
                  </a:lnTo>
                  <a:lnTo>
                    <a:pt x="0" y="395405"/>
                  </a:lnTo>
                  <a:lnTo>
                    <a:pt x="0" y="2036349"/>
                  </a:lnTo>
                  <a:lnTo>
                    <a:pt x="2660" y="2082462"/>
                  </a:lnTo>
                  <a:lnTo>
                    <a:pt x="10442" y="2127012"/>
                  </a:lnTo>
                  <a:lnTo>
                    <a:pt x="23051" y="2169703"/>
                  </a:lnTo>
                  <a:lnTo>
                    <a:pt x="40189" y="2210238"/>
                  </a:lnTo>
                  <a:lnTo>
                    <a:pt x="61559" y="2248321"/>
                  </a:lnTo>
                  <a:lnTo>
                    <a:pt x="86866" y="2283655"/>
                  </a:lnTo>
                  <a:lnTo>
                    <a:pt x="115811" y="2315943"/>
                  </a:lnTo>
                  <a:lnTo>
                    <a:pt x="148099" y="2344889"/>
                  </a:lnTo>
                  <a:lnTo>
                    <a:pt x="183433" y="2370195"/>
                  </a:lnTo>
                  <a:lnTo>
                    <a:pt x="221516" y="2391565"/>
                  </a:lnTo>
                  <a:lnTo>
                    <a:pt x="262051" y="2408703"/>
                  </a:lnTo>
                  <a:lnTo>
                    <a:pt x="304742" y="2421312"/>
                  </a:lnTo>
                  <a:lnTo>
                    <a:pt x="349292" y="2429095"/>
                  </a:lnTo>
                  <a:lnTo>
                    <a:pt x="395405" y="2431755"/>
                  </a:lnTo>
                  <a:lnTo>
                    <a:pt x="1976982" y="2431755"/>
                  </a:lnTo>
                  <a:lnTo>
                    <a:pt x="2023095" y="2429095"/>
                  </a:lnTo>
                  <a:lnTo>
                    <a:pt x="2067645" y="2421312"/>
                  </a:lnTo>
                  <a:lnTo>
                    <a:pt x="2110336" y="2408703"/>
                  </a:lnTo>
                  <a:lnTo>
                    <a:pt x="2150871" y="2391565"/>
                  </a:lnTo>
                  <a:lnTo>
                    <a:pt x="2188954" y="2370195"/>
                  </a:lnTo>
                  <a:lnTo>
                    <a:pt x="2224288" y="2344889"/>
                  </a:lnTo>
                  <a:lnTo>
                    <a:pt x="2256576" y="2315943"/>
                  </a:lnTo>
                  <a:lnTo>
                    <a:pt x="2285522" y="2283655"/>
                  </a:lnTo>
                  <a:lnTo>
                    <a:pt x="2310828" y="2248321"/>
                  </a:lnTo>
                  <a:lnTo>
                    <a:pt x="2332198" y="2210238"/>
                  </a:lnTo>
                  <a:lnTo>
                    <a:pt x="2349336" y="2169703"/>
                  </a:lnTo>
                  <a:lnTo>
                    <a:pt x="2361945" y="2127012"/>
                  </a:lnTo>
                  <a:lnTo>
                    <a:pt x="2369728" y="2082462"/>
                  </a:lnTo>
                  <a:lnTo>
                    <a:pt x="2372388" y="2036349"/>
                  </a:lnTo>
                  <a:lnTo>
                    <a:pt x="2372388" y="395405"/>
                  </a:lnTo>
                  <a:lnTo>
                    <a:pt x="2369728" y="349293"/>
                  </a:lnTo>
                  <a:lnTo>
                    <a:pt x="2361945" y="304742"/>
                  </a:lnTo>
                  <a:lnTo>
                    <a:pt x="2349336" y="262051"/>
                  </a:lnTo>
                  <a:lnTo>
                    <a:pt x="2332198" y="221516"/>
                  </a:lnTo>
                  <a:lnTo>
                    <a:pt x="2310828" y="183433"/>
                  </a:lnTo>
                  <a:lnTo>
                    <a:pt x="2285522" y="148099"/>
                  </a:lnTo>
                  <a:lnTo>
                    <a:pt x="2256576" y="115811"/>
                  </a:lnTo>
                  <a:lnTo>
                    <a:pt x="2224288" y="86866"/>
                  </a:lnTo>
                  <a:lnTo>
                    <a:pt x="2188954" y="61559"/>
                  </a:lnTo>
                  <a:lnTo>
                    <a:pt x="2150871" y="40189"/>
                  </a:lnTo>
                  <a:lnTo>
                    <a:pt x="2110336" y="23051"/>
                  </a:lnTo>
                  <a:lnTo>
                    <a:pt x="2067645" y="10442"/>
                  </a:lnTo>
                  <a:lnTo>
                    <a:pt x="2023095" y="2660"/>
                  </a:lnTo>
                  <a:lnTo>
                    <a:pt x="1976982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09209" y="1321522"/>
              <a:ext cx="2372995" cy="2432050"/>
            </a:xfrm>
            <a:custGeom>
              <a:avLst/>
              <a:gdLst/>
              <a:ahLst/>
              <a:cxnLst/>
              <a:rect l="l" t="t" r="r" b="b"/>
              <a:pathLst>
                <a:path w="2372995" h="2432050">
                  <a:moveTo>
                    <a:pt x="395405" y="0"/>
                  </a:moveTo>
                  <a:lnTo>
                    <a:pt x="1976982" y="0"/>
                  </a:lnTo>
                  <a:lnTo>
                    <a:pt x="2023095" y="2660"/>
                  </a:lnTo>
                  <a:lnTo>
                    <a:pt x="2067645" y="10442"/>
                  </a:lnTo>
                  <a:lnTo>
                    <a:pt x="2110336" y="23051"/>
                  </a:lnTo>
                  <a:lnTo>
                    <a:pt x="2150872" y="40189"/>
                  </a:lnTo>
                  <a:lnTo>
                    <a:pt x="2188955" y="61559"/>
                  </a:lnTo>
                  <a:lnTo>
                    <a:pt x="2224288" y="86866"/>
                  </a:lnTo>
                  <a:lnTo>
                    <a:pt x="2256576" y="115811"/>
                  </a:lnTo>
                  <a:lnTo>
                    <a:pt x="2285522" y="148099"/>
                  </a:lnTo>
                  <a:lnTo>
                    <a:pt x="2310828" y="183433"/>
                  </a:lnTo>
                  <a:lnTo>
                    <a:pt x="2332199" y="221516"/>
                  </a:lnTo>
                  <a:lnTo>
                    <a:pt x="2349336" y="262051"/>
                  </a:lnTo>
                  <a:lnTo>
                    <a:pt x="2361945" y="304743"/>
                  </a:lnTo>
                  <a:lnTo>
                    <a:pt x="2369728" y="349293"/>
                  </a:lnTo>
                  <a:lnTo>
                    <a:pt x="2372388" y="395405"/>
                  </a:lnTo>
                  <a:lnTo>
                    <a:pt x="2372388" y="2036349"/>
                  </a:lnTo>
                  <a:lnTo>
                    <a:pt x="2369728" y="2082462"/>
                  </a:lnTo>
                  <a:lnTo>
                    <a:pt x="2361945" y="2127012"/>
                  </a:lnTo>
                  <a:lnTo>
                    <a:pt x="2349336" y="2169703"/>
                  </a:lnTo>
                  <a:lnTo>
                    <a:pt x="2332199" y="2210238"/>
                  </a:lnTo>
                  <a:lnTo>
                    <a:pt x="2310828" y="2248321"/>
                  </a:lnTo>
                  <a:lnTo>
                    <a:pt x="2285522" y="2283655"/>
                  </a:lnTo>
                  <a:lnTo>
                    <a:pt x="2256576" y="2315943"/>
                  </a:lnTo>
                  <a:lnTo>
                    <a:pt x="2224288" y="2344889"/>
                  </a:lnTo>
                  <a:lnTo>
                    <a:pt x="2188955" y="2370195"/>
                  </a:lnTo>
                  <a:lnTo>
                    <a:pt x="2150872" y="2391565"/>
                  </a:lnTo>
                  <a:lnTo>
                    <a:pt x="2110336" y="2408703"/>
                  </a:lnTo>
                  <a:lnTo>
                    <a:pt x="2067645" y="2421312"/>
                  </a:lnTo>
                  <a:lnTo>
                    <a:pt x="2023095" y="2429095"/>
                  </a:lnTo>
                  <a:lnTo>
                    <a:pt x="1976982" y="2431755"/>
                  </a:lnTo>
                  <a:lnTo>
                    <a:pt x="395405" y="2431755"/>
                  </a:lnTo>
                  <a:lnTo>
                    <a:pt x="349293" y="2429095"/>
                  </a:lnTo>
                  <a:lnTo>
                    <a:pt x="304743" y="2421312"/>
                  </a:lnTo>
                  <a:lnTo>
                    <a:pt x="262051" y="2408703"/>
                  </a:lnTo>
                  <a:lnTo>
                    <a:pt x="221516" y="2391565"/>
                  </a:lnTo>
                  <a:lnTo>
                    <a:pt x="183433" y="2370195"/>
                  </a:lnTo>
                  <a:lnTo>
                    <a:pt x="148099" y="2344889"/>
                  </a:lnTo>
                  <a:lnTo>
                    <a:pt x="115811" y="2315943"/>
                  </a:lnTo>
                  <a:lnTo>
                    <a:pt x="86866" y="2283655"/>
                  </a:lnTo>
                  <a:lnTo>
                    <a:pt x="61559" y="2248321"/>
                  </a:lnTo>
                  <a:lnTo>
                    <a:pt x="40189" y="2210238"/>
                  </a:lnTo>
                  <a:lnTo>
                    <a:pt x="23051" y="2169703"/>
                  </a:lnTo>
                  <a:lnTo>
                    <a:pt x="10442" y="2127012"/>
                  </a:lnTo>
                  <a:lnTo>
                    <a:pt x="2660" y="2082462"/>
                  </a:lnTo>
                  <a:lnTo>
                    <a:pt x="0" y="2036349"/>
                  </a:lnTo>
                  <a:lnTo>
                    <a:pt x="0" y="395405"/>
                  </a:lnTo>
                  <a:lnTo>
                    <a:pt x="2660" y="349293"/>
                  </a:lnTo>
                  <a:lnTo>
                    <a:pt x="10442" y="304743"/>
                  </a:lnTo>
                  <a:lnTo>
                    <a:pt x="23051" y="262051"/>
                  </a:lnTo>
                  <a:lnTo>
                    <a:pt x="40189" y="221516"/>
                  </a:lnTo>
                  <a:lnTo>
                    <a:pt x="61559" y="183433"/>
                  </a:lnTo>
                  <a:lnTo>
                    <a:pt x="86866" y="148099"/>
                  </a:lnTo>
                  <a:lnTo>
                    <a:pt x="115811" y="115811"/>
                  </a:lnTo>
                  <a:lnTo>
                    <a:pt x="148099" y="86866"/>
                  </a:lnTo>
                  <a:lnTo>
                    <a:pt x="183433" y="61559"/>
                  </a:lnTo>
                  <a:lnTo>
                    <a:pt x="221516" y="40189"/>
                  </a:lnTo>
                  <a:lnTo>
                    <a:pt x="262051" y="23051"/>
                  </a:lnTo>
                  <a:lnTo>
                    <a:pt x="304743" y="10442"/>
                  </a:lnTo>
                  <a:lnTo>
                    <a:pt x="349293" y="2660"/>
                  </a:lnTo>
                  <a:lnTo>
                    <a:pt x="395405" y="0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133727" y="2113805"/>
            <a:ext cx="1923414" cy="76771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414020" marR="5080" indent="-401955">
              <a:lnSpc>
                <a:spcPts val="2870"/>
              </a:lnSpc>
              <a:spcBef>
                <a:spcPts val="275"/>
              </a:spcBef>
            </a:pPr>
            <a:r>
              <a:rPr sz="2450" b="1" i="1" spc="-4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50" b="1" i="1" spc="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50" b="1" i="1" spc="5" dirty="0">
                <a:solidFill>
                  <a:srgbClr val="FFFFFF"/>
                </a:solidFill>
                <a:latin typeface="Calibri"/>
                <a:cs typeface="Calibri"/>
              </a:rPr>
              <a:t>POGNO</a:t>
            </a:r>
            <a:r>
              <a:rPr sz="2450" b="1" i="1" spc="-2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450" b="1" i="1" spc="5" dirty="0">
                <a:solidFill>
                  <a:srgbClr val="FFFFFF"/>
                </a:solidFill>
                <a:latin typeface="Calibri"/>
                <a:cs typeface="Calibri"/>
              </a:rPr>
              <a:t>TIC  </a:t>
            </a:r>
            <a:r>
              <a:rPr sz="2450" b="1" i="1" dirty="0">
                <a:solidFill>
                  <a:srgbClr val="FFFFFF"/>
                </a:solidFill>
                <a:latin typeface="Calibri"/>
                <a:cs typeface="Calibri"/>
              </a:rPr>
              <a:t>TESTING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8412" y="1367497"/>
            <a:ext cx="18230215" cy="8630285"/>
            <a:chOff x="498412" y="1367497"/>
            <a:chExt cx="18230215" cy="86302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3327" y="1442888"/>
              <a:ext cx="9314898" cy="832435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8412" y="1367497"/>
              <a:ext cx="8914911" cy="86301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35679" y="709899"/>
            <a:ext cx="7795259" cy="942340"/>
            <a:chOff x="6035679" y="709899"/>
            <a:chExt cx="7795259" cy="942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35679" y="709899"/>
              <a:ext cx="7795050" cy="94190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71018" y="728748"/>
              <a:ext cx="7724372" cy="87122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071018" y="728752"/>
            <a:ext cx="7724775" cy="871855"/>
          </a:xfrm>
          <a:prstGeom prst="rect">
            <a:avLst/>
          </a:prstGeom>
          <a:ln w="7853">
            <a:solidFill>
              <a:srgbClr val="BE4B48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8575" algn="ctr">
              <a:lnSpc>
                <a:spcPts val="6375"/>
              </a:lnSpc>
            </a:pPr>
            <a:r>
              <a:rPr sz="6550" u="heavy" spc="-55" dirty="0">
                <a:uFill>
                  <a:solidFill>
                    <a:srgbClr val="000000"/>
                  </a:solidFill>
                </a:uFill>
              </a:rPr>
              <a:t>Stapedius</a:t>
            </a:r>
            <a:r>
              <a:rPr sz="6550" u="heavy" spc="-21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6550" u="heavy" spc="-85" dirty="0">
                <a:uFill>
                  <a:solidFill>
                    <a:srgbClr val="000000"/>
                  </a:solidFill>
                </a:uFill>
              </a:rPr>
              <a:t>reflex</a:t>
            </a:r>
            <a:endParaRPr sz="6550"/>
          </a:p>
        </p:txBody>
      </p:sp>
      <p:sp>
        <p:nvSpPr>
          <p:cNvPr id="6" name="object 6"/>
          <p:cNvSpPr txBox="1"/>
          <p:nvPr/>
        </p:nvSpPr>
        <p:spPr>
          <a:xfrm>
            <a:off x="2997779" y="4680996"/>
            <a:ext cx="14718030" cy="50514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14"/>
              </a:spcBef>
            </a:pPr>
            <a:r>
              <a:rPr sz="4600" b="1" dirty="0">
                <a:solidFill>
                  <a:srgbClr val="4BACC6"/>
                </a:solidFill>
                <a:latin typeface="Calibri"/>
                <a:cs typeface="Calibri"/>
              </a:rPr>
              <a:t>Nerve</a:t>
            </a:r>
            <a:r>
              <a:rPr sz="4600" b="1" spc="-25" dirty="0">
                <a:solidFill>
                  <a:srgbClr val="4BACC6"/>
                </a:solidFill>
                <a:latin typeface="Calibri"/>
                <a:cs typeface="Calibri"/>
              </a:rPr>
              <a:t> </a:t>
            </a:r>
            <a:r>
              <a:rPr sz="4600" b="1" spc="-20" dirty="0">
                <a:solidFill>
                  <a:srgbClr val="4BACC6"/>
                </a:solidFill>
                <a:latin typeface="Calibri"/>
                <a:cs typeface="Calibri"/>
              </a:rPr>
              <a:t>to</a:t>
            </a:r>
            <a:r>
              <a:rPr sz="4600" b="1" spc="-25" dirty="0">
                <a:solidFill>
                  <a:srgbClr val="4BACC6"/>
                </a:solidFill>
                <a:latin typeface="Calibri"/>
                <a:cs typeface="Calibri"/>
              </a:rPr>
              <a:t> stapedius</a:t>
            </a:r>
            <a:r>
              <a:rPr sz="4600" b="1" spc="-35" dirty="0">
                <a:solidFill>
                  <a:srgbClr val="4BACC6"/>
                </a:solidFill>
                <a:latin typeface="Calibri"/>
                <a:cs typeface="Calibri"/>
              </a:rPr>
              <a:t> </a:t>
            </a:r>
            <a:r>
              <a:rPr sz="4600" b="1" spc="-5" dirty="0">
                <a:solidFill>
                  <a:srgbClr val="4BACC6"/>
                </a:solidFill>
                <a:latin typeface="Calibri"/>
                <a:cs typeface="Calibri"/>
              </a:rPr>
              <a:t>muscle</a:t>
            </a:r>
            <a:r>
              <a:rPr sz="4600" b="1" spc="-15" dirty="0">
                <a:solidFill>
                  <a:srgbClr val="4BACC6"/>
                </a:solidFill>
                <a:latin typeface="Calibri"/>
                <a:cs typeface="Calibri"/>
              </a:rPr>
              <a:t> </a:t>
            </a:r>
            <a:r>
              <a:rPr sz="4600" b="1" spc="-30" dirty="0">
                <a:solidFill>
                  <a:srgbClr val="4BACC6"/>
                </a:solidFill>
                <a:latin typeface="Calibri"/>
                <a:cs typeface="Calibri"/>
              </a:rPr>
              <a:t>test</a:t>
            </a:r>
            <a:endParaRPr sz="4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550">
              <a:latin typeface="Calibri"/>
              <a:cs typeface="Calibri"/>
            </a:endParaRPr>
          </a:p>
          <a:p>
            <a:pPr marL="577850" marR="22860" indent="-565785" algn="just">
              <a:lnSpc>
                <a:spcPct val="93600"/>
              </a:lnSpc>
              <a:spcBef>
                <a:spcPts val="5"/>
              </a:spcBef>
              <a:buClr>
                <a:srgbClr val="6E6E73"/>
              </a:buClr>
              <a:buSzPct val="80434"/>
              <a:buFont typeface="MS UI Gothic"/>
              <a:buChar char="❑"/>
              <a:tabLst>
                <a:tab pos="578485" algn="l"/>
              </a:tabLst>
            </a:pPr>
            <a:r>
              <a:rPr sz="4600" b="1" spc="35" dirty="0">
                <a:solidFill>
                  <a:srgbClr val="838787"/>
                </a:solidFill>
                <a:latin typeface="Calibri"/>
                <a:cs typeface="Calibri"/>
              </a:rPr>
              <a:t>Impedence</a:t>
            </a:r>
            <a:r>
              <a:rPr sz="4600" b="1" spc="4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b="1" spc="30" dirty="0">
                <a:solidFill>
                  <a:srgbClr val="838787"/>
                </a:solidFill>
                <a:latin typeface="Calibri"/>
                <a:cs typeface="Calibri"/>
              </a:rPr>
              <a:t>audiometry</a:t>
            </a:r>
            <a:r>
              <a:rPr sz="4600" b="1" spc="3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15" dirty="0">
                <a:solidFill>
                  <a:srgbClr val="838787"/>
                </a:solidFill>
                <a:latin typeface="Calibri"/>
                <a:cs typeface="Calibri"/>
              </a:rPr>
              <a:t>can</a:t>
            </a:r>
            <a:r>
              <a:rPr sz="4600" spc="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record</a:t>
            </a:r>
            <a:r>
              <a:rPr sz="4600" spc="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30" dirty="0">
                <a:solidFill>
                  <a:srgbClr val="838787"/>
                </a:solidFill>
                <a:latin typeface="Calibri"/>
                <a:cs typeface="Calibri"/>
              </a:rPr>
              <a:t>the</a:t>
            </a:r>
            <a:r>
              <a:rPr sz="4600" spc="3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30" dirty="0">
                <a:solidFill>
                  <a:srgbClr val="838787"/>
                </a:solidFill>
                <a:latin typeface="Calibri"/>
                <a:cs typeface="Calibri"/>
              </a:rPr>
              <a:t>presence</a:t>
            </a:r>
            <a:r>
              <a:rPr sz="4600" spc="3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50" dirty="0">
                <a:solidFill>
                  <a:srgbClr val="838787"/>
                </a:solidFill>
                <a:latin typeface="Calibri"/>
                <a:cs typeface="Calibri"/>
              </a:rPr>
              <a:t>or </a:t>
            </a:r>
            <a:r>
              <a:rPr sz="4600" spc="-102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5" dirty="0">
                <a:solidFill>
                  <a:srgbClr val="838787"/>
                </a:solidFill>
                <a:latin typeface="Calibri"/>
                <a:cs typeface="Calibri"/>
              </a:rPr>
              <a:t>absence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of </a:t>
            </a:r>
            <a:r>
              <a:rPr sz="4600" b="1" spc="-25" dirty="0">
                <a:solidFill>
                  <a:srgbClr val="838787"/>
                </a:solidFill>
                <a:latin typeface="Calibri"/>
                <a:cs typeface="Calibri"/>
              </a:rPr>
              <a:t>stapedius </a:t>
            </a:r>
            <a:r>
              <a:rPr sz="4600" b="1" spc="-5" dirty="0">
                <a:solidFill>
                  <a:srgbClr val="838787"/>
                </a:solidFill>
                <a:latin typeface="Calibri"/>
                <a:cs typeface="Calibri"/>
              </a:rPr>
              <a:t>muscle </a:t>
            </a:r>
            <a:r>
              <a:rPr sz="4600" b="1" spc="-30" dirty="0">
                <a:solidFill>
                  <a:srgbClr val="838787"/>
                </a:solidFill>
                <a:latin typeface="Calibri"/>
                <a:cs typeface="Calibri"/>
              </a:rPr>
              <a:t>contraction </a:t>
            </a:r>
            <a:r>
              <a:rPr sz="4600" spc="-25" dirty="0">
                <a:solidFill>
                  <a:srgbClr val="838787"/>
                </a:solidFill>
                <a:latin typeface="Calibri"/>
                <a:cs typeface="Calibri"/>
              </a:rPr>
              <a:t>to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sound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20" dirty="0">
                <a:solidFill>
                  <a:srgbClr val="838787"/>
                </a:solidFill>
                <a:latin typeface="Calibri"/>
                <a:cs typeface="Calibri"/>
              </a:rPr>
              <a:t>stimuli 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70</a:t>
            </a:r>
            <a:r>
              <a:rPr sz="4600" spc="-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25" dirty="0">
                <a:solidFill>
                  <a:srgbClr val="838787"/>
                </a:solidFill>
                <a:latin typeface="Calibri"/>
                <a:cs typeface="Calibri"/>
              </a:rPr>
              <a:t>to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100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db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 above</a:t>
            </a:r>
            <a:r>
              <a:rPr sz="4600" spc="-2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10" dirty="0">
                <a:solidFill>
                  <a:srgbClr val="838787"/>
                </a:solidFill>
                <a:latin typeface="Calibri"/>
                <a:cs typeface="Calibri"/>
              </a:rPr>
              <a:t>hearing</a:t>
            </a:r>
            <a:r>
              <a:rPr sz="4600" spc="3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10" dirty="0">
                <a:solidFill>
                  <a:srgbClr val="838787"/>
                </a:solidFill>
                <a:latin typeface="Calibri"/>
                <a:cs typeface="Calibri"/>
              </a:rPr>
              <a:t>threshold</a:t>
            </a:r>
            <a:endParaRPr sz="4600">
              <a:latin typeface="Calibri"/>
              <a:cs typeface="Calibri"/>
            </a:endParaRPr>
          </a:p>
          <a:p>
            <a:pPr marL="577850" marR="5080" indent="-565785" algn="just">
              <a:lnSpc>
                <a:spcPts val="5130"/>
              </a:lnSpc>
              <a:spcBef>
                <a:spcPts val="2785"/>
              </a:spcBef>
              <a:buClr>
                <a:srgbClr val="6E6E73"/>
              </a:buClr>
              <a:buSzPct val="80434"/>
              <a:buFont typeface="MS UI Gothic"/>
              <a:buChar char="❑"/>
              <a:tabLst>
                <a:tab pos="578485" algn="l"/>
              </a:tabLst>
            </a:pP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An </a:t>
            </a:r>
            <a:r>
              <a:rPr sz="4600" b="1" spc="-5" dirty="0">
                <a:solidFill>
                  <a:srgbClr val="838787"/>
                </a:solidFill>
                <a:latin typeface="Calibri"/>
                <a:cs typeface="Calibri"/>
              </a:rPr>
              <a:t>absence </a:t>
            </a:r>
            <a:r>
              <a:rPr sz="4600" b="1" spc="-30" dirty="0">
                <a:solidFill>
                  <a:srgbClr val="838787"/>
                </a:solidFill>
                <a:latin typeface="Calibri"/>
                <a:cs typeface="Calibri"/>
              </a:rPr>
              <a:t>reflex 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or a </a:t>
            </a:r>
            <a:r>
              <a:rPr sz="4600" spc="-35" dirty="0">
                <a:solidFill>
                  <a:srgbClr val="838787"/>
                </a:solidFill>
                <a:latin typeface="Calibri"/>
                <a:cs typeface="Calibri"/>
              </a:rPr>
              <a:t>reflex </a:t>
            </a:r>
            <a:r>
              <a:rPr sz="4600" spc="-5" dirty="0">
                <a:solidFill>
                  <a:srgbClr val="838787"/>
                </a:solidFill>
                <a:latin typeface="Calibri"/>
                <a:cs typeface="Calibri"/>
              </a:rPr>
              <a:t>less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than </a:t>
            </a:r>
            <a:r>
              <a:rPr sz="4600" spc="-10" dirty="0">
                <a:solidFill>
                  <a:srgbClr val="838787"/>
                </a:solidFill>
                <a:latin typeface="Calibri"/>
                <a:cs typeface="Calibri"/>
              </a:rPr>
              <a:t>half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the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10" dirty="0">
                <a:solidFill>
                  <a:srgbClr val="838787"/>
                </a:solidFill>
                <a:latin typeface="Calibri"/>
                <a:cs typeface="Calibri"/>
              </a:rPr>
              <a:t>amplitude </a:t>
            </a:r>
            <a:r>
              <a:rPr sz="4600" spc="-5" dirty="0">
                <a:solidFill>
                  <a:srgbClr val="838787"/>
                </a:solidFill>
                <a:latin typeface="Calibri"/>
                <a:cs typeface="Calibri"/>
              </a:rPr>
              <a:t>is </a:t>
            </a:r>
            <a:r>
              <a:rPr sz="4600" spc="-102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due</a:t>
            </a:r>
            <a:r>
              <a:rPr sz="4600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-20" dirty="0">
                <a:solidFill>
                  <a:srgbClr val="838787"/>
                </a:solidFill>
                <a:latin typeface="Calibri"/>
                <a:cs typeface="Calibri"/>
              </a:rPr>
              <a:t>to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spc="5" dirty="0">
                <a:solidFill>
                  <a:srgbClr val="838787"/>
                </a:solidFill>
                <a:latin typeface="Calibri"/>
                <a:cs typeface="Calibri"/>
              </a:rPr>
              <a:t>a</a:t>
            </a:r>
            <a:r>
              <a:rPr sz="460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b="1" spc="-5" dirty="0">
                <a:solidFill>
                  <a:srgbClr val="838787"/>
                </a:solidFill>
                <a:latin typeface="Calibri"/>
                <a:cs typeface="Calibri"/>
              </a:rPr>
              <a:t>lesion</a:t>
            </a:r>
            <a:r>
              <a:rPr sz="4600" b="1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b="1" spc="-30" dirty="0">
                <a:solidFill>
                  <a:srgbClr val="838787"/>
                </a:solidFill>
                <a:latin typeface="Calibri"/>
                <a:cs typeface="Calibri"/>
              </a:rPr>
              <a:t>proximal</a:t>
            </a:r>
            <a:r>
              <a:rPr sz="4600" b="1" spc="-4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b="1" spc="-20" dirty="0">
                <a:solidFill>
                  <a:srgbClr val="838787"/>
                </a:solidFill>
                <a:latin typeface="Calibri"/>
                <a:cs typeface="Calibri"/>
              </a:rPr>
              <a:t>to</a:t>
            </a:r>
            <a:r>
              <a:rPr sz="4600" b="1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b="1" spc="-25" dirty="0">
                <a:solidFill>
                  <a:srgbClr val="838787"/>
                </a:solidFill>
                <a:latin typeface="Calibri"/>
                <a:cs typeface="Calibri"/>
              </a:rPr>
              <a:t>stapedius</a:t>
            </a:r>
            <a:r>
              <a:rPr sz="4600" b="1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4600" b="1" dirty="0">
                <a:solidFill>
                  <a:srgbClr val="838787"/>
                </a:solidFill>
                <a:latin typeface="Calibri"/>
                <a:cs typeface="Calibri"/>
              </a:rPr>
              <a:t>nerve</a:t>
            </a:r>
            <a:endParaRPr sz="4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064515" y="1800654"/>
            <a:ext cx="4504690" cy="2443480"/>
            <a:chOff x="3064515" y="1800654"/>
            <a:chExt cx="4504690" cy="2443480"/>
          </a:xfrm>
        </p:grpSpPr>
        <p:sp>
          <p:nvSpPr>
            <p:cNvPr id="8" name="object 8"/>
            <p:cNvSpPr/>
            <p:nvPr/>
          </p:nvSpPr>
          <p:spPr>
            <a:xfrm>
              <a:off x="3074993" y="1811132"/>
              <a:ext cx="4483735" cy="2422525"/>
            </a:xfrm>
            <a:custGeom>
              <a:avLst/>
              <a:gdLst/>
              <a:ahLst/>
              <a:cxnLst/>
              <a:rect l="l" t="t" r="r" b="b"/>
              <a:pathLst>
                <a:path w="4483734" h="2422525">
                  <a:moveTo>
                    <a:pt x="4079835" y="0"/>
                  </a:moveTo>
                  <a:lnTo>
                    <a:pt x="0" y="0"/>
                  </a:lnTo>
                  <a:lnTo>
                    <a:pt x="0" y="2422258"/>
                  </a:lnTo>
                  <a:lnTo>
                    <a:pt x="4079835" y="2422258"/>
                  </a:lnTo>
                  <a:lnTo>
                    <a:pt x="4126917" y="2419542"/>
                  </a:lnTo>
                  <a:lnTo>
                    <a:pt x="4172404" y="2411595"/>
                  </a:lnTo>
                  <a:lnTo>
                    <a:pt x="4215993" y="2398722"/>
                  </a:lnTo>
                  <a:lnTo>
                    <a:pt x="4257380" y="2381223"/>
                  </a:lnTo>
                  <a:lnTo>
                    <a:pt x="4296264" y="2359404"/>
                  </a:lnTo>
                  <a:lnTo>
                    <a:pt x="4332340" y="2333565"/>
                  </a:lnTo>
                  <a:lnTo>
                    <a:pt x="4365307" y="2304012"/>
                  </a:lnTo>
                  <a:lnTo>
                    <a:pt x="4394861" y="2271045"/>
                  </a:lnTo>
                  <a:lnTo>
                    <a:pt x="4420699" y="2234968"/>
                  </a:lnTo>
                  <a:lnTo>
                    <a:pt x="4442519" y="2196085"/>
                  </a:lnTo>
                  <a:lnTo>
                    <a:pt x="4460017" y="2154697"/>
                  </a:lnTo>
                  <a:lnTo>
                    <a:pt x="4472891" y="2111109"/>
                  </a:lnTo>
                  <a:lnTo>
                    <a:pt x="4480837" y="2065622"/>
                  </a:lnTo>
                  <a:lnTo>
                    <a:pt x="4483553" y="2018540"/>
                  </a:lnTo>
                  <a:lnTo>
                    <a:pt x="4483553" y="403717"/>
                  </a:lnTo>
                  <a:lnTo>
                    <a:pt x="4480837" y="356635"/>
                  </a:lnTo>
                  <a:lnTo>
                    <a:pt x="4472891" y="311148"/>
                  </a:lnTo>
                  <a:lnTo>
                    <a:pt x="4460017" y="267560"/>
                  </a:lnTo>
                  <a:lnTo>
                    <a:pt x="4442519" y="226172"/>
                  </a:lnTo>
                  <a:lnTo>
                    <a:pt x="4420699" y="187289"/>
                  </a:lnTo>
                  <a:lnTo>
                    <a:pt x="4394861" y="151212"/>
                  </a:lnTo>
                  <a:lnTo>
                    <a:pt x="4365307" y="118246"/>
                  </a:lnTo>
                  <a:lnTo>
                    <a:pt x="4332340" y="88692"/>
                  </a:lnTo>
                  <a:lnTo>
                    <a:pt x="4296264" y="62853"/>
                  </a:lnTo>
                  <a:lnTo>
                    <a:pt x="4257380" y="41034"/>
                  </a:lnTo>
                  <a:lnTo>
                    <a:pt x="4215993" y="23536"/>
                  </a:lnTo>
                  <a:lnTo>
                    <a:pt x="4172404" y="10662"/>
                  </a:lnTo>
                  <a:lnTo>
                    <a:pt x="4126917" y="2716"/>
                  </a:lnTo>
                  <a:lnTo>
                    <a:pt x="4079835" y="0"/>
                  </a:lnTo>
                  <a:close/>
                </a:path>
              </a:pathLst>
            </a:custGeom>
            <a:solidFill>
              <a:srgbClr val="CFD7E7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74993" y="1811132"/>
              <a:ext cx="4483735" cy="2422525"/>
            </a:xfrm>
            <a:custGeom>
              <a:avLst/>
              <a:gdLst/>
              <a:ahLst/>
              <a:cxnLst/>
              <a:rect l="l" t="t" r="r" b="b"/>
              <a:pathLst>
                <a:path w="4483734" h="2422525">
                  <a:moveTo>
                    <a:pt x="4483553" y="403717"/>
                  </a:moveTo>
                  <a:lnTo>
                    <a:pt x="4483553" y="2018540"/>
                  </a:lnTo>
                  <a:lnTo>
                    <a:pt x="4480837" y="2065622"/>
                  </a:lnTo>
                  <a:lnTo>
                    <a:pt x="4472891" y="2111109"/>
                  </a:lnTo>
                  <a:lnTo>
                    <a:pt x="4460017" y="2154697"/>
                  </a:lnTo>
                  <a:lnTo>
                    <a:pt x="4442519" y="2196085"/>
                  </a:lnTo>
                  <a:lnTo>
                    <a:pt x="4420699" y="2234968"/>
                  </a:lnTo>
                  <a:lnTo>
                    <a:pt x="4394861" y="2271045"/>
                  </a:lnTo>
                  <a:lnTo>
                    <a:pt x="4365307" y="2304012"/>
                  </a:lnTo>
                  <a:lnTo>
                    <a:pt x="4332340" y="2333565"/>
                  </a:lnTo>
                  <a:lnTo>
                    <a:pt x="4296264" y="2359404"/>
                  </a:lnTo>
                  <a:lnTo>
                    <a:pt x="4257380" y="2381223"/>
                  </a:lnTo>
                  <a:lnTo>
                    <a:pt x="4215993" y="2398722"/>
                  </a:lnTo>
                  <a:lnTo>
                    <a:pt x="4172404" y="2411595"/>
                  </a:lnTo>
                  <a:lnTo>
                    <a:pt x="4126917" y="2419542"/>
                  </a:lnTo>
                  <a:lnTo>
                    <a:pt x="4079835" y="2422258"/>
                  </a:lnTo>
                  <a:lnTo>
                    <a:pt x="0" y="2422258"/>
                  </a:lnTo>
                  <a:lnTo>
                    <a:pt x="0" y="0"/>
                  </a:lnTo>
                  <a:lnTo>
                    <a:pt x="4079835" y="0"/>
                  </a:lnTo>
                  <a:lnTo>
                    <a:pt x="4126917" y="2716"/>
                  </a:lnTo>
                  <a:lnTo>
                    <a:pt x="4172404" y="10662"/>
                  </a:lnTo>
                  <a:lnTo>
                    <a:pt x="4215993" y="23536"/>
                  </a:lnTo>
                  <a:lnTo>
                    <a:pt x="4257380" y="41034"/>
                  </a:lnTo>
                  <a:lnTo>
                    <a:pt x="4296264" y="62854"/>
                  </a:lnTo>
                  <a:lnTo>
                    <a:pt x="4332340" y="88692"/>
                  </a:lnTo>
                  <a:lnTo>
                    <a:pt x="4365307" y="118246"/>
                  </a:lnTo>
                  <a:lnTo>
                    <a:pt x="4394861" y="151212"/>
                  </a:lnTo>
                  <a:lnTo>
                    <a:pt x="4420699" y="187289"/>
                  </a:lnTo>
                  <a:lnTo>
                    <a:pt x="4442519" y="226172"/>
                  </a:lnTo>
                  <a:lnTo>
                    <a:pt x="4460017" y="267560"/>
                  </a:lnTo>
                  <a:lnTo>
                    <a:pt x="4472891" y="311148"/>
                  </a:lnTo>
                  <a:lnTo>
                    <a:pt x="4480837" y="356635"/>
                  </a:lnTo>
                  <a:lnTo>
                    <a:pt x="4483553" y="403717"/>
                  </a:lnTo>
                  <a:close/>
                </a:path>
              </a:pathLst>
            </a:custGeom>
            <a:ln w="20941">
              <a:solidFill>
                <a:srgbClr val="CF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266475" y="2694828"/>
            <a:ext cx="3275965" cy="80264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8285" marR="5080" indent="-236220">
              <a:lnSpc>
                <a:spcPts val="2950"/>
              </a:lnSpc>
              <a:spcBef>
                <a:spcPts val="375"/>
              </a:spcBef>
              <a:buChar char="•"/>
              <a:tabLst>
                <a:tab pos="248920" algn="l"/>
              </a:tabLst>
            </a:pPr>
            <a:r>
              <a:rPr sz="2600" spc="10" dirty="0">
                <a:solidFill>
                  <a:srgbClr val="838787"/>
                </a:solidFill>
                <a:latin typeface="Calibri"/>
                <a:cs typeface="Calibri"/>
              </a:rPr>
              <a:t>2.</a:t>
            </a:r>
            <a:r>
              <a:rPr sz="2600" spc="-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600" spc="10" dirty="0">
                <a:solidFill>
                  <a:srgbClr val="838787"/>
                </a:solidFill>
                <a:latin typeface="Calibri"/>
                <a:cs typeface="Calibri"/>
              </a:rPr>
              <a:t>Stapedial</a:t>
            </a:r>
            <a:r>
              <a:rPr sz="2600" spc="-5" dirty="0">
                <a:solidFill>
                  <a:srgbClr val="838787"/>
                </a:solidFill>
                <a:latin typeface="Calibri"/>
                <a:cs typeface="Calibri"/>
              </a:rPr>
              <a:t> reflex test </a:t>
            </a:r>
            <a:r>
              <a:rPr sz="2600" spc="-57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600" spc="10" dirty="0">
                <a:solidFill>
                  <a:srgbClr val="838787"/>
                </a:solidFill>
                <a:latin typeface="Calibri"/>
                <a:cs typeface="Calibri"/>
              </a:rPr>
              <a:t>(Stapedial</a:t>
            </a:r>
            <a:r>
              <a:rPr sz="260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600" spc="5" dirty="0">
                <a:solidFill>
                  <a:srgbClr val="838787"/>
                </a:solidFill>
                <a:latin typeface="Calibri"/>
                <a:cs typeface="Calibri"/>
              </a:rPr>
              <a:t>branch)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42523" y="1487970"/>
            <a:ext cx="2543175" cy="3049270"/>
            <a:chOff x="542523" y="1487970"/>
            <a:chExt cx="2543175" cy="3049270"/>
          </a:xfrm>
        </p:grpSpPr>
        <p:sp>
          <p:nvSpPr>
            <p:cNvPr id="12" name="object 12"/>
            <p:cNvSpPr/>
            <p:nvPr/>
          </p:nvSpPr>
          <p:spPr>
            <a:xfrm>
              <a:off x="552994" y="1498441"/>
              <a:ext cx="2522220" cy="3028315"/>
            </a:xfrm>
            <a:custGeom>
              <a:avLst/>
              <a:gdLst/>
              <a:ahLst/>
              <a:cxnLst/>
              <a:rect l="l" t="t" r="r" b="b"/>
              <a:pathLst>
                <a:path w="2522220" h="3028315">
                  <a:moveTo>
                    <a:pt x="2101657" y="0"/>
                  </a:moveTo>
                  <a:lnTo>
                    <a:pt x="420341" y="0"/>
                  </a:lnTo>
                  <a:lnTo>
                    <a:pt x="371320" y="2827"/>
                  </a:lnTo>
                  <a:lnTo>
                    <a:pt x="323961" y="11101"/>
                  </a:lnTo>
                  <a:lnTo>
                    <a:pt x="278577" y="24505"/>
                  </a:lnTo>
                  <a:lnTo>
                    <a:pt x="235485" y="42723"/>
                  </a:lnTo>
                  <a:lnTo>
                    <a:pt x="195001" y="65442"/>
                  </a:lnTo>
                  <a:lnTo>
                    <a:pt x="157439" y="92344"/>
                  </a:lnTo>
                  <a:lnTo>
                    <a:pt x="123115" y="123115"/>
                  </a:lnTo>
                  <a:lnTo>
                    <a:pt x="92344" y="157439"/>
                  </a:lnTo>
                  <a:lnTo>
                    <a:pt x="65442" y="195001"/>
                  </a:lnTo>
                  <a:lnTo>
                    <a:pt x="42723" y="235485"/>
                  </a:lnTo>
                  <a:lnTo>
                    <a:pt x="24505" y="278577"/>
                  </a:lnTo>
                  <a:lnTo>
                    <a:pt x="11101" y="323960"/>
                  </a:lnTo>
                  <a:lnTo>
                    <a:pt x="2827" y="371320"/>
                  </a:lnTo>
                  <a:lnTo>
                    <a:pt x="0" y="420341"/>
                  </a:lnTo>
                  <a:lnTo>
                    <a:pt x="0" y="2607482"/>
                  </a:lnTo>
                  <a:lnTo>
                    <a:pt x="2827" y="2656503"/>
                  </a:lnTo>
                  <a:lnTo>
                    <a:pt x="11101" y="2703863"/>
                  </a:lnTo>
                  <a:lnTo>
                    <a:pt x="24505" y="2749246"/>
                  </a:lnTo>
                  <a:lnTo>
                    <a:pt x="42723" y="2792338"/>
                  </a:lnTo>
                  <a:lnTo>
                    <a:pt x="65442" y="2832822"/>
                  </a:lnTo>
                  <a:lnTo>
                    <a:pt x="92344" y="2870384"/>
                  </a:lnTo>
                  <a:lnTo>
                    <a:pt x="123115" y="2904708"/>
                  </a:lnTo>
                  <a:lnTo>
                    <a:pt x="157439" y="2935479"/>
                  </a:lnTo>
                  <a:lnTo>
                    <a:pt x="195001" y="2962381"/>
                  </a:lnTo>
                  <a:lnTo>
                    <a:pt x="235485" y="2985100"/>
                  </a:lnTo>
                  <a:lnTo>
                    <a:pt x="278577" y="3003318"/>
                  </a:lnTo>
                  <a:lnTo>
                    <a:pt x="323961" y="3016722"/>
                  </a:lnTo>
                  <a:lnTo>
                    <a:pt x="371320" y="3024996"/>
                  </a:lnTo>
                  <a:lnTo>
                    <a:pt x="420341" y="3027824"/>
                  </a:lnTo>
                  <a:lnTo>
                    <a:pt x="2101657" y="3027824"/>
                  </a:lnTo>
                  <a:lnTo>
                    <a:pt x="2150678" y="3024996"/>
                  </a:lnTo>
                  <a:lnTo>
                    <a:pt x="2198037" y="3016722"/>
                  </a:lnTo>
                  <a:lnTo>
                    <a:pt x="2243421" y="3003318"/>
                  </a:lnTo>
                  <a:lnTo>
                    <a:pt x="2286512" y="2985100"/>
                  </a:lnTo>
                  <a:lnTo>
                    <a:pt x="2326997" y="2962381"/>
                  </a:lnTo>
                  <a:lnTo>
                    <a:pt x="2364559" y="2935479"/>
                  </a:lnTo>
                  <a:lnTo>
                    <a:pt x="2398883" y="2904708"/>
                  </a:lnTo>
                  <a:lnTo>
                    <a:pt x="2429654" y="2870384"/>
                  </a:lnTo>
                  <a:lnTo>
                    <a:pt x="2456556" y="2832822"/>
                  </a:lnTo>
                  <a:lnTo>
                    <a:pt x="2479274" y="2792338"/>
                  </a:lnTo>
                  <a:lnTo>
                    <a:pt x="2497493" y="2749246"/>
                  </a:lnTo>
                  <a:lnTo>
                    <a:pt x="2510897" y="2703863"/>
                  </a:lnTo>
                  <a:lnTo>
                    <a:pt x="2519170" y="2656503"/>
                  </a:lnTo>
                  <a:lnTo>
                    <a:pt x="2521998" y="2607482"/>
                  </a:lnTo>
                  <a:lnTo>
                    <a:pt x="2521998" y="420341"/>
                  </a:lnTo>
                  <a:lnTo>
                    <a:pt x="2519170" y="371320"/>
                  </a:lnTo>
                  <a:lnTo>
                    <a:pt x="2510897" y="323960"/>
                  </a:lnTo>
                  <a:lnTo>
                    <a:pt x="2497493" y="278577"/>
                  </a:lnTo>
                  <a:lnTo>
                    <a:pt x="2479274" y="235485"/>
                  </a:lnTo>
                  <a:lnTo>
                    <a:pt x="2456556" y="195001"/>
                  </a:lnTo>
                  <a:lnTo>
                    <a:pt x="2429654" y="157439"/>
                  </a:lnTo>
                  <a:lnTo>
                    <a:pt x="2398883" y="123115"/>
                  </a:lnTo>
                  <a:lnTo>
                    <a:pt x="2364559" y="92344"/>
                  </a:lnTo>
                  <a:lnTo>
                    <a:pt x="2326997" y="65442"/>
                  </a:lnTo>
                  <a:lnTo>
                    <a:pt x="2286512" y="42723"/>
                  </a:lnTo>
                  <a:lnTo>
                    <a:pt x="2243421" y="24505"/>
                  </a:lnTo>
                  <a:lnTo>
                    <a:pt x="2198037" y="11101"/>
                  </a:lnTo>
                  <a:lnTo>
                    <a:pt x="2150678" y="2827"/>
                  </a:lnTo>
                  <a:lnTo>
                    <a:pt x="2101657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2994" y="1498441"/>
              <a:ext cx="2522220" cy="3028315"/>
            </a:xfrm>
            <a:custGeom>
              <a:avLst/>
              <a:gdLst/>
              <a:ahLst/>
              <a:cxnLst/>
              <a:rect l="l" t="t" r="r" b="b"/>
              <a:pathLst>
                <a:path w="2522220" h="3028315">
                  <a:moveTo>
                    <a:pt x="420341" y="0"/>
                  </a:moveTo>
                  <a:lnTo>
                    <a:pt x="2101657" y="0"/>
                  </a:lnTo>
                  <a:lnTo>
                    <a:pt x="2150678" y="2827"/>
                  </a:lnTo>
                  <a:lnTo>
                    <a:pt x="2198037" y="11101"/>
                  </a:lnTo>
                  <a:lnTo>
                    <a:pt x="2243421" y="24505"/>
                  </a:lnTo>
                  <a:lnTo>
                    <a:pt x="2286512" y="42723"/>
                  </a:lnTo>
                  <a:lnTo>
                    <a:pt x="2326997" y="65442"/>
                  </a:lnTo>
                  <a:lnTo>
                    <a:pt x="2364559" y="92344"/>
                  </a:lnTo>
                  <a:lnTo>
                    <a:pt x="2398883" y="123115"/>
                  </a:lnTo>
                  <a:lnTo>
                    <a:pt x="2429654" y="157439"/>
                  </a:lnTo>
                  <a:lnTo>
                    <a:pt x="2456556" y="195001"/>
                  </a:lnTo>
                  <a:lnTo>
                    <a:pt x="2479274" y="235485"/>
                  </a:lnTo>
                  <a:lnTo>
                    <a:pt x="2497493" y="278577"/>
                  </a:lnTo>
                  <a:lnTo>
                    <a:pt x="2510897" y="323961"/>
                  </a:lnTo>
                  <a:lnTo>
                    <a:pt x="2519170" y="371320"/>
                  </a:lnTo>
                  <a:lnTo>
                    <a:pt x="2521998" y="420341"/>
                  </a:lnTo>
                  <a:lnTo>
                    <a:pt x="2521998" y="2607482"/>
                  </a:lnTo>
                  <a:lnTo>
                    <a:pt x="2519170" y="2656503"/>
                  </a:lnTo>
                  <a:lnTo>
                    <a:pt x="2510897" y="2703863"/>
                  </a:lnTo>
                  <a:lnTo>
                    <a:pt x="2497493" y="2749246"/>
                  </a:lnTo>
                  <a:lnTo>
                    <a:pt x="2479274" y="2792338"/>
                  </a:lnTo>
                  <a:lnTo>
                    <a:pt x="2456556" y="2832822"/>
                  </a:lnTo>
                  <a:lnTo>
                    <a:pt x="2429654" y="2870384"/>
                  </a:lnTo>
                  <a:lnTo>
                    <a:pt x="2398883" y="2904708"/>
                  </a:lnTo>
                  <a:lnTo>
                    <a:pt x="2364559" y="2935479"/>
                  </a:lnTo>
                  <a:lnTo>
                    <a:pt x="2326997" y="2962381"/>
                  </a:lnTo>
                  <a:lnTo>
                    <a:pt x="2286512" y="2985100"/>
                  </a:lnTo>
                  <a:lnTo>
                    <a:pt x="2243421" y="3003318"/>
                  </a:lnTo>
                  <a:lnTo>
                    <a:pt x="2198037" y="3016722"/>
                  </a:lnTo>
                  <a:lnTo>
                    <a:pt x="2150678" y="3024996"/>
                  </a:lnTo>
                  <a:lnTo>
                    <a:pt x="2101657" y="3027824"/>
                  </a:lnTo>
                  <a:lnTo>
                    <a:pt x="420341" y="3027824"/>
                  </a:lnTo>
                  <a:lnTo>
                    <a:pt x="371320" y="3024996"/>
                  </a:lnTo>
                  <a:lnTo>
                    <a:pt x="323961" y="3016722"/>
                  </a:lnTo>
                  <a:lnTo>
                    <a:pt x="278577" y="3003318"/>
                  </a:lnTo>
                  <a:lnTo>
                    <a:pt x="235485" y="2985100"/>
                  </a:lnTo>
                  <a:lnTo>
                    <a:pt x="195001" y="2962381"/>
                  </a:lnTo>
                  <a:lnTo>
                    <a:pt x="157439" y="2935479"/>
                  </a:lnTo>
                  <a:lnTo>
                    <a:pt x="123115" y="2904708"/>
                  </a:lnTo>
                  <a:lnTo>
                    <a:pt x="92344" y="2870384"/>
                  </a:lnTo>
                  <a:lnTo>
                    <a:pt x="65442" y="2832822"/>
                  </a:lnTo>
                  <a:lnTo>
                    <a:pt x="42723" y="2792338"/>
                  </a:lnTo>
                  <a:lnTo>
                    <a:pt x="24505" y="2749246"/>
                  </a:lnTo>
                  <a:lnTo>
                    <a:pt x="11101" y="2703863"/>
                  </a:lnTo>
                  <a:lnTo>
                    <a:pt x="2827" y="2656503"/>
                  </a:lnTo>
                  <a:lnTo>
                    <a:pt x="0" y="2607482"/>
                  </a:lnTo>
                  <a:lnTo>
                    <a:pt x="0" y="420341"/>
                  </a:lnTo>
                  <a:lnTo>
                    <a:pt x="2827" y="371320"/>
                  </a:lnTo>
                  <a:lnTo>
                    <a:pt x="11101" y="323961"/>
                  </a:lnTo>
                  <a:lnTo>
                    <a:pt x="24505" y="278577"/>
                  </a:lnTo>
                  <a:lnTo>
                    <a:pt x="42723" y="235485"/>
                  </a:lnTo>
                  <a:lnTo>
                    <a:pt x="65442" y="195001"/>
                  </a:lnTo>
                  <a:lnTo>
                    <a:pt x="92344" y="157439"/>
                  </a:lnTo>
                  <a:lnTo>
                    <a:pt x="123115" y="123115"/>
                  </a:lnTo>
                  <a:lnTo>
                    <a:pt x="157439" y="92344"/>
                  </a:lnTo>
                  <a:lnTo>
                    <a:pt x="195001" y="65442"/>
                  </a:lnTo>
                  <a:lnTo>
                    <a:pt x="235485" y="42723"/>
                  </a:lnTo>
                  <a:lnTo>
                    <a:pt x="278577" y="24505"/>
                  </a:lnTo>
                  <a:lnTo>
                    <a:pt x="323961" y="11101"/>
                  </a:lnTo>
                  <a:lnTo>
                    <a:pt x="371320" y="2827"/>
                  </a:lnTo>
                  <a:lnTo>
                    <a:pt x="420341" y="0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89053" y="2560562"/>
            <a:ext cx="2049780" cy="80264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441325" marR="5080" indent="-429259">
              <a:lnSpc>
                <a:spcPts val="2950"/>
              </a:lnSpc>
              <a:spcBef>
                <a:spcPts val="375"/>
              </a:spcBef>
            </a:pPr>
            <a:r>
              <a:rPr sz="2600" b="1" i="1" spc="-4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600" b="1" i="1" spc="2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600" b="1" i="1" spc="15" dirty="0">
                <a:solidFill>
                  <a:srgbClr val="FFFFFF"/>
                </a:solidFill>
                <a:latin typeface="Calibri"/>
                <a:cs typeface="Calibri"/>
              </a:rPr>
              <a:t>POGNO</a:t>
            </a:r>
            <a:r>
              <a:rPr sz="2600" b="1" i="1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600" b="1" i="1" spc="10" dirty="0">
                <a:solidFill>
                  <a:srgbClr val="FFFFFF"/>
                </a:solidFill>
                <a:latin typeface="Calibri"/>
                <a:cs typeface="Calibri"/>
              </a:rPr>
              <a:t>TIC  </a:t>
            </a:r>
            <a:r>
              <a:rPr sz="2600" b="1" i="1" spc="5" dirty="0">
                <a:solidFill>
                  <a:srgbClr val="FFFFFF"/>
                </a:solidFill>
                <a:latin typeface="Calibri"/>
                <a:cs typeface="Calibri"/>
              </a:rPr>
              <a:t>TESTING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838603" y="470317"/>
            <a:ext cx="7696200" cy="942340"/>
            <a:chOff x="9838603" y="470317"/>
            <a:chExt cx="7696200" cy="942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38603" y="470317"/>
              <a:ext cx="7696060" cy="94190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73943" y="489167"/>
              <a:ext cx="7625382" cy="87122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873942" y="489168"/>
            <a:ext cx="7625715" cy="871855"/>
          </a:xfrm>
          <a:prstGeom prst="rect">
            <a:avLst/>
          </a:prstGeom>
          <a:ln w="7853">
            <a:solidFill>
              <a:srgbClr val="BE4B48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4295">
              <a:lnSpc>
                <a:spcPts val="6095"/>
              </a:lnSpc>
            </a:pPr>
            <a:r>
              <a:rPr sz="5800" u="heavy" spc="-165" dirty="0">
                <a:uFill>
                  <a:solidFill>
                    <a:srgbClr val="000000"/>
                  </a:solidFill>
                </a:uFill>
              </a:rPr>
              <a:t>Taste</a:t>
            </a:r>
            <a:r>
              <a:rPr sz="5800" u="heavy" spc="-1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5800" u="heavy" spc="-70" dirty="0">
                <a:uFill>
                  <a:solidFill>
                    <a:srgbClr val="000000"/>
                  </a:solidFill>
                </a:uFill>
              </a:rPr>
              <a:t>(Electrogustometry)</a:t>
            </a:r>
            <a:endParaRPr sz="5800"/>
          </a:p>
        </p:txBody>
      </p:sp>
      <p:sp>
        <p:nvSpPr>
          <p:cNvPr id="6" name="object 6"/>
          <p:cNvSpPr/>
          <p:nvPr/>
        </p:nvSpPr>
        <p:spPr>
          <a:xfrm>
            <a:off x="1087316" y="4585634"/>
            <a:ext cx="17275175" cy="4067175"/>
          </a:xfrm>
          <a:custGeom>
            <a:avLst/>
            <a:gdLst/>
            <a:ahLst/>
            <a:cxnLst/>
            <a:rect l="l" t="t" r="r" b="b"/>
            <a:pathLst>
              <a:path w="17275175" h="4067175">
                <a:moveTo>
                  <a:pt x="0" y="0"/>
                </a:moveTo>
                <a:lnTo>
                  <a:pt x="17274866" y="0"/>
                </a:lnTo>
                <a:lnTo>
                  <a:pt x="17274866" y="4066891"/>
                </a:lnTo>
                <a:lnTo>
                  <a:pt x="0" y="4066891"/>
                </a:lnTo>
                <a:lnTo>
                  <a:pt x="0" y="0"/>
                </a:lnTo>
                <a:close/>
              </a:path>
            </a:pathLst>
          </a:custGeom>
          <a:ln w="20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47910" y="4433049"/>
            <a:ext cx="16211550" cy="419290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600" b="1" spc="-20" dirty="0">
                <a:solidFill>
                  <a:srgbClr val="4BACC6"/>
                </a:solidFill>
                <a:latin typeface="Calibri"/>
                <a:cs typeface="Calibri"/>
              </a:rPr>
              <a:t>Chorda</a:t>
            </a:r>
            <a:r>
              <a:rPr sz="4600" b="1" spc="-50" dirty="0">
                <a:solidFill>
                  <a:srgbClr val="4BACC6"/>
                </a:solidFill>
                <a:latin typeface="Calibri"/>
                <a:cs typeface="Calibri"/>
              </a:rPr>
              <a:t> </a:t>
            </a:r>
            <a:r>
              <a:rPr sz="4600" b="1" spc="-10" dirty="0">
                <a:solidFill>
                  <a:srgbClr val="4BACC6"/>
                </a:solidFill>
                <a:latin typeface="Calibri"/>
                <a:cs typeface="Calibri"/>
              </a:rPr>
              <a:t>tympani</a:t>
            </a:r>
            <a:r>
              <a:rPr sz="4600" b="1" spc="-25" dirty="0">
                <a:solidFill>
                  <a:srgbClr val="4BACC6"/>
                </a:solidFill>
                <a:latin typeface="Calibri"/>
                <a:cs typeface="Calibri"/>
              </a:rPr>
              <a:t> </a:t>
            </a:r>
            <a:r>
              <a:rPr sz="4600" b="1" dirty="0">
                <a:solidFill>
                  <a:srgbClr val="4BACC6"/>
                </a:solidFill>
                <a:latin typeface="Calibri"/>
                <a:cs typeface="Calibri"/>
              </a:rPr>
              <a:t>nerve</a:t>
            </a:r>
            <a:r>
              <a:rPr sz="4600" b="1" spc="-50" dirty="0">
                <a:solidFill>
                  <a:srgbClr val="4BACC6"/>
                </a:solidFill>
                <a:latin typeface="Calibri"/>
                <a:cs typeface="Calibri"/>
              </a:rPr>
              <a:t> </a:t>
            </a:r>
            <a:r>
              <a:rPr sz="4600" b="1" spc="-30" dirty="0">
                <a:solidFill>
                  <a:srgbClr val="4BACC6"/>
                </a:solidFill>
                <a:latin typeface="Calibri"/>
                <a:cs typeface="Calibri"/>
              </a:rPr>
              <a:t>test</a:t>
            </a:r>
            <a:endParaRPr sz="4600">
              <a:latin typeface="Calibri"/>
              <a:cs typeface="Calibri"/>
            </a:endParaRPr>
          </a:p>
          <a:p>
            <a:pPr marL="577850" marR="3810635" indent="-565785">
              <a:lnSpc>
                <a:spcPts val="5130"/>
              </a:lnSpc>
              <a:spcBef>
                <a:spcPts val="4085"/>
              </a:spcBef>
              <a:buClr>
                <a:srgbClr val="6E6E73"/>
              </a:buClr>
              <a:buSzPct val="80434"/>
              <a:buFont typeface="MS UI Gothic"/>
              <a:buChar char="❑"/>
              <a:tabLst>
                <a:tab pos="578485" algn="l"/>
              </a:tabLst>
            </a:pPr>
            <a:r>
              <a:rPr sz="4600" spc="-5" dirty="0">
                <a:latin typeface="Calibri"/>
                <a:cs typeface="Calibri"/>
              </a:rPr>
              <a:t>Solution </a:t>
            </a:r>
            <a:r>
              <a:rPr sz="4600" dirty="0">
                <a:latin typeface="Calibri"/>
                <a:cs typeface="Calibri"/>
              </a:rPr>
              <a:t>of</a:t>
            </a:r>
            <a:r>
              <a:rPr sz="4600" spc="5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salt,</a:t>
            </a:r>
            <a:r>
              <a:rPr sz="4600" spc="-15" dirty="0">
                <a:latin typeface="Calibri"/>
                <a:cs typeface="Calibri"/>
              </a:rPr>
              <a:t> </a:t>
            </a:r>
            <a:r>
              <a:rPr sz="4600" spc="-90" dirty="0">
                <a:latin typeface="Calibri"/>
                <a:cs typeface="Calibri"/>
              </a:rPr>
              <a:t>sugar,</a:t>
            </a:r>
            <a:r>
              <a:rPr sz="4600" spc="-30" dirty="0">
                <a:latin typeface="Calibri"/>
                <a:cs typeface="Calibri"/>
              </a:rPr>
              <a:t> citrate,</a:t>
            </a:r>
            <a:r>
              <a:rPr sz="4600" spc="-20" dirty="0"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quinine</a:t>
            </a:r>
            <a:r>
              <a:rPr sz="4600" spc="-30" dirty="0">
                <a:latin typeface="Calibri"/>
                <a:cs typeface="Calibri"/>
              </a:rPr>
              <a:t> </a:t>
            </a:r>
            <a:r>
              <a:rPr sz="4600" spc="5" dirty="0">
                <a:latin typeface="Calibri"/>
                <a:cs typeface="Calibri"/>
              </a:rPr>
              <a:t>or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-20" dirty="0">
                <a:latin typeface="Calibri"/>
                <a:cs typeface="Calibri"/>
              </a:rPr>
              <a:t>Electrical </a:t>
            </a:r>
            <a:r>
              <a:rPr sz="4600" spc="-1025" dirty="0">
                <a:latin typeface="Calibri"/>
                <a:cs typeface="Calibri"/>
              </a:rPr>
              <a:t> </a:t>
            </a:r>
            <a:r>
              <a:rPr sz="4600" spc="-20" dirty="0">
                <a:latin typeface="Calibri"/>
                <a:cs typeface="Calibri"/>
              </a:rPr>
              <a:t>stimulation</a:t>
            </a:r>
            <a:endParaRPr sz="4600">
              <a:latin typeface="Calibri"/>
              <a:cs typeface="Calibri"/>
            </a:endParaRPr>
          </a:p>
          <a:p>
            <a:pPr marL="577850" marR="5080" indent="-565785">
              <a:lnSpc>
                <a:spcPts val="5130"/>
              </a:lnSpc>
              <a:spcBef>
                <a:spcPts val="2770"/>
              </a:spcBef>
              <a:buClr>
                <a:srgbClr val="6E6E73"/>
              </a:buClr>
              <a:buSzPct val="80434"/>
              <a:buFont typeface="MS UI Gothic"/>
              <a:buChar char="❑"/>
              <a:tabLst>
                <a:tab pos="578485" algn="l"/>
                <a:tab pos="15710535" algn="l"/>
              </a:tabLst>
            </a:pPr>
            <a:r>
              <a:rPr sz="4600" spc="-5" dirty="0">
                <a:latin typeface="Calibri"/>
                <a:cs typeface="Calibri"/>
              </a:rPr>
              <a:t>Compa</a:t>
            </a:r>
            <a:r>
              <a:rPr sz="4600" spc="-70" dirty="0">
                <a:latin typeface="Calibri"/>
                <a:cs typeface="Calibri"/>
              </a:rPr>
              <a:t>r</a:t>
            </a:r>
            <a:r>
              <a:rPr sz="4600" spc="-5" dirty="0">
                <a:latin typeface="Calibri"/>
                <a:cs typeface="Calibri"/>
              </a:rPr>
              <a:t>e</a:t>
            </a:r>
            <a:r>
              <a:rPr sz="4600" spc="5" dirty="0">
                <a:latin typeface="Calibri"/>
                <a:cs typeface="Calibri"/>
              </a:rPr>
              <a:t>s</a:t>
            </a:r>
            <a:r>
              <a:rPr sz="4600" spc="-10" dirty="0">
                <a:latin typeface="Calibri"/>
                <a:cs typeface="Calibri"/>
              </a:rPr>
              <a:t> </a:t>
            </a:r>
            <a:r>
              <a:rPr sz="4600" spc="-15" dirty="0">
                <a:latin typeface="Calibri"/>
                <a:cs typeface="Calibri"/>
              </a:rPr>
              <a:t>amou</a:t>
            </a:r>
            <a:r>
              <a:rPr sz="4600" spc="-55" dirty="0">
                <a:latin typeface="Calibri"/>
                <a:cs typeface="Calibri"/>
              </a:rPr>
              <a:t>n</a:t>
            </a:r>
            <a:r>
              <a:rPr sz="4600" spc="5" dirty="0">
                <a:latin typeface="Calibri"/>
                <a:cs typeface="Calibri"/>
              </a:rPr>
              <a:t>t</a:t>
            </a:r>
            <a:r>
              <a:rPr sz="4600" spc="-30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o</a:t>
            </a:r>
            <a:r>
              <a:rPr sz="4600" spc="5" dirty="0">
                <a:latin typeface="Calibri"/>
                <a:cs typeface="Calibri"/>
              </a:rPr>
              <a:t>f </a:t>
            </a:r>
            <a:r>
              <a:rPr sz="4600" spc="-15" dirty="0">
                <a:latin typeface="Calibri"/>
                <a:cs typeface="Calibri"/>
              </a:rPr>
              <a:t>c</a:t>
            </a:r>
            <a:r>
              <a:rPr sz="4600" spc="-10" dirty="0">
                <a:latin typeface="Calibri"/>
                <a:cs typeface="Calibri"/>
              </a:rPr>
              <a:t>u</a:t>
            </a:r>
            <a:r>
              <a:rPr sz="4600" spc="-15" dirty="0">
                <a:latin typeface="Calibri"/>
                <a:cs typeface="Calibri"/>
              </a:rPr>
              <a:t>r</a:t>
            </a:r>
            <a:r>
              <a:rPr sz="4600" spc="-75" dirty="0">
                <a:latin typeface="Calibri"/>
                <a:cs typeface="Calibri"/>
              </a:rPr>
              <a:t>r</a:t>
            </a:r>
            <a:r>
              <a:rPr sz="4600" spc="-10" dirty="0">
                <a:latin typeface="Calibri"/>
                <a:cs typeface="Calibri"/>
              </a:rPr>
              <a:t>e</a:t>
            </a:r>
            <a:r>
              <a:rPr sz="4600" spc="-55" dirty="0">
                <a:latin typeface="Calibri"/>
                <a:cs typeface="Calibri"/>
              </a:rPr>
              <a:t>n</a:t>
            </a:r>
            <a:r>
              <a:rPr sz="4600" spc="5" dirty="0">
                <a:latin typeface="Calibri"/>
                <a:cs typeface="Calibri"/>
              </a:rPr>
              <a:t>t</a:t>
            </a:r>
            <a:r>
              <a:rPr sz="4600" spc="-45" dirty="0">
                <a:latin typeface="Calibri"/>
                <a:cs typeface="Calibri"/>
              </a:rPr>
              <a:t> </a:t>
            </a:r>
            <a:r>
              <a:rPr sz="4600" spc="-65" dirty="0">
                <a:latin typeface="Calibri"/>
                <a:cs typeface="Calibri"/>
              </a:rPr>
              <a:t>r</a:t>
            </a:r>
            <a:r>
              <a:rPr sz="4600" spc="-5" dirty="0">
                <a:latin typeface="Calibri"/>
                <a:cs typeface="Calibri"/>
              </a:rPr>
              <a:t>equi</a:t>
            </a:r>
            <a:r>
              <a:rPr sz="4600" spc="-65" dirty="0">
                <a:latin typeface="Calibri"/>
                <a:cs typeface="Calibri"/>
              </a:rPr>
              <a:t>r</a:t>
            </a:r>
            <a:r>
              <a:rPr sz="4600" spc="-5" dirty="0">
                <a:latin typeface="Calibri"/>
                <a:cs typeface="Calibri"/>
              </a:rPr>
              <a:t>e</a:t>
            </a:r>
            <a:r>
              <a:rPr sz="4600" spc="5" dirty="0">
                <a:latin typeface="Calibri"/>
                <a:cs typeface="Calibri"/>
              </a:rPr>
              <a:t>d</a:t>
            </a:r>
            <a:r>
              <a:rPr sz="4600" spc="-15" dirty="0">
                <a:latin typeface="Calibri"/>
                <a:cs typeface="Calibri"/>
              </a:rPr>
              <a:t> </a:t>
            </a:r>
            <a:r>
              <a:rPr sz="4600" spc="-95" dirty="0">
                <a:latin typeface="Calibri"/>
                <a:cs typeface="Calibri"/>
              </a:rPr>
              <a:t>f</a:t>
            </a:r>
            <a:r>
              <a:rPr sz="4600" dirty="0">
                <a:latin typeface="Calibri"/>
                <a:cs typeface="Calibri"/>
              </a:rPr>
              <a:t>o</a:t>
            </a:r>
            <a:r>
              <a:rPr sz="4600" spc="5" dirty="0">
                <a:latin typeface="Calibri"/>
                <a:cs typeface="Calibri"/>
              </a:rPr>
              <a:t>r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5" dirty="0">
                <a:latin typeface="Calibri"/>
                <a:cs typeface="Calibri"/>
              </a:rPr>
              <a:t>a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-65" dirty="0">
                <a:latin typeface="Calibri"/>
                <a:cs typeface="Calibri"/>
              </a:rPr>
              <a:t>r</a:t>
            </a:r>
            <a:r>
              <a:rPr sz="4600" spc="-5" dirty="0">
                <a:latin typeface="Calibri"/>
                <a:cs typeface="Calibri"/>
              </a:rPr>
              <a:t>espons</a:t>
            </a:r>
            <a:r>
              <a:rPr sz="4600" spc="5" dirty="0">
                <a:latin typeface="Calibri"/>
                <a:cs typeface="Calibri"/>
              </a:rPr>
              <a:t>e</a:t>
            </a:r>
            <a:r>
              <a:rPr sz="4600" spc="-15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eac</a:t>
            </a:r>
            <a:r>
              <a:rPr sz="4600" spc="5" dirty="0">
                <a:latin typeface="Calibri"/>
                <a:cs typeface="Calibri"/>
              </a:rPr>
              <a:t>h</a:t>
            </a:r>
            <a:r>
              <a:rPr sz="4600" spc="-20" dirty="0">
                <a:latin typeface="Calibri"/>
                <a:cs typeface="Calibri"/>
              </a:rPr>
              <a:t> </a:t>
            </a:r>
            <a:r>
              <a:rPr sz="4600" spc="-15" dirty="0">
                <a:latin typeface="Calibri"/>
                <a:cs typeface="Calibri"/>
              </a:rPr>
              <a:t>sid</a:t>
            </a:r>
            <a:r>
              <a:rPr sz="4600" spc="5" dirty="0">
                <a:latin typeface="Calibri"/>
                <a:cs typeface="Calibri"/>
              </a:rPr>
              <a:t>e</a:t>
            </a:r>
            <a:r>
              <a:rPr sz="4600" dirty="0">
                <a:latin typeface="Calibri"/>
                <a:cs typeface="Calibri"/>
              </a:rPr>
              <a:t>	of  </a:t>
            </a:r>
            <a:r>
              <a:rPr sz="4600" spc="-10" dirty="0">
                <a:latin typeface="Calibri"/>
                <a:cs typeface="Calibri"/>
              </a:rPr>
              <a:t>tongue.</a:t>
            </a:r>
            <a:endParaRPr sz="46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831564" y="859476"/>
            <a:ext cx="5340985" cy="2633345"/>
            <a:chOff x="3831564" y="859476"/>
            <a:chExt cx="5340985" cy="2633345"/>
          </a:xfrm>
        </p:grpSpPr>
        <p:sp>
          <p:nvSpPr>
            <p:cNvPr id="9" name="object 9"/>
            <p:cNvSpPr/>
            <p:nvPr/>
          </p:nvSpPr>
          <p:spPr>
            <a:xfrm>
              <a:off x="3842042" y="869953"/>
              <a:ext cx="5320030" cy="2612390"/>
            </a:xfrm>
            <a:custGeom>
              <a:avLst/>
              <a:gdLst/>
              <a:ahLst/>
              <a:cxnLst/>
              <a:rect l="l" t="t" r="r" b="b"/>
              <a:pathLst>
                <a:path w="5320030" h="2612390">
                  <a:moveTo>
                    <a:pt x="4884088" y="0"/>
                  </a:moveTo>
                  <a:lnTo>
                    <a:pt x="0" y="0"/>
                  </a:lnTo>
                  <a:lnTo>
                    <a:pt x="0" y="2612239"/>
                  </a:lnTo>
                  <a:lnTo>
                    <a:pt x="4884088" y="2612239"/>
                  </a:lnTo>
                  <a:lnTo>
                    <a:pt x="4931528" y="2609685"/>
                  </a:lnTo>
                  <a:lnTo>
                    <a:pt x="4977488" y="2602197"/>
                  </a:lnTo>
                  <a:lnTo>
                    <a:pt x="5021703" y="2590043"/>
                  </a:lnTo>
                  <a:lnTo>
                    <a:pt x="5063906" y="2573488"/>
                  </a:lnTo>
                  <a:lnTo>
                    <a:pt x="5103834" y="2552797"/>
                  </a:lnTo>
                  <a:lnTo>
                    <a:pt x="5141219" y="2528236"/>
                  </a:lnTo>
                  <a:lnTo>
                    <a:pt x="5175797" y="2500070"/>
                  </a:lnTo>
                  <a:lnTo>
                    <a:pt x="5207301" y="2468566"/>
                  </a:lnTo>
                  <a:lnTo>
                    <a:pt x="5235467" y="2433988"/>
                  </a:lnTo>
                  <a:lnTo>
                    <a:pt x="5260028" y="2396603"/>
                  </a:lnTo>
                  <a:lnTo>
                    <a:pt x="5280719" y="2356676"/>
                  </a:lnTo>
                  <a:lnTo>
                    <a:pt x="5297274" y="2314472"/>
                  </a:lnTo>
                  <a:lnTo>
                    <a:pt x="5309428" y="2270257"/>
                  </a:lnTo>
                  <a:lnTo>
                    <a:pt x="5316915" y="2224297"/>
                  </a:lnTo>
                  <a:lnTo>
                    <a:pt x="5319470" y="2176858"/>
                  </a:lnTo>
                  <a:lnTo>
                    <a:pt x="5319470" y="435381"/>
                  </a:lnTo>
                  <a:lnTo>
                    <a:pt x="5316915" y="387941"/>
                  </a:lnTo>
                  <a:lnTo>
                    <a:pt x="5309428" y="341981"/>
                  </a:lnTo>
                  <a:lnTo>
                    <a:pt x="5297274" y="297767"/>
                  </a:lnTo>
                  <a:lnTo>
                    <a:pt x="5280719" y="255563"/>
                  </a:lnTo>
                  <a:lnTo>
                    <a:pt x="5260028" y="215636"/>
                  </a:lnTo>
                  <a:lnTo>
                    <a:pt x="5235467" y="178250"/>
                  </a:lnTo>
                  <a:lnTo>
                    <a:pt x="5207301" y="143673"/>
                  </a:lnTo>
                  <a:lnTo>
                    <a:pt x="5175797" y="112168"/>
                  </a:lnTo>
                  <a:lnTo>
                    <a:pt x="5141219" y="84003"/>
                  </a:lnTo>
                  <a:lnTo>
                    <a:pt x="5103834" y="59442"/>
                  </a:lnTo>
                  <a:lnTo>
                    <a:pt x="5063906" y="38751"/>
                  </a:lnTo>
                  <a:lnTo>
                    <a:pt x="5021703" y="22196"/>
                  </a:lnTo>
                  <a:lnTo>
                    <a:pt x="4977488" y="10041"/>
                  </a:lnTo>
                  <a:lnTo>
                    <a:pt x="4931528" y="2554"/>
                  </a:lnTo>
                  <a:lnTo>
                    <a:pt x="4884088" y="0"/>
                  </a:lnTo>
                  <a:close/>
                </a:path>
              </a:pathLst>
            </a:custGeom>
            <a:solidFill>
              <a:srgbClr val="CFD7E7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42042" y="869953"/>
              <a:ext cx="5320030" cy="2612390"/>
            </a:xfrm>
            <a:custGeom>
              <a:avLst/>
              <a:gdLst/>
              <a:ahLst/>
              <a:cxnLst/>
              <a:rect l="l" t="t" r="r" b="b"/>
              <a:pathLst>
                <a:path w="5320030" h="2612390">
                  <a:moveTo>
                    <a:pt x="5319470" y="435381"/>
                  </a:moveTo>
                  <a:lnTo>
                    <a:pt x="5319470" y="2176858"/>
                  </a:lnTo>
                  <a:lnTo>
                    <a:pt x="5316915" y="2224297"/>
                  </a:lnTo>
                  <a:lnTo>
                    <a:pt x="5309428" y="2270257"/>
                  </a:lnTo>
                  <a:lnTo>
                    <a:pt x="5297274" y="2314472"/>
                  </a:lnTo>
                  <a:lnTo>
                    <a:pt x="5280719" y="2356676"/>
                  </a:lnTo>
                  <a:lnTo>
                    <a:pt x="5260028" y="2396603"/>
                  </a:lnTo>
                  <a:lnTo>
                    <a:pt x="5235467" y="2433988"/>
                  </a:lnTo>
                  <a:lnTo>
                    <a:pt x="5207301" y="2468566"/>
                  </a:lnTo>
                  <a:lnTo>
                    <a:pt x="5175797" y="2500070"/>
                  </a:lnTo>
                  <a:lnTo>
                    <a:pt x="5141219" y="2528236"/>
                  </a:lnTo>
                  <a:lnTo>
                    <a:pt x="5103834" y="2552797"/>
                  </a:lnTo>
                  <a:lnTo>
                    <a:pt x="5063906" y="2573488"/>
                  </a:lnTo>
                  <a:lnTo>
                    <a:pt x="5021702" y="2590043"/>
                  </a:lnTo>
                  <a:lnTo>
                    <a:pt x="4977488" y="2602197"/>
                  </a:lnTo>
                  <a:lnTo>
                    <a:pt x="4931528" y="2609685"/>
                  </a:lnTo>
                  <a:lnTo>
                    <a:pt x="4884088" y="2612239"/>
                  </a:lnTo>
                  <a:lnTo>
                    <a:pt x="0" y="2612239"/>
                  </a:lnTo>
                  <a:lnTo>
                    <a:pt x="0" y="0"/>
                  </a:lnTo>
                  <a:lnTo>
                    <a:pt x="4884088" y="0"/>
                  </a:lnTo>
                  <a:lnTo>
                    <a:pt x="4931528" y="2554"/>
                  </a:lnTo>
                  <a:lnTo>
                    <a:pt x="4977488" y="10041"/>
                  </a:lnTo>
                  <a:lnTo>
                    <a:pt x="5021702" y="22196"/>
                  </a:lnTo>
                  <a:lnTo>
                    <a:pt x="5063906" y="38751"/>
                  </a:lnTo>
                  <a:lnTo>
                    <a:pt x="5103834" y="59442"/>
                  </a:lnTo>
                  <a:lnTo>
                    <a:pt x="5141219" y="84003"/>
                  </a:lnTo>
                  <a:lnTo>
                    <a:pt x="5175797" y="112168"/>
                  </a:lnTo>
                  <a:lnTo>
                    <a:pt x="5207301" y="143673"/>
                  </a:lnTo>
                  <a:lnTo>
                    <a:pt x="5235467" y="178251"/>
                  </a:lnTo>
                  <a:lnTo>
                    <a:pt x="5260028" y="215636"/>
                  </a:lnTo>
                  <a:lnTo>
                    <a:pt x="5280719" y="255563"/>
                  </a:lnTo>
                  <a:lnTo>
                    <a:pt x="5297274" y="297767"/>
                  </a:lnTo>
                  <a:lnTo>
                    <a:pt x="5309428" y="341982"/>
                  </a:lnTo>
                  <a:lnTo>
                    <a:pt x="5316915" y="387942"/>
                  </a:lnTo>
                  <a:lnTo>
                    <a:pt x="5319470" y="435381"/>
                  </a:lnTo>
                  <a:close/>
                </a:path>
              </a:pathLst>
            </a:custGeom>
            <a:ln w="20941">
              <a:solidFill>
                <a:srgbClr val="CF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033524" y="1848641"/>
            <a:ext cx="4647565" cy="80264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8285" marR="5080" indent="-236220">
              <a:lnSpc>
                <a:spcPts val="2950"/>
              </a:lnSpc>
              <a:spcBef>
                <a:spcPts val="375"/>
              </a:spcBef>
              <a:buChar char="•"/>
              <a:tabLst>
                <a:tab pos="248920" algn="l"/>
              </a:tabLst>
            </a:pPr>
            <a:r>
              <a:rPr sz="2600" spc="10" dirty="0">
                <a:solidFill>
                  <a:srgbClr val="838787"/>
                </a:solidFill>
                <a:latin typeface="Calibri"/>
                <a:cs typeface="Calibri"/>
              </a:rPr>
              <a:t>3. </a:t>
            </a:r>
            <a:r>
              <a:rPr sz="2600" spc="-40" dirty="0">
                <a:solidFill>
                  <a:srgbClr val="838787"/>
                </a:solidFill>
                <a:latin typeface="Calibri"/>
                <a:cs typeface="Calibri"/>
              </a:rPr>
              <a:t>Taste </a:t>
            </a:r>
            <a:r>
              <a:rPr sz="2600" spc="5" dirty="0">
                <a:solidFill>
                  <a:srgbClr val="838787"/>
                </a:solidFill>
                <a:latin typeface="Calibri"/>
                <a:cs typeface="Calibri"/>
              </a:rPr>
              <a:t>testing </a:t>
            </a:r>
            <a:r>
              <a:rPr sz="2600" spc="10" dirty="0">
                <a:solidFill>
                  <a:srgbClr val="838787"/>
                </a:solidFill>
                <a:latin typeface="Calibri"/>
                <a:cs typeface="Calibri"/>
              </a:rPr>
              <a:t>(Chorda </a:t>
            </a:r>
            <a:r>
              <a:rPr sz="2600" spc="15" dirty="0">
                <a:solidFill>
                  <a:srgbClr val="838787"/>
                </a:solidFill>
                <a:latin typeface="Calibri"/>
                <a:cs typeface="Calibri"/>
              </a:rPr>
              <a:t>tympani </a:t>
            </a:r>
            <a:r>
              <a:rPr sz="2600" spc="-57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2600" spc="10" dirty="0">
                <a:solidFill>
                  <a:srgbClr val="838787"/>
                </a:solidFill>
                <a:latin typeface="Calibri"/>
                <a:cs typeface="Calibri"/>
              </a:rPr>
              <a:t>nerve)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39369" y="478697"/>
            <a:ext cx="3013710" cy="3286760"/>
            <a:chOff x="839369" y="478697"/>
            <a:chExt cx="3013710" cy="3286760"/>
          </a:xfrm>
        </p:grpSpPr>
        <p:sp>
          <p:nvSpPr>
            <p:cNvPr id="13" name="object 13"/>
            <p:cNvSpPr/>
            <p:nvPr/>
          </p:nvSpPr>
          <p:spPr>
            <a:xfrm>
              <a:off x="849840" y="489168"/>
              <a:ext cx="2992755" cy="3265804"/>
            </a:xfrm>
            <a:custGeom>
              <a:avLst/>
              <a:gdLst/>
              <a:ahLst/>
              <a:cxnLst/>
              <a:rect l="l" t="t" r="r" b="b"/>
              <a:pathLst>
                <a:path w="2992754" h="3265804">
                  <a:moveTo>
                    <a:pt x="2493491" y="0"/>
                  </a:moveTo>
                  <a:lnTo>
                    <a:pt x="498710" y="0"/>
                  </a:lnTo>
                  <a:lnTo>
                    <a:pt x="450681" y="2282"/>
                  </a:lnTo>
                  <a:lnTo>
                    <a:pt x="403943" y="8992"/>
                  </a:lnTo>
                  <a:lnTo>
                    <a:pt x="358707" y="19919"/>
                  </a:lnTo>
                  <a:lnTo>
                    <a:pt x="315179" y="34855"/>
                  </a:lnTo>
                  <a:lnTo>
                    <a:pt x="273571" y="53590"/>
                  </a:lnTo>
                  <a:lnTo>
                    <a:pt x="234090" y="75916"/>
                  </a:lnTo>
                  <a:lnTo>
                    <a:pt x="196946" y="101624"/>
                  </a:lnTo>
                  <a:lnTo>
                    <a:pt x="162348" y="130504"/>
                  </a:lnTo>
                  <a:lnTo>
                    <a:pt x="130504" y="162348"/>
                  </a:lnTo>
                  <a:lnTo>
                    <a:pt x="101624" y="196946"/>
                  </a:lnTo>
                  <a:lnTo>
                    <a:pt x="75916" y="234090"/>
                  </a:lnTo>
                  <a:lnTo>
                    <a:pt x="53590" y="273571"/>
                  </a:lnTo>
                  <a:lnTo>
                    <a:pt x="34855" y="315179"/>
                  </a:lnTo>
                  <a:lnTo>
                    <a:pt x="19919" y="358706"/>
                  </a:lnTo>
                  <a:lnTo>
                    <a:pt x="8992" y="403942"/>
                  </a:lnTo>
                  <a:lnTo>
                    <a:pt x="2282" y="450679"/>
                  </a:lnTo>
                  <a:lnTo>
                    <a:pt x="0" y="498708"/>
                  </a:lnTo>
                  <a:lnTo>
                    <a:pt x="0" y="2766588"/>
                  </a:lnTo>
                  <a:lnTo>
                    <a:pt x="2282" y="2814617"/>
                  </a:lnTo>
                  <a:lnTo>
                    <a:pt x="8992" y="2861354"/>
                  </a:lnTo>
                  <a:lnTo>
                    <a:pt x="19919" y="2906591"/>
                  </a:lnTo>
                  <a:lnTo>
                    <a:pt x="34855" y="2950118"/>
                  </a:lnTo>
                  <a:lnTo>
                    <a:pt x="53590" y="2991726"/>
                  </a:lnTo>
                  <a:lnTo>
                    <a:pt x="75916" y="3031207"/>
                  </a:lnTo>
                  <a:lnTo>
                    <a:pt x="101624" y="3068351"/>
                  </a:lnTo>
                  <a:lnTo>
                    <a:pt x="130504" y="3102950"/>
                  </a:lnTo>
                  <a:lnTo>
                    <a:pt x="162348" y="3134794"/>
                  </a:lnTo>
                  <a:lnTo>
                    <a:pt x="196946" y="3163674"/>
                  </a:lnTo>
                  <a:lnTo>
                    <a:pt x="234090" y="3189381"/>
                  </a:lnTo>
                  <a:lnTo>
                    <a:pt x="273571" y="3211707"/>
                  </a:lnTo>
                  <a:lnTo>
                    <a:pt x="315179" y="3230443"/>
                  </a:lnTo>
                  <a:lnTo>
                    <a:pt x="358707" y="3245378"/>
                  </a:lnTo>
                  <a:lnTo>
                    <a:pt x="403943" y="3256305"/>
                  </a:lnTo>
                  <a:lnTo>
                    <a:pt x="450681" y="3263015"/>
                  </a:lnTo>
                  <a:lnTo>
                    <a:pt x="498710" y="3265298"/>
                  </a:lnTo>
                  <a:lnTo>
                    <a:pt x="2493491" y="3265298"/>
                  </a:lnTo>
                  <a:lnTo>
                    <a:pt x="2541520" y="3263015"/>
                  </a:lnTo>
                  <a:lnTo>
                    <a:pt x="2588258" y="3256305"/>
                  </a:lnTo>
                  <a:lnTo>
                    <a:pt x="2633495" y="3245378"/>
                  </a:lnTo>
                  <a:lnTo>
                    <a:pt x="2677022" y="3230443"/>
                  </a:lnTo>
                  <a:lnTo>
                    <a:pt x="2718630" y="3211707"/>
                  </a:lnTo>
                  <a:lnTo>
                    <a:pt x="2758111" y="3189381"/>
                  </a:lnTo>
                  <a:lnTo>
                    <a:pt x="2795255" y="3163674"/>
                  </a:lnTo>
                  <a:lnTo>
                    <a:pt x="2829853" y="3134794"/>
                  </a:lnTo>
                  <a:lnTo>
                    <a:pt x="2861697" y="3102950"/>
                  </a:lnTo>
                  <a:lnTo>
                    <a:pt x="2890577" y="3068351"/>
                  </a:lnTo>
                  <a:lnTo>
                    <a:pt x="2916285" y="3031207"/>
                  </a:lnTo>
                  <a:lnTo>
                    <a:pt x="2938611" y="2991726"/>
                  </a:lnTo>
                  <a:lnTo>
                    <a:pt x="2957346" y="2950118"/>
                  </a:lnTo>
                  <a:lnTo>
                    <a:pt x="2972282" y="2906591"/>
                  </a:lnTo>
                  <a:lnTo>
                    <a:pt x="2983209" y="2861354"/>
                  </a:lnTo>
                  <a:lnTo>
                    <a:pt x="2989919" y="2814617"/>
                  </a:lnTo>
                  <a:lnTo>
                    <a:pt x="2992202" y="2766588"/>
                  </a:lnTo>
                  <a:lnTo>
                    <a:pt x="2992202" y="498708"/>
                  </a:lnTo>
                  <a:lnTo>
                    <a:pt x="2989919" y="450679"/>
                  </a:lnTo>
                  <a:lnTo>
                    <a:pt x="2983209" y="403942"/>
                  </a:lnTo>
                  <a:lnTo>
                    <a:pt x="2972282" y="358706"/>
                  </a:lnTo>
                  <a:lnTo>
                    <a:pt x="2957346" y="315179"/>
                  </a:lnTo>
                  <a:lnTo>
                    <a:pt x="2938611" y="273571"/>
                  </a:lnTo>
                  <a:lnTo>
                    <a:pt x="2916285" y="234090"/>
                  </a:lnTo>
                  <a:lnTo>
                    <a:pt x="2890577" y="196946"/>
                  </a:lnTo>
                  <a:lnTo>
                    <a:pt x="2861697" y="162348"/>
                  </a:lnTo>
                  <a:lnTo>
                    <a:pt x="2829853" y="130504"/>
                  </a:lnTo>
                  <a:lnTo>
                    <a:pt x="2795255" y="101624"/>
                  </a:lnTo>
                  <a:lnTo>
                    <a:pt x="2758111" y="75916"/>
                  </a:lnTo>
                  <a:lnTo>
                    <a:pt x="2718630" y="53590"/>
                  </a:lnTo>
                  <a:lnTo>
                    <a:pt x="2677022" y="34855"/>
                  </a:lnTo>
                  <a:lnTo>
                    <a:pt x="2633495" y="19919"/>
                  </a:lnTo>
                  <a:lnTo>
                    <a:pt x="2588258" y="8992"/>
                  </a:lnTo>
                  <a:lnTo>
                    <a:pt x="2541520" y="2282"/>
                  </a:lnTo>
                  <a:lnTo>
                    <a:pt x="249349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49840" y="489168"/>
              <a:ext cx="2992755" cy="3265804"/>
            </a:xfrm>
            <a:custGeom>
              <a:avLst/>
              <a:gdLst/>
              <a:ahLst/>
              <a:cxnLst/>
              <a:rect l="l" t="t" r="r" b="b"/>
              <a:pathLst>
                <a:path w="2992754" h="3265804">
                  <a:moveTo>
                    <a:pt x="498710" y="0"/>
                  </a:moveTo>
                  <a:lnTo>
                    <a:pt x="2493491" y="0"/>
                  </a:lnTo>
                  <a:lnTo>
                    <a:pt x="2541520" y="2282"/>
                  </a:lnTo>
                  <a:lnTo>
                    <a:pt x="2588258" y="8992"/>
                  </a:lnTo>
                  <a:lnTo>
                    <a:pt x="2633495" y="19919"/>
                  </a:lnTo>
                  <a:lnTo>
                    <a:pt x="2677022" y="34855"/>
                  </a:lnTo>
                  <a:lnTo>
                    <a:pt x="2718630" y="53590"/>
                  </a:lnTo>
                  <a:lnTo>
                    <a:pt x="2758111" y="75916"/>
                  </a:lnTo>
                  <a:lnTo>
                    <a:pt x="2795255" y="101624"/>
                  </a:lnTo>
                  <a:lnTo>
                    <a:pt x="2829853" y="130504"/>
                  </a:lnTo>
                  <a:lnTo>
                    <a:pt x="2861697" y="162348"/>
                  </a:lnTo>
                  <a:lnTo>
                    <a:pt x="2890577" y="196946"/>
                  </a:lnTo>
                  <a:lnTo>
                    <a:pt x="2916285" y="234090"/>
                  </a:lnTo>
                  <a:lnTo>
                    <a:pt x="2938611" y="273571"/>
                  </a:lnTo>
                  <a:lnTo>
                    <a:pt x="2957346" y="315179"/>
                  </a:lnTo>
                  <a:lnTo>
                    <a:pt x="2972282" y="358706"/>
                  </a:lnTo>
                  <a:lnTo>
                    <a:pt x="2983209" y="403943"/>
                  </a:lnTo>
                  <a:lnTo>
                    <a:pt x="2989919" y="450681"/>
                  </a:lnTo>
                  <a:lnTo>
                    <a:pt x="2992202" y="498710"/>
                  </a:lnTo>
                  <a:lnTo>
                    <a:pt x="2992202" y="2766590"/>
                  </a:lnTo>
                  <a:lnTo>
                    <a:pt x="2989919" y="2814619"/>
                  </a:lnTo>
                  <a:lnTo>
                    <a:pt x="2983209" y="2861356"/>
                  </a:lnTo>
                  <a:lnTo>
                    <a:pt x="2972282" y="2906593"/>
                  </a:lnTo>
                  <a:lnTo>
                    <a:pt x="2957346" y="2950120"/>
                  </a:lnTo>
                  <a:lnTo>
                    <a:pt x="2938611" y="2991729"/>
                  </a:lnTo>
                  <a:lnTo>
                    <a:pt x="2916285" y="3031209"/>
                  </a:lnTo>
                  <a:lnTo>
                    <a:pt x="2890577" y="3068353"/>
                  </a:lnTo>
                  <a:lnTo>
                    <a:pt x="2861697" y="3102952"/>
                  </a:lnTo>
                  <a:lnTo>
                    <a:pt x="2829853" y="3134796"/>
                  </a:lnTo>
                  <a:lnTo>
                    <a:pt x="2795255" y="3163676"/>
                  </a:lnTo>
                  <a:lnTo>
                    <a:pt x="2758111" y="3189383"/>
                  </a:lnTo>
                  <a:lnTo>
                    <a:pt x="2718630" y="3211709"/>
                  </a:lnTo>
                  <a:lnTo>
                    <a:pt x="2677022" y="3230445"/>
                  </a:lnTo>
                  <a:lnTo>
                    <a:pt x="2633495" y="3245380"/>
                  </a:lnTo>
                  <a:lnTo>
                    <a:pt x="2588258" y="3256308"/>
                  </a:lnTo>
                  <a:lnTo>
                    <a:pt x="2541520" y="3263017"/>
                  </a:lnTo>
                  <a:lnTo>
                    <a:pt x="2493491" y="3265300"/>
                  </a:lnTo>
                  <a:lnTo>
                    <a:pt x="498710" y="3265300"/>
                  </a:lnTo>
                  <a:lnTo>
                    <a:pt x="450681" y="3263017"/>
                  </a:lnTo>
                  <a:lnTo>
                    <a:pt x="403943" y="3256308"/>
                  </a:lnTo>
                  <a:lnTo>
                    <a:pt x="358706" y="3245380"/>
                  </a:lnTo>
                  <a:lnTo>
                    <a:pt x="315179" y="3230445"/>
                  </a:lnTo>
                  <a:lnTo>
                    <a:pt x="273571" y="3211709"/>
                  </a:lnTo>
                  <a:lnTo>
                    <a:pt x="234090" y="3189383"/>
                  </a:lnTo>
                  <a:lnTo>
                    <a:pt x="196946" y="3163676"/>
                  </a:lnTo>
                  <a:lnTo>
                    <a:pt x="162348" y="3134796"/>
                  </a:lnTo>
                  <a:lnTo>
                    <a:pt x="130504" y="3102952"/>
                  </a:lnTo>
                  <a:lnTo>
                    <a:pt x="101624" y="3068353"/>
                  </a:lnTo>
                  <a:lnTo>
                    <a:pt x="75916" y="3031209"/>
                  </a:lnTo>
                  <a:lnTo>
                    <a:pt x="53590" y="2991729"/>
                  </a:lnTo>
                  <a:lnTo>
                    <a:pt x="34855" y="2950120"/>
                  </a:lnTo>
                  <a:lnTo>
                    <a:pt x="19919" y="2906593"/>
                  </a:lnTo>
                  <a:lnTo>
                    <a:pt x="8992" y="2861356"/>
                  </a:lnTo>
                  <a:lnTo>
                    <a:pt x="2282" y="2814619"/>
                  </a:lnTo>
                  <a:lnTo>
                    <a:pt x="0" y="2766590"/>
                  </a:lnTo>
                  <a:lnTo>
                    <a:pt x="0" y="498710"/>
                  </a:lnTo>
                  <a:lnTo>
                    <a:pt x="2282" y="450681"/>
                  </a:lnTo>
                  <a:lnTo>
                    <a:pt x="8992" y="403943"/>
                  </a:lnTo>
                  <a:lnTo>
                    <a:pt x="19919" y="358706"/>
                  </a:lnTo>
                  <a:lnTo>
                    <a:pt x="34855" y="315179"/>
                  </a:lnTo>
                  <a:lnTo>
                    <a:pt x="53590" y="273571"/>
                  </a:lnTo>
                  <a:lnTo>
                    <a:pt x="75916" y="234090"/>
                  </a:lnTo>
                  <a:lnTo>
                    <a:pt x="101624" y="196946"/>
                  </a:lnTo>
                  <a:lnTo>
                    <a:pt x="130504" y="162348"/>
                  </a:lnTo>
                  <a:lnTo>
                    <a:pt x="162348" y="130504"/>
                  </a:lnTo>
                  <a:lnTo>
                    <a:pt x="196946" y="101624"/>
                  </a:lnTo>
                  <a:lnTo>
                    <a:pt x="234090" y="75916"/>
                  </a:lnTo>
                  <a:lnTo>
                    <a:pt x="273571" y="53590"/>
                  </a:lnTo>
                  <a:lnTo>
                    <a:pt x="315179" y="34855"/>
                  </a:lnTo>
                  <a:lnTo>
                    <a:pt x="358706" y="19919"/>
                  </a:lnTo>
                  <a:lnTo>
                    <a:pt x="403943" y="8992"/>
                  </a:lnTo>
                  <a:lnTo>
                    <a:pt x="450681" y="2282"/>
                  </a:lnTo>
                  <a:lnTo>
                    <a:pt x="498710" y="0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131206" y="1588057"/>
            <a:ext cx="2429510" cy="9550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521334" marR="5080" indent="-509270">
              <a:lnSpc>
                <a:spcPts val="3560"/>
              </a:lnSpc>
              <a:spcBef>
                <a:spcPts val="385"/>
              </a:spcBef>
            </a:pPr>
            <a:r>
              <a:rPr sz="3100" b="1" i="1" spc="-4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3100" b="1" i="1" spc="15" dirty="0">
                <a:solidFill>
                  <a:srgbClr val="FFFFFF"/>
                </a:solidFill>
                <a:latin typeface="Calibri"/>
                <a:cs typeface="Calibri"/>
              </a:rPr>
              <a:t>OPOGNO</a:t>
            </a:r>
            <a:r>
              <a:rPr sz="3100" b="1" i="1" spc="-2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3100" b="1" i="1" spc="10" dirty="0">
                <a:solidFill>
                  <a:srgbClr val="FFFFFF"/>
                </a:solidFill>
                <a:latin typeface="Calibri"/>
                <a:cs typeface="Calibri"/>
              </a:rPr>
              <a:t>TIC  </a:t>
            </a:r>
            <a:r>
              <a:rPr sz="3100" b="1" i="1" dirty="0">
                <a:solidFill>
                  <a:srgbClr val="FFFFFF"/>
                </a:solidFill>
                <a:latin typeface="Calibri"/>
                <a:cs typeface="Calibri"/>
              </a:rPr>
              <a:t>TESTING</a:t>
            </a:r>
            <a:endParaRPr sz="3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689410" y="438597"/>
            <a:ext cx="7845425" cy="1005840"/>
            <a:chOff x="9689410" y="438597"/>
            <a:chExt cx="7845425" cy="10058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89410" y="438597"/>
              <a:ext cx="7845253" cy="10053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24750" y="457447"/>
              <a:ext cx="7774575" cy="93466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724749" y="457441"/>
            <a:ext cx="7774940" cy="934719"/>
          </a:xfrm>
          <a:prstGeom prst="rect">
            <a:avLst/>
          </a:prstGeom>
          <a:ln w="7853">
            <a:solidFill>
              <a:srgbClr val="BE4B48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54000">
              <a:lnSpc>
                <a:spcPts val="6300"/>
              </a:lnSpc>
            </a:pPr>
            <a:r>
              <a:rPr sz="5900" u="heavy" spc="5" dirty="0">
                <a:uFill>
                  <a:solidFill>
                    <a:srgbClr val="000000"/>
                  </a:solidFill>
                </a:uFill>
              </a:rPr>
              <a:t>Salivary</a:t>
            </a:r>
            <a:r>
              <a:rPr sz="5900" u="heavy" spc="-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5900" u="heavy" spc="5" dirty="0">
                <a:uFill>
                  <a:solidFill>
                    <a:srgbClr val="000000"/>
                  </a:solidFill>
                </a:uFill>
              </a:rPr>
              <a:t>flow</a:t>
            </a:r>
            <a:r>
              <a:rPr sz="5900" u="heavy" spc="-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5900" u="heavy" spc="-40" dirty="0">
                <a:uFill>
                  <a:solidFill>
                    <a:srgbClr val="000000"/>
                  </a:solidFill>
                </a:uFill>
              </a:rPr>
              <a:t>rates</a:t>
            </a:r>
            <a:r>
              <a:rPr sz="5900" u="heavy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5900" u="heavy" spc="20" dirty="0">
                <a:uFill>
                  <a:solidFill>
                    <a:srgbClr val="000000"/>
                  </a:solidFill>
                </a:uFill>
              </a:rPr>
              <a:t>&amp;</a:t>
            </a:r>
            <a:r>
              <a:rPr sz="5900" u="heavy" spc="-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5900" u="heavy" spc="20" dirty="0">
                <a:uFill>
                  <a:solidFill>
                    <a:srgbClr val="000000"/>
                  </a:solidFill>
                </a:uFill>
              </a:rPr>
              <a:t>pH</a:t>
            </a:r>
            <a:endParaRPr sz="5900"/>
          </a:p>
        </p:txBody>
      </p:sp>
      <p:grpSp>
        <p:nvGrpSpPr>
          <p:cNvPr id="6" name="object 6"/>
          <p:cNvGrpSpPr/>
          <p:nvPr/>
        </p:nvGrpSpPr>
        <p:grpSpPr>
          <a:xfrm>
            <a:off x="3831564" y="859476"/>
            <a:ext cx="5340985" cy="2633345"/>
            <a:chOff x="3831564" y="859476"/>
            <a:chExt cx="5340985" cy="2633345"/>
          </a:xfrm>
        </p:grpSpPr>
        <p:sp>
          <p:nvSpPr>
            <p:cNvPr id="7" name="object 7"/>
            <p:cNvSpPr/>
            <p:nvPr/>
          </p:nvSpPr>
          <p:spPr>
            <a:xfrm>
              <a:off x="3842042" y="869953"/>
              <a:ext cx="5320030" cy="2612390"/>
            </a:xfrm>
            <a:custGeom>
              <a:avLst/>
              <a:gdLst/>
              <a:ahLst/>
              <a:cxnLst/>
              <a:rect l="l" t="t" r="r" b="b"/>
              <a:pathLst>
                <a:path w="5320030" h="2612390">
                  <a:moveTo>
                    <a:pt x="4884088" y="0"/>
                  </a:moveTo>
                  <a:lnTo>
                    <a:pt x="0" y="0"/>
                  </a:lnTo>
                  <a:lnTo>
                    <a:pt x="0" y="2612239"/>
                  </a:lnTo>
                  <a:lnTo>
                    <a:pt x="4884088" y="2612239"/>
                  </a:lnTo>
                  <a:lnTo>
                    <a:pt x="4931528" y="2609685"/>
                  </a:lnTo>
                  <a:lnTo>
                    <a:pt x="4977488" y="2602197"/>
                  </a:lnTo>
                  <a:lnTo>
                    <a:pt x="5021703" y="2590043"/>
                  </a:lnTo>
                  <a:lnTo>
                    <a:pt x="5063906" y="2573488"/>
                  </a:lnTo>
                  <a:lnTo>
                    <a:pt x="5103834" y="2552797"/>
                  </a:lnTo>
                  <a:lnTo>
                    <a:pt x="5141219" y="2528236"/>
                  </a:lnTo>
                  <a:lnTo>
                    <a:pt x="5175797" y="2500070"/>
                  </a:lnTo>
                  <a:lnTo>
                    <a:pt x="5207301" y="2468566"/>
                  </a:lnTo>
                  <a:lnTo>
                    <a:pt x="5235467" y="2433988"/>
                  </a:lnTo>
                  <a:lnTo>
                    <a:pt x="5260028" y="2396603"/>
                  </a:lnTo>
                  <a:lnTo>
                    <a:pt x="5280719" y="2356676"/>
                  </a:lnTo>
                  <a:lnTo>
                    <a:pt x="5297274" y="2314472"/>
                  </a:lnTo>
                  <a:lnTo>
                    <a:pt x="5309428" y="2270257"/>
                  </a:lnTo>
                  <a:lnTo>
                    <a:pt x="5316915" y="2224297"/>
                  </a:lnTo>
                  <a:lnTo>
                    <a:pt x="5319470" y="2176858"/>
                  </a:lnTo>
                  <a:lnTo>
                    <a:pt x="5319470" y="435381"/>
                  </a:lnTo>
                  <a:lnTo>
                    <a:pt x="5316915" y="387941"/>
                  </a:lnTo>
                  <a:lnTo>
                    <a:pt x="5309428" y="341981"/>
                  </a:lnTo>
                  <a:lnTo>
                    <a:pt x="5297274" y="297767"/>
                  </a:lnTo>
                  <a:lnTo>
                    <a:pt x="5280719" y="255563"/>
                  </a:lnTo>
                  <a:lnTo>
                    <a:pt x="5260028" y="215636"/>
                  </a:lnTo>
                  <a:lnTo>
                    <a:pt x="5235467" y="178250"/>
                  </a:lnTo>
                  <a:lnTo>
                    <a:pt x="5207301" y="143673"/>
                  </a:lnTo>
                  <a:lnTo>
                    <a:pt x="5175797" y="112168"/>
                  </a:lnTo>
                  <a:lnTo>
                    <a:pt x="5141219" y="84003"/>
                  </a:lnTo>
                  <a:lnTo>
                    <a:pt x="5103834" y="59442"/>
                  </a:lnTo>
                  <a:lnTo>
                    <a:pt x="5063906" y="38751"/>
                  </a:lnTo>
                  <a:lnTo>
                    <a:pt x="5021703" y="22196"/>
                  </a:lnTo>
                  <a:lnTo>
                    <a:pt x="4977488" y="10041"/>
                  </a:lnTo>
                  <a:lnTo>
                    <a:pt x="4931528" y="2554"/>
                  </a:lnTo>
                  <a:lnTo>
                    <a:pt x="4884088" y="0"/>
                  </a:lnTo>
                  <a:close/>
                </a:path>
              </a:pathLst>
            </a:custGeom>
            <a:solidFill>
              <a:srgbClr val="CFD7E7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42042" y="869953"/>
              <a:ext cx="5320030" cy="2612390"/>
            </a:xfrm>
            <a:custGeom>
              <a:avLst/>
              <a:gdLst/>
              <a:ahLst/>
              <a:cxnLst/>
              <a:rect l="l" t="t" r="r" b="b"/>
              <a:pathLst>
                <a:path w="5320030" h="2612390">
                  <a:moveTo>
                    <a:pt x="5319470" y="435381"/>
                  </a:moveTo>
                  <a:lnTo>
                    <a:pt x="5319470" y="2176858"/>
                  </a:lnTo>
                  <a:lnTo>
                    <a:pt x="5316915" y="2224297"/>
                  </a:lnTo>
                  <a:lnTo>
                    <a:pt x="5309428" y="2270257"/>
                  </a:lnTo>
                  <a:lnTo>
                    <a:pt x="5297274" y="2314472"/>
                  </a:lnTo>
                  <a:lnTo>
                    <a:pt x="5280719" y="2356676"/>
                  </a:lnTo>
                  <a:lnTo>
                    <a:pt x="5260028" y="2396603"/>
                  </a:lnTo>
                  <a:lnTo>
                    <a:pt x="5235467" y="2433988"/>
                  </a:lnTo>
                  <a:lnTo>
                    <a:pt x="5207301" y="2468566"/>
                  </a:lnTo>
                  <a:lnTo>
                    <a:pt x="5175797" y="2500070"/>
                  </a:lnTo>
                  <a:lnTo>
                    <a:pt x="5141219" y="2528236"/>
                  </a:lnTo>
                  <a:lnTo>
                    <a:pt x="5103834" y="2552797"/>
                  </a:lnTo>
                  <a:lnTo>
                    <a:pt x="5063906" y="2573488"/>
                  </a:lnTo>
                  <a:lnTo>
                    <a:pt x="5021702" y="2590043"/>
                  </a:lnTo>
                  <a:lnTo>
                    <a:pt x="4977488" y="2602197"/>
                  </a:lnTo>
                  <a:lnTo>
                    <a:pt x="4931528" y="2609685"/>
                  </a:lnTo>
                  <a:lnTo>
                    <a:pt x="4884088" y="2612239"/>
                  </a:lnTo>
                  <a:lnTo>
                    <a:pt x="0" y="2612239"/>
                  </a:lnTo>
                  <a:lnTo>
                    <a:pt x="0" y="0"/>
                  </a:lnTo>
                  <a:lnTo>
                    <a:pt x="4884088" y="0"/>
                  </a:lnTo>
                  <a:lnTo>
                    <a:pt x="4931528" y="2554"/>
                  </a:lnTo>
                  <a:lnTo>
                    <a:pt x="4977488" y="10041"/>
                  </a:lnTo>
                  <a:lnTo>
                    <a:pt x="5021702" y="22196"/>
                  </a:lnTo>
                  <a:lnTo>
                    <a:pt x="5063906" y="38751"/>
                  </a:lnTo>
                  <a:lnTo>
                    <a:pt x="5103834" y="59442"/>
                  </a:lnTo>
                  <a:lnTo>
                    <a:pt x="5141219" y="84003"/>
                  </a:lnTo>
                  <a:lnTo>
                    <a:pt x="5175797" y="112168"/>
                  </a:lnTo>
                  <a:lnTo>
                    <a:pt x="5207301" y="143673"/>
                  </a:lnTo>
                  <a:lnTo>
                    <a:pt x="5235467" y="178251"/>
                  </a:lnTo>
                  <a:lnTo>
                    <a:pt x="5260028" y="215636"/>
                  </a:lnTo>
                  <a:lnTo>
                    <a:pt x="5280719" y="255563"/>
                  </a:lnTo>
                  <a:lnTo>
                    <a:pt x="5297274" y="297767"/>
                  </a:lnTo>
                  <a:lnTo>
                    <a:pt x="5309428" y="341982"/>
                  </a:lnTo>
                  <a:lnTo>
                    <a:pt x="5316915" y="387942"/>
                  </a:lnTo>
                  <a:lnTo>
                    <a:pt x="5319470" y="435381"/>
                  </a:lnTo>
                  <a:close/>
                </a:path>
              </a:pathLst>
            </a:custGeom>
            <a:ln w="20941">
              <a:solidFill>
                <a:srgbClr val="CF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033524" y="1614642"/>
            <a:ext cx="4241165" cy="99949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8285" marR="5080" indent="-236220">
              <a:lnSpc>
                <a:spcPts val="3710"/>
              </a:lnSpc>
              <a:spcBef>
                <a:spcPts val="430"/>
              </a:spcBef>
              <a:buChar char="•"/>
              <a:tabLst>
                <a:tab pos="248920" algn="l"/>
              </a:tabLst>
            </a:pP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.4. </a:t>
            </a:r>
            <a:r>
              <a:rPr sz="3300" spc="-10" dirty="0">
                <a:solidFill>
                  <a:srgbClr val="838787"/>
                </a:solidFill>
                <a:latin typeface="Calibri"/>
                <a:cs typeface="Calibri"/>
              </a:rPr>
              <a:t>Salivary </a:t>
            </a: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flow </a:t>
            </a:r>
            <a:r>
              <a:rPr sz="3300" spc="-30" dirty="0">
                <a:solidFill>
                  <a:srgbClr val="838787"/>
                </a:solidFill>
                <a:latin typeface="Calibri"/>
                <a:cs typeface="Calibri"/>
              </a:rPr>
              <a:t>rates </a:t>
            </a: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&amp; </a:t>
            </a:r>
            <a:r>
              <a:rPr sz="3300" spc="-73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pH</a:t>
            </a:r>
            <a:r>
              <a:rPr sz="3300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838787"/>
                </a:solidFill>
                <a:latin typeface="Calibri"/>
                <a:cs typeface="Calibri"/>
              </a:rPr>
              <a:t>(Chorda</a:t>
            </a:r>
            <a:r>
              <a:rPr sz="3300" spc="-1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300" spc="-5" dirty="0">
                <a:solidFill>
                  <a:srgbClr val="838787"/>
                </a:solidFill>
                <a:latin typeface="Calibri"/>
                <a:cs typeface="Calibri"/>
              </a:rPr>
              <a:t>tympani)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39369" y="478697"/>
            <a:ext cx="3013710" cy="3286760"/>
            <a:chOff x="839369" y="478697"/>
            <a:chExt cx="3013710" cy="3286760"/>
          </a:xfrm>
        </p:grpSpPr>
        <p:sp>
          <p:nvSpPr>
            <p:cNvPr id="11" name="object 11"/>
            <p:cNvSpPr/>
            <p:nvPr/>
          </p:nvSpPr>
          <p:spPr>
            <a:xfrm>
              <a:off x="849840" y="489168"/>
              <a:ext cx="2992755" cy="3265804"/>
            </a:xfrm>
            <a:custGeom>
              <a:avLst/>
              <a:gdLst/>
              <a:ahLst/>
              <a:cxnLst/>
              <a:rect l="l" t="t" r="r" b="b"/>
              <a:pathLst>
                <a:path w="2992754" h="3265804">
                  <a:moveTo>
                    <a:pt x="2493491" y="0"/>
                  </a:moveTo>
                  <a:lnTo>
                    <a:pt x="498710" y="0"/>
                  </a:lnTo>
                  <a:lnTo>
                    <a:pt x="450681" y="2282"/>
                  </a:lnTo>
                  <a:lnTo>
                    <a:pt x="403943" y="8992"/>
                  </a:lnTo>
                  <a:lnTo>
                    <a:pt x="358707" y="19919"/>
                  </a:lnTo>
                  <a:lnTo>
                    <a:pt x="315179" y="34855"/>
                  </a:lnTo>
                  <a:lnTo>
                    <a:pt x="273571" y="53590"/>
                  </a:lnTo>
                  <a:lnTo>
                    <a:pt x="234090" y="75916"/>
                  </a:lnTo>
                  <a:lnTo>
                    <a:pt x="196946" y="101624"/>
                  </a:lnTo>
                  <a:lnTo>
                    <a:pt x="162348" y="130504"/>
                  </a:lnTo>
                  <a:lnTo>
                    <a:pt x="130504" y="162348"/>
                  </a:lnTo>
                  <a:lnTo>
                    <a:pt x="101624" y="196946"/>
                  </a:lnTo>
                  <a:lnTo>
                    <a:pt x="75916" y="234090"/>
                  </a:lnTo>
                  <a:lnTo>
                    <a:pt x="53590" y="273571"/>
                  </a:lnTo>
                  <a:lnTo>
                    <a:pt x="34855" y="315179"/>
                  </a:lnTo>
                  <a:lnTo>
                    <a:pt x="19919" y="358706"/>
                  </a:lnTo>
                  <a:lnTo>
                    <a:pt x="8992" y="403942"/>
                  </a:lnTo>
                  <a:lnTo>
                    <a:pt x="2282" y="450679"/>
                  </a:lnTo>
                  <a:lnTo>
                    <a:pt x="0" y="498708"/>
                  </a:lnTo>
                  <a:lnTo>
                    <a:pt x="0" y="2766588"/>
                  </a:lnTo>
                  <a:lnTo>
                    <a:pt x="2282" y="2814617"/>
                  </a:lnTo>
                  <a:lnTo>
                    <a:pt x="8992" y="2861354"/>
                  </a:lnTo>
                  <a:lnTo>
                    <a:pt x="19919" y="2906591"/>
                  </a:lnTo>
                  <a:lnTo>
                    <a:pt x="34855" y="2950118"/>
                  </a:lnTo>
                  <a:lnTo>
                    <a:pt x="53590" y="2991726"/>
                  </a:lnTo>
                  <a:lnTo>
                    <a:pt x="75916" y="3031207"/>
                  </a:lnTo>
                  <a:lnTo>
                    <a:pt x="101624" y="3068351"/>
                  </a:lnTo>
                  <a:lnTo>
                    <a:pt x="130504" y="3102950"/>
                  </a:lnTo>
                  <a:lnTo>
                    <a:pt x="162348" y="3134794"/>
                  </a:lnTo>
                  <a:lnTo>
                    <a:pt x="196946" y="3163674"/>
                  </a:lnTo>
                  <a:lnTo>
                    <a:pt x="234090" y="3189381"/>
                  </a:lnTo>
                  <a:lnTo>
                    <a:pt x="273571" y="3211707"/>
                  </a:lnTo>
                  <a:lnTo>
                    <a:pt x="315179" y="3230443"/>
                  </a:lnTo>
                  <a:lnTo>
                    <a:pt x="358707" y="3245378"/>
                  </a:lnTo>
                  <a:lnTo>
                    <a:pt x="403943" y="3256305"/>
                  </a:lnTo>
                  <a:lnTo>
                    <a:pt x="450681" y="3263015"/>
                  </a:lnTo>
                  <a:lnTo>
                    <a:pt x="498710" y="3265298"/>
                  </a:lnTo>
                  <a:lnTo>
                    <a:pt x="2493491" y="3265298"/>
                  </a:lnTo>
                  <a:lnTo>
                    <a:pt x="2541520" y="3263015"/>
                  </a:lnTo>
                  <a:lnTo>
                    <a:pt x="2588258" y="3256305"/>
                  </a:lnTo>
                  <a:lnTo>
                    <a:pt x="2633495" y="3245378"/>
                  </a:lnTo>
                  <a:lnTo>
                    <a:pt x="2677022" y="3230443"/>
                  </a:lnTo>
                  <a:lnTo>
                    <a:pt x="2718630" y="3211707"/>
                  </a:lnTo>
                  <a:lnTo>
                    <a:pt x="2758111" y="3189381"/>
                  </a:lnTo>
                  <a:lnTo>
                    <a:pt x="2795255" y="3163674"/>
                  </a:lnTo>
                  <a:lnTo>
                    <a:pt x="2829853" y="3134794"/>
                  </a:lnTo>
                  <a:lnTo>
                    <a:pt x="2861697" y="3102950"/>
                  </a:lnTo>
                  <a:lnTo>
                    <a:pt x="2890577" y="3068351"/>
                  </a:lnTo>
                  <a:lnTo>
                    <a:pt x="2916285" y="3031207"/>
                  </a:lnTo>
                  <a:lnTo>
                    <a:pt x="2938611" y="2991726"/>
                  </a:lnTo>
                  <a:lnTo>
                    <a:pt x="2957346" y="2950118"/>
                  </a:lnTo>
                  <a:lnTo>
                    <a:pt x="2972282" y="2906591"/>
                  </a:lnTo>
                  <a:lnTo>
                    <a:pt x="2983209" y="2861354"/>
                  </a:lnTo>
                  <a:lnTo>
                    <a:pt x="2989919" y="2814617"/>
                  </a:lnTo>
                  <a:lnTo>
                    <a:pt x="2992202" y="2766588"/>
                  </a:lnTo>
                  <a:lnTo>
                    <a:pt x="2992202" y="498708"/>
                  </a:lnTo>
                  <a:lnTo>
                    <a:pt x="2989919" y="450679"/>
                  </a:lnTo>
                  <a:lnTo>
                    <a:pt x="2983209" y="403942"/>
                  </a:lnTo>
                  <a:lnTo>
                    <a:pt x="2972282" y="358706"/>
                  </a:lnTo>
                  <a:lnTo>
                    <a:pt x="2957346" y="315179"/>
                  </a:lnTo>
                  <a:lnTo>
                    <a:pt x="2938611" y="273571"/>
                  </a:lnTo>
                  <a:lnTo>
                    <a:pt x="2916285" y="234090"/>
                  </a:lnTo>
                  <a:lnTo>
                    <a:pt x="2890577" y="196946"/>
                  </a:lnTo>
                  <a:lnTo>
                    <a:pt x="2861697" y="162348"/>
                  </a:lnTo>
                  <a:lnTo>
                    <a:pt x="2829853" y="130504"/>
                  </a:lnTo>
                  <a:lnTo>
                    <a:pt x="2795255" y="101624"/>
                  </a:lnTo>
                  <a:lnTo>
                    <a:pt x="2758111" y="75916"/>
                  </a:lnTo>
                  <a:lnTo>
                    <a:pt x="2718630" y="53590"/>
                  </a:lnTo>
                  <a:lnTo>
                    <a:pt x="2677022" y="34855"/>
                  </a:lnTo>
                  <a:lnTo>
                    <a:pt x="2633495" y="19919"/>
                  </a:lnTo>
                  <a:lnTo>
                    <a:pt x="2588258" y="8992"/>
                  </a:lnTo>
                  <a:lnTo>
                    <a:pt x="2541520" y="2282"/>
                  </a:lnTo>
                  <a:lnTo>
                    <a:pt x="249349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49840" y="489168"/>
              <a:ext cx="2992755" cy="3265804"/>
            </a:xfrm>
            <a:custGeom>
              <a:avLst/>
              <a:gdLst/>
              <a:ahLst/>
              <a:cxnLst/>
              <a:rect l="l" t="t" r="r" b="b"/>
              <a:pathLst>
                <a:path w="2992754" h="3265804">
                  <a:moveTo>
                    <a:pt x="498710" y="0"/>
                  </a:moveTo>
                  <a:lnTo>
                    <a:pt x="2493491" y="0"/>
                  </a:lnTo>
                  <a:lnTo>
                    <a:pt x="2541520" y="2282"/>
                  </a:lnTo>
                  <a:lnTo>
                    <a:pt x="2588258" y="8992"/>
                  </a:lnTo>
                  <a:lnTo>
                    <a:pt x="2633495" y="19919"/>
                  </a:lnTo>
                  <a:lnTo>
                    <a:pt x="2677022" y="34855"/>
                  </a:lnTo>
                  <a:lnTo>
                    <a:pt x="2718630" y="53590"/>
                  </a:lnTo>
                  <a:lnTo>
                    <a:pt x="2758111" y="75916"/>
                  </a:lnTo>
                  <a:lnTo>
                    <a:pt x="2795255" y="101624"/>
                  </a:lnTo>
                  <a:lnTo>
                    <a:pt x="2829853" y="130504"/>
                  </a:lnTo>
                  <a:lnTo>
                    <a:pt x="2861697" y="162348"/>
                  </a:lnTo>
                  <a:lnTo>
                    <a:pt x="2890577" y="196946"/>
                  </a:lnTo>
                  <a:lnTo>
                    <a:pt x="2916285" y="234090"/>
                  </a:lnTo>
                  <a:lnTo>
                    <a:pt x="2938611" y="273571"/>
                  </a:lnTo>
                  <a:lnTo>
                    <a:pt x="2957346" y="315179"/>
                  </a:lnTo>
                  <a:lnTo>
                    <a:pt x="2972282" y="358706"/>
                  </a:lnTo>
                  <a:lnTo>
                    <a:pt x="2983209" y="403943"/>
                  </a:lnTo>
                  <a:lnTo>
                    <a:pt x="2989919" y="450681"/>
                  </a:lnTo>
                  <a:lnTo>
                    <a:pt x="2992202" y="498710"/>
                  </a:lnTo>
                  <a:lnTo>
                    <a:pt x="2992202" y="2766590"/>
                  </a:lnTo>
                  <a:lnTo>
                    <a:pt x="2989919" y="2814619"/>
                  </a:lnTo>
                  <a:lnTo>
                    <a:pt x="2983209" y="2861356"/>
                  </a:lnTo>
                  <a:lnTo>
                    <a:pt x="2972282" y="2906593"/>
                  </a:lnTo>
                  <a:lnTo>
                    <a:pt x="2957346" y="2950120"/>
                  </a:lnTo>
                  <a:lnTo>
                    <a:pt x="2938611" y="2991729"/>
                  </a:lnTo>
                  <a:lnTo>
                    <a:pt x="2916285" y="3031209"/>
                  </a:lnTo>
                  <a:lnTo>
                    <a:pt x="2890577" y="3068353"/>
                  </a:lnTo>
                  <a:lnTo>
                    <a:pt x="2861697" y="3102952"/>
                  </a:lnTo>
                  <a:lnTo>
                    <a:pt x="2829853" y="3134796"/>
                  </a:lnTo>
                  <a:lnTo>
                    <a:pt x="2795255" y="3163676"/>
                  </a:lnTo>
                  <a:lnTo>
                    <a:pt x="2758111" y="3189383"/>
                  </a:lnTo>
                  <a:lnTo>
                    <a:pt x="2718630" y="3211709"/>
                  </a:lnTo>
                  <a:lnTo>
                    <a:pt x="2677022" y="3230445"/>
                  </a:lnTo>
                  <a:lnTo>
                    <a:pt x="2633495" y="3245380"/>
                  </a:lnTo>
                  <a:lnTo>
                    <a:pt x="2588258" y="3256308"/>
                  </a:lnTo>
                  <a:lnTo>
                    <a:pt x="2541520" y="3263017"/>
                  </a:lnTo>
                  <a:lnTo>
                    <a:pt x="2493491" y="3265300"/>
                  </a:lnTo>
                  <a:lnTo>
                    <a:pt x="498710" y="3265300"/>
                  </a:lnTo>
                  <a:lnTo>
                    <a:pt x="450681" y="3263017"/>
                  </a:lnTo>
                  <a:lnTo>
                    <a:pt x="403943" y="3256308"/>
                  </a:lnTo>
                  <a:lnTo>
                    <a:pt x="358706" y="3245380"/>
                  </a:lnTo>
                  <a:lnTo>
                    <a:pt x="315179" y="3230445"/>
                  </a:lnTo>
                  <a:lnTo>
                    <a:pt x="273571" y="3211709"/>
                  </a:lnTo>
                  <a:lnTo>
                    <a:pt x="234090" y="3189383"/>
                  </a:lnTo>
                  <a:lnTo>
                    <a:pt x="196946" y="3163676"/>
                  </a:lnTo>
                  <a:lnTo>
                    <a:pt x="162348" y="3134796"/>
                  </a:lnTo>
                  <a:lnTo>
                    <a:pt x="130504" y="3102952"/>
                  </a:lnTo>
                  <a:lnTo>
                    <a:pt x="101624" y="3068353"/>
                  </a:lnTo>
                  <a:lnTo>
                    <a:pt x="75916" y="3031209"/>
                  </a:lnTo>
                  <a:lnTo>
                    <a:pt x="53590" y="2991729"/>
                  </a:lnTo>
                  <a:lnTo>
                    <a:pt x="34855" y="2950120"/>
                  </a:lnTo>
                  <a:lnTo>
                    <a:pt x="19919" y="2906593"/>
                  </a:lnTo>
                  <a:lnTo>
                    <a:pt x="8992" y="2861356"/>
                  </a:lnTo>
                  <a:lnTo>
                    <a:pt x="2282" y="2814619"/>
                  </a:lnTo>
                  <a:lnTo>
                    <a:pt x="0" y="2766590"/>
                  </a:lnTo>
                  <a:lnTo>
                    <a:pt x="0" y="498710"/>
                  </a:lnTo>
                  <a:lnTo>
                    <a:pt x="2282" y="450681"/>
                  </a:lnTo>
                  <a:lnTo>
                    <a:pt x="8992" y="403943"/>
                  </a:lnTo>
                  <a:lnTo>
                    <a:pt x="19919" y="358706"/>
                  </a:lnTo>
                  <a:lnTo>
                    <a:pt x="34855" y="315179"/>
                  </a:lnTo>
                  <a:lnTo>
                    <a:pt x="53590" y="273571"/>
                  </a:lnTo>
                  <a:lnTo>
                    <a:pt x="75916" y="234090"/>
                  </a:lnTo>
                  <a:lnTo>
                    <a:pt x="101624" y="196946"/>
                  </a:lnTo>
                  <a:lnTo>
                    <a:pt x="130504" y="162348"/>
                  </a:lnTo>
                  <a:lnTo>
                    <a:pt x="162348" y="130504"/>
                  </a:lnTo>
                  <a:lnTo>
                    <a:pt x="196946" y="101624"/>
                  </a:lnTo>
                  <a:lnTo>
                    <a:pt x="234090" y="75916"/>
                  </a:lnTo>
                  <a:lnTo>
                    <a:pt x="273571" y="53590"/>
                  </a:lnTo>
                  <a:lnTo>
                    <a:pt x="315179" y="34855"/>
                  </a:lnTo>
                  <a:lnTo>
                    <a:pt x="358706" y="19919"/>
                  </a:lnTo>
                  <a:lnTo>
                    <a:pt x="403943" y="8992"/>
                  </a:lnTo>
                  <a:lnTo>
                    <a:pt x="450681" y="2282"/>
                  </a:lnTo>
                  <a:lnTo>
                    <a:pt x="498710" y="0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131206" y="1588057"/>
            <a:ext cx="2429510" cy="9550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521334" marR="5080" indent="-509270">
              <a:lnSpc>
                <a:spcPts val="3560"/>
              </a:lnSpc>
              <a:spcBef>
                <a:spcPts val="385"/>
              </a:spcBef>
            </a:pPr>
            <a:r>
              <a:rPr sz="3100" b="1" i="1" spc="-4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3100" b="1" i="1" spc="15" dirty="0">
                <a:solidFill>
                  <a:srgbClr val="FFFFFF"/>
                </a:solidFill>
                <a:latin typeface="Calibri"/>
                <a:cs typeface="Calibri"/>
              </a:rPr>
              <a:t>OPOGNO</a:t>
            </a:r>
            <a:r>
              <a:rPr sz="3100" b="1" i="1" spc="-2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3100" b="1" i="1" spc="10" dirty="0">
                <a:solidFill>
                  <a:srgbClr val="FFFFFF"/>
                </a:solidFill>
                <a:latin typeface="Calibri"/>
                <a:cs typeface="Calibri"/>
              </a:rPr>
              <a:t>TIC  </a:t>
            </a:r>
            <a:r>
              <a:rPr sz="3100" b="1" i="1" dirty="0">
                <a:solidFill>
                  <a:srgbClr val="FFFFFF"/>
                </a:solidFill>
                <a:latin typeface="Calibri"/>
                <a:cs typeface="Calibri"/>
              </a:rPr>
              <a:t>TESTING</a:t>
            </a:r>
            <a:endParaRPr sz="31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64101" y="1998760"/>
            <a:ext cx="2545805" cy="298707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84162" y="4407527"/>
            <a:ext cx="9024102" cy="623207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417537" y="5534132"/>
            <a:ext cx="7471175" cy="5609237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01505" y="767163"/>
            <a:ext cx="10128885" cy="1424305"/>
            <a:chOff x="5801505" y="767163"/>
            <a:chExt cx="10128885" cy="14243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01505" y="767163"/>
              <a:ext cx="10128639" cy="14240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36845" y="786012"/>
              <a:ext cx="10057961" cy="135336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36844" y="786007"/>
            <a:ext cx="10058400" cy="1353820"/>
          </a:xfrm>
          <a:prstGeom prst="rect">
            <a:avLst/>
          </a:prstGeom>
          <a:ln w="7853">
            <a:solidFill>
              <a:srgbClr val="BE4B48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90195">
              <a:lnSpc>
                <a:spcPts val="9200"/>
              </a:lnSpc>
            </a:pPr>
            <a:r>
              <a:rPr sz="8650" spc="-70" dirty="0"/>
              <a:t>Nerve</a:t>
            </a:r>
            <a:r>
              <a:rPr sz="8650" spc="-170" dirty="0"/>
              <a:t> </a:t>
            </a:r>
            <a:r>
              <a:rPr sz="8650" spc="-105" dirty="0"/>
              <a:t>Excitability</a:t>
            </a:r>
            <a:r>
              <a:rPr sz="8650" spc="-170" dirty="0"/>
              <a:t> </a:t>
            </a:r>
            <a:r>
              <a:rPr sz="8650" spc="-280" dirty="0"/>
              <a:t>Test</a:t>
            </a:r>
            <a:endParaRPr sz="8650"/>
          </a:p>
        </p:txBody>
      </p:sp>
      <p:sp>
        <p:nvSpPr>
          <p:cNvPr id="6" name="object 6"/>
          <p:cNvSpPr/>
          <p:nvPr/>
        </p:nvSpPr>
        <p:spPr>
          <a:xfrm>
            <a:off x="6127327" y="1858966"/>
            <a:ext cx="9498330" cy="0"/>
          </a:xfrm>
          <a:custGeom>
            <a:avLst/>
            <a:gdLst/>
            <a:ahLst/>
            <a:cxnLst/>
            <a:rect l="l" t="t" r="r" b="b"/>
            <a:pathLst>
              <a:path w="9498330">
                <a:moveTo>
                  <a:pt x="0" y="0"/>
                </a:moveTo>
                <a:lnTo>
                  <a:pt x="9497936" y="0"/>
                </a:lnTo>
              </a:path>
            </a:pathLst>
          </a:custGeom>
          <a:ln w="7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35878" y="3401537"/>
            <a:ext cx="231140" cy="729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600" spc="5" dirty="0">
                <a:latin typeface="Arial MT"/>
                <a:cs typeface="Arial MT"/>
              </a:rPr>
              <a:t>•</a:t>
            </a:r>
            <a:endParaRPr sz="46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01306" y="3339796"/>
            <a:ext cx="9906000" cy="270827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5080">
              <a:lnSpc>
                <a:spcPts val="5190"/>
              </a:lnSpc>
              <a:spcBef>
                <a:spcPts val="560"/>
              </a:spcBef>
              <a:tabLst>
                <a:tab pos="5554345" algn="l"/>
              </a:tabLst>
            </a:pPr>
            <a:r>
              <a:rPr sz="4600" dirty="0">
                <a:latin typeface="Calibri"/>
                <a:cs typeface="Calibri"/>
              </a:rPr>
              <a:t>The </a:t>
            </a:r>
            <a:r>
              <a:rPr sz="4600" spc="-10" dirty="0">
                <a:latin typeface="Calibri"/>
                <a:cs typeface="Calibri"/>
              </a:rPr>
              <a:t>nerve </a:t>
            </a:r>
            <a:r>
              <a:rPr sz="4600" spc="-5" dirty="0">
                <a:latin typeface="Calibri"/>
                <a:cs typeface="Calibri"/>
              </a:rPr>
              <a:t>is </a:t>
            </a:r>
            <a:r>
              <a:rPr sz="4600" spc="-25" dirty="0">
                <a:latin typeface="Calibri"/>
                <a:cs typeface="Calibri"/>
              </a:rPr>
              <a:t>stimulated at </a:t>
            </a:r>
            <a:r>
              <a:rPr sz="4600" spc="-20" dirty="0">
                <a:latin typeface="Calibri"/>
                <a:cs typeface="Calibri"/>
              </a:rPr>
              <a:t>steadily </a:t>
            </a:r>
            <a:r>
              <a:rPr sz="4600" spc="-15" dirty="0">
                <a:latin typeface="Calibri"/>
                <a:cs typeface="Calibri"/>
              </a:rPr>
              <a:t> </a:t>
            </a:r>
            <a:r>
              <a:rPr sz="4600" spc="-20" dirty="0">
                <a:latin typeface="Calibri"/>
                <a:cs typeface="Calibri"/>
              </a:rPr>
              <a:t>increasing</a:t>
            </a:r>
            <a:r>
              <a:rPr sz="4600" spc="-15" dirty="0">
                <a:latin typeface="Calibri"/>
                <a:cs typeface="Calibri"/>
              </a:rPr>
              <a:t> </a:t>
            </a:r>
            <a:r>
              <a:rPr sz="4600" spc="-25" dirty="0">
                <a:latin typeface="Calibri"/>
                <a:cs typeface="Calibri"/>
              </a:rPr>
              <a:t>intensity</a:t>
            </a:r>
            <a:r>
              <a:rPr sz="4600" spc="-5" dirty="0">
                <a:latin typeface="Calibri"/>
                <a:cs typeface="Calibri"/>
              </a:rPr>
              <a:t> till	</a:t>
            </a:r>
            <a:r>
              <a:rPr sz="4600" spc="-20" dirty="0">
                <a:latin typeface="Calibri"/>
                <a:cs typeface="Calibri"/>
              </a:rPr>
              <a:t>facial</a:t>
            </a:r>
            <a:r>
              <a:rPr sz="4600" spc="-45" dirty="0">
                <a:latin typeface="Calibri"/>
                <a:cs typeface="Calibri"/>
              </a:rPr>
              <a:t> </a:t>
            </a:r>
            <a:r>
              <a:rPr sz="4600" spc="-20" dirty="0">
                <a:latin typeface="Calibri"/>
                <a:cs typeface="Calibri"/>
              </a:rPr>
              <a:t>twitch</a:t>
            </a:r>
            <a:r>
              <a:rPr sz="4600" spc="-50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is</a:t>
            </a:r>
            <a:r>
              <a:rPr sz="4600" spc="-55" dirty="0">
                <a:latin typeface="Calibri"/>
                <a:cs typeface="Calibri"/>
              </a:rPr>
              <a:t> </a:t>
            </a:r>
            <a:r>
              <a:rPr sz="4600" spc="-15" dirty="0">
                <a:latin typeface="Calibri"/>
                <a:cs typeface="Calibri"/>
              </a:rPr>
              <a:t>just </a:t>
            </a:r>
            <a:r>
              <a:rPr sz="4600" spc="-1025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noticeable</a:t>
            </a:r>
            <a:r>
              <a:rPr sz="4600" spc="90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and</a:t>
            </a:r>
            <a:r>
              <a:rPr sz="4600" spc="90" dirty="0">
                <a:latin typeface="Calibri"/>
                <a:cs typeface="Calibri"/>
              </a:rPr>
              <a:t> </a:t>
            </a:r>
            <a:r>
              <a:rPr sz="4600" spc="-20" dirty="0">
                <a:latin typeface="Calibri"/>
                <a:cs typeface="Calibri"/>
              </a:rPr>
              <a:t>compared</a:t>
            </a:r>
            <a:r>
              <a:rPr sz="4600" spc="75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with</a:t>
            </a:r>
            <a:r>
              <a:rPr sz="4600" spc="95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the </a:t>
            </a:r>
            <a:r>
              <a:rPr sz="4600" spc="5" dirty="0"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normal</a:t>
            </a:r>
            <a:r>
              <a:rPr sz="4600" spc="-35" dirty="0"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side.</a:t>
            </a:r>
            <a:endParaRPr sz="4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35878" y="7788838"/>
            <a:ext cx="231140" cy="729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600" spc="5" dirty="0">
                <a:latin typeface="Arial MT"/>
                <a:cs typeface="Arial MT"/>
              </a:rPr>
              <a:t>•</a:t>
            </a:r>
            <a:endParaRPr sz="46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01306" y="7727096"/>
            <a:ext cx="7211059" cy="270827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5080">
              <a:lnSpc>
                <a:spcPts val="5190"/>
              </a:lnSpc>
              <a:spcBef>
                <a:spcPts val="560"/>
              </a:spcBef>
              <a:tabLst>
                <a:tab pos="4780280" algn="l"/>
              </a:tabLst>
            </a:pPr>
            <a:r>
              <a:rPr sz="4600" dirty="0">
                <a:latin typeface="Calibri"/>
                <a:cs typeface="Calibri"/>
              </a:rPr>
              <a:t>When the </a:t>
            </a:r>
            <a:r>
              <a:rPr sz="4600" spc="-25" dirty="0">
                <a:latin typeface="Calibri"/>
                <a:cs typeface="Calibri"/>
              </a:rPr>
              <a:t>difference </a:t>
            </a:r>
            <a:r>
              <a:rPr sz="4600" spc="-15" dirty="0">
                <a:latin typeface="Calibri"/>
                <a:cs typeface="Calibri"/>
              </a:rPr>
              <a:t>between </a:t>
            </a:r>
            <a:r>
              <a:rPr sz="4600" spc="-1025" dirty="0">
                <a:latin typeface="Calibri"/>
                <a:cs typeface="Calibri"/>
              </a:rPr>
              <a:t> </a:t>
            </a:r>
            <a:r>
              <a:rPr sz="4600" spc="5" dirty="0">
                <a:latin typeface="Calibri"/>
                <a:cs typeface="Calibri"/>
              </a:rPr>
              <a:t>2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sid</a:t>
            </a:r>
            <a:r>
              <a:rPr sz="4600" spc="-10" dirty="0">
                <a:latin typeface="Calibri"/>
                <a:cs typeface="Calibri"/>
              </a:rPr>
              <a:t>e</a:t>
            </a:r>
            <a:r>
              <a:rPr sz="4600" spc="5" dirty="0">
                <a:latin typeface="Calibri"/>
                <a:cs typeface="Calibri"/>
              </a:rPr>
              <a:t>s</a:t>
            </a:r>
            <a:r>
              <a:rPr sz="4600" spc="-15" dirty="0">
                <a:latin typeface="Calibri"/>
                <a:cs typeface="Calibri"/>
              </a:rPr>
              <a:t> </a:t>
            </a:r>
            <a:r>
              <a:rPr sz="4600" spc="-75" dirty="0">
                <a:latin typeface="Calibri"/>
                <a:cs typeface="Calibri"/>
              </a:rPr>
              <a:t>e</a:t>
            </a:r>
            <a:r>
              <a:rPr sz="4600" spc="-105" dirty="0">
                <a:latin typeface="Calibri"/>
                <a:cs typeface="Calibri"/>
              </a:rPr>
              <a:t>x</a:t>
            </a:r>
            <a:r>
              <a:rPr sz="4600" spc="-5" dirty="0">
                <a:latin typeface="Calibri"/>
                <a:cs typeface="Calibri"/>
              </a:rPr>
              <a:t>c</a:t>
            </a:r>
            <a:r>
              <a:rPr sz="4600" spc="-10" dirty="0">
                <a:latin typeface="Calibri"/>
                <a:cs typeface="Calibri"/>
              </a:rPr>
              <a:t>eed</a:t>
            </a:r>
            <a:r>
              <a:rPr sz="4600" spc="5" dirty="0">
                <a:latin typeface="Calibri"/>
                <a:cs typeface="Calibri"/>
              </a:rPr>
              <a:t>s</a:t>
            </a:r>
            <a:r>
              <a:rPr sz="4600" spc="-20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3.</a:t>
            </a:r>
            <a:r>
              <a:rPr sz="4600" spc="5" dirty="0">
                <a:latin typeface="Calibri"/>
                <a:cs typeface="Calibri"/>
              </a:rPr>
              <a:t>5</a:t>
            </a:r>
            <a:r>
              <a:rPr sz="4600" dirty="0">
                <a:latin typeface="Calibri"/>
                <a:cs typeface="Calibri"/>
              </a:rPr>
              <a:t>	</a:t>
            </a:r>
            <a:r>
              <a:rPr sz="4600" spc="-10" dirty="0">
                <a:latin typeface="Calibri"/>
                <a:cs typeface="Calibri"/>
              </a:rPr>
              <a:t>m</a:t>
            </a:r>
            <a:r>
              <a:rPr sz="4600" spc="-15" dirty="0">
                <a:latin typeface="Calibri"/>
                <a:cs typeface="Calibri"/>
              </a:rPr>
              <a:t>illi</a:t>
            </a:r>
            <a:r>
              <a:rPr sz="4600" spc="-10" dirty="0">
                <a:latin typeface="Calibri"/>
                <a:cs typeface="Calibri"/>
              </a:rPr>
              <a:t>am</a:t>
            </a:r>
            <a:r>
              <a:rPr sz="4600" spc="-35" dirty="0">
                <a:latin typeface="Calibri"/>
                <a:cs typeface="Calibri"/>
              </a:rPr>
              <a:t>p</a:t>
            </a:r>
            <a:r>
              <a:rPr sz="4600" spc="-20" dirty="0">
                <a:latin typeface="Calibri"/>
                <a:cs typeface="Calibri"/>
              </a:rPr>
              <a:t>s,  </a:t>
            </a:r>
            <a:r>
              <a:rPr sz="4600" dirty="0">
                <a:latin typeface="Calibri"/>
                <a:cs typeface="Calibri"/>
              </a:rPr>
              <a:t>the </a:t>
            </a:r>
            <a:r>
              <a:rPr sz="4600" spc="-30" dirty="0">
                <a:latin typeface="Calibri"/>
                <a:cs typeface="Calibri"/>
              </a:rPr>
              <a:t>test </a:t>
            </a:r>
            <a:r>
              <a:rPr sz="4600" dirty="0">
                <a:latin typeface="Calibri"/>
                <a:cs typeface="Calibri"/>
              </a:rPr>
              <a:t>is </a:t>
            </a:r>
            <a:r>
              <a:rPr sz="4600" spc="-10" dirty="0">
                <a:latin typeface="Calibri"/>
                <a:cs typeface="Calibri"/>
              </a:rPr>
              <a:t>positive </a:t>
            </a:r>
            <a:r>
              <a:rPr sz="4600" spc="-30" dirty="0">
                <a:latin typeface="Calibri"/>
                <a:cs typeface="Calibri"/>
              </a:rPr>
              <a:t>for </a:t>
            </a:r>
            <a:r>
              <a:rPr sz="4600" spc="-25" dirty="0">
                <a:latin typeface="Calibri"/>
                <a:cs typeface="Calibri"/>
              </a:rPr>
              <a:t> </a:t>
            </a:r>
            <a:r>
              <a:rPr sz="4600" spc="-20" dirty="0">
                <a:latin typeface="Calibri"/>
                <a:cs typeface="Calibri"/>
              </a:rPr>
              <a:t>degeneration.</a:t>
            </a:r>
            <a:endParaRPr sz="46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248705" y="3635729"/>
            <a:ext cx="7028693" cy="7200475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695761" y="945269"/>
            <a:ext cx="4701540" cy="1496060"/>
            <a:chOff x="695761" y="945269"/>
            <a:chExt cx="4701540" cy="149606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5761" y="945269"/>
              <a:ext cx="4701468" cy="149553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1101" y="964119"/>
              <a:ext cx="4630789" cy="142485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31101" y="964119"/>
              <a:ext cx="4631055" cy="1424940"/>
            </a:xfrm>
            <a:custGeom>
              <a:avLst/>
              <a:gdLst/>
              <a:ahLst/>
              <a:cxnLst/>
              <a:rect l="l" t="t" r="r" b="b"/>
              <a:pathLst>
                <a:path w="4631055" h="1424939">
                  <a:moveTo>
                    <a:pt x="237481" y="0"/>
                  </a:moveTo>
                  <a:lnTo>
                    <a:pt x="4393309" y="0"/>
                  </a:lnTo>
                  <a:lnTo>
                    <a:pt x="4441169" y="4824"/>
                  </a:lnTo>
                  <a:lnTo>
                    <a:pt x="4485747" y="18662"/>
                  </a:lnTo>
                  <a:lnTo>
                    <a:pt x="4526087" y="40558"/>
                  </a:lnTo>
                  <a:lnTo>
                    <a:pt x="4561233" y="69556"/>
                  </a:lnTo>
                  <a:lnTo>
                    <a:pt x="4590231" y="104703"/>
                  </a:lnTo>
                  <a:lnTo>
                    <a:pt x="4612127" y="145042"/>
                  </a:lnTo>
                  <a:lnTo>
                    <a:pt x="4625965" y="189620"/>
                  </a:lnTo>
                  <a:lnTo>
                    <a:pt x="4630789" y="237481"/>
                  </a:lnTo>
                  <a:lnTo>
                    <a:pt x="4630789" y="1187377"/>
                  </a:lnTo>
                  <a:lnTo>
                    <a:pt x="4625965" y="1235238"/>
                  </a:lnTo>
                  <a:lnTo>
                    <a:pt x="4612127" y="1279815"/>
                  </a:lnTo>
                  <a:lnTo>
                    <a:pt x="4590231" y="1320155"/>
                  </a:lnTo>
                  <a:lnTo>
                    <a:pt x="4561233" y="1355301"/>
                  </a:lnTo>
                  <a:lnTo>
                    <a:pt x="4526087" y="1384300"/>
                  </a:lnTo>
                  <a:lnTo>
                    <a:pt x="4485747" y="1406195"/>
                  </a:lnTo>
                  <a:lnTo>
                    <a:pt x="4441169" y="1420033"/>
                  </a:lnTo>
                  <a:lnTo>
                    <a:pt x="4393309" y="1424858"/>
                  </a:lnTo>
                  <a:lnTo>
                    <a:pt x="237481" y="1424858"/>
                  </a:lnTo>
                  <a:lnTo>
                    <a:pt x="189620" y="1420033"/>
                  </a:lnTo>
                  <a:lnTo>
                    <a:pt x="145042" y="1406195"/>
                  </a:lnTo>
                  <a:lnTo>
                    <a:pt x="104703" y="1384300"/>
                  </a:lnTo>
                  <a:lnTo>
                    <a:pt x="69556" y="1355301"/>
                  </a:lnTo>
                  <a:lnTo>
                    <a:pt x="40558" y="1320155"/>
                  </a:lnTo>
                  <a:lnTo>
                    <a:pt x="18662" y="1279815"/>
                  </a:lnTo>
                  <a:lnTo>
                    <a:pt x="4824" y="1235238"/>
                  </a:lnTo>
                  <a:lnTo>
                    <a:pt x="0" y="1187377"/>
                  </a:lnTo>
                  <a:lnTo>
                    <a:pt x="0" y="237481"/>
                  </a:lnTo>
                  <a:lnTo>
                    <a:pt x="4824" y="189620"/>
                  </a:lnTo>
                  <a:lnTo>
                    <a:pt x="18662" y="145042"/>
                  </a:lnTo>
                  <a:lnTo>
                    <a:pt x="40558" y="104703"/>
                  </a:lnTo>
                  <a:lnTo>
                    <a:pt x="69556" y="69556"/>
                  </a:lnTo>
                  <a:lnTo>
                    <a:pt x="104703" y="40558"/>
                  </a:lnTo>
                  <a:lnTo>
                    <a:pt x="145042" y="18662"/>
                  </a:lnTo>
                  <a:lnTo>
                    <a:pt x="189620" y="4824"/>
                  </a:lnTo>
                  <a:lnTo>
                    <a:pt x="237481" y="0"/>
                  </a:lnTo>
                  <a:close/>
                </a:path>
              </a:pathLst>
            </a:custGeom>
            <a:ln w="7853">
              <a:solidFill>
                <a:srgbClr val="46AA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109269" y="1477355"/>
            <a:ext cx="3874770" cy="69786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415415" marR="5080" indent="-1403350">
              <a:lnSpc>
                <a:spcPts val="2520"/>
              </a:lnSpc>
              <a:spcBef>
                <a:spcPts val="390"/>
              </a:spcBef>
            </a:pPr>
            <a:r>
              <a:rPr sz="2300" b="1" i="1" spc="415" dirty="0">
                <a:solidFill>
                  <a:srgbClr val="1F497D"/>
                </a:solidFill>
                <a:latin typeface="Cambria"/>
                <a:cs typeface="Cambria"/>
              </a:rPr>
              <a:t>E</a:t>
            </a:r>
            <a:r>
              <a:rPr sz="2300" b="1" i="1" spc="400" dirty="0">
                <a:solidFill>
                  <a:srgbClr val="1F497D"/>
                </a:solidFill>
                <a:latin typeface="Cambria"/>
                <a:cs typeface="Cambria"/>
              </a:rPr>
              <a:t>L</a:t>
            </a:r>
            <a:r>
              <a:rPr sz="2300" b="1" i="1" spc="415" dirty="0">
                <a:solidFill>
                  <a:srgbClr val="1F497D"/>
                </a:solidFill>
                <a:latin typeface="Cambria"/>
                <a:cs typeface="Cambria"/>
              </a:rPr>
              <a:t>E</a:t>
            </a:r>
            <a:r>
              <a:rPr sz="2300" b="1" i="1" spc="480" dirty="0">
                <a:solidFill>
                  <a:srgbClr val="1F497D"/>
                </a:solidFill>
                <a:latin typeface="Cambria"/>
                <a:cs typeface="Cambria"/>
              </a:rPr>
              <a:t>C</a:t>
            </a:r>
            <a:r>
              <a:rPr sz="2300" b="1" i="1" spc="280" dirty="0">
                <a:solidFill>
                  <a:srgbClr val="1F497D"/>
                </a:solidFill>
                <a:latin typeface="Cambria"/>
                <a:cs typeface="Cambria"/>
              </a:rPr>
              <a:t>T</a:t>
            </a:r>
            <a:r>
              <a:rPr sz="2300" b="1" i="1" spc="380" dirty="0">
                <a:solidFill>
                  <a:srgbClr val="1F497D"/>
                </a:solidFill>
                <a:latin typeface="Cambria"/>
                <a:cs typeface="Cambria"/>
              </a:rPr>
              <a:t>R</a:t>
            </a:r>
            <a:r>
              <a:rPr sz="2300" b="1" i="1" spc="350" dirty="0">
                <a:solidFill>
                  <a:srgbClr val="1F497D"/>
                </a:solidFill>
                <a:latin typeface="Cambria"/>
                <a:cs typeface="Cambria"/>
              </a:rPr>
              <a:t>OP</a:t>
            </a:r>
            <a:r>
              <a:rPr sz="2300" b="1" i="1" spc="415" dirty="0">
                <a:solidFill>
                  <a:srgbClr val="1F497D"/>
                </a:solidFill>
                <a:latin typeface="Cambria"/>
                <a:cs typeface="Cambria"/>
              </a:rPr>
              <a:t>H</a:t>
            </a:r>
            <a:r>
              <a:rPr sz="2300" b="1" i="1" spc="295" dirty="0">
                <a:solidFill>
                  <a:srgbClr val="1F497D"/>
                </a:solidFill>
                <a:latin typeface="Cambria"/>
                <a:cs typeface="Cambria"/>
              </a:rPr>
              <a:t>Y</a:t>
            </a:r>
            <a:r>
              <a:rPr sz="2300" b="1" i="1" spc="425" dirty="0">
                <a:solidFill>
                  <a:srgbClr val="1F497D"/>
                </a:solidFill>
                <a:latin typeface="Cambria"/>
                <a:cs typeface="Cambria"/>
              </a:rPr>
              <a:t>S</a:t>
            </a:r>
            <a:r>
              <a:rPr sz="2300" b="1" i="1" spc="229" dirty="0">
                <a:solidFill>
                  <a:srgbClr val="1F497D"/>
                </a:solidFill>
                <a:latin typeface="Cambria"/>
                <a:cs typeface="Cambria"/>
              </a:rPr>
              <a:t>I</a:t>
            </a:r>
            <a:r>
              <a:rPr sz="2300" b="1" i="1" spc="385" dirty="0">
                <a:solidFill>
                  <a:srgbClr val="1F497D"/>
                </a:solidFill>
                <a:latin typeface="Cambria"/>
                <a:cs typeface="Cambria"/>
              </a:rPr>
              <a:t>OL</a:t>
            </a:r>
            <a:r>
              <a:rPr sz="2300" b="1" i="1" spc="430" dirty="0">
                <a:solidFill>
                  <a:srgbClr val="1F497D"/>
                </a:solidFill>
                <a:latin typeface="Cambria"/>
                <a:cs typeface="Cambria"/>
              </a:rPr>
              <a:t>O</a:t>
            </a:r>
            <a:r>
              <a:rPr sz="2300" b="1" i="1" spc="390" dirty="0">
                <a:solidFill>
                  <a:srgbClr val="1F497D"/>
                </a:solidFill>
                <a:latin typeface="Cambria"/>
                <a:cs typeface="Cambria"/>
              </a:rPr>
              <a:t>G</a:t>
            </a:r>
            <a:r>
              <a:rPr sz="2300" b="1" i="1" spc="229" dirty="0">
                <a:solidFill>
                  <a:srgbClr val="1F497D"/>
                </a:solidFill>
                <a:latin typeface="Cambria"/>
                <a:cs typeface="Cambria"/>
              </a:rPr>
              <a:t>I</a:t>
            </a:r>
            <a:r>
              <a:rPr sz="2300" b="1" i="1" spc="285" dirty="0">
                <a:solidFill>
                  <a:srgbClr val="1F497D"/>
                </a:solidFill>
                <a:latin typeface="Cambria"/>
                <a:cs typeface="Cambria"/>
              </a:rPr>
              <a:t>C  </a:t>
            </a:r>
            <a:r>
              <a:rPr sz="2300" b="1" i="1" spc="360" dirty="0">
                <a:solidFill>
                  <a:srgbClr val="1F497D"/>
                </a:solidFill>
                <a:latin typeface="Cambria"/>
                <a:cs typeface="Cambria"/>
              </a:rPr>
              <a:t>TESTS</a:t>
            </a:r>
            <a:endParaRPr sz="23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76633" y="724556"/>
            <a:ext cx="14596110" cy="1424305"/>
            <a:chOff x="2276633" y="724556"/>
            <a:chExt cx="14596110" cy="14243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76633" y="724556"/>
              <a:ext cx="14595890" cy="14240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11972" y="743406"/>
              <a:ext cx="14525212" cy="135336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11972" y="743401"/>
            <a:ext cx="14525625" cy="1353820"/>
          </a:xfrm>
          <a:prstGeom prst="rect">
            <a:avLst/>
          </a:prstGeom>
          <a:ln w="7853">
            <a:solidFill>
              <a:srgbClr val="BE4B48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1115">
              <a:lnSpc>
                <a:spcPts val="9200"/>
              </a:lnSpc>
            </a:pPr>
            <a:r>
              <a:rPr sz="8650" spc="-80" dirty="0"/>
              <a:t>M</a:t>
            </a:r>
            <a:r>
              <a:rPr sz="8650" spc="-160" dirty="0"/>
              <a:t>a</a:t>
            </a:r>
            <a:r>
              <a:rPr sz="8650" spc="-85" dirty="0"/>
              <a:t>x</a:t>
            </a:r>
            <a:r>
              <a:rPr sz="8650" spc="-75" dirty="0"/>
              <a:t>i</a:t>
            </a:r>
            <a:r>
              <a:rPr sz="8650" spc="-80" dirty="0"/>
              <a:t>mu</a:t>
            </a:r>
            <a:r>
              <a:rPr sz="8650" spc="5" dirty="0"/>
              <a:t>m</a:t>
            </a:r>
            <a:r>
              <a:rPr sz="8650" spc="-165" dirty="0"/>
              <a:t> </a:t>
            </a:r>
            <a:r>
              <a:rPr sz="8650" spc="-180" dirty="0"/>
              <a:t>s</a:t>
            </a:r>
            <a:r>
              <a:rPr sz="8650" spc="-85" dirty="0"/>
              <a:t>t</a:t>
            </a:r>
            <a:r>
              <a:rPr sz="8650" spc="-75" dirty="0"/>
              <a:t>i</a:t>
            </a:r>
            <a:r>
              <a:rPr sz="8650" spc="-85" dirty="0"/>
              <a:t>mu</a:t>
            </a:r>
            <a:r>
              <a:rPr sz="8650" spc="-75" dirty="0"/>
              <a:t>l</a:t>
            </a:r>
            <a:r>
              <a:rPr sz="8650" spc="-165" dirty="0"/>
              <a:t>a</a:t>
            </a:r>
            <a:r>
              <a:rPr sz="8650" spc="-85" dirty="0"/>
              <a:t>t</a:t>
            </a:r>
            <a:r>
              <a:rPr sz="8650" spc="-75" dirty="0"/>
              <a:t>i</a:t>
            </a:r>
            <a:r>
              <a:rPr sz="8650" spc="-90" dirty="0"/>
              <a:t>o</a:t>
            </a:r>
            <a:r>
              <a:rPr sz="8650" dirty="0"/>
              <a:t>n</a:t>
            </a:r>
            <a:r>
              <a:rPr sz="8650" spc="-170" dirty="0"/>
              <a:t> </a:t>
            </a:r>
            <a:r>
              <a:rPr sz="8650" spc="-860" dirty="0"/>
              <a:t>T</a:t>
            </a:r>
            <a:r>
              <a:rPr sz="8650" spc="-90" dirty="0"/>
              <a:t>e</a:t>
            </a:r>
            <a:r>
              <a:rPr sz="8650" spc="-180" dirty="0"/>
              <a:t>s</a:t>
            </a:r>
            <a:r>
              <a:rPr sz="8650" spc="-85" dirty="0"/>
              <a:t>t</a:t>
            </a:r>
            <a:r>
              <a:rPr sz="8650" dirty="0"/>
              <a:t>:</a:t>
            </a:r>
            <a:r>
              <a:rPr sz="8650" spc="-285" dirty="0"/>
              <a:t> </a:t>
            </a:r>
            <a:r>
              <a:rPr sz="8650" spc="-80" dirty="0"/>
              <a:t>M</a:t>
            </a:r>
            <a:r>
              <a:rPr sz="8650" spc="-135" dirty="0"/>
              <a:t>S</a:t>
            </a:r>
            <a:r>
              <a:rPr sz="8650" dirty="0"/>
              <a:t>T</a:t>
            </a:r>
            <a:endParaRPr sz="8650"/>
          </a:p>
        </p:txBody>
      </p:sp>
      <p:sp>
        <p:nvSpPr>
          <p:cNvPr id="6" name="object 6"/>
          <p:cNvSpPr/>
          <p:nvPr/>
        </p:nvSpPr>
        <p:spPr>
          <a:xfrm>
            <a:off x="2343385" y="1816360"/>
            <a:ext cx="14030325" cy="0"/>
          </a:xfrm>
          <a:custGeom>
            <a:avLst/>
            <a:gdLst/>
            <a:ahLst/>
            <a:cxnLst/>
            <a:rect l="l" t="t" r="r" b="b"/>
            <a:pathLst>
              <a:path w="14030325">
                <a:moveTo>
                  <a:pt x="0" y="0"/>
                </a:moveTo>
                <a:lnTo>
                  <a:pt x="14030169" y="0"/>
                </a:lnTo>
              </a:path>
            </a:pathLst>
          </a:custGeom>
          <a:ln w="7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50608" y="2596023"/>
            <a:ext cx="15299690" cy="277431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577850" marR="5080" indent="-565785">
              <a:lnSpc>
                <a:spcPts val="5370"/>
              </a:lnSpc>
              <a:spcBef>
                <a:spcPts val="365"/>
              </a:spcBef>
              <a:buFont typeface="MS UI Gothic"/>
              <a:buChar char="❑"/>
              <a:tabLst>
                <a:tab pos="578485" algn="l"/>
                <a:tab pos="14231619" algn="l"/>
                <a:tab pos="14431010" algn="l"/>
              </a:tabLst>
            </a:pPr>
            <a:r>
              <a:rPr sz="4600" spc="-15" dirty="0">
                <a:latin typeface="Calibri"/>
                <a:cs typeface="Calibri"/>
              </a:rPr>
              <a:t>Similar</a:t>
            </a:r>
            <a:r>
              <a:rPr sz="4600" spc="-10" dirty="0">
                <a:latin typeface="Calibri"/>
                <a:cs typeface="Calibri"/>
              </a:rPr>
              <a:t> </a:t>
            </a:r>
            <a:r>
              <a:rPr sz="4600" spc="-25" dirty="0">
                <a:latin typeface="Calibri"/>
                <a:cs typeface="Calibri"/>
              </a:rPr>
              <a:t>to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nerve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-30" dirty="0">
                <a:latin typeface="Calibri"/>
                <a:cs typeface="Calibri"/>
              </a:rPr>
              <a:t>excitability</a:t>
            </a:r>
            <a:r>
              <a:rPr sz="4600" spc="-20" dirty="0">
                <a:latin typeface="Calibri"/>
                <a:cs typeface="Calibri"/>
              </a:rPr>
              <a:t> </a:t>
            </a:r>
            <a:r>
              <a:rPr sz="4600" spc="-25" dirty="0">
                <a:latin typeface="Calibri"/>
                <a:cs typeface="Calibri"/>
              </a:rPr>
              <a:t>test,</a:t>
            </a:r>
            <a:r>
              <a:rPr sz="4600" dirty="0">
                <a:latin typeface="Calibri"/>
                <a:cs typeface="Calibri"/>
              </a:rPr>
              <a:t> but </a:t>
            </a:r>
            <a:r>
              <a:rPr sz="4600" spc="-20" dirty="0">
                <a:latin typeface="Calibri"/>
                <a:cs typeface="Calibri"/>
              </a:rPr>
              <a:t>instead</a:t>
            </a:r>
            <a:r>
              <a:rPr sz="4600" spc="10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of</a:t>
            </a:r>
            <a:r>
              <a:rPr sz="4600" spc="20" dirty="0"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measuring		</a:t>
            </a:r>
            <a:r>
              <a:rPr sz="4600" spc="-5" dirty="0">
                <a:latin typeface="Calibri"/>
                <a:cs typeface="Calibri"/>
              </a:rPr>
              <a:t>the </a:t>
            </a:r>
            <a:r>
              <a:rPr sz="4600" spc="-1025" dirty="0">
                <a:latin typeface="Calibri"/>
                <a:cs typeface="Calibri"/>
              </a:rPr>
              <a:t> </a:t>
            </a:r>
            <a:r>
              <a:rPr sz="4600" spc="-15" dirty="0">
                <a:latin typeface="Calibri"/>
                <a:cs typeface="Calibri"/>
              </a:rPr>
              <a:t>threshold </a:t>
            </a:r>
            <a:r>
              <a:rPr sz="4600" dirty="0">
                <a:latin typeface="Calibri"/>
                <a:cs typeface="Calibri"/>
              </a:rPr>
              <a:t>of </a:t>
            </a:r>
            <a:r>
              <a:rPr sz="4600" spc="-15" dirty="0">
                <a:latin typeface="Calibri"/>
                <a:cs typeface="Calibri"/>
              </a:rPr>
              <a:t>stimulation </a:t>
            </a:r>
            <a:r>
              <a:rPr sz="4600" dirty="0">
                <a:latin typeface="Calibri"/>
                <a:cs typeface="Calibri"/>
              </a:rPr>
              <a:t>, the </a:t>
            </a:r>
            <a:r>
              <a:rPr sz="4600" spc="-25" dirty="0">
                <a:latin typeface="Calibri"/>
                <a:cs typeface="Calibri"/>
              </a:rPr>
              <a:t>current </a:t>
            </a:r>
            <a:r>
              <a:rPr sz="4600" spc="-20" dirty="0">
                <a:latin typeface="Calibri"/>
                <a:cs typeface="Calibri"/>
              </a:rPr>
              <a:t>level </a:t>
            </a:r>
            <a:r>
              <a:rPr sz="4600" spc="-10" dirty="0">
                <a:latin typeface="Calibri"/>
                <a:cs typeface="Calibri"/>
              </a:rPr>
              <a:t>which </a:t>
            </a:r>
            <a:r>
              <a:rPr sz="4600" spc="-15" dirty="0">
                <a:latin typeface="Calibri"/>
                <a:cs typeface="Calibri"/>
              </a:rPr>
              <a:t>gives </a:t>
            </a:r>
            <a:r>
              <a:rPr sz="4600" spc="-10" dirty="0">
                <a:latin typeface="Calibri"/>
                <a:cs typeface="Calibri"/>
              </a:rPr>
              <a:t> m</a:t>
            </a:r>
            <a:r>
              <a:rPr sz="4600" spc="-55" dirty="0">
                <a:latin typeface="Calibri"/>
                <a:cs typeface="Calibri"/>
              </a:rPr>
              <a:t>a</a:t>
            </a:r>
            <a:r>
              <a:rPr sz="4600" spc="-15" dirty="0">
                <a:latin typeface="Calibri"/>
                <a:cs typeface="Calibri"/>
              </a:rPr>
              <a:t>xi</a:t>
            </a:r>
            <a:r>
              <a:rPr sz="4600" spc="-10" dirty="0">
                <a:latin typeface="Calibri"/>
                <a:cs typeface="Calibri"/>
              </a:rPr>
              <a:t>mu</a:t>
            </a:r>
            <a:r>
              <a:rPr sz="4600" spc="10" dirty="0">
                <a:latin typeface="Calibri"/>
                <a:cs typeface="Calibri"/>
              </a:rPr>
              <a:t>m</a:t>
            </a:r>
            <a:r>
              <a:rPr sz="4600" spc="-40" dirty="0">
                <a:latin typeface="Calibri"/>
                <a:cs typeface="Calibri"/>
              </a:rPr>
              <a:t> </a:t>
            </a:r>
            <a:r>
              <a:rPr sz="4600" spc="-95" dirty="0">
                <a:latin typeface="Calibri"/>
                <a:cs typeface="Calibri"/>
              </a:rPr>
              <a:t>f</a:t>
            </a:r>
            <a:r>
              <a:rPr sz="4600" spc="-10" dirty="0">
                <a:latin typeface="Calibri"/>
                <a:cs typeface="Calibri"/>
              </a:rPr>
              <a:t>a</a:t>
            </a:r>
            <a:r>
              <a:rPr sz="4600" spc="-5" dirty="0">
                <a:latin typeface="Calibri"/>
                <a:cs typeface="Calibri"/>
              </a:rPr>
              <a:t>cia</a:t>
            </a:r>
            <a:r>
              <a:rPr sz="4600" dirty="0">
                <a:latin typeface="Calibri"/>
                <a:cs typeface="Calibri"/>
              </a:rPr>
              <a:t>l</a:t>
            </a:r>
            <a:r>
              <a:rPr sz="4600" spc="-15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m</a:t>
            </a:r>
            <a:r>
              <a:rPr sz="4600" spc="-25" dirty="0">
                <a:latin typeface="Calibri"/>
                <a:cs typeface="Calibri"/>
              </a:rPr>
              <a:t>o</a:t>
            </a:r>
            <a:r>
              <a:rPr sz="4600" spc="-50" dirty="0">
                <a:latin typeface="Calibri"/>
                <a:cs typeface="Calibri"/>
              </a:rPr>
              <a:t>v</a:t>
            </a:r>
            <a:r>
              <a:rPr sz="4600" dirty="0">
                <a:latin typeface="Calibri"/>
                <a:cs typeface="Calibri"/>
              </a:rPr>
              <a:t>eme</a:t>
            </a:r>
            <a:r>
              <a:rPr sz="4600" spc="-50" dirty="0">
                <a:latin typeface="Calibri"/>
                <a:cs typeface="Calibri"/>
              </a:rPr>
              <a:t>n</a:t>
            </a:r>
            <a:r>
              <a:rPr sz="4600" spc="5" dirty="0">
                <a:latin typeface="Calibri"/>
                <a:cs typeface="Calibri"/>
              </a:rPr>
              <a:t>t</a:t>
            </a:r>
            <a:r>
              <a:rPr sz="4600" spc="-5" dirty="0">
                <a:latin typeface="Calibri"/>
                <a:cs typeface="Calibri"/>
              </a:rPr>
              <a:t> </a:t>
            </a:r>
            <a:r>
              <a:rPr sz="4600" spc="-20" dirty="0">
                <a:latin typeface="Calibri"/>
                <a:cs typeface="Calibri"/>
              </a:rPr>
              <a:t>i</a:t>
            </a:r>
            <a:r>
              <a:rPr sz="4600" spc="5" dirty="0">
                <a:latin typeface="Calibri"/>
                <a:cs typeface="Calibri"/>
              </a:rPr>
              <a:t>s</a:t>
            </a:r>
            <a:r>
              <a:rPr sz="4600" spc="-30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d</a:t>
            </a:r>
            <a:r>
              <a:rPr sz="4600" spc="-35" dirty="0">
                <a:latin typeface="Calibri"/>
                <a:cs typeface="Calibri"/>
              </a:rPr>
              <a:t>e</a:t>
            </a:r>
            <a:r>
              <a:rPr sz="4600" spc="-55" dirty="0">
                <a:latin typeface="Calibri"/>
                <a:cs typeface="Calibri"/>
              </a:rPr>
              <a:t>t</a:t>
            </a:r>
            <a:r>
              <a:rPr sz="4600" spc="-5" dirty="0">
                <a:latin typeface="Calibri"/>
                <a:cs typeface="Calibri"/>
              </a:rPr>
              <a:t>ermin</a:t>
            </a:r>
            <a:r>
              <a:rPr sz="4600" spc="-10" dirty="0">
                <a:latin typeface="Calibri"/>
                <a:cs typeface="Calibri"/>
              </a:rPr>
              <a:t>e</a:t>
            </a:r>
            <a:r>
              <a:rPr sz="4600" spc="5" dirty="0">
                <a:latin typeface="Calibri"/>
                <a:cs typeface="Calibri"/>
              </a:rPr>
              <a:t>d</a:t>
            </a:r>
            <a:r>
              <a:rPr sz="4600" spc="-15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an</a:t>
            </a:r>
            <a:r>
              <a:rPr sz="4600" spc="5" dirty="0">
                <a:latin typeface="Calibri"/>
                <a:cs typeface="Calibri"/>
              </a:rPr>
              <a:t>d</a:t>
            </a:r>
            <a:r>
              <a:rPr sz="4600" spc="-5" dirty="0">
                <a:latin typeface="Calibri"/>
                <a:cs typeface="Calibri"/>
              </a:rPr>
              <a:t> </a:t>
            </a:r>
            <a:r>
              <a:rPr sz="4600" spc="-50" dirty="0">
                <a:latin typeface="Calibri"/>
                <a:cs typeface="Calibri"/>
              </a:rPr>
              <a:t>c</a:t>
            </a:r>
            <a:r>
              <a:rPr sz="4600" spc="-10" dirty="0">
                <a:latin typeface="Calibri"/>
                <a:cs typeface="Calibri"/>
              </a:rPr>
              <a:t>ompa</a:t>
            </a:r>
            <a:r>
              <a:rPr sz="4600" spc="-75" dirty="0">
                <a:latin typeface="Calibri"/>
                <a:cs typeface="Calibri"/>
              </a:rPr>
              <a:t>r</a:t>
            </a:r>
            <a:r>
              <a:rPr sz="4600" spc="-15" dirty="0">
                <a:latin typeface="Calibri"/>
                <a:cs typeface="Calibri"/>
              </a:rPr>
              <a:t>e</a:t>
            </a:r>
            <a:r>
              <a:rPr sz="4600" spc="5" dirty="0">
                <a:latin typeface="Calibri"/>
                <a:cs typeface="Calibri"/>
              </a:rPr>
              <a:t>d</a:t>
            </a:r>
            <a:r>
              <a:rPr sz="4600" dirty="0">
                <a:latin typeface="Calibri"/>
                <a:cs typeface="Calibri"/>
              </a:rPr>
              <a:t>	w</a:t>
            </a:r>
            <a:r>
              <a:rPr sz="4600" spc="-5" dirty="0">
                <a:latin typeface="Calibri"/>
                <a:cs typeface="Calibri"/>
              </a:rPr>
              <a:t>ith  </a:t>
            </a:r>
            <a:r>
              <a:rPr sz="4600" dirty="0">
                <a:latin typeface="Calibri"/>
                <a:cs typeface="Calibri"/>
              </a:rPr>
              <a:t>the</a:t>
            </a:r>
            <a:r>
              <a:rPr sz="4600" spc="-20" dirty="0"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normal</a:t>
            </a:r>
            <a:r>
              <a:rPr sz="4600" spc="-50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side.</a:t>
            </a:r>
            <a:endParaRPr sz="4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50608" y="9675207"/>
            <a:ext cx="231140" cy="729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600" spc="5" dirty="0">
                <a:latin typeface="Arial MT"/>
                <a:cs typeface="Arial MT"/>
              </a:rPr>
              <a:t>•</a:t>
            </a:r>
            <a:endParaRPr sz="46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16035" y="9613465"/>
            <a:ext cx="13805535" cy="138874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>
              <a:lnSpc>
                <a:spcPts val="5190"/>
              </a:lnSpc>
              <a:spcBef>
                <a:spcPts val="555"/>
              </a:spcBef>
            </a:pPr>
            <a:r>
              <a:rPr sz="4600" spc="-15" dirty="0">
                <a:latin typeface="Calibri"/>
                <a:cs typeface="Calibri"/>
              </a:rPr>
              <a:t>Reduced</a:t>
            </a:r>
            <a:r>
              <a:rPr sz="4600" spc="-10" dirty="0">
                <a:latin typeface="Calibri"/>
                <a:cs typeface="Calibri"/>
              </a:rPr>
              <a:t> </a:t>
            </a:r>
            <a:r>
              <a:rPr sz="4600" spc="5" dirty="0">
                <a:latin typeface="Calibri"/>
                <a:cs typeface="Calibri"/>
              </a:rPr>
              <a:t>or </a:t>
            </a:r>
            <a:r>
              <a:rPr sz="4600" spc="-15" dirty="0">
                <a:latin typeface="Calibri"/>
                <a:cs typeface="Calibri"/>
              </a:rPr>
              <a:t>absent</a:t>
            </a:r>
            <a:r>
              <a:rPr sz="4600" spc="-5" dirty="0"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response</a:t>
            </a:r>
            <a:r>
              <a:rPr sz="4600" spc="-5" dirty="0">
                <a:latin typeface="Calibri"/>
                <a:cs typeface="Calibri"/>
              </a:rPr>
              <a:t> </a:t>
            </a:r>
            <a:r>
              <a:rPr sz="4600" spc="-20" dirty="0">
                <a:latin typeface="Calibri"/>
                <a:cs typeface="Calibri"/>
              </a:rPr>
              <a:t>indicates</a:t>
            </a:r>
            <a:r>
              <a:rPr sz="4600" spc="-5" dirty="0">
                <a:latin typeface="Calibri"/>
                <a:cs typeface="Calibri"/>
              </a:rPr>
              <a:t> </a:t>
            </a:r>
            <a:r>
              <a:rPr sz="4600" spc="-20" dirty="0">
                <a:latin typeface="Calibri"/>
                <a:cs typeface="Calibri"/>
              </a:rPr>
              <a:t>degeneration</a:t>
            </a:r>
            <a:r>
              <a:rPr sz="4600" spc="-10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and</a:t>
            </a:r>
            <a:r>
              <a:rPr sz="4600" spc="-10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is </a:t>
            </a:r>
            <a:r>
              <a:rPr sz="4600" spc="-1025" dirty="0">
                <a:latin typeface="Calibri"/>
                <a:cs typeface="Calibri"/>
              </a:rPr>
              <a:t> </a:t>
            </a:r>
            <a:r>
              <a:rPr sz="4600" spc="-25" dirty="0">
                <a:latin typeface="Calibri"/>
                <a:cs typeface="Calibri"/>
              </a:rPr>
              <a:t>followed</a:t>
            </a:r>
            <a:r>
              <a:rPr sz="4600" spc="-20" dirty="0"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by </a:t>
            </a:r>
            <a:r>
              <a:rPr sz="4600" spc="-25" dirty="0">
                <a:latin typeface="Calibri"/>
                <a:cs typeface="Calibri"/>
              </a:rPr>
              <a:t>incomplete</a:t>
            </a:r>
            <a:r>
              <a:rPr sz="4600" spc="-30" dirty="0">
                <a:latin typeface="Calibri"/>
                <a:cs typeface="Calibri"/>
              </a:rPr>
              <a:t> </a:t>
            </a:r>
            <a:r>
              <a:rPr sz="4600" spc="-55" dirty="0">
                <a:latin typeface="Calibri"/>
                <a:cs typeface="Calibri"/>
              </a:rPr>
              <a:t>recovery.</a:t>
            </a:r>
            <a:endParaRPr sz="46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922472" y="5650351"/>
            <a:ext cx="7665084" cy="4345305"/>
            <a:chOff x="9922472" y="5650351"/>
            <a:chExt cx="7665084" cy="434530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26399" y="5654278"/>
              <a:ext cx="7657025" cy="433698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926399" y="5654278"/>
              <a:ext cx="7657465" cy="4337050"/>
            </a:xfrm>
            <a:custGeom>
              <a:avLst/>
              <a:gdLst/>
              <a:ahLst/>
              <a:cxnLst/>
              <a:rect l="l" t="t" r="r" b="b"/>
              <a:pathLst>
                <a:path w="7657465" h="4337050">
                  <a:moveTo>
                    <a:pt x="0" y="0"/>
                  </a:moveTo>
                  <a:lnTo>
                    <a:pt x="7657025" y="0"/>
                  </a:lnTo>
                  <a:lnTo>
                    <a:pt x="7657025" y="4336987"/>
                  </a:lnTo>
                  <a:lnTo>
                    <a:pt x="0" y="4336987"/>
                  </a:lnTo>
                  <a:lnTo>
                    <a:pt x="0" y="0"/>
                  </a:lnTo>
                  <a:close/>
                </a:path>
              </a:pathLst>
            </a:custGeom>
            <a:ln w="78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28974" y="0"/>
            <a:ext cx="13045440" cy="1409700"/>
            <a:chOff x="2728974" y="0"/>
            <a:chExt cx="13045440" cy="1409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28974" y="0"/>
              <a:ext cx="13045152" cy="140519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64313" y="0"/>
              <a:ext cx="12974473" cy="135336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64313" y="0"/>
              <a:ext cx="12974955" cy="1353820"/>
            </a:xfrm>
            <a:custGeom>
              <a:avLst/>
              <a:gdLst/>
              <a:ahLst/>
              <a:cxnLst/>
              <a:rect l="l" t="t" r="r" b="b"/>
              <a:pathLst>
                <a:path w="12974955" h="1353820">
                  <a:moveTo>
                    <a:pt x="0" y="0"/>
                  </a:moveTo>
                  <a:lnTo>
                    <a:pt x="12974474" y="0"/>
                  </a:lnTo>
                  <a:lnTo>
                    <a:pt x="12974474" y="1353361"/>
                  </a:lnTo>
                  <a:lnTo>
                    <a:pt x="0" y="1353361"/>
                  </a:lnTo>
                  <a:lnTo>
                    <a:pt x="0" y="0"/>
                  </a:lnTo>
                  <a:close/>
                </a:path>
              </a:pathLst>
            </a:custGeom>
            <a:ln w="7853">
              <a:solidFill>
                <a:srgbClr val="BE4B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28018" y="0"/>
            <a:ext cx="11666855" cy="1344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50" spc="-114" dirty="0"/>
              <a:t>Electroneurography:</a:t>
            </a:r>
            <a:r>
              <a:rPr sz="8650" spc="-235" dirty="0"/>
              <a:t> </a:t>
            </a:r>
            <a:r>
              <a:rPr sz="8650" spc="-5" dirty="0"/>
              <a:t>ENoG</a:t>
            </a:r>
            <a:endParaRPr sz="8650"/>
          </a:p>
        </p:txBody>
      </p:sp>
      <p:sp>
        <p:nvSpPr>
          <p:cNvPr id="7" name="object 7"/>
          <p:cNvSpPr/>
          <p:nvPr/>
        </p:nvSpPr>
        <p:spPr>
          <a:xfrm>
            <a:off x="3440717" y="1072958"/>
            <a:ext cx="11642725" cy="0"/>
          </a:xfrm>
          <a:custGeom>
            <a:avLst/>
            <a:gdLst/>
            <a:ahLst/>
            <a:cxnLst/>
            <a:rect l="l" t="t" r="r" b="b"/>
            <a:pathLst>
              <a:path w="11642725">
                <a:moveTo>
                  <a:pt x="0" y="0"/>
                </a:moveTo>
                <a:lnTo>
                  <a:pt x="11642602" y="0"/>
                </a:lnTo>
              </a:path>
            </a:pathLst>
          </a:custGeom>
          <a:ln w="7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27947" y="1675341"/>
            <a:ext cx="7880984" cy="8548370"/>
          </a:xfrm>
          <a:prstGeom prst="rect">
            <a:avLst/>
          </a:prstGeom>
          <a:ln w="7853">
            <a:solidFill>
              <a:srgbClr val="8EB4E3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89915" indent="-565785">
              <a:lnSpc>
                <a:spcPts val="3785"/>
              </a:lnSpc>
              <a:buFont typeface="MS UI Gothic"/>
              <a:buChar char="❑"/>
              <a:tabLst>
                <a:tab pos="590550" algn="l"/>
              </a:tabLst>
            </a:pPr>
            <a:r>
              <a:rPr sz="3950" spc="-35" dirty="0">
                <a:latin typeface="Calibri"/>
                <a:cs typeface="Calibri"/>
              </a:rPr>
              <a:t>Facial </a:t>
            </a:r>
            <a:r>
              <a:rPr sz="3950" spc="-10" dirty="0">
                <a:latin typeface="Calibri"/>
                <a:cs typeface="Calibri"/>
              </a:rPr>
              <a:t>nerve</a:t>
            </a:r>
            <a:r>
              <a:rPr sz="3950" spc="-20" dirty="0">
                <a:latin typeface="Calibri"/>
                <a:cs typeface="Calibri"/>
              </a:rPr>
              <a:t> </a:t>
            </a:r>
            <a:r>
              <a:rPr sz="3950" spc="-5" dirty="0">
                <a:latin typeface="Calibri"/>
                <a:cs typeface="Calibri"/>
              </a:rPr>
              <a:t>is</a:t>
            </a:r>
            <a:r>
              <a:rPr sz="3950" dirty="0">
                <a:latin typeface="Calibri"/>
                <a:cs typeface="Calibri"/>
              </a:rPr>
              <a:t> </a:t>
            </a:r>
            <a:r>
              <a:rPr sz="3950" spc="-20" dirty="0">
                <a:latin typeface="Calibri"/>
                <a:cs typeface="Calibri"/>
              </a:rPr>
              <a:t>stimulated at</a:t>
            </a:r>
            <a:r>
              <a:rPr sz="3950" spc="-25" dirty="0">
                <a:latin typeface="Calibri"/>
                <a:cs typeface="Calibri"/>
              </a:rPr>
              <a:t> </a:t>
            </a:r>
            <a:r>
              <a:rPr sz="3950" spc="-5" dirty="0">
                <a:latin typeface="Calibri"/>
                <a:cs typeface="Calibri"/>
              </a:rPr>
              <a:t>the</a:t>
            </a:r>
            <a:endParaRPr sz="3950">
              <a:latin typeface="Calibri"/>
              <a:cs typeface="Calibri"/>
            </a:endParaRPr>
          </a:p>
          <a:p>
            <a:pPr marL="589915" marR="854075">
              <a:lnSpc>
                <a:spcPts val="4660"/>
              </a:lnSpc>
              <a:spcBef>
                <a:spcPts val="185"/>
              </a:spcBef>
            </a:pPr>
            <a:r>
              <a:rPr sz="3950" spc="-20" dirty="0">
                <a:latin typeface="Calibri"/>
                <a:cs typeface="Calibri"/>
              </a:rPr>
              <a:t>stylomastoid </a:t>
            </a:r>
            <a:r>
              <a:rPr sz="3950" spc="-30" dirty="0">
                <a:latin typeface="Calibri"/>
                <a:cs typeface="Calibri"/>
              </a:rPr>
              <a:t>foramen </a:t>
            </a:r>
            <a:r>
              <a:rPr sz="3950" spc="-20" dirty="0">
                <a:latin typeface="Calibri"/>
                <a:cs typeface="Calibri"/>
              </a:rPr>
              <a:t>and </a:t>
            </a:r>
            <a:r>
              <a:rPr sz="3950" spc="-15" dirty="0">
                <a:latin typeface="Calibri"/>
                <a:cs typeface="Calibri"/>
              </a:rPr>
              <a:t> </a:t>
            </a:r>
            <a:r>
              <a:rPr sz="3950" spc="-10" dirty="0">
                <a:latin typeface="Calibri"/>
                <a:cs typeface="Calibri"/>
              </a:rPr>
              <a:t>compound </a:t>
            </a:r>
            <a:r>
              <a:rPr sz="3950" spc="-5" dirty="0">
                <a:latin typeface="Calibri"/>
                <a:cs typeface="Calibri"/>
              </a:rPr>
              <a:t>muscle </a:t>
            </a:r>
            <a:r>
              <a:rPr sz="3950" spc="-10" dirty="0">
                <a:latin typeface="Calibri"/>
                <a:cs typeface="Calibri"/>
              </a:rPr>
              <a:t>action </a:t>
            </a:r>
            <a:r>
              <a:rPr sz="3950" spc="-5" dirty="0">
                <a:latin typeface="Calibri"/>
                <a:cs typeface="Calibri"/>
              </a:rPr>
              <a:t> </a:t>
            </a:r>
            <a:r>
              <a:rPr sz="3950" spc="-15" dirty="0">
                <a:latin typeface="Calibri"/>
                <a:cs typeface="Calibri"/>
              </a:rPr>
              <a:t>potentials </a:t>
            </a:r>
            <a:r>
              <a:rPr sz="3950" spc="-25" dirty="0">
                <a:latin typeface="Calibri"/>
                <a:cs typeface="Calibri"/>
              </a:rPr>
              <a:t>are </a:t>
            </a:r>
            <a:r>
              <a:rPr sz="3950" spc="-30" dirty="0">
                <a:latin typeface="Calibri"/>
                <a:cs typeface="Calibri"/>
              </a:rPr>
              <a:t>picked </a:t>
            </a:r>
            <a:r>
              <a:rPr sz="3950" spc="-5" dirty="0">
                <a:latin typeface="Calibri"/>
                <a:cs typeface="Calibri"/>
              </a:rPr>
              <a:t>up </a:t>
            </a:r>
            <a:r>
              <a:rPr sz="3950" spc="-15" dirty="0">
                <a:latin typeface="Calibri"/>
                <a:cs typeface="Calibri"/>
              </a:rPr>
              <a:t>by </a:t>
            </a:r>
            <a:r>
              <a:rPr sz="3950" spc="-10" dirty="0">
                <a:latin typeface="Calibri"/>
                <a:cs typeface="Calibri"/>
              </a:rPr>
              <a:t>the </a:t>
            </a:r>
            <a:r>
              <a:rPr sz="3950" spc="-5" dirty="0">
                <a:latin typeface="Calibri"/>
                <a:cs typeface="Calibri"/>
              </a:rPr>
              <a:t> </a:t>
            </a:r>
            <a:r>
              <a:rPr sz="3950" spc="-20" dirty="0">
                <a:latin typeface="Calibri"/>
                <a:cs typeface="Calibri"/>
              </a:rPr>
              <a:t>surface </a:t>
            </a:r>
            <a:r>
              <a:rPr sz="3950" spc="-15" dirty="0">
                <a:latin typeface="Calibri"/>
                <a:cs typeface="Calibri"/>
              </a:rPr>
              <a:t>electrodes. Response </a:t>
            </a:r>
            <a:r>
              <a:rPr sz="3950" spc="-5" dirty="0">
                <a:latin typeface="Calibri"/>
                <a:cs typeface="Calibri"/>
              </a:rPr>
              <a:t>of </a:t>
            </a:r>
            <a:r>
              <a:rPr sz="3950" spc="-880" dirty="0">
                <a:latin typeface="Calibri"/>
                <a:cs typeface="Calibri"/>
              </a:rPr>
              <a:t> </a:t>
            </a:r>
            <a:r>
              <a:rPr sz="3950" spc="-10" dirty="0">
                <a:latin typeface="Calibri"/>
                <a:cs typeface="Calibri"/>
              </a:rPr>
              <a:t>action </a:t>
            </a:r>
            <a:r>
              <a:rPr sz="3950" spc="-15" dirty="0">
                <a:latin typeface="Calibri"/>
                <a:cs typeface="Calibri"/>
              </a:rPr>
              <a:t>potentials </a:t>
            </a:r>
            <a:r>
              <a:rPr sz="3950" spc="-25" dirty="0">
                <a:latin typeface="Calibri"/>
                <a:cs typeface="Calibri"/>
              </a:rPr>
              <a:t>are </a:t>
            </a:r>
            <a:r>
              <a:rPr sz="3950" spc="-20" dirty="0">
                <a:latin typeface="Calibri"/>
                <a:cs typeface="Calibri"/>
              </a:rPr>
              <a:t>compared </a:t>
            </a:r>
            <a:r>
              <a:rPr sz="3950" spc="-880" dirty="0">
                <a:latin typeface="Calibri"/>
                <a:cs typeface="Calibri"/>
              </a:rPr>
              <a:t> </a:t>
            </a:r>
            <a:r>
              <a:rPr sz="3950" spc="-5" dirty="0">
                <a:latin typeface="Calibri"/>
                <a:cs typeface="Calibri"/>
              </a:rPr>
              <a:t>with</a:t>
            </a:r>
            <a:r>
              <a:rPr sz="3950" spc="-25" dirty="0">
                <a:latin typeface="Calibri"/>
                <a:cs typeface="Calibri"/>
              </a:rPr>
              <a:t> </a:t>
            </a:r>
            <a:r>
              <a:rPr sz="3950" spc="-15" dirty="0">
                <a:latin typeface="Calibri"/>
                <a:cs typeface="Calibri"/>
              </a:rPr>
              <a:t>that</a:t>
            </a:r>
            <a:r>
              <a:rPr sz="3950" spc="-35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on</a:t>
            </a:r>
            <a:r>
              <a:rPr sz="3950" spc="-5" dirty="0">
                <a:latin typeface="Calibri"/>
                <a:cs typeface="Calibri"/>
              </a:rPr>
              <a:t> the</a:t>
            </a:r>
            <a:r>
              <a:rPr sz="3950" spc="-20" dirty="0">
                <a:latin typeface="Calibri"/>
                <a:cs typeface="Calibri"/>
              </a:rPr>
              <a:t> </a:t>
            </a:r>
            <a:r>
              <a:rPr sz="3950" spc="-5" dirty="0">
                <a:latin typeface="Calibri"/>
                <a:cs typeface="Calibri"/>
              </a:rPr>
              <a:t>normal</a:t>
            </a:r>
            <a:r>
              <a:rPr sz="3950" spc="-30" dirty="0">
                <a:latin typeface="Calibri"/>
                <a:cs typeface="Calibri"/>
              </a:rPr>
              <a:t> </a:t>
            </a:r>
            <a:r>
              <a:rPr sz="3950" spc="-10" dirty="0">
                <a:latin typeface="Calibri"/>
                <a:cs typeface="Calibri"/>
              </a:rPr>
              <a:t>side.</a:t>
            </a:r>
            <a:endParaRPr sz="3950">
              <a:latin typeface="Calibri"/>
              <a:cs typeface="Calibri"/>
            </a:endParaRPr>
          </a:p>
          <a:p>
            <a:pPr marL="589915" marR="1915160" indent="-565785">
              <a:lnSpc>
                <a:spcPts val="4450"/>
              </a:lnSpc>
              <a:spcBef>
                <a:spcPts val="3475"/>
              </a:spcBef>
              <a:buFont typeface="MS UI Gothic"/>
              <a:buChar char="❑"/>
              <a:tabLst>
                <a:tab pos="590550" algn="l"/>
              </a:tabLst>
            </a:pPr>
            <a:r>
              <a:rPr sz="3950" spc="5" dirty="0">
                <a:latin typeface="Calibri"/>
                <a:cs typeface="Calibri"/>
              </a:rPr>
              <a:t>%</a:t>
            </a:r>
            <a:r>
              <a:rPr sz="3950" spc="-20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of</a:t>
            </a:r>
            <a:r>
              <a:rPr sz="3950" spc="-20" dirty="0">
                <a:latin typeface="Calibri"/>
                <a:cs typeface="Calibri"/>
              </a:rPr>
              <a:t> degenerating</a:t>
            </a:r>
            <a:r>
              <a:rPr sz="3950" spc="-40" dirty="0">
                <a:latin typeface="Calibri"/>
                <a:cs typeface="Calibri"/>
              </a:rPr>
              <a:t> </a:t>
            </a:r>
            <a:r>
              <a:rPr sz="3950" spc="-15" dirty="0">
                <a:latin typeface="Calibri"/>
                <a:cs typeface="Calibri"/>
              </a:rPr>
              <a:t>fibres</a:t>
            </a:r>
            <a:r>
              <a:rPr sz="3950" spc="-30" dirty="0">
                <a:latin typeface="Calibri"/>
                <a:cs typeface="Calibri"/>
              </a:rPr>
              <a:t> </a:t>
            </a:r>
            <a:r>
              <a:rPr sz="3950" spc="-5" dirty="0">
                <a:latin typeface="Calibri"/>
                <a:cs typeface="Calibri"/>
              </a:rPr>
              <a:t>is </a:t>
            </a:r>
            <a:r>
              <a:rPr sz="3950" spc="-880" dirty="0">
                <a:latin typeface="Calibri"/>
                <a:cs typeface="Calibri"/>
              </a:rPr>
              <a:t> </a:t>
            </a:r>
            <a:r>
              <a:rPr sz="3950" spc="-20" dirty="0">
                <a:latin typeface="Calibri"/>
                <a:cs typeface="Calibri"/>
              </a:rPr>
              <a:t>calculated</a:t>
            </a:r>
            <a:endParaRPr sz="3950">
              <a:latin typeface="Calibri"/>
              <a:cs typeface="Calibri"/>
            </a:endParaRPr>
          </a:p>
          <a:p>
            <a:pPr marL="589915" indent="-565785">
              <a:lnSpc>
                <a:spcPct val="100000"/>
              </a:lnSpc>
              <a:spcBef>
                <a:spcPts val="1280"/>
              </a:spcBef>
              <a:buFont typeface="MS UI Gothic"/>
              <a:buChar char="❑"/>
              <a:tabLst>
                <a:tab pos="590550" algn="l"/>
              </a:tabLst>
            </a:pPr>
            <a:r>
              <a:rPr sz="3950" spc="-5" dirty="0">
                <a:latin typeface="Calibri"/>
                <a:cs typeface="Calibri"/>
              </a:rPr>
              <a:t>&gt;90%</a:t>
            </a:r>
            <a:r>
              <a:rPr sz="3950" spc="-20" dirty="0">
                <a:latin typeface="Calibri"/>
                <a:cs typeface="Calibri"/>
              </a:rPr>
              <a:t> </a:t>
            </a:r>
            <a:r>
              <a:rPr sz="3950" spc="-5" dirty="0">
                <a:latin typeface="Calibri"/>
                <a:cs typeface="Calibri"/>
              </a:rPr>
              <a:t>---- </a:t>
            </a:r>
            <a:r>
              <a:rPr sz="3950" spc="-20" dirty="0">
                <a:latin typeface="Calibri"/>
                <a:cs typeface="Calibri"/>
              </a:rPr>
              <a:t>indicates</a:t>
            </a:r>
            <a:r>
              <a:rPr sz="3950" spc="-15" dirty="0">
                <a:latin typeface="Calibri"/>
                <a:cs typeface="Calibri"/>
              </a:rPr>
              <a:t> </a:t>
            </a:r>
            <a:r>
              <a:rPr sz="3950" spc="-5" dirty="0">
                <a:latin typeface="Calibri"/>
                <a:cs typeface="Calibri"/>
              </a:rPr>
              <a:t>poor</a:t>
            </a:r>
            <a:r>
              <a:rPr sz="3950" spc="-30" dirty="0">
                <a:latin typeface="Calibri"/>
                <a:cs typeface="Calibri"/>
              </a:rPr>
              <a:t> </a:t>
            </a:r>
            <a:r>
              <a:rPr sz="3950" spc="-20" dirty="0">
                <a:latin typeface="Calibri"/>
                <a:cs typeface="Calibri"/>
              </a:rPr>
              <a:t>prognosis</a:t>
            </a:r>
            <a:endParaRPr sz="3950">
              <a:latin typeface="Calibri"/>
              <a:cs typeface="Calibri"/>
            </a:endParaRPr>
          </a:p>
          <a:p>
            <a:pPr marL="589915" marR="762635" indent="-565785">
              <a:lnSpc>
                <a:spcPts val="4660"/>
              </a:lnSpc>
              <a:spcBef>
                <a:spcPts val="2905"/>
              </a:spcBef>
              <a:buFont typeface="MS UI Gothic"/>
              <a:buChar char="❑"/>
              <a:tabLst>
                <a:tab pos="590550" algn="l"/>
              </a:tabLst>
            </a:pPr>
            <a:r>
              <a:rPr sz="3950" spc="-5" dirty="0">
                <a:latin typeface="Calibri"/>
                <a:cs typeface="Calibri"/>
              </a:rPr>
              <a:t>This </a:t>
            </a:r>
            <a:r>
              <a:rPr sz="3950" spc="-20" dirty="0">
                <a:latin typeface="Calibri"/>
                <a:cs typeface="Calibri"/>
              </a:rPr>
              <a:t>test </a:t>
            </a:r>
            <a:r>
              <a:rPr sz="3950" dirty="0">
                <a:latin typeface="Calibri"/>
                <a:cs typeface="Calibri"/>
              </a:rPr>
              <a:t>is </a:t>
            </a:r>
            <a:r>
              <a:rPr sz="3950" spc="-15" dirty="0">
                <a:latin typeface="Calibri"/>
                <a:cs typeface="Calibri"/>
              </a:rPr>
              <a:t>most useful </a:t>
            </a:r>
            <a:r>
              <a:rPr sz="3950" spc="-10" dirty="0">
                <a:latin typeface="Calibri"/>
                <a:cs typeface="Calibri"/>
              </a:rPr>
              <a:t>between </a:t>
            </a:r>
            <a:r>
              <a:rPr sz="3950" spc="-880" dirty="0">
                <a:latin typeface="Calibri"/>
                <a:cs typeface="Calibri"/>
              </a:rPr>
              <a:t> </a:t>
            </a:r>
            <a:r>
              <a:rPr sz="3950" spc="-5" dirty="0">
                <a:latin typeface="Calibri"/>
                <a:cs typeface="Calibri"/>
              </a:rPr>
              <a:t>14-21 </a:t>
            </a:r>
            <a:r>
              <a:rPr sz="3950" spc="-35" dirty="0">
                <a:latin typeface="Calibri"/>
                <a:cs typeface="Calibri"/>
              </a:rPr>
              <a:t>days </a:t>
            </a:r>
            <a:r>
              <a:rPr sz="3950" dirty="0">
                <a:latin typeface="Calibri"/>
                <a:cs typeface="Calibri"/>
              </a:rPr>
              <a:t>of </a:t>
            </a:r>
            <a:r>
              <a:rPr sz="3950" spc="-10" dirty="0">
                <a:latin typeface="Calibri"/>
                <a:cs typeface="Calibri"/>
              </a:rPr>
              <a:t>the </a:t>
            </a:r>
            <a:r>
              <a:rPr sz="3950" spc="-5" dirty="0">
                <a:latin typeface="Calibri"/>
                <a:cs typeface="Calibri"/>
              </a:rPr>
              <a:t>onset </a:t>
            </a:r>
            <a:r>
              <a:rPr sz="3950" dirty="0">
                <a:latin typeface="Calibri"/>
                <a:cs typeface="Calibri"/>
              </a:rPr>
              <a:t>of </a:t>
            </a:r>
            <a:r>
              <a:rPr sz="3950" spc="5" dirty="0">
                <a:latin typeface="Calibri"/>
                <a:cs typeface="Calibri"/>
              </a:rPr>
              <a:t> </a:t>
            </a:r>
            <a:r>
              <a:rPr sz="3950" spc="-20" dirty="0">
                <a:latin typeface="Calibri"/>
                <a:cs typeface="Calibri"/>
              </a:rPr>
              <a:t>complete paralysis</a:t>
            </a:r>
            <a:r>
              <a:rPr sz="3950" spc="20" dirty="0">
                <a:latin typeface="Calibri"/>
                <a:cs typeface="Calibri"/>
              </a:rPr>
              <a:t> </a:t>
            </a:r>
            <a:r>
              <a:rPr sz="3300" spc="-5" dirty="0">
                <a:latin typeface="Calibri"/>
                <a:cs typeface="Calibri"/>
              </a:rPr>
              <a:t>.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632539" y="1494514"/>
            <a:ext cx="8717280" cy="9462135"/>
            <a:chOff x="9632539" y="1494514"/>
            <a:chExt cx="8717280" cy="946213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03371" y="1498441"/>
              <a:ext cx="8642047" cy="94539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636465" y="1498441"/>
              <a:ext cx="8709025" cy="9454515"/>
            </a:xfrm>
            <a:custGeom>
              <a:avLst/>
              <a:gdLst/>
              <a:ahLst/>
              <a:cxnLst/>
              <a:rect l="l" t="t" r="r" b="b"/>
              <a:pathLst>
                <a:path w="8709025" h="9454515">
                  <a:moveTo>
                    <a:pt x="0" y="0"/>
                  </a:moveTo>
                  <a:lnTo>
                    <a:pt x="8708953" y="0"/>
                  </a:lnTo>
                  <a:lnTo>
                    <a:pt x="8708953" y="9453900"/>
                  </a:lnTo>
                  <a:lnTo>
                    <a:pt x="0" y="9453900"/>
                  </a:lnTo>
                  <a:lnTo>
                    <a:pt x="0" y="0"/>
                  </a:lnTo>
                  <a:close/>
                </a:path>
              </a:pathLst>
            </a:custGeom>
            <a:ln w="78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49420" y="768911"/>
            <a:ext cx="12344400" cy="1424305"/>
            <a:chOff x="1849420" y="768911"/>
            <a:chExt cx="12344400" cy="14243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9420" y="768911"/>
              <a:ext cx="12344043" cy="14240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4759" y="787761"/>
              <a:ext cx="12273364" cy="135336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84759" y="787766"/>
            <a:ext cx="12273915" cy="1353820"/>
          </a:xfrm>
          <a:prstGeom prst="rect">
            <a:avLst/>
          </a:prstGeom>
          <a:ln w="7853">
            <a:solidFill>
              <a:srgbClr val="BE4B48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52169">
              <a:lnSpc>
                <a:spcPts val="9200"/>
              </a:lnSpc>
            </a:pPr>
            <a:r>
              <a:rPr sz="8650" spc="-125" dirty="0"/>
              <a:t>Electromyography:</a:t>
            </a:r>
            <a:r>
              <a:rPr sz="8650" spc="-245" dirty="0"/>
              <a:t> </a:t>
            </a:r>
            <a:r>
              <a:rPr sz="8650" dirty="0"/>
              <a:t>EMG</a:t>
            </a:r>
            <a:endParaRPr sz="8650"/>
          </a:p>
        </p:txBody>
      </p:sp>
      <p:sp>
        <p:nvSpPr>
          <p:cNvPr id="6" name="object 6"/>
          <p:cNvSpPr/>
          <p:nvPr/>
        </p:nvSpPr>
        <p:spPr>
          <a:xfrm>
            <a:off x="2737514" y="1860725"/>
            <a:ext cx="10589260" cy="0"/>
          </a:xfrm>
          <a:custGeom>
            <a:avLst/>
            <a:gdLst/>
            <a:ahLst/>
            <a:cxnLst/>
            <a:rect l="l" t="t" r="r" b="b"/>
            <a:pathLst>
              <a:path w="10589260">
                <a:moveTo>
                  <a:pt x="0" y="0"/>
                </a:moveTo>
                <a:lnTo>
                  <a:pt x="10588802" y="0"/>
                </a:lnTo>
              </a:path>
            </a:pathLst>
          </a:custGeom>
          <a:ln w="7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09205" y="3070580"/>
            <a:ext cx="13308330" cy="644652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577850" marR="5080" indent="-565785">
              <a:lnSpc>
                <a:spcPts val="5190"/>
              </a:lnSpc>
              <a:spcBef>
                <a:spcPts val="565"/>
              </a:spcBef>
              <a:buFont typeface="MS UI Gothic"/>
              <a:buChar char="❑"/>
              <a:tabLst>
                <a:tab pos="578485" algn="l"/>
                <a:tab pos="10019665" algn="l"/>
                <a:tab pos="10472420" algn="l"/>
              </a:tabLst>
            </a:pPr>
            <a:r>
              <a:rPr sz="4600" spc="-95" dirty="0">
                <a:latin typeface="Calibri"/>
                <a:cs typeface="Calibri"/>
              </a:rPr>
              <a:t>Tests </a:t>
            </a:r>
            <a:r>
              <a:rPr sz="4600" dirty="0">
                <a:latin typeface="Calibri"/>
                <a:cs typeface="Calibri"/>
              </a:rPr>
              <a:t>the </a:t>
            </a:r>
            <a:r>
              <a:rPr sz="4600" spc="-10" dirty="0">
                <a:latin typeface="Calibri"/>
                <a:cs typeface="Calibri"/>
              </a:rPr>
              <a:t>motor activity </a:t>
            </a:r>
            <a:r>
              <a:rPr sz="4600" dirty="0">
                <a:latin typeface="Calibri"/>
                <a:cs typeface="Calibri"/>
              </a:rPr>
              <a:t>of </a:t>
            </a:r>
            <a:r>
              <a:rPr sz="4600" spc="-20" dirty="0">
                <a:latin typeface="Calibri"/>
                <a:cs typeface="Calibri"/>
              </a:rPr>
              <a:t>facial </a:t>
            </a:r>
            <a:r>
              <a:rPr sz="4600" spc="-10" dirty="0">
                <a:latin typeface="Calibri"/>
                <a:cs typeface="Calibri"/>
              </a:rPr>
              <a:t>muscles by </a:t>
            </a:r>
            <a:r>
              <a:rPr sz="4600" spc="-25" dirty="0">
                <a:latin typeface="Calibri"/>
                <a:cs typeface="Calibri"/>
              </a:rPr>
              <a:t>direct </a:t>
            </a:r>
            <a:r>
              <a:rPr sz="4600" spc="-20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insertion</a:t>
            </a:r>
            <a:r>
              <a:rPr sz="4600" spc="10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of</a:t>
            </a:r>
            <a:r>
              <a:rPr sz="4600" spc="25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needle</a:t>
            </a:r>
            <a:r>
              <a:rPr sz="4600" spc="10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electrodes</a:t>
            </a:r>
            <a:r>
              <a:rPr sz="4600" spc="15" dirty="0">
                <a:latin typeface="Calibri"/>
                <a:cs typeface="Calibri"/>
              </a:rPr>
              <a:t> </a:t>
            </a:r>
            <a:r>
              <a:rPr sz="4600" spc="-15" dirty="0">
                <a:latin typeface="Calibri"/>
                <a:cs typeface="Calibri"/>
              </a:rPr>
              <a:t>(usually </a:t>
            </a:r>
            <a:r>
              <a:rPr sz="4600" spc="-5" dirty="0">
                <a:latin typeface="Calibri"/>
                <a:cs typeface="Calibri"/>
              </a:rPr>
              <a:t>in	</a:t>
            </a:r>
            <a:r>
              <a:rPr sz="4600" spc="-15" dirty="0">
                <a:latin typeface="Calibri"/>
                <a:cs typeface="Calibri"/>
              </a:rPr>
              <a:t>orbicularis </a:t>
            </a:r>
            <a:r>
              <a:rPr sz="4600" spc="-10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oculi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10" dirty="0">
                <a:latin typeface="Calibri"/>
                <a:cs typeface="Calibri"/>
              </a:rPr>
              <a:t>&amp;</a:t>
            </a:r>
            <a:r>
              <a:rPr sz="4600" spc="5" dirty="0">
                <a:latin typeface="Calibri"/>
                <a:cs typeface="Calibri"/>
              </a:rPr>
              <a:t> </a:t>
            </a:r>
            <a:r>
              <a:rPr sz="4600" spc="-15" dirty="0">
                <a:latin typeface="Calibri"/>
                <a:cs typeface="Calibri"/>
              </a:rPr>
              <a:t>orbicularis</a:t>
            </a:r>
            <a:r>
              <a:rPr sz="4600" spc="-10" dirty="0">
                <a:latin typeface="Calibri"/>
                <a:cs typeface="Calibri"/>
              </a:rPr>
              <a:t> </a:t>
            </a:r>
            <a:r>
              <a:rPr sz="4600" spc="-5" dirty="0">
                <a:latin typeface="Calibri"/>
                <a:cs typeface="Calibri"/>
              </a:rPr>
              <a:t>oris)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5" dirty="0">
                <a:latin typeface="Calibri"/>
                <a:cs typeface="Calibri"/>
              </a:rPr>
              <a:t>– </a:t>
            </a:r>
            <a:r>
              <a:rPr sz="4600" spc="-30" dirty="0">
                <a:latin typeface="Calibri"/>
                <a:cs typeface="Calibri"/>
              </a:rPr>
              <a:t>record</a:t>
            </a:r>
            <a:r>
              <a:rPr sz="4600" spc="-10" dirty="0">
                <a:latin typeface="Calibri"/>
                <a:cs typeface="Calibri"/>
              </a:rPr>
              <a:t> </a:t>
            </a:r>
            <a:r>
              <a:rPr sz="4600" spc="-25" dirty="0">
                <a:latin typeface="Calibri"/>
                <a:cs typeface="Calibri"/>
              </a:rPr>
              <a:t>at</a:t>
            </a:r>
            <a:r>
              <a:rPr sz="4600" dirty="0">
                <a:latin typeface="Calibri"/>
                <a:cs typeface="Calibri"/>
              </a:rPr>
              <a:t> </a:t>
            </a:r>
            <a:r>
              <a:rPr sz="4600" spc="-30" dirty="0">
                <a:latin typeface="Calibri"/>
                <a:cs typeface="Calibri"/>
              </a:rPr>
              <a:t>rest	</a:t>
            </a:r>
            <a:r>
              <a:rPr sz="4600" dirty="0">
                <a:latin typeface="Calibri"/>
                <a:cs typeface="Calibri"/>
              </a:rPr>
              <a:t>and</a:t>
            </a:r>
            <a:r>
              <a:rPr sz="4600" spc="-65" dirty="0">
                <a:latin typeface="Calibri"/>
                <a:cs typeface="Calibri"/>
              </a:rPr>
              <a:t> </a:t>
            </a:r>
            <a:r>
              <a:rPr sz="4600" spc="-20" dirty="0">
                <a:latin typeface="Calibri"/>
                <a:cs typeface="Calibri"/>
              </a:rPr>
              <a:t>voluntary </a:t>
            </a:r>
            <a:r>
              <a:rPr sz="4600" spc="-1025" dirty="0">
                <a:latin typeface="Calibri"/>
                <a:cs typeface="Calibri"/>
              </a:rPr>
              <a:t> </a:t>
            </a:r>
            <a:r>
              <a:rPr sz="4600" spc="-20" dirty="0">
                <a:latin typeface="Calibri"/>
                <a:cs typeface="Calibri"/>
              </a:rPr>
              <a:t>contraction</a:t>
            </a:r>
            <a:r>
              <a:rPr sz="4600" spc="-15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of</a:t>
            </a:r>
            <a:r>
              <a:rPr sz="4600" spc="-25" dirty="0"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muscle.</a:t>
            </a:r>
            <a:endParaRPr sz="4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4600" dirty="0">
              <a:latin typeface="Calibri"/>
              <a:cs typeface="Calibri"/>
            </a:endParaRPr>
          </a:p>
          <a:p>
            <a:pPr marL="577850" indent="-565785">
              <a:lnSpc>
                <a:spcPct val="100000"/>
              </a:lnSpc>
              <a:spcBef>
                <a:spcPts val="2845"/>
              </a:spcBef>
              <a:buFont typeface="MS UI Gothic"/>
              <a:buChar char="➢"/>
              <a:tabLst>
                <a:tab pos="578485" algn="l"/>
                <a:tab pos="10770870" algn="l"/>
              </a:tabLst>
            </a:pPr>
            <a:r>
              <a:rPr sz="3950" spc="-15" dirty="0">
                <a:solidFill>
                  <a:srgbClr val="838787"/>
                </a:solidFill>
                <a:latin typeface="Calibri"/>
                <a:cs typeface="Calibri"/>
              </a:rPr>
              <a:t>Biphasic</a:t>
            </a:r>
            <a:r>
              <a:rPr sz="3950" spc="-3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spc="-5" dirty="0">
                <a:solidFill>
                  <a:srgbClr val="838787"/>
                </a:solidFill>
                <a:latin typeface="Calibri"/>
                <a:cs typeface="Calibri"/>
              </a:rPr>
              <a:t>and </a:t>
            </a:r>
            <a:r>
              <a:rPr sz="3950" spc="-45" dirty="0">
                <a:solidFill>
                  <a:srgbClr val="838787"/>
                </a:solidFill>
                <a:latin typeface="Calibri"/>
                <a:cs typeface="Calibri"/>
              </a:rPr>
              <a:t>Triphasic</a:t>
            </a:r>
            <a:r>
              <a:rPr sz="3950" spc="-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spc="-15" dirty="0">
                <a:solidFill>
                  <a:srgbClr val="838787"/>
                </a:solidFill>
                <a:latin typeface="Calibri"/>
                <a:cs typeface="Calibri"/>
              </a:rPr>
              <a:t>potentials</a:t>
            </a:r>
            <a:r>
              <a:rPr sz="3950" spc="-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838787"/>
                </a:solidFill>
                <a:latin typeface="Calibri"/>
                <a:cs typeface="Calibri"/>
              </a:rPr>
              <a:t>-</a:t>
            </a:r>
            <a:r>
              <a:rPr sz="3950" spc="1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spc="-5" dirty="0">
                <a:solidFill>
                  <a:srgbClr val="376092"/>
                </a:solidFill>
                <a:latin typeface="Calibri"/>
                <a:cs typeface="Calibri"/>
              </a:rPr>
              <a:t>Normal </a:t>
            </a:r>
            <a:r>
              <a:rPr sz="3950" spc="-20" dirty="0">
                <a:solidFill>
                  <a:srgbClr val="376092"/>
                </a:solidFill>
                <a:latin typeface="Calibri"/>
                <a:cs typeface="Calibri"/>
              </a:rPr>
              <a:t>resting	</a:t>
            </a:r>
            <a:r>
              <a:rPr sz="3950" spc="-15" dirty="0">
                <a:solidFill>
                  <a:srgbClr val="376092"/>
                </a:solidFill>
                <a:latin typeface="Calibri"/>
                <a:cs typeface="Calibri"/>
              </a:rPr>
              <a:t>muscle</a:t>
            </a:r>
            <a:endParaRPr sz="3950" dirty="0">
              <a:latin typeface="Calibri"/>
              <a:cs typeface="Calibri"/>
            </a:endParaRPr>
          </a:p>
          <a:p>
            <a:pPr marL="577850" indent="-565785">
              <a:lnSpc>
                <a:spcPct val="100000"/>
              </a:lnSpc>
              <a:spcBef>
                <a:spcPts val="3060"/>
              </a:spcBef>
              <a:buFont typeface="MS UI Gothic"/>
              <a:buChar char="➢"/>
              <a:tabLst>
                <a:tab pos="578485" algn="l"/>
              </a:tabLst>
            </a:pPr>
            <a:r>
              <a:rPr sz="3950" spc="-20" dirty="0">
                <a:solidFill>
                  <a:srgbClr val="838787"/>
                </a:solidFill>
                <a:latin typeface="Calibri"/>
                <a:cs typeface="Calibri"/>
              </a:rPr>
              <a:t>Fibrillation</a:t>
            </a:r>
            <a:r>
              <a:rPr sz="3950" spc="-3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spc="-15" dirty="0">
                <a:solidFill>
                  <a:srgbClr val="838787"/>
                </a:solidFill>
                <a:latin typeface="Calibri"/>
                <a:cs typeface="Calibri"/>
              </a:rPr>
              <a:t>potentials</a:t>
            </a:r>
            <a:r>
              <a:rPr sz="3950" spc="-3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838787"/>
                </a:solidFill>
                <a:latin typeface="Calibri"/>
                <a:cs typeface="Calibri"/>
              </a:rPr>
              <a:t>–</a:t>
            </a:r>
            <a:r>
              <a:rPr sz="3950" spc="-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spc="-20" dirty="0">
                <a:solidFill>
                  <a:srgbClr val="4BACC6"/>
                </a:solidFill>
                <a:latin typeface="Calibri"/>
                <a:cs typeface="Calibri"/>
              </a:rPr>
              <a:t>Denervated</a:t>
            </a:r>
            <a:r>
              <a:rPr sz="3950" spc="-15" dirty="0">
                <a:solidFill>
                  <a:srgbClr val="4BACC6"/>
                </a:solidFill>
                <a:latin typeface="Calibri"/>
                <a:cs typeface="Calibri"/>
              </a:rPr>
              <a:t> muscle</a:t>
            </a:r>
            <a:endParaRPr sz="3950" dirty="0">
              <a:latin typeface="Calibri"/>
              <a:cs typeface="Calibri"/>
            </a:endParaRPr>
          </a:p>
          <a:p>
            <a:pPr marL="577850" indent="-565785">
              <a:lnSpc>
                <a:spcPct val="100000"/>
              </a:lnSpc>
              <a:spcBef>
                <a:spcPts val="3590"/>
              </a:spcBef>
              <a:buFont typeface="MS UI Gothic"/>
              <a:buChar char="➢"/>
              <a:tabLst>
                <a:tab pos="578485" algn="l"/>
              </a:tabLst>
            </a:pPr>
            <a:r>
              <a:rPr sz="3950" spc="-15" dirty="0">
                <a:solidFill>
                  <a:srgbClr val="838787"/>
                </a:solidFill>
                <a:latin typeface="Calibri"/>
                <a:cs typeface="Calibri"/>
              </a:rPr>
              <a:t>Polyphasic</a:t>
            </a:r>
            <a:r>
              <a:rPr sz="3950" spc="-2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spc="-15" dirty="0">
                <a:solidFill>
                  <a:srgbClr val="838787"/>
                </a:solidFill>
                <a:latin typeface="Calibri"/>
                <a:cs typeface="Calibri"/>
              </a:rPr>
              <a:t>potentials</a:t>
            </a:r>
            <a:r>
              <a:rPr sz="3950" spc="-30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838787"/>
                </a:solidFill>
                <a:latin typeface="Calibri"/>
                <a:cs typeface="Calibri"/>
              </a:rPr>
              <a:t>–</a:t>
            </a:r>
            <a:r>
              <a:rPr sz="3950" spc="-5" dirty="0">
                <a:solidFill>
                  <a:srgbClr val="838787"/>
                </a:solidFill>
                <a:latin typeface="Calibri"/>
                <a:cs typeface="Calibri"/>
              </a:rPr>
              <a:t> </a:t>
            </a:r>
            <a:r>
              <a:rPr sz="3950" spc="-25" dirty="0">
                <a:solidFill>
                  <a:srgbClr val="953735"/>
                </a:solidFill>
                <a:latin typeface="Calibri"/>
                <a:cs typeface="Calibri"/>
              </a:rPr>
              <a:t>Regeneration</a:t>
            </a:r>
            <a:r>
              <a:rPr sz="3950" spc="-20" dirty="0">
                <a:solidFill>
                  <a:srgbClr val="953735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953735"/>
                </a:solidFill>
                <a:latin typeface="Calibri"/>
                <a:cs typeface="Calibri"/>
              </a:rPr>
              <a:t>of</a:t>
            </a:r>
            <a:r>
              <a:rPr sz="3950" spc="-5" dirty="0">
                <a:solidFill>
                  <a:srgbClr val="953735"/>
                </a:solidFill>
                <a:latin typeface="Calibri"/>
                <a:cs typeface="Calibri"/>
              </a:rPr>
              <a:t> the</a:t>
            </a:r>
            <a:r>
              <a:rPr sz="3950" spc="-95" dirty="0">
                <a:solidFill>
                  <a:srgbClr val="953735"/>
                </a:solidFill>
                <a:latin typeface="Calibri"/>
                <a:cs typeface="Calibri"/>
              </a:rPr>
              <a:t> </a:t>
            </a:r>
            <a:r>
              <a:rPr sz="3950" spc="-10" dirty="0">
                <a:solidFill>
                  <a:srgbClr val="953735"/>
                </a:solidFill>
                <a:latin typeface="Calibri"/>
                <a:cs typeface="Calibri"/>
              </a:rPr>
              <a:t>nerve</a:t>
            </a:r>
            <a:endParaRPr sz="3950" dirty="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04731" y="2136515"/>
            <a:ext cx="4920536" cy="7421137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176</TotalTime>
  <Words>4456</Words>
  <Application>Microsoft Office PowerPoint</Application>
  <PresentationFormat>Custom</PresentationFormat>
  <Paragraphs>633</Paragraphs>
  <Slides>123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123</vt:i4>
      </vt:variant>
    </vt:vector>
  </HeadingPairs>
  <TitlesOfParts>
    <vt:vector size="135" baseType="lpstr">
      <vt:lpstr>MS UI Gothic</vt:lpstr>
      <vt:lpstr>Arial</vt:lpstr>
      <vt:lpstr>Arial MT</vt:lpstr>
      <vt:lpstr>Calibri</vt:lpstr>
      <vt:lpstr>Cambria</vt:lpstr>
      <vt:lpstr>Garamond</vt:lpstr>
      <vt:lpstr>Lucida Sans Unicode</vt:lpstr>
      <vt:lpstr>Microsoft Sans Serif</vt:lpstr>
      <vt:lpstr>Times New Roman</vt:lpstr>
      <vt:lpstr>Trebuchet MS</vt:lpstr>
      <vt:lpstr>Wingdings</vt:lpstr>
      <vt:lpstr>Organic</vt:lpstr>
      <vt:lpstr>PowerPoint Presentation</vt:lpstr>
      <vt:lpstr>PowerPoint Presentation</vt:lpstr>
      <vt:lpstr>Segments</vt:lpstr>
      <vt:lpstr>Labyrinthine segment</vt:lpstr>
      <vt:lpstr>MOTOR PORTION</vt:lpstr>
      <vt:lpstr>PowerPoint Presentation</vt:lpstr>
      <vt:lpstr>Aberrant pyramidal tract</vt:lpstr>
      <vt:lpstr>FACIAL NUCLEUS</vt:lpstr>
      <vt:lpstr>COURSE OF FACIAL NERVE</vt:lpstr>
      <vt:lpstr>COURSE OF FACIAL NERVE</vt:lpstr>
      <vt:lpstr>INTRAMEDULLARY SEGMENT</vt:lpstr>
      <vt:lpstr>PowerPoint Presentation</vt:lpstr>
      <vt:lpstr>CISTERNAL SEGMENT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MEATAL SEGMENT</vt:lpstr>
      <vt:lpstr>Applied Anatomy</vt:lpstr>
      <vt:lpstr>LABYRINTHINE SEGMENT</vt:lpstr>
      <vt:lpstr>PowerPoint Presentation</vt:lpstr>
      <vt:lpstr>HORIZONTAL / TYMPANIC SEGMENT</vt:lpstr>
      <vt:lpstr>PowerPoint Presentation</vt:lpstr>
      <vt:lpstr>MASTOID SEGMENT</vt:lpstr>
      <vt:lpstr>EXTRATEMPORAL SEGMENT</vt:lpstr>
      <vt:lpstr>PowerPoint Presentation</vt:lpstr>
      <vt:lpstr>NERVUS INTERMEDIUS</vt:lpstr>
      <vt:lpstr>COURSE AND BRANCHES</vt:lpstr>
      <vt:lpstr>PowerPoint Presentation</vt:lpstr>
      <vt:lpstr>NERVE TO STAPEDIUS</vt:lpstr>
      <vt:lpstr>CHORDA TYMPANI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Branches of  Distribution</vt:lpstr>
      <vt:lpstr>PowerPoint Presentation</vt:lpstr>
      <vt:lpstr>Applied anatomy</vt:lpstr>
      <vt:lpstr>MUSCLES OF FACE: THEIR  ACTIONS AND  INNERVATIONS</vt:lpstr>
      <vt:lpstr>TEMPORAL BRANCH</vt:lpstr>
      <vt:lpstr>PowerPoint Presentation</vt:lpstr>
      <vt:lpstr>ZYGOMATIC BRANCH</vt:lpstr>
      <vt:lpstr>Innervation of  ORBICULARIS OCULI</vt:lpstr>
      <vt:lpstr>BUCCAL BRANCH</vt:lpstr>
      <vt:lpstr>PowerPoint Presentation</vt:lpstr>
      <vt:lpstr>PowerPoint Presentation</vt:lpstr>
      <vt:lpstr>MANDIBULAR BRANCH</vt:lpstr>
      <vt:lpstr>CERVICAL BRANCH</vt:lpstr>
      <vt:lpstr>PowerPoint Presentation</vt:lpstr>
      <vt:lpstr>PowerPoint Presentation</vt:lpstr>
      <vt:lpstr>Central facial paralysis</vt:lpstr>
      <vt:lpstr>2 variations of CFP</vt:lpstr>
      <vt:lpstr>Peripheral paralysis</vt:lpstr>
      <vt:lpstr>PowerPoint Presentation</vt:lpstr>
      <vt:lpstr>PowerPoint Presentation</vt:lpstr>
      <vt:lpstr>PowerPoint Presentation</vt:lpstr>
      <vt:lpstr>PowerPoint Presentation</vt:lpstr>
      <vt:lpstr>House-Brackmann grading system</vt:lpstr>
      <vt:lpstr>Examination of facial nerve</vt:lpstr>
      <vt:lpstr>PowerPoint Presentation</vt:lpstr>
      <vt:lpstr>PowerPoint Presentation</vt:lpstr>
      <vt:lpstr>PowerPoint Presentation</vt:lpstr>
      <vt:lpstr>Fallacies</vt:lpstr>
      <vt:lpstr>PowerPoint Presentation</vt:lpstr>
      <vt:lpstr>FACIAL REFLEXES</vt:lpstr>
      <vt:lpstr>Orbicularis oculi - FOCAL</vt:lpstr>
      <vt:lpstr>Orbicularis oculi – NON FOCAL</vt:lpstr>
      <vt:lpstr>PowerPoint Presentation</vt:lpstr>
      <vt:lpstr>Auditory-palpebral / cochleo-orbicularis reflex</vt:lpstr>
      <vt:lpstr>Visuo-palpebral / blink / menace reflex</vt:lpstr>
      <vt:lpstr>Palpebro-oculogyric reflex/bell’s phenomenon</vt:lpstr>
      <vt:lpstr>Chovstek sign</vt:lpstr>
      <vt:lpstr>Disorders of Facial Nerve</vt:lpstr>
      <vt:lpstr>PERIPHERAL FACIAL NERVE PALSY</vt:lpstr>
      <vt:lpstr>Differential diagnosis of lesions of facial nerve</vt:lpstr>
      <vt:lpstr>NUCLEAR</vt:lpstr>
      <vt:lpstr>INTRAPONTINE FIBERS</vt:lpstr>
      <vt:lpstr>Associated findings</vt:lpstr>
      <vt:lpstr>PowerPoint Presentation</vt:lpstr>
      <vt:lpstr>CEREBELLOPONTINE ANGLE (PERIPHERAL TO PONS)</vt:lpstr>
      <vt:lpstr>Associated findings</vt:lpstr>
      <vt:lpstr>MRI with IAC view Posterior fossa CT myelogram  CSF Examination</vt:lpstr>
      <vt:lpstr>FACIAL CANAL : At geniculate ganglion</vt:lpstr>
      <vt:lpstr>Associated findings</vt:lpstr>
      <vt:lpstr>FACIAL CANAL : between geniculate ganglion and nerve to stapedius</vt:lpstr>
      <vt:lpstr>FACIAL CANAL : BETWEEN ORIGIN OF Nerve TO STAPEDIUS AND CHORDA TYMPANI Nerve</vt:lpstr>
      <vt:lpstr>AFTER EMERGENCE FROM STYLOMASTOID FORAMEN</vt:lpstr>
      <vt:lpstr>Parotid tumor or abscess</vt:lpstr>
      <vt:lpstr>BELL’S PALSY</vt:lpstr>
      <vt:lpstr>Demographics of Bells palsy</vt:lpstr>
      <vt:lpstr>Etiology</vt:lpstr>
      <vt:lpstr>Pathophysiology of Bells palsy</vt:lpstr>
      <vt:lpstr>PowerPoint Presentation</vt:lpstr>
      <vt:lpstr>Features of Bell’s Palsy</vt:lpstr>
      <vt:lpstr>PowerPoint Presentation</vt:lpstr>
      <vt:lpstr>Diagnosis of Bells palsy</vt:lpstr>
      <vt:lpstr>PowerPoint Presentation</vt:lpstr>
      <vt:lpstr>Management of Bells palsy</vt:lpstr>
      <vt:lpstr>PowerPoint Presentation</vt:lpstr>
      <vt:lpstr>PowerPoint Presentation</vt:lpstr>
      <vt:lpstr>Complications</vt:lpstr>
      <vt:lpstr>PowerPoint Presentation</vt:lpstr>
      <vt:lpstr>Herpes zoster oticus  Ramsay Hunt syndrome</vt:lpstr>
      <vt:lpstr>Lyme Disease</vt:lpstr>
      <vt:lpstr>PowerPoint Presentation</vt:lpstr>
      <vt:lpstr>Melkersson Rosenthal Syndrome</vt:lpstr>
      <vt:lpstr>Guillain Barre Syndome</vt:lpstr>
      <vt:lpstr>Neurosarcoidosis</vt:lpstr>
      <vt:lpstr>PowerPoint Presentation</vt:lpstr>
      <vt:lpstr>TESTS OF FUNCTION - FACIAL NERVE</vt:lpstr>
      <vt:lpstr>Schirmer's Test</vt:lpstr>
      <vt:lpstr>PowerPoint Presentation</vt:lpstr>
      <vt:lpstr>Stapedius reflex</vt:lpstr>
      <vt:lpstr>Taste (Electrogustometry)</vt:lpstr>
      <vt:lpstr>Salivary flow rates &amp; pH</vt:lpstr>
      <vt:lpstr>Nerve Excitability Test</vt:lpstr>
      <vt:lpstr>Maximum stimulation Test: MST</vt:lpstr>
      <vt:lpstr>Electroneurography: ENoG</vt:lpstr>
      <vt:lpstr>Electromyography: EMG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Facial nerve</dc:title>
  <cp:lastModifiedBy>shamila ka</cp:lastModifiedBy>
  <cp:revision>3</cp:revision>
  <dcterms:created xsi:type="dcterms:W3CDTF">2022-11-09T11:15:44Z</dcterms:created>
  <dcterms:modified xsi:type="dcterms:W3CDTF">2022-11-10T07:52:32Z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2022-02-08T00:00:00Z</vt:filetime>
  </property>
  <property fmtid="{D5CDD505-2E9C-101B-9397-08002B2CF9AE}" pid="3" name="Creator">
    <vt:lpwstr>Keynote</vt:lpwstr>
  </property>
  <property fmtid="{D5CDD505-2E9C-101B-9397-08002B2CF9AE}" pid="4" name="LastSaved">
    <vt:filetime>2022-11-09T00:00:00Z</vt:filetime>
  </property>
</Properties>
</file>