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61" r:id="rId3"/>
    <p:sldId id="259" r:id="rId4"/>
    <p:sldId id="263" r:id="rId5"/>
    <p:sldId id="264" r:id="rId6"/>
    <p:sldId id="260" r:id="rId7"/>
    <p:sldId id="257" r:id="rId8"/>
    <p:sldId id="256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5A8CF-E72A-4DA6-A476-964C550F3E3C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18A0F-9C11-40D0-A7A4-F1F1DB3FB4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244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3C5CA-DC0F-5747-9A4F-8653AD4D95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8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808F8-4E7D-F2DE-B6C8-E917F8CC3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8FC193-DE6B-22A4-2B4A-CC52C3156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05207-A014-541C-D834-F557D3FF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73ACF-16A1-96CE-6F70-5CCC5252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8E9DD-9850-36F6-30BA-1D38B7B7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80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6F0C2-6F55-4E30-FD71-A995DF28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98B64-FA26-4FBD-3B3C-55387BCFD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14D43-B526-2476-9F98-40BD0ED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20DD6-FA20-0E3F-C1A3-7D2AC5313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B1B9C-E27B-B2A0-76BD-10A11834A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267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40C6-71F5-7F42-692B-163199C4A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7EF9D-7216-B913-68C8-37B9E8099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60E2F-8E37-D94D-410B-3C470BDE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F5957-FD43-5B76-FDD1-EEF06413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202B0-F4F7-BEAB-4071-2B155666F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6207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A72D0-0C5D-70C2-04A7-565D509B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3A081-E876-9D75-9C59-B82F91833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C3777-1FE3-B3E4-1168-92BBBEF8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5F6D6-D52E-68B2-68B5-C859E37C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9D30E-7776-C265-AAD3-639C38396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BC756-4A4D-3D9A-1ED0-CFCC6300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94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DDEE4-8F2B-182A-19F1-94FE136B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EED15-9ADC-939E-74ED-8360753DF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98F6E-BBA5-ACF4-9AB8-BE3D42D18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102A2-B658-4A62-4AE7-ED5A854B6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49A2C-1AC8-9B83-699C-03298EC6A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C59761-9CD0-0587-CD60-D5598952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BAA35-DA48-2266-D3A4-418106CB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7BAFA0-C2B4-4B1C-2265-216A48D9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23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DDE8-928B-EDDD-E031-DB827066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051DD-4AE5-7103-9D5D-3F9CE180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7BCF4-A38F-4100-0C17-B1FAAA9D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F721E-6B38-E7D8-A23D-3DB4B767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869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6588D0-2EB7-62D9-2244-3DEC7FAD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AE4E66-93E7-0002-F91A-853DB765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B8C7E-D4FA-9284-74F7-2C0DF70C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71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0F541-2A54-E709-67B3-0C2D55CC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4ADC8-64A7-A212-94F8-395508822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6CC14-DCEA-791F-A77D-1BB371E3B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D7721-C514-4286-F0A0-65A798509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6603-1856-5A29-2236-EBEDF3CAD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83904-93B2-256D-A68F-24D6CE89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2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F703-EBAE-EF7A-3786-943B479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9802DA-8832-E28F-0936-E762F7765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904B4-4E76-54B0-564D-01C372905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53D7C-1F6E-1455-9C33-40E208CA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EB7AF-DE23-737C-8513-A2C81DDD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BCAD9-B813-7111-04DA-0B3F156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1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FE9E-2FDB-55B0-7CC8-A5C6BDD4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8F824-3845-C8BC-6C3A-93C9F6DC4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791E6-DE26-A1B8-87E9-CB499C38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2C343-6322-BE2C-E903-8EE24BFF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E1DE9-270D-2A00-A4CD-6F71F60F7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2960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D220B4-4376-977F-753F-9441015636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B008E-A523-B5D5-D834-E250A9A73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FF5B2-5BD1-DD73-CA4F-60D2A400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0BF9A-ECD9-16E2-EB84-602D9C7D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6F7B9-472A-3C0A-C67F-B7CF5F0B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49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8428F8-BD3F-46BF-DF45-C2869ED08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1009A-32EF-3CE6-820A-8EE26BF35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F8AD0-6CBB-337A-A64E-48C2F003C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E457-FF48-43C0-B0EC-2AB860F6474F}" type="datetimeFigureOut">
              <a:rPr lang="en-IN" smtClean="0"/>
              <a:t>13-04-2023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AF481-02C9-53F2-5F22-BE5ADB34E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32477-05C5-0BF4-2652-216AB9193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4FA5A-0E22-4D46-9643-983033EAF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53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728AB-5FBF-B65E-C4A5-C3493BBA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DATURA 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00C95-1675-EB36-C40B-A805C838B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                                                                          </a:t>
            </a:r>
          </a:p>
          <a:p>
            <a:pPr marL="0" indent="0">
              <a:buNone/>
            </a:pPr>
            <a:r>
              <a:rPr lang="en-IN" dirty="0"/>
              <a:t>                                                                            DR ROBINS ROY</a:t>
            </a:r>
          </a:p>
          <a:p>
            <a:pPr marL="0" indent="0">
              <a:buNone/>
            </a:pPr>
            <a:r>
              <a:rPr lang="en-IN" dirty="0"/>
              <a:t>                                                                                        JR1</a:t>
            </a:r>
          </a:p>
          <a:p>
            <a:pPr marL="0" indent="0">
              <a:buNone/>
            </a:pPr>
            <a:r>
              <a:rPr lang="en-IN" dirty="0"/>
              <a:t>                                                                        INTERNAL MEDICINE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E3B94-4905-AE8F-77F3-B1DB37D6D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7" y="1965699"/>
            <a:ext cx="6036235" cy="45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2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99ADB-45C0-5A47-7116-B0DA69EA8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6824" y="0"/>
            <a:ext cx="9144000" cy="71540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6CB2B-6E15-827A-CA02-CE249270C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53" y="977153"/>
            <a:ext cx="12129247" cy="5961529"/>
          </a:xfrm>
        </p:spPr>
        <p:txBody>
          <a:bodyPr/>
          <a:lstStyle/>
          <a:p>
            <a:r>
              <a:rPr lang="en-IN" dirty="0"/>
              <a:t>A 20 year old female patient was brought to </a:t>
            </a:r>
            <a:r>
              <a:rPr lang="en-IN" dirty="0" err="1"/>
              <a:t>casuality</a:t>
            </a:r>
            <a:r>
              <a:rPr lang="en-IN" dirty="0"/>
              <a:t> with deliberate ingestion of datura stramonium 3 </a:t>
            </a:r>
            <a:r>
              <a:rPr lang="en-IN" dirty="0" err="1"/>
              <a:t>nos</a:t>
            </a:r>
            <a:endParaRPr lang="en-IN" dirty="0"/>
          </a:p>
          <a:p>
            <a:endParaRPr lang="en-IN" dirty="0"/>
          </a:p>
          <a:p>
            <a:r>
              <a:rPr lang="en-IN" dirty="0"/>
              <a:t>On arrival patient presented with </a:t>
            </a:r>
            <a:r>
              <a:rPr lang="en-IN" b="1" dirty="0"/>
              <a:t>blurring of vision </a:t>
            </a:r>
          </a:p>
          <a:p>
            <a:endParaRPr lang="en-IN" dirty="0"/>
          </a:p>
          <a:p>
            <a:r>
              <a:rPr lang="en-IN" dirty="0"/>
              <a:t>On examination </a:t>
            </a:r>
            <a:r>
              <a:rPr lang="en-IN" b="1" dirty="0"/>
              <a:t>mydriatic and </a:t>
            </a:r>
            <a:r>
              <a:rPr lang="en-IN" b="1" dirty="0" err="1"/>
              <a:t>areactive</a:t>
            </a:r>
            <a:r>
              <a:rPr lang="en-IN" b="1" dirty="0"/>
              <a:t> pupils </a:t>
            </a:r>
            <a:r>
              <a:rPr lang="en-IN" dirty="0"/>
              <a:t>and without signs of meningeal irritation.</a:t>
            </a:r>
          </a:p>
          <a:p>
            <a:r>
              <a:rPr lang="en-IN" dirty="0"/>
              <a:t>She was </a:t>
            </a:r>
            <a:r>
              <a:rPr lang="en-IN" dirty="0" err="1"/>
              <a:t>agitated,with</a:t>
            </a:r>
            <a:r>
              <a:rPr lang="en-IN" dirty="0"/>
              <a:t> a body temperature of 38.0 C and </a:t>
            </a:r>
            <a:r>
              <a:rPr lang="en-IN" b="1" dirty="0"/>
              <a:t>dry skin and </a:t>
            </a:r>
            <a:r>
              <a:rPr lang="en-IN" b="1" dirty="0" err="1"/>
              <a:t>mucosa</a:t>
            </a:r>
            <a:r>
              <a:rPr lang="en-IN" dirty="0" err="1"/>
              <a:t>,with</a:t>
            </a:r>
            <a:endParaRPr lang="en-IN" dirty="0"/>
          </a:p>
          <a:p>
            <a:r>
              <a:rPr lang="en-IN" b="1" dirty="0"/>
              <a:t>tachycardia</a:t>
            </a:r>
            <a:r>
              <a:rPr lang="en-IN" dirty="0"/>
              <a:t>[heart rate 111/minute] and bp of 130/85</a:t>
            </a:r>
          </a:p>
        </p:txBody>
      </p:sp>
    </p:spTree>
    <p:extLst>
      <p:ext uri="{BB962C8B-B14F-4D97-AF65-F5344CB8AC3E}">
        <p14:creationId xmlns:p14="http://schemas.microsoft.com/office/powerpoint/2010/main" val="390564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1DF5-96C7-A073-280C-FE1DE110B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067" y="-1023471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/>
              <a:t>Datura Stramonium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CD64E-E640-1662-D14F-49CC5CC3E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5" y="1853178"/>
            <a:ext cx="11997950" cy="5432287"/>
          </a:xfrm>
        </p:spPr>
        <p:txBody>
          <a:bodyPr>
            <a:normAutofit/>
          </a:bodyPr>
          <a:lstStyle/>
          <a:p>
            <a:r>
              <a:rPr lang="en-US" sz="3200" dirty="0"/>
              <a:t>Datura stramonium is one of the most poisonous plant found in </a:t>
            </a:r>
            <a:r>
              <a:rPr lang="en-US" sz="3200" dirty="0" err="1"/>
              <a:t>india</a:t>
            </a:r>
            <a:endParaRPr lang="en-US" sz="3200" dirty="0"/>
          </a:p>
          <a:p>
            <a:r>
              <a:rPr lang="en-US" sz="3200" dirty="0"/>
              <a:t>All parts of plants are toxic .</a:t>
            </a:r>
          </a:p>
          <a:p>
            <a:r>
              <a:rPr lang="en-US" sz="3200" dirty="0"/>
              <a:t>Seeds and fruits are most toxic</a:t>
            </a:r>
          </a:p>
          <a:p>
            <a:r>
              <a:rPr lang="en-US" sz="32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244B58-2403-82F4-09D5-8B9697F5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824" y="2523565"/>
            <a:ext cx="2332410" cy="2334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5C3F8B-0F04-5873-3F8B-6B8786F67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294" y="3886201"/>
            <a:ext cx="2943412" cy="2711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760C1D-6295-FB94-82CC-8193CA168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66" y="3332630"/>
            <a:ext cx="2703652" cy="31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0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CFFF-612A-E2CA-2692-B0A7FDC6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MECHANISM OF TOXICITY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9798F-FA6E-E33A-A5B8-BD29873B3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Toxicity occurs because of the presence of up to 28 belladonna alkaloids ,predominated by atropine ,hyoscine,</a:t>
            </a:r>
          </a:p>
          <a:p>
            <a:r>
              <a:rPr lang="en-IN" dirty="0"/>
              <a:t>All parts of the Datura species contain belladonna alkaloids</a:t>
            </a:r>
          </a:p>
          <a:p>
            <a:r>
              <a:rPr lang="en-IN" dirty="0"/>
              <a:t>The highest levels of toxins are found in seeds approximating .1 mg of atropine per seed or 3-6 mg/50-100 seeds</a:t>
            </a:r>
          </a:p>
          <a:p>
            <a:r>
              <a:rPr lang="en-IN" dirty="0"/>
              <a:t>Symptoms starts in 60 minute ,lasts for 48 hours</a:t>
            </a:r>
          </a:p>
          <a:p>
            <a:r>
              <a:rPr lang="en-IN" dirty="0"/>
              <a:t>Mode of toxicity :suicidal ,hallucinogenic use</a:t>
            </a:r>
          </a:p>
        </p:txBody>
      </p:sp>
    </p:spTree>
    <p:extLst>
      <p:ext uri="{BB962C8B-B14F-4D97-AF65-F5344CB8AC3E}">
        <p14:creationId xmlns:p14="http://schemas.microsoft.com/office/powerpoint/2010/main" val="1978001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C92B4-8096-4D6D-5B47-066F245F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Belladona</a:t>
            </a:r>
            <a:r>
              <a:rPr lang="en-IN" dirty="0"/>
              <a:t> alkaloids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D5150-CD5C-F406-08C0-43B9A658D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Belladona</a:t>
            </a:r>
            <a:r>
              <a:rPr lang="en-IN" dirty="0"/>
              <a:t> alkaloids include hyoscyamine contained in </a:t>
            </a:r>
            <a:r>
              <a:rPr lang="en-IN" dirty="0" err="1"/>
              <a:t>leaves,roots</a:t>
            </a:r>
            <a:r>
              <a:rPr lang="en-IN" dirty="0"/>
              <a:t> ,seeds; it mainly contain </a:t>
            </a:r>
            <a:r>
              <a:rPr lang="en-IN" dirty="0">
                <a:solidFill>
                  <a:srgbClr val="FF0000"/>
                </a:solidFill>
              </a:rPr>
              <a:t>hyoscine ,</a:t>
            </a:r>
            <a:r>
              <a:rPr lang="en-IN" dirty="0" err="1">
                <a:solidFill>
                  <a:srgbClr val="FF0000"/>
                </a:solidFill>
              </a:rPr>
              <a:t>atropine</a:t>
            </a:r>
            <a:r>
              <a:rPr lang="en-IN" dirty="0" err="1"/>
              <a:t>,</a:t>
            </a:r>
            <a:r>
              <a:rPr lang="en-IN" dirty="0" err="1">
                <a:solidFill>
                  <a:srgbClr val="FF0000"/>
                </a:solidFill>
              </a:rPr>
              <a:t>hyoscyamine</a:t>
            </a:r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Anticholinergic </a:t>
            </a:r>
            <a:r>
              <a:rPr lang="en-IN" dirty="0" err="1"/>
              <a:t>symptoms:They</a:t>
            </a:r>
            <a:r>
              <a:rPr lang="en-IN" dirty="0"/>
              <a:t> act as competitive antagonist to peripheral and central muscarinic acetylcholine receptors leading to a general paralysis of the parasympathetic innervated organs</a:t>
            </a:r>
          </a:p>
          <a:p>
            <a:pPr marL="0" indent="0"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518497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4342-5FC3-E2D1-D1EF-1BC79723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D8AEA-280F-A8E7-B1F6-70DF67C67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FATAL DOSE =100-125 seeds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FATAL PERIOD = 24 hour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STUPEFACTION DOSE = 50-60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078F9-675E-1FD0-8CC1-EC4831E37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03412"/>
            <a:ext cx="3765176" cy="340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7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D0AAC-3F5B-AB19-8CBB-8203D8855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CLINICAL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6617B-7E6D-55E5-0624-87F48A7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24" y="1825625"/>
            <a:ext cx="1069937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Symptoms occur due to blockade of peripheral muscarinic receptors that innervate exocrine glands ,smooth </a:t>
            </a:r>
            <a:r>
              <a:rPr lang="en-IN" dirty="0" err="1"/>
              <a:t>muscle,cardiac</a:t>
            </a:r>
            <a:r>
              <a:rPr lang="en-IN" dirty="0"/>
              <a:t> tissue</a:t>
            </a:r>
          </a:p>
          <a:p>
            <a:pPr marL="0" indent="0">
              <a:buNone/>
            </a:pPr>
            <a:r>
              <a:rPr lang="en-IN" dirty="0"/>
              <a:t>This leads to symptoms like </a:t>
            </a:r>
            <a:r>
              <a:rPr lang="en-IN" b="1" dirty="0"/>
              <a:t>mydriasis </a:t>
            </a:r>
            <a:r>
              <a:rPr lang="en-IN" dirty="0"/>
              <a:t>due to blockade of papillary sphincter muscle and iris </a:t>
            </a:r>
            <a:r>
              <a:rPr lang="en-IN" dirty="0" err="1"/>
              <a:t>muscle,</a:t>
            </a:r>
            <a:r>
              <a:rPr lang="en-IN" b="1" dirty="0" err="1"/>
              <a:t>dry</a:t>
            </a:r>
            <a:r>
              <a:rPr lang="en-IN" b="1" dirty="0"/>
              <a:t> mouth </a:t>
            </a:r>
            <a:r>
              <a:rPr lang="en-IN" dirty="0"/>
              <a:t>,</a:t>
            </a:r>
            <a:r>
              <a:rPr lang="en-IN" b="1" dirty="0" err="1"/>
              <a:t>tachycardia,fever</a:t>
            </a:r>
            <a:r>
              <a:rPr lang="en-IN" b="1" dirty="0"/>
              <a:t> ,erythema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CNS </a:t>
            </a:r>
          </a:p>
          <a:p>
            <a:pPr marL="0" indent="0">
              <a:buNone/>
            </a:pPr>
            <a:r>
              <a:rPr lang="en-IN" dirty="0" err="1"/>
              <a:t>Anxiety,agitation,dysarthria,confusion,diosorientation,visual</a:t>
            </a:r>
            <a:r>
              <a:rPr lang="en-IN" dirty="0"/>
              <a:t> </a:t>
            </a:r>
            <a:r>
              <a:rPr lang="en-IN" dirty="0" err="1"/>
              <a:t>hallucination,delirium,psychosis,coma,seizure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284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F1AA-20C6-A133-5DBF-75F3625B5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624" y="395334"/>
            <a:ext cx="9144000" cy="859725"/>
          </a:xfrm>
        </p:spPr>
        <p:txBody>
          <a:bodyPr>
            <a:normAutofit fontScale="90000"/>
          </a:bodyPr>
          <a:lstStyle/>
          <a:p>
            <a:r>
              <a:rPr lang="en-IN" dirty="0"/>
              <a:t>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F6621-ADED-A4F4-0AFC-BD1A5CC85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54" y="1577788"/>
            <a:ext cx="12057528" cy="4984377"/>
          </a:xfrm>
        </p:spPr>
        <p:txBody>
          <a:bodyPr/>
          <a:lstStyle/>
          <a:p>
            <a:r>
              <a:rPr lang="en-IN" b="1" dirty="0"/>
              <a:t>Agitation and seizure treatment</a:t>
            </a:r>
          </a:p>
          <a:p>
            <a:r>
              <a:rPr lang="en-IN" dirty="0"/>
              <a:t>Benzodiazepines are effective and safe they can be used in high dose</a:t>
            </a:r>
          </a:p>
          <a:p>
            <a:r>
              <a:rPr lang="en-IN" dirty="0"/>
              <a:t>Phenothiazines and butyrophenones shouldn`t used as they are themselves anticholinergic</a:t>
            </a:r>
          </a:p>
          <a:p>
            <a:r>
              <a:rPr lang="en-IN" b="1" dirty="0"/>
              <a:t>Gastrointestinal decontamination</a:t>
            </a:r>
          </a:p>
          <a:p>
            <a:r>
              <a:rPr lang="en-IN" dirty="0"/>
              <a:t>Decontamination with activated charcoal[1g/kg maximum 50g]</a:t>
            </a:r>
          </a:p>
          <a:p>
            <a:r>
              <a:rPr lang="en-IN" b="1" dirty="0" err="1"/>
              <a:t>Antidotal</a:t>
            </a:r>
            <a:r>
              <a:rPr lang="en-IN" b="1" dirty="0"/>
              <a:t> physostigmine therapy</a:t>
            </a:r>
          </a:p>
          <a:p>
            <a:r>
              <a:rPr lang="en-IN" dirty="0"/>
              <a:t>Physostigmine to patients with an isolated anticholinergic poisoning and sign of central anticholinergic toxicity</a:t>
            </a:r>
          </a:p>
          <a:p>
            <a:r>
              <a:rPr lang="en-IN" dirty="0"/>
              <a:t>Adult dosage .5 to 2 mg[.02mg/kg iv ] </a:t>
            </a:r>
          </a:p>
          <a:p>
            <a:r>
              <a:rPr lang="en-IN" dirty="0"/>
              <a:t>Contraindication reactive airway disease ,intestinal </a:t>
            </a:r>
            <a:r>
              <a:rPr lang="en-IN" dirty="0" err="1"/>
              <a:t>obstruction,seizure,cardiac</a:t>
            </a:r>
            <a:r>
              <a:rPr lang="en-IN" dirty="0"/>
              <a:t> conduction abnormality</a:t>
            </a:r>
          </a:p>
        </p:txBody>
      </p:sp>
    </p:spTree>
    <p:extLst>
      <p:ext uri="{BB962C8B-B14F-4D97-AF65-F5344CB8AC3E}">
        <p14:creationId xmlns:p14="http://schemas.microsoft.com/office/powerpoint/2010/main" val="874488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8D6E-F249-F1BE-803E-71F7A0C5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BE61E-AAFC-CC88-6BD5-DF2D0CE0B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482" y="36992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2688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398</Words>
  <Application>Microsoft Office PowerPoint</Application>
  <PresentationFormat>Widescreen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             DATURA POISONING</vt:lpstr>
      <vt:lpstr>PowerPoint Presentation</vt:lpstr>
      <vt:lpstr>Datura Stramonium</vt:lpstr>
      <vt:lpstr>MECHANISM OF TOXICITY</vt:lpstr>
      <vt:lpstr>Belladona alkaloids</vt:lpstr>
      <vt:lpstr>PowerPoint Presentation</vt:lpstr>
      <vt:lpstr>CLINICAL FEATURES</vt:lpstr>
      <vt:lpstr>MANAGEMENT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 ROY</dc:creator>
  <cp:lastModifiedBy>ROBINS ROY</cp:lastModifiedBy>
  <cp:revision>4</cp:revision>
  <dcterms:created xsi:type="dcterms:W3CDTF">2023-03-29T18:13:28Z</dcterms:created>
  <dcterms:modified xsi:type="dcterms:W3CDTF">2023-04-13T12:27:51Z</dcterms:modified>
</cp:coreProperties>
</file>