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3" r:id="rId28"/>
    <p:sldId id="286" r:id="rId29"/>
    <p:sldId id="281" r:id="rId30"/>
    <p:sldId id="284" r:id="rId31"/>
    <p:sldId id="287" r:id="rId32"/>
    <p:sldId id="288" r:id="rId33"/>
    <p:sldId id="289" r:id="rId34"/>
    <p:sldId id="290" r:id="rId35"/>
    <p:sldId id="285" r:id="rId36"/>
    <p:sldId id="291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55" autoAdjust="0"/>
    <p:restoredTop sz="94660"/>
  </p:normalViewPr>
  <p:slideViewPr>
    <p:cSldViewPr snapToGrid="0">
      <p:cViewPr>
        <p:scale>
          <a:sx n="75" d="100"/>
          <a:sy n="75" d="100"/>
        </p:scale>
        <p:origin x="580" y="-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18970-C75E-2F39-44F2-BF823F64D8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CLINICAL CLUB 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F6B1C-547B-19F5-7BC0-230ED3AC21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7178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2754A-DBB4-3E4A-C8E7-160242808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examination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B22D0-C7CF-169D-8E80-03B66B2FE4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Conscious,oriented</a:t>
            </a:r>
            <a:r>
              <a:rPr lang="en-US" dirty="0"/>
              <a:t> to </a:t>
            </a:r>
            <a:r>
              <a:rPr lang="en-US" dirty="0" err="1"/>
              <a:t>time,place</a:t>
            </a:r>
            <a:r>
              <a:rPr lang="en-US" dirty="0"/>
              <a:t> and person</a:t>
            </a:r>
          </a:p>
          <a:p>
            <a:r>
              <a:rPr lang="en-US" dirty="0"/>
              <a:t>Moderately built and nourished</a:t>
            </a:r>
          </a:p>
          <a:p>
            <a:r>
              <a:rPr lang="en-US" dirty="0"/>
              <a:t>Weight : 58 kg  Height:164 cm</a:t>
            </a:r>
          </a:p>
          <a:p>
            <a:r>
              <a:rPr lang="en-US" dirty="0"/>
              <a:t>BMI : 21.5 kg/m2</a:t>
            </a:r>
            <a:endParaRPr lang="en-I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51501-7D8C-8A35-039D-3512FF95BA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Pallor +</a:t>
            </a:r>
          </a:p>
          <a:p>
            <a:r>
              <a:rPr lang="en-US" dirty="0"/>
              <a:t>Icterus –</a:t>
            </a:r>
          </a:p>
          <a:p>
            <a:r>
              <a:rPr lang="en-US" dirty="0"/>
              <a:t>Cyanosis –</a:t>
            </a:r>
          </a:p>
          <a:p>
            <a:r>
              <a:rPr lang="en-US" dirty="0"/>
              <a:t>Clubbing –</a:t>
            </a:r>
          </a:p>
          <a:p>
            <a:r>
              <a:rPr lang="en-US" dirty="0" err="1"/>
              <a:t>Lymphadenoapathy</a:t>
            </a:r>
            <a:r>
              <a:rPr lang="en-US" dirty="0"/>
              <a:t> –</a:t>
            </a:r>
          </a:p>
          <a:p>
            <a:r>
              <a:rPr lang="en-US" dirty="0"/>
              <a:t>No pedal edema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67563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8F3E839-F4B5-73AC-CE9C-D9C0DE2C4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624110"/>
            <a:ext cx="8915400" cy="1005907"/>
          </a:xfrm>
        </p:spPr>
        <p:txBody>
          <a:bodyPr/>
          <a:lstStyle/>
          <a:p>
            <a:r>
              <a:rPr lang="en-US" dirty="0"/>
              <a:t>vitals</a:t>
            </a:r>
            <a:endParaRPr lang="en-IN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051A53-D6EB-BB6E-EA8C-0BFEC66B1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815548"/>
            <a:ext cx="8915400" cy="4095674"/>
          </a:xfrm>
        </p:spPr>
        <p:txBody>
          <a:bodyPr/>
          <a:lstStyle/>
          <a:p>
            <a:r>
              <a:rPr lang="en-US" dirty="0"/>
              <a:t>Pulse: 90/</a:t>
            </a:r>
            <a:r>
              <a:rPr lang="en-US" dirty="0" err="1"/>
              <a:t>min,regular,normal</a:t>
            </a:r>
            <a:r>
              <a:rPr lang="en-US" dirty="0"/>
              <a:t> </a:t>
            </a:r>
            <a:r>
              <a:rPr lang="en-US" dirty="0" err="1"/>
              <a:t>volume,normal</a:t>
            </a:r>
            <a:r>
              <a:rPr lang="en-US" dirty="0"/>
              <a:t> </a:t>
            </a:r>
            <a:r>
              <a:rPr lang="en-US" dirty="0" err="1"/>
              <a:t>character,no</a:t>
            </a:r>
            <a:r>
              <a:rPr lang="en-US" dirty="0"/>
              <a:t> radio radial or radio femoral </a:t>
            </a:r>
            <a:r>
              <a:rPr lang="en-US" dirty="0" err="1"/>
              <a:t>delay,no</a:t>
            </a:r>
            <a:r>
              <a:rPr lang="en-US" dirty="0"/>
              <a:t> vessel wall </a:t>
            </a:r>
            <a:r>
              <a:rPr lang="en-US" dirty="0" err="1"/>
              <a:t>thickening,all</a:t>
            </a:r>
            <a:r>
              <a:rPr lang="en-US" dirty="0"/>
              <a:t> peripheral pulsations felt bilaterally equal</a:t>
            </a:r>
          </a:p>
          <a:p>
            <a:r>
              <a:rPr lang="en-US" dirty="0"/>
              <a:t>BP:140/70mmHg in right </a:t>
            </a:r>
            <a:r>
              <a:rPr lang="en-US" dirty="0" err="1"/>
              <a:t>upperlimb</a:t>
            </a:r>
            <a:r>
              <a:rPr lang="en-US" dirty="0"/>
              <a:t> in sitting position</a:t>
            </a:r>
          </a:p>
          <a:p>
            <a:r>
              <a:rPr lang="en-US" dirty="0"/>
              <a:t>RR:22/min </a:t>
            </a:r>
            <a:r>
              <a:rPr lang="en-US" dirty="0" err="1"/>
              <a:t>regular,thoraco</a:t>
            </a:r>
            <a:r>
              <a:rPr lang="en-US" dirty="0"/>
              <a:t> abdominal</a:t>
            </a:r>
          </a:p>
          <a:p>
            <a:r>
              <a:rPr lang="en-US" dirty="0"/>
              <a:t>Temp:98.4 degree F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93768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16160-54DA-C6E0-45C7-5F1BC4C74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624110"/>
            <a:ext cx="8915400" cy="820377"/>
          </a:xfrm>
        </p:spPr>
        <p:txBody>
          <a:bodyPr/>
          <a:lstStyle/>
          <a:p>
            <a:r>
              <a:rPr lang="en-US" dirty="0"/>
              <a:t>Systemic examination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8CD7B-A15F-179C-B1A2-9F7E25661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69774"/>
            <a:ext cx="8915400" cy="424144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Respiratory system </a:t>
            </a:r>
          </a:p>
          <a:p>
            <a:r>
              <a:rPr lang="en-US" dirty="0"/>
              <a:t>Trachea : central</a:t>
            </a:r>
          </a:p>
          <a:p>
            <a:r>
              <a:rPr lang="en-US" dirty="0"/>
              <a:t>Chest </a:t>
            </a:r>
            <a:r>
              <a:rPr lang="en-US" dirty="0" err="1"/>
              <a:t>expansion:normal</a:t>
            </a:r>
            <a:endParaRPr lang="en-US" dirty="0"/>
          </a:p>
          <a:p>
            <a:r>
              <a:rPr lang="en-US" dirty="0"/>
              <a:t>Normal vesicular breath sounds</a:t>
            </a:r>
          </a:p>
          <a:p>
            <a:r>
              <a:rPr lang="en-US" dirty="0"/>
              <a:t>No added sounds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CVS </a:t>
            </a:r>
          </a:p>
          <a:p>
            <a:r>
              <a:rPr lang="en-US" dirty="0"/>
              <a:t> S1 S2 heard normal</a:t>
            </a:r>
          </a:p>
          <a:p>
            <a:r>
              <a:rPr lang="en-US" dirty="0"/>
              <a:t> no added sounds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97085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AD36F-6A28-B80D-8BBE-A4C3D0FC7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624110"/>
            <a:ext cx="8915400" cy="807125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2D476-B433-9400-850A-2207EA28A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855304"/>
            <a:ext cx="8915400" cy="405591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Gastrointestianl</a:t>
            </a:r>
            <a:r>
              <a:rPr lang="en-US" dirty="0"/>
              <a:t> system: </a:t>
            </a:r>
          </a:p>
          <a:p>
            <a:r>
              <a:rPr lang="en-US" dirty="0"/>
              <a:t>Oral cavity: dental caries +</a:t>
            </a:r>
          </a:p>
          <a:p>
            <a:r>
              <a:rPr lang="en-US" dirty="0"/>
              <a:t>Abdomen normal </a:t>
            </a:r>
            <a:r>
              <a:rPr lang="en-US" dirty="0" err="1"/>
              <a:t>shape,non</a:t>
            </a:r>
            <a:r>
              <a:rPr lang="en-US" dirty="0"/>
              <a:t> tender</a:t>
            </a:r>
          </a:p>
          <a:p>
            <a:r>
              <a:rPr lang="en-US" dirty="0"/>
              <a:t>No organomegaly</a:t>
            </a:r>
          </a:p>
          <a:p>
            <a:r>
              <a:rPr lang="en-US" dirty="0"/>
              <a:t>No free fluid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Nervous system examination</a:t>
            </a:r>
          </a:p>
          <a:p>
            <a:r>
              <a:rPr lang="en-US" dirty="0"/>
              <a:t> higher mental function normal</a:t>
            </a:r>
          </a:p>
          <a:p>
            <a:r>
              <a:rPr lang="en-US" dirty="0"/>
              <a:t>No focal neurological deficit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95018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33157-DF25-A12F-E313-B1B12C235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investigations</a:t>
            </a:r>
            <a:endParaRPr lang="en-I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985424-2EA4-0A04-0B09-A73B787666A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Hb- 9.2</a:t>
            </a:r>
          </a:p>
          <a:p>
            <a:r>
              <a:rPr lang="en-US" dirty="0"/>
              <a:t>TC- 14,820</a:t>
            </a:r>
          </a:p>
          <a:p>
            <a:r>
              <a:rPr lang="en-US" dirty="0"/>
              <a:t>DC- N86L6</a:t>
            </a:r>
          </a:p>
          <a:p>
            <a:r>
              <a:rPr lang="en-US" dirty="0"/>
              <a:t>Plt-2.91</a:t>
            </a:r>
          </a:p>
          <a:p>
            <a:r>
              <a:rPr lang="en-US" dirty="0"/>
              <a:t>MCV-92</a:t>
            </a:r>
          </a:p>
          <a:p>
            <a:r>
              <a:rPr lang="en-US" dirty="0"/>
              <a:t>MCH-29.8</a:t>
            </a:r>
          </a:p>
          <a:p>
            <a:r>
              <a:rPr lang="en-US" dirty="0"/>
              <a:t>MCHC-32.4</a:t>
            </a:r>
          </a:p>
          <a:p>
            <a:r>
              <a:rPr lang="en-US" dirty="0"/>
              <a:t>ESR-140</a:t>
            </a:r>
            <a:endParaRPr lang="en-I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6214FC-F806-7C8F-891E-F442B615762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RBS- 229</a:t>
            </a:r>
          </a:p>
          <a:p>
            <a:r>
              <a:rPr lang="en-US" dirty="0"/>
              <a:t>RFT- 25/1.1</a:t>
            </a:r>
          </a:p>
          <a:p>
            <a:r>
              <a:rPr lang="en-US" dirty="0"/>
              <a:t>Na+/K+-124/4.2</a:t>
            </a:r>
          </a:p>
          <a:p>
            <a:r>
              <a:rPr lang="en-US" dirty="0"/>
              <a:t>TB:1</a:t>
            </a:r>
          </a:p>
          <a:p>
            <a:r>
              <a:rPr lang="en-US" dirty="0"/>
              <a:t>TP/Alb-6.4/4.1</a:t>
            </a:r>
          </a:p>
          <a:p>
            <a:r>
              <a:rPr lang="en-US" dirty="0"/>
              <a:t>OT/PT:58/51</a:t>
            </a:r>
          </a:p>
          <a:p>
            <a:r>
              <a:rPr lang="en-US" dirty="0"/>
              <a:t>ALP-120</a:t>
            </a:r>
          </a:p>
          <a:p>
            <a:r>
              <a:rPr lang="en-US" dirty="0"/>
              <a:t>Ca2+/PO4/UA:7.2/2/6.4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95233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5D906B-7C6E-DC7D-605E-C78E02D2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624110"/>
            <a:ext cx="8915400" cy="701107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095577-20B1-79A8-1CD6-91B122CA4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83026"/>
            <a:ext cx="8915400" cy="4228196"/>
          </a:xfrm>
        </p:spPr>
        <p:txBody>
          <a:bodyPr/>
          <a:lstStyle/>
          <a:p>
            <a:r>
              <a:rPr lang="en-US" dirty="0"/>
              <a:t>URE : Albumin 1+,sugar:1%,deposit:nad</a:t>
            </a:r>
          </a:p>
          <a:p>
            <a:r>
              <a:rPr lang="en-US" dirty="0"/>
              <a:t>Chest Xray on 4/9/22</a:t>
            </a:r>
          </a:p>
          <a:p>
            <a:r>
              <a:rPr lang="en-US" dirty="0"/>
              <a:t>ECG:NSR VR:90/min regular no ST-T changes</a:t>
            </a:r>
          </a:p>
          <a:p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6C9059-4EE9-2DAC-DC4F-DBC8519B92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91" t="8940"/>
          <a:stretch/>
        </p:blipFill>
        <p:spPr>
          <a:xfrm rot="5400000">
            <a:off x="7285921" y="1084467"/>
            <a:ext cx="6001349" cy="468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30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00536-3096-4960-5DD4-C60433C63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624109"/>
            <a:ext cx="8915400" cy="820377"/>
          </a:xfrm>
        </p:spPr>
        <p:txBody>
          <a:bodyPr/>
          <a:lstStyle/>
          <a:p>
            <a:r>
              <a:rPr lang="en-US" dirty="0"/>
              <a:t>Course in hospital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7A876-CD27-1021-6BD1-E9AC45A67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03513"/>
            <a:ext cx="8915400" cy="4307709"/>
          </a:xfrm>
        </p:spPr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day of admission patient started developing high grade intermittent fever spikes associated with chills</a:t>
            </a:r>
          </a:p>
          <a:p>
            <a:r>
              <a:rPr lang="en-US" dirty="0"/>
              <a:t>No h/o cough/sputum </a:t>
            </a:r>
          </a:p>
          <a:p>
            <a:r>
              <a:rPr lang="en-US" dirty="0"/>
              <a:t>No h/o dysuria/abdominal pain/loose stools</a:t>
            </a:r>
          </a:p>
          <a:p>
            <a:r>
              <a:rPr lang="en-US" dirty="0"/>
              <a:t>No headache/vomiting/altered </a:t>
            </a:r>
            <a:r>
              <a:rPr lang="en-US" dirty="0" err="1"/>
              <a:t>behaviour</a:t>
            </a:r>
            <a:endParaRPr lang="en-US" dirty="0"/>
          </a:p>
          <a:p>
            <a:r>
              <a:rPr lang="en-US" dirty="0"/>
              <a:t>No </a:t>
            </a:r>
            <a:r>
              <a:rPr lang="en-US" dirty="0" err="1"/>
              <a:t>lowerlimb</a:t>
            </a:r>
            <a:r>
              <a:rPr lang="en-US" dirty="0"/>
              <a:t> pain/swelling</a:t>
            </a:r>
          </a:p>
        </p:txBody>
      </p:sp>
    </p:spTree>
    <p:extLst>
      <p:ext uri="{BB962C8B-B14F-4D97-AF65-F5344CB8AC3E}">
        <p14:creationId xmlns:p14="http://schemas.microsoft.com/office/powerpoint/2010/main" val="2699743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45D4E-4BC8-D428-7E83-5D5FCC4D5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90725" y="876300"/>
            <a:ext cx="4912351" cy="5034922"/>
          </a:xfrm>
        </p:spPr>
        <p:txBody>
          <a:bodyPr/>
          <a:lstStyle/>
          <a:p>
            <a:r>
              <a:rPr lang="en-US" dirty="0"/>
              <a:t>Temperature chart</a:t>
            </a:r>
            <a:endParaRPr lang="en-IN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E029498-26B2-EC98-ABFA-D95D74BB04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1334094" y="418279"/>
            <a:ext cx="4067179" cy="3704033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CAF68A-0207-0A5A-526C-924046781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33910" y="822495"/>
            <a:ext cx="4067179" cy="289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C7E3C0-BF22-E867-4251-C4288C417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324722" y="1027284"/>
            <a:ext cx="4067182" cy="24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38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4A8EB-ADA3-CF18-8947-1B65E663A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624110"/>
            <a:ext cx="8915400" cy="555333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D96CE-148B-91E4-7DB2-1A18FB890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03513"/>
            <a:ext cx="8915400" cy="4307709"/>
          </a:xfrm>
        </p:spPr>
        <p:txBody>
          <a:bodyPr/>
          <a:lstStyle/>
          <a:p>
            <a:r>
              <a:rPr lang="en-US" dirty="0"/>
              <a:t>O/E:</a:t>
            </a:r>
          </a:p>
          <a:p>
            <a:r>
              <a:rPr lang="en-US" dirty="0"/>
              <a:t>Patient was febrile (103.2degree F)</a:t>
            </a:r>
          </a:p>
          <a:p>
            <a:r>
              <a:rPr lang="en-US" dirty="0"/>
              <a:t>Tachycardia PR:116/min regular BP:110/60 mmHg</a:t>
            </a:r>
          </a:p>
          <a:p>
            <a:r>
              <a:rPr lang="en-US" dirty="0" err="1"/>
              <a:t>Respiartory</a:t>
            </a:r>
            <a:r>
              <a:rPr lang="en-US" dirty="0"/>
              <a:t> system</a:t>
            </a:r>
            <a:endParaRPr lang="en-IN" dirty="0"/>
          </a:p>
          <a:p>
            <a:r>
              <a:rPr lang="en-IN" dirty="0"/>
              <a:t>Air entry bilaterally equal</a:t>
            </a:r>
          </a:p>
          <a:p>
            <a:r>
              <a:rPr lang="en-IN" dirty="0"/>
              <a:t>Inspiratory crepitations + in Left </a:t>
            </a:r>
            <a:r>
              <a:rPr lang="en-IN" dirty="0" err="1"/>
              <a:t>upperzone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437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7958D-1078-11B2-695D-5A9CC9474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879" y="624110"/>
            <a:ext cx="9198734" cy="322668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CFF32AB-43B8-9556-12D6-D108CB481A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5782737"/>
              </p:ext>
            </p:extLst>
          </p:nvPr>
        </p:nvGraphicFramePr>
        <p:xfrm>
          <a:off x="2045873" y="624110"/>
          <a:ext cx="8915400" cy="5059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850">
                  <a:extLst>
                    <a:ext uri="{9D8B030D-6E8A-4147-A177-3AD203B41FA5}">
                      <a16:colId xmlns:a16="http://schemas.microsoft.com/office/drawing/2014/main" val="3203363898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val="2508461762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val="764986932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val="1094347112"/>
                    </a:ext>
                  </a:extLst>
                </a:gridCol>
              </a:tblGrid>
              <a:tr h="459991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20/9/22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24/9/22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28/9/22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8604898"/>
                  </a:ext>
                </a:extLst>
              </a:tr>
              <a:tr h="459991">
                <a:tc>
                  <a:txBody>
                    <a:bodyPr/>
                    <a:lstStyle/>
                    <a:p>
                      <a:r>
                        <a:rPr lang="en-US" dirty="0"/>
                        <a:t>Hb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7.8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7.7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900968"/>
                  </a:ext>
                </a:extLst>
              </a:tr>
              <a:tr h="459991">
                <a:tc>
                  <a:txBody>
                    <a:bodyPr/>
                    <a:lstStyle/>
                    <a:p>
                      <a:r>
                        <a:rPr lang="en-US" dirty="0"/>
                        <a:t>TC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14,820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9600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21410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0676651"/>
                  </a:ext>
                </a:extLst>
              </a:tr>
              <a:tr h="459991">
                <a:tc>
                  <a:txBody>
                    <a:bodyPr/>
                    <a:lstStyle/>
                    <a:p>
                      <a:r>
                        <a:rPr lang="en-US" dirty="0"/>
                        <a:t>DC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N86L6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N77L15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N80L16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390820"/>
                  </a:ext>
                </a:extLst>
              </a:tr>
              <a:tr h="459991">
                <a:tc>
                  <a:txBody>
                    <a:bodyPr/>
                    <a:lstStyle/>
                    <a:p>
                      <a:r>
                        <a:rPr lang="en-US" dirty="0" err="1"/>
                        <a:t>Plt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2.91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2.17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2.26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466709"/>
                  </a:ext>
                </a:extLst>
              </a:tr>
              <a:tr h="459991">
                <a:tc>
                  <a:txBody>
                    <a:bodyPr/>
                    <a:lstStyle/>
                    <a:p>
                      <a:r>
                        <a:rPr lang="en-US" dirty="0"/>
                        <a:t>ESR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135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937282"/>
                  </a:ext>
                </a:extLst>
              </a:tr>
              <a:tr h="459991">
                <a:tc>
                  <a:txBody>
                    <a:bodyPr/>
                    <a:lstStyle/>
                    <a:p>
                      <a:r>
                        <a:rPr lang="en-US" dirty="0"/>
                        <a:t>RFT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25/1.1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27/1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20/0.9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484584"/>
                  </a:ext>
                </a:extLst>
              </a:tr>
              <a:tr h="459991">
                <a:tc>
                  <a:txBody>
                    <a:bodyPr/>
                    <a:lstStyle/>
                    <a:p>
                      <a:r>
                        <a:rPr lang="en-US" dirty="0"/>
                        <a:t>TB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318976"/>
                  </a:ext>
                </a:extLst>
              </a:tr>
              <a:tr h="459991">
                <a:tc>
                  <a:txBody>
                    <a:bodyPr/>
                    <a:lstStyle/>
                    <a:p>
                      <a:r>
                        <a:rPr lang="en-US" dirty="0"/>
                        <a:t>TP/Alb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6.4/4.1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5.4/2.2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0330013"/>
                  </a:ext>
                </a:extLst>
              </a:tr>
              <a:tr h="459991">
                <a:tc>
                  <a:txBody>
                    <a:bodyPr/>
                    <a:lstStyle/>
                    <a:p>
                      <a:r>
                        <a:rPr lang="en-US" dirty="0"/>
                        <a:t>OT/PT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58/51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83/38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391095"/>
                  </a:ext>
                </a:extLst>
              </a:tr>
              <a:tr h="459991">
                <a:tc>
                  <a:txBody>
                    <a:bodyPr/>
                    <a:lstStyle/>
                    <a:p>
                      <a:r>
                        <a:rPr lang="en-US" dirty="0"/>
                        <a:t>ALP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157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81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1547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A3E7B-AD4A-30F7-E6B3-41FD5D00B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CASE OF NON RESOLVING PNEUMONIA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9193C-7822-481B-E0E5-135DC4342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0449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07805-49C6-B818-53A6-E52967D9A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1" y="624110"/>
            <a:ext cx="9066212" cy="475820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AF9AA-AC48-84BE-5974-101421092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099931"/>
            <a:ext cx="8915400" cy="4811292"/>
          </a:xfrm>
        </p:spPr>
        <p:txBody>
          <a:bodyPr/>
          <a:lstStyle/>
          <a:p>
            <a:r>
              <a:rPr lang="en-US" dirty="0"/>
              <a:t>CRP: 256.3 mg/L</a:t>
            </a:r>
          </a:p>
          <a:p>
            <a:r>
              <a:rPr lang="en-US" dirty="0"/>
              <a:t>IgM </a:t>
            </a:r>
            <a:r>
              <a:rPr lang="en-US" dirty="0" err="1"/>
              <a:t>lepto</a:t>
            </a:r>
            <a:r>
              <a:rPr lang="en-US" dirty="0"/>
              <a:t> -</a:t>
            </a:r>
          </a:p>
          <a:p>
            <a:r>
              <a:rPr lang="en-US" dirty="0"/>
              <a:t>IgM dengue -</a:t>
            </a:r>
          </a:p>
          <a:p>
            <a:r>
              <a:rPr lang="en-US" dirty="0"/>
              <a:t>IgM scrub –</a:t>
            </a:r>
          </a:p>
          <a:p>
            <a:r>
              <a:rPr lang="en-US" dirty="0"/>
              <a:t>HIV –</a:t>
            </a:r>
          </a:p>
          <a:p>
            <a:r>
              <a:rPr lang="en-US" dirty="0"/>
              <a:t>HBsAg –</a:t>
            </a:r>
          </a:p>
          <a:p>
            <a:r>
              <a:rPr lang="en-US" dirty="0" err="1"/>
              <a:t>AntiHCV</a:t>
            </a:r>
            <a:r>
              <a:rPr lang="en-US" dirty="0"/>
              <a:t>-</a:t>
            </a:r>
          </a:p>
          <a:p>
            <a:r>
              <a:rPr lang="en-US" dirty="0"/>
              <a:t>USG </a:t>
            </a:r>
            <a:r>
              <a:rPr lang="en-US" dirty="0" err="1"/>
              <a:t>Abdomen:liver&amp;spleen:normal,cholelithiasis,endometrium</a:t>
            </a:r>
            <a:r>
              <a:rPr lang="en-US" dirty="0"/>
              <a:t> mild thickening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65445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5A7FB-41C6-5350-89CA-94D959363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624110"/>
            <a:ext cx="8915400" cy="422812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BC786-DDD5-DDB0-D001-F4D46AAA1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046922"/>
            <a:ext cx="8915400" cy="4864300"/>
          </a:xfrm>
        </p:spPr>
        <p:txBody>
          <a:bodyPr/>
          <a:lstStyle/>
          <a:p>
            <a:r>
              <a:rPr lang="en-US" dirty="0"/>
              <a:t>Peripheral smear: normocytic normochromic </a:t>
            </a:r>
            <a:r>
              <a:rPr lang="en-US" dirty="0" err="1"/>
              <a:t>anaemia</a:t>
            </a:r>
            <a:endParaRPr lang="en-US" dirty="0"/>
          </a:p>
          <a:p>
            <a:r>
              <a:rPr lang="en-US" dirty="0" err="1"/>
              <a:t>S.Ferritin</a:t>
            </a:r>
            <a:r>
              <a:rPr lang="en-US" dirty="0"/>
              <a:t> :&gt; 1500ng/mL</a:t>
            </a:r>
          </a:p>
          <a:p>
            <a:r>
              <a:rPr lang="en-US" dirty="0"/>
              <a:t>TSAT:13%</a:t>
            </a:r>
          </a:p>
          <a:p>
            <a:r>
              <a:rPr lang="en-US" dirty="0"/>
              <a:t>IRON: 48microgm/dl</a:t>
            </a:r>
          </a:p>
          <a:p>
            <a:r>
              <a:rPr lang="en-US" dirty="0"/>
              <a:t>TIBC:359 </a:t>
            </a:r>
            <a:r>
              <a:rPr lang="en-US" dirty="0" err="1"/>
              <a:t>microgm</a:t>
            </a:r>
            <a:r>
              <a:rPr lang="en-US" dirty="0"/>
              <a:t>/dl</a:t>
            </a:r>
          </a:p>
          <a:p>
            <a:r>
              <a:rPr lang="en-US" dirty="0" err="1"/>
              <a:t>SOB:negative</a:t>
            </a:r>
            <a:endParaRPr lang="en-US" dirty="0"/>
          </a:p>
          <a:p>
            <a:r>
              <a:rPr lang="en-US" dirty="0" err="1"/>
              <a:t>SPEP:no</a:t>
            </a:r>
            <a:r>
              <a:rPr lang="en-US" dirty="0"/>
              <a:t> M </a:t>
            </a:r>
            <a:r>
              <a:rPr lang="en-US" dirty="0" err="1"/>
              <a:t>band,Hypoalbuminemia</a:t>
            </a:r>
            <a:endParaRPr lang="en-US" dirty="0"/>
          </a:p>
          <a:p>
            <a:r>
              <a:rPr lang="en-US" dirty="0" err="1"/>
              <a:t>Rafactor:negative</a:t>
            </a:r>
            <a:endParaRPr lang="en-US" dirty="0"/>
          </a:p>
          <a:p>
            <a:r>
              <a:rPr lang="en-US" dirty="0"/>
              <a:t>ANA- </a:t>
            </a:r>
            <a:r>
              <a:rPr lang="en-US" dirty="0" err="1"/>
              <a:t>IF:negative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4944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F436AC-572C-FF6D-813C-62BB4DD946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08" t="10242" b="1862"/>
          <a:stretch/>
        </p:blipFill>
        <p:spPr>
          <a:xfrm rot="5400000">
            <a:off x="6129815" y="816271"/>
            <a:ext cx="4669353" cy="39596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9E91BF-5EC1-D99E-A9C8-C7A3ABB26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472" t="6537"/>
          <a:stretch/>
        </p:blipFill>
        <p:spPr>
          <a:xfrm rot="5400000">
            <a:off x="1510000" y="788007"/>
            <a:ext cx="4107291" cy="38399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14325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FE87C-DA73-9AA0-C447-235F44898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624110"/>
            <a:ext cx="8915400" cy="528829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7CEF4-952B-45A0-0D8E-96DBB1723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63757"/>
            <a:ext cx="8915400" cy="4347465"/>
          </a:xfrm>
        </p:spPr>
        <p:txBody>
          <a:bodyPr/>
          <a:lstStyle/>
          <a:p>
            <a:r>
              <a:rPr lang="en-US" dirty="0"/>
              <a:t>On Day 5 patient developed Right ankle pain and swelling</a:t>
            </a:r>
          </a:p>
          <a:p>
            <a:r>
              <a:rPr lang="en-US" dirty="0"/>
              <a:t>O/</a:t>
            </a:r>
            <a:r>
              <a:rPr lang="en-US" dirty="0" err="1"/>
              <a:t>E:tenderness</a:t>
            </a:r>
            <a:r>
              <a:rPr lang="en-US" dirty="0"/>
              <a:t>+,</a:t>
            </a:r>
            <a:r>
              <a:rPr lang="en-US" dirty="0" err="1"/>
              <a:t>edema+,local</a:t>
            </a:r>
            <a:r>
              <a:rPr lang="en-US" dirty="0"/>
              <a:t> rise of temperature+</a:t>
            </a:r>
          </a:p>
          <a:p>
            <a:r>
              <a:rPr lang="en-US" dirty="0" err="1"/>
              <a:t>Usg</a:t>
            </a:r>
            <a:r>
              <a:rPr lang="en-US" dirty="0"/>
              <a:t> Right ankle joint: no evidence of joint effusion</a:t>
            </a:r>
          </a:p>
          <a:p>
            <a:pPr marL="0" indent="0">
              <a:buNone/>
            </a:pPr>
            <a:r>
              <a:rPr lang="en-US" dirty="0"/>
              <a:t>                                           subcutaneous edema+</a:t>
            </a:r>
          </a:p>
          <a:p>
            <a:r>
              <a:rPr lang="en-US" dirty="0"/>
              <a:t>Right LL venous </a:t>
            </a:r>
            <a:r>
              <a:rPr lang="en-US" dirty="0" err="1"/>
              <a:t>doppler:no</a:t>
            </a:r>
            <a:r>
              <a:rPr lang="en-US" dirty="0"/>
              <a:t> evidence of DVT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44277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40B38-06D7-0371-FFED-BE2048F6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2DEB8-447D-4298-224B-93CFBDBD3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Xray right foot</a:t>
            </a:r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198554-B026-5E7A-F4C1-9AE7067EB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55" t="12336" r="12617" b="5234"/>
          <a:stretch/>
        </p:blipFill>
        <p:spPr>
          <a:xfrm rot="5400000">
            <a:off x="2920865" y="1842839"/>
            <a:ext cx="4120416" cy="424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35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5CC5A-3644-3738-4067-7789740DE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1E362-C3BE-9F5C-463E-6B64B0798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Gram Stain:</a:t>
            </a:r>
          </a:p>
          <a:p>
            <a:r>
              <a:rPr lang="en-US" dirty="0"/>
              <a:t>MA </a:t>
            </a:r>
            <a:r>
              <a:rPr lang="en-US" dirty="0" err="1"/>
              <a:t>palte:non</a:t>
            </a:r>
            <a:r>
              <a:rPr lang="en-US" dirty="0"/>
              <a:t> lactose fermenting colonies</a:t>
            </a:r>
          </a:p>
          <a:p>
            <a:r>
              <a:rPr lang="en-US" dirty="0"/>
              <a:t>Oxidase </a:t>
            </a:r>
            <a:r>
              <a:rPr lang="en-US" dirty="0" err="1"/>
              <a:t>test:late</a:t>
            </a:r>
            <a:r>
              <a:rPr lang="en-US" dirty="0"/>
              <a:t> positive</a:t>
            </a:r>
          </a:p>
          <a:p>
            <a:r>
              <a:rPr lang="en-US" dirty="0"/>
              <a:t>Intrinsic resistance to polymyxin B</a:t>
            </a:r>
          </a:p>
          <a:p>
            <a:r>
              <a:rPr lang="en-US" dirty="0" err="1"/>
              <a:t>Culture:Blood</a:t>
            </a:r>
            <a:r>
              <a:rPr lang="en-US" dirty="0"/>
              <a:t> agar with wrinkled colonies with metallic sheen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00788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223D60-2C75-711C-1B69-49FFB0C1CE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9288" y="295275"/>
            <a:ext cx="4176712" cy="5568950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BB8555-E51C-A165-7EAE-3151A8E7D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775" y="219075"/>
            <a:ext cx="5143500" cy="564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06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56728F-1A60-E462-1364-B9FFF54CEC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504524"/>
            <a:ext cx="8342415" cy="5676900"/>
          </a:xfrm>
        </p:spPr>
      </p:pic>
    </p:spTree>
    <p:extLst>
      <p:ext uri="{BB962C8B-B14F-4D97-AF65-F5344CB8AC3E}">
        <p14:creationId xmlns:p14="http://schemas.microsoft.com/office/powerpoint/2010/main" val="3653166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74216-EAC8-DC99-4254-8E17DE369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0B7A6D-D46D-34C3-7A48-1BDDFC395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058" t="8492" r="18271" b="-713"/>
          <a:stretch/>
        </p:blipFill>
        <p:spPr>
          <a:xfrm>
            <a:off x="2685449" y="338277"/>
            <a:ext cx="7440328" cy="75025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538012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5BACE-4F87-6D32-F5F2-BD3DF99D8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A8D5D-6151-639F-16DE-084A14E01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Burkholderia</a:t>
            </a:r>
            <a:r>
              <a:rPr lang="en-US" dirty="0"/>
              <a:t> </a:t>
            </a:r>
            <a:r>
              <a:rPr lang="en-US" dirty="0" err="1"/>
              <a:t>pseudomallei</a:t>
            </a:r>
            <a:endParaRPr lang="en-US" dirty="0"/>
          </a:p>
          <a:p>
            <a:r>
              <a:rPr lang="en-US"/>
              <a:t>melioidosis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15406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74064-6C7E-881A-295E-4E7B3B773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624111"/>
            <a:ext cx="8915401" cy="449316"/>
          </a:xfrm>
        </p:spPr>
        <p:txBody>
          <a:bodyPr>
            <a:normAutofit fontScale="90000"/>
          </a:bodyPr>
          <a:lstStyle/>
          <a:p>
            <a:r>
              <a:rPr lang="en-US" dirty="0"/>
              <a:t>Patient details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91DF2-D0AA-0D6D-D0B9-55FA70A10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50504"/>
            <a:ext cx="8915400" cy="4360718"/>
          </a:xfrm>
        </p:spPr>
        <p:txBody>
          <a:bodyPr/>
          <a:lstStyle/>
          <a:p>
            <a:r>
              <a:rPr lang="en-US" dirty="0"/>
              <a:t>67/</a:t>
            </a:r>
            <a:r>
              <a:rPr lang="en-US" dirty="0" err="1"/>
              <a:t>Femlae</a:t>
            </a:r>
            <a:r>
              <a:rPr lang="en-US" dirty="0"/>
              <a:t> patient</a:t>
            </a:r>
          </a:p>
          <a:p>
            <a:r>
              <a:rPr lang="en-US" dirty="0"/>
              <a:t> working in paddy field </a:t>
            </a:r>
          </a:p>
          <a:p>
            <a:r>
              <a:rPr lang="en-US" dirty="0"/>
              <a:t>Hailing from </a:t>
            </a:r>
            <a:r>
              <a:rPr lang="en-US" dirty="0" err="1"/>
              <a:t>Thakazhi</a:t>
            </a:r>
            <a:endParaRPr lang="en-US" dirty="0"/>
          </a:p>
          <a:p>
            <a:r>
              <a:rPr lang="en-US" dirty="0"/>
              <a:t>DOA: 20/9/22</a:t>
            </a:r>
          </a:p>
          <a:p>
            <a:r>
              <a:rPr lang="en-US" dirty="0"/>
              <a:t>DOD: 16/10/22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81394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E98E6-E3CA-8ED9-06B5-9640AFC2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866" y="624110"/>
            <a:ext cx="8811746" cy="726518"/>
          </a:xfrm>
        </p:spPr>
        <p:txBody>
          <a:bodyPr/>
          <a:lstStyle/>
          <a:p>
            <a:r>
              <a:rPr lang="en-US" dirty="0"/>
              <a:t>DISCUSSION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B8E2E-C1B7-B7DE-D339-F509CA2ED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350628"/>
            <a:ext cx="9029540" cy="4560594"/>
          </a:xfrm>
        </p:spPr>
        <p:txBody>
          <a:bodyPr/>
          <a:lstStyle/>
          <a:p>
            <a:r>
              <a:rPr lang="en-US" dirty="0"/>
              <a:t>Found in soil and water</a:t>
            </a:r>
          </a:p>
          <a:p>
            <a:r>
              <a:rPr lang="en-US" dirty="0"/>
              <a:t>Infected by </a:t>
            </a:r>
            <a:r>
              <a:rPr lang="en-US" dirty="0" err="1"/>
              <a:t>inoculation,inhalation</a:t>
            </a:r>
            <a:r>
              <a:rPr lang="en-US" dirty="0"/>
              <a:t> or ingestion</a:t>
            </a:r>
            <a:endParaRPr lang="en-US" sz="2000" dirty="0"/>
          </a:p>
          <a:p>
            <a:r>
              <a:rPr lang="en-US" sz="2000" dirty="0"/>
              <a:t>Severe or fatal melioidosis most commonly occurs in individuals with specific comorbidities </a:t>
            </a:r>
          </a:p>
          <a:p>
            <a:pPr marL="0" indent="0">
              <a:buNone/>
            </a:pPr>
            <a:r>
              <a:rPr lang="en-US" sz="2000" dirty="0"/>
              <a:t>                 DM</a:t>
            </a:r>
          </a:p>
          <a:p>
            <a:pPr marL="0" indent="0">
              <a:buNone/>
            </a:pPr>
            <a:r>
              <a:rPr lang="en-US" sz="2000" dirty="0"/>
              <a:t>                 CKD</a:t>
            </a:r>
          </a:p>
          <a:p>
            <a:pPr marL="0" indent="0">
              <a:buNone/>
            </a:pPr>
            <a:r>
              <a:rPr lang="en-US" sz="2000" dirty="0"/>
              <a:t>                 Chronic lung disease</a:t>
            </a:r>
          </a:p>
          <a:p>
            <a:pPr marL="0" indent="0">
              <a:buNone/>
            </a:pPr>
            <a:r>
              <a:rPr lang="en-US" sz="2000" dirty="0"/>
              <a:t>                 Hazardous alcohol use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IP:1-21 days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923723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6919F-D106-F45F-C746-F4A628FF7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697424"/>
            <a:ext cx="8915400" cy="5213798"/>
          </a:xfrm>
        </p:spPr>
        <p:txBody>
          <a:bodyPr/>
          <a:lstStyle/>
          <a:p>
            <a:r>
              <a:rPr lang="en-US" dirty="0"/>
              <a:t>Clinical Features</a:t>
            </a:r>
          </a:p>
          <a:p>
            <a:r>
              <a:rPr lang="en-US" dirty="0"/>
              <a:t>The most common acute clinical manifestation is pneumonia</a:t>
            </a:r>
          </a:p>
          <a:p>
            <a:r>
              <a:rPr lang="en-US" dirty="0"/>
              <a:t>Other sites of </a:t>
            </a:r>
            <a:r>
              <a:rPr lang="en-US" dirty="0" err="1"/>
              <a:t>infection:skin</a:t>
            </a:r>
            <a:r>
              <a:rPr lang="en-US" dirty="0"/>
              <a:t> and soft tissue &amp; genitourinary tract</a:t>
            </a:r>
          </a:p>
          <a:p>
            <a:r>
              <a:rPr lang="en-US" dirty="0"/>
              <a:t>Cutaneous melioidosis :skin </a:t>
            </a:r>
            <a:r>
              <a:rPr lang="en-US" dirty="0" err="1"/>
              <a:t>ulcers,abscesses</a:t>
            </a:r>
            <a:r>
              <a:rPr lang="en-US" dirty="0"/>
              <a:t>/pustules/furuncles</a:t>
            </a:r>
          </a:p>
          <a:p>
            <a:r>
              <a:rPr lang="en-US" dirty="0"/>
              <a:t>Genitourinary </a:t>
            </a:r>
            <a:r>
              <a:rPr lang="en-US" dirty="0" err="1"/>
              <a:t>melioidosis:prostatic</a:t>
            </a:r>
            <a:r>
              <a:rPr lang="en-US" dirty="0"/>
              <a:t> infection/abscess/kidney abscess/UTI</a:t>
            </a:r>
          </a:p>
          <a:p>
            <a:r>
              <a:rPr lang="en-US" dirty="0"/>
              <a:t>Bacteremia/septic shock</a:t>
            </a:r>
          </a:p>
          <a:p>
            <a:r>
              <a:rPr lang="en-US" dirty="0"/>
              <a:t>Septic arthritis/osteomyelitis/neurologic infection/abscess in visceral organ</a:t>
            </a:r>
          </a:p>
          <a:p>
            <a:r>
              <a:rPr lang="en-US" dirty="0"/>
              <a:t>Chronic infection: c/c pulmonary symptoms that may mimic TB/non healing skin ulcer/abscess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070181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B38C9-6176-8143-D1FD-7DD23E97C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24725"/>
            <a:ext cx="8915400" cy="5686497"/>
          </a:xfrm>
        </p:spPr>
        <p:txBody>
          <a:bodyPr/>
          <a:lstStyle/>
          <a:p>
            <a:r>
              <a:rPr lang="en-US" dirty="0"/>
              <a:t>Diagnosis</a:t>
            </a:r>
          </a:p>
          <a:p>
            <a:r>
              <a:rPr lang="en-US" dirty="0"/>
              <a:t>Growth of </a:t>
            </a:r>
            <a:r>
              <a:rPr lang="en-US" dirty="0" err="1"/>
              <a:t>B.pseudomallei</a:t>
            </a:r>
            <a:r>
              <a:rPr lang="en-US" dirty="0"/>
              <a:t> from culture of any site is diagnostic of melioidosis</a:t>
            </a:r>
          </a:p>
          <a:p>
            <a:r>
              <a:rPr lang="en-US" dirty="0" err="1"/>
              <a:t>B.pseudomallei</a:t>
            </a:r>
            <a:r>
              <a:rPr lang="en-US" dirty="0"/>
              <a:t> grows well on </a:t>
            </a:r>
            <a:r>
              <a:rPr lang="en-US" dirty="0" err="1"/>
              <a:t>MacConkey,blood</a:t>
            </a:r>
            <a:r>
              <a:rPr lang="en-US" dirty="0"/>
              <a:t> and </a:t>
            </a:r>
            <a:r>
              <a:rPr lang="en-US" dirty="0" err="1"/>
              <a:t>choclate</a:t>
            </a:r>
            <a:r>
              <a:rPr lang="en-US" dirty="0"/>
              <a:t> agars</a:t>
            </a:r>
          </a:p>
          <a:p>
            <a:r>
              <a:rPr lang="en-US" dirty="0"/>
              <a:t>Ashdown agar /</a:t>
            </a:r>
            <a:r>
              <a:rPr lang="en-US" dirty="0" err="1"/>
              <a:t>ashdown</a:t>
            </a:r>
            <a:r>
              <a:rPr lang="en-US" dirty="0"/>
              <a:t> liquid transport broth allows selective growth of this organism</a:t>
            </a:r>
          </a:p>
          <a:p>
            <a:r>
              <a:rPr lang="en-US" dirty="0"/>
              <a:t>Oxidase positive/NLF/gram negative bacillus</a:t>
            </a:r>
          </a:p>
          <a:p>
            <a:r>
              <a:rPr lang="en-US" dirty="0"/>
              <a:t>Gram </a:t>
            </a:r>
            <a:r>
              <a:rPr lang="en-US" dirty="0" err="1"/>
              <a:t>stain:bipolar</a:t>
            </a:r>
            <a:r>
              <a:rPr lang="en-US" dirty="0"/>
              <a:t> </a:t>
            </a:r>
            <a:r>
              <a:rPr lang="en-US" dirty="0" err="1"/>
              <a:t>stainig</a:t>
            </a:r>
            <a:r>
              <a:rPr lang="en-US" dirty="0"/>
              <a:t> with “safety pin appearance”</a:t>
            </a:r>
          </a:p>
          <a:p>
            <a:r>
              <a:rPr lang="en-US" dirty="0"/>
              <a:t>Serologic test are not a reliable method</a:t>
            </a:r>
          </a:p>
        </p:txBody>
      </p:sp>
    </p:spTree>
    <p:extLst>
      <p:ext uri="{BB962C8B-B14F-4D97-AF65-F5344CB8AC3E}">
        <p14:creationId xmlns:p14="http://schemas.microsoft.com/office/powerpoint/2010/main" val="9673270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8F307-1062-9007-1E78-681DE9486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573437"/>
            <a:ext cx="8915400" cy="5337785"/>
          </a:xfrm>
        </p:spPr>
        <p:txBody>
          <a:bodyPr/>
          <a:lstStyle/>
          <a:p>
            <a:r>
              <a:rPr lang="en-US" dirty="0"/>
              <a:t>Treatment</a:t>
            </a:r>
          </a:p>
          <a:p>
            <a:r>
              <a:rPr lang="en-US" dirty="0"/>
              <a:t>2 </a:t>
            </a:r>
            <a:r>
              <a:rPr lang="en-US" dirty="0" err="1"/>
              <a:t>stges:initial</a:t>
            </a:r>
            <a:r>
              <a:rPr lang="en-US" dirty="0"/>
              <a:t> intensive phase and eradication phase </a:t>
            </a:r>
          </a:p>
          <a:p>
            <a:r>
              <a:rPr lang="en-US" dirty="0"/>
              <a:t>Intensive </a:t>
            </a:r>
            <a:r>
              <a:rPr lang="en-US" dirty="0" err="1"/>
              <a:t>phase:to</a:t>
            </a:r>
            <a:r>
              <a:rPr lang="en-US" dirty="0"/>
              <a:t> prevent mortality from severe disease</a:t>
            </a:r>
          </a:p>
          <a:p>
            <a:r>
              <a:rPr lang="en-US" dirty="0" err="1"/>
              <a:t>Inj.Ceftazidime</a:t>
            </a:r>
            <a:r>
              <a:rPr lang="en-US" dirty="0"/>
              <a:t> 2gm IV Q6H is the preferred drug</a:t>
            </a:r>
          </a:p>
          <a:p>
            <a:r>
              <a:rPr lang="en-US" dirty="0"/>
              <a:t>Meropenem/imipenem can be used in patients with critical illness(25mg/kg </a:t>
            </a:r>
            <a:r>
              <a:rPr lang="en-US" dirty="0" err="1"/>
              <a:t>upto</a:t>
            </a:r>
            <a:r>
              <a:rPr lang="en-US" dirty="0"/>
              <a:t> 1 gm IV Q8H)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481001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6F864-DE69-6546-B665-D23C56F65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077132"/>
            <a:ext cx="8915400" cy="4834090"/>
          </a:xfrm>
        </p:spPr>
        <p:txBody>
          <a:bodyPr/>
          <a:lstStyle/>
          <a:p>
            <a:r>
              <a:rPr lang="en-US" dirty="0"/>
              <a:t>Eradication therapy</a:t>
            </a:r>
          </a:p>
          <a:p>
            <a:r>
              <a:rPr lang="en-US" dirty="0"/>
              <a:t>To prevent the relapse of melioidosis:12 weeks</a:t>
            </a:r>
          </a:p>
          <a:p>
            <a:r>
              <a:rPr lang="en-US" dirty="0"/>
              <a:t>For adults 40-60 kg: TMP-SMX 240 mg of the trimethoprim component orally twice daily</a:t>
            </a:r>
          </a:p>
          <a:p>
            <a:r>
              <a:rPr lang="en-US" dirty="0"/>
              <a:t>For adults &gt;60 </a:t>
            </a:r>
            <a:r>
              <a:rPr lang="en-US" dirty="0" err="1"/>
              <a:t>kg:TMP-SMX</a:t>
            </a:r>
            <a:r>
              <a:rPr lang="en-US" dirty="0"/>
              <a:t> 320 mg of the trimethoprim </a:t>
            </a:r>
            <a:r>
              <a:rPr lang="en-US" dirty="0" err="1"/>
              <a:t>componenet</a:t>
            </a:r>
            <a:r>
              <a:rPr lang="en-US" dirty="0"/>
              <a:t> orally twice daily</a:t>
            </a:r>
          </a:p>
          <a:p>
            <a:r>
              <a:rPr lang="en-US" dirty="0" err="1"/>
              <a:t>T.doxycycline</a:t>
            </a:r>
            <a:r>
              <a:rPr lang="en-US" dirty="0"/>
              <a:t> 100 BD/200 mg OD is an alternative.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98885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41EDD-02EB-8A5B-9DC0-6CD0D1A72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3715" y="624110"/>
            <a:ext cx="8900897" cy="2467802"/>
          </a:xfrm>
        </p:spPr>
        <p:txBody>
          <a:bodyPr>
            <a:normAutofit/>
          </a:bodyPr>
          <a:lstStyle/>
          <a:p>
            <a:r>
              <a:rPr lang="en-US" sz="1800" dirty="0"/>
              <a:t>treated  with </a:t>
            </a:r>
            <a:r>
              <a:rPr lang="en-US" sz="1800" dirty="0" err="1"/>
              <a:t>inj.meropenem</a:t>
            </a:r>
            <a:r>
              <a:rPr lang="en-US" sz="1800" dirty="0"/>
              <a:t> 1gm IV Q8H x 2 weeks</a:t>
            </a:r>
            <a:br>
              <a:rPr lang="en-US" sz="1800" dirty="0"/>
            </a:br>
            <a:r>
              <a:rPr lang="en-US" sz="1800" dirty="0"/>
              <a:t>f/b </a:t>
            </a:r>
            <a:r>
              <a:rPr lang="en-US" sz="1800" dirty="0" err="1"/>
              <a:t>T.Doxycycline</a:t>
            </a:r>
            <a:r>
              <a:rPr lang="en-US" sz="1800" dirty="0"/>
              <a:t> 100 mg BD x 12 weeks</a:t>
            </a:r>
            <a:endParaRPr lang="en-IN" sz="1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6A3F15-4F22-B387-AFE3-B54C04112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033" r="10570"/>
          <a:stretch/>
        </p:blipFill>
        <p:spPr>
          <a:xfrm>
            <a:off x="8233151" y="1187682"/>
            <a:ext cx="3350765" cy="4622334"/>
          </a:xfrm>
        </p:spPr>
      </p:pic>
    </p:spTree>
    <p:extLst>
      <p:ext uri="{BB962C8B-B14F-4D97-AF65-F5344CB8AC3E}">
        <p14:creationId xmlns:p14="http://schemas.microsoft.com/office/powerpoint/2010/main" val="39216507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872CD7-C959-A49C-D0AF-E46BA28B7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lang="en-I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7E66EB-D039-E74C-CEE8-AC7FFE8D86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5963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D96AF-919F-8EE2-BA5F-CF9C92918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624109"/>
            <a:ext cx="8915400" cy="542081"/>
          </a:xfrm>
        </p:spPr>
        <p:txBody>
          <a:bodyPr>
            <a:normAutofit fontScale="90000"/>
          </a:bodyPr>
          <a:lstStyle/>
          <a:p>
            <a:r>
              <a:rPr lang="en-US" dirty="0"/>
              <a:t>Presenting complaints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74E48-3C01-252C-49C0-2293DE2BF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56522"/>
            <a:ext cx="8915400" cy="4254700"/>
          </a:xfrm>
        </p:spPr>
        <p:txBody>
          <a:bodyPr/>
          <a:lstStyle/>
          <a:p>
            <a:r>
              <a:rPr lang="en-US" dirty="0" err="1"/>
              <a:t>Generalised</a:t>
            </a:r>
            <a:r>
              <a:rPr lang="en-US" dirty="0"/>
              <a:t> tiredness                 x   1 week</a:t>
            </a:r>
          </a:p>
          <a:p>
            <a:r>
              <a:rPr lang="en-US" dirty="0"/>
              <a:t>Decreased appetite and decreased food intake  x  5 days</a:t>
            </a:r>
          </a:p>
          <a:p>
            <a:r>
              <a:rPr lang="en-US" dirty="0"/>
              <a:t>Fatigue              x     5 days</a:t>
            </a:r>
          </a:p>
          <a:p>
            <a:endParaRPr lang="en-US" dirty="0"/>
          </a:p>
          <a:p>
            <a:r>
              <a:rPr lang="en-US" dirty="0"/>
              <a:t>h/o recent admission on 3/9/22 to 10/9/22 with Fever with AKI-resolved </a:t>
            </a:r>
          </a:p>
          <a:p>
            <a:r>
              <a:rPr lang="en-US" dirty="0"/>
              <a:t>IgM dengue was positive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7440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646DD-9E6E-8E10-A25C-D784F2A11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624110"/>
            <a:ext cx="8915400" cy="322668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C5536-3172-2253-6D02-A87BDE30F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258957"/>
            <a:ext cx="8915400" cy="4652265"/>
          </a:xfrm>
        </p:spPr>
        <p:txBody>
          <a:bodyPr/>
          <a:lstStyle/>
          <a:p>
            <a:r>
              <a:rPr lang="en-US" dirty="0"/>
              <a:t>No history of fever/cough/breathlessness</a:t>
            </a:r>
          </a:p>
          <a:p>
            <a:r>
              <a:rPr lang="en-US" dirty="0"/>
              <a:t>No history of rashes</a:t>
            </a:r>
          </a:p>
          <a:p>
            <a:r>
              <a:rPr lang="en-US" dirty="0"/>
              <a:t>No history of vomiting/loose stools/abdominal pain</a:t>
            </a:r>
          </a:p>
          <a:p>
            <a:r>
              <a:rPr lang="en-US" dirty="0"/>
              <a:t>No history of chest pain/</a:t>
            </a:r>
            <a:r>
              <a:rPr lang="en-US" dirty="0" err="1"/>
              <a:t>palpiation</a:t>
            </a:r>
            <a:r>
              <a:rPr lang="en-US" dirty="0"/>
              <a:t>/giddiness</a:t>
            </a:r>
          </a:p>
          <a:p>
            <a:r>
              <a:rPr lang="en-US" dirty="0"/>
              <a:t>No history of dysuria/</a:t>
            </a:r>
            <a:r>
              <a:rPr lang="en-US" dirty="0" err="1"/>
              <a:t>haematuria</a:t>
            </a:r>
            <a:endParaRPr lang="en-US" dirty="0"/>
          </a:p>
          <a:p>
            <a:r>
              <a:rPr lang="en-US" dirty="0"/>
              <a:t>No history seizures/headache/vomiting</a:t>
            </a:r>
          </a:p>
          <a:p>
            <a:r>
              <a:rPr lang="en-US" dirty="0"/>
              <a:t>No history of altered </a:t>
            </a:r>
            <a:r>
              <a:rPr lang="en-US" dirty="0" err="1"/>
              <a:t>behaviour</a:t>
            </a:r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59110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98A26-C6AD-03DD-37F4-F6210D6B2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624110"/>
            <a:ext cx="8915400" cy="687855"/>
          </a:xfrm>
        </p:spPr>
        <p:txBody>
          <a:bodyPr/>
          <a:lstStyle/>
          <a:p>
            <a:r>
              <a:rPr lang="en-US" dirty="0"/>
              <a:t>Past history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E60A8-AF1A-2EF6-8A0D-676A5DB45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802296"/>
            <a:ext cx="8915400" cy="4108926"/>
          </a:xfrm>
        </p:spPr>
        <p:txBody>
          <a:bodyPr/>
          <a:lstStyle/>
          <a:p>
            <a:r>
              <a:rPr lang="en-US" dirty="0"/>
              <a:t>Diabetes mellitus detected 3 years back in a medical camp</a:t>
            </a:r>
          </a:p>
          <a:p>
            <a:r>
              <a:rPr lang="en-US" dirty="0"/>
              <a:t>She was on irregular medication and on some </a:t>
            </a:r>
            <a:r>
              <a:rPr lang="en-US" dirty="0" err="1"/>
              <a:t>indigineous</a:t>
            </a:r>
            <a:r>
              <a:rPr lang="en-US" dirty="0"/>
              <a:t> medication for same</a:t>
            </a:r>
          </a:p>
          <a:p>
            <a:r>
              <a:rPr lang="en-US" dirty="0"/>
              <a:t>Uncontrolled blood sugar levels for 3 years</a:t>
            </a:r>
          </a:p>
          <a:p>
            <a:r>
              <a:rPr lang="en-US" dirty="0"/>
              <a:t>No history of HTN/CAD/CVA/renal disease/liver disease/tuberculosis</a:t>
            </a:r>
          </a:p>
          <a:p>
            <a:r>
              <a:rPr lang="en-US" dirty="0"/>
              <a:t>No history of </a:t>
            </a:r>
            <a:r>
              <a:rPr lang="en-US" dirty="0" err="1"/>
              <a:t>surgey</a:t>
            </a:r>
            <a:r>
              <a:rPr lang="en-US" dirty="0"/>
              <a:t> in past</a:t>
            </a:r>
          </a:p>
          <a:p>
            <a:r>
              <a:rPr lang="en-US" dirty="0"/>
              <a:t>No history of drug allergy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69638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714DB-05C0-5338-6BF4-4F1F578E3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27612"/>
          </a:xfrm>
        </p:spPr>
        <p:txBody>
          <a:bodyPr/>
          <a:lstStyle/>
          <a:p>
            <a:r>
              <a:rPr lang="en-US" dirty="0"/>
              <a:t>Family history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4D01C-C6EA-524E-0740-8E1342E6E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842052"/>
            <a:ext cx="8915400" cy="4069170"/>
          </a:xfrm>
        </p:spPr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daughter of non consanguineous marriage</a:t>
            </a:r>
          </a:p>
          <a:p>
            <a:r>
              <a:rPr lang="en-US" dirty="0"/>
              <a:t>Married and have 1 son</a:t>
            </a:r>
          </a:p>
          <a:p>
            <a:r>
              <a:rPr lang="en-US" dirty="0"/>
              <a:t>No significant family history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16995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DD0A4-FB2E-1005-6CCF-6F33AC066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93873"/>
          </a:xfrm>
        </p:spPr>
        <p:txBody>
          <a:bodyPr/>
          <a:lstStyle/>
          <a:p>
            <a:r>
              <a:rPr lang="en-US" dirty="0"/>
              <a:t>Personal history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7FB5F-E8A8-BFCE-3D73-DF1F7505C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16765"/>
            <a:ext cx="8915400" cy="4294457"/>
          </a:xfrm>
        </p:spPr>
        <p:txBody>
          <a:bodyPr/>
          <a:lstStyle/>
          <a:p>
            <a:r>
              <a:rPr lang="en-US" dirty="0"/>
              <a:t>Mixed diet</a:t>
            </a:r>
          </a:p>
          <a:p>
            <a:r>
              <a:rPr lang="en-US" dirty="0"/>
              <a:t>Sleep and appetite decreased</a:t>
            </a:r>
          </a:p>
          <a:p>
            <a:r>
              <a:rPr lang="en-US" dirty="0"/>
              <a:t>Bowel and bladder habits normal</a:t>
            </a:r>
          </a:p>
          <a:p>
            <a:r>
              <a:rPr lang="en-US" dirty="0"/>
              <a:t>No addictions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26081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2B100-7FA1-0014-69A7-BF24D99A5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624110"/>
            <a:ext cx="8915400" cy="899890"/>
          </a:xfrm>
        </p:spPr>
        <p:txBody>
          <a:bodyPr/>
          <a:lstStyle/>
          <a:p>
            <a:r>
              <a:rPr lang="en-US" dirty="0"/>
              <a:t>Socioeconomic status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74932-B1B9-4551-F476-68C335104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Lives in a pucca  house</a:t>
            </a:r>
          </a:p>
          <a:p>
            <a:r>
              <a:rPr lang="en-US" dirty="0"/>
              <a:t>h/o goat farming </a:t>
            </a:r>
          </a:p>
          <a:p>
            <a:r>
              <a:rPr lang="en-US" dirty="0"/>
              <a:t>Pets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46065504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291</TotalTime>
  <Words>1049</Words>
  <Application>Microsoft Office PowerPoint</Application>
  <PresentationFormat>Widescreen</PresentationFormat>
  <Paragraphs>214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Century Gothic</vt:lpstr>
      <vt:lpstr>Wingdings</vt:lpstr>
      <vt:lpstr>Wingdings 3</vt:lpstr>
      <vt:lpstr>Wisp</vt:lpstr>
      <vt:lpstr>CLINICAL CLUB </vt:lpstr>
      <vt:lpstr>A CASE OF NON RESOLVING PNEUMONIA</vt:lpstr>
      <vt:lpstr>Patient details</vt:lpstr>
      <vt:lpstr>Presenting complaints</vt:lpstr>
      <vt:lpstr>PowerPoint Presentation</vt:lpstr>
      <vt:lpstr>Past history</vt:lpstr>
      <vt:lpstr>Family history</vt:lpstr>
      <vt:lpstr>Personal history</vt:lpstr>
      <vt:lpstr>Socioeconomic status</vt:lpstr>
      <vt:lpstr>General examination</vt:lpstr>
      <vt:lpstr>vitals</vt:lpstr>
      <vt:lpstr>Systemic examination</vt:lpstr>
      <vt:lpstr>PowerPoint Presentation</vt:lpstr>
      <vt:lpstr>investigations</vt:lpstr>
      <vt:lpstr>PowerPoint Presentation</vt:lpstr>
      <vt:lpstr>Course in hospital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</vt:lpstr>
      <vt:lpstr>PowerPoint Presentation</vt:lpstr>
      <vt:lpstr>PowerPoint Presentation</vt:lpstr>
      <vt:lpstr>PowerPoint Presentation</vt:lpstr>
      <vt:lpstr>PowerPoint Presentation</vt:lpstr>
      <vt:lpstr>treated  with inj.meropenem 1gm IV Q8H x 2 weeks f/b T.Doxycycline 100 mg BD x 12 weeks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albymaria.jan1@gmail.com</dc:creator>
  <cp:lastModifiedBy>sajeevgeorgev@gmail.com</cp:lastModifiedBy>
  <cp:revision>27</cp:revision>
  <dcterms:created xsi:type="dcterms:W3CDTF">2022-10-16T12:24:27Z</dcterms:created>
  <dcterms:modified xsi:type="dcterms:W3CDTF">2023-02-03T07:00:08Z</dcterms:modified>
</cp:coreProperties>
</file>