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95" r:id="rId5"/>
    <p:sldId id="259" r:id="rId6"/>
    <p:sldId id="296" r:id="rId7"/>
    <p:sldId id="297" r:id="rId8"/>
    <p:sldId id="260" r:id="rId9"/>
    <p:sldId id="261" r:id="rId10"/>
    <p:sldId id="262" r:id="rId11"/>
    <p:sldId id="263" r:id="rId12"/>
    <p:sldId id="304" r:id="rId13"/>
    <p:sldId id="266" r:id="rId14"/>
    <p:sldId id="303" r:id="rId15"/>
    <p:sldId id="267" r:id="rId16"/>
    <p:sldId id="306" r:id="rId17"/>
    <p:sldId id="299" r:id="rId18"/>
    <p:sldId id="307" r:id="rId19"/>
    <p:sldId id="270" r:id="rId20"/>
    <p:sldId id="269" r:id="rId21"/>
    <p:sldId id="298" r:id="rId22"/>
    <p:sldId id="301" r:id="rId23"/>
    <p:sldId id="273" r:id="rId24"/>
    <p:sldId id="274" r:id="rId25"/>
    <p:sldId id="275" r:id="rId26"/>
    <p:sldId id="271" r:id="rId27"/>
    <p:sldId id="293" r:id="rId28"/>
    <p:sldId id="272" r:id="rId29"/>
    <p:sldId id="276" r:id="rId30"/>
    <p:sldId id="294" r:id="rId31"/>
    <p:sldId id="277" r:id="rId32"/>
    <p:sldId id="283" r:id="rId33"/>
    <p:sldId id="284" r:id="rId34"/>
    <p:sldId id="285" r:id="rId35"/>
    <p:sldId id="287" r:id="rId36"/>
    <p:sldId id="286" r:id="rId37"/>
    <p:sldId id="288" r:id="rId38"/>
    <p:sldId id="289" r:id="rId39"/>
    <p:sldId id="305" r:id="rId40"/>
    <p:sldId id="291" r:id="rId41"/>
    <p:sldId id="292" r:id="rId42"/>
    <p:sldId id="302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F465-73F9-4352-AA85-0F217E5AECC4}" type="datetimeFigureOut">
              <a:rPr lang="en-IN" smtClean="0"/>
              <a:t>07-04-2022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E8B9CEE-8889-45CA-BB15-D4D71C95DC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821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F465-73F9-4352-AA85-0F217E5AECC4}" type="datetimeFigureOut">
              <a:rPr lang="en-IN" smtClean="0"/>
              <a:t>07-04-2022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B9CEE-8889-45CA-BB15-D4D71C95DC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2681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F465-73F9-4352-AA85-0F217E5AECC4}" type="datetimeFigureOut">
              <a:rPr lang="en-IN" smtClean="0"/>
              <a:t>07-04-2022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E8B9CEE-8889-45CA-BB15-D4D71C95DC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6983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F465-73F9-4352-AA85-0F217E5AECC4}" type="datetimeFigureOut">
              <a:rPr lang="en-IN" smtClean="0"/>
              <a:t>07-04-2022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E8B9CEE-8889-45CA-BB15-D4D71C95DC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349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F465-73F9-4352-AA85-0F217E5AECC4}" type="datetimeFigureOut">
              <a:rPr lang="en-IN" smtClean="0"/>
              <a:t>07-04-2022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E8B9CEE-8889-45CA-BB15-D4D71C95DC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8963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F465-73F9-4352-AA85-0F217E5AECC4}" type="datetimeFigureOut">
              <a:rPr lang="en-IN" smtClean="0"/>
              <a:t>07-04-2022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B9CEE-8889-45CA-BB15-D4D71C95DC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2574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F465-73F9-4352-AA85-0F217E5AECC4}" type="datetimeFigureOut">
              <a:rPr lang="en-IN" smtClean="0"/>
              <a:t>07-04-2022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B9CEE-8889-45CA-BB15-D4D71C95DC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0946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F465-73F9-4352-AA85-0F217E5AECC4}" type="datetimeFigureOut">
              <a:rPr lang="en-IN" smtClean="0"/>
              <a:t>07-04-2022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B9CEE-8889-45CA-BB15-D4D71C95DC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3664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F465-73F9-4352-AA85-0F217E5AECC4}" type="datetimeFigureOut">
              <a:rPr lang="en-IN" smtClean="0"/>
              <a:t>07-04-2022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E8B9CEE-8889-45CA-BB15-D4D71C95DC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2509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F465-73F9-4352-AA85-0F217E5AECC4}" type="datetimeFigureOut">
              <a:rPr lang="en-IN" smtClean="0"/>
              <a:t>07-04-2022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E8B9CEE-8889-45CA-BB15-D4D71C95DC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1908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F465-73F9-4352-AA85-0F217E5AECC4}" type="datetimeFigureOut">
              <a:rPr lang="en-IN" smtClean="0"/>
              <a:t>07-04-2022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E8B9CEE-8889-45CA-BB15-D4D71C95DC7D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1031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F465-73F9-4352-AA85-0F217E5AECC4}" type="datetimeFigureOut">
              <a:rPr lang="en-IN" smtClean="0"/>
              <a:t>07-04-2022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E8B9CEE-8889-45CA-BB15-D4D71C95DC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04468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F465-73F9-4352-AA85-0F217E5AECC4}" type="datetimeFigureOut">
              <a:rPr lang="en-IN" smtClean="0"/>
              <a:t>07-04-2022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E8B9CEE-8889-45CA-BB15-D4D71C95DC7D}" type="slidenum">
              <a:rPr lang="en-IN" smtClean="0"/>
              <a:t>‹#›</a:t>
            </a:fld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181763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F465-73F9-4352-AA85-0F217E5AECC4}" type="datetimeFigureOut">
              <a:rPr lang="en-IN" smtClean="0"/>
              <a:t>07-04-2022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E8B9CEE-8889-45CA-BB15-D4D71C95DC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82086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F465-73F9-4352-AA85-0F217E5AECC4}" type="datetimeFigureOut">
              <a:rPr lang="en-IN" smtClean="0"/>
              <a:t>07-04-2022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B9CEE-8889-45CA-BB15-D4D71C95DC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9929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F465-73F9-4352-AA85-0F217E5AECC4}" type="datetimeFigureOut">
              <a:rPr lang="en-IN" smtClean="0"/>
              <a:t>07-04-2022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B9CEE-8889-45CA-BB15-D4D71C95DC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2284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4F465-73F9-4352-AA85-0F217E5AECC4}" type="datetimeFigureOut">
              <a:rPr lang="en-IN" smtClean="0"/>
              <a:t>07-04-2022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E8B9CEE-8889-45CA-BB15-D4D71C95DC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9755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1964E-D443-4AAC-BA6B-546A70194A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2" y="1730829"/>
            <a:ext cx="8915399" cy="2262781"/>
          </a:xfrm>
        </p:spPr>
        <p:txBody>
          <a:bodyPr/>
          <a:lstStyle/>
          <a:p>
            <a:r>
              <a:rPr lang="en-US" sz="3200" dirty="0"/>
              <a:t>“I CAN HOLD BUT I CAN’T WRITE”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DDFE2C-E918-4948-97DA-F40FDED441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25143" y="4777379"/>
            <a:ext cx="6279469" cy="112628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                                                         </a:t>
            </a:r>
            <a:r>
              <a:rPr lang="en-US" sz="2400" dirty="0"/>
              <a:t>CLINICAL CLUB</a:t>
            </a:r>
          </a:p>
          <a:p>
            <a:r>
              <a:rPr lang="en-US" sz="2400" dirty="0"/>
              <a:t>                                            DR. FAZIL</a:t>
            </a:r>
          </a:p>
          <a:p>
            <a:r>
              <a:rPr lang="en-US" sz="2400" dirty="0"/>
              <a:t>                                             JR MEDICINE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6949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EA158-4490-4AD2-A7D2-B766FEB3C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643467"/>
            <a:ext cx="8915400" cy="5503333"/>
          </a:xfrm>
        </p:spPr>
        <p:txBody>
          <a:bodyPr>
            <a:normAutofit/>
          </a:bodyPr>
          <a:lstStyle/>
          <a:p>
            <a:r>
              <a:rPr lang="en-US" sz="2400" dirty="0"/>
              <a:t>Mr. HARIKUMAR / 66 / Male</a:t>
            </a:r>
          </a:p>
          <a:p>
            <a:r>
              <a:rPr lang="en-US" sz="2400" dirty="0"/>
              <a:t>Photographer </a:t>
            </a:r>
          </a:p>
          <a:p>
            <a:r>
              <a:rPr lang="en-US" sz="2400" dirty="0"/>
              <a:t>p/w c/o </a:t>
            </a:r>
          </a:p>
          <a:p>
            <a:pPr marL="0" indent="0">
              <a:buNone/>
            </a:pPr>
            <a:r>
              <a:rPr lang="en-US" sz="2400" dirty="0"/>
              <a:t>                 - Difficulty in writing ( for past 1 year )</a:t>
            </a:r>
          </a:p>
          <a:p>
            <a:pPr marL="0" indent="0">
              <a:buNone/>
            </a:pPr>
            <a:r>
              <a:rPr lang="en-US" sz="2400" dirty="0"/>
              <a:t>                 -  Difficulty in carrying out his professional</a:t>
            </a:r>
          </a:p>
          <a:p>
            <a:pPr marL="0" indent="0">
              <a:buNone/>
            </a:pPr>
            <a:r>
              <a:rPr lang="en-US" sz="2400" dirty="0"/>
              <a:t>                    activities ( for past 1 year )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695270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ABE27-3D5E-4362-95F8-DA6EFE902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06333"/>
            <a:ext cx="8911687" cy="1280890"/>
          </a:xfrm>
        </p:spPr>
        <p:txBody>
          <a:bodyPr/>
          <a:lstStyle/>
          <a:p>
            <a:r>
              <a:rPr lang="en-US" u="sng" dirty="0"/>
              <a:t>History of present illness</a:t>
            </a:r>
            <a:endParaRPr lang="en-IN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27C01-A8CC-4DB4-93BA-F5E8DC429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80457"/>
            <a:ext cx="8915400" cy="4430765"/>
          </a:xfrm>
        </p:spPr>
        <p:txBody>
          <a:bodyPr>
            <a:normAutofit/>
          </a:bodyPr>
          <a:lstStyle/>
          <a:p>
            <a:r>
              <a:rPr lang="en-US" sz="2400" dirty="0"/>
              <a:t>Apparently normal till 1 year back ,then his complaints started as insidious onset slowly progressive difficulty in writing ..earlier he could  write legibly.</a:t>
            </a:r>
          </a:p>
          <a:p>
            <a:endParaRPr lang="en-US" sz="2400" dirty="0"/>
          </a:p>
          <a:p>
            <a:r>
              <a:rPr lang="en-US" sz="2400" dirty="0"/>
              <a:t>Now he is complaining that his hand writing is becoming illegible and  there is difficulty in making signature.</a:t>
            </a:r>
          </a:p>
          <a:p>
            <a:endParaRPr lang="en-US" sz="2400" dirty="0"/>
          </a:p>
          <a:p>
            <a:r>
              <a:rPr lang="en-US" sz="2400" dirty="0"/>
              <a:t>However, there was no difficulty in making a food </a:t>
            </a:r>
            <a:r>
              <a:rPr lang="en-US" sz="2400" dirty="0" err="1"/>
              <a:t>bolus,buttoning</a:t>
            </a:r>
            <a:r>
              <a:rPr lang="en-US" sz="2400" dirty="0"/>
              <a:t> n unbuttoning or holding on to the pen tightly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47034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55D34-815D-40B9-9DA9-D73B598B7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EB470-2299-456D-803C-B014436C4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6 months later, he noticed that he had difficulty in carrying routine work at his office.</a:t>
            </a:r>
          </a:p>
          <a:p>
            <a:endParaRPr lang="en-US" sz="2400" dirty="0"/>
          </a:p>
          <a:p>
            <a:r>
              <a:rPr lang="en-US" sz="2400" dirty="0"/>
              <a:t>He could not complete the task of editing and printing photos from the computer, which he used to do since last 15-20 yrs.</a:t>
            </a:r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659113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C7820-705D-45D4-B60C-F0A35E3C4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754743"/>
            <a:ext cx="8915400" cy="5156479"/>
          </a:xfrm>
        </p:spPr>
        <p:txBody>
          <a:bodyPr>
            <a:normAutofit/>
          </a:bodyPr>
          <a:lstStyle/>
          <a:p>
            <a:r>
              <a:rPr lang="en-US" sz="2400" dirty="0"/>
              <a:t>Since last 8 months his wife gives a history that, he has  multiple episodes of falls backwards .</a:t>
            </a:r>
          </a:p>
          <a:p>
            <a:r>
              <a:rPr lang="en-US" sz="2400" dirty="0"/>
              <a:t>When he tries to get up from the chair, he has a tendency to fall backwards suddenly.</a:t>
            </a:r>
          </a:p>
          <a:p>
            <a:endParaRPr lang="en-US" sz="2400" dirty="0"/>
          </a:p>
          <a:p>
            <a:r>
              <a:rPr lang="en-US" sz="2400" dirty="0"/>
              <a:t>It is not associated with any  loss of consciousness/involuntary </a:t>
            </a:r>
            <a:r>
              <a:rPr lang="en-US" sz="2400" dirty="0" err="1"/>
              <a:t>movmnts</a:t>
            </a:r>
            <a:r>
              <a:rPr lang="en-US" sz="2400" dirty="0"/>
              <a:t> of limbs /greying of vision. </a:t>
            </a:r>
          </a:p>
          <a:p>
            <a:r>
              <a:rPr lang="en-IN" sz="2400" dirty="0"/>
              <a:t>Since last 7 months there is generalised slowing of activities including those of daily living.</a:t>
            </a:r>
          </a:p>
          <a:p>
            <a:r>
              <a:rPr lang="en-IN" sz="2400" dirty="0"/>
              <a:t>He feels that his limbs are stiff and he has difficulty in coming downstairs &gt;climbing upstairs.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14160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61185-7C28-4B78-886C-363FBD5FE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D4C71-3AF9-4125-8D16-CD6E7ECE6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His wife noted that nowadays he is less active and is not interested in watching TV, reading newspapers and interacting with </a:t>
            </a:r>
            <a:r>
              <a:rPr lang="en-US" sz="2400" dirty="0" err="1"/>
              <a:t>neighbours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/>
              <a:t>No history suicidal ideations, death wishes, alteration in sleep.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4104217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7E50B-B21F-49F9-92F6-EB55564B6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90E18-29BA-4561-A409-3621F81AF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6971" y="624110"/>
            <a:ext cx="9107641" cy="5287112"/>
          </a:xfrm>
        </p:spPr>
        <p:txBody>
          <a:bodyPr>
            <a:normAutofit/>
          </a:bodyPr>
          <a:lstStyle/>
          <a:p>
            <a:r>
              <a:rPr lang="en-US" sz="2400" dirty="0"/>
              <a:t>No history of episodic memory impairment/visual hallucinations/seizures</a:t>
            </a:r>
          </a:p>
          <a:p>
            <a:endParaRPr lang="en-US" sz="2400" dirty="0"/>
          </a:p>
          <a:p>
            <a:r>
              <a:rPr lang="en-IN" sz="2400" dirty="0"/>
              <a:t>No history of anosmia, diplopia, drooping of eyelids, other features of cranial nerve dysfunction.</a:t>
            </a:r>
          </a:p>
          <a:p>
            <a:r>
              <a:rPr lang="en-IN" sz="2400" dirty="0"/>
              <a:t>No history of any cramps, motor weakness, sensory symptoms, swaying while walking.</a:t>
            </a:r>
          </a:p>
          <a:p>
            <a:r>
              <a:rPr lang="en-IN" sz="2400" dirty="0"/>
              <a:t>No postural greying of vision, erectile dysfunction, early satiety.</a:t>
            </a:r>
          </a:p>
          <a:p>
            <a:endParaRPr lang="en-IN" sz="2400" dirty="0"/>
          </a:p>
          <a:p>
            <a:r>
              <a:rPr lang="en-IN" sz="2400" dirty="0"/>
              <a:t>No history of dystonic posturing, myoclonus, stooping, tremulousness of limbs.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2428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1AD79-A6F8-44D4-B186-4E45FFC44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435429"/>
            <a:ext cx="8915400" cy="5475793"/>
          </a:xfrm>
        </p:spPr>
        <p:txBody>
          <a:bodyPr>
            <a:normAutofit/>
          </a:bodyPr>
          <a:lstStyle/>
          <a:p>
            <a:r>
              <a:rPr lang="en-US" sz="2400" u="sng" dirty="0"/>
              <a:t>H/O PAST ILLNESS                                        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   S.HTN for 2 </a:t>
            </a:r>
            <a:r>
              <a:rPr lang="en-US" sz="2400" dirty="0" err="1"/>
              <a:t>yrs</a:t>
            </a:r>
            <a:r>
              <a:rPr lang="en-US" sz="2400" dirty="0"/>
              <a:t> (on losartan 50)</a:t>
            </a:r>
          </a:p>
          <a:p>
            <a:pPr marL="0" indent="0">
              <a:buNone/>
            </a:pPr>
            <a:r>
              <a:rPr lang="en-US" sz="2400" dirty="0"/>
              <a:t>      No past suggestive of encephalitis, drug intake</a:t>
            </a:r>
          </a:p>
          <a:p>
            <a:pPr marL="0" indent="0">
              <a:buNone/>
            </a:pPr>
            <a:r>
              <a:rPr lang="en-US" sz="2400" dirty="0"/>
              <a:t>      trauma, stroke</a:t>
            </a:r>
          </a:p>
          <a:p>
            <a:endParaRPr lang="en-US" sz="2400" u="sng" dirty="0"/>
          </a:p>
          <a:p>
            <a:r>
              <a:rPr lang="en-US" sz="2400" u="sng" dirty="0"/>
              <a:t>FAMILY HISTORY</a:t>
            </a:r>
          </a:p>
          <a:p>
            <a:pPr marL="0" indent="0">
              <a:buNone/>
            </a:pPr>
            <a:r>
              <a:rPr lang="en-US" sz="2400" dirty="0"/>
              <a:t>      t2dm/</a:t>
            </a:r>
            <a:r>
              <a:rPr lang="en-US" sz="2400" dirty="0" err="1"/>
              <a:t>s.htn</a:t>
            </a:r>
            <a:r>
              <a:rPr lang="en-US" sz="2400" dirty="0"/>
              <a:t>/stroke/ca with </a:t>
            </a:r>
            <a:r>
              <a:rPr lang="en-US" sz="2400" dirty="0" err="1"/>
              <a:t>mets</a:t>
            </a:r>
            <a:r>
              <a:rPr lang="en-US" sz="2400" dirty="0"/>
              <a:t> for mother</a:t>
            </a:r>
          </a:p>
          <a:p>
            <a:endParaRPr lang="en-US" sz="2400" u="sng" dirty="0"/>
          </a:p>
          <a:p>
            <a:r>
              <a:rPr lang="en-US" sz="2400" u="sng" dirty="0"/>
              <a:t>PERSONAL HISTORY 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   mixed diet / bowel &amp; bladder habits – normal</a:t>
            </a:r>
          </a:p>
          <a:p>
            <a:pPr marL="0" indent="0">
              <a:buNone/>
            </a:pPr>
            <a:r>
              <a:rPr lang="en-US" sz="2400" dirty="0"/>
              <a:t>      ex-smoker / alcoholic</a:t>
            </a:r>
            <a:r>
              <a:rPr lang="en-US" sz="2400" u="sng" dirty="0"/>
              <a:t>       </a:t>
            </a:r>
          </a:p>
          <a:p>
            <a:endParaRPr lang="en-US" sz="2400" u="sng" dirty="0"/>
          </a:p>
          <a:p>
            <a:endParaRPr lang="en-US" sz="2400" u="sng" dirty="0"/>
          </a:p>
          <a:p>
            <a:endParaRPr lang="en-US" sz="2400" u="sng" dirty="0"/>
          </a:p>
          <a:p>
            <a:endParaRPr lang="en-IN" sz="2400" u="sng" dirty="0"/>
          </a:p>
        </p:txBody>
      </p:sp>
    </p:spTree>
    <p:extLst>
      <p:ext uri="{BB962C8B-B14F-4D97-AF65-F5344CB8AC3E}">
        <p14:creationId xmlns:p14="http://schemas.microsoft.com/office/powerpoint/2010/main" val="91786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D6DA5-2BA6-4A6D-9A1E-28368AB93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696686"/>
            <a:ext cx="8915400" cy="5214536"/>
          </a:xfrm>
        </p:spPr>
        <p:txBody>
          <a:bodyPr>
            <a:normAutofit/>
          </a:bodyPr>
          <a:lstStyle/>
          <a:p>
            <a:r>
              <a:rPr lang="en-US" sz="2400" u="sng" dirty="0"/>
              <a:t>SOCIOECONOMIC STATUS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    educated </a:t>
            </a:r>
            <a:r>
              <a:rPr lang="en-US" sz="2400" dirty="0" err="1"/>
              <a:t>upto</a:t>
            </a:r>
            <a:r>
              <a:rPr lang="en-US" sz="2400" dirty="0"/>
              <a:t> SSLC</a:t>
            </a:r>
          </a:p>
          <a:p>
            <a:pPr marL="0" indent="0">
              <a:buNone/>
            </a:pPr>
            <a:r>
              <a:rPr lang="en-US" sz="2400" dirty="0"/>
              <a:t>       photographer by profession</a:t>
            </a:r>
          </a:p>
          <a:p>
            <a:pPr marL="0" indent="0">
              <a:buNone/>
            </a:pPr>
            <a:r>
              <a:rPr lang="en-US" sz="2400" dirty="0"/>
              <a:t>      Own house</a:t>
            </a:r>
          </a:p>
          <a:p>
            <a:pPr marL="0" indent="0">
              <a:buNone/>
            </a:pPr>
            <a:r>
              <a:rPr lang="en-US" sz="2400" dirty="0"/>
              <a:t>       Lower middle class family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605219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0A477-F94C-4FA2-8B70-CFB4400EE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12804"/>
          </a:xfrm>
        </p:spPr>
        <p:txBody>
          <a:bodyPr/>
          <a:lstStyle/>
          <a:p>
            <a:r>
              <a:rPr lang="en-US" dirty="0"/>
              <a:t>ON EXAMINATION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716025-9D82-42C2-BA68-B3A403564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36914"/>
            <a:ext cx="8915400" cy="4474308"/>
          </a:xfrm>
        </p:spPr>
        <p:txBody>
          <a:bodyPr>
            <a:noAutofit/>
          </a:bodyPr>
          <a:lstStyle/>
          <a:p>
            <a:r>
              <a:rPr lang="en-US" sz="1600" dirty="0"/>
              <a:t>Patient is moderately built and nourished</a:t>
            </a:r>
          </a:p>
          <a:p>
            <a:pPr marL="0" indent="0">
              <a:buNone/>
            </a:pPr>
            <a:r>
              <a:rPr lang="en-US" sz="1600" dirty="0"/>
              <a:t>     mask facies and startled expression</a:t>
            </a:r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Pulse – 80/min, regular    </a:t>
            </a:r>
          </a:p>
          <a:p>
            <a:r>
              <a:rPr lang="en-US" sz="1600" dirty="0"/>
              <a:t>Supine Bp- 114/70</a:t>
            </a:r>
          </a:p>
          <a:p>
            <a:r>
              <a:rPr lang="en-US" sz="1600" dirty="0"/>
              <a:t>Standing BP-110/70</a:t>
            </a:r>
          </a:p>
          <a:p>
            <a:endParaRPr lang="en-US" sz="1600" dirty="0"/>
          </a:p>
          <a:p>
            <a:pPr marL="0" indent="0">
              <a:buNone/>
            </a:pPr>
            <a:r>
              <a:rPr lang="en-US" sz="1600" dirty="0"/>
              <a:t>    RR – 14/ min afebrile</a:t>
            </a:r>
          </a:p>
          <a:p>
            <a:r>
              <a:rPr lang="en-US" sz="1600" dirty="0"/>
              <a:t>No </a:t>
            </a:r>
            <a:r>
              <a:rPr lang="en-US" sz="1600" dirty="0" err="1"/>
              <a:t>Pallor,icterus,cyanosis,clubbing,lymphadenopathy</a:t>
            </a:r>
            <a:r>
              <a:rPr lang="en-US" sz="1600" dirty="0"/>
              <a:t>,</a:t>
            </a:r>
          </a:p>
          <a:p>
            <a:pPr marL="0" indent="0">
              <a:buNone/>
            </a:pPr>
            <a:r>
              <a:rPr lang="en-US" sz="1600" dirty="0"/>
              <a:t>     edema</a:t>
            </a:r>
          </a:p>
          <a:p>
            <a:pPr marL="0" indent="0">
              <a:buNone/>
            </a:pPr>
            <a:r>
              <a:rPr lang="en-US" sz="1600" dirty="0"/>
              <a:t> 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A7E860-253B-42EE-9CF6-576ED20061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42" b="14533"/>
          <a:stretch/>
        </p:blipFill>
        <p:spPr>
          <a:xfrm>
            <a:off x="7559721" y="1436914"/>
            <a:ext cx="2837050" cy="3193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129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05C46-A8A3-476F-BA3B-312F92959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6690"/>
          </a:xfrm>
        </p:spPr>
        <p:txBody>
          <a:bodyPr/>
          <a:lstStyle/>
          <a:p>
            <a:r>
              <a:rPr lang="en-US" dirty="0"/>
              <a:t>NERVOUS SYSTEM EXAMINATION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B5429-AF3E-4546-8EF4-7C88750F0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36914"/>
            <a:ext cx="8915400" cy="4474308"/>
          </a:xfrm>
        </p:spPr>
        <p:txBody>
          <a:bodyPr/>
          <a:lstStyle/>
          <a:p>
            <a:r>
              <a:rPr lang="en-US" sz="2400" dirty="0"/>
              <a:t>HIGHER MENTAL FUNCTION</a:t>
            </a:r>
          </a:p>
          <a:p>
            <a:pPr marL="0" indent="0">
              <a:buNone/>
            </a:pPr>
            <a:r>
              <a:rPr lang="en-IN" dirty="0"/>
              <a:t>        slowed cognitive processing speed</a:t>
            </a:r>
          </a:p>
          <a:p>
            <a:pPr marL="0" indent="0">
              <a:buNone/>
            </a:pPr>
            <a:r>
              <a:rPr lang="en-IN" dirty="0"/>
              <a:t>        Executive </a:t>
            </a:r>
            <a:r>
              <a:rPr lang="en-IN" dirty="0" err="1"/>
              <a:t>dysfuntion</a:t>
            </a:r>
            <a:r>
              <a:rPr lang="en-IN" dirty="0"/>
              <a:t>( defective trail making test in MOCA scale)</a:t>
            </a:r>
          </a:p>
          <a:p>
            <a:pPr marL="0" indent="0">
              <a:buNone/>
            </a:pPr>
            <a:r>
              <a:rPr lang="en-IN" dirty="0"/>
              <a:t>        Apathy</a:t>
            </a:r>
          </a:p>
          <a:p>
            <a:pPr marL="0" indent="0">
              <a:buNone/>
            </a:pPr>
            <a:r>
              <a:rPr lang="en-IN" dirty="0"/>
              <a:t>        Monotonous speech, with dull expression</a:t>
            </a:r>
          </a:p>
          <a:p>
            <a:pPr marL="0" indent="0">
              <a:buNone/>
            </a:pPr>
            <a:r>
              <a:rPr lang="en-IN" dirty="0"/>
              <a:t>        No delusions / hallucinations</a:t>
            </a:r>
          </a:p>
          <a:p>
            <a:pPr marL="0" indent="0">
              <a:buNone/>
            </a:pPr>
            <a:r>
              <a:rPr lang="en-IN" dirty="0"/>
              <a:t>        no memory deficits</a:t>
            </a:r>
          </a:p>
          <a:p>
            <a:pPr marL="0" indent="0">
              <a:buNone/>
            </a:pPr>
            <a:r>
              <a:rPr lang="en-IN" dirty="0"/>
              <a:t>        </a:t>
            </a:r>
          </a:p>
          <a:p>
            <a:pPr marL="0" indent="0">
              <a:buNone/>
            </a:pPr>
            <a:r>
              <a:rPr lang="en-IN" dirty="0"/>
              <a:t>        Writing - </a:t>
            </a:r>
            <a:r>
              <a:rPr lang="en-IN" dirty="0" err="1"/>
              <a:t>micrographia</a:t>
            </a: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59EF2E-2027-4563-A566-98892159B3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9" t="11902" r="18375" b="68053"/>
          <a:stretch/>
        </p:blipFill>
        <p:spPr>
          <a:xfrm>
            <a:off x="7460343" y="4027714"/>
            <a:ext cx="3585028" cy="139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946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BBB45-7830-43BF-985D-B31092566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WhatsApp Video 2022-04-07 at 6.38.36 PM">
            <a:hlinkClick r:id="" action="ppaction://media"/>
            <a:extLst>
              <a:ext uri="{FF2B5EF4-FFF2-40B4-BE49-F238E27FC236}">
                <a16:creationId xmlns:a16="http://schemas.microsoft.com/office/drawing/2014/main" id="{6FEFF857-93EE-48A9-BD6A-6751E3687AA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30057" y="57485"/>
            <a:ext cx="3397024" cy="6176405"/>
          </a:xfrm>
        </p:spPr>
      </p:pic>
    </p:spTree>
    <p:extLst>
      <p:ext uri="{BB962C8B-B14F-4D97-AF65-F5344CB8AC3E}">
        <p14:creationId xmlns:p14="http://schemas.microsoft.com/office/powerpoint/2010/main" val="2408165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4C38C-623B-462E-A34F-4DFE2F830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43433"/>
          </a:xfrm>
        </p:spPr>
        <p:txBody>
          <a:bodyPr/>
          <a:lstStyle/>
          <a:p>
            <a:r>
              <a:rPr lang="en-US" dirty="0"/>
              <a:t>CRANIAL NERVES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5B00C-244D-4181-96B4-0AF57D458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4571" y="1422400"/>
            <a:ext cx="9400041" cy="4488822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Olfactory, optic N – normal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3,4,6  - vertical gaze palsy</a:t>
            </a:r>
          </a:p>
          <a:p>
            <a:pPr marL="0" indent="0">
              <a:buNone/>
            </a:pPr>
            <a:r>
              <a:rPr lang="en-US" sz="2400" dirty="0"/>
              <a:t>                 </a:t>
            </a:r>
            <a:r>
              <a:rPr lang="en-US" sz="2400" dirty="0" err="1"/>
              <a:t>persuits</a:t>
            </a:r>
            <a:r>
              <a:rPr lang="en-US" sz="2400" dirty="0"/>
              <a:t> and saccades were</a:t>
            </a:r>
          </a:p>
          <a:p>
            <a:pPr marL="0" indent="0">
              <a:buNone/>
            </a:pPr>
            <a:r>
              <a:rPr lang="en-US" sz="2400" dirty="0"/>
              <a:t>                 normal</a:t>
            </a:r>
          </a:p>
          <a:p>
            <a:pPr marL="0" indent="0">
              <a:buNone/>
            </a:pPr>
            <a:r>
              <a:rPr lang="en-US" sz="2400" dirty="0"/>
              <a:t>                 no ptosis/squint/diplopia              </a:t>
            </a:r>
          </a:p>
          <a:p>
            <a:pPr marL="0" indent="0">
              <a:buNone/>
            </a:pPr>
            <a:r>
              <a:rPr lang="en-US" sz="2400" dirty="0"/>
              <a:t>               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             </a:t>
            </a:r>
            <a:endParaRPr lang="en-IN" sz="2400" dirty="0"/>
          </a:p>
        </p:txBody>
      </p:sp>
      <p:pic>
        <p:nvPicPr>
          <p:cNvPr id="4" name="WhatsApp Video 2022-04-03 at 7.43.07 AM">
            <a:hlinkClick r:id="" action="ppaction://media"/>
            <a:extLst>
              <a:ext uri="{FF2B5EF4-FFF2-40B4-BE49-F238E27FC236}">
                <a16:creationId xmlns:a16="http://schemas.microsoft.com/office/drawing/2014/main" id="{0CB11FD4-5467-4CA3-A808-AB868A9FF9B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733990" y="624110"/>
            <a:ext cx="3964524" cy="549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406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37C1F-A778-44BC-AA9D-D47DD029A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A6DB0A-E924-4EE5-A992-FD3EAAD021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CN - 5,7,8,9,10,11,12 normal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595415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CAF47-2057-44C2-923B-EE8034F10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6690"/>
          </a:xfrm>
        </p:spPr>
        <p:txBody>
          <a:bodyPr/>
          <a:lstStyle/>
          <a:p>
            <a:r>
              <a:rPr lang="en-US" dirty="0"/>
              <a:t>MOTOR SYSTEM EXAMINATION</a:t>
            </a:r>
            <a:endParaRPr lang="en-IN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2224E7D-57F0-450B-A753-F08747566F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7558204"/>
              </p:ext>
            </p:extLst>
          </p:nvPr>
        </p:nvGraphicFramePr>
        <p:xfrm>
          <a:off x="2589213" y="1901370"/>
          <a:ext cx="8915400" cy="3875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>
                  <a:extLst>
                    <a:ext uri="{9D8B030D-6E8A-4147-A177-3AD203B41FA5}">
                      <a16:colId xmlns:a16="http://schemas.microsoft.com/office/drawing/2014/main" val="306752355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179968356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880478762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52841863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2590535538"/>
                    </a:ext>
                  </a:extLst>
                </a:gridCol>
              </a:tblGrid>
              <a:tr h="775063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US" dirty="0"/>
                        <a:t>     RIGHT</a:t>
                      </a:r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IN" dirty="0"/>
                        <a:t>    LEFT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316924"/>
                  </a:ext>
                </a:extLst>
              </a:tr>
              <a:tr h="775063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IN" dirty="0"/>
                        <a:t>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IN" dirty="0"/>
                        <a:t> 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IN" dirty="0"/>
                        <a:t> 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IN" dirty="0"/>
                        <a:t> 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065417"/>
                  </a:ext>
                </a:extLst>
              </a:tr>
              <a:tr h="775063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IN" dirty="0"/>
                        <a:t>     BULK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IN" dirty="0"/>
                        <a:t>  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US" dirty="0"/>
                        <a:t>  normal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IN" dirty="0"/>
                        <a:t>  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IN" dirty="0"/>
                        <a:t> normal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777166"/>
                  </a:ext>
                </a:extLst>
              </a:tr>
              <a:tr h="775063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IN" dirty="0"/>
                        <a:t>     TONE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IN" dirty="0"/>
                        <a:t>  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IN" dirty="0"/>
                        <a:t>  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IN" dirty="0"/>
                        <a:t>  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IN" dirty="0"/>
                        <a:t> </a:t>
                      </a:r>
                      <a:r>
                        <a:rPr lang="en-IN" dirty="0" err="1"/>
                        <a:t>normql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27563"/>
                  </a:ext>
                </a:extLst>
              </a:tr>
              <a:tr h="775063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IN" dirty="0"/>
                        <a:t>     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IN" dirty="0"/>
                        <a:t>  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IN" dirty="0"/>
                        <a:t>  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IN" dirty="0"/>
                        <a:t> 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IN" dirty="0"/>
                        <a:t> normal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559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60829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F75E6-3C7F-47D4-B695-07F4AC5FF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REFLEXES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F8A3B-CB04-4D03-B6F3-8B6B6FF34A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SUPERFICIAL REFLEXES</a:t>
            </a:r>
          </a:p>
          <a:p>
            <a:pPr marL="0" indent="0">
              <a:buNone/>
            </a:pPr>
            <a:r>
              <a:rPr lang="en-US" sz="2800" dirty="0"/>
              <a:t>           - conjunctival n corneal reflex – normal</a:t>
            </a:r>
          </a:p>
          <a:p>
            <a:pPr marL="0" indent="0">
              <a:buNone/>
            </a:pPr>
            <a:r>
              <a:rPr lang="en-US" sz="2800" dirty="0"/>
              <a:t>           - abdominal reflex – normal</a:t>
            </a:r>
          </a:p>
          <a:p>
            <a:pPr marL="0" indent="0">
              <a:buNone/>
            </a:pPr>
            <a:r>
              <a:rPr lang="en-US" sz="2800" dirty="0"/>
              <a:t>           - </a:t>
            </a:r>
            <a:r>
              <a:rPr lang="en-US" sz="2800" dirty="0" err="1"/>
              <a:t>bulbocavernous</a:t>
            </a:r>
            <a:r>
              <a:rPr lang="en-US" sz="2800" dirty="0"/>
              <a:t> reflex – normal</a:t>
            </a:r>
          </a:p>
          <a:p>
            <a:pPr marL="0" indent="0">
              <a:buNone/>
            </a:pPr>
            <a:r>
              <a:rPr lang="en-US" sz="2800" dirty="0"/>
              <a:t>           - plantar – </a:t>
            </a:r>
            <a:r>
              <a:rPr lang="en-US" sz="2800" dirty="0" err="1"/>
              <a:t>b/l</a:t>
            </a:r>
            <a:r>
              <a:rPr lang="en-US" sz="2800" dirty="0"/>
              <a:t> flexor response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311572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31C22-D696-497B-8DF3-EC32DDC14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PRIMITIVE REFLEXES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671AD-3318-4D1B-BD6B-8BE8B7993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Glabellar tap- positive</a:t>
            </a:r>
          </a:p>
          <a:p>
            <a:endParaRPr lang="en-US" dirty="0"/>
          </a:p>
          <a:p>
            <a:r>
              <a:rPr lang="en-US" dirty="0"/>
              <a:t>Pout reflex-positive</a:t>
            </a:r>
          </a:p>
          <a:p>
            <a:endParaRPr lang="en-US" dirty="0"/>
          </a:p>
          <a:p>
            <a:r>
              <a:rPr lang="en-US" dirty="0"/>
              <a:t>Finger grasp- absent</a:t>
            </a:r>
          </a:p>
          <a:p>
            <a:endParaRPr lang="en-US" dirty="0"/>
          </a:p>
          <a:p>
            <a:r>
              <a:rPr lang="en-US" dirty="0" err="1"/>
              <a:t>Palmomental</a:t>
            </a:r>
            <a:r>
              <a:rPr lang="en-US" dirty="0"/>
              <a:t> reflex- positive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640614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C2B77-E99A-4224-B1C3-6853697AE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00981-49B0-419D-9866-EC90DF7414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DEEP TENDON REFLEXES</a:t>
            </a:r>
          </a:p>
          <a:p>
            <a:pPr marL="0" indent="0">
              <a:buNone/>
            </a:pPr>
            <a:r>
              <a:rPr lang="en-US" sz="2800" dirty="0"/>
              <a:t>          - jaw jerk – present</a:t>
            </a:r>
          </a:p>
          <a:p>
            <a:pPr marL="0" indent="0">
              <a:buNone/>
            </a:pPr>
            <a:r>
              <a:rPr lang="en-US" sz="2800" dirty="0"/>
              <a:t>          - </a:t>
            </a:r>
            <a:r>
              <a:rPr lang="en-US" sz="2800" dirty="0" err="1"/>
              <a:t>B/l</a:t>
            </a:r>
            <a:r>
              <a:rPr lang="en-US" sz="2800" dirty="0"/>
              <a:t> biceps/triceps/supinator - 2+</a:t>
            </a:r>
          </a:p>
          <a:p>
            <a:pPr marL="0" indent="0">
              <a:buNone/>
            </a:pPr>
            <a:r>
              <a:rPr lang="en-US" sz="2800" dirty="0"/>
              <a:t>          - </a:t>
            </a:r>
            <a:r>
              <a:rPr lang="en-US" sz="2800" dirty="0" err="1"/>
              <a:t>B/l</a:t>
            </a:r>
            <a:r>
              <a:rPr lang="en-US" sz="2800" dirty="0"/>
              <a:t> knee jerk – 2+</a:t>
            </a:r>
          </a:p>
          <a:p>
            <a:pPr marL="0" indent="0">
              <a:buNone/>
            </a:pPr>
            <a:r>
              <a:rPr lang="en-US" sz="2800" dirty="0"/>
              <a:t>          - </a:t>
            </a:r>
            <a:r>
              <a:rPr lang="en-US" sz="2800" dirty="0" err="1"/>
              <a:t>B/l</a:t>
            </a:r>
            <a:r>
              <a:rPr lang="en-US" sz="2800" dirty="0"/>
              <a:t> ankle jerk – 1+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4646163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81007-4E64-4E14-A532-394E9B76A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SENSORY SYSTEM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07B19-3523-4733-8B0D-0756FFFED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Touch,pain,temp</a:t>
            </a:r>
            <a:r>
              <a:rPr lang="en-US" sz="2400" dirty="0"/>
              <a:t> – normal</a:t>
            </a:r>
          </a:p>
          <a:p>
            <a:r>
              <a:rPr lang="en-US" sz="2400" dirty="0"/>
              <a:t>Joint position, vibration – normal</a:t>
            </a:r>
          </a:p>
          <a:p>
            <a:r>
              <a:rPr lang="en-US" sz="2400" dirty="0"/>
              <a:t>Cortical sensation – normal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9698259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568968-4100-4062-9236-B40CE8DE4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624110"/>
            <a:ext cx="8915400" cy="5287112"/>
          </a:xfrm>
        </p:spPr>
        <p:txBody>
          <a:bodyPr>
            <a:normAutofit fontScale="92500" lnSpcReduction="10000"/>
          </a:bodyPr>
          <a:lstStyle/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Co-ordination – normal</a:t>
            </a:r>
          </a:p>
          <a:p>
            <a:r>
              <a:rPr lang="en-US" sz="2400" dirty="0"/>
              <a:t> GAIT –Stance-normal</a:t>
            </a:r>
          </a:p>
          <a:p>
            <a:pPr marL="0" indent="0">
              <a:buNone/>
            </a:pPr>
            <a:r>
              <a:rPr lang="en-US" sz="2400" dirty="0"/>
              <a:t>   Stride length decreased</a:t>
            </a:r>
          </a:p>
          <a:p>
            <a:pPr marL="0" indent="0">
              <a:buNone/>
            </a:pPr>
            <a:r>
              <a:rPr lang="en-US" sz="2400" dirty="0"/>
              <a:t>   slowness of speed</a:t>
            </a:r>
          </a:p>
          <a:p>
            <a:pPr marL="0" indent="0">
              <a:buNone/>
            </a:pPr>
            <a:r>
              <a:rPr lang="en-US" sz="2400" dirty="0"/>
              <a:t>   Arm swings near normal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Involuntary movements –nil</a:t>
            </a:r>
          </a:p>
          <a:p>
            <a:r>
              <a:rPr lang="en-US" sz="2400" dirty="0"/>
              <a:t>No signs of meningeal irritation</a:t>
            </a:r>
          </a:p>
          <a:p>
            <a:r>
              <a:rPr lang="en-IN" sz="2400" dirty="0"/>
              <a:t>Skull and spine normal</a:t>
            </a:r>
          </a:p>
        </p:txBody>
      </p:sp>
    </p:spTree>
    <p:extLst>
      <p:ext uri="{BB962C8B-B14F-4D97-AF65-F5344CB8AC3E}">
        <p14:creationId xmlns:p14="http://schemas.microsoft.com/office/powerpoint/2010/main" val="37646596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2D37A-2F00-410D-9170-7BCCE4AF1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Examination of extrapyramidal system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764CF-1BBC-4D8F-87DD-0B2FAE3CB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 tremor/cogwheel rigidity</a:t>
            </a:r>
          </a:p>
          <a:p>
            <a:endParaRPr lang="en-US" dirty="0"/>
          </a:p>
          <a:p>
            <a:r>
              <a:rPr lang="en-US" dirty="0"/>
              <a:t>Pull back test positive </a:t>
            </a:r>
            <a:endParaRPr lang="en-IN" dirty="0"/>
          </a:p>
        </p:txBody>
      </p:sp>
      <p:pic>
        <p:nvPicPr>
          <p:cNvPr id="4" name="WhatsApp Video 2022-04-07 at 5.31.36 PM">
            <a:hlinkClick r:id="" action="ppaction://media"/>
            <a:extLst>
              <a:ext uri="{FF2B5EF4-FFF2-40B4-BE49-F238E27FC236}">
                <a16:creationId xmlns:a16="http://schemas.microsoft.com/office/drawing/2014/main" id="{834BF894-AA68-4EF7-9AC1-BD9FF68BD6F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18400" y="1216105"/>
            <a:ext cx="3033485" cy="508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102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88E1B-78F8-466B-AB0A-EF83F48DB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CLINICAl</a:t>
            </a:r>
            <a:r>
              <a:rPr lang="en-US" dirty="0"/>
              <a:t> DIAGNOSIS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53571-50C5-4B9C-B4B2-3F35A74E4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Extrapyramidal syndrome:</a:t>
            </a:r>
          </a:p>
          <a:p>
            <a:endParaRPr lang="en-US" dirty="0"/>
          </a:p>
          <a:p>
            <a:r>
              <a:rPr lang="en-US" dirty="0"/>
              <a:t>1) Axial rigidity</a:t>
            </a:r>
          </a:p>
          <a:p>
            <a:r>
              <a:rPr lang="en-US" dirty="0"/>
              <a:t>2) </a:t>
            </a:r>
            <a:r>
              <a:rPr lang="en-US" dirty="0" err="1"/>
              <a:t>Occulomotor</a:t>
            </a:r>
            <a:r>
              <a:rPr lang="en-US" dirty="0"/>
              <a:t> abnormalities- vertical gaze palsy</a:t>
            </a:r>
          </a:p>
          <a:p>
            <a:r>
              <a:rPr lang="en-US" dirty="0"/>
              <a:t>3) Cognitive impairment- executive dysfunction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80025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9C93D-AD80-4CDD-9ABC-80A46C78A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INVESTIGATIONS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4B966-2050-488E-9811-B09973035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  <a:p>
            <a:r>
              <a:rPr lang="en-US" sz="2400" dirty="0"/>
              <a:t>Routine blood reports within normal limits</a:t>
            </a:r>
          </a:p>
          <a:p>
            <a:r>
              <a:rPr lang="en-US" sz="2400" dirty="0"/>
              <a:t>Chest </a:t>
            </a:r>
            <a:r>
              <a:rPr lang="en-US" sz="2400" dirty="0" err="1"/>
              <a:t>xray</a:t>
            </a:r>
            <a:r>
              <a:rPr lang="en-US" sz="2400" dirty="0"/>
              <a:t> and </a:t>
            </a:r>
            <a:r>
              <a:rPr lang="en-US" sz="2400" dirty="0" err="1"/>
              <a:t>ecg</a:t>
            </a:r>
            <a:r>
              <a:rPr lang="en-US" sz="2400" dirty="0"/>
              <a:t> were normal</a:t>
            </a:r>
          </a:p>
          <a:p>
            <a:pPr marL="0" indent="0">
              <a:buNone/>
            </a:pPr>
            <a:endParaRPr lang="en-IN" sz="2400" dirty="0"/>
          </a:p>
          <a:p>
            <a:pPr marL="0" indent="0">
              <a:buNone/>
            </a:pPr>
            <a:endParaRPr lang="en-IN" sz="2400" dirty="0"/>
          </a:p>
          <a:p>
            <a:r>
              <a:rPr lang="en-IN" sz="2400" dirty="0"/>
              <a:t>NCCT brain:  normal</a:t>
            </a:r>
          </a:p>
        </p:txBody>
      </p:sp>
    </p:spTree>
    <p:extLst>
      <p:ext uri="{BB962C8B-B14F-4D97-AF65-F5344CB8AC3E}">
        <p14:creationId xmlns:p14="http://schemas.microsoft.com/office/powerpoint/2010/main" val="41698472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DF390-0CCD-445D-8A38-49DF8D4C6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MRI BRAIN – humming bird sign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45EE99C-2AB9-4DF3-B57D-8B4A60BFB8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72" b="53078"/>
          <a:stretch/>
        </p:blipFill>
        <p:spPr>
          <a:xfrm>
            <a:off x="2428010" y="1264555"/>
            <a:ext cx="4620758" cy="4999171"/>
          </a:xfrm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7D3B8E-0CB2-4FE7-8ECF-5F2FD042CD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505" b="17373"/>
          <a:stretch/>
        </p:blipFill>
        <p:spPr>
          <a:xfrm>
            <a:off x="7213683" y="1264555"/>
            <a:ext cx="3238922" cy="5144314"/>
          </a:xfrm>
          <a:prstGeom prst="rect">
            <a:avLst/>
          </a:prstGeom>
        </p:spPr>
      </p:pic>
      <p:sp>
        <p:nvSpPr>
          <p:cNvPr id="13" name="Frame 12">
            <a:extLst>
              <a:ext uri="{FF2B5EF4-FFF2-40B4-BE49-F238E27FC236}">
                <a16:creationId xmlns:a16="http://schemas.microsoft.com/office/drawing/2014/main" id="{F035ACE7-5B90-4ABB-9251-F2C2B23A1752}"/>
              </a:ext>
            </a:extLst>
          </p:cNvPr>
          <p:cNvSpPr/>
          <p:nvPr/>
        </p:nvSpPr>
        <p:spPr>
          <a:xfrm>
            <a:off x="3962400" y="2931886"/>
            <a:ext cx="1872343" cy="2931885"/>
          </a:xfrm>
          <a:prstGeom prst="fram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151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48EEE-BB28-4C35-ABD4-85A48F4D2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2AA7ECE-3F9D-4698-9340-4F9DE8B27B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3298" t="-668"/>
          <a:stretch/>
        </p:blipFill>
        <p:spPr>
          <a:xfrm>
            <a:off x="4833257" y="2104573"/>
            <a:ext cx="2908074" cy="3177268"/>
          </a:xfrm>
          <a:prstGeom prst="rect">
            <a:avLst/>
          </a:prstGeom>
        </p:spPr>
      </p:pic>
      <p:sp>
        <p:nvSpPr>
          <p:cNvPr id="5" name="Frame 4">
            <a:extLst>
              <a:ext uri="{FF2B5EF4-FFF2-40B4-BE49-F238E27FC236}">
                <a16:creationId xmlns:a16="http://schemas.microsoft.com/office/drawing/2014/main" id="{8FF7C6E7-F50C-49E6-AC5D-37B5CAB0D30E}"/>
              </a:ext>
            </a:extLst>
          </p:cNvPr>
          <p:cNvSpPr/>
          <p:nvPr/>
        </p:nvSpPr>
        <p:spPr>
          <a:xfrm>
            <a:off x="5762171" y="3048000"/>
            <a:ext cx="1117600" cy="1451429"/>
          </a:xfrm>
          <a:prstGeom prst="frame">
            <a:avLst>
              <a:gd name="adj1" fmla="val 6006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906297E3-649A-42B3-9205-F236DBC0FDCB}"/>
              </a:ext>
            </a:extLst>
          </p:cNvPr>
          <p:cNvSpPr/>
          <p:nvPr/>
        </p:nvSpPr>
        <p:spPr>
          <a:xfrm>
            <a:off x="5805714" y="3149600"/>
            <a:ext cx="45719" cy="45719"/>
          </a:xfrm>
          <a:prstGeom prst="fram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6123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4DDCB-D717-49B8-9508-068F0F3FE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9AC00E-DA4A-4FEE-9663-9D85C2E44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PROGRESSIVE SUPRANUCLEAR PALSY</a:t>
            </a:r>
          </a:p>
          <a:p>
            <a:pPr marL="0" indent="0">
              <a:buNone/>
            </a:pPr>
            <a:r>
              <a:rPr lang="en-US" sz="3600" dirty="0"/>
              <a:t>    -</a:t>
            </a:r>
            <a:r>
              <a:rPr lang="en-US" sz="2400" dirty="0"/>
              <a:t>FRONTAL VARIANT(EXECUTIVE DYSFUNCTION/ APATHY)</a:t>
            </a:r>
          </a:p>
          <a:p>
            <a:endParaRPr lang="en-US" sz="3600" dirty="0"/>
          </a:p>
          <a:p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461807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C0A40-5E8B-4B74-80C1-40EF1704B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diagnosis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6D85B-85E3-4D0F-A9A9-943C88793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Closest DD is </a:t>
            </a:r>
            <a:r>
              <a:rPr lang="en-US" sz="2400" dirty="0" err="1"/>
              <a:t>parkinson’s</a:t>
            </a:r>
            <a:r>
              <a:rPr lang="en-US" sz="2400" dirty="0"/>
              <a:t> disease</a:t>
            </a:r>
          </a:p>
          <a:p>
            <a:r>
              <a:rPr lang="en-US" sz="2400" dirty="0"/>
              <a:t>Other conditions:</a:t>
            </a:r>
          </a:p>
          <a:p>
            <a:pPr marL="0" indent="0">
              <a:buNone/>
            </a:pPr>
            <a:r>
              <a:rPr lang="en-US" sz="2400" dirty="0"/>
              <a:t>              - Alzheimer’s d/s</a:t>
            </a:r>
          </a:p>
          <a:p>
            <a:pPr marL="0" indent="0">
              <a:buNone/>
            </a:pPr>
            <a:r>
              <a:rPr lang="en-US" sz="2400" dirty="0"/>
              <a:t>              - Cortico-basal degeneration</a:t>
            </a:r>
          </a:p>
          <a:p>
            <a:pPr marL="0" indent="0">
              <a:buNone/>
            </a:pPr>
            <a:r>
              <a:rPr lang="en-US" sz="2400" dirty="0"/>
              <a:t>              - </a:t>
            </a:r>
            <a:r>
              <a:rPr lang="en-US" sz="2400" dirty="0" err="1"/>
              <a:t>creutzfeld</a:t>
            </a:r>
            <a:r>
              <a:rPr lang="en-US" sz="2400" dirty="0"/>
              <a:t> Jacob’s d/s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770769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12450-ABD5-46AB-9CA7-98941FEC9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7782" y="290286"/>
            <a:ext cx="8911687" cy="667657"/>
          </a:xfrm>
        </p:spPr>
        <p:txBody>
          <a:bodyPr>
            <a:normAutofit fontScale="90000"/>
          </a:bodyPr>
          <a:lstStyle/>
          <a:p>
            <a:r>
              <a:rPr lang="en-US" dirty="0"/>
              <a:t>PSP- differences from </a:t>
            </a:r>
            <a:r>
              <a:rPr lang="en-US" dirty="0" err="1"/>
              <a:t>parkinsons</a:t>
            </a:r>
            <a:r>
              <a:rPr lang="en-US" dirty="0"/>
              <a:t> disease</a:t>
            </a:r>
            <a:endParaRPr lang="en-IN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24A1DB-36D7-4565-BF1F-13E9FC23C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4" y="1393371"/>
            <a:ext cx="8911688" cy="4517851"/>
          </a:xfrm>
        </p:spPr>
        <p:txBody>
          <a:bodyPr>
            <a:normAutofit/>
          </a:bodyPr>
          <a:lstStyle/>
          <a:p>
            <a:r>
              <a:rPr lang="en-US" sz="2400" dirty="0"/>
              <a:t>Early fallings (rocket sign) </a:t>
            </a:r>
          </a:p>
          <a:p>
            <a:r>
              <a:rPr lang="en-US" sz="2400" dirty="0"/>
              <a:t>Symmetrical onset of symptoms</a:t>
            </a:r>
          </a:p>
          <a:p>
            <a:r>
              <a:rPr lang="en-US" sz="2400" dirty="0"/>
              <a:t>Resting tremor rare</a:t>
            </a:r>
          </a:p>
          <a:p>
            <a:r>
              <a:rPr lang="en-US" sz="2400" dirty="0"/>
              <a:t>Marked decreased blink rate (3-5/min)</a:t>
            </a:r>
          </a:p>
          <a:p>
            <a:r>
              <a:rPr lang="en-US" sz="2400" dirty="0"/>
              <a:t>Vertical gaze palsy</a:t>
            </a:r>
          </a:p>
          <a:p>
            <a:r>
              <a:rPr lang="en-US" sz="2400" dirty="0"/>
              <a:t>Astonished facial expression (procerus sign)</a:t>
            </a:r>
          </a:p>
          <a:p>
            <a:r>
              <a:rPr lang="en-US" sz="2400" dirty="0"/>
              <a:t>Changes in mood and </a:t>
            </a:r>
            <a:r>
              <a:rPr lang="en-US" sz="2400" dirty="0" err="1"/>
              <a:t>behaviour</a:t>
            </a:r>
            <a:endParaRPr lang="en-US" sz="2400" dirty="0"/>
          </a:p>
          <a:p>
            <a:r>
              <a:rPr lang="en-US" sz="2400" dirty="0"/>
              <a:t>Little response to </a:t>
            </a:r>
            <a:r>
              <a:rPr lang="en-US" sz="2400" dirty="0" err="1"/>
              <a:t>parkinsons</a:t>
            </a:r>
            <a:r>
              <a:rPr lang="en-US" sz="2400" dirty="0"/>
              <a:t> medications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3578603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41DF0-0591-489A-9568-1916F9E3D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PROGRESSIVE SUPRENUCLEAR PALSY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41F5F3-2268-47EE-B3B5-EF2675C7B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/>
              <a:t>Also known as Steele-Richardson-Olszewski syndrome, is a neurodegenerative disease that affects cognition, eye movements, and posture.</a:t>
            </a:r>
          </a:p>
          <a:p>
            <a:endParaRPr lang="en-US" sz="2400" dirty="0"/>
          </a:p>
          <a:p>
            <a:r>
              <a:rPr lang="en-US" sz="2400" dirty="0"/>
              <a:t>It is first described as clinicopathologic entity in 1964</a:t>
            </a:r>
          </a:p>
          <a:p>
            <a:endParaRPr lang="en-US" sz="2400" dirty="0"/>
          </a:p>
          <a:p>
            <a:r>
              <a:rPr lang="en-US" sz="2400" dirty="0"/>
              <a:t>Most cases appears to be sporadic</a:t>
            </a:r>
          </a:p>
          <a:p>
            <a:endParaRPr lang="en-US" sz="2400" dirty="0"/>
          </a:p>
          <a:p>
            <a:r>
              <a:rPr lang="en-US" sz="2400" dirty="0"/>
              <a:t>Both environmental and </a:t>
            </a:r>
            <a:r>
              <a:rPr lang="en-US" sz="2400" dirty="0" err="1"/>
              <a:t>gentic</a:t>
            </a:r>
            <a:r>
              <a:rPr lang="en-US" sz="2400" dirty="0"/>
              <a:t> influences have been postulated</a:t>
            </a:r>
            <a:endParaRPr lang="en-IN" sz="2400" dirty="0"/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9793160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F6E10-D573-446E-BA78-0CEAC1A0D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PATHOLOGY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1F9635-5ED9-4E97-8D74-50CDE52007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 err="1"/>
              <a:t>Taupathies</a:t>
            </a:r>
            <a:r>
              <a:rPr lang="en-US" sz="2400" dirty="0"/>
              <a:t> (tau protein)</a:t>
            </a:r>
          </a:p>
          <a:p>
            <a:endParaRPr lang="en-US" sz="2400" dirty="0"/>
          </a:p>
          <a:p>
            <a:r>
              <a:rPr lang="en-US" sz="2400" dirty="0"/>
              <a:t>Microtubule associated protein (part of cell framework)</a:t>
            </a:r>
          </a:p>
          <a:p>
            <a:endParaRPr lang="en-US" sz="2400" dirty="0"/>
          </a:p>
          <a:p>
            <a:r>
              <a:rPr lang="en-US" sz="2400" dirty="0"/>
              <a:t>Tau is abnormally processed in </a:t>
            </a:r>
            <a:r>
              <a:rPr lang="en-US" sz="2400" dirty="0" err="1"/>
              <a:t>psp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Accumulated as hyperphosphorylated 4-repeat tau seen within neurons and glia</a:t>
            </a:r>
            <a:endParaRPr lang="en-IN" sz="2400" dirty="0"/>
          </a:p>
          <a:p>
            <a:pPr marL="0" indent="0">
              <a:buNone/>
            </a:pPr>
            <a:r>
              <a:rPr lang="en-IN" sz="2400" dirty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969930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9178F-16F6-4161-A421-88A508231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PATHOLOGY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772DDA-111F-420A-9E75-F6069C8C13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/>
              <a:t>B/l</a:t>
            </a:r>
            <a:r>
              <a:rPr lang="en-US" sz="2400" dirty="0"/>
              <a:t> loss of neurons and gliosis in the periaqueductal grey matter, superior colliculus, subthalamic nucleus, red nucleus, pallidum , dentate nucleus, pretectal and vestibular </a:t>
            </a:r>
            <a:r>
              <a:rPr lang="en-US" sz="2400" dirty="0" err="1"/>
              <a:t>nucleui</a:t>
            </a:r>
            <a:r>
              <a:rPr lang="en-US" sz="2400" dirty="0"/>
              <a:t> and to some extend in the oculomotor nuclei</a:t>
            </a:r>
            <a:endParaRPr lang="en-IN" sz="2400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527450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0B23B-31D9-4A27-A85C-986F631BC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FEATURES (OPCA)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65710-ED4C-4C38-86FD-360B3A42E2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Occularmotor</a:t>
            </a:r>
            <a:r>
              <a:rPr lang="en-US" sz="2400" dirty="0"/>
              <a:t> </a:t>
            </a:r>
            <a:r>
              <a:rPr lang="en-US" sz="2400" dirty="0" err="1"/>
              <a:t>dysfuction</a:t>
            </a:r>
            <a:endParaRPr lang="en-US" sz="2400" dirty="0"/>
          </a:p>
          <a:p>
            <a:r>
              <a:rPr lang="en-US" sz="2400" dirty="0"/>
              <a:t>Postural instability</a:t>
            </a:r>
          </a:p>
          <a:p>
            <a:r>
              <a:rPr lang="en-US" sz="2400" dirty="0"/>
              <a:t>Cognitive dysfunction</a:t>
            </a:r>
          </a:p>
          <a:p>
            <a:r>
              <a:rPr lang="en-US" sz="2400" dirty="0"/>
              <a:t>Akinesia</a:t>
            </a:r>
          </a:p>
        </p:txBody>
      </p:sp>
    </p:spTree>
    <p:extLst>
      <p:ext uri="{BB962C8B-B14F-4D97-AF65-F5344CB8AC3E}">
        <p14:creationId xmlns:p14="http://schemas.microsoft.com/office/powerpoint/2010/main" val="42677747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792C6-B169-4177-B477-717834A49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Occular</a:t>
            </a:r>
            <a:r>
              <a:rPr lang="en-US" dirty="0"/>
              <a:t> motor dysfunction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CFFA8-176B-4DFA-9DDD-1891CF1A6A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(O1) vertical supranuclear gaze  palsy</a:t>
            </a:r>
          </a:p>
          <a:p>
            <a:r>
              <a:rPr lang="en-US" sz="2400" dirty="0"/>
              <a:t>(O2) slow velocity of vertical saccades</a:t>
            </a:r>
          </a:p>
          <a:p>
            <a:r>
              <a:rPr lang="en-US" sz="2400" dirty="0"/>
              <a:t>(O3) frequent macro square wave jerks or “eyelid</a:t>
            </a:r>
          </a:p>
          <a:p>
            <a:pPr marL="0" indent="0">
              <a:buNone/>
            </a:pPr>
            <a:r>
              <a:rPr lang="en-US" sz="2400" dirty="0"/>
              <a:t>            opening apraxia”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2333344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83255-BD4D-4037-86EE-86D7EF41E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Postural instability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1BD30-85F1-4C90-8AE5-799358F7BD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(P1) repeated unprovoked falls within 3 </a:t>
            </a:r>
            <a:r>
              <a:rPr lang="en-US" sz="2400" dirty="0" err="1"/>
              <a:t>yrs</a:t>
            </a:r>
            <a:endParaRPr lang="en-US" sz="2400" dirty="0"/>
          </a:p>
          <a:p>
            <a:r>
              <a:rPr lang="en-US" sz="2400" dirty="0"/>
              <a:t>(P2) tendency to fall on the pull test within 3 </a:t>
            </a:r>
            <a:r>
              <a:rPr lang="en-US" sz="2400" dirty="0" err="1"/>
              <a:t>yrs</a:t>
            </a:r>
            <a:endParaRPr lang="en-US" sz="2400" dirty="0"/>
          </a:p>
          <a:p>
            <a:r>
              <a:rPr lang="en-US" sz="2400" dirty="0"/>
              <a:t>(P3) more than 2 steps backward on the pull test within 3 </a:t>
            </a:r>
          </a:p>
          <a:p>
            <a:pPr marL="0" indent="0">
              <a:buNone/>
            </a:pPr>
            <a:r>
              <a:rPr lang="en-US" sz="2400" dirty="0"/>
              <a:t>             years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1271963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AAAD0-71CE-45B7-B73B-81A085C3A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Cognitive dysfunction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22BC2-33D5-47F1-A68D-46CF38007F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(C1) speech/language disorder(</a:t>
            </a:r>
            <a:r>
              <a:rPr lang="en-US" sz="2400" dirty="0" err="1"/>
              <a:t>ie</a:t>
            </a:r>
            <a:r>
              <a:rPr lang="en-US" sz="2400" dirty="0"/>
              <a:t>, </a:t>
            </a:r>
            <a:r>
              <a:rPr lang="en-US" sz="2400" dirty="0" err="1"/>
              <a:t>nonfluent</a:t>
            </a:r>
            <a:r>
              <a:rPr lang="en-US" sz="2400" dirty="0"/>
              <a:t> aphasia</a:t>
            </a:r>
          </a:p>
          <a:p>
            <a:pPr marL="0" indent="0">
              <a:buNone/>
            </a:pPr>
            <a:r>
              <a:rPr lang="en-US" sz="2400" dirty="0"/>
              <a:t>            or progressive apraxia of speech</a:t>
            </a:r>
          </a:p>
          <a:p>
            <a:r>
              <a:rPr lang="en-US" sz="2400" dirty="0"/>
              <a:t>(C2) frontal cognitive/</a:t>
            </a:r>
            <a:r>
              <a:rPr lang="en-US" sz="2400" dirty="0" err="1"/>
              <a:t>behavioural</a:t>
            </a:r>
            <a:r>
              <a:rPr lang="en-US" sz="2400" dirty="0"/>
              <a:t> presentation</a:t>
            </a:r>
          </a:p>
          <a:p>
            <a:r>
              <a:rPr lang="en-US" sz="2400" dirty="0"/>
              <a:t>(C3) </a:t>
            </a:r>
            <a:r>
              <a:rPr lang="en-US" sz="2400" dirty="0" err="1"/>
              <a:t>corticobasal</a:t>
            </a:r>
            <a:r>
              <a:rPr lang="en-US" sz="2400" dirty="0"/>
              <a:t> syndrome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5282278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8E36A-A5DD-4BE7-A50A-0647BA1EF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Akinesia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874A6-E55C-428A-AD3E-54FD2460C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(A1) progressive gate freezing within 3 </a:t>
            </a:r>
            <a:r>
              <a:rPr lang="en-US" sz="2400" dirty="0" err="1"/>
              <a:t>yrs</a:t>
            </a:r>
            <a:endParaRPr lang="en-US" sz="2400" dirty="0"/>
          </a:p>
          <a:p>
            <a:r>
              <a:rPr lang="en-US" sz="2400" dirty="0"/>
              <a:t>(A2) </a:t>
            </a:r>
            <a:r>
              <a:rPr lang="en-US" sz="2400" dirty="0" err="1"/>
              <a:t>parkinsonism,akinetic</a:t>
            </a:r>
            <a:r>
              <a:rPr lang="en-US" sz="2400" dirty="0"/>
              <a:t> rigid, predominantly </a:t>
            </a:r>
          </a:p>
          <a:p>
            <a:pPr marL="0" indent="0">
              <a:buNone/>
            </a:pPr>
            <a:r>
              <a:rPr lang="en-US" sz="2400" dirty="0"/>
              <a:t>             axial, and levodopa resistant</a:t>
            </a:r>
          </a:p>
          <a:p>
            <a:r>
              <a:rPr lang="en-US" sz="2400" dirty="0"/>
              <a:t>(A3)Parkinsonism, with tremor and / or asymmetric and</a:t>
            </a:r>
          </a:p>
          <a:p>
            <a:pPr marL="0" indent="0">
              <a:buNone/>
            </a:pPr>
            <a:r>
              <a:rPr lang="en-US" sz="2400" dirty="0"/>
              <a:t>            /or levodopa responsive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5880547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91853-0609-4ED4-A4DA-507FEF82E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Mandatory inclusion criteria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449FF-909F-4DB3-99FF-F705DBC9D6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Sporadic </a:t>
            </a:r>
            <a:r>
              <a:rPr lang="en-US" sz="2400" dirty="0" err="1"/>
              <a:t>occurance</a:t>
            </a:r>
            <a:endParaRPr lang="en-US" sz="2400" dirty="0"/>
          </a:p>
          <a:p>
            <a:r>
              <a:rPr lang="en-US" sz="2400" dirty="0"/>
              <a:t>Age 40 years or older at onset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42390637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F0B99-C81C-458E-8344-F27186E4E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Mandatory clinical exclusion criteria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0880E-CFD0-474A-8F31-C24A935A8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98171"/>
            <a:ext cx="8915400" cy="4213051"/>
          </a:xfrm>
        </p:spPr>
        <p:txBody>
          <a:bodyPr>
            <a:normAutofit/>
          </a:bodyPr>
          <a:lstStyle/>
          <a:p>
            <a:r>
              <a:rPr lang="en-US" sz="2400" dirty="0"/>
              <a:t>Predominant, otherwise unexplained impairment of episodic memory – s/o </a:t>
            </a:r>
            <a:r>
              <a:rPr lang="en-US" sz="2400" dirty="0" err="1"/>
              <a:t>Alzeimer</a:t>
            </a:r>
            <a:r>
              <a:rPr lang="en-US" sz="2400" dirty="0"/>
              <a:t> d/s     </a:t>
            </a:r>
          </a:p>
          <a:p>
            <a:r>
              <a:rPr lang="en-US" sz="2400" dirty="0"/>
              <a:t>Predominant, otherwise unexplained autonomic failure</a:t>
            </a:r>
          </a:p>
          <a:p>
            <a:pPr marL="0" indent="0">
              <a:buNone/>
            </a:pPr>
            <a:r>
              <a:rPr lang="en-US" sz="2400" dirty="0"/>
              <a:t>    like orthostatic hypotension s/o MSA </a:t>
            </a:r>
            <a:r>
              <a:rPr lang="en-US" sz="2400" dirty="0" err="1"/>
              <a:t>orLBD</a:t>
            </a:r>
            <a:endParaRPr lang="en-US" sz="2400" dirty="0"/>
          </a:p>
          <a:p>
            <a:r>
              <a:rPr lang="en-US" sz="2400" dirty="0"/>
              <a:t>Predominant, otherwise unexplained visual hallucinations or </a:t>
            </a:r>
            <a:r>
              <a:rPr lang="en-US" sz="2400" dirty="0" err="1"/>
              <a:t>or</a:t>
            </a:r>
            <a:r>
              <a:rPr lang="en-US" sz="2400" dirty="0"/>
              <a:t> fluctuations in alertness- s/</a:t>
            </a:r>
            <a:r>
              <a:rPr lang="en-US" sz="2400" dirty="0" err="1"/>
              <a:t>oLBD</a:t>
            </a:r>
            <a:endParaRPr lang="en-US" sz="2400" dirty="0"/>
          </a:p>
          <a:p>
            <a:r>
              <a:rPr lang="en-US" sz="2400" dirty="0"/>
              <a:t>Predominant, otherwise unexplained </a:t>
            </a:r>
            <a:r>
              <a:rPr lang="en-US" sz="2400" dirty="0" err="1"/>
              <a:t>multisegmental</a:t>
            </a:r>
            <a:r>
              <a:rPr lang="en-US" sz="2400" dirty="0"/>
              <a:t> </a:t>
            </a:r>
            <a:r>
              <a:rPr lang="en-US" sz="2400" dirty="0" err="1"/>
              <a:t>umn</a:t>
            </a:r>
            <a:r>
              <a:rPr lang="en-US" sz="2400" dirty="0"/>
              <a:t> and </a:t>
            </a:r>
            <a:r>
              <a:rPr lang="en-US" sz="2400" dirty="0" err="1"/>
              <a:t>lmn</a:t>
            </a:r>
            <a:r>
              <a:rPr lang="en-US" sz="2400" dirty="0"/>
              <a:t> signs, s/o MND                                                      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8589414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9DC92-F8C9-4796-A181-4C9B880D5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A4B22-57FE-488D-ABA6-0F57339F5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41714"/>
            <a:ext cx="8915400" cy="4169508"/>
          </a:xfrm>
        </p:spPr>
        <p:txBody>
          <a:bodyPr>
            <a:normAutofit/>
          </a:bodyPr>
          <a:lstStyle/>
          <a:p>
            <a:r>
              <a:rPr lang="en-US" sz="2800" dirty="0"/>
              <a:t>Vascular etiology / autoimmune etiologies/metabolic encephalopathies or prion disease</a:t>
            </a:r>
          </a:p>
          <a:p>
            <a:r>
              <a:rPr lang="en-US" sz="2800" dirty="0"/>
              <a:t>History of encephalitis</a:t>
            </a:r>
          </a:p>
          <a:p>
            <a:r>
              <a:rPr lang="en-US" sz="2800" dirty="0"/>
              <a:t>Prominent appendicular ataxia</a:t>
            </a:r>
          </a:p>
          <a:p>
            <a:r>
              <a:rPr lang="en-US" sz="2800" dirty="0"/>
              <a:t>Identifiable causes for postural instability( </a:t>
            </a:r>
            <a:r>
              <a:rPr lang="en-US" sz="2800" dirty="0" err="1"/>
              <a:t>primay</a:t>
            </a:r>
            <a:r>
              <a:rPr lang="en-US" sz="2800" dirty="0"/>
              <a:t> sensory deficit/</a:t>
            </a:r>
            <a:r>
              <a:rPr lang="en-US" sz="2800" dirty="0" err="1"/>
              <a:t>vetibular</a:t>
            </a:r>
            <a:r>
              <a:rPr lang="en-US" sz="2800" dirty="0"/>
              <a:t> </a:t>
            </a:r>
            <a:r>
              <a:rPr lang="en-US" sz="2800" dirty="0" err="1"/>
              <a:t>dysfunction,severe</a:t>
            </a:r>
            <a:r>
              <a:rPr lang="en-US" sz="2800" dirty="0"/>
              <a:t> spasticity)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2437827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DC057-B0BD-4C20-AAE5-A745CA155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Diagnostic aids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F2A65-CF77-47D7-BA07-F8A9F85D3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2191658"/>
            <a:ext cx="8915400" cy="3777622"/>
          </a:xfrm>
        </p:spPr>
        <p:txBody>
          <a:bodyPr>
            <a:normAutofit/>
          </a:bodyPr>
          <a:lstStyle/>
          <a:p>
            <a:r>
              <a:rPr lang="en-US" sz="2800" dirty="0"/>
              <a:t>MRI brain</a:t>
            </a:r>
          </a:p>
          <a:p>
            <a:endParaRPr lang="en-US" sz="2800" dirty="0"/>
          </a:p>
          <a:p>
            <a:r>
              <a:rPr lang="en-US" sz="2800" dirty="0"/>
              <a:t>CSF analysis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4903130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F29BA-460A-4BB3-BF63-DC73F2E5D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3EAF4-3F7A-41B6-9AC3-94962F634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Challenging</a:t>
            </a:r>
          </a:p>
          <a:p>
            <a:r>
              <a:rPr lang="en-US" sz="2400" dirty="0"/>
              <a:t>Dopamine agonists , tricyclic antidepressants</a:t>
            </a:r>
          </a:p>
          <a:p>
            <a:r>
              <a:rPr lang="en-US" sz="2400" dirty="0"/>
              <a:t>Electroconvulsive therapy(ECT) may ameliorate motor symptoms in some</a:t>
            </a:r>
          </a:p>
          <a:p>
            <a:r>
              <a:rPr lang="en-US" sz="2400" dirty="0"/>
              <a:t>Rehabilitation ,prism glasses</a:t>
            </a:r>
          </a:p>
          <a:p>
            <a:r>
              <a:rPr lang="en-US" sz="2400" dirty="0"/>
              <a:t>Treatment of the sleep difficulties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5786432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D3D35-1002-4621-BC66-36B2510E6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5EA9E-655F-43AB-B495-2784D4B5F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THANK YOU</a:t>
            </a:r>
            <a:endParaRPr lang="en-IN" sz="4400" dirty="0"/>
          </a:p>
        </p:txBody>
      </p:sp>
    </p:spTree>
    <p:extLst>
      <p:ext uri="{BB962C8B-B14F-4D97-AF65-F5344CB8AC3E}">
        <p14:creationId xmlns:p14="http://schemas.microsoft.com/office/powerpoint/2010/main" val="799337700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1617</TotalTime>
  <Words>1329</Words>
  <Application>Microsoft Office PowerPoint</Application>
  <PresentationFormat>Widescreen</PresentationFormat>
  <Paragraphs>273</Paragraphs>
  <Slides>42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Arial</vt:lpstr>
      <vt:lpstr>Century Gothic</vt:lpstr>
      <vt:lpstr>Wingdings 3</vt:lpstr>
      <vt:lpstr>Wisp</vt:lpstr>
      <vt:lpstr>“I CAN HOLD BUT I CAN’T WRITE”</vt:lpstr>
      <vt:lpstr>PowerPoint Presentation</vt:lpstr>
      <vt:lpstr>History of present illness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ON EXAMINATION</vt:lpstr>
      <vt:lpstr>NERVOUS SYSTEM EXAMINATION</vt:lpstr>
      <vt:lpstr>PowerPoint Presentation</vt:lpstr>
      <vt:lpstr>CRANIAL NERVES</vt:lpstr>
      <vt:lpstr>PowerPoint Presentation</vt:lpstr>
      <vt:lpstr>MOTOR SYSTEM EXAMINATION</vt:lpstr>
      <vt:lpstr>REFLEXES</vt:lpstr>
      <vt:lpstr>PRIMITIVE REFLEXES</vt:lpstr>
      <vt:lpstr>PowerPoint Presentation</vt:lpstr>
      <vt:lpstr>SENSORY SYSTEM</vt:lpstr>
      <vt:lpstr>PowerPoint Presentation</vt:lpstr>
      <vt:lpstr>Examination of extrapyramidal system</vt:lpstr>
      <vt:lpstr>CLINICAl DIAGNOSIS</vt:lpstr>
      <vt:lpstr>INVESTIGATIONS</vt:lpstr>
      <vt:lpstr>MRI BRAIN – humming bird sign</vt:lpstr>
      <vt:lpstr>PowerPoint Presentation</vt:lpstr>
      <vt:lpstr>DIAGNOSIS</vt:lpstr>
      <vt:lpstr>Differential diagnosis</vt:lpstr>
      <vt:lpstr>PSP- differences from parkinsons disease</vt:lpstr>
      <vt:lpstr>PROGRESSIVE SUPRENUCLEAR PALSY</vt:lpstr>
      <vt:lpstr>PATHOLOGY</vt:lpstr>
      <vt:lpstr>PATHOLOGY</vt:lpstr>
      <vt:lpstr>CORE FEATURES (OPCA)</vt:lpstr>
      <vt:lpstr>Occular motor dysfunction</vt:lpstr>
      <vt:lpstr>Postural instability</vt:lpstr>
      <vt:lpstr>Cognitive dysfunction</vt:lpstr>
      <vt:lpstr>Akinesia</vt:lpstr>
      <vt:lpstr>Mandatory inclusion criteria</vt:lpstr>
      <vt:lpstr>Mandatory clinical exclusion criteria</vt:lpstr>
      <vt:lpstr>PowerPoint Presentation</vt:lpstr>
      <vt:lpstr>Diagnostic aids</vt:lpstr>
      <vt:lpstr>Treatment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Fazil Babu</dc:creator>
  <cp:lastModifiedBy>Fazil Babu</cp:lastModifiedBy>
  <cp:revision>56</cp:revision>
  <dcterms:created xsi:type="dcterms:W3CDTF">2022-04-03T02:04:09Z</dcterms:created>
  <dcterms:modified xsi:type="dcterms:W3CDTF">2022-04-08T02:49:29Z</dcterms:modified>
</cp:coreProperties>
</file>