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321" r:id="rId1"/>
  </p:sldMasterIdLst>
  <p:sldIdLst>
    <p:sldId id="28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8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014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82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156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689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49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021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250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892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308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946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9887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573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3890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9156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355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0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70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2" r:id="rId1"/>
    <p:sldLayoutId id="2147484323" r:id="rId2"/>
    <p:sldLayoutId id="2147484324" r:id="rId3"/>
    <p:sldLayoutId id="2147484325" r:id="rId4"/>
    <p:sldLayoutId id="2147484326" r:id="rId5"/>
    <p:sldLayoutId id="2147484327" r:id="rId6"/>
    <p:sldLayoutId id="2147484328" r:id="rId7"/>
    <p:sldLayoutId id="2147484329" r:id="rId8"/>
    <p:sldLayoutId id="2147484330" r:id="rId9"/>
    <p:sldLayoutId id="2147484331" r:id="rId10"/>
    <p:sldLayoutId id="2147484332" r:id="rId11"/>
    <p:sldLayoutId id="2147484333" r:id="rId12"/>
    <p:sldLayoutId id="2147484334" r:id="rId13"/>
    <p:sldLayoutId id="2147484335" r:id="rId14"/>
    <p:sldLayoutId id="2147484336" r:id="rId15"/>
    <p:sldLayoutId id="214748433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276E7B-F914-4F27-9E21-31BEE041F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954338"/>
            <a:ext cx="8915399" cy="3823043"/>
          </a:xfrm>
        </p:spPr>
        <p:txBody>
          <a:bodyPr/>
          <a:lstStyle/>
          <a:p>
            <a:r>
              <a:rPr lang="en-US"/>
              <a:t>CLINICAL CLUB-</a:t>
            </a:r>
            <a:br>
              <a:rPr lang="en-US"/>
            </a:br>
            <a:r>
              <a:rPr lang="en-US"/>
              <a:t>AN </a:t>
            </a:r>
            <a:r>
              <a:rPr lang="en-US" dirty="0"/>
              <a:t>INTERESTING CASE OF ANEMIA.</a:t>
            </a:r>
            <a:endParaRPr lang="en-IN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335CBF1-71E6-406E-82B8-25F56CE174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5672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SHINEY MATHEW </a:t>
            </a:r>
          </a:p>
          <a:p>
            <a:r>
              <a:rPr lang="en-US" dirty="0"/>
              <a:t>40 YRS , FEMALE </a:t>
            </a:r>
          </a:p>
          <a:p>
            <a:r>
              <a:rPr lang="en-US" dirty="0"/>
              <a:t>HOUSE WIFE</a:t>
            </a:r>
          </a:p>
          <a:p>
            <a:r>
              <a:rPr lang="en-US" dirty="0"/>
              <a:t>MANKOMBU </a:t>
            </a:r>
          </a:p>
          <a:p>
            <a:r>
              <a:rPr lang="en-US" dirty="0"/>
              <a:t>DOA 01/10/21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243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Presenting complaints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C/O DYSPNOEA ON EXERTION FOR THE PAST  6 MONTHS .</a:t>
            </a:r>
          </a:p>
        </p:txBody>
      </p:sp>
    </p:spTree>
    <p:extLst>
      <p:ext uri="{BB962C8B-B14F-4D97-AF65-F5344CB8AC3E}">
        <p14:creationId xmlns:p14="http://schemas.microsoft.com/office/powerpoint/2010/main" val="229281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PRESENTING ILLNESS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4" y="1854558"/>
            <a:ext cx="10363826" cy="3936641"/>
          </a:xfrm>
        </p:spPr>
        <p:txBody>
          <a:bodyPr>
            <a:normAutofit/>
          </a:bodyPr>
          <a:lstStyle/>
          <a:p>
            <a:r>
              <a:rPr lang="en-US" dirty="0"/>
              <a:t>C/O DYSPNEA ON EXERTION FOR THE PAST 6 MONTHS </a:t>
            </a:r>
          </a:p>
          <a:p>
            <a:r>
              <a:rPr lang="en-US" dirty="0"/>
              <a:t>WORSENED FROM FUNCTIONAL CLASS I TO FUNCTIONAL CLASS III FOR THE PAST 1 MONTHS .</a:t>
            </a:r>
          </a:p>
          <a:p>
            <a:r>
              <a:rPr lang="en-US" dirty="0"/>
              <a:t>H/O EPISODES OF ORTHOPNOEA +.</a:t>
            </a:r>
          </a:p>
          <a:p>
            <a:r>
              <a:rPr lang="en-US" dirty="0"/>
              <a:t>NO H/O EPISODES OF PND .</a:t>
            </a:r>
          </a:p>
          <a:p>
            <a:r>
              <a:rPr lang="en-US" dirty="0"/>
              <a:t>C/O BILATERAL PEDAL EDEMA FOR THE PAST 1 MONTH . </a:t>
            </a:r>
          </a:p>
          <a:p>
            <a:r>
              <a:rPr lang="en-US" dirty="0"/>
              <a:t>NO H/O ABDOMINAL  DISTENSION , OLIGURIA </a:t>
            </a:r>
          </a:p>
          <a:p>
            <a:r>
              <a:rPr lang="en-US" dirty="0"/>
              <a:t>NO H/O CHEST PAIN , PALPITATION OR SYNCOPE .</a:t>
            </a:r>
          </a:p>
          <a:p>
            <a:r>
              <a:rPr lang="en-US" dirty="0"/>
              <a:t>NO H/O FEVER , COUGH . </a:t>
            </a:r>
          </a:p>
          <a:p>
            <a:r>
              <a:rPr lang="en-US" dirty="0"/>
              <a:t>NO H/O BLEEDING PR , MELENA  OR HEMATURIA .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876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HISTORY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K/C/O   BRONCHIAL ASTHMA FOR THE PAST 3 YEARS ON MDI BUDECORT AND MDI SALBUTAMOL .</a:t>
            </a:r>
          </a:p>
          <a:p>
            <a:r>
              <a:rPr lang="en-US" dirty="0"/>
              <a:t>CASE OF PRIMARY INFERTILITY , EVALUTED OUTSIDE , USG 08/09 ? PID </a:t>
            </a:r>
          </a:p>
          <a:p>
            <a:r>
              <a:rPr lang="en-US" dirty="0"/>
              <a:t>HYDROTUBATION DONE IN 2011 – BOTH TUBES PATENT </a:t>
            </a:r>
          </a:p>
          <a:p>
            <a:r>
              <a:rPr lang="en-US" dirty="0"/>
              <a:t>USG 08/12 /14  ANTERIOR WALL FIBROID UTERUS </a:t>
            </a:r>
          </a:p>
          <a:p>
            <a:r>
              <a:rPr lang="en-US" dirty="0"/>
              <a:t>NOT A K/C/O DM, CAD , CVA ,SHTN, SEIZURE DISORDER , THYROID DISORDER </a:t>
            </a:r>
          </a:p>
          <a:p>
            <a:r>
              <a:rPr lang="en-US" dirty="0"/>
              <a:t>NO PAST H/O TB </a:t>
            </a:r>
          </a:p>
          <a:p>
            <a:r>
              <a:rPr lang="en-US" dirty="0"/>
              <a:t>NO H/O HOSPITAL ADMISSIONS OR SURGERIES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01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HISTORY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ADDICTIONS </a:t>
            </a:r>
          </a:p>
          <a:p>
            <a:r>
              <a:rPr lang="en-US" dirty="0"/>
              <a:t>HOUSE WIFE </a:t>
            </a:r>
          </a:p>
          <a:p>
            <a:r>
              <a:rPr lang="en-US" dirty="0"/>
              <a:t>FOLLOWS NON VEGETARIAN DIET .</a:t>
            </a:r>
          </a:p>
          <a:p>
            <a:r>
              <a:rPr lang="en-US" dirty="0"/>
              <a:t>MENARCHE ATTAINED AT THE AGE OF 13 YEARS </a:t>
            </a:r>
          </a:p>
          <a:p>
            <a:r>
              <a:rPr lang="en-US" dirty="0"/>
              <a:t>IRREGULAR CYCLES</a:t>
            </a:r>
          </a:p>
          <a:p>
            <a:r>
              <a:rPr lang="en-US" dirty="0"/>
              <a:t> H/O DYSMENORRHEA , MENORRHAGIA +.</a:t>
            </a:r>
          </a:p>
          <a:p>
            <a:r>
              <a:rPr lang="en-US" dirty="0"/>
              <a:t>LMP 18/09/21</a:t>
            </a:r>
          </a:p>
        </p:txBody>
      </p:sp>
    </p:spTree>
    <p:extLst>
      <p:ext uri="{BB962C8B-B14F-4D97-AF65-F5344CB8AC3E}">
        <p14:creationId xmlns:p14="http://schemas.microsoft.com/office/powerpoint/2010/main" val="1969813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MARRIED AT THE AGE OF 26 YEARS </a:t>
            </a:r>
          </a:p>
          <a:p>
            <a:r>
              <a:rPr lang="en-US" dirty="0"/>
              <a:t>PRIMARY INFERTILITY </a:t>
            </a:r>
          </a:p>
          <a:p>
            <a:r>
              <a:rPr lang="en-US" dirty="0"/>
              <a:t>EVALUATED .</a:t>
            </a:r>
          </a:p>
          <a:p>
            <a:r>
              <a:rPr lang="en-US" dirty="0"/>
              <a:t>NORMAL BOWEL AND BLADDER HABITS . </a:t>
            </a:r>
          </a:p>
        </p:txBody>
      </p:sp>
    </p:spTree>
    <p:extLst>
      <p:ext uri="{BB962C8B-B14F-4D97-AF65-F5344CB8AC3E}">
        <p14:creationId xmlns:p14="http://schemas.microsoft.com/office/powerpoint/2010/main" val="144010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FAMILY  AND SOCIOECONOMIC HISTORY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NUCLEAR FAMILY</a:t>
            </a:r>
          </a:p>
          <a:p>
            <a:r>
              <a:rPr lang="en-US" dirty="0"/>
              <a:t>FATHER IS A K/C/O TYPE II DM, CKD </a:t>
            </a:r>
          </a:p>
          <a:p>
            <a:r>
              <a:rPr lang="en-US" dirty="0"/>
              <a:t>MOTHER IS A K/C/O CAD, BRONCHIAL ASTHMA . </a:t>
            </a:r>
          </a:p>
          <a:p>
            <a:r>
              <a:rPr lang="en-US" dirty="0"/>
              <a:t>ELDER BROTHER 42 YRS OLD , NO DOCUMNTED CO MORBIDITIES </a:t>
            </a:r>
          </a:p>
          <a:p>
            <a:r>
              <a:rPr lang="en-US" dirty="0"/>
              <a:t>MIDDLE CASS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9018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EXAMINATION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CONSCIOUS,  ORIENTED AND CO OPERATIVE </a:t>
            </a:r>
          </a:p>
          <a:p>
            <a:r>
              <a:rPr lang="en-US" dirty="0"/>
              <a:t>MODERATELY BUILT AND WELL NOURISHED </a:t>
            </a:r>
          </a:p>
          <a:p>
            <a:r>
              <a:rPr lang="en-US" dirty="0"/>
              <a:t>HEIGHT 160 CM , WEIGHT 70 KG BMI</a:t>
            </a:r>
          </a:p>
          <a:p>
            <a:r>
              <a:rPr lang="en-US" dirty="0"/>
              <a:t>SEVERE PALLOR +, NO ICTERUS , CLUBBING , CYANOSIS , NO LYMPH NODE ENLARGEMENT </a:t>
            </a:r>
          </a:p>
          <a:p>
            <a:r>
              <a:rPr lang="en-US" dirty="0"/>
              <a:t>BILATERAL MILD PITTING PEDAL EDEMA +</a:t>
            </a:r>
          </a:p>
        </p:txBody>
      </p:sp>
    </p:spTree>
    <p:extLst>
      <p:ext uri="{BB962C8B-B14F-4D97-AF65-F5344CB8AC3E}">
        <p14:creationId xmlns:p14="http://schemas.microsoft.com/office/powerpoint/2010/main" val="196632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VITALS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 80/MIN, REGULAR , NORMAL IN VOLUME AND CHARACTER , NO RADIORADIAL DELAY , NO RADIOFEMORAL DELAY , NO VESSEL WALL THICKENING ,  EQUALLY  FELT IN ALL PERIPHERAL AREAS </a:t>
            </a:r>
          </a:p>
          <a:p>
            <a:r>
              <a:rPr lang="en-US" dirty="0"/>
              <a:t>BP 160/100 IN RIGHT ARM IN SITTING POSITION </a:t>
            </a:r>
          </a:p>
          <a:p>
            <a:r>
              <a:rPr lang="en-US" dirty="0"/>
              <a:t>RR 16/MIN , THORACOABDOMIAL, SP02  98 IN RA</a:t>
            </a:r>
          </a:p>
          <a:p>
            <a:r>
              <a:rPr lang="en-US" dirty="0"/>
              <a:t>AFEBRILE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496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EXAMINATION OF CARDIOVASCULAR SYSTEM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PRECORDIUM – NORMAL . JVP NOT ELEVATED </a:t>
            </a:r>
          </a:p>
          <a:p>
            <a:r>
              <a:rPr lang="en-US" dirty="0"/>
              <a:t>APICAL IMPULSE – LEFT  5</a:t>
            </a:r>
            <a:r>
              <a:rPr lang="en-US" baseline="30000" dirty="0"/>
              <a:t>TH</a:t>
            </a:r>
            <a:r>
              <a:rPr lang="en-US" dirty="0"/>
              <a:t> INTERCOSTAL SPACE 1.5 CM MEDIAL TO MIDCALVICULAR LINE </a:t>
            </a:r>
          </a:p>
          <a:p>
            <a:r>
              <a:rPr lang="en-US" dirty="0"/>
              <a:t>NO SIGNIFICANT PALPATORY FINDINGS </a:t>
            </a:r>
          </a:p>
          <a:p>
            <a:r>
              <a:rPr lang="en-US" dirty="0"/>
              <a:t>S1, S2 HEARD , NORMAL </a:t>
            </a:r>
          </a:p>
          <a:p>
            <a:r>
              <a:rPr lang="en-US" dirty="0"/>
              <a:t>NO MURMURS OR ADDITIONAL HEART SOUNDS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8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RESPIRATORY SYSTEM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TRACHEA CENTRAL </a:t>
            </a:r>
          </a:p>
          <a:p>
            <a:r>
              <a:rPr lang="en-US" dirty="0"/>
              <a:t>CHEST MOVEMENTS EQUAL ON BOTH SIDES</a:t>
            </a:r>
          </a:p>
          <a:p>
            <a:r>
              <a:rPr lang="en-US" dirty="0"/>
              <a:t>VOCAL FREMITUS – NORMAL OVER ALL AREAS  </a:t>
            </a:r>
          </a:p>
          <a:p>
            <a:r>
              <a:rPr lang="en-US" dirty="0"/>
              <a:t>PRECUSSION- RESONANCE FELT OVER ALL AREAS </a:t>
            </a:r>
          </a:p>
          <a:p>
            <a:r>
              <a:rPr lang="en-US" dirty="0"/>
              <a:t>VESICUALAR BREATH SOUNDS HEARD EQUALLY OVER ALL AREAS </a:t>
            </a:r>
          </a:p>
          <a:p>
            <a:r>
              <a:rPr lang="en-US" dirty="0"/>
              <a:t>NO BRONCHIAL BRATHING , NO ADVENTITIOUS LUNG SOUNDS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68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GASTROINTESTINAL SYSTEM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LIPS , ORAL CAVITY , TONGUE , PHARYNX NORMAL </a:t>
            </a:r>
          </a:p>
          <a:p>
            <a:r>
              <a:rPr lang="en-US" dirty="0"/>
              <a:t>ABDOMEN – SOFT , NON TENDER , NO HEPATOSPENOMEGALY </a:t>
            </a:r>
          </a:p>
          <a:p>
            <a:r>
              <a:rPr lang="en-US" dirty="0"/>
              <a:t>BOWEL SOUNDS HEARD </a:t>
            </a:r>
          </a:p>
          <a:p>
            <a:r>
              <a:rPr lang="en-US" dirty="0"/>
              <a:t> NO GUARDING/ RIGIDITY  </a:t>
            </a:r>
          </a:p>
        </p:txBody>
      </p:sp>
    </p:spTree>
    <p:extLst>
      <p:ext uri="{BB962C8B-B14F-4D97-AF65-F5344CB8AC3E}">
        <p14:creationId xmlns:p14="http://schemas.microsoft.com/office/powerpoint/2010/main" val="2401854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CENTRAL NERVOUS SYSTEM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HIGHER MENTAL FUNCTIONS NORMAL</a:t>
            </a:r>
          </a:p>
          <a:p>
            <a:r>
              <a:rPr lang="en-US" dirty="0"/>
              <a:t>CRANIAL NERVES  - WNL</a:t>
            </a:r>
          </a:p>
          <a:p>
            <a:r>
              <a:rPr lang="en-US" dirty="0"/>
              <a:t>NO SENSORY OR MOTOR DEFICITS </a:t>
            </a:r>
          </a:p>
          <a:p>
            <a:r>
              <a:rPr lang="en-US" dirty="0"/>
              <a:t>CEREBELLAR FUNCTIONS – ELICITED WELL </a:t>
            </a:r>
          </a:p>
          <a:p>
            <a:r>
              <a:rPr lang="en-US" dirty="0"/>
              <a:t>SPINE AND CRANIUM – NORMAL </a:t>
            </a:r>
          </a:p>
        </p:txBody>
      </p:sp>
    </p:spTree>
    <p:extLst>
      <p:ext uri="{BB962C8B-B14F-4D97-AF65-F5344CB8AC3E}">
        <p14:creationId xmlns:p14="http://schemas.microsoft.com/office/powerpoint/2010/main" val="2857778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INVESTIGATIONS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HB 4.9, RBC 1.56 M , TC 6700, DC P52 L35, PLT 2.71L  HCT14.9, MCV75.5</a:t>
            </a:r>
          </a:p>
          <a:p>
            <a:pPr marL="0" indent="0">
              <a:buNone/>
            </a:pPr>
            <a:r>
              <a:rPr lang="en-US" dirty="0"/>
              <a:t>MCH 34.4 MCHC 32.9, RDW 15.6</a:t>
            </a:r>
          </a:p>
          <a:p>
            <a:pPr marL="0" indent="0">
              <a:buNone/>
            </a:pPr>
            <a:r>
              <a:rPr lang="en-US" dirty="0"/>
              <a:t>RBS 95 , U/CR 32/1.2, SERUM ELECTROLYTES137/3.3</a:t>
            </a:r>
          </a:p>
          <a:p>
            <a:pPr marL="0" indent="0">
              <a:buNone/>
            </a:pPr>
            <a:r>
              <a:rPr lang="en-US" dirty="0"/>
              <a:t>TB 2.6, TP/ALB 7.1/4.2 OT/PT 24/13</a:t>
            </a:r>
          </a:p>
          <a:p>
            <a:pPr marL="0" indent="0">
              <a:buNone/>
            </a:pPr>
            <a:r>
              <a:rPr lang="en-US" dirty="0"/>
              <a:t>ALP 77</a:t>
            </a:r>
          </a:p>
          <a:p>
            <a:pPr marL="0" indent="0">
              <a:buNone/>
            </a:pPr>
            <a:r>
              <a:rPr lang="en-US" dirty="0"/>
              <a:t>DB O.4, IB 1.5</a:t>
            </a:r>
          </a:p>
          <a:p>
            <a:r>
              <a:rPr lang="en-US" dirty="0"/>
              <a:t>URE- ALBUMIN NIL , SUGAR NIL , DEPOSITS – NO ABNORMLITIES DETECTED .</a:t>
            </a:r>
          </a:p>
        </p:txBody>
      </p:sp>
    </p:spTree>
    <p:extLst>
      <p:ext uri="{BB962C8B-B14F-4D97-AF65-F5344CB8AC3E}">
        <p14:creationId xmlns:p14="http://schemas.microsoft.com/office/powerpoint/2010/main" val="973535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047741"/>
            <a:ext cx="8596668" cy="399362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CHEST X RAY  PA VIEW – INCREASED HILAR PROMINENCE ON RIGHT SIDE .</a:t>
            </a:r>
          </a:p>
          <a:p>
            <a:pPr marL="0" indent="0">
              <a:buNone/>
            </a:pPr>
            <a:r>
              <a:rPr lang="en-US" dirty="0"/>
              <a:t>      </a:t>
            </a:r>
          </a:p>
          <a:p>
            <a:r>
              <a:rPr lang="en-US" dirty="0"/>
              <a:t>ECG – SINUS TACHYCARDIA @100/MIN, NO SIGNIFICANT ST T CHANGES </a:t>
            </a:r>
          </a:p>
          <a:p>
            <a:r>
              <a:rPr lang="en-US" dirty="0"/>
              <a:t>USG ABDOMEN – HEPATOSPLENOMEGALY, GRADE 1 FATTY LIVER </a:t>
            </a:r>
          </a:p>
          <a:p>
            <a:r>
              <a:rPr lang="en-US" dirty="0"/>
              <a:t>RENAL ARTERY DOPPLER – NORMAL DOPPLER STUDY </a:t>
            </a:r>
          </a:p>
          <a:p>
            <a:r>
              <a:rPr lang="en-US" dirty="0"/>
              <a:t>PERIPHERAL SMEAR ON 04/10 – ANISOCYTOSIS , MICROCYTIC HYPOCHROMIC ANEMIA,  MACROCYTES  , PENCIL CELLS , TEAR DROP CELLS .</a:t>
            </a:r>
          </a:p>
          <a:p>
            <a:pPr marL="0" indent="0">
              <a:buNone/>
            </a:pPr>
            <a:r>
              <a:rPr lang="en-US" dirty="0"/>
              <a:t>     NO PARASITES</a:t>
            </a:r>
          </a:p>
          <a:p>
            <a:r>
              <a:rPr lang="en-US" dirty="0"/>
              <a:t>RETICULOCYTE COUNT 0.3%</a:t>
            </a:r>
          </a:p>
          <a:p>
            <a:r>
              <a:rPr lang="en-US" dirty="0"/>
              <a:t>SOB NEGATIVE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9252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DCT ON 05/1O AND 06/10 – POSITIVE </a:t>
            </a:r>
          </a:p>
          <a:p>
            <a:r>
              <a:rPr lang="en-US" dirty="0"/>
              <a:t>LDH 451 (&lt;480)</a:t>
            </a:r>
          </a:p>
          <a:p>
            <a:r>
              <a:rPr lang="en-US" dirty="0"/>
              <a:t>HBSAG, ANTI HCV, HIV – NEGATIVE</a:t>
            </a:r>
          </a:p>
          <a:p>
            <a:r>
              <a:rPr lang="en-US" dirty="0"/>
              <a:t>SPUTUM CBNAAT- MTB NOT DETECTED </a:t>
            </a:r>
          </a:p>
          <a:p>
            <a:r>
              <a:rPr lang="en-US" dirty="0"/>
              <a:t>MANTOUX TEST – NEGATIVE</a:t>
            </a:r>
          </a:p>
          <a:p>
            <a:r>
              <a:rPr lang="en-US" dirty="0"/>
              <a:t>TSH 1.02 NORMAL </a:t>
            </a:r>
          </a:p>
          <a:p>
            <a:r>
              <a:rPr lang="en-US" dirty="0"/>
              <a:t>VITAMIN B 12 LEVEL 471 NORMAL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253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SERUM FERRITIN 263 NORMAL</a:t>
            </a:r>
          </a:p>
          <a:p>
            <a:r>
              <a:rPr lang="en-US" dirty="0"/>
              <a:t>UIBC 225 NORMAL </a:t>
            </a:r>
          </a:p>
          <a:p>
            <a:r>
              <a:rPr lang="en-US" dirty="0"/>
              <a:t>TIBC 290 NORMAL </a:t>
            </a:r>
          </a:p>
          <a:p>
            <a:r>
              <a:rPr lang="en-US" dirty="0"/>
              <a:t>TSAT 22.41</a:t>
            </a:r>
          </a:p>
          <a:p>
            <a:r>
              <a:rPr lang="en-US" dirty="0"/>
              <a:t>ANA – NEGATIVE BY IMMUNOFLORESCENCE , ANA PROFILE NEGATIVE </a:t>
            </a:r>
          </a:p>
          <a:p>
            <a:r>
              <a:rPr lang="en-US" dirty="0"/>
              <a:t>ANTI DSDNA – NEGATIVE </a:t>
            </a:r>
          </a:p>
          <a:p>
            <a:r>
              <a:rPr lang="en-US" dirty="0"/>
              <a:t>FBS 85</a:t>
            </a:r>
          </a:p>
          <a:p>
            <a:r>
              <a:rPr lang="en-US" dirty="0"/>
              <a:t>FASTING SEROM CHOLESTROL 118</a:t>
            </a:r>
          </a:p>
          <a:p>
            <a:r>
              <a:rPr lang="en-US" dirty="0"/>
              <a:t>LDL  78 </a:t>
            </a:r>
          </a:p>
          <a:p>
            <a:r>
              <a:rPr lang="en-US" dirty="0"/>
              <a:t>PT INR , APTT – WNL </a:t>
            </a:r>
          </a:p>
        </p:txBody>
      </p:sp>
    </p:spTree>
    <p:extLst>
      <p:ext uri="{BB962C8B-B14F-4D97-AF65-F5344CB8AC3E}">
        <p14:creationId xmlns:p14="http://schemas.microsoft.com/office/powerpoint/2010/main" val="1548332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CECT THORAX AND ABDOMEN ON 13/10 – FILLING DEFECT SUGGESTIVE OF PULMONARY EMBOLISM NOTED IN SEGMENTAL AND SUBSEGMENTAL BRANCHES OF BILATERAL PULMONARY ARTERIES .HEPATOSPLENOMEGALY WITH SPLENIC INFARCT ,FLUID DENSITY AREAS IN BETWEEN RIGHT BCV, SVC AND AORTA , POSSILBLY HIGH RIDING VARIANT OF SUPERIOR PERICARDIAL RECESS .</a:t>
            </a:r>
          </a:p>
          <a:p>
            <a:r>
              <a:rPr lang="en-US" dirty="0"/>
              <a:t>BILARETAL LOWER LIMB  VENOUS </a:t>
            </a:r>
            <a:r>
              <a:rPr lang="en-US"/>
              <a:t>DOPLLER – NO EVIDENCE OF DVT </a:t>
            </a:r>
            <a:endParaRPr lang="en-US" dirty="0"/>
          </a:p>
          <a:p>
            <a:r>
              <a:rPr lang="en-US" dirty="0"/>
              <a:t>ECHOCARDIOGRAPHY ON 15/10-GOOD BIVENTRICULAR FUNCTION EF 67%</a:t>
            </a:r>
          </a:p>
          <a:p>
            <a:pPr marL="0" indent="0">
              <a:buNone/>
            </a:pPr>
            <a:r>
              <a:rPr lang="en-US" dirty="0"/>
              <a:t>     NO THROMBUS VISUALISED IN MPA, PROXIMAL RPA,LPA. NO CLOT/ VEGETATION        NO PERICARDIAL EFFUSION , ALL VALVES NORMAL, NO PAH.</a:t>
            </a:r>
          </a:p>
        </p:txBody>
      </p:sp>
    </p:spTree>
    <p:extLst>
      <p:ext uri="{BB962C8B-B14F-4D97-AF65-F5344CB8AC3E}">
        <p14:creationId xmlns:p14="http://schemas.microsoft.com/office/powerpoint/2010/main" val="2759142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ANTIPHOSPHOLIPID ANTIBODY – IG M POSITIVE , IG G NEGATIVE </a:t>
            </a:r>
          </a:p>
          <a:p>
            <a:r>
              <a:rPr lang="en-US" dirty="0"/>
              <a:t>ANTICARDIOLIPIN ANTIBODY – IG M POSITIVE , IG G NEGATIVE </a:t>
            </a:r>
          </a:p>
          <a:p>
            <a:r>
              <a:rPr lang="en-US" dirty="0"/>
              <a:t>ANTI BETA 2 GLYCOPROTEIN ANTIBODY – IG M POSITIVE , IG G NEGATIVE </a:t>
            </a:r>
          </a:p>
          <a:p>
            <a:r>
              <a:rPr lang="en-US" dirty="0"/>
              <a:t>SERUM HOMOCYSTEINE – NORMAL </a:t>
            </a:r>
          </a:p>
          <a:p>
            <a:r>
              <a:rPr lang="en-US" dirty="0"/>
              <a:t>SERUM HAPTOGLOBULIN NORMAL </a:t>
            </a:r>
          </a:p>
          <a:p>
            <a:r>
              <a:rPr lang="en-US" dirty="0"/>
              <a:t>LUPUS ANTICOAGULANT 35.5 (28-45</a:t>
            </a:r>
          </a:p>
          <a:p>
            <a:r>
              <a:rPr lang="en-US" dirty="0"/>
              <a:t>REPEAT PERIPHERAL SMEAR ON 22/ 10 – NO EVIDENCE OF ACTIVE HEMOLYSIS , ANISOPOIKILOCYTOISIS , NORMOCYTS, MICROCYTES , OVALOCUYES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049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A39E6-6CA4-4D3D-BB88-15EE529D8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38501-CE0C-451C-A3E3-90C5E9DB9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PRIMARY ANTIPHOSPHOLIPID SYNDROME AND AUTOIMMUNE HEMOLYTIC ANEMIA </a:t>
            </a:r>
          </a:p>
          <a:p>
            <a:r>
              <a:rPr lang="en-US" dirty="0"/>
              <a:t>SEGMENTAL AMD SUBSEGMENTAL PULMONARY EMBOLISM .</a:t>
            </a:r>
          </a:p>
          <a:p>
            <a:r>
              <a:rPr lang="en-US" dirty="0"/>
              <a:t>PRIMARY INFERILITY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1678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PATIENT WAS TREATED WITH O2 INHALATION , INJ.FRUSEMIDE  </a:t>
            </a:r>
          </a:p>
          <a:p>
            <a:r>
              <a:rPr lang="en-US" dirty="0"/>
              <a:t>PRC  TRANSFUSIONS GIVEN FOR CORRECTION OF ANEMIA .</a:t>
            </a:r>
          </a:p>
          <a:p>
            <a:r>
              <a:rPr lang="en-US" dirty="0"/>
              <a:t>ORAL IRON GIVEN . </a:t>
            </a:r>
          </a:p>
          <a:p>
            <a:r>
              <a:rPr lang="en-US" dirty="0"/>
              <a:t>INJ. METHYL PREDNISOLONE PULSE THERAPY GIVEN , THEN SWITHED TO ORAL PREDNISOLONE </a:t>
            </a:r>
          </a:p>
          <a:p>
            <a:r>
              <a:rPr lang="en-US" dirty="0"/>
              <a:t>INJ. LMWH GIVEN , LOW DOSE APIRIN STARTED .</a:t>
            </a:r>
          </a:p>
          <a:p>
            <a:r>
              <a:rPr lang="en-US" dirty="0"/>
              <a:t>OAC( WARFARIN STRATED ) .</a:t>
            </a:r>
          </a:p>
          <a:p>
            <a:r>
              <a:rPr lang="en-US" dirty="0"/>
              <a:t>PT- INR MONITORING DONE , WARFARIN DOSE ADJUSTED TO OPTIMIZE INR </a:t>
            </a:r>
          </a:p>
        </p:txBody>
      </p:sp>
    </p:spTree>
    <p:extLst>
      <p:ext uri="{BB962C8B-B14F-4D97-AF65-F5344CB8AC3E}">
        <p14:creationId xmlns:p14="http://schemas.microsoft.com/office/powerpoint/2010/main" val="3944254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4B15D-79B0-41F1-9B86-0058CD29D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B6FCB-5779-432E-8EF3-B04E3940F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 WAS DIACHRGED AFTER OPTIMIZING MEDICATIONS AND ANEMIA CORRCETION </a:t>
            </a:r>
          </a:p>
          <a:p>
            <a:r>
              <a:rPr lang="en-US" dirty="0"/>
              <a:t>ON NEXT M4 OP DAY , SHE WAS PRESENTED WITH HEMATURIA , DIAGNOSED AS  WARFARIN INDUCED COAGULOATHY .</a:t>
            </a:r>
          </a:p>
          <a:p>
            <a:r>
              <a:rPr lang="en-US" dirty="0"/>
              <a:t>ADMITTED , TREATED AND DISCHARGED .</a:t>
            </a:r>
          </a:p>
          <a:p>
            <a:r>
              <a:rPr lang="en-US" dirty="0"/>
              <a:t>ADVISED GYNAECOLOGY CONSULTATION FOR MANAGEMENT OF PRIMARY INFERTILITY  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06178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06B01-6994-42CA-BC12-D492C456B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B420CD-BFA2-4D0E-A918-A8A784EFE6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50" y="0"/>
            <a:ext cx="10648949" cy="6762750"/>
          </a:xfrm>
        </p:spPr>
      </p:pic>
    </p:spTree>
    <p:extLst>
      <p:ext uri="{BB962C8B-B14F-4D97-AF65-F5344CB8AC3E}">
        <p14:creationId xmlns:p14="http://schemas.microsoft.com/office/powerpoint/2010/main" val="14773781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6A8B1-EEF4-41F6-A973-3D73243E6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BCE7E2-65E9-454C-92B0-3D1539190F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2049" y="438149"/>
            <a:ext cx="9134475" cy="6124575"/>
          </a:xfrm>
        </p:spPr>
      </p:pic>
    </p:spTree>
    <p:extLst>
      <p:ext uri="{BB962C8B-B14F-4D97-AF65-F5344CB8AC3E}">
        <p14:creationId xmlns:p14="http://schemas.microsoft.com/office/powerpoint/2010/main" val="332759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3E1D2-A5BA-486F-83ED-AAC38137C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96252E-01C1-4755-BF94-1EDAB0B440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5901" y="624110"/>
            <a:ext cx="9829800" cy="5287740"/>
          </a:xfrm>
        </p:spPr>
      </p:pic>
    </p:spTree>
    <p:extLst>
      <p:ext uri="{BB962C8B-B14F-4D97-AF65-F5344CB8AC3E}">
        <p14:creationId xmlns:p14="http://schemas.microsoft.com/office/powerpoint/2010/main" val="4169663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37126-A0F4-4A18-A944-4C2E77F9F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553BD4-1D0B-4F93-ABE8-99D2568AB2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2175" y="190500"/>
            <a:ext cx="8267700" cy="6572250"/>
          </a:xfrm>
        </p:spPr>
      </p:pic>
    </p:spTree>
    <p:extLst>
      <p:ext uri="{BB962C8B-B14F-4D97-AF65-F5344CB8AC3E}">
        <p14:creationId xmlns:p14="http://schemas.microsoft.com/office/powerpoint/2010/main" val="13769703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A8ABA-86F4-4848-A1B6-9F887A43C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8CA67B-8036-421E-BF8E-3A4BAA2C27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2912" y="361949"/>
            <a:ext cx="8911687" cy="6162675"/>
          </a:xfrm>
        </p:spPr>
      </p:pic>
    </p:spTree>
    <p:extLst>
      <p:ext uri="{BB962C8B-B14F-4D97-AF65-F5344CB8AC3E}">
        <p14:creationId xmlns:p14="http://schemas.microsoft.com/office/powerpoint/2010/main" val="5912891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75453-7936-45EF-A810-29DCF1082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2016CB-B409-415B-8B99-C70E535D16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2625" y="266700"/>
            <a:ext cx="8039100" cy="5645150"/>
          </a:xfrm>
        </p:spPr>
      </p:pic>
    </p:spTree>
    <p:extLst>
      <p:ext uri="{BB962C8B-B14F-4D97-AF65-F5344CB8AC3E}">
        <p14:creationId xmlns:p14="http://schemas.microsoft.com/office/powerpoint/2010/main" val="39797895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5BF69-1A25-4C33-9109-DB5B03967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98F67-75E2-4113-81FA-FF32C286D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THANK YOU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3081364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3120</TotalTime>
  <Words>1043</Words>
  <Application>Microsoft Office PowerPoint</Application>
  <PresentationFormat>Widescreen</PresentationFormat>
  <Paragraphs>147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Century Gothic</vt:lpstr>
      <vt:lpstr>Wingdings 3</vt:lpstr>
      <vt:lpstr>Wisp</vt:lpstr>
      <vt:lpstr>CLINICAL CLUB- AN INTERESTING CASE OF ANEMIA.</vt:lpstr>
      <vt:lpstr>PowerPoint Presentation</vt:lpstr>
      <vt:lpstr>Presenting complaints</vt:lpstr>
      <vt:lpstr>HISTORY OF PRESENTING ILLNESS </vt:lpstr>
      <vt:lpstr>PAST HISTORY </vt:lpstr>
      <vt:lpstr>PERSONAL HISTORY </vt:lpstr>
      <vt:lpstr>PowerPoint Presentation</vt:lpstr>
      <vt:lpstr>FAMILY  AND SOCIOECONOMIC HISTORY   </vt:lpstr>
      <vt:lpstr>GENERAL EXAMINATION </vt:lpstr>
      <vt:lpstr>VITALS  </vt:lpstr>
      <vt:lpstr>EXAMINATION OF CARDIOVASCULAR SYSTEM </vt:lpstr>
      <vt:lpstr>RESPIRATORY SYSTEM </vt:lpstr>
      <vt:lpstr>GASTROINTESTINAL SYSTEM </vt:lpstr>
      <vt:lpstr>CENTRAL NERVOUS SYSTEM </vt:lpstr>
      <vt:lpstr>BLOOD INVESTIGATIONS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club on 03/12/21</dc:title>
  <dc:creator>Microsoft account</dc:creator>
  <cp:lastModifiedBy>sajeevgeorgev@gmail.com</cp:lastModifiedBy>
  <cp:revision>39</cp:revision>
  <dcterms:created xsi:type="dcterms:W3CDTF">2021-12-01T16:42:12Z</dcterms:created>
  <dcterms:modified xsi:type="dcterms:W3CDTF">2022-03-12T06:48:48Z</dcterms:modified>
</cp:coreProperties>
</file>