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notesMasterIdLst>
    <p:notesMasterId r:id="rId38"/>
  </p:notesMasterIdLst>
  <p:sldIdLst>
    <p:sldId id="256" r:id="rId2"/>
    <p:sldId id="257" r:id="rId3"/>
    <p:sldId id="258" r:id="rId4"/>
    <p:sldId id="267" r:id="rId5"/>
    <p:sldId id="268" r:id="rId6"/>
    <p:sldId id="260" r:id="rId7"/>
    <p:sldId id="270" r:id="rId8"/>
    <p:sldId id="271" r:id="rId9"/>
    <p:sldId id="269" r:id="rId10"/>
    <p:sldId id="272" r:id="rId11"/>
    <p:sldId id="274" r:id="rId12"/>
    <p:sldId id="275" r:id="rId13"/>
    <p:sldId id="306" r:id="rId14"/>
    <p:sldId id="308" r:id="rId15"/>
    <p:sldId id="307" r:id="rId16"/>
    <p:sldId id="309" r:id="rId17"/>
    <p:sldId id="310" r:id="rId18"/>
    <p:sldId id="284" r:id="rId19"/>
    <p:sldId id="311" r:id="rId20"/>
    <p:sldId id="312" r:id="rId21"/>
    <p:sldId id="313" r:id="rId22"/>
    <p:sldId id="315" r:id="rId23"/>
    <p:sldId id="288" r:id="rId24"/>
    <p:sldId id="290" r:id="rId25"/>
    <p:sldId id="291" r:id="rId26"/>
    <p:sldId id="293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14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CD0F8-5129-4E1C-9D71-AE4D41B633A1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B0FA6-D947-4745-971D-31AC0405C5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584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Clinical </a:t>
            </a:r>
            <a:r>
              <a:rPr lang="en-US" dirty="0" err="1"/>
              <a:t>presntn</a:t>
            </a:r>
            <a:r>
              <a:rPr lang="en-US" dirty="0"/>
              <a:t> different from typical </a:t>
            </a:r>
            <a:r>
              <a:rPr lang="en-US" dirty="0" err="1"/>
              <a:t>cidp</a:t>
            </a:r>
            <a:r>
              <a:rPr lang="en-US" dirty="0"/>
              <a:t>  are </a:t>
            </a:r>
            <a:r>
              <a:rPr lang="en-US" dirty="0" err="1"/>
              <a:t>consdrd</a:t>
            </a:r>
            <a:r>
              <a:rPr lang="en-US" dirty="0"/>
              <a:t> </a:t>
            </a:r>
            <a:r>
              <a:rPr lang="en-US" dirty="0" err="1"/>
              <a:t>cidp</a:t>
            </a:r>
            <a:r>
              <a:rPr lang="en-US" dirty="0"/>
              <a:t> </a:t>
            </a:r>
            <a:r>
              <a:rPr lang="en-US" dirty="0" err="1"/>
              <a:t>varints</a:t>
            </a:r>
            <a:r>
              <a:rPr lang="en-US" dirty="0"/>
              <a:t>, </a:t>
            </a:r>
            <a:r>
              <a:rPr lang="en-US" dirty="0" err="1"/>
              <a:t>bcz</a:t>
            </a:r>
            <a:r>
              <a:rPr lang="en-US" dirty="0"/>
              <a:t> the </a:t>
            </a:r>
            <a:r>
              <a:rPr lang="en-US" dirty="0" err="1"/>
              <a:t>shre</a:t>
            </a:r>
            <a:r>
              <a:rPr lang="en-US" dirty="0"/>
              <a:t> the </a:t>
            </a:r>
            <a:r>
              <a:rPr lang="en-US" dirty="0" err="1"/>
              <a:t>comn</a:t>
            </a:r>
            <a:r>
              <a:rPr lang="en-US" dirty="0"/>
              <a:t> </a:t>
            </a:r>
            <a:r>
              <a:rPr lang="en-US" dirty="0" err="1"/>
              <a:t>featues</a:t>
            </a:r>
            <a:r>
              <a:rPr lang="en-US" dirty="0"/>
              <a:t> of </a:t>
            </a:r>
            <a:r>
              <a:rPr lang="en-US" dirty="0" err="1"/>
              <a:t>demyelinatiom</a:t>
            </a:r>
            <a:r>
              <a:rPr lang="en-US" dirty="0"/>
              <a:t> and response to immune </a:t>
            </a:r>
            <a:r>
              <a:rPr lang="en-US" dirty="0" err="1"/>
              <a:t>therpy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B0FA6-D947-4745-971D-31AC0405C55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6094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75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535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24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166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3678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689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43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26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52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924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347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C33A3C1-81EA-4E6A-BD5D-F0541D8CCD88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5204C38-41EF-4446-8198-16501E2D14B4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62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349B-A3EE-44D4-BD71-A0AFBA26A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4624466" cy="1463040"/>
          </a:xfrm>
        </p:spPr>
        <p:txBody>
          <a:bodyPr/>
          <a:lstStyle/>
          <a:p>
            <a:r>
              <a:rPr lang="en-US" dirty="0"/>
              <a:t>CIDP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43EF6-73FB-4DFE-8756-EDF53853E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3862" y="4960137"/>
            <a:ext cx="2457138" cy="1463040"/>
          </a:xfrm>
        </p:spPr>
        <p:txBody>
          <a:bodyPr/>
          <a:lstStyle/>
          <a:p>
            <a:r>
              <a:rPr lang="en-US" dirty="0"/>
              <a:t>DR SYAMILY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6304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571A6-ED77-4156-90DB-05CCE72C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61693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EEF52-7C0D-4A3E-84E5-C0DC4C31D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482436"/>
            <a:ext cx="9720073" cy="4826924"/>
          </a:xfrm>
        </p:spPr>
        <p:txBody>
          <a:bodyPr>
            <a:normAutofit/>
          </a:bodyPr>
          <a:lstStyle/>
          <a:p>
            <a:pPr lvl="1"/>
            <a:r>
              <a:rPr lang="en-IN" sz="3200" cap="none" dirty="0"/>
              <a:t>Chronic inflammatory demyelinating polyneuropathy (also known as chronic inflammatory demyelinating polyradiculoneuropathy) is an </a:t>
            </a:r>
            <a:r>
              <a:rPr lang="en-IN" sz="3200" cap="none" dirty="0">
                <a:solidFill>
                  <a:srgbClr val="FF0000"/>
                </a:solidFill>
              </a:rPr>
              <a:t>acquired, immune-mediated neuropathy </a:t>
            </a:r>
            <a:r>
              <a:rPr lang="en-IN" sz="3200" cap="none" dirty="0"/>
              <a:t>affecting peripheral nerves and nerve roots. </a:t>
            </a:r>
          </a:p>
          <a:p>
            <a:pPr marL="457200" lvl="1" indent="0">
              <a:buNone/>
            </a:pPr>
            <a:endParaRPr lang="en-IN" sz="3200" cap="none" dirty="0"/>
          </a:p>
          <a:p>
            <a:pPr lvl="1"/>
            <a:r>
              <a:rPr lang="en-IN" sz="3200" cap="none" dirty="0"/>
              <a:t>Characterized by a relapsing-remitting or progressive course, glucocorticoid       responsiveness, and electrodiagnostic or pathologic features of demyelination.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420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1477C-4207-4675-9EA2-A82BDF0C5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A739-79F8-4838-BBA5-DBE94B19F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cap="none" dirty="0"/>
              <a:t>In its classic form, </a:t>
            </a:r>
            <a:r>
              <a:rPr lang="en-US" sz="3200" cap="none" dirty="0" err="1"/>
              <a:t>cidp</a:t>
            </a:r>
            <a:r>
              <a:rPr lang="en-US" sz="3200" cap="none" dirty="0"/>
              <a:t> manifests as a symmetric, motor-predominant neuropathy that results in both proximal and distal muscle weakness. </a:t>
            </a:r>
          </a:p>
          <a:p>
            <a:r>
              <a:rPr lang="en-US" sz="3200" cap="none" dirty="0"/>
              <a:t>Recognized variants include asymmetric and/or sensory-predominant forms. all share the common pathophysiology of inflammatory demyelination.</a:t>
            </a:r>
            <a:endParaRPr lang="en-IN" sz="3200" cap="none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579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0FBF-273A-4725-AB89-1DEE03078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72529"/>
          </a:xfrm>
        </p:spPr>
        <p:txBody>
          <a:bodyPr/>
          <a:lstStyle/>
          <a:p>
            <a:r>
              <a:rPr lang="en-US" dirty="0"/>
              <a:t>                     pathophysiology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829D5-5860-44BE-A072-30F3CA289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357745"/>
            <a:ext cx="9720073" cy="5222937"/>
          </a:xfrm>
        </p:spPr>
        <p:txBody>
          <a:bodyPr>
            <a:normAutofit/>
          </a:bodyPr>
          <a:lstStyle/>
          <a:p>
            <a:r>
              <a:rPr lang="en-US" sz="2800" dirty="0"/>
              <a:t>Primarily a t cell mediated process-</a:t>
            </a:r>
            <a:r>
              <a:rPr lang="en-US" sz="2800" cap="none" dirty="0"/>
              <a:t>supported by evidence of T cell activation, crossing of the blood-nerve barrier by activated T cells, and expression of cytokines, tumor necrosis factor, interferons.</a:t>
            </a:r>
          </a:p>
          <a:p>
            <a:endParaRPr lang="en-US" sz="2800" dirty="0"/>
          </a:p>
          <a:p>
            <a:r>
              <a:rPr lang="en-US" sz="2800" dirty="0"/>
              <a:t>Response to plasmapheresis suggest  a possible role of b cell mediated immune response.</a:t>
            </a:r>
          </a:p>
          <a:p>
            <a:r>
              <a:rPr lang="en-US" sz="2800" cap="none" dirty="0"/>
              <a:t>Both  t cell as we</a:t>
            </a:r>
            <a:r>
              <a:rPr lang="en-US" sz="2800" dirty="0"/>
              <a:t>ll as b cell mediated inflammation leads to neuronal damage and dysfunction</a:t>
            </a:r>
          </a:p>
          <a:p>
            <a:r>
              <a:rPr lang="en-US" sz="2800" cap="none" dirty="0"/>
              <a:t>The activated t cells along with </a:t>
            </a:r>
            <a:r>
              <a:rPr lang="en-US" sz="2800" dirty="0"/>
              <a:t>macrophage acts as antigen presenting cells and bind directly to targeted structures to promote </a:t>
            </a:r>
            <a:r>
              <a:rPr lang="en-US" sz="2800" dirty="0" err="1"/>
              <a:t>demylination</a:t>
            </a:r>
            <a:endParaRPr lang="en-US" sz="2800" cap="none" dirty="0"/>
          </a:p>
          <a:p>
            <a:endParaRPr lang="en-US" sz="2800" cap="none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065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FDDB6-76AA-43DD-AF8E-503BC2BB0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886691"/>
            <a:ext cx="9720073" cy="5422669"/>
          </a:xfrm>
        </p:spPr>
        <p:txBody>
          <a:bodyPr/>
          <a:lstStyle/>
          <a:p>
            <a:r>
              <a:rPr lang="en-US" sz="2800" dirty="0"/>
              <a:t> in  10% of </a:t>
            </a:r>
            <a:r>
              <a:rPr lang="en-US" sz="2800" dirty="0" err="1"/>
              <a:t>cidp</a:t>
            </a:r>
            <a:r>
              <a:rPr lang="en-US" sz="2800" dirty="0"/>
              <a:t> cases, autoantibodies against nodal and </a:t>
            </a:r>
            <a:r>
              <a:rPr lang="en-US" sz="2800" dirty="0" err="1"/>
              <a:t>paranodal</a:t>
            </a:r>
            <a:r>
              <a:rPr lang="en-US" sz="2800" dirty="0"/>
              <a:t> proteins have been identified</a:t>
            </a:r>
          </a:p>
          <a:p>
            <a:r>
              <a:rPr lang="en-IN" sz="2800" cap="none" dirty="0"/>
              <a:t>Specific targets these autoantibodies </a:t>
            </a:r>
            <a:r>
              <a:rPr lang="en-IN" sz="2800" cap="none" dirty="0">
                <a:solidFill>
                  <a:srgbClr val="FF0000"/>
                </a:solidFill>
              </a:rPr>
              <a:t>includes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800" cap="none" dirty="0" err="1">
                <a:solidFill>
                  <a:srgbClr val="FF0000"/>
                </a:solidFill>
              </a:rPr>
              <a:t>Neurofascin</a:t>
            </a:r>
            <a:r>
              <a:rPr lang="en-IN" sz="2800" cap="none" dirty="0">
                <a:solidFill>
                  <a:srgbClr val="FF0000"/>
                </a:solidFill>
              </a:rPr>
              <a:t> (</a:t>
            </a:r>
            <a:r>
              <a:rPr lang="en-IN" sz="2800" cap="none" dirty="0"/>
              <a:t>NF) 155, a </a:t>
            </a:r>
            <a:r>
              <a:rPr lang="en-IN" sz="2800" cap="none" dirty="0" err="1"/>
              <a:t>paranodal</a:t>
            </a:r>
            <a:r>
              <a:rPr lang="en-IN" sz="2800" cap="none" dirty="0"/>
              <a:t> protein expressed by glial cells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N" sz="2800" cap="none" dirty="0">
                <a:solidFill>
                  <a:srgbClr val="FF0000"/>
                </a:solidFill>
              </a:rPr>
              <a:t>NF140</a:t>
            </a:r>
            <a:r>
              <a:rPr lang="en-IN" sz="2800" cap="none" dirty="0"/>
              <a:t> and </a:t>
            </a:r>
            <a:r>
              <a:rPr lang="en-IN" sz="2800" cap="none" dirty="0">
                <a:solidFill>
                  <a:srgbClr val="FF0000"/>
                </a:solidFill>
              </a:rPr>
              <a:t>NF186</a:t>
            </a:r>
            <a:r>
              <a:rPr lang="en-IN" sz="2800" cap="none" dirty="0"/>
              <a:t>, neuronal proteins present at nodes and axon initial segments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N" sz="2800" cap="none" dirty="0"/>
              <a:t>CNTN1 and </a:t>
            </a:r>
            <a:r>
              <a:rPr lang="en-IN" sz="2800" cap="none" dirty="0" err="1"/>
              <a:t>contactin</a:t>
            </a:r>
            <a:r>
              <a:rPr lang="en-IN" sz="2800" cap="none" dirty="0"/>
              <a:t>-associated protein 1 (CASPR1)</a:t>
            </a:r>
          </a:p>
          <a:p>
            <a:endParaRPr lang="en-US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965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A1BD8-E952-4C3E-B417-FDF16E2BA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NEURO PATHOLOGIC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7499D-CBEE-49E7-8A67-3277B437E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Biopsy reveals </a:t>
            </a:r>
            <a:r>
              <a:rPr lang="en-US" sz="2400" cap="none" dirty="0">
                <a:solidFill>
                  <a:srgbClr val="FF0000"/>
                </a:solidFill>
              </a:rPr>
              <a:t>onion bulb formation with little inflammation</a:t>
            </a:r>
          </a:p>
          <a:p>
            <a:r>
              <a:rPr lang="en-US" sz="2400" dirty="0"/>
              <a:t>due to</a:t>
            </a:r>
            <a:r>
              <a:rPr lang="en-US" sz="2400" cap="none" dirty="0"/>
              <a:t> segmental demyelination and remyelination of peripheral nerves</a:t>
            </a:r>
            <a:r>
              <a:rPr lang="en-US" sz="2400" dirty="0"/>
              <a:t>.</a:t>
            </a:r>
            <a:endParaRPr lang="en-US" sz="2400" cap="none" dirty="0"/>
          </a:p>
          <a:p>
            <a:r>
              <a:rPr lang="en-US" sz="2400" dirty="0"/>
              <a:t>As a result,</a:t>
            </a:r>
            <a:r>
              <a:rPr lang="en-US" sz="2400" cap="none" dirty="0"/>
              <a:t> affected nerve fibers are enlarged due to whorls of overlapping and proliferating Schwann cell processes encircling bare axons.</a:t>
            </a:r>
          </a:p>
          <a:p>
            <a:r>
              <a:rPr lang="en-US" sz="2400" cap="none" dirty="0"/>
              <a:t> Varying degrees of interstitial edema and </a:t>
            </a:r>
            <a:r>
              <a:rPr lang="en-US" sz="2400" cap="none" dirty="0" err="1"/>
              <a:t>endoneural</a:t>
            </a:r>
            <a:r>
              <a:rPr lang="en-US" sz="2400" cap="none" dirty="0"/>
              <a:t> inflammatory cell infiltrates, including lymphocytes and macrophages are seen . </a:t>
            </a:r>
          </a:p>
          <a:p>
            <a:r>
              <a:rPr lang="en-US" sz="2400" cap="none" dirty="0"/>
              <a:t>The macrophages are thought to initiate the demyelination by degrading myelin</a:t>
            </a:r>
            <a:endParaRPr lang="en-IN" sz="2400" cap="none" dirty="0"/>
          </a:p>
          <a:p>
            <a:endParaRPr lang="en-IN" sz="2400" cap="none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5935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5E61F-F976-4479-A204-234011599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63365"/>
          </a:xfrm>
        </p:spPr>
        <p:txBody>
          <a:bodyPr/>
          <a:lstStyle/>
          <a:p>
            <a:r>
              <a:rPr lang="en-US" dirty="0"/>
              <a:t>                 presentation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C64D5-8C39-4CA4-BF1E-95B8DEFD7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48581"/>
            <a:ext cx="9720073" cy="4760779"/>
          </a:xfrm>
        </p:spPr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1.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acute-onset CIDP-</a:t>
            </a:r>
          </a:p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patients present with more rapidly progressive symptoms</a:t>
            </a:r>
          </a:p>
          <a:p>
            <a:r>
              <a:rPr lang="en-US" sz="2000" dirty="0">
                <a:solidFill>
                  <a:prstClr val="black"/>
                </a:solidFill>
                <a:latin typeface="Tw Cen MT" panose="020B0602020104020603"/>
              </a:rPr>
              <a:t>May mimic GBS</a:t>
            </a:r>
          </a:p>
          <a:p>
            <a:r>
              <a:rPr lang="en-US" sz="2000" dirty="0">
                <a:solidFill>
                  <a:prstClr val="black"/>
                </a:solidFill>
                <a:latin typeface="Tw Cen MT" panose="020B0602020104020603"/>
              </a:rPr>
              <a:t>CIDP should be considered –deteriorates more than 9 weeks or relapse at least 3 times</a:t>
            </a:r>
          </a:p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progressive type –</a:t>
            </a:r>
          </a:p>
          <a:p>
            <a:r>
              <a:rPr lang="en-US" sz="2000" dirty="0">
                <a:solidFill>
                  <a:prstClr val="black"/>
                </a:solidFill>
                <a:latin typeface="Tw Cen MT" panose="020B0602020104020603"/>
              </a:rPr>
              <a:t>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accout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for 60% </a:t>
            </a:r>
          </a:p>
          <a:p>
            <a:r>
              <a:rPr lang="en-US" sz="2000" dirty="0">
                <a:solidFill>
                  <a:prstClr val="black"/>
                </a:solidFill>
                <a:latin typeface="Tw Cen MT" panose="020B0602020104020603"/>
              </a:rPr>
              <a:t>Common in old age</a:t>
            </a:r>
          </a:p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3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.relapse and remitting type </a:t>
            </a:r>
          </a:p>
          <a:p>
            <a:r>
              <a:rPr lang="en-US" sz="2000" b="1" dirty="0">
                <a:solidFill>
                  <a:prstClr val="black"/>
                </a:solidFill>
                <a:latin typeface="Tw Cen MT" panose="020B0602020104020603"/>
              </a:rPr>
              <a:t>      1/3</a:t>
            </a:r>
            <a:r>
              <a:rPr lang="en-US" sz="2000" b="1" baseline="30000" dirty="0">
                <a:solidFill>
                  <a:prstClr val="black"/>
                </a:solidFill>
                <a:latin typeface="Tw Cen MT" panose="020B0602020104020603"/>
              </a:rPr>
              <a:t>rd</a:t>
            </a:r>
            <a:r>
              <a:rPr lang="en-US" sz="2000" b="1" dirty="0">
                <a:solidFill>
                  <a:prstClr val="black"/>
                </a:solidFill>
                <a:latin typeface="Tw Cen MT" panose="020B0602020104020603"/>
              </a:rPr>
              <a:t> of cases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466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14038-D311-425F-886A-0238A0DE3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88751"/>
          </a:xfrm>
        </p:spPr>
        <p:txBody>
          <a:bodyPr/>
          <a:lstStyle/>
          <a:p>
            <a:r>
              <a:rPr lang="en-US" dirty="0"/>
              <a:t>            Clinical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1935F-A6AF-4A88-9C2E-C0E92F2BB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454046"/>
            <a:ext cx="9720073" cy="4855314"/>
          </a:xfrm>
        </p:spPr>
        <p:txBody>
          <a:bodyPr/>
          <a:lstStyle/>
          <a:p>
            <a:r>
              <a:rPr lang="en-US" dirty="0"/>
              <a:t>Proximal and distal muscle weakness</a:t>
            </a:r>
          </a:p>
          <a:p>
            <a:r>
              <a:rPr lang="en-US" dirty="0"/>
              <a:t>Usually symmetrical</a:t>
            </a:r>
          </a:p>
          <a:p>
            <a:r>
              <a:rPr lang="en-US" dirty="0"/>
              <a:t>Cranial nerve involvement- facial &lt;5%</a:t>
            </a:r>
          </a:p>
          <a:p>
            <a:r>
              <a:rPr lang="en-US" dirty="0"/>
              <a:t>Auto immune less common</a:t>
            </a:r>
          </a:p>
          <a:p>
            <a:r>
              <a:rPr lang="en-US" dirty="0"/>
              <a:t>papilledema </a:t>
            </a:r>
          </a:p>
          <a:p>
            <a:r>
              <a:rPr lang="en-US" dirty="0"/>
              <a:t>Tremors</a:t>
            </a:r>
          </a:p>
          <a:p>
            <a:r>
              <a:rPr lang="en-US" dirty="0"/>
              <a:t>Sensory impairment-</a:t>
            </a:r>
            <a:r>
              <a:rPr lang="en-US" dirty="0" err="1"/>
              <a:t>parasthesias,dysesthesias</a:t>
            </a:r>
            <a:endParaRPr lang="en-US" dirty="0"/>
          </a:p>
          <a:p>
            <a:r>
              <a:rPr lang="en-US" dirty="0"/>
              <a:t>ataxia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7649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1B743-4C72-4014-A3EA-66D264626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56887"/>
          </a:xfrm>
        </p:spPr>
        <p:txBody>
          <a:bodyPr/>
          <a:lstStyle/>
          <a:p>
            <a:r>
              <a:rPr lang="en-US" dirty="0"/>
              <a:t>        typical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6F1D-68FD-4ACD-9136-0F7AA5DB2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342103"/>
            <a:ext cx="9720073" cy="4967257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r>
              <a:rPr lang="en-US" sz="5900" cap="none" dirty="0"/>
              <a:t>The most common subtype </a:t>
            </a:r>
          </a:p>
          <a:p>
            <a:r>
              <a:rPr lang="en-US" sz="5900" cap="none" dirty="0"/>
              <a:t> accounts for at least 50 to 60 percent of all cases .</a:t>
            </a:r>
          </a:p>
          <a:p>
            <a:r>
              <a:rPr lang="en-US" sz="5900" dirty="0"/>
              <a:t>Onset – gradual , few months or longer</a:t>
            </a:r>
            <a:r>
              <a:rPr lang="en-US" sz="5900" cap="none" dirty="0"/>
              <a:t> </a:t>
            </a:r>
          </a:p>
          <a:p>
            <a:r>
              <a:rPr lang="en-US" sz="5900" cap="none" dirty="0"/>
              <a:t> symmetric sensorimotor polyneuropathy with proximal and distal motor involvement that exceeds sensory involvement</a:t>
            </a:r>
          </a:p>
          <a:p>
            <a:r>
              <a:rPr lang="en-US" sz="5900" cap="none" dirty="0"/>
              <a:t>Cranial nerve and bulbar involvement occur in 10 to 20 percent of patients</a:t>
            </a:r>
          </a:p>
          <a:p>
            <a:r>
              <a:rPr lang="en-US" sz="5900" dirty="0"/>
              <a:t>Facial nerve &lt;5%</a:t>
            </a:r>
          </a:p>
          <a:p>
            <a:r>
              <a:rPr lang="en-US" sz="5900" cap="none" dirty="0"/>
              <a:t>External ophthalmoplegia</a:t>
            </a:r>
          </a:p>
          <a:p>
            <a:endParaRPr lang="en-US" sz="5900" cap="none" dirty="0"/>
          </a:p>
          <a:p>
            <a:endParaRPr lang="en-US" sz="3100" cap="none" dirty="0"/>
          </a:p>
          <a:p>
            <a:r>
              <a:rPr lang="en-US" sz="3100" dirty="0"/>
              <a:t> </a:t>
            </a:r>
            <a:endParaRPr lang="en-US" sz="3100" cap="none" dirty="0"/>
          </a:p>
          <a:p>
            <a:r>
              <a:rPr lang="en-US" sz="3100" cap="none" dirty="0"/>
              <a:t> </a:t>
            </a:r>
            <a:endParaRPr lang="en-IN" sz="3100" dirty="0"/>
          </a:p>
        </p:txBody>
      </p:sp>
    </p:spTree>
    <p:extLst>
      <p:ext uri="{BB962C8B-B14F-4D97-AF65-F5344CB8AC3E}">
        <p14:creationId xmlns:p14="http://schemas.microsoft.com/office/powerpoint/2010/main" val="106529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4DB6-F027-4E75-9A9C-98FED406D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83145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35E30-8E9A-4D6A-8D7D-784A3F145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48581"/>
            <a:ext cx="9720073" cy="4760779"/>
          </a:xfrm>
        </p:spPr>
        <p:txBody>
          <a:bodyPr/>
          <a:lstStyle/>
          <a:p>
            <a:pPr marL="0" indent="0">
              <a:buNone/>
            </a:pPr>
            <a:r>
              <a:rPr lang="en-US" sz="2000" cap="none" dirty="0"/>
              <a:t> most patients with typical CIDP also have sensory involvement and globally diminished or     absent reflexes .</a:t>
            </a:r>
          </a:p>
          <a:p>
            <a:r>
              <a:rPr lang="en-US" sz="2000" cap="none" dirty="0"/>
              <a:t> Sensory impairment </a:t>
            </a:r>
            <a:r>
              <a:rPr lang="en-US" sz="2000" dirty="0"/>
              <a:t>-</a:t>
            </a:r>
            <a:r>
              <a:rPr lang="en-US" sz="2000" cap="none" dirty="0"/>
              <a:t> greater for vibration and position sense than for pain and temperature sense, reflecting the involvement of larger myelinated fibers. </a:t>
            </a:r>
          </a:p>
          <a:p>
            <a:r>
              <a:rPr lang="en-US" sz="2000" cap="none" dirty="0"/>
              <a:t>This commonly results in gait ataxia because of impairment of proprioception . </a:t>
            </a:r>
          </a:p>
          <a:p>
            <a:r>
              <a:rPr lang="en-US" sz="2000" cap="none" dirty="0"/>
              <a:t>Painful dysesthesias can occur.</a:t>
            </a:r>
          </a:p>
          <a:p>
            <a:r>
              <a:rPr lang="en-US" sz="2000" cap="none" dirty="0"/>
              <a:t> Back pain may also be present. </a:t>
            </a:r>
          </a:p>
          <a:p>
            <a:r>
              <a:rPr lang="en-US" sz="2000" cap="none" dirty="0"/>
              <a:t>Symptoms of lumbar spinal stenosis and cauda equina syndrome can occur rarely if there is marked nerve root hypertrophy.</a:t>
            </a:r>
            <a:endParaRPr lang="en-IN" sz="2000" cap="none" dirty="0"/>
          </a:p>
          <a:p>
            <a:endParaRPr lang="en-US" sz="2000" cap="none" dirty="0"/>
          </a:p>
          <a:p>
            <a:endParaRPr lang="en-IN" sz="2000" cap="none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3051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749E-96DF-4831-9719-E88F085D5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1E839-A04A-4F73-9391-710C7C7E2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cap="none" dirty="0"/>
              <a:t>Autonomic involvement in typical CIDP is generally mild and limited in distribution. </a:t>
            </a:r>
          </a:p>
          <a:p>
            <a:endParaRPr lang="en-US" sz="2000" cap="none" dirty="0"/>
          </a:p>
          <a:p>
            <a:r>
              <a:rPr lang="en-US" sz="2000" cap="none" dirty="0"/>
              <a:t>Constipation and urinary retention are not usually early symptoms, but may occur in more severe cases.</a:t>
            </a:r>
            <a:endParaRPr lang="en-IN" sz="2000" cap="none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4686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AA9D0-FFEE-4CE7-B965-37AC46BA3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81352"/>
          </a:xfrm>
        </p:spPr>
        <p:txBody>
          <a:bodyPr/>
          <a:lstStyle/>
          <a:p>
            <a:r>
              <a:rPr lang="en-US" dirty="0"/>
              <a:t>              </a:t>
            </a:r>
            <a:r>
              <a:rPr lang="en-US" dirty="0" err="1"/>
              <a:t>cidp</a:t>
            </a:r>
            <a:r>
              <a:rPr lang="en-US" dirty="0"/>
              <a:t> variants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A09D0-88CF-4D32-94E4-9EF5FC21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66568"/>
            <a:ext cx="9720073" cy="4642792"/>
          </a:xfrm>
        </p:spPr>
        <p:txBody>
          <a:bodyPr/>
          <a:lstStyle/>
          <a:p>
            <a:r>
              <a:rPr lang="en-US" dirty="0"/>
              <a:t>EUROPEAN ACADEMY OF NEUROLOGY(EAN) AND PERIPHERAL NERVE SOCEITY(PNS) criteria includes</a:t>
            </a:r>
          </a:p>
          <a:p>
            <a:r>
              <a:rPr lang="en-US" dirty="0"/>
              <a:t>1.MULTIFOCAL CIDP</a:t>
            </a:r>
          </a:p>
          <a:p>
            <a:r>
              <a:rPr lang="en-US" dirty="0"/>
              <a:t>2.FOCAL CIDP</a:t>
            </a:r>
          </a:p>
          <a:p>
            <a:r>
              <a:rPr lang="en-US" dirty="0"/>
              <a:t>3.MOTOR CIDP</a:t>
            </a:r>
          </a:p>
          <a:p>
            <a:r>
              <a:rPr lang="en-US" dirty="0"/>
              <a:t>4.SENSORY CIDP</a:t>
            </a:r>
          </a:p>
          <a:p>
            <a:r>
              <a:rPr lang="en-US" dirty="0"/>
              <a:t>5.DISTAL CIDP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848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B9792-1C0C-492E-BAD6-CC49C059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814093"/>
          </a:xfrm>
        </p:spPr>
        <p:txBody>
          <a:bodyPr/>
          <a:lstStyle/>
          <a:p>
            <a:r>
              <a:rPr lang="en-US" dirty="0"/>
              <a:t>             Multifocal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3C91-BB92-4DB7-AF0E-E4E0DFD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399309"/>
            <a:ext cx="9720073" cy="4910051"/>
          </a:xfrm>
        </p:spPr>
        <p:txBody>
          <a:bodyPr/>
          <a:lstStyle/>
          <a:p>
            <a:r>
              <a:rPr lang="en-US" dirty="0"/>
              <a:t>Synonyms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MADSAM(multifocal acquired demyelinating sensory and motor neuropathy)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multifocal demyelinating neuropathy with persistent conduction block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Lewis </a:t>
            </a:r>
            <a:r>
              <a:rPr lang="en-US" dirty="0" err="1"/>
              <a:t>sumner</a:t>
            </a:r>
            <a:r>
              <a:rPr lang="en-US" dirty="0"/>
              <a:t> syndrome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Multifocal inflammatory demyelinating neuropathy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Usually affects the </a:t>
            </a:r>
            <a:r>
              <a:rPr lang="en-US" dirty="0" err="1"/>
              <a:t>upperlimb</a:t>
            </a:r>
            <a:r>
              <a:rPr lang="en-US" dirty="0"/>
              <a:t> first, </a:t>
            </a:r>
            <a:r>
              <a:rPr lang="en-US" dirty="0" err="1"/>
              <a:t>lowerlimb</a:t>
            </a:r>
            <a:r>
              <a:rPr lang="en-US" dirty="0"/>
              <a:t> involvement later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CN involvement including 3,5,7,10, and 12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6365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0A2A0-4580-43CB-BD0D-D47978BD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Focal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FE77F-BFF9-4BE8-AF54-267317968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Usually affects the </a:t>
            </a:r>
            <a:r>
              <a:rPr lang="en-US" dirty="0" err="1"/>
              <a:t>brachial,or</a:t>
            </a:r>
            <a:r>
              <a:rPr lang="en-US" dirty="0"/>
              <a:t> lumbosacral plexus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 affect individual peripheral nerve as well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6638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5037-E5C3-4901-AF3F-FE3C74DE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Motor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F6FD0-8AC9-4DEB-9AD1-5218C4490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48691"/>
            <a:ext cx="9720073" cy="466066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Relatively  symmetric proximal and distal weakness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sensation clinically and </a:t>
            </a:r>
            <a:r>
              <a:rPr lang="en-US" dirty="0" err="1"/>
              <a:t>electrodiagnostically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Typical </a:t>
            </a:r>
            <a:r>
              <a:rPr lang="en-US" dirty="0" err="1"/>
              <a:t>cidp</a:t>
            </a:r>
            <a:r>
              <a:rPr lang="en-US" dirty="0"/>
              <a:t>- sensation is abnormal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MMN-Pattern of weakness  </a:t>
            </a:r>
            <a:r>
              <a:rPr lang="en-US" dirty="0" err="1"/>
              <a:t>asymmetric,mainly</a:t>
            </a:r>
            <a:r>
              <a:rPr lang="en-US" dirty="0"/>
              <a:t> affects upper limb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if  sensory conduction is abnormal in Clinically motor </a:t>
            </a:r>
            <a:r>
              <a:rPr lang="en-US" dirty="0" err="1"/>
              <a:t>cidp</a:t>
            </a:r>
            <a:r>
              <a:rPr lang="en-US" dirty="0"/>
              <a:t>– motor </a:t>
            </a:r>
            <a:r>
              <a:rPr lang="en-US" dirty="0" err="1"/>
              <a:t>predominat</a:t>
            </a:r>
            <a:r>
              <a:rPr lang="en-US" dirty="0"/>
              <a:t> </a:t>
            </a:r>
            <a:r>
              <a:rPr lang="en-US" dirty="0" err="1"/>
              <a:t>cidp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deteriorate after corticosteroids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6421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ECCC4-D351-447C-9AF8-37EAF7759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Sensory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9E09C-C839-4A78-BF73-AB672D24E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Characterised</a:t>
            </a:r>
            <a:r>
              <a:rPr lang="en-US" dirty="0"/>
              <a:t> by gait </a:t>
            </a:r>
            <a:r>
              <a:rPr lang="en-US" dirty="0" err="1"/>
              <a:t>ataxia,impairment</a:t>
            </a:r>
            <a:r>
              <a:rPr lang="en-US" dirty="0"/>
              <a:t> of vibration and position sense and change in cutaneous sensation.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Muscle weakness is not present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motor nerve conduction  slowing or motor conduction block present – sensory </a:t>
            </a:r>
            <a:r>
              <a:rPr lang="en-US" dirty="0" err="1"/>
              <a:t>predominat</a:t>
            </a:r>
            <a:r>
              <a:rPr lang="en-US" dirty="0"/>
              <a:t> </a:t>
            </a:r>
            <a:r>
              <a:rPr lang="en-US" dirty="0" err="1"/>
              <a:t>cidp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1869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FB0A-6F50-4246-9759-DE6A3F769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Distal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F82FA-4A74-4307-98B1-F5317F1C0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DADS(distal acquired demyelinating symmetric neuropathy)</a:t>
            </a:r>
          </a:p>
          <a:p>
            <a:r>
              <a:rPr lang="en-US" dirty="0"/>
              <a:t>P/W sensory loss in the distal UL and LL as well as gait instability</a:t>
            </a:r>
          </a:p>
          <a:p>
            <a:r>
              <a:rPr lang="en-US" dirty="0"/>
              <a:t>Weakness may </a:t>
            </a:r>
            <a:r>
              <a:rPr lang="en-US" dirty="0" err="1"/>
              <a:t>occur,usually</a:t>
            </a:r>
            <a:r>
              <a:rPr lang="en-US" dirty="0"/>
              <a:t> in the distal LL&gt;UL </a:t>
            </a:r>
          </a:p>
          <a:p>
            <a:r>
              <a:rPr lang="en-US" dirty="0"/>
              <a:t>2/3</a:t>
            </a:r>
            <a:r>
              <a:rPr lang="en-US" baseline="30000" dirty="0"/>
              <a:t>rd</a:t>
            </a:r>
            <a:r>
              <a:rPr lang="en-US" dirty="0"/>
              <a:t> of patients  have IgM </a:t>
            </a:r>
            <a:r>
              <a:rPr lang="en-US" dirty="0" err="1"/>
              <a:t>paraproteinaemic</a:t>
            </a:r>
            <a:r>
              <a:rPr lang="en-US" dirty="0"/>
              <a:t> neuropathy, often with antibodies against myelin associated glycoprotein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940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A6AC2-E4C0-452F-966C-2789541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08057"/>
          </a:xfrm>
        </p:spPr>
        <p:txBody>
          <a:bodyPr/>
          <a:lstStyle/>
          <a:p>
            <a:r>
              <a:rPr lang="en-US" dirty="0"/>
              <a:t>Disorders not classified as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0B7CF-7E5A-49AA-9482-56A22D292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93273"/>
            <a:ext cx="9720073" cy="4716087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Chronic immune sensory polyradiculopathy(CISP)</a:t>
            </a:r>
          </a:p>
          <a:p>
            <a:pPr marL="0" indent="0">
              <a:buNone/>
            </a:pPr>
            <a:r>
              <a:rPr lang="en-US" dirty="0"/>
              <a:t>       clinically sensory CIDP</a:t>
            </a:r>
          </a:p>
          <a:p>
            <a:pPr marL="0" indent="0">
              <a:buNone/>
            </a:pPr>
            <a:r>
              <a:rPr lang="en-US" dirty="0"/>
              <a:t>       with normal motor and sensory nerve conduction studies. .(sensory axons proximal to sensory root ganglia are affected)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somatosensory evoked potential may absent</a:t>
            </a:r>
          </a:p>
          <a:p>
            <a:pPr marL="0" indent="0">
              <a:buNone/>
            </a:pPr>
            <a:r>
              <a:rPr lang="en-US" dirty="0"/>
              <a:t>  2. Autoimmune </a:t>
            </a:r>
            <a:r>
              <a:rPr lang="en-US" dirty="0" err="1"/>
              <a:t>nodopathies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Antibodies against nodal and </a:t>
            </a:r>
            <a:r>
              <a:rPr lang="en-US" dirty="0" err="1"/>
              <a:t>paranodal</a:t>
            </a:r>
            <a:r>
              <a:rPr lang="en-US" dirty="0"/>
              <a:t> cell adhesion molecules 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3.CIDP associated with other conditions</a:t>
            </a:r>
          </a:p>
          <a:p>
            <a:pPr marL="0" indent="0">
              <a:buNone/>
            </a:pPr>
            <a:r>
              <a:rPr lang="en-US" dirty="0"/>
              <a:t>   diabetes, monoclonal gammopathies, MGUS, HIV ,</a:t>
            </a:r>
            <a:r>
              <a:rPr lang="en-US" dirty="0" err="1"/>
              <a:t>maliganacies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676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7113D-179E-4F7E-A0E4-9BD6C3E9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63236"/>
            <a:ext cx="9720072" cy="554183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  Clinical criteria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303A02-5557-42E2-9B5F-11384324B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73" y="1205345"/>
            <a:ext cx="5334000" cy="5555673"/>
          </a:xfrm>
        </p:spPr>
      </p:pic>
    </p:spTree>
    <p:extLst>
      <p:ext uri="{BB962C8B-B14F-4D97-AF65-F5344CB8AC3E}">
        <p14:creationId xmlns:p14="http://schemas.microsoft.com/office/powerpoint/2010/main" val="3693967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D073D-38DF-4369-A67C-326E09D1B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58675"/>
          </a:xfrm>
        </p:spPr>
        <p:txBody>
          <a:bodyPr/>
          <a:lstStyle/>
          <a:p>
            <a:r>
              <a:rPr lang="en-US" dirty="0"/>
              <a:t>             Supportive criteria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25AA4-9DD6-4B89-9BB7-4E8D8E79B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24000"/>
            <a:ext cx="9720073" cy="4785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Response to treatment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Imaging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CSF study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Nerve biopsy</a:t>
            </a:r>
          </a:p>
          <a:p>
            <a:pPr marL="0" indent="0">
              <a:buNone/>
            </a:pPr>
            <a:r>
              <a:rPr lang="en-US" dirty="0"/>
              <a:t>May support the diagnosis of CIDP in pts who fulfill clinical criteria for CIDP.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1441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C7103F-E21D-4ABC-BFAF-B7F19562B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446" y="509666"/>
            <a:ext cx="6320383" cy="6348334"/>
          </a:xfrm>
        </p:spPr>
      </p:pic>
    </p:spTree>
    <p:extLst>
      <p:ext uri="{BB962C8B-B14F-4D97-AF65-F5344CB8AC3E}">
        <p14:creationId xmlns:p14="http://schemas.microsoft.com/office/powerpoint/2010/main" val="1951344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B8EB-077E-4817-868F-74954D5E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494076"/>
          </a:xfrm>
        </p:spPr>
        <p:txBody>
          <a:bodyPr>
            <a:normAutofit fontScale="90000"/>
          </a:bodyPr>
          <a:lstStyle/>
          <a:p>
            <a:r>
              <a:rPr lang="en-US" dirty="0"/>
              <a:t>Diagnostic criteria –typical </a:t>
            </a:r>
            <a:r>
              <a:rPr lang="en-US" dirty="0" err="1"/>
              <a:t>cidp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BCF6-EB3C-4E81-A152-62F1DDD8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274164"/>
            <a:ext cx="9720073" cy="5035196"/>
          </a:xfrm>
        </p:spPr>
        <p:txBody>
          <a:bodyPr/>
          <a:lstStyle/>
          <a:p>
            <a:r>
              <a:rPr lang="en-US" dirty="0"/>
              <a:t>Typical </a:t>
            </a:r>
            <a:r>
              <a:rPr lang="en-US" dirty="0" err="1"/>
              <a:t>cidp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All 3 clinical criteria + motor conduction criteria </a:t>
            </a:r>
            <a:r>
              <a:rPr lang="en-US" dirty="0">
                <a:solidFill>
                  <a:srgbClr val="FF0000"/>
                </a:solidFill>
              </a:rPr>
              <a:t>in two nerves </a:t>
            </a:r>
            <a:r>
              <a:rPr lang="en-US" dirty="0"/>
              <a:t>+ sensory conduction abnormalities in two nerves 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Possible typical </a:t>
            </a:r>
            <a:r>
              <a:rPr lang="en-US" dirty="0" err="1"/>
              <a:t>cidp</a:t>
            </a:r>
            <a:r>
              <a:rPr lang="en-US" dirty="0"/>
              <a:t>+ </a:t>
            </a:r>
            <a:r>
              <a:rPr lang="en-US" dirty="0" err="1"/>
              <a:t>atleast</a:t>
            </a:r>
            <a:r>
              <a:rPr lang="en-US" dirty="0"/>
              <a:t> two supportive criteria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Possobile</a:t>
            </a:r>
            <a:r>
              <a:rPr lang="en-US" dirty="0"/>
              <a:t> </a:t>
            </a:r>
            <a:r>
              <a:rPr lang="en-US" dirty="0" err="1"/>
              <a:t>cidp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Clinical criteria+ motor conduction criteria in </a:t>
            </a:r>
            <a:r>
              <a:rPr lang="en-US" dirty="0">
                <a:solidFill>
                  <a:srgbClr val="FF0000"/>
                </a:solidFill>
              </a:rPr>
              <a:t>one nerve </a:t>
            </a:r>
            <a:r>
              <a:rPr lang="en-US" dirty="0"/>
              <a:t>+ sensory conduction abnormalities in two nerves 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Clinical </a:t>
            </a:r>
            <a:r>
              <a:rPr lang="en-IN" dirty="0" err="1"/>
              <a:t>criteria+motor</a:t>
            </a:r>
            <a:r>
              <a:rPr lang="en-IN" dirty="0"/>
              <a:t> conduction abnormalities not fulfilling </a:t>
            </a:r>
            <a:r>
              <a:rPr lang="en-IN" dirty="0" err="1"/>
              <a:t>cidp</a:t>
            </a:r>
            <a:r>
              <a:rPr lang="en-IN" dirty="0"/>
              <a:t> motor conduction criteria in one nerve+</a:t>
            </a:r>
            <a:r>
              <a:rPr lang="en-US" dirty="0"/>
              <a:t> + sensory conduction abnormalities in two </a:t>
            </a:r>
            <a:r>
              <a:rPr lang="en-US" dirty="0" err="1"/>
              <a:t>nerves+objective</a:t>
            </a:r>
            <a:r>
              <a:rPr lang="en-US" dirty="0"/>
              <a:t> response to </a:t>
            </a:r>
            <a:r>
              <a:rPr lang="en-US" dirty="0" err="1"/>
              <a:t>treatment+one</a:t>
            </a:r>
            <a:r>
              <a:rPr lang="en-US" dirty="0"/>
              <a:t> supportive criteria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7616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B3A0F-E572-DEBE-F867-BDA704AF5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0C3A7-FC33-9F47-D111-4B680A4C0A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96268"/>
          </a:xfrm>
        </p:spPr>
        <p:txBody>
          <a:bodyPr/>
          <a:lstStyle/>
          <a:p>
            <a:r>
              <a:rPr lang="en-IN" dirty="0"/>
              <a:t>1.</a:t>
            </a:r>
            <a:r>
              <a:rPr lang="en-IN" sz="2400" dirty="0"/>
              <a:t>history and examination</a:t>
            </a:r>
          </a:p>
          <a:p>
            <a:r>
              <a:rPr lang="en-IN" sz="2400" cap="none" dirty="0">
                <a:solidFill>
                  <a:srgbClr val="002060"/>
                </a:solidFill>
              </a:rPr>
              <a:t>Points Favouring CIDP</a:t>
            </a:r>
          </a:p>
          <a:p>
            <a:pPr marL="457200" indent="-457200">
              <a:buFont typeface="+mj-lt"/>
              <a:buAutoNum type="arabicPeriod"/>
            </a:pPr>
            <a:r>
              <a:rPr lang="en-US" cap="none" dirty="0"/>
              <a:t>Patients presenting with a progressive or relapsing-remitting polyneuropathy involving both motor and sensory axons.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cap="none" dirty="0"/>
              <a:t>Weakness predominates and affects proximal and distal muscles simultaneously and symmetrically.</a:t>
            </a:r>
          </a:p>
          <a:p>
            <a:pPr marL="457200" indent="-457200">
              <a:buFont typeface="+mj-lt"/>
              <a:buAutoNum type="arabicPeriod"/>
            </a:pPr>
            <a:r>
              <a:rPr lang="en-US" cap="none" dirty="0"/>
              <a:t>Associated areflexia</a:t>
            </a:r>
          </a:p>
          <a:p>
            <a:pPr marL="457200" indent="-457200">
              <a:buFont typeface="+mj-lt"/>
              <a:buAutoNum type="arabicPeriod"/>
            </a:pPr>
            <a:endParaRPr lang="en-US" cap="none" dirty="0"/>
          </a:p>
          <a:p>
            <a:pPr marL="457200" indent="-457200">
              <a:buFont typeface="+mj-lt"/>
              <a:buAutoNum type="arabicPeriod"/>
            </a:pPr>
            <a:endParaRPr lang="en-IN" cap="none" dirty="0"/>
          </a:p>
        </p:txBody>
      </p:sp>
    </p:spTree>
    <p:extLst>
      <p:ext uri="{BB962C8B-B14F-4D97-AF65-F5344CB8AC3E}">
        <p14:creationId xmlns:p14="http://schemas.microsoft.com/office/powerpoint/2010/main" val="3142146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9EEA6-6792-F0E2-02A6-432F81E86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10836"/>
            <a:ext cx="9720072" cy="872837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Electrodiagnostic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0CB19-A007-B404-46A4-1B0BD5C731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72836"/>
            <a:ext cx="10363826" cy="5626288"/>
          </a:xfrm>
        </p:spPr>
        <p:txBody>
          <a:bodyPr>
            <a:normAutofit/>
          </a:bodyPr>
          <a:lstStyle/>
          <a:p>
            <a:r>
              <a:rPr lang="en-US" sz="2400" cap="none" dirty="0"/>
              <a:t>Electrodiagnostic testing (nerve conduction studies of both sensory and motor nerves, electromyography) should be performed in all patients with suspected </a:t>
            </a:r>
            <a:r>
              <a:rPr lang="en-US" sz="2400" cap="none" dirty="0" err="1"/>
              <a:t>cidp</a:t>
            </a:r>
            <a:r>
              <a:rPr lang="en-US" sz="2400" cap="none" dirty="0"/>
              <a:t> .</a:t>
            </a:r>
          </a:p>
          <a:p>
            <a:r>
              <a:rPr lang="en-US" sz="2400" cap="none" dirty="0"/>
              <a:t>The characteristic electrophysiologic features of CIDP are those of peripheral nerve demyelination, which </a:t>
            </a:r>
            <a:r>
              <a:rPr lang="en-US" sz="2400" cap="none" dirty="0">
                <a:solidFill>
                  <a:srgbClr val="002060"/>
                </a:solidFill>
              </a:rPr>
              <a:t>include:</a:t>
            </a:r>
          </a:p>
          <a:p>
            <a:pPr marL="457200" indent="-457200">
              <a:buFont typeface="+mj-lt"/>
              <a:buAutoNum type="arabicPeriod"/>
            </a:pPr>
            <a:r>
              <a:rPr lang="en-US" cap="none" dirty="0"/>
              <a:t>Partial conduction block .</a:t>
            </a:r>
          </a:p>
          <a:p>
            <a:pPr marL="457200" indent="-457200">
              <a:buFont typeface="+mj-lt"/>
              <a:buAutoNum type="arabicPeriod"/>
            </a:pPr>
            <a:r>
              <a:rPr lang="en-US" cap="none" dirty="0"/>
              <a:t>Conduction velocity slowing .</a:t>
            </a:r>
          </a:p>
          <a:p>
            <a:pPr marL="457200" indent="-457200">
              <a:buFont typeface="+mj-lt"/>
              <a:buAutoNum type="arabicPeriod"/>
            </a:pPr>
            <a:r>
              <a:rPr lang="en-US" cap="none" dirty="0"/>
              <a:t> Prolonged distal motor latencies .</a:t>
            </a:r>
            <a:r>
              <a:rPr lang="en-IN" cap="none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N" cap="none" dirty="0"/>
              <a:t>  Delay or disappearance of F waves</a:t>
            </a:r>
          </a:p>
          <a:p>
            <a:pPr marL="457200" indent="-457200">
              <a:buFont typeface="+mj-lt"/>
              <a:buAutoNum type="arabicPeriod"/>
            </a:pPr>
            <a:r>
              <a:rPr lang="en-US" cap="none" dirty="0"/>
              <a:t>Temporal dispersion and distance-dependent reduction of compound motor action potential (CMAP) amplitude .</a:t>
            </a:r>
            <a:endParaRPr lang="en-IN" cap="none" dirty="0"/>
          </a:p>
          <a:p>
            <a:pPr marL="457200" indent="-457200">
              <a:buFont typeface="+mj-lt"/>
              <a:buAutoNum type="arabicPeriod"/>
            </a:pPr>
            <a:endParaRPr lang="en-US" cap="none" dirty="0"/>
          </a:p>
          <a:p>
            <a:pPr marL="457200" indent="-457200">
              <a:buFont typeface="+mj-lt"/>
              <a:buAutoNum type="arabicPeriod"/>
            </a:pPr>
            <a:endParaRPr lang="en-IN" cap="none" dirty="0"/>
          </a:p>
        </p:txBody>
      </p:sp>
    </p:spTree>
    <p:extLst>
      <p:ext uri="{BB962C8B-B14F-4D97-AF65-F5344CB8AC3E}">
        <p14:creationId xmlns:p14="http://schemas.microsoft.com/office/powerpoint/2010/main" val="1130376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7830F-D189-71DE-CBBA-C2856F36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35528"/>
            <a:ext cx="9720072" cy="623454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           Laboratory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6A703-9252-285F-C8F4-7D9C7EE60A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58981"/>
            <a:ext cx="10363826" cy="5624945"/>
          </a:xfrm>
        </p:spPr>
        <p:txBody>
          <a:bodyPr>
            <a:normAutofit/>
          </a:bodyPr>
          <a:lstStyle/>
          <a:p>
            <a:r>
              <a:rPr lang="en-US" sz="2400" cap="none" dirty="0"/>
              <a:t>There are no laboratory test findings that specifically point to </a:t>
            </a:r>
            <a:r>
              <a:rPr lang="en-US" sz="2400" cap="none" dirty="0" err="1"/>
              <a:t>cidp</a:t>
            </a:r>
            <a:r>
              <a:rPr lang="en-US" sz="2400" cap="none" dirty="0"/>
              <a:t>. </a:t>
            </a:r>
          </a:p>
          <a:p>
            <a:r>
              <a:rPr lang="en-US" sz="2400" cap="none" dirty="0"/>
              <a:t>Evaluation in patients with suspected </a:t>
            </a:r>
            <a:r>
              <a:rPr lang="en-US" sz="2400" cap="none" dirty="0" err="1"/>
              <a:t>cidp</a:t>
            </a:r>
            <a:r>
              <a:rPr lang="en-US" sz="2400" cap="none" dirty="0"/>
              <a:t> should include the following:</a:t>
            </a:r>
          </a:p>
          <a:p>
            <a:r>
              <a:rPr lang="en-US" cap="none" dirty="0"/>
              <a:t>●fasting serum glucose and/or oral glucose tolerance test</a:t>
            </a:r>
          </a:p>
          <a:p>
            <a:r>
              <a:rPr lang="en-US" cap="none" dirty="0"/>
              <a:t>●glycated hemoglobin (hba1c)</a:t>
            </a:r>
          </a:p>
          <a:p>
            <a:r>
              <a:rPr lang="en-US" cap="none" dirty="0"/>
              <a:t>●serum calcium and creatinine</a:t>
            </a:r>
          </a:p>
          <a:p>
            <a:r>
              <a:rPr lang="en-US" cap="none" dirty="0"/>
              <a:t>●complete blood count</a:t>
            </a:r>
          </a:p>
          <a:p>
            <a:pPr marL="0" indent="0">
              <a:buNone/>
            </a:pPr>
            <a:r>
              <a:rPr lang="en-US" cap="none" dirty="0"/>
              <a:t>●liver function tests</a:t>
            </a:r>
          </a:p>
          <a:p>
            <a:pPr marL="0" indent="0">
              <a:buNone/>
            </a:pPr>
            <a:r>
              <a:rPr lang="en-US" sz="2000" cap="none" dirty="0"/>
              <a:t>●thyroid function studies</a:t>
            </a:r>
          </a:p>
          <a:p>
            <a:pPr marL="0" indent="0">
              <a:buNone/>
            </a:pPr>
            <a:r>
              <a:rPr lang="en-US" sz="2000" cap="none" dirty="0"/>
              <a:t>●serum protein electrophoresis (</a:t>
            </a:r>
            <a:r>
              <a:rPr lang="en-US" sz="2000" cap="none" dirty="0" err="1"/>
              <a:t>spep</a:t>
            </a:r>
            <a:r>
              <a:rPr lang="en-US" sz="2000" cap="none" dirty="0"/>
              <a:t>) and immunofixation</a:t>
            </a:r>
          </a:p>
          <a:p>
            <a:pPr marL="0" indent="0">
              <a:buNone/>
            </a:pPr>
            <a:r>
              <a:rPr lang="en-US" sz="2000" cap="none" dirty="0"/>
              <a:t>●serum free light chain (</a:t>
            </a:r>
            <a:r>
              <a:rPr lang="en-US" sz="2000" cap="none" dirty="0" err="1"/>
              <a:t>flc</a:t>
            </a:r>
            <a:r>
              <a:rPr lang="en-US" sz="2000" cap="none" dirty="0"/>
              <a:t>) assay, or 24-hour urine protein electrophoresis (</a:t>
            </a:r>
            <a:r>
              <a:rPr lang="en-US" sz="2000" cap="none" dirty="0" err="1"/>
              <a:t>upep</a:t>
            </a:r>
            <a:r>
              <a:rPr lang="en-US" sz="2000" cap="none" dirty="0"/>
              <a:t>) and immunofixation</a:t>
            </a:r>
            <a:endParaRPr lang="en-IN" sz="2000" dirty="0"/>
          </a:p>
          <a:p>
            <a:endParaRPr lang="en-US" cap="none" dirty="0"/>
          </a:p>
          <a:p>
            <a:endParaRPr lang="en-IN" cap="none" dirty="0"/>
          </a:p>
        </p:txBody>
      </p:sp>
    </p:spTree>
    <p:extLst>
      <p:ext uri="{BB962C8B-B14F-4D97-AF65-F5344CB8AC3E}">
        <p14:creationId xmlns:p14="http://schemas.microsoft.com/office/powerpoint/2010/main" val="439237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85566-F246-20D1-7C1F-0E624FE265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174" y="554182"/>
            <a:ext cx="10363826" cy="5084620"/>
          </a:xfrm>
        </p:spPr>
        <p:txBody>
          <a:bodyPr/>
          <a:lstStyle/>
          <a:p>
            <a:r>
              <a:rPr lang="en-IN" sz="2400" cap="none" dirty="0"/>
              <a:t>Additional tests in selected patients, including those with atypical presentations, may include:</a:t>
            </a:r>
          </a:p>
          <a:p>
            <a:pPr marL="0" indent="0">
              <a:buNone/>
            </a:pPr>
            <a:r>
              <a:rPr lang="en-IN" cap="none" dirty="0"/>
              <a:t>●Borrelia burgdorferi serology</a:t>
            </a:r>
          </a:p>
          <a:p>
            <a:pPr marL="0" indent="0">
              <a:buNone/>
            </a:pPr>
            <a:r>
              <a:rPr lang="en-IN" cap="none" dirty="0"/>
              <a:t>●C-reactive protein</a:t>
            </a:r>
          </a:p>
          <a:p>
            <a:pPr marL="0" indent="0">
              <a:buNone/>
            </a:pPr>
            <a:r>
              <a:rPr lang="en-IN" cap="none" dirty="0"/>
              <a:t>●Antinuclear antibodies (ANAs)</a:t>
            </a:r>
          </a:p>
          <a:p>
            <a:pPr marL="0" indent="0">
              <a:buNone/>
            </a:pPr>
            <a:r>
              <a:rPr lang="en-IN" cap="none" dirty="0"/>
              <a:t>●Angiotensin-converting enzyme</a:t>
            </a:r>
          </a:p>
          <a:p>
            <a:pPr marL="0" indent="0">
              <a:buNone/>
            </a:pPr>
            <a:r>
              <a:rPr lang="en-IN" cap="none" dirty="0"/>
              <a:t>●Hepatitis panel (for types B and C) </a:t>
            </a:r>
          </a:p>
          <a:p>
            <a:pPr marL="0" indent="0">
              <a:buNone/>
            </a:pPr>
            <a:r>
              <a:rPr lang="en-IN" cap="none" dirty="0"/>
              <a:t>●HIV antibody</a:t>
            </a:r>
          </a:p>
          <a:p>
            <a:pPr marL="0" indent="0">
              <a:buNone/>
            </a:pPr>
            <a:r>
              <a:rPr lang="en-IN" cap="none" dirty="0"/>
              <a:t>●Chest radiograph</a:t>
            </a:r>
          </a:p>
          <a:p>
            <a:pPr marL="0" indent="0">
              <a:buNone/>
            </a:pPr>
            <a:r>
              <a:rPr lang="en-IN" cap="none" dirty="0"/>
              <a:t>●Skeletal survey and vascular endothelial growth factor (VEGF) level, if a monoclonal gammopathy is found</a:t>
            </a:r>
            <a:endParaRPr lang="en-IN" dirty="0"/>
          </a:p>
          <a:p>
            <a:pPr marL="0" indent="0">
              <a:buNone/>
            </a:pPr>
            <a:endParaRPr lang="en-IN" cap="none" dirty="0"/>
          </a:p>
          <a:p>
            <a:pPr marL="0" indent="0">
              <a:buNone/>
            </a:pPr>
            <a:endParaRPr lang="en-IN" cap="none" dirty="0"/>
          </a:p>
        </p:txBody>
      </p:sp>
    </p:spTree>
    <p:extLst>
      <p:ext uri="{BB962C8B-B14F-4D97-AF65-F5344CB8AC3E}">
        <p14:creationId xmlns:p14="http://schemas.microsoft.com/office/powerpoint/2010/main" val="30675748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CA095-8CEA-61C5-9336-5D30D29A2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LUMBAR PUNCTURE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943DF-9435-0046-984C-2FF99E0A77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 err="1"/>
              <a:t>Albuminocytologic</a:t>
            </a:r>
            <a:r>
              <a:rPr lang="en-US" sz="2400" cap="none" dirty="0"/>
              <a:t> dissociation is a hallmark of </a:t>
            </a:r>
            <a:r>
              <a:rPr lang="en-US" sz="2400" cap="none" dirty="0" err="1"/>
              <a:t>cidp</a:t>
            </a:r>
            <a:r>
              <a:rPr lang="en-US" sz="2400" cap="none" dirty="0"/>
              <a:t> and represents supportive evidence .</a:t>
            </a:r>
            <a:endParaRPr lang="en-IN" sz="2400" cap="none" dirty="0"/>
          </a:p>
        </p:txBody>
      </p:sp>
    </p:spTree>
    <p:extLst>
      <p:ext uri="{BB962C8B-B14F-4D97-AF65-F5344CB8AC3E}">
        <p14:creationId xmlns:p14="http://schemas.microsoft.com/office/powerpoint/2010/main" val="2011483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9752-8BC8-AA42-1B8B-72B6E9D61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 AND PROGNOSIS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65127-25CF-7C5B-A273-AD005352FBA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Early administration of effective treatment is important in CIDP. </a:t>
            </a:r>
          </a:p>
          <a:p>
            <a:r>
              <a:rPr lang="en-US" sz="2400" cap="none" dirty="0"/>
              <a:t>The goal is to stop the immune attack against the myelin sheath of peripheral nerves so that secondary axonal degeneration is minimized .</a:t>
            </a:r>
            <a:endParaRPr lang="en-IN" sz="2400" cap="none" dirty="0"/>
          </a:p>
        </p:txBody>
      </p:sp>
    </p:spTree>
    <p:extLst>
      <p:ext uri="{BB962C8B-B14F-4D97-AF65-F5344CB8AC3E}">
        <p14:creationId xmlns:p14="http://schemas.microsoft.com/office/powerpoint/2010/main" val="3462103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38BC-62D5-F19B-688F-A07B42CF4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INITIAL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1656-08AE-FB7F-FD61-79CE948027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>
                <a:solidFill>
                  <a:srgbClr val="002060"/>
                </a:solidFill>
              </a:rPr>
              <a:t>Intravenous immune globulin </a:t>
            </a:r>
            <a:endParaRPr lang="en-US" sz="2400" cap="none" dirty="0"/>
          </a:p>
          <a:p>
            <a:r>
              <a:rPr lang="en-US" sz="2400" cap="none" dirty="0"/>
              <a:t>IVIG is an effective therapy for CIDP. </a:t>
            </a:r>
          </a:p>
          <a:p>
            <a:r>
              <a:rPr lang="en-US" sz="2400" cap="none" dirty="0"/>
              <a:t>We start treatment with IVIG when a rapid response is a priority. </a:t>
            </a:r>
          </a:p>
          <a:p>
            <a:r>
              <a:rPr lang="en-US" sz="2400" cap="none" dirty="0"/>
              <a:t>IVIG is usually easier to administer than plasma exchange and may have a more rapid response for disability improvement than with glucocorticoids.</a:t>
            </a:r>
            <a:endParaRPr lang="en-IN" sz="2400" cap="none" dirty="0"/>
          </a:p>
        </p:txBody>
      </p:sp>
    </p:spTree>
    <p:extLst>
      <p:ext uri="{BB962C8B-B14F-4D97-AF65-F5344CB8AC3E}">
        <p14:creationId xmlns:p14="http://schemas.microsoft.com/office/powerpoint/2010/main" val="866647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9960-E32F-14D8-1383-20E2F478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D08C1-62CB-B218-E598-DF99EF2277B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>
                <a:solidFill>
                  <a:srgbClr val="002060"/>
                </a:solidFill>
              </a:rPr>
              <a:t>Dosing regimens </a:t>
            </a:r>
          </a:p>
          <a:p>
            <a:r>
              <a:rPr lang="en-US" sz="2400" cap="none" dirty="0"/>
              <a:t>The initial dose of IVIG is </a:t>
            </a:r>
            <a:r>
              <a:rPr lang="en-US" sz="2400" cap="none" dirty="0">
                <a:solidFill>
                  <a:srgbClr val="FF0000"/>
                </a:solidFill>
              </a:rPr>
              <a:t>2 g/kg infused over two to five days . </a:t>
            </a:r>
          </a:p>
          <a:p>
            <a:r>
              <a:rPr lang="en-US" sz="2400" cap="none" dirty="0"/>
              <a:t>Many patients with CIDP require a treatment trial </a:t>
            </a:r>
            <a:r>
              <a:rPr lang="en-US" sz="2400" cap="none" dirty="0">
                <a:solidFill>
                  <a:srgbClr val="FF0000"/>
                </a:solidFill>
              </a:rPr>
              <a:t>of repeat IVIG dosing every two to six weeks </a:t>
            </a:r>
            <a:r>
              <a:rPr lang="en-US" sz="2400" cap="none" dirty="0"/>
              <a:t>depending on clinical course.</a:t>
            </a:r>
          </a:p>
          <a:p>
            <a:r>
              <a:rPr lang="en-US" sz="2400" cap="none" dirty="0"/>
              <a:t>For most patients, we repeat infusion </a:t>
            </a:r>
            <a:r>
              <a:rPr lang="en-US" sz="2400" cap="none" dirty="0">
                <a:solidFill>
                  <a:srgbClr val="FF0000"/>
                </a:solidFill>
              </a:rPr>
              <a:t>of IVIG (1 g/kg) every three weeks for two to three months </a:t>
            </a:r>
            <a:r>
              <a:rPr lang="en-US" sz="2400" cap="none" dirty="0"/>
              <a:t>after the initial treatment before determining efficacy.</a:t>
            </a:r>
            <a:endParaRPr lang="en-IN" sz="2400" cap="none" dirty="0"/>
          </a:p>
        </p:txBody>
      </p:sp>
    </p:spTree>
    <p:extLst>
      <p:ext uri="{BB962C8B-B14F-4D97-AF65-F5344CB8AC3E}">
        <p14:creationId xmlns:p14="http://schemas.microsoft.com/office/powerpoint/2010/main" val="2367657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2502-D854-5C18-4EDC-99428A7F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Plasma exchange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FFCC4-91BA-6111-A395-C8850ED926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Plasma exchange is an effective alternative to IVIG; however, it may be less convenient to administer .</a:t>
            </a:r>
          </a:p>
          <a:p>
            <a:r>
              <a:rPr lang="en-US" sz="2800" cap="none" dirty="0">
                <a:solidFill>
                  <a:srgbClr val="002060"/>
                </a:solidFill>
              </a:rPr>
              <a:t> Dosing regimens </a:t>
            </a:r>
            <a:r>
              <a:rPr lang="en-US" sz="2400" cap="none" dirty="0"/>
              <a:t>– For patients with CIDP and severe disability, we suggest </a:t>
            </a:r>
            <a:r>
              <a:rPr lang="en-US" sz="2400" cap="none" dirty="0">
                <a:solidFill>
                  <a:srgbClr val="FF0000"/>
                </a:solidFill>
              </a:rPr>
              <a:t>four    to six exchanges over 8 to 10 days.</a:t>
            </a:r>
          </a:p>
          <a:p>
            <a:r>
              <a:rPr lang="en-US" sz="2400" cap="none" dirty="0"/>
              <a:t> The plasma exchange schedule after that depends on clinical response but can usually be decreased to </a:t>
            </a:r>
            <a:r>
              <a:rPr lang="en-US" sz="2400" cap="none" dirty="0">
                <a:solidFill>
                  <a:srgbClr val="FF0000"/>
                </a:solidFill>
              </a:rPr>
              <a:t>one exchange every three to four weeks.</a:t>
            </a:r>
            <a:endParaRPr lang="en-IN" sz="2400" cap="non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124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DF9C-7D33-97AE-6F7B-9633FB6B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GLUCOCORTICOIDS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10E1B-0FF0-9630-C786-1C66ED8E9F4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>
                <a:solidFill>
                  <a:srgbClr val="002060"/>
                </a:solidFill>
              </a:rPr>
              <a:t>Dosing schedule </a:t>
            </a:r>
          </a:p>
          <a:p>
            <a:r>
              <a:rPr lang="en-US" sz="2400" cap="none" dirty="0"/>
              <a:t>For most patients, we prefer the use of pulse rather than daily glucocorticoids for initiation and initial titration of dosing .</a:t>
            </a:r>
          </a:p>
          <a:p>
            <a:r>
              <a:rPr lang="en-US" sz="2400" cap="none" dirty="0"/>
              <a:t>We typically start with an initial dose </a:t>
            </a:r>
            <a:r>
              <a:rPr lang="en-US" sz="2400" cap="none" dirty="0">
                <a:solidFill>
                  <a:srgbClr val="FF0000"/>
                </a:solidFill>
              </a:rPr>
              <a:t>of IV methylprednisolone (1000 mg/day) for three days, followed by 1000 mg one day a week for four weeks</a:t>
            </a:r>
          </a:p>
          <a:p>
            <a:endParaRPr lang="en-IN" sz="2400" cap="none" dirty="0"/>
          </a:p>
        </p:txBody>
      </p:sp>
    </p:spTree>
    <p:extLst>
      <p:ext uri="{BB962C8B-B14F-4D97-AF65-F5344CB8AC3E}">
        <p14:creationId xmlns:p14="http://schemas.microsoft.com/office/powerpoint/2010/main" val="3509007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8641-6E1B-0211-1A01-18DE05D49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F70DE-2D01-6958-C543-643BA7E823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. Options include </a:t>
            </a:r>
            <a:r>
              <a:rPr lang="en-US" sz="2400" cap="none" dirty="0">
                <a:solidFill>
                  <a:srgbClr val="FF0000"/>
                </a:solidFill>
              </a:rPr>
              <a:t>dexamethasone 40 mg for four consecutive days once a month  or prednisone 600 mg once a week . </a:t>
            </a:r>
          </a:p>
          <a:p>
            <a:r>
              <a:rPr lang="en-US" sz="2400" cap="none" dirty="0"/>
              <a:t>In patients who respond to therapy, we taper either the dose or frequency once improvement or clinical stabilization occurs.</a:t>
            </a:r>
            <a:endParaRPr lang="en-IN" sz="2400" cap="none" dirty="0"/>
          </a:p>
        </p:txBody>
      </p:sp>
    </p:spTree>
    <p:extLst>
      <p:ext uri="{BB962C8B-B14F-4D97-AF65-F5344CB8AC3E}">
        <p14:creationId xmlns:p14="http://schemas.microsoft.com/office/powerpoint/2010/main" val="1632539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5851D-46B8-5A02-40D5-11BC5D540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Alternative therapies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111F8-5105-9291-51D3-822211374E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Alternative immunosuppressive agents are employed when glucocorticoids are contraindicated or are considered too risky or as steroid-sparing agents. </a:t>
            </a:r>
          </a:p>
          <a:p>
            <a:endParaRPr lang="en-US" sz="2400" cap="none" dirty="0"/>
          </a:p>
          <a:p>
            <a:r>
              <a:rPr lang="en-US" sz="2400" cap="none" dirty="0"/>
              <a:t>They may be useful in patients who do not respond to initial therapy as well as for patients who are refractory to alternative maintenance regimens. </a:t>
            </a:r>
            <a:endParaRPr lang="en-IN" sz="2400" cap="none" dirty="0"/>
          </a:p>
        </p:txBody>
      </p:sp>
    </p:spTree>
    <p:extLst>
      <p:ext uri="{BB962C8B-B14F-4D97-AF65-F5344CB8AC3E}">
        <p14:creationId xmlns:p14="http://schemas.microsoft.com/office/powerpoint/2010/main" val="3973623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563D6-79C7-6192-3640-39314AAFF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512618"/>
            <a:ext cx="10363826" cy="5278581"/>
          </a:xfrm>
        </p:spPr>
        <p:txBody>
          <a:bodyPr>
            <a:normAutofit/>
          </a:bodyPr>
          <a:lstStyle/>
          <a:p>
            <a:r>
              <a:rPr lang="en-US" sz="2400" cap="none" dirty="0"/>
              <a:t>The list of immune-modulator drugs that have been used to treat CIDP includes the following: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cap="none" dirty="0" err="1"/>
              <a:t>Cyclophosh;phamide</a:t>
            </a:r>
            <a:endParaRPr lang="en-US" sz="2400" cap="none" dirty="0"/>
          </a:p>
          <a:p>
            <a:pPr marL="457200" indent="-457200">
              <a:buFont typeface="+mj-lt"/>
              <a:buAutoNum type="arabicPeriod"/>
            </a:pPr>
            <a:r>
              <a:rPr lang="en-US" sz="2400" cap="none" dirty="0"/>
              <a:t>Azathioprine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cap="none" dirty="0"/>
              <a:t>Cyclosporine</a:t>
            </a:r>
          </a:p>
          <a:p>
            <a:pPr marL="457200" indent="-457200">
              <a:buAutoNum type="arabicPlain" startAt="5"/>
            </a:pPr>
            <a:r>
              <a:rPr lang="en-US" sz="2400" cap="none" dirty="0"/>
              <a:t>Etanercept </a:t>
            </a:r>
          </a:p>
          <a:p>
            <a:pPr marL="457200" indent="-457200">
              <a:buAutoNum type="arabicPlain" startAt="5"/>
            </a:pPr>
            <a:r>
              <a:rPr lang="en-US" sz="2400" cap="none" dirty="0"/>
              <a:t>Mycophenolate mofetil</a:t>
            </a:r>
          </a:p>
          <a:p>
            <a:pPr marL="457200" indent="-457200">
              <a:buAutoNum type="arabicPlain" startAt="5"/>
            </a:pPr>
            <a:r>
              <a:rPr lang="en-US" sz="2400" cap="none" dirty="0"/>
              <a:t>Methotrexate</a:t>
            </a:r>
          </a:p>
          <a:p>
            <a:pPr marL="457200" indent="-457200">
              <a:buAutoNum type="arabicPlain" startAt="5"/>
            </a:pPr>
            <a:r>
              <a:rPr lang="en-US" sz="2400" cap="none" dirty="0"/>
              <a:t>Rituximab</a:t>
            </a:r>
          </a:p>
          <a:p>
            <a:pPr marL="457200" indent="-457200">
              <a:buAutoNum type="arabicPlain" startAt="5"/>
            </a:pPr>
            <a:r>
              <a:rPr lang="en-US" sz="2400" cap="none" dirty="0"/>
              <a:t>tacrolimus</a:t>
            </a:r>
            <a:endParaRPr lang="en-IN" sz="2400" cap="none" dirty="0"/>
          </a:p>
          <a:p>
            <a:pPr marL="457200" indent="-457200">
              <a:buFont typeface="+mj-lt"/>
              <a:buAutoNum type="arabicPeriod"/>
            </a:pPr>
            <a:endParaRPr lang="en-US" sz="2400" cap="none" dirty="0"/>
          </a:p>
        </p:txBody>
      </p:sp>
    </p:spTree>
    <p:extLst>
      <p:ext uri="{BB962C8B-B14F-4D97-AF65-F5344CB8AC3E}">
        <p14:creationId xmlns:p14="http://schemas.microsoft.com/office/powerpoint/2010/main" val="3847687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39AB0-7EBD-4994-A4AD-2A4FF19F6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911" y="3147934"/>
            <a:ext cx="9720072" cy="1155442"/>
          </a:xfrm>
        </p:spPr>
        <p:txBody>
          <a:bodyPr/>
          <a:lstStyle/>
          <a:p>
            <a:r>
              <a:rPr lang="en-US" dirty="0"/>
              <a:t>                        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020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398</TotalTime>
  <Words>1719</Words>
  <Application>Microsoft Office PowerPoint</Application>
  <PresentationFormat>Widescreen</PresentationFormat>
  <Paragraphs>204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Integral</vt:lpstr>
      <vt:lpstr>CIDP</vt:lpstr>
      <vt:lpstr>PowerPoint Presentation</vt:lpstr>
      <vt:lpstr>PowerPoint Presentation</vt:lpstr>
      <vt:lpstr>                     pathophysiology</vt:lpstr>
      <vt:lpstr>PowerPoint Presentation</vt:lpstr>
      <vt:lpstr>     NEURO PATHOLOGIC FINDINGS</vt:lpstr>
      <vt:lpstr>                 presentation</vt:lpstr>
      <vt:lpstr>            Clinical features</vt:lpstr>
      <vt:lpstr>        typical cidp</vt:lpstr>
      <vt:lpstr>PowerPoint Presentation</vt:lpstr>
      <vt:lpstr>PowerPoint Presentation</vt:lpstr>
      <vt:lpstr>              cidp variants</vt:lpstr>
      <vt:lpstr>             Multifocal cidp</vt:lpstr>
      <vt:lpstr>                      Focal cidp</vt:lpstr>
      <vt:lpstr>                   Motor cidp</vt:lpstr>
      <vt:lpstr>Sensory cidp</vt:lpstr>
      <vt:lpstr>Distal cidp</vt:lpstr>
      <vt:lpstr>Disorders not classified as cidp</vt:lpstr>
      <vt:lpstr>                  Clinical criteria</vt:lpstr>
      <vt:lpstr>             Supportive criteria</vt:lpstr>
      <vt:lpstr>PowerPoint Presentation</vt:lpstr>
      <vt:lpstr>Diagnostic criteria –typical cidp</vt:lpstr>
      <vt:lpstr>Diagnostic evaluation</vt:lpstr>
      <vt:lpstr>Electrodiagnostic testing</vt:lpstr>
      <vt:lpstr>           Laboratory testing</vt:lpstr>
      <vt:lpstr>PowerPoint Presentation</vt:lpstr>
      <vt:lpstr>LUMBAR PUNCTURE</vt:lpstr>
      <vt:lpstr>TREATMENT AND PROGNOSIS</vt:lpstr>
      <vt:lpstr>INITIAL THERAPY</vt:lpstr>
      <vt:lpstr>PowerPoint Presentation</vt:lpstr>
      <vt:lpstr>Plasma exchange</vt:lpstr>
      <vt:lpstr>GLUCOCORTICOIDS</vt:lpstr>
      <vt:lpstr>PowerPoint Presentation</vt:lpstr>
      <vt:lpstr>Alternative therapies</vt:lpstr>
      <vt:lpstr>PowerPoint Presentation</vt:lpstr>
      <vt:lpstr>                      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SIBI S</dc:creator>
  <cp:lastModifiedBy>Unknown User</cp:lastModifiedBy>
  <cp:revision>27</cp:revision>
  <dcterms:created xsi:type="dcterms:W3CDTF">2022-08-07T18:23:05Z</dcterms:created>
  <dcterms:modified xsi:type="dcterms:W3CDTF">2022-08-10T15:39:28Z</dcterms:modified>
</cp:coreProperties>
</file>