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5" r:id="rId1"/>
  </p:sldMasterIdLst>
  <p:notesMasterIdLst>
    <p:notesMasterId r:id="rId51"/>
  </p:notesMasterIdLst>
  <p:sldIdLst>
    <p:sldId id="256" r:id="rId2"/>
    <p:sldId id="257" r:id="rId3"/>
    <p:sldId id="285" r:id="rId4"/>
    <p:sldId id="286" r:id="rId5"/>
    <p:sldId id="258" r:id="rId6"/>
    <p:sldId id="298" r:id="rId7"/>
    <p:sldId id="287" r:id="rId8"/>
    <p:sldId id="300" r:id="rId9"/>
    <p:sldId id="259" r:id="rId10"/>
    <p:sldId id="263" r:id="rId11"/>
    <p:sldId id="262" r:id="rId12"/>
    <p:sldId id="261" r:id="rId13"/>
    <p:sldId id="301" r:id="rId14"/>
    <p:sldId id="260" r:id="rId15"/>
    <p:sldId id="264" r:id="rId16"/>
    <p:sldId id="295" r:id="rId17"/>
    <p:sldId id="265" r:id="rId18"/>
    <p:sldId id="266" r:id="rId19"/>
    <p:sldId id="267" r:id="rId20"/>
    <p:sldId id="303" r:id="rId21"/>
    <p:sldId id="304" r:id="rId22"/>
    <p:sldId id="305" r:id="rId23"/>
    <p:sldId id="268" r:id="rId24"/>
    <p:sldId id="269" r:id="rId25"/>
    <p:sldId id="289" r:id="rId26"/>
    <p:sldId id="288" r:id="rId27"/>
    <p:sldId id="302" r:id="rId28"/>
    <p:sldId id="270" r:id="rId29"/>
    <p:sldId id="306" r:id="rId30"/>
    <p:sldId id="307" r:id="rId31"/>
    <p:sldId id="308" r:id="rId32"/>
    <p:sldId id="290" r:id="rId33"/>
    <p:sldId id="271" r:id="rId34"/>
    <p:sldId id="297" r:id="rId35"/>
    <p:sldId id="272" r:id="rId36"/>
    <p:sldId id="291" r:id="rId37"/>
    <p:sldId id="273" r:id="rId38"/>
    <p:sldId id="296" r:id="rId39"/>
    <p:sldId id="274" r:id="rId40"/>
    <p:sldId id="275" r:id="rId41"/>
    <p:sldId id="281" r:id="rId42"/>
    <p:sldId id="276" r:id="rId43"/>
    <p:sldId id="292" r:id="rId44"/>
    <p:sldId id="277" r:id="rId45"/>
    <p:sldId id="293" r:id="rId46"/>
    <p:sldId id="294" r:id="rId47"/>
    <p:sldId id="280" r:id="rId48"/>
    <p:sldId id="282" r:id="rId49"/>
    <p:sldId id="283"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4" d="100"/>
          <a:sy n="64" d="100"/>
        </p:scale>
        <p:origin x="97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54"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8" Type="http://schemas.openxmlformats.org/officeDocument/2006/relationships/slide" Target="slides/slide7.xml" /><Relationship Id="rId51" Type="http://schemas.openxmlformats.org/officeDocument/2006/relationships/notesMaster" Target="notesMasters/notesMaster1.xml" /><Relationship Id="rId3" Type="http://schemas.openxmlformats.org/officeDocument/2006/relationships/slide" Target="slides/slide2.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5B887-743D-420F-A89B-1B3F60DC8C86}" type="datetimeFigureOut">
              <a:rPr lang="en-IN" smtClean="0"/>
              <a:t>13-05-2022</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586328-E3F4-4372-9D79-CBB8412AAAEE}" type="slidenum">
              <a:rPr lang="en-IN" smtClean="0"/>
              <a:t>‹#›</a:t>
            </a:fld>
            <a:endParaRPr lang="en-IN"/>
          </a:p>
        </p:txBody>
      </p:sp>
    </p:spTree>
    <p:extLst>
      <p:ext uri="{BB962C8B-B14F-4D97-AF65-F5344CB8AC3E}">
        <p14:creationId xmlns:p14="http://schemas.microsoft.com/office/powerpoint/2010/main" val="3352636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Predominates after 3 week </a:t>
            </a:r>
            <a:r>
              <a:rPr lang="en-US" dirty="0" err="1"/>
              <a:t>sof</a:t>
            </a:r>
            <a:r>
              <a:rPr lang="en-US" dirty="0"/>
              <a:t> illness the principle etiologic </a:t>
            </a:r>
            <a:r>
              <a:rPr lang="en-US" dirty="0" err="1"/>
              <a:t>condrtns</a:t>
            </a:r>
            <a:r>
              <a:rPr lang="en-US" dirty="0"/>
              <a:t> are</a:t>
            </a:r>
            <a:endParaRPr lang="en-IN" dirty="0"/>
          </a:p>
        </p:txBody>
      </p:sp>
      <p:sp>
        <p:nvSpPr>
          <p:cNvPr id="4" name="Slide Number Placeholder 3"/>
          <p:cNvSpPr>
            <a:spLocks noGrp="1"/>
          </p:cNvSpPr>
          <p:nvPr>
            <p:ph type="sldNum" sz="quarter" idx="5"/>
          </p:nvPr>
        </p:nvSpPr>
        <p:spPr/>
        <p:txBody>
          <a:bodyPr/>
          <a:lstStyle/>
          <a:p>
            <a:fld id="{70586328-E3F4-4372-9D79-CBB8412AAAEE}" type="slidenum">
              <a:rPr lang="en-IN" smtClean="0"/>
              <a:t>30</a:t>
            </a:fld>
            <a:endParaRPr lang="en-IN"/>
          </a:p>
        </p:txBody>
      </p:sp>
    </p:spTree>
    <p:extLst>
      <p:ext uri="{BB962C8B-B14F-4D97-AF65-F5344CB8AC3E}">
        <p14:creationId xmlns:p14="http://schemas.microsoft.com/office/powerpoint/2010/main" val="15320292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912E7FD4-86DE-4F4D-9553-37BDEFFBCFFC}" type="datetimeFigureOut">
              <a:rPr lang="en-IN" smtClean="0"/>
              <a:t>13-05-2022</a:t>
            </a:fld>
            <a:endParaRPr lang="en-IN"/>
          </a:p>
        </p:txBody>
      </p:sp>
      <p:sp>
        <p:nvSpPr>
          <p:cNvPr id="5" name="Footer Placeholder 4"/>
          <p:cNvSpPr>
            <a:spLocks noGrp="1"/>
          </p:cNvSpPr>
          <p:nvPr>
            <p:ph type="ftr" sz="quarter" idx="11"/>
          </p:nvPr>
        </p:nvSpPr>
        <p:spPr>
          <a:xfrm>
            <a:off x="3962399" y="5870575"/>
            <a:ext cx="4893958" cy="377825"/>
          </a:xfrm>
        </p:spPr>
        <p:txBody>
          <a:bodyPr/>
          <a:lstStyle/>
          <a:p>
            <a:endParaRPr lang="en-IN"/>
          </a:p>
        </p:txBody>
      </p:sp>
      <p:sp>
        <p:nvSpPr>
          <p:cNvPr id="6" name="Slide Number Placeholder 5"/>
          <p:cNvSpPr>
            <a:spLocks noGrp="1"/>
          </p:cNvSpPr>
          <p:nvPr>
            <p:ph type="sldNum" sz="quarter" idx="12"/>
          </p:nvPr>
        </p:nvSpPr>
        <p:spPr>
          <a:xfrm>
            <a:off x="10608958" y="5870575"/>
            <a:ext cx="551167" cy="377825"/>
          </a:xfrm>
        </p:spPr>
        <p:txBody>
          <a:bodyPr/>
          <a:lstStyle/>
          <a:p>
            <a:fld id="{55DC356D-57D7-4649-B4E9-C58715B89EDE}" type="slidenum">
              <a:rPr lang="en-IN" smtClean="0"/>
              <a:t>‹#›</a:t>
            </a:fld>
            <a:endParaRPr lang="en-IN"/>
          </a:p>
        </p:txBody>
      </p:sp>
    </p:spTree>
    <p:extLst>
      <p:ext uri="{BB962C8B-B14F-4D97-AF65-F5344CB8AC3E}">
        <p14:creationId xmlns:p14="http://schemas.microsoft.com/office/powerpoint/2010/main" val="57609045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2E7FD4-86DE-4F4D-9553-37BDEFFBCFFC}" type="datetimeFigureOut">
              <a:rPr lang="en-IN" smtClean="0"/>
              <a:t>13-05-2022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DC356D-57D7-4649-B4E9-C58715B89EDE}" type="slidenum">
              <a:rPr lang="en-IN" smtClean="0"/>
              <a:t>‹#›</a:t>
            </a:fld>
            <a:endParaRPr lang="en-IN"/>
          </a:p>
        </p:txBody>
      </p:sp>
    </p:spTree>
    <p:extLst>
      <p:ext uri="{BB962C8B-B14F-4D97-AF65-F5344CB8AC3E}">
        <p14:creationId xmlns:p14="http://schemas.microsoft.com/office/powerpoint/2010/main" val="3563400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2E7FD4-86DE-4F4D-9553-37BDEFFBCFFC}" type="datetimeFigureOut">
              <a:rPr lang="en-IN" smtClean="0"/>
              <a:t>13-05-2022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DC356D-57D7-4649-B4E9-C58715B89EDE}" type="slidenum">
              <a:rPr lang="en-IN" smtClean="0"/>
              <a:t>‹#›</a:t>
            </a:fld>
            <a:endParaRPr lang="en-IN"/>
          </a:p>
        </p:txBody>
      </p:sp>
    </p:spTree>
    <p:extLst>
      <p:ext uri="{BB962C8B-B14F-4D97-AF65-F5344CB8AC3E}">
        <p14:creationId xmlns:p14="http://schemas.microsoft.com/office/powerpoint/2010/main" val="2924492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12E7FD4-86DE-4F4D-9553-37BDEFFBCFFC}" type="datetimeFigureOut">
              <a:rPr lang="en-IN" smtClean="0"/>
              <a:t>13-05-2022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5DC356D-57D7-4649-B4E9-C58715B89EDE}" type="slidenum">
              <a:rPr lang="en-IN" smtClean="0"/>
              <a:t>‹#›</a:t>
            </a:fld>
            <a:endParaRPr lang="en-IN"/>
          </a:p>
        </p:txBody>
      </p:sp>
    </p:spTree>
    <p:extLst>
      <p:ext uri="{BB962C8B-B14F-4D97-AF65-F5344CB8AC3E}">
        <p14:creationId xmlns:p14="http://schemas.microsoft.com/office/powerpoint/2010/main" val="4040510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12E7FD4-86DE-4F4D-9553-37BDEFFBCFFC}" type="datetimeFigureOut">
              <a:rPr lang="en-IN" smtClean="0"/>
              <a:t>13-05-2022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5DC356D-57D7-4649-B4E9-C58715B89EDE}" type="slidenum">
              <a:rPr lang="en-IN" smtClean="0"/>
              <a:t>‹#›</a:t>
            </a:fld>
            <a:endParaRPr lang="en-IN"/>
          </a:p>
        </p:txBody>
      </p:sp>
    </p:spTree>
    <p:extLst>
      <p:ext uri="{BB962C8B-B14F-4D97-AF65-F5344CB8AC3E}">
        <p14:creationId xmlns:p14="http://schemas.microsoft.com/office/powerpoint/2010/main" val="1828494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12E7FD4-86DE-4F4D-9553-37BDEFFBCFFC}" type="datetimeFigureOut">
              <a:rPr lang="en-IN" smtClean="0"/>
              <a:t>13-05-2022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5DC356D-57D7-4649-B4E9-C58715B89EDE}" type="slidenum">
              <a:rPr lang="en-IN" smtClean="0"/>
              <a:t>‹#›</a:t>
            </a:fld>
            <a:endParaRPr lang="en-IN"/>
          </a:p>
        </p:txBody>
      </p:sp>
    </p:spTree>
    <p:extLst>
      <p:ext uri="{BB962C8B-B14F-4D97-AF65-F5344CB8AC3E}">
        <p14:creationId xmlns:p14="http://schemas.microsoft.com/office/powerpoint/2010/main" val="69087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912E7FD4-86DE-4F4D-9553-37BDEFFBCFFC}" type="datetimeFigureOut">
              <a:rPr lang="en-IN" smtClean="0"/>
              <a:t>13-05-2022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5DC356D-57D7-4649-B4E9-C58715B89EDE}" type="slidenum">
              <a:rPr lang="en-IN" smtClean="0"/>
              <a:t>‹#›</a:t>
            </a:fld>
            <a:endParaRPr lang="en-IN"/>
          </a:p>
        </p:txBody>
      </p:sp>
    </p:spTree>
    <p:extLst>
      <p:ext uri="{BB962C8B-B14F-4D97-AF65-F5344CB8AC3E}">
        <p14:creationId xmlns:p14="http://schemas.microsoft.com/office/powerpoint/2010/main" val="3543308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2E7FD4-86DE-4F4D-9553-37BDEFFBCFFC}" type="datetimeFigureOut">
              <a:rPr lang="en-IN" smtClean="0"/>
              <a:t>13-05-2022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5DC356D-57D7-4649-B4E9-C58715B89EDE}" type="slidenum">
              <a:rPr lang="en-IN" smtClean="0"/>
              <a:t>‹#›</a:t>
            </a:fld>
            <a:endParaRPr lang="en-IN"/>
          </a:p>
        </p:txBody>
      </p:sp>
    </p:spTree>
    <p:extLst>
      <p:ext uri="{BB962C8B-B14F-4D97-AF65-F5344CB8AC3E}">
        <p14:creationId xmlns:p14="http://schemas.microsoft.com/office/powerpoint/2010/main" val="2588962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2E7FD4-86DE-4F4D-9553-37BDEFFBCFFC}" type="datetimeFigureOut">
              <a:rPr lang="en-IN" smtClean="0"/>
              <a:t>13-05-2022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5DC356D-57D7-4649-B4E9-C58715B89EDE}" type="slidenum">
              <a:rPr lang="en-IN" smtClean="0"/>
              <a:t>‹#›</a:t>
            </a:fld>
            <a:endParaRPr lang="en-IN"/>
          </a:p>
        </p:txBody>
      </p:sp>
    </p:spTree>
    <p:extLst>
      <p:ext uri="{BB962C8B-B14F-4D97-AF65-F5344CB8AC3E}">
        <p14:creationId xmlns:p14="http://schemas.microsoft.com/office/powerpoint/2010/main" val="3168717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2E7FD4-86DE-4F4D-9553-37BDEFFBCFFC}" type="datetimeFigureOut">
              <a:rPr lang="en-IN" smtClean="0"/>
              <a:t>13-05-2022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5DC356D-57D7-4649-B4E9-C58715B89EDE}" type="slidenum">
              <a:rPr lang="en-IN" smtClean="0"/>
              <a:t>‹#›</a:t>
            </a:fld>
            <a:endParaRPr lang="en-IN"/>
          </a:p>
        </p:txBody>
      </p:sp>
    </p:spTree>
    <p:extLst>
      <p:ext uri="{BB962C8B-B14F-4D97-AF65-F5344CB8AC3E}">
        <p14:creationId xmlns:p14="http://schemas.microsoft.com/office/powerpoint/2010/main" val="4152685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2E7FD4-86DE-4F4D-9553-37BDEFFBCFFC}" type="datetimeFigureOut">
              <a:rPr lang="en-IN" smtClean="0"/>
              <a:t>13-05-2022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DC356D-57D7-4649-B4E9-C58715B89EDE}" type="slidenum">
              <a:rPr lang="en-IN" smtClean="0"/>
              <a:t>‹#›</a:t>
            </a:fld>
            <a:endParaRPr lang="en-IN"/>
          </a:p>
        </p:txBody>
      </p:sp>
    </p:spTree>
    <p:extLst>
      <p:ext uri="{BB962C8B-B14F-4D97-AF65-F5344CB8AC3E}">
        <p14:creationId xmlns:p14="http://schemas.microsoft.com/office/powerpoint/2010/main" val="143410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2E7FD4-86DE-4F4D-9553-37BDEFFBCFFC}" type="datetimeFigureOut">
              <a:rPr lang="en-IN" smtClean="0"/>
              <a:t>13-05-2022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DC356D-57D7-4649-B4E9-C58715B89EDE}" type="slidenum">
              <a:rPr lang="en-IN" smtClean="0"/>
              <a:t>‹#›</a:t>
            </a:fld>
            <a:endParaRPr lang="en-IN"/>
          </a:p>
        </p:txBody>
      </p:sp>
    </p:spTree>
    <p:extLst>
      <p:ext uri="{BB962C8B-B14F-4D97-AF65-F5344CB8AC3E}">
        <p14:creationId xmlns:p14="http://schemas.microsoft.com/office/powerpoint/2010/main" val="18103132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2E7FD4-86DE-4F4D-9553-37BDEFFBCFFC}" type="datetimeFigureOut">
              <a:rPr lang="en-IN" smtClean="0"/>
              <a:t>13-05-2022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DC356D-57D7-4649-B4E9-C58715B89EDE}" type="slidenum">
              <a:rPr lang="en-IN" smtClean="0"/>
              <a:t>‹#›</a:t>
            </a:fld>
            <a:endParaRPr lang="en-IN"/>
          </a:p>
        </p:txBody>
      </p:sp>
    </p:spTree>
    <p:extLst>
      <p:ext uri="{BB962C8B-B14F-4D97-AF65-F5344CB8AC3E}">
        <p14:creationId xmlns:p14="http://schemas.microsoft.com/office/powerpoint/2010/main" val="4596452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2E7FD4-86DE-4F4D-9553-37BDEFFBCFFC}" type="datetimeFigureOut">
              <a:rPr lang="en-IN" smtClean="0"/>
              <a:t>13-05-2022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DC356D-57D7-4649-B4E9-C58715B89EDE}" type="slidenum">
              <a:rPr lang="en-IN" smtClean="0"/>
              <a:t>‹#›</a:t>
            </a:fld>
            <a:endParaRPr lang="en-IN"/>
          </a:p>
        </p:txBody>
      </p:sp>
    </p:spTree>
    <p:extLst>
      <p:ext uri="{BB962C8B-B14F-4D97-AF65-F5344CB8AC3E}">
        <p14:creationId xmlns:p14="http://schemas.microsoft.com/office/powerpoint/2010/main" val="1080568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2E7FD4-86DE-4F4D-9553-37BDEFFBCFFC}" type="datetimeFigureOut">
              <a:rPr lang="en-IN" smtClean="0"/>
              <a:t>13-05-2022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DC356D-57D7-4649-B4E9-C58715B89EDE}" type="slidenum">
              <a:rPr lang="en-IN" smtClean="0"/>
              <a:t>‹#›</a:t>
            </a:fld>
            <a:endParaRPr lang="en-IN"/>
          </a:p>
        </p:txBody>
      </p:sp>
    </p:spTree>
    <p:extLst>
      <p:ext uri="{BB962C8B-B14F-4D97-AF65-F5344CB8AC3E}">
        <p14:creationId xmlns:p14="http://schemas.microsoft.com/office/powerpoint/2010/main" val="25962428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2E7FD4-86DE-4F4D-9553-37BDEFFBCFFC}" type="datetimeFigureOut">
              <a:rPr lang="en-IN" smtClean="0"/>
              <a:t>13-05-2022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DC356D-57D7-4649-B4E9-C58715B89EDE}" type="slidenum">
              <a:rPr lang="en-IN" smtClean="0"/>
              <a:t>‹#›</a:t>
            </a:fld>
            <a:endParaRPr lang="en-IN"/>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26443877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2E7FD4-86DE-4F4D-9553-37BDEFFBCFFC}" type="datetimeFigureOut">
              <a:rPr lang="en-IN" smtClean="0"/>
              <a:t>13-05-2022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DC356D-57D7-4649-B4E9-C58715B89EDE}" type="slidenum">
              <a:rPr lang="en-IN" smtClean="0"/>
              <a:t>‹#›</a:t>
            </a:fld>
            <a:endParaRPr lang="en-IN"/>
          </a:p>
        </p:txBody>
      </p:sp>
    </p:spTree>
    <p:extLst>
      <p:ext uri="{BB962C8B-B14F-4D97-AF65-F5344CB8AC3E}">
        <p14:creationId xmlns:p14="http://schemas.microsoft.com/office/powerpoint/2010/main" val="35476845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2E7FD4-86DE-4F4D-9553-37BDEFFBCFFC}" type="datetimeFigureOut">
              <a:rPr lang="en-IN" smtClean="0"/>
              <a:t>13-05-2022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DC356D-57D7-4649-B4E9-C58715B89EDE}" type="slidenum">
              <a:rPr lang="en-IN" smtClean="0"/>
              <a:t>‹#›</a:t>
            </a:fld>
            <a:endParaRPr lang="en-IN"/>
          </a:p>
        </p:txBody>
      </p:sp>
    </p:spTree>
    <p:extLst>
      <p:ext uri="{BB962C8B-B14F-4D97-AF65-F5344CB8AC3E}">
        <p14:creationId xmlns:p14="http://schemas.microsoft.com/office/powerpoint/2010/main" val="2713729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slideLayout" Target="../slideLayouts/slideLayout1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theme" Target="../theme/theme1.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12E7FD4-86DE-4F4D-9553-37BDEFFBCFFC}" type="datetimeFigureOut">
              <a:rPr lang="en-IN" smtClean="0"/>
              <a:t>13-05-2022</a:t>
            </a:fld>
            <a:endParaRPr lang="en-IN"/>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5DC356D-57D7-4649-B4E9-C58715B89EDE}" type="slidenum">
              <a:rPr lang="en-IN" smtClean="0"/>
              <a:t>‹#›</a:t>
            </a:fld>
            <a:endParaRPr lang="en-IN"/>
          </a:p>
        </p:txBody>
      </p:sp>
    </p:spTree>
    <p:extLst>
      <p:ext uri="{BB962C8B-B14F-4D97-AF65-F5344CB8AC3E}">
        <p14:creationId xmlns:p14="http://schemas.microsoft.com/office/powerpoint/2010/main" val="779283068"/>
      </p:ext>
    </p:extLst>
  </p:cSld>
  <p:clrMap bg1="dk1" tx1="lt1" bg2="dk2" tx2="lt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 id="2147483897" r:id="rId12"/>
    <p:sldLayoutId id="2147483898" r:id="rId13"/>
    <p:sldLayoutId id="2147483899" r:id="rId14"/>
    <p:sldLayoutId id="2147483900" r:id="rId15"/>
    <p:sldLayoutId id="2147483901" r:id="rId16"/>
    <p:sldLayoutId id="2147483902" r:id="rId17"/>
    <p:sldLayoutId id="2147483903" r:id="rId18"/>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FEECD-522A-4B64-87B0-7D29A2556C8F}"/>
              </a:ext>
            </a:extLst>
          </p:cNvPr>
          <p:cNvSpPr>
            <a:spLocks noGrp="1"/>
          </p:cNvSpPr>
          <p:nvPr>
            <p:ph type="ctrTitle"/>
          </p:nvPr>
        </p:nvSpPr>
        <p:spPr/>
        <p:txBody>
          <a:bodyPr/>
          <a:lstStyle/>
          <a:p>
            <a:r>
              <a:rPr lang="en-US" dirty="0"/>
              <a:t>CHRONIC MENINGITIS</a:t>
            </a:r>
            <a:endParaRPr lang="en-IN" dirty="0"/>
          </a:p>
        </p:txBody>
      </p:sp>
      <p:sp>
        <p:nvSpPr>
          <p:cNvPr id="3" name="Subtitle 2">
            <a:extLst>
              <a:ext uri="{FF2B5EF4-FFF2-40B4-BE49-F238E27FC236}">
                <a16:creationId xmlns:a16="http://schemas.microsoft.com/office/drawing/2014/main" id="{B2EB7205-9D3C-4818-A0B3-C087CCB53807}"/>
              </a:ext>
            </a:extLst>
          </p:cNvPr>
          <p:cNvSpPr>
            <a:spLocks noGrp="1"/>
          </p:cNvSpPr>
          <p:nvPr>
            <p:ph type="subTitle" idx="1"/>
          </p:nvPr>
        </p:nvSpPr>
        <p:spPr/>
        <p:txBody>
          <a:bodyPr>
            <a:normAutofit fontScale="92500" lnSpcReduction="10000"/>
          </a:bodyPr>
          <a:lstStyle/>
          <a:p>
            <a:endParaRPr lang="en-US" dirty="0"/>
          </a:p>
          <a:p>
            <a:endParaRPr lang="en-US" dirty="0"/>
          </a:p>
          <a:p>
            <a:r>
              <a:rPr lang="en-IN" dirty="0"/>
              <a:t>                                                                             DR SYAMILY</a:t>
            </a:r>
          </a:p>
          <a:p>
            <a:r>
              <a:rPr lang="en-IN" dirty="0"/>
              <a:t>                                                                             JR2 </a:t>
            </a:r>
            <a:endParaRPr lang="en-US" dirty="0"/>
          </a:p>
        </p:txBody>
      </p:sp>
    </p:spTree>
    <p:extLst>
      <p:ext uri="{BB962C8B-B14F-4D97-AF65-F5344CB8AC3E}">
        <p14:creationId xmlns:p14="http://schemas.microsoft.com/office/powerpoint/2010/main" val="878693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C59DCB-ABC1-4DD1-9BEB-45B3817CAC24}"/>
              </a:ext>
            </a:extLst>
          </p:cNvPr>
          <p:cNvSpPr>
            <a:spLocks noGrp="1"/>
          </p:cNvSpPr>
          <p:nvPr>
            <p:ph idx="1"/>
          </p:nvPr>
        </p:nvSpPr>
        <p:spPr>
          <a:xfrm>
            <a:off x="1141412" y="540327"/>
            <a:ext cx="9905999" cy="5250874"/>
          </a:xfrm>
        </p:spPr>
        <p:txBody>
          <a:bodyPr/>
          <a:lstStyle/>
          <a:p>
            <a:r>
              <a:rPr lang="en-US" sz="2800" dirty="0">
                <a:latin typeface="Calibri Light" panose="020F0302020204030204" pitchFamily="34" charset="0"/>
                <a:cs typeface="Calibri Light" panose="020F0302020204030204" pitchFamily="34" charset="0"/>
              </a:rPr>
              <a:t>  chronic meningitis is inflammation of the meninges, with signs and symptoms persisting for at least 4 weeks.</a:t>
            </a:r>
          </a:p>
          <a:p>
            <a:endParaRPr lang="en-US" sz="2800" dirty="0">
              <a:latin typeface="Calibri Light" panose="020F0302020204030204" pitchFamily="34" charset="0"/>
              <a:cs typeface="Calibri Light" panose="020F0302020204030204" pitchFamily="34" charset="0"/>
            </a:endParaRPr>
          </a:p>
          <a:p>
            <a:r>
              <a:rPr lang="en-US" sz="2800" dirty="0">
                <a:latin typeface="Calibri Light" panose="020F0302020204030204" pitchFamily="34" charset="0"/>
                <a:cs typeface="Calibri Light" panose="020F0302020204030204" pitchFamily="34" charset="0"/>
              </a:rPr>
              <a:t>Diagnosed when a characteristic neurological syndrome exists for more than 4 weeks and associated with a persistent inflammatory response in the cerebrospinal fluid(white blood cell count&gt;5)</a:t>
            </a:r>
          </a:p>
          <a:p>
            <a:endParaRPr lang="en-US"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347682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3965B-4EEB-4BCC-B74E-8C7CE8BEC4C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171DC11-9FB7-473F-A36F-D2A44A6251AF}"/>
              </a:ext>
            </a:extLst>
          </p:cNvPr>
          <p:cNvSpPr>
            <a:spLocks noGrp="1"/>
          </p:cNvSpPr>
          <p:nvPr>
            <p:ph idx="1"/>
          </p:nvPr>
        </p:nvSpPr>
        <p:spPr/>
        <p:txBody>
          <a:bodyPr/>
          <a:lstStyle/>
          <a:p>
            <a:r>
              <a:rPr lang="en-US" dirty="0">
                <a:latin typeface="Calibri Light" panose="020F0302020204030204" pitchFamily="34" charset="0"/>
                <a:cs typeface="Calibri Light" panose="020F0302020204030204" pitchFamily="34" charset="0"/>
              </a:rPr>
              <a:t> long-term immunosuppressive therapy, opportunistic infections such as cryptococcal meningitis (accounting for 3400 hospitalizations annually in the United States)5 have become about as common as bacterial meningitis (accounting for 3600 cases per year)</a:t>
            </a:r>
            <a:endParaRPr lang="en-IN" dirty="0">
              <a:latin typeface="Calibri Light" panose="020F0302020204030204" pitchFamily="34" charset="0"/>
              <a:cs typeface="Calibri Light" panose="020F0302020204030204" pitchFamily="34" charset="0"/>
            </a:endParaRPr>
          </a:p>
          <a:p>
            <a:endParaRPr lang="en-IN" dirty="0"/>
          </a:p>
        </p:txBody>
      </p:sp>
    </p:spTree>
    <p:extLst>
      <p:ext uri="{BB962C8B-B14F-4D97-AF65-F5344CB8AC3E}">
        <p14:creationId xmlns:p14="http://schemas.microsoft.com/office/powerpoint/2010/main" val="2545986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8B8AC-A0FC-465D-A06C-1D030CBAC1C0}"/>
              </a:ext>
            </a:extLst>
          </p:cNvPr>
          <p:cNvSpPr>
            <a:spLocks noGrp="1"/>
          </p:cNvSpPr>
          <p:nvPr>
            <p:ph type="title"/>
          </p:nvPr>
        </p:nvSpPr>
        <p:spPr>
          <a:xfrm>
            <a:off x="1141413" y="618518"/>
            <a:ext cx="9905998" cy="794646"/>
          </a:xfrm>
        </p:spPr>
        <p:txBody>
          <a:bodyPr/>
          <a:lstStyle/>
          <a:p>
            <a:r>
              <a:rPr lang="en-US" dirty="0"/>
              <a:t>       Clinical </a:t>
            </a:r>
            <a:r>
              <a:rPr lang="en-US" dirty="0" err="1"/>
              <a:t>pathophysilogy</a:t>
            </a:r>
            <a:endParaRPr lang="en-IN" dirty="0"/>
          </a:p>
        </p:txBody>
      </p:sp>
      <p:sp>
        <p:nvSpPr>
          <p:cNvPr id="3" name="Content Placeholder 2">
            <a:extLst>
              <a:ext uri="{FF2B5EF4-FFF2-40B4-BE49-F238E27FC236}">
                <a16:creationId xmlns:a16="http://schemas.microsoft.com/office/drawing/2014/main" id="{8C22A807-247B-45A4-9A1A-8C598DB52EB3}"/>
              </a:ext>
            </a:extLst>
          </p:cNvPr>
          <p:cNvSpPr>
            <a:spLocks noGrp="1"/>
          </p:cNvSpPr>
          <p:nvPr>
            <p:ph idx="1"/>
          </p:nvPr>
        </p:nvSpPr>
        <p:spPr>
          <a:xfrm>
            <a:off x="1141412" y="1413164"/>
            <a:ext cx="9905999" cy="5444836"/>
          </a:xfrm>
        </p:spPr>
        <p:txBody>
          <a:bodyPr/>
          <a:lstStyle/>
          <a:p>
            <a:r>
              <a:rPr lang="en-US" sz="2800" dirty="0"/>
              <a:t> Neurological manifestations of chronic meningitis are determined by the anatomic locations of the inflammation and its consequences.</a:t>
            </a:r>
          </a:p>
          <a:p>
            <a:r>
              <a:rPr lang="en-US" sz="2800" dirty="0">
                <a:solidFill>
                  <a:srgbClr val="FF0000"/>
                </a:solidFill>
              </a:rPr>
              <a:t>Persistent head ache</a:t>
            </a:r>
          </a:p>
          <a:p>
            <a:r>
              <a:rPr lang="en-US" sz="2800" dirty="0">
                <a:solidFill>
                  <a:srgbClr val="FF0000"/>
                </a:solidFill>
              </a:rPr>
              <a:t>Hydrocephalus</a:t>
            </a:r>
          </a:p>
          <a:p>
            <a:r>
              <a:rPr lang="en-US" sz="2800" dirty="0">
                <a:solidFill>
                  <a:srgbClr val="FF0000"/>
                </a:solidFill>
              </a:rPr>
              <a:t>Cranial neuropathies</a:t>
            </a:r>
          </a:p>
          <a:p>
            <a:r>
              <a:rPr lang="en-US" sz="2800" dirty="0">
                <a:solidFill>
                  <a:srgbClr val="FF0000"/>
                </a:solidFill>
              </a:rPr>
              <a:t>Radiculopathies and</a:t>
            </a:r>
          </a:p>
          <a:p>
            <a:r>
              <a:rPr lang="en-US" sz="2800" dirty="0">
                <a:solidFill>
                  <a:srgbClr val="FF0000"/>
                </a:solidFill>
              </a:rPr>
              <a:t>Cognitive or personality changes </a:t>
            </a:r>
            <a:r>
              <a:rPr lang="en-US" sz="2800" dirty="0"/>
              <a:t>are the cardinal features</a:t>
            </a:r>
          </a:p>
          <a:p>
            <a:pPr marL="0" indent="0">
              <a:buNone/>
            </a:pPr>
            <a:endParaRPr lang="en-IN" dirty="0"/>
          </a:p>
        </p:txBody>
      </p:sp>
    </p:spTree>
    <p:extLst>
      <p:ext uri="{BB962C8B-B14F-4D97-AF65-F5344CB8AC3E}">
        <p14:creationId xmlns:p14="http://schemas.microsoft.com/office/powerpoint/2010/main" val="2494539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217E0E-75A1-422F-AD4B-931447BFB249}"/>
              </a:ext>
            </a:extLst>
          </p:cNvPr>
          <p:cNvSpPr>
            <a:spLocks noGrp="1"/>
          </p:cNvSpPr>
          <p:nvPr>
            <p:ph sz="quarter" idx="13"/>
          </p:nvPr>
        </p:nvSpPr>
        <p:spPr>
          <a:xfrm>
            <a:off x="913774" y="692728"/>
            <a:ext cx="10363826" cy="5735781"/>
          </a:xfrm>
        </p:spPr>
        <p:txBody>
          <a:bodyPr/>
          <a:lstStyle/>
          <a:p>
            <a:r>
              <a:rPr lang="en-US" sz="2800" dirty="0">
                <a:latin typeface="Calibri Light" panose="020F0302020204030204" pitchFamily="34" charset="0"/>
                <a:cs typeface="Calibri Light" panose="020F0302020204030204" pitchFamily="34" charset="0"/>
              </a:rPr>
              <a:t>Nociceptive nerve </a:t>
            </a:r>
            <a:r>
              <a:rPr lang="en-US" sz="2800" dirty="0" err="1">
                <a:latin typeface="Calibri Light" panose="020F0302020204030204" pitchFamily="34" charset="0"/>
                <a:cs typeface="Calibri Light" panose="020F0302020204030204" pitchFamily="34" charset="0"/>
              </a:rPr>
              <a:t>fibres</a:t>
            </a:r>
            <a:r>
              <a:rPr lang="en-US" sz="2800" dirty="0">
                <a:latin typeface="Calibri Light" panose="020F0302020204030204" pitchFamily="34" charset="0"/>
                <a:cs typeface="Calibri Light" panose="020F0302020204030204" pitchFamily="34" charset="0"/>
              </a:rPr>
              <a:t> of the meninges are stimulated by the inflammatory process resulting in head ache</a:t>
            </a:r>
          </a:p>
          <a:p>
            <a:r>
              <a:rPr lang="en-US" sz="2800" dirty="0">
                <a:latin typeface="Calibri Light" panose="020F0302020204030204" pitchFamily="34" charset="0"/>
                <a:cs typeface="Calibri Light" panose="020F0302020204030204" pitchFamily="34" charset="0"/>
              </a:rPr>
              <a:t>The headache is typically constant but nonspecific in location, quality, and temporal pattern. </a:t>
            </a:r>
          </a:p>
          <a:p>
            <a:r>
              <a:rPr lang="en-US" sz="2800" dirty="0">
                <a:latin typeface="Calibri Light" panose="020F0302020204030204" pitchFamily="34" charset="0"/>
                <a:cs typeface="Calibri Light" panose="020F0302020204030204" pitchFamily="34" charset="0"/>
              </a:rPr>
              <a:t>Progressively worsening headache, especially with mental clouding, and fever should prompt consideration of lumbar puncture to detect the inflammatory formula in CSF that characterizes chronic meningitis</a:t>
            </a:r>
          </a:p>
          <a:p>
            <a:pPr marL="0" indent="0">
              <a:buNone/>
            </a:pPr>
            <a:endParaRPr lang="en-IN" sz="28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737512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EBD9C-5107-4ADD-860C-6102E423B11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10ED2EA-A968-479F-8A62-043115CA9EE2}"/>
              </a:ext>
            </a:extLst>
          </p:cNvPr>
          <p:cNvSpPr>
            <a:spLocks noGrp="1"/>
          </p:cNvSpPr>
          <p:nvPr>
            <p:ph sz="quarter" idx="13"/>
          </p:nvPr>
        </p:nvSpPr>
        <p:spPr/>
        <p:txBody>
          <a:bodyPr/>
          <a:lstStyle/>
          <a:p>
            <a:r>
              <a:rPr lang="en-US" dirty="0">
                <a:latin typeface="Calibri Light" panose="020F0302020204030204" pitchFamily="34" charset="0"/>
                <a:cs typeface="Calibri Light" panose="020F0302020204030204" pitchFamily="34" charset="0"/>
              </a:rPr>
              <a:t> </a:t>
            </a:r>
            <a:r>
              <a:rPr lang="en-US" sz="1800" dirty="0">
                <a:latin typeface="Calibri Light" panose="020F0302020204030204" pitchFamily="34" charset="0"/>
                <a:cs typeface="Calibri Light" panose="020F0302020204030204" pitchFamily="34" charset="0"/>
              </a:rPr>
              <a:t>Other symptoms of chronic meningitis include , lethargy,   fever. And symptoms of raised ICT</a:t>
            </a:r>
          </a:p>
          <a:p>
            <a:endParaRPr lang="en-IN" dirty="0"/>
          </a:p>
        </p:txBody>
      </p:sp>
    </p:spTree>
    <p:extLst>
      <p:ext uri="{BB962C8B-B14F-4D97-AF65-F5344CB8AC3E}">
        <p14:creationId xmlns:p14="http://schemas.microsoft.com/office/powerpoint/2010/main" val="921809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56D1AB-C1FB-4E17-B39F-3D08A27F4925}"/>
              </a:ext>
            </a:extLst>
          </p:cNvPr>
          <p:cNvSpPr>
            <a:spLocks noGrp="1"/>
          </p:cNvSpPr>
          <p:nvPr>
            <p:ph sz="quarter" idx="13"/>
          </p:nvPr>
        </p:nvSpPr>
        <p:spPr>
          <a:xfrm>
            <a:off x="913774" y="1080656"/>
            <a:ext cx="10363826" cy="4710544"/>
          </a:xfrm>
        </p:spPr>
        <p:txBody>
          <a:bodyPr>
            <a:normAutofit/>
          </a:bodyPr>
          <a:lstStyle/>
          <a:p>
            <a:r>
              <a:rPr lang="en-US" sz="2800" dirty="0">
                <a:latin typeface="Calibri Light" panose="020F0302020204030204" pitchFamily="34" charset="0"/>
                <a:cs typeface="Calibri Light" panose="020F0302020204030204" pitchFamily="34" charset="0"/>
              </a:rPr>
              <a:t> Inflammatory  deposits seeded via CSF circulation are often prominent around the brainstem and cranial nerves and along the undersurface of the frontal and temporal lobes- BASAL MENINGITIS</a:t>
            </a:r>
          </a:p>
          <a:p>
            <a:r>
              <a:rPr lang="en-US" sz="2800" dirty="0">
                <a:latin typeface="Calibri Light" panose="020F0302020204030204" pitchFamily="34" charset="0"/>
                <a:cs typeface="Calibri Light" panose="020F0302020204030204" pitchFamily="34" charset="0"/>
              </a:rPr>
              <a:t>Often present as multiple cranial neuropathies</a:t>
            </a:r>
          </a:p>
          <a:p>
            <a:r>
              <a:rPr lang="en-US" sz="2800" dirty="0">
                <a:latin typeface="Calibri Light" panose="020F0302020204030204" pitchFamily="34" charset="0"/>
                <a:cs typeface="Calibri Light" panose="020F0302020204030204" pitchFamily="34" charset="0"/>
              </a:rPr>
              <a:t> Cranial-nerve dysfunction such as </a:t>
            </a:r>
            <a:r>
              <a:rPr lang="en-US" sz="2800" dirty="0" err="1">
                <a:latin typeface="Calibri Light" panose="020F0302020204030204" pitchFamily="34" charset="0"/>
                <a:cs typeface="Calibri Light" panose="020F0302020204030204" pitchFamily="34" charset="0"/>
              </a:rPr>
              <a:t>decraesed</a:t>
            </a:r>
            <a:r>
              <a:rPr lang="en-US" sz="2800" dirty="0">
                <a:latin typeface="Calibri Light" panose="020F0302020204030204" pitchFamily="34" charset="0"/>
                <a:cs typeface="Calibri Light" panose="020F0302020204030204" pitchFamily="34" charset="0"/>
              </a:rPr>
              <a:t> vision ,facial </a:t>
            </a:r>
            <a:r>
              <a:rPr lang="en-US" sz="2800" dirty="0" err="1">
                <a:latin typeface="Calibri Light" panose="020F0302020204030204" pitchFamily="34" charset="0"/>
                <a:cs typeface="Calibri Light" panose="020F0302020204030204" pitchFamily="34" charset="0"/>
              </a:rPr>
              <a:t>weakness,hearing</a:t>
            </a:r>
            <a:r>
              <a:rPr lang="en-US" sz="2800" dirty="0">
                <a:latin typeface="Calibri Light" panose="020F0302020204030204" pitchFamily="34" charset="0"/>
                <a:cs typeface="Calibri Light" panose="020F0302020204030204" pitchFamily="34" charset="0"/>
              </a:rPr>
              <a:t> </a:t>
            </a:r>
            <a:r>
              <a:rPr lang="en-US" sz="2800" dirty="0" err="1">
                <a:latin typeface="Calibri Light" panose="020F0302020204030204" pitchFamily="34" charset="0"/>
                <a:cs typeface="Calibri Light" panose="020F0302020204030204" pitchFamily="34" charset="0"/>
              </a:rPr>
              <a:t>loss,diplopia,decreased</a:t>
            </a:r>
            <a:r>
              <a:rPr lang="en-US" sz="2800" dirty="0">
                <a:latin typeface="Calibri Light" panose="020F0302020204030204" pitchFamily="34" charset="0"/>
                <a:cs typeface="Calibri Light" panose="020F0302020204030204" pitchFamily="34" charset="0"/>
              </a:rPr>
              <a:t> facial sensation, olfaction may also pint to chronic </a:t>
            </a:r>
            <a:r>
              <a:rPr lang="en-US" sz="2800" dirty="0" err="1">
                <a:latin typeface="Calibri Light" panose="020F0302020204030204" pitchFamily="34" charset="0"/>
                <a:cs typeface="Calibri Light" panose="020F0302020204030204" pitchFamily="34" charset="0"/>
              </a:rPr>
              <a:t>meningits</a:t>
            </a:r>
            <a:endParaRPr lang="en-IN" sz="2800" dirty="0"/>
          </a:p>
        </p:txBody>
      </p:sp>
    </p:spTree>
    <p:extLst>
      <p:ext uri="{BB962C8B-B14F-4D97-AF65-F5344CB8AC3E}">
        <p14:creationId xmlns:p14="http://schemas.microsoft.com/office/powerpoint/2010/main" val="4238023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14940-EDEA-46A1-A8FE-B817DC61D66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A97268E-8357-4992-89A9-6DE8FB2A09B1}"/>
              </a:ext>
            </a:extLst>
          </p:cNvPr>
          <p:cNvSpPr>
            <a:spLocks noGrp="1"/>
          </p:cNvSpPr>
          <p:nvPr>
            <p:ph sz="quarter" idx="13"/>
          </p:nvPr>
        </p:nvSpPr>
        <p:spPr>
          <a:xfrm>
            <a:off x="913774" y="2065868"/>
            <a:ext cx="10363826" cy="3725332"/>
          </a:xfrm>
        </p:spPr>
        <p:txBody>
          <a:bodyPr>
            <a:normAutofit/>
          </a:bodyPr>
          <a:lstStyle/>
          <a:p>
            <a:r>
              <a:rPr lang="en-US" sz="2800" dirty="0"/>
              <a:t>Cognitive and </a:t>
            </a:r>
            <a:r>
              <a:rPr lang="en-US" sz="2800" dirty="0" err="1"/>
              <a:t>behavioural</a:t>
            </a:r>
            <a:r>
              <a:rPr lang="en-US" sz="2800" dirty="0"/>
              <a:t> changes may also  results from vascular damage  due to inflammation around the blood vessel, that course in the sub </a:t>
            </a:r>
            <a:r>
              <a:rPr lang="en-US" sz="2800" dirty="0" err="1"/>
              <a:t>arachinoid</a:t>
            </a:r>
            <a:r>
              <a:rPr lang="en-US" sz="2800" dirty="0"/>
              <a:t> space causing infarction</a:t>
            </a:r>
          </a:p>
          <a:p>
            <a:r>
              <a:rPr lang="en-US" sz="2800" dirty="0"/>
              <a:t>Cognitive changes occur in approximately 40% of patients with chronic meningitis, with the incidence varying according to the cause.</a:t>
            </a:r>
          </a:p>
          <a:p>
            <a:endParaRPr lang="en-US" sz="2800" dirty="0"/>
          </a:p>
          <a:p>
            <a:endParaRPr lang="en-IN" sz="2800" dirty="0"/>
          </a:p>
        </p:txBody>
      </p:sp>
    </p:spTree>
    <p:extLst>
      <p:ext uri="{BB962C8B-B14F-4D97-AF65-F5344CB8AC3E}">
        <p14:creationId xmlns:p14="http://schemas.microsoft.com/office/powerpoint/2010/main" val="1636226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40D439-5CF5-4B28-BBC3-00E29501BD06}"/>
              </a:ext>
            </a:extLst>
          </p:cNvPr>
          <p:cNvSpPr>
            <a:spLocks noGrp="1"/>
          </p:cNvSpPr>
          <p:nvPr>
            <p:ph sz="quarter" idx="13"/>
          </p:nvPr>
        </p:nvSpPr>
        <p:spPr>
          <a:xfrm>
            <a:off x="913774" y="637310"/>
            <a:ext cx="10363826" cy="5153890"/>
          </a:xfrm>
        </p:spPr>
        <p:txBody>
          <a:bodyPr>
            <a:normAutofit/>
          </a:bodyPr>
          <a:lstStyle/>
          <a:p>
            <a:r>
              <a:rPr lang="en-US" sz="2800" dirty="0"/>
              <a:t>In some cases, cognitive change is the sole presenting feature, which makes chronic meningitis part of the differential diagnosis in patients with rapidly progressive dementia, particularly those with a history of immunosuppression</a:t>
            </a:r>
          </a:p>
          <a:p>
            <a:r>
              <a:rPr lang="en-US" sz="2800" dirty="0"/>
              <a:t>Nuchal rigidity occurs less commonly in chronic meningitis than in acute or subacute meningitis and occurs even less commonly with noninfectious causes than with infectious causes</a:t>
            </a:r>
            <a:endParaRPr lang="en-IN" sz="28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804476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851185-A832-4297-9B61-6E95BCBDD454}"/>
              </a:ext>
            </a:extLst>
          </p:cNvPr>
          <p:cNvSpPr>
            <a:spLocks noGrp="1"/>
          </p:cNvSpPr>
          <p:nvPr>
            <p:ph idx="1"/>
          </p:nvPr>
        </p:nvSpPr>
        <p:spPr>
          <a:xfrm>
            <a:off x="1141412" y="249382"/>
            <a:ext cx="9905999" cy="5541819"/>
          </a:xfrm>
        </p:spPr>
        <p:txBody>
          <a:bodyPr>
            <a:normAutofit lnSpcReduction="10000"/>
          </a:bodyPr>
          <a:lstStyle/>
          <a:p>
            <a:endParaRPr lang="en-IN" sz="2800" dirty="0"/>
          </a:p>
          <a:p>
            <a:r>
              <a:rPr lang="en-IN" sz="2800" dirty="0"/>
              <a:t>Inflammatory leptomeningeal changes may cause </a:t>
            </a:r>
            <a:r>
              <a:rPr lang="en-IN" sz="2800" dirty="0">
                <a:solidFill>
                  <a:srgbClr val="FF0000"/>
                </a:solidFill>
              </a:rPr>
              <a:t>hydrocephalus </a:t>
            </a:r>
            <a:r>
              <a:rPr lang="en-IN" sz="2800" dirty="0"/>
              <a:t>and </a:t>
            </a:r>
            <a:r>
              <a:rPr lang="en-IN" sz="2800" dirty="0">
                <a:solidFill>
                  <a:srgbClr val="FF0000"/>
                </a:solidFill>
              </a:rPr>
              <a:t>elevated intracranial pressure</a:t>
            </a:r>
            <a:r>
              <a:rPr lang="en-IN" sz="2800" dirty="0"/>
              <a:t>, particularly in cryptococcal meningitis.</a:t>
            </a:r>
          </a:p>
          <a:p>
            <a:pPr marL="0" indent="0">
              <a:buNone/>
            </a:pPr>
            <a:endParaRPr lang="en-US" sz="2800" dirty="0"/>
          </a:p>
          <a:p>
            <a:r>
              <a:rPr lang="en-US" sz="2800" dirty="0">
                <a:solidFill>
                  <a:srgbClr val="FF0000"/>
                </a:solidFill>
              </a:rPr>
              <a:t> Seizures or </a:t>
            </a:r>
            <a:r>
              <a:rPr lang="en-US" sz="2800" dirty="0" err="1">
                <a:solidFill>
                  <a:srgbClr val="FF0000"/>
                </a:solidFill>
              </a:rPr>
              <a:t>strokelike</a:t>
            </a:r>
            <a:r>
              <a:rPr lang="en-US" sz="2800" dirty="0">
                <a:solidFill>
                  <a:srgbClr val="FF0000"/>
                </a:solidFill>
              </a:rPr>
              <a:t> </a:t>
            </a:r>
            <a:r>
              <a:rPr lang="en-US" sz="2800" dirty="0"/>
              <a:t>episodes can occur as a result of infectious or inflammatory cerebral vasculitis. </a:t>
            </a:r>
          </a:p>
          <a:p>
            <a:pPr marL="0" indent="0">
              <a:buNone/>
            </a:pPr>
            <a:endParaRPr lang="en-US" sz="2800" dirty="0"/>
          </a:p>
          <a:p>
            <a:r>
              <a:rPr lang="en-US" sz="2800" dirty="0"/>
              <a:t>The inflammatory process may affect the cranial nerves and nerve roots in the subarachnoid space and can </a:t>
            </a:r>
            <a:r>
              <a:rPr lang="en-US" sz="2800" dirty="0">
                <a:solidFill>
                  <a:srgbClr val="FF0000"/>
                </a:solidFill>
              </a:rPr>
              <a:t>cause cranial neuropathies or radiculopathies</a:t>
            </a:r>
          </a:p>
          <a:p>
            <a:endParaRPr lang="en-IN" dirty="0"/>
          </a:p>
          <a:p>
            <a:endParaRPr lang="en-US" dirty="0"/>
          </a:p>
          <a:p>
            <a:endParaRPr lang="en-IN" dirty="0"/>
          </a:p>
        </p:txBody>
      </p:sp>
    </p:spTree>
    <p:extLst>
      <p:ext uri="{BB962C8B-B14F-4D97-AF65-F5344CB8AC3E}">
        <p14:creationId xmlns:p14="http://schemas.microsoft.com/office/powerpoint/2010/main" val="3255636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C84DB-46E5-41C4-9A5D-0255CA06374C}"/>
              </a:ext>
            </a:extLst>
          </p:cNvPr>
          <p:cNvSpPr>
            <a:spLocks noGrp="1"/>
          </p:cNvSpPr>
          <p:nvPr>
            <p:ph type="title"/>
          </p:nvPr>
        </p:nvSpPr>
        <p:spPr>
          <a:xfrm>
            <a:off x="1141413" y="618518"/>
            <a:ext cx="9905998" cy="448281"/>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99851185-A832-4297-9B61-6E95BCBDD454}"/>
              </a:ext>
            </a:extLst>
          </p:cNvPr>
          <p:cNvSpPr>
            <a:spLocks noGrp="1"/>
          </p:cNvSpPr>
          <p:nvPr>
            <p:ph idx="1"/>
          </p:nvPr>
        </p:nvSpPr>
        <p:spPr>
          <a:xfrm>
            <a:off x="1141412" y="1177636"/>
            <a:ext cx="9905999" cy="4613565"/>
          </a:xfrm>
        </p:spPr>
        <p:txBody>
          <a:bodyPr>
            <a:normAutofit/>
          </a:bodyPr>
          <a:lstStyle/>
          <a:p>
            <a:r>
              <a:rPr lang="en-US" sz="2800" dirty="0"/>
              <a:t>Chronic meningitis is broadly characterized as </a:t>
            </a:r>
            <a:r>
              <a:rPr lang="en-US" sz="2800" dirty="0">
                <a:solidFill>
                  <a:srgbClr val="FF0000"/>
                </a:solidFill>
              </a:rPr>
              <a:t>infectious or noninfectious.</a:t>
            </a:r>
          </a:p>
          <a:p>
            <a:r>
              <a:rPr lang="en-IN" sz="2800" dirty="0"/>
              <a:t>Systematic examination of the </a:t>
            </a:r>
            <a:r>
              <a:rPr lang="en-IN" sz="2800" dirty="0">
                <a:solidFill>
                  <a:srgbClr val="FF0000"/>
                </a:solidFill>
              </a:rPr>
              <a:t>lungs, skin, liver, spleen, joints, eyes, and lymph nodes </a:t>
            </a:r>
            <a:r>
              <a:rPr lang="en-IN" sz="2800" dirty="0"/>
              <a:t>provides information regarding inflammatory and granulomatous diseases that often underlie chronic meningitis.</a:t>
            </a:r>
          </a:p>
          <a:p>
            <a:r>
              <a:rPr lang="en-IN" sz="2800" dirty="0"/>
              <a:t>uveitis suggests sarcoidosis, lymphoma, </a:t>
            </a:r>
            <a:r>
              <a:rPr lang="en-IN" sz="2800" dirty="0" err="1"/>
              <a:t>Behçet’s</a:t>
            </a:r>
            <a:r>
              <a:rPr lang="en-IN" sz="2800" dirty="0"/>
              <a:t> disease, or the rare category of idiopathic “uveo-meningeal syndrome.</a:t>
            </a:r>
          </a:p>
        </p:txBody>
      </p:sp>
    </p:spTree>
    <p:extLst>
      <p:ext uri="{BB962C8B-B14F-4D97-AF65-F5344CB8AC3E}">
        <p14:creationId xmlns:p14="http://schemas.microsoft.com/office/powerpoint/2010/main" val="4018346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851185-A832-4297-9B61-6E95BCBDD454}"/>
              </a:ext>
            </a:extLst>
          </p:cNvPr>
          <p:cNvSpPr>
            <a:spLocks noGrp="1"/>
          </p:cNvSpPr>
          <p:nvPr>
            <p:ph idx="1"/>
          </p:nvPr>
        </p:nvSpPr>
        <p:spPr>
          <a:xfrm>
            <a:off x="1141412" y="471054"/>
            <a:ext cx="9905999" cy="5874327"/>
          </a:xfrm>
        </p:spPr>
        <p:txBody>
          <a:bodyPr/>
          <a:lstStyle/>
          <a:p>
            <a:r>
              <a:rPr lang="en-US" sz="2800" dirty="0"/>
              <a:t> Rheumatoid arthritis and sarcoidosis can cause inflammatory reactions in the meninges, but they also confer a predisposition to meningitis with opportunistic infections</a:t>
            </a:r>
          </a:p>
          <a:p>
            <a:r>
              <a:rPr lang="en-US" sz="2800" dirty="0"/>
              <a:t>Tumors or cysts in the </a:t>
            </a:r>
            <a:r>
              <a:rPr lang="en-US" sz="2800" dirty="0" err="1"/>
              <a:t>neuraxis</a:t>
            </a:r>
            <a:r>
              <a:rPr lang="en-US" sz="2800" dirty="0"/>
              <a:t> can induce chemical meningitis by leaking chemical contents into the CSF, as occurs with dermoid cysts or craniopharyngiomas</a:t>
            </a:r>
          </a:p>
          <a:p>
            <a:r>
              <a:rPr lang="en-US" sz="2800" dirty="0" err="1"/>
              <a:t>Parameningeal</a:t>
            </a:r>
            <a:r>
              <a:rPr lang="en-US" sz="2800" dirty="0"/>
              <a:t> infections and inflammatory reactions of varied sources cause a sterile inflammatory response in the CSF and are manifested as chronic meningitis.</a:t>
            </a:r>
          </a:p>
          <a:p>
            <a:endParaRPr lang="en-US" dirty="0"/>
          </a:p>
          <a:p>
            <a:endParaRPr lang="en-IN" dirty="0"/>
          </a:p>
        </p:txBody>
      </p:sp>
    </p:spTree>
    <p:extLst>
      <p:ext uri="{BB962C8B-B14F-4D97-AF65-F5344CB8AC3E}">
        <p14:creationId xmlns:p14="http://schemas.microsoft.com/office/powerpoint/2010/main" val="3924485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1B644-83D4-420A-A514-338B6175EF4D}"/>
              </a:ext>
            </a:extLst>
          </p:cNvPr>
          <p:cNvSpPr>
            <a:spLocks noGrp="1"/>
          </p:cNvSpPr>
          <p:nvPr>
            <p:ph type="title"/>
          </p:nvPr>
        </p:nvSpPr>
        <p:spPr/>
        <p:txBody>
          <a:bodyPr/>
          <a:lstStyle/>
          <a:p>
            <a:r>
              <a:rPr lang="en-US" dirty="0"/>
              <a:t>                            EPIDEMIOLOGY</a:t>
            </a:r>
            <a:endParaRPr lang="en-IN" dirty="0"/>
          </a:p>
        </p:txBody>
      </p:sp>
      <p:sp>
        <p:nvSpPr>
          <p:cNvPr id="3" name="Content Placeholder 2">
            <a:extLst>
              <a:ext uri="{FF2B5EF4-FFF2-40B4-BE49-F238E27FC236}">
                <a16:creationId xmlns:a16="http://schemas.microsoft.com/office/drawing/2014/main" id="{5AC8658D-5155-4E2C-A2C3-F4AAD7C47784}"/>
              </a:ext>
            </a:extLst>
          </p:cNvPr>
          <p:cNvSpPr>
            <a:spLocks noGrp="1"/>
          </p:cNvSpPr>
          <p:nvPr>
            <p:ph idx="1"/>
          </p:nvPr>
        </p:nvSpPr>
        <p:spPr/>
        <p:txBody>
          <a:bodyPr>
            <a:normAutofit/>
          </a:bodyPr>
          <a:lstStyle/>
          <a:p>
            <a:r>
              <a:rPr lang="en-US" sz="2800" dirty="0"/>
              <a:t>The epidemiologic history is of considerable importance in diagnosing chronic meningitis</a:t>
            </a:r>
          </a:p>
          <a:p>
            <a:r>
              <a:rPr lang="en-US" sz="2800" dirty="0"/>
              <a:t>Provides direction for selection of laboratory studies</a:t>
            </a:r>
          </a:p>
          <a:p>
            <a:r>
              <a:rPr lang="en-US" sz="2800" dirty="0"/>
              <a:t>In areas where tuberculosis is endemic, empirical antituberculosis treatment is often initiated before the diagnostic evaluation of meningitis has been completed.</a:t>
            </a:r>
          </a:p>
          <a:p>
            <a:endParaRPr lang="en-IN" sz="2800" dirty="0"/>
          </a:p>
        </p:txBody>
      </p:sp>
    </p:spTree>
    <p:extLst>
      <p:ext uri="{BB962C8B-B14F-4D97-AF65-F5344CB8AC3E}">
        <p14:creationId xmlns:p14="http://schemas.microsoft.com/office/powerpoint/2010/main" val="2204297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C84DB-46E5-41C4-9A5D-0255CA06374C}"/>
              </a:ext>
            </a:extLst>
          </p:cNvPr>
          <p:cNvSpPr>
            <a:spLocks noGrp="1"/>
          </p:cNvSpPr>
          <p:nvPr>
            <p:ph type="title"/>
          </p:nvPr>
        </p:nvSpPr>
        <p:spPr>
          <a:xfrm>
            <a:off x="1141413" y="618518"/>
            <a:ext cx="9905998" cy="545264"/>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99851185-A832-4297-9B61-6E95BCBDD454}"/>
              </a:ext>
            </a:extLst>
          </p:cNvPr>
          <p:cNvSpPr>
            <a:spLocks noGrp="1"/>
          </p:cNvSpPr>
          <p:nvPr>
            <p:ph idx="1"/>
          </p:nvPr>
        </p:nvSpPr>
        <p:spPr>
          <a:xfrm>
            <a:off x="1141412" y="1482436"/>
            <a:ext cx="9905999" cy="5264728"/>
          </a:xfrm>
        </p:spPr>
        <p:txBody>
          <a:bodyPr>
            <a:normAutofit/>
          </a:bodyPr>
          <a:lstStyle/>
          <a:p>
            <a:r>
              <a:rPr lang="en-US" sz="2800" dirty="0"/>
              <a:t>Coccidioidomycosis - southwestern United States</a:t>
            </a:r>
          </a:p>
          <a:p>
            <a:r>
              <a:rPr lang="en-US" sz="2800" dirty="0"/>
              <a:t> histoplasmosis and blastomycosis   upper Midwest and the Ohio and Mississippi River valley</a:t>
            </a:r>
          </a:p>
          <a:p>
            <a:r>
              <a:rPr lang="en-US" sz="2800" dirty="0"/>
              <a:t>Cryptococcus </a:t>
            </a:r>
            <a:r>
              <a:rPr lang="en-US" sz="2800" dirty="0" err="1"/>
              <a:t>gattii</a:t>
            </a:r>
            <a:r>
              <a:rPr lang="en-US" sz="2800" dirty="0"/>
              <a:t> - Pacific Coast, chronic meningitis in non immunosuppressed patients.</a:t>
            </a:r>
          </a:p>
          <a:p>
            <a:r>
              <a:rPr lang="en-US" sz="2800" dirty="0"/>
              <a:t> Lyme disease- In the northeastern United States and the upper </a:t>
            </a:r>
            <a:r>
              <a:rPr lang="en-US" sz="2800" dirty="0" err="1"/>
              <a:t>Midwestis</a:t>
            </a:r>
            <a:r>
              <a:rPr lang="en-US" sz="2800" dirty="0"/>
              <a:t> </a:t>
            </a:r>
            <a:endParaRPr lang="en-IN" sz="2800" dirty="0"/>
          </a:p>
        </p:txBody>
      </p:sp>
    </p:spTree>
    <p:extLst>
      <p:ext uri="{BB962C8B-B14F-4D97-AF65-F5344CB8AC3E}">
        <p14:creationId xmlns:p14="http://schemas.microsoft.com/office/powerpoint/2010/main" val="888190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2020FD-FB35-4665-8C42-17535A6EB658}"/>
              </a:ext>
            </a:extLst>
          </p:cNvPr>
          <p:cNvSpPr>
            <a:spLocks noGrp="1"/>
          </p:cNvSpPr>
          <p:nvPr>
            <p:ph idx="1"/>
          </p:nvPr>
        </p:nvSpPr>
        <p:spPr>
          <a:xfrm>
            <a:off x="1141412" y="554182"/>
            <a:ext cx="9905999" cy="6096000"/>
          </a:xfrm>
        </p:spPr>
        <p:txBody>
          <a:bodyPr>
            <a:noAutofit/>
          </a:bodyPr>
          <a:lstStyle/>
          <a:p>
            <a:r>
              <a:rPr lang="en-US" sz="2800" b="1" dirty="0"/>
              <a:t>Cryptococcal meningitis</a:t>
            </a:r>
            <a:r>
              <a:rPr lang="en-US" sz="2800" dirty="0"/>
              <a:t> - most common cause of chronic meningitis in immunocompromised persons and persons with human immunodeficiency virus (HIV) infection.</a:t>
            </a:r>
          </a:p>
          <a:p>
            <a:r>
              <a:rPr lang="en-IN" sz="2800" dirty="0"/>
              <a:t> Patients with agammaglobulinemia and those receiving B-cell–depleting immunotherapy are susceptible to chronic enteroviral meningitis.</a:t>
            </a:r>
          </a:p>
          <a:p>
            <a:r>
              <a:rPr lang="en-IN" sz="2800" dirty="0"/>
              <a:t> Contaminated glucocorticoids used for epidural injection caused an outbreak of chronic fungal meningitis in 2012 in the United States.</a:t>
            </a:r>
          </a:p>
        </p:txBody>
      </p:sp>
    </p:spTree>
    <p:extLst>
      <p:ext uri="{BB962C8B-B14F-4D97-AF65-F5344CB8AC3E}">
        <p14:creationId xmlns:p14="http://schemas.microsoft.com/office/powerpoint/2010/main" val="1418601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03FCE4-D950-4259-834F-A951D1BBCF51}"/>
              </a:ext>
            </a:extLst>
          </p:cNvPr>
          <p:cNvSpPr>
            <a:spLocks noGrp="1"/>
          </p:cNvSpPr>
          <p:nvPr>
            <p:ph idx="1"/>
          </p:nvPr>
        </p:nvSpPr>
        <p:spPr>
          <a:xfrm>
            <a:off x="1141412" y="1122218"/>
            <a:ext cx="9905999" cy="4668983"/>
          </a:xfrm>
        </p:spPr>
        <p:txBody>
          <a:bodyPr/>
          <a:lstStyle/>
          <a:p>
            <a:r>
              <a:rPr lang="en-US" sz="2800" dirty="0"/>
              <a:t>Patients with a history of </a:t>
            </a:r>
            <a:r>
              <a:rPr lang="en-US" sz="2800" dirty="0">
                <a:solidFill>
                  <a:srgbClr val="FF0000"/>
                </a:solidFill>
              </a:rPr>
              <a:t>neurosurgical treatment, placement of a ventriculoperitoneal shunt, </a:t>
            </a:r>
            <a:r>
              <a:rPr lang="en-US" sz="2800" dirty="0" err="1">
                <a:solidFill>
                  <a:srgbClr val="FF0000"/>
                </a:solidFill>
              </a:rPr>
              <a:t>otic</a:t>
            </a:r>
            <a:r>
              <a:rPr lang="en-US" sz="2800" dirty="0">
                <a:solidFill>
                  <a:srgbClr val="FF0000"/>
                </a:solidFill>
              </a:rPr>
              <a:t> surgery, or</a:t>
            </a:r>
          </a:p>
          <a:p>
            <a:pPr marL="0" indent="0">
              <a:buNone/>
            </a:pPr>
            <a:r>
              <a:rPr lang="en-US" sz="2800" dirty="0">
                <a:solidFill>
                  <a:srgbClr val="FF0000"/>
                </a:solidFill>
              </a:rPr>
              <a:t> diabetes </a:t>
            </a:r>
            <a:r>
              <a:rPr lang="en-US" sz="2800" dirty="0"/>
              <a:t>are predisposed to both bacterial and fungal causes of chronic meningitis. </a:t>
            </a:r>
            <a:endParaRPr lang="en-IN" sz="2800" dirty="0"/>
          </a:p>
          <a:p>
            <a:endParaRPr lang="en-IN" dirty="0"/>
          </a:p>
        </p:txBody>
      </p:sp>
    </p:spTree>
    <p:extLst>
      <p:ext uri="{BB962C8B-B14F-4D97-AF65-F5344CB8AC3E}">
        <p14:creationId xmlns:p14="http://schemas.microsoft.com/office/powerpoint/2010/main" val="996399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E1FBE-839D-4D32-AB97-F0625826226D}"/>
              </a:ext>
            </a:extLst>
          </p:cNvPr>
          <p:cNvSpPr>
            <a:spLocks noGrp="1"/>
          </p:cNvSpPr>
          <p:nvPr>
            <p:ph type="title"/>
          </p:nvPr>
        </p:nvSpPr>
        <p:spPr>
          <a:xfrm>
            <a:off x="1141413" y="110836"/>
            <a:ext cx="9905998" cy="678873"/>
          </a:xfrm>
        </p:spPr>
        <p:txBody>
          <a:bodyPr>
            <a:normAutofit fontScale="90000"/>
          </a:bodyPr>
          <a:lstStyle/>
          <a:p>
            <a:r>
              <a:rPr lang="en-US" dirty="0"/>
              <a:t>. Types of Chronic Meningitis According to Cause</a:t>
            </a:r>
            <a:endParaRPr lang="en-IN" dirty="0"/>
          </a:p>
        </p:txBody>
      </p:sp>
      <p:sp>
        <p:nvSpPr>
          <p:cNvPr id="3" name="Content Placeholder 2">
            <a:extLst>
              <a:ext uri="{FF2B5EF4-FFF2-40B4-BE49-F238E27FC236}">
                <a16:creationId xmlns:a16="http://schemas.microsoft.com/office/drawing/2014/main" id="{A9C6E88D-9900-4001-8BB1-9B3C4864731D}"/>
              </a:ext>
            </a:extLst>
          </p:cNvPr>
          <p:cNvSpPr>
            <a:spLocks noGrp="1"/>
          </p:cNvSpPr>
          <p:nvPr>
            <p:ph idx="1"/>
          </p:nvPr>
        </p:nvSpPr>
        <p:spPr>
          <a:xfrm>
            <a:off x="1141412" y="789709"/>
            <a:ext cx="9905999" cy="5957455"/>
          </a:xfrm>
        </p:spPr>
        <p:txBody>
          <a:bodyPr>
            <a:normAutofit/>
          </a:bodyPr>
          <a:lstStyle/>
          <a:p>
            <a:r>
              <a:rPr lang="en-IN" sz="2400" dirty="0">
                <a:solidFill>
                  <a:srgbClr val="FF0000"/>
                </a:solidFill>
              </a:rPr>
              <a:t>Infectious causes</a:t>
            </a:r>
          </a:p>
          <a:p>
            <a:r>
              <a:rPr lang="en-IN" sz="2400" b="1" dirty="0"/>
              <a:t> Bacterial                                                </a:t>
            </a:r>
          </a:p>
          <a:p>
            <a:r>
              <a:rPr lang="en-IN" sz="2400" dirty="0"/>
              <a:t> Mycobacterium tuberculosis             common causes</a:t>
            </a:r>
          </a:p>
          <a:p>
            <a:r>
              <a:rPr lang="en-IN" sz="2400" dirty="0"/>
              <a:t> Listeria monocytogenes</a:t>
            </a:r>
          </a:p>
          <a:p>
            <a:r>
              <a:rPr lang="en-IN" sz="2400" dirty="0"/>
              <a:t> Borrelia burgdorferi </a:t>
            </a:r>
          </a:p>
          <a:p>
            <a:r>
              <a:rPr lang="en-IN" sz="2400" dirty="0"/>
              <a:t>Treponema pallidum </a:t>
            </a:r>
          </a:p>
          <a:p>
            <a:r>
              <a:rPr lang="en-IN" sz="2400" dirty="0"/>
              <a:t>Brucella species</a:t>
            </a:r>
          </a:p>
          <a:p>
            <a:r>
              <a:rPr lang="en-IN" sz="2400" dirty="0"/>
              <a:t> Nocardia species                                     uncommon</a:t>
            </a:r>
          </a:p>
          <a:p>
            <a:r>
              <a:rPr lang="en-IN" sz="2400" dirty="0"/>
              <a:t> </a:t>
            </a:r>
            <a:r>
              <a:rPr lang="en-IN" sz="2400" dirty="0" err="1"/>
              <a:t>Tropheryma</a:t>
            </a:r>
            <a:r>
              <a:rPr lang="en-IN" sz="2400" dirty="0"/>
              <a:t> </a:t>
            </a:r>
            <a:r>
              <a:rPr lang="en-IN" sz="2400" dirty="0" err="1"/>
              <a:t>whipplei</a:t>
            </a:r>
            <a:endParaRPr lang="en-IN" sz="2400" dirty="0"/>
          </a:p>
          <a:p>
            <a:r>
              <a:rPr lang="en-IN" sz="2400" dirty="0"/>
              <a:t>Pseudomonas species</a:t>
            </a:r>
          </a:p>
          <a:p>
            <a:r>
              <a:rPr lang="en-IN" sz="2400" dirty="0"/>
              <a:t>Leptospira species    -----rare cause</a:t>
            </a:r>
          </a:p>
          <a:p>
            <a:endParaRPr lang="en-IN" sz="2400" dirty="0"/>
          </a:p>
          <a:p>
            <a:endParaRPr lang="en-IN" dirty="0"/>
          </a:p>
        </p:txBody>
      </p:sp>
      <p:sp>
        <p:nvSpPr>
          <p:cNvPr id="7" name="Right Brace 6">
            <a:extLst>
              <a:ext uri="{FF2B5EF4-FFF2-40B4-BE49-F238E27FC236}">
                <a16:creationId xmlns:a16="http://schemas.microsoft.com/office/drawing/2014/main" id="{43A1B2C9-FD93-41C5-8D0D-D884B8A850DA}"/>
              </a:ext>
            </a:extLst>
          </p:cNvPr>
          <p:cNvSpPr/>
          <p:nvPr/>
        </p:nvSpPr>
        <p:spPr>
          <a:xfrm>
            <a:off x="5361709" y="1856509"/>
            <a:ext cx="526473" cy="191192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ln w="0"/>
              <a:solidFill>
                <a:schemeClr val="accent1"/>
              </a:solidFill>
              <a:effectLst>
                <a:outerShdw blurRad="38100" dist="25400" dir="5400000" algn="ctr" rotWithShape="0">
                  <a:srgbClr val="6E747A">
                    <a:alpha val="43000"/>
                  </a:srgbClr>
                </a:outerShdw>
              </a:effectLst>
            </a:endParaRPr>
          </a:p>
        </p:txBody>
      </p:sp>
      <p:sp>
        <p:nvSpPr>
          <p:cNvPr id="8" name="Right Brace 7">
            <a:extLst>
              <a:ext uri="{FF2B5EF4-FFF2-40B4-BE49-F238E27FC236}">
                <a16:creationId xmlns:a16="http://schemas.microsoft.com/office/drawing/2014/main" id="{D556C970-6829-40A5-BC2E-9810FDDA7CF6}"/>
              </a:ext>
            </a:extLst>
          </p:cNvPr>
          <p:cNvSpPr/>
          <p:nvPr/>
        </p:nvSpPr>
        <p:spPr>
          <a:xfrm>
            <a:off x="5361709" y="4239491"/>
            <a:ext cx="526473" cy="146858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Tree>
    <p:extLst>
      <p:ext uri="{BB962C8B-B14F-4D97-AF65-F5344CB8AC3E}">
        <p14:creationId xmlns:p14="http://schemas.microsoft.com/office/powerpoint/2010/main" val="2299809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7F0008-882B-4565-9927-EF58052F93BA}"/>
              </a:ext>
            </a:extLst>
          </p:cNvPr>
          <p:cNvSpPr>
            <a:spLocks noGrp="1"/>
          </p:cNvSpPr>
          <p:nvPr>
            <p:ph idx="1"/>
          </p:nvPr>
        </p:nvSpPr>
        <p:spPr>
          <a:xfrm>
            <a:off x="1141412" y="180109"/>
            <a:ext cx="9905999" cy="6497781"/>
          </a:xfrm>
        </p:spPr>
        <p:txBody>
          <a:bodyPr/>
          <a:lstStyle/>
          <a:p>
            <a:r>
              <a:rPr lang="en-IN" sz="2800" b="1" dirty="0"/>
              <a:t> Fungal</a:t>
            </a:r>
          </a:p>
          <a:p>
            <a:r>
              <a:rPr lang="en-IN" sz="2800" dirty="0"/>
              <a:t> Cryptococcus neoformans and C. </a:t>
            </a:r>
            <a:r>
              <a:rPr lang="en-IN" sz="2800" dirty="0" err="1"/>
              <a:t>gattii</a:t>
            </a:r>
            <a:r>
              <a:rPr lang="en-IN" sz="2800" dirty="0"/>
              <a:t> </a:t>
            </a:r>
          </a:p>
          <a:p>
            <a:r>
              <a:rPr lang="en-IN" sz="2800" dirty="0"/>
              <a:t>Histoplasma capsulatum</a:t>
            </a:r>
          </a:p>
          <a:p>
            <a:r>
              <a:rPr lang="en-IN" sz="2800" dirty="0"/>
              <a:t> Blastomyces dermatitidis</a:t>
            </a:r>
          </a:p>
          <a:p>
            <a:r>
              <a:rPr lang="en-IN" sz="2800" dirty="0"/>
              <a:t> Coccidioides </a:t>
            </a:r>
            <a:r>
              <a:rPr lang="en-IN" sz="2800" dirty="0" err="1"/>
              <a:t>immitis</a:t>
            </a:r>
            <a:r>
              <a:rPr lang="en-IN" sz="2800" dirty="0"/>
              <a:t> </a:t>
            </a:r>
          </a:p>
          <a:p>
            <a:r>
              <a:rPr lang="en-IN" sz="2800" dirty="0" err="1"/>
              <a:t>Sporothrix</a:t>
            </a:r>
            <a:r>
              <a:rPr lang="en-IN" sz="2800" dirty="0"/>
              <a:t> </a:t>
            </a:r>
            <a:r>
              <a:rPr lang="en-IN" sz="2800" dirty="0" err="1"/>
              <a:t>schenckii</a:t>
            </a:r>
            <a:r>
              <a:rPr lang="en-IN" sz="2800" dirty="0"/>
              <a:t> </a:t>
            </a:r>
          </a:p>
          <a:p>
            <a:r>
              <a:rPr lang="en-IN" sz="2800" dirty="0"/>
              <a:t>Aspergillus</a:t>
            </a:r>
          </a:p>
          <a:p>
            <a:r>
              <a:rPr lang="en-IN" sz="2800" dirty="0"/>
              <a:t> Candida species</a:t>
            </a:r>
          </a:p>
        </p:txBody>
      </p:sp>
    </p:spTree>
    <p:extLst>
      <p:ext uri="{BB962C8B-B14F-4D97-AF65-F5344CB8AC3E}">
        <p14:creationId xmlns:p14="http://schemas.microsoft.com/office/powerpoint/2010/main" val="2791968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F0260A-AE00-4E53-A391-4D0AB70EF033}"/>
              </a:ext>
            </a:extLst>
          </p:cNvPr>
          <p:cNvSpPr>
            <a:spLocks noGrp="1"/>
          </p:cNvSpPr>
          <p:nvPr>
            <p:ph idx="1"/>
          </p:nvPr>
        </p:nvSpPr>
        <p:spPr>
          <a:xfrm>
            <a:off x="1141412" y="290945"/>
            <a:ext cx="9905999" cy="6248399"/>
          </a:xfrm>
        </p:spPr>
        <p:txBody>
          <a:bodyPr>
            <a:normAutofit/>
          </a:bodyPr>
          <a:lstStyle/>
          <a:p>
            <a:r>
              <a:rPr lang="en-IN" sz="2800" dirty="0"/>
              <a:t> Parasitic</a:t>
            </a:r>
          </a:p>
          <a:p>
            <a:pPr marL="0" indent="0">
              <a:buNone/>
            </a:pPr>
            <a:endParaRPr lang="en-IN" sz="2800" dirty="0"/>
          </a:p>
          <a:p>
            <a:endParaRPr lang="en-IN" sz="2800" dirty="0"/>
          </a:p>
          <a:p>
            <a:r>
              <a:rPr lang="en-IN" sz="2800" dirty="0"/>
              <a:t>Taenia </a:t>
            </a:r>
            <a:r>
              <a:rPr lang="en-IN" sz="2800" dirty="0" err="1"/>
              <a:t>solium</a:t>
            </a:r>
            <a:r>
              <a:rPr lang="en-IN" sz="2800" dirty="0"/>
              <a:t> (referred to as racemose form)</a:t>
            </a:r>
          </a:p>
          <a:p>
            <a:r>
              <a:rPr lang="en-IN" sz="2800" dirty="0"/>
              <a:t>  </a:t>
            </a:r>
            <a:r>
              <a:rPr lang="en-IN" sz="2800" dirty="0" err="1"/>
              <a:t>Angiostrongylus</a:t>
            </a:r>
            <a:r>
              <a:rPr lang="en-IN" sz="2800" dirty="0"/>
              <a:t> </a:t>
            </a:r>
            <a:r>
              <a:rPr lang="en-IN" sz="2800" dirty="0" err="1"/>
              <a:t>cantonensi</a:t>
            </a:r>
            <a:r>
              <a:rPr lang="en-IN" sz="2800" dirty="0"/>
              <a:t> </a:t>
            </a:r>
          </a:p>
          <a:p>
            <a:r>
              <a:rPr lang="en-IN" sz="2800" dirty="0"/>
              <a:t>Toxoplasma gondii</a:t>
            </a:r>
          </a:p>
          <a:p>
            <a:r>
              <a:rPr lang="en-IN" sz="2800" dirty="0"/>
              <a:t>Viral</a:t>
            </a:r>
          </a:p>
          <a:p>
            <a:r>
              <a:rPr lang="en-IN" sz="2800" dirty="0"/>
              <a:t> HIV </a:t>
            </a:r>
          </a:p>
          <a:p>
            <a:r>
              <a:rPr lang="en-IN" sz="2800" dirty="0"/>
              <a:t>Chronic enterovirus</a:t>
            </a:r>
          </a:p>
        </p:txBody>
      </p:sp>
    </p:spTree>
    <p:extLst>
      <p:ext uri="{BB962C8B-B14F-4D97-AF65-F5344CB8AC3E}">
        <p14:creationId xmlns:p14="http://schemas.microsoft.com/office/powerpoint/2010/main" val="1361752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9F9AB7-20B3-4D62-A370-0D32EB2DD327}"/>
              </a:ext>
            </a:extLst>
          </p:cNvPr>
          <p:cNvSpPr>
            <a:spLocks noGrp="1"/>
          </p:cNvSpPr>
          <p:nvPr>
            <p:ph idx="1"/>
          </p:nvPr>
        </p:nvSpPr>
        <p:spPr>
          <a:xfrm>
            <a:off x="685801" y="623455"/>
            <a:ext cx="10131425" cy="5167745"/>
          </a:xfrm>
        </p:spPr>
        <p:txBody>
          <a:bodyPr>
            <a:normAutofit/>
          </a:bodyPr>
          <a:lstStyle/>
          <a:p>
            <a:r>
              <a:rPr lang="en-IN" sz="2800" dirty="0"/>
              <a:t>Neoplastic causes</a:t>
            </a:r>
          </a:p>
          <a:p>
            <a:r>
              <a:rPr lang="en-IN" sz="2800" dirty="0"/>
              <a:t> Meningeal carcinomatosis</a:t>
            </a:r>
          </a:p>
          <a:p>
            <a:r>
              <a:rPr lang="en-IN" sz="2800" dirty="0"/>
              <a:t> Meningeal lymphomatosis</a:t>
            </a:r>
          </a:p>
          <a:p>
            <a:r>
              <a:rPr lang="en-IN" sz="2800" dirty="0"/>
              <a:t> Leukemic infiltration </a:t>
            </a:r>
          </a:p>
          <a:p>
            <a:r>
              <a:rPr lang="en-IN" sz="2800" dirty="0"/>
              <a:t>Meningeal gliomatosis</a:t>
            </a:r>
          </a:p>
          <a:p>
            <a:r>
              <a:rPr lang="en-IN" sz="2800" dirty="0"/>
              <a:t> Other primary CNS </a:t>
            </a:r>
            <a:r>
              <a:rPr lang="en-IN" sz="2800" dirty="0" err="1"/>
              <a:t>tumors</a:t>
            </a:r>
            <a:r>
              <a:rPr lang="en-IN" sz="2800" dirty="0"/>
              <a:t> (e.g., ependymoma, germinoma)</a:t>
            </a:r>
          </a:p>
        </p:txBody>
      </p:sp>
    </p:spTree>
    <p:extLst>
      <p:ext uri="{BB962C8B-B14F-4D97-AF65-F5344CB8AC3E}">
        <p14:creationId xmlns:p14="http://schemas.microsoft.com/office/powerpoint/2010/main" val="3601248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628202-0894-43D2-A4D6-B6887652133F}"/>
              </a:ext>
            </a:extLst>
          </p:cNvPr>
          <p:cNvSpPr>
            <a:spLocks noGrp="1"/>
          </p:cNvSpPr>
          <p:nvPr>
            <p:ph idx="1"/>
          </p:nvPr>
        </p:nvSpPr>
        <p:spPr>
          <a:xfrm>
            <a:off x="685801" y="651164"/>
            <a:ext cx="10131425" cy="5403271"/>
          </a:xfrm>
        </p:spPr>
        <p:txBody>
          <a:bodyPr/>
          <a:lstStyle/>
          <a:p>
            <a:pPr marL="0" indent="0">
              <a:buNone/>
            </a:pPr>
            <a:r>
              <a:rPr lang="en-IN" sz="2800" b="1" dirty="0"/>
              <a:t>Causes of chemical meningitis</a:t>
            </a:r>
          </a:p>
          <a:p>
            <a:r>
              <a:rPr lang="en-IN" sz="2800" dirty="0"/>
              <a:t> Craniopharyngioma</a:t>
            </a:r>
          </a:p>
          <a:p>
            <a:r>
              <a:rPr lang="en-IN" sz="2800" dirty="0"/>
              <a:t> Dermoid or epidermoid cyst</a:t>
            </a:r>
          </a:p>
          <a:p>
            <a:endParaRPr lang="en-IN" sz="2800" dirty="0"/>
          </a:p>
          <a:p>
            <a:pPr marL="0" indent="0">
              <a:buNone/>
            </a:pPr>
            <a:r>
              <a:rPr lang="en-US" sz="2800" b="1" dirty="0" err="1"/>
              <a:t>Parameningeal</a:t>
            </a:r>
            <a:r>
              <a:rPr lang="en-US" sz="2800" b="1" dirty="0"/>
              <a:t> infectious causes </a:t>
            </a:r>
          </a:p>
          <a:p>
            <a:r>
              <a:rPr lang="en-US" sz="2800" dirty="0"/>
              <a:t>Chronic epidural abscess</a:t>
            </a:r>
          </a:p>
          <a:p>
            <a:r>
              <a:rPr lang="en-US" sz="2800" dirty="0"/>
              <a:t> Chronic osteomyelitis of the skull or vertebra</a:t>
            </a:r>
            <a:endParaRPr lang="en-IN" sz="2800" dirty="0"/>
          </a:p>
          <a:p>
            <a:endParaRPr lang="en-IN" dirty="0"/>
          </a:p>
        </p:txBody>
      </p:sp>
    </p:spTree>
    <p:extLst>
      <p:ext uri="{BB962C8B-B14F-4D97-AF65-F5344CB8AC3E}">
        <p14:creationId xmlns:p14="http://schemas.microsoft.com/office/powerpoint/2010/main" val="37655949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6A8A86-40D1-4014-B448-17A272BBB030}"/>
              </a:ext>
            </a:extLst>
          </p:cNvPr>
          <p:cNvSpPr>
            <a:spLocks noGrp="1"/>
          </p:cNvSpPr>
          <p:nvPr>
            <p:ph idx="1"/>
          </p:nvPr>
        </p:nvSpPr>
        <p:spPr>
          <a:xfrm>
            <a:off x="685801" y="526473"/>
            <a:ext cx="10131425" cy="5805054"/>
          </a:xfrm>
        </p:spPr>
        <p:txBody>
          <a:bodyPr>
            <a:noAutofit/>
          </a:bodyPr>
          <a:lstStyle/>
          <a:p>
            <a:pPr marL="0" indent="0">
              <a:buNone/>
            </a:pPr>
            <a:r>
              <a:rPr lang="en-IN" sz="2400" b="1" dirty="0"/>
              <a:t>Autoimmune causes</a:t>
            </a:r>
          </a:p>
          <a:p>
            <a:r>
              <a:rPr lang="en-IN" sz="2400" dirty="0"/>
              <a:t> Granulomatosis with polyangiitis </a:t>
            </a:r>
          </a:p>
          <a:p>
            <a:r>
              <a:rPr lang="en-IN" sz="2400" dirty="0"/>
              <a:t>Rheumatoid arthritis </a:t>
            </a:r>
          </a:p>
          <a:p>
            <a:r>
              <a:rPr lang="en-IN" sz="2400" dirty="0" err="1"/>
              <a:t>Sjögren’s</a:t>
            </a:r>
            <a:r>
              <a:rPr lang="en-IN" sz="2400" dirty="0"/>
              <a:t> syndrome </a:t>
            </a:r>
          </a:p>
          <a:p>
            <a:r>
              <a:rPr lang="en-IN" sz="2400" dirty="0"/>
              <a:t>Still’s disease </a:t>
            </a:r>
          </a:p>
          <a:p>
            <a:r>
              <a:rPr lang="en-IN" sz="2400" dirty="0"/>
              <a:t>Primary CNS angiitis</a:t>
            </a:r>
          </a:p>
          <a:p>
            <a:r>
              <a:rPr lang="en-IN" sz="2400" dirty="0"/>
              <a:t> IgG4 disease</a:t>
            </a:r>
          </a:p>
          <a:p>
            <a:r>
              <a:rPr lang="en-IN" sz="2400" dirty="0"/>
              <a:t> Idiopathic hypertrophic pachymeningitis</a:t>
            </a:r>
          </a:p>
          <a:p>
            <a:r>
              <a:rPr lang="en-IN" sz="2400" dirty="0"/>
              <a:t> </a:t>
            </a:r>
            <a:r>
              <a:rPr lang="en-IN" sz="2400" dirty="0" err="1"/>
              <a:t>Neurosarcoidosis</a:t>
            </a:r>
            <a:r>
              <a:rPr lang="en-IN" sz="2400" dirty="0"/>
              <a:t> </a:t>
            </a:r>
          </a:p>
          <a:p>
            <a:r>
              <a:rPr lang="en-IN" sz="2400" dirty="0"/>
              <a:t>Neurologic </a:t>
            </a:r>
            <a:r>
              <a:rPr lang="en-IN" sz="2400" dirty="0" err="1"/>
              <a:t>Behçet’s</a:t>
            </a:r>
            <a:r>
              <a:rPr lang="en-IN" sz="2400" dirty="0"/>
              <a:t> disease </a:t>
            </a:r>
          </a:p>
          <a:p>
            <a:r>
              <a:rPr lang="en-IN" sz="2400" dirty="0"/>
              <a:t>Vogt–</a:t>
            </a:r>
            <a:r>
              <a:rPr lang="en-IN" sz="2400" dirty="0" err="1"/>
              <a:t>Koyanagi</a:t>
            </a:r>
            <a:r>
              <a:rPr lang="en-IN" sz="2400" dirty="0"/>
              <a:t>–Harada </a:t>
            </a:r>
            <a:r>
              <a:rPr lang="en-IN" sz="2400" dirty="0" err="1"/>
              <a:t>diseas</a:t>
            </a:r>
            <a:endParaRPr lang="en-IN" sz="2400" dirty="0"/>
          </a:p>
        </p:txBody>
      </p:sp>
    </p:spTree>
    <p:extLst>
      <p:ext uri="{BB962C8B-B14F-4D97-AF65-F5344CB8AC3E}">
        <p14:creationId xmlns:p14="http://schemas.microsoft.com/office/powerpoint/2010/main" val="9430080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7F4A0-5A4A-44A7-B44A-318454EAD2AC}"/>
              </a:ext>
            </a:extLst>
          </p:cNvPr>
          <p:cNvSpPr>
            <a:spLocks noGrp="1"/>
          </p:cNvSpPr>
          <p:nvPr>
            <p:ph type="title"/>
          </p:nvPr>
        </p:nvSpPr>
        <p:spPr>
          <a:xfrm>
            <a:off x="1141413" y="290946"/>
            <a:ext cx="9905998" cy="595745"/>
          </a:xfrm>
        </p:spPr>
        <p:txBody>
          <a:bodyPr>
            <a:normAutofit fontScale="90000"/>
          </a:bodyPr>
          <a:lstStyle/>
          <a:p>
            <a:r>
              <a:rPr lang="en-US" dirty="0"/>
              <a:t>                                diagnosis</a:t>
            </a:r>
            <a:endParaRPr lang="en-IN" dirty="0"/>
          </a:p>
        </p:txBody>
      </p:sp>
      <p:sp>
        <p:nvSpPr>
          <p:cNvPr id="3" name="Content Placeholder 2">
            <a:extLst>
              <a:ext uri="{FF2B5EF4-FFF2-40B4-BE49-F238E27FC236}">
                <a16:creationId xmlns:a16="http://schemas.microsoft.com/office/drawing/2014/main" id="{7A81D7FD-FCF5-49DC-A77B-CB1001737A05}"/>
              </a:ext>
            </a:extLst>
          </p:cNvPr>
          <p:cNvSpPr>
            <a:spLocks noGrp="1"/>
          </p:cNvSpPr>
          <p:nvPr>
            <p:ph idx="1"/>
          </p:nvPr>
        </p:nvSpPr>
        <p:spPr>
          <a:xfrm>
            <a:off x="892030" y="1274617"/>
            <a:ext cx="10404764" cy="5486399"/>
          </a:xfrm>
        </p:spPr>
        <p:txBody>
          <a:bodyPr>
            <a:normAutofit/>
          </a:bodyPr>
          <a:lstStyle/>
          <a:p>
            <a:pPr marL="0" indent="0">
              <a:buNone/>
            </a:pPr>
            <a:r>
              <a:rPr lang="en-US" sz="2800" b="1" dirty="0"/>
              <a:t>                          IMAGING</a:t>
            </a:r>
          </a:p>
          <a:p>
            <a:pPr marL="0" indent="0">
              <a:buNone/>
            </a:pPr>
            <a:r>
              <a:rPr lang="en-US" sz="2800" b="1" dirty="0"/>
              <a:t>computed tomographic (CT) scan of the head</a:t>
            </a:r>
          </a:p>
          <a:p>
            <a:r>
              <a:rPr lang="en-US" sz="2800" dirty="0"/>
              <a:t>   can be used to rule out a mass . </a:t>
            </a:r>
          </a:p>
          <a:p>
            <a:r>
              <a:rPr lang="en-US" sz="2800" dirty="0"/>
              <a:t>used for the detection of hydrocephalus and mass effect before lumbar puncture is performed.</a:t>
            </a:r>
            <a:endParaRPr lang="en-IN" sz="2800" dirty="0"/>
          </a:p>
        </p:txBody>
      </p:sp>
    </p:spTree>
    <p:extLst>
      <p:ext uri="{BB962C8B-B14F-4D97-AF65-F5344CB8AC3E}">
        <p14:creationId xmlns:p14="http://schemas.microsoft.com/office/powerpoint/2010/main" val="3939980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4CD36-EB4B-40AD-99C1-B909B0087D4A}"/>
              </a:ext>
            </a:extLst>
          </p:cNvPr>
          <p:cNvSpPr>
            <a:spLocks noGrp="1"/>
          </p:cNvSpPr>
          <p:nvPr>
            <p:ph type="title"/>
          </p:nvPr>
        </p:nvSpPr>
        <p:spPr>
          <a:xfrm>
            <a:off x="1141413" y="618518"/>
            <a:ext cx="9905998" cy="448281"/>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A9DBB32D-BACB-47E9-ADA6-A30217C37B6D}"/>
              </a:ext>
            </a:extLst>
          </p:cNvPr>
          <p:cNvSpPr>
            <a:spLocks noGrp="1"/>
          </p:cNvSpPr>
          <p:nvPr>
            <p:ph idx="1"/>
          </p:nvPr>
        </p:nvSpPr>
        <p:spPr>
          <a:xfrm>
            <a:off x="1141412" y="1219200"/>
            <a:ext cx="9905999" cy="5417127"/>
          </a:xfrm>
        </p:spPr>
        <p:txBody>
          <a:bodyPr>
            <a:normAutofit/>
          </a:bodyPr>
          <a:lstStyle/>
          <a:p>
            <a:r>
              <a:rPr lang="en-US" sz="3000" dirty="0"/>
              <a:t>Magnetic resonance imaging (MRI) of the head with contrast material may be normal in chronic meningitis </a:t>
            </a:r>
          </a:p>
          <a:p>
            <a:r>
              <a:rPr lang="en-US" sz="3000" dirty="0"/>
              <a:t>may show hyperintensity in the cerebral sulci and basal cisterns on T2-weighted, fluid-attenuated inversion recovery imaging with contrast material</a:t>
            </a:r>
          </a:p>
          <a:p>
            <a:r>
              <a:rPr lang="en-US" sz="3000" dirty="0"/>
              <a:t> imaging frequently shows abnormally enhancing basilar subarachnoid spaces and leptomeningeal membranes </a:t>
            </a:r>
            <a:endParaRPr lang="en-US" dirty="0"/>
          </a:p>
          <a:p>
            <a:endParaRPr lang="en-IN" dirty="0"/>
          </a:p>
        </p:txBody>
      </p:sp>
    </p:spTree>
    <p:extLst>
      <p:ext uri="{BB962C8B-B14F-4D97-AF65-F5344CB8AC3E}">
        <p14:creationId xmlns:p14="http://schemas.microsoft.com/office/powerpoint/2010/main" val="3422376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2F291-F055-4E5F-ADBB-9EF0A6F1435A}"/>
              </a:ext>
            </a:extLst>
          </p:cNvPr>
          <p:cNvSpPr>
            <a:spLocks noGrp="1"/>
          </p:cNvSpPr>
          <p:nvPr>
            <p:ph type="title"/>
          </p:nvPr>
        </p:nvSpPr>
        <p:spPr/>
        <p:txBody>
          <a:bodyPr/>
          <a:lstStyle/>
          <a:p>
            <a:r>
              <a:rPr lang="en-US" dirty="0"/>
              <a:t>pic</a:t>
            </a:r>
            <a:endParaRPr lang="en-IN" dirty="0"/>
          </a:p>
        </p:txBody>
      </p:sp>
      <p:sp>
        <p:nvSpPr>
          <p:cNvPr id="3" name="Content Placeholder 2">
            <a:extLst>
              <a:ext uri="{FF2B5EF4-FFF2-40B4-BE49-F238E27FC236}">
                <a16:creationId xmlns:a16="http://schemas.microsoft.com/office/drawing/2014/main" id="{80672544-1B55-4A07-B1B2-7C67B7338521}"/>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2919906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EA47B7-D1B7-4BFA-B3F9-23BC827EC527}"/>
              </a:ext>
            </a:extLst>
          </p:cNvPr>
          <p:cNvSpPr>
            <a:spLocks noGrp="1"/>
          </p:cNvSpPr>
          <p:nvPr>
            <p:ph idx="1"/>
          </p:nvPr>
        </p:nvSpPr>
        <p:spPr>
          <a:xfrm>
            <a:off x="1141412" y="498764"/>
            <a:ext cx="9905999" cy="5832763"/>
          </a:xfrm>
        </p:spPr>
        <p:txBody>
          <a:bodyPr/>
          <a:lstStyle/>
          <a:p>
            <a:r>
              <a:rPr lang="en-US" sz="2800" dirty="0"/>
              <a:t> Hyperintensity in the cerebral sulci may be seen on diffusion-weighted imaging but is nonspecific for infectious meningitis. </a:t>
            </a:r>
          </a:p>
          <a:p>
            <a:pPr marL="0" indent="0">
              <a:buNone/>
            </a:pPr>
            <a:endParaRPr lang="en-US" sz="2800" dirty="0"/>
          </a:p>
          <a:p>
            <a:pPr marL="0" indent="0">
              <a:buNone/>
            </a:pPr>
            <a:endParaRPr lang="en-US" sz="2800" dirty="0"/>
          </a:p>
          <a:p>
            <a:r>
              <a:rPr lang="en-US" sz="2800" dirty="0"/>
              <a:t>Enhancement in the dura reflects pachymeningitis and directs attention to infections that involve the dura, such as granulomatous disorders and IgG4 pachymeningitis.</a:t>
            </a:r>
          </a:p>
        </p:txBody>
      </p:sp>
    </p:spTree>
    <p:extLst>
      <p:ext uri="{BB962C8B-B14F-4D97-AF65-F5344CB8AC3E}">
        <p14:creationId xmlns:p14="http://schemas.microsoft.com/office/powerpoint/2010/main" val="41841899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34791-A17E-432B-85EC-F8A9FEF3FBAD}"/>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A5CD5C0D-F335-4EFB-B985-3BECDA62A306}"/>
              </a:ext>
            </a:extLst>
          </p:cNvPr>
          <p:cNvSpPr>
            <a:spLocks noGrp="1"/>
          </p:cNvSpPr>
          <p:nvPr>
            <p:ph idx="1"/>
          </p:nvPr>
        </p:nvSpPr>
        <p:spPr/>
        <p:txBody>
          <a:bodyPr/>
          <a:lstStyle/>
          <a:p>
            <a:r>
              <a:rPr lang="en-US" sz="2800" dirty="0"/>
              <a:t> Smooth and diffuse enhancement of the </a:t>
            </a:r>
            <a:r>
              <a:rPr lang="en-US" sz="2800" dirty="0" err="1"/>
              <a:t>dural</a:t>
            </a:r>
            <a:r>
              <a:rPr lang="en-US" sz="2800" dirty="0"/>
              <a:t> membranes, without leptomeningeal enhancement, may indicate intracranial hypotension due to spontaneous CSF leak or may have been induced by a recent lumbar puncture and is sometimes confused with the imaging features of chronic meningitis</a:t>
            </a:r>
            <a:endParaRPr lang="en-IN" sz="2800" dirty="0"/>
          </a:p>
          <a:p>
            <a:endParaRPr lang="en-IN" dirty="0"/>
          </a:p>
        </p:txBody>
      </p:sp>
    </p:spTree>
    <p:extLst>
      <p:ext uri="{BB962C8B-B14F-4D97-AF65-F5344CB8AC3E}">
        <p14:creationId xmlns:p14="http://schemas.microsoft.com/office/powerpoint/2010/main" val="7435147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86F7F-0F8C-42B3-A889-6B9CF3BF72A0}"/>
              </a:ext>
            </a:extLst>
          </p:cNvPr>
          <p:cNvSpPr>
            <a:spLocks noGrp="1"/>
          </p:cNvSpPr>
          <p:nvPr>
            <p:ph type="title"/>
          </p:nvPr>
        </p:nvSpPr>
        <p:spPr>
          <a:xfrm>
            <a:off x="1141413" y="235527"/>
            <a:ext cx="9905998" cy="678873"/>
          </a:xfrm>
        </p:spPr>
        <p:txBody>
          <a:bodyPr>
            <a:normAutofit/>
          </a:bodyPr>
          <a:lstStyle/>
          <a:p>
            <a:r>
              <a:rPr lang="en-US" dirty="0"/>
              <a:t>                       CSF ANALYSIS</a:t>
            </a:r>
            <a:endParaRPr lang="en-IN" dirty="0"/>
          </a:p>
        </p:txBody>
      </p:sp>
      <p:sp>
        <p:nvSpPr>
          <p:cNvPr id="3" name="Content Placeholder 2">
            <a:extLst>
              <a:ext uri="{FF2B5EF4-FFF2-40B4-BE49-F238E27FC236}">
                <a16:creationId xmlns:a16="http://schemas.microsoft.com/office/drawing/2014/main" id="{EA7BF6DD-F6E3-4A53-AF29-795D2B2D8BB9}"/>
              </a:ext>
            </a:extLst>
          </p:cNvPr>
          <p:cNvSpPr>
            <a:spLocks noGrp="1"/>
          </p:cNvSpPr>
          <p:nvPr>
            <p:ph idx="1"/>
          </p:nvPr>
        </p:nvSpPr>
        <p:spPr>
          <a:xfrm>
            <a:off x="1141412" y="1080655"/>
            <a:ext cx="9905999" cy="5043054"/>
          </a:xfrm>
        </p:spPr>
        <p:txBody>
          <a:bodyPr>
            <a:normAutofit/>
          </a:bodyPr>
          <a:lstStyle/>
          <a:p>
            <a:r>
              <a:rPr lang="en-US" sz="2800" dirty="0"/>
              <a:t>CSF pressure should be measured  and samples sent for bacterial </a:t>
            </a:r>
            <a:r>
              <a:rPr lang="en-US" sz="2800" dirty="0" err="1"/>
              <a:t>fungal,and</a:t>
            </a:r>
            <a:r>
              <a:rPr lang="en-US" sz="2800" dirty="0"/>
              <a:t> </a:t>
            </a:r>
            <a:r>
              <a:rPr lang="en-US" sz="2800" dirty="0" err="1"/>
              <a:t>tuberculosis,VDRLtest</a:t>
            </a:r>
            <a:r>
              <a:rPr lang="en-US" sz="2800" dirty="0"/>
              <a:t>, cell </a:t>
            </a:r>
            <a:r>
              <a:rPr lang="en-US" sz="2800" dirty="0" err="1"/>
              <a:t>count,differential</a:t>
            </a:r>
            <a:r>
              <a:rPr lang="en-US" sz="2800" dirty="0"/>
              <a:t> </a:t>
            </a:r>
            <a:r>
              <a:rPr lang="en-US" sz="2800" dirty="0" err="1"/>
              <a:t>count,gram</a:t>
            </a:r>
            <a:r>
              <a:rPr lang="en-US" sz="2800" dirty="0"/>
              <a:t> </a:t>
            </a:r>
            <a:r>
              <a:rPr lang="en-US" sz="2800" dirty="0" err="1"/>
              <a:t>satin,measurements</a:t>
            </a:r>
            <a:r>
              <a:rPr lang="en-US" sz="2800" dirty="0"/>
              <a:t> of protein and glucose.</a:t>
            </a:r>
          </a:p>
          <a:p>
            <a:r>
              <a:rPr lang="en-US" sz="2800" dirty="0"/>
              <a:t>Wet mount for fungus and </a:t>
            </a:r>
            <a:r>
              <a:rPr lang="en-US" sz="2800" dirty="0" err="1"/>
              <a:t>parasites,culture</a:t>
            </a:r>
            <a:r>
              <a:rPr lang="en-US" sz="2800" dirty="0"/>
              <a:t> for fastidious bacteria and </a:t>
            </a:r>
            <a:r>
              <a:rPr lang="en-US" sz="2800" dirty="0" err="1"/>
              <a:t>fungi,assays</a:t>
            </a:r>
            <a:r>
              <a:rPr lang="en-US" sz="2800" dirty="0"/>
              <a:t> for cryptococcal antigen and oligoclonal bands and cytology should be performed</a:t>
            </a:r>
          </a:p>
        </p:txBody>
      </p:sp>
    </p:spTree>
    <p:extLst>
      <p:ext uri="{BB962C8B-B14F-4D97-AF65-F5344CB8AC3E}">
        <p14:creationId xmlns:p14="http://schemas.microsoft.com/office/powerpoint/2010/main" val="21426965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9CDE8F-7913-4803-8B4D-AFDF10D48C0B}"/>
              </a:ext>
            </a:extLst>
          </p:cNvPr>
          <p:cNvSpPr>
            <a:spLocks noGrp="1"/>
          </p:cNvSpPr>
          <p:nvPr>
            <p:ph idx="1"/>
          </p:nvPr>
        </p:nvSpPr>
        <p:spPr>
          <a:xfrm>
            <a:off x="685801" y="401782"/>
            <a:ext cx="10131425" cy="5389419"/>
          </a:xfrm>
        </p:spPr>
        <p:txBody>
          <a:bodyPr>
            <a:normAutofit/>
          </a:bodyPr>
          <a:lstStyle/>
          <a:p>
            <a:r>
              <a:rPr lang="en-US" sz="2800" dirty="0"/>
              <a:t>The CSF cell count is elevated</a:t>
            </a:r>
          </a:p>
          <a:p>
            <a:pPr marL="0" indent="0">
              <a:buNone/>
            </a:pPr>
            <a:endParaRPr lang="en-US" sz="2800" dirty="0"/>
          </a:p>
          <a:p>
            <a:r>
              <a:rPr lang="en-US" sz="2800" dirty="0"/>
              <a:t>But there are exceptions in persons with severe immunosuppression or in some forms of neoplastic meningitis.</a:t>
            </a:r>
          </a:p>
          <a:p>
            <a:pPr marL="0" indent="0">
              <a:buNone/>
            </a:pPr>
            <a:endParaRPr lang="en-US" sz="2800" dirty="0"/>
          </a:p>
          <a:p>
            <a:r>
              <a:rPr lang="en-US" sz="2800" dirty="0"/>
              <a:t>There is generally a lymphocyte-predominant pleocytosis because of the chronic nature of the disorder.</a:t>
            </a:r>
          </a:p>
          <a:p>
            <a:endParaRPr lang="en-US" sz="2800" dirty="0"/>
          </a:p>
          <a:p>
            <a:pPr marL="0" indent="0">
              <a:buNone/>
            </a:pPr>
            <a:endParaRPr lang="en-IN" sz="2800" dirty="0"/>
          </a:p>
          <a:p>
            <a:endParaRPr lang="en-IN" dirty="0"/>
          </a:p>
        </p:txBody>
      </p:sp>
    </p:spTree>
    <p:extLst>
      <p:ext uri="{BB962C8B-B14F-4D97-AF65-F5344CB8AC3E}">
        <p14:creationId xmlns:p14="http://schemas.microsoft.com/office/powerpoint/2010/main" val="30086206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40134-FE38-461B-A8E0-F2F1211AA235}"/>
              </a:ext>
            </a:extLst>
          </p:cNvPr>
          <p:cNvSpPr>
            <a:spLocks noGrp="1"/>
          </p:cNvSpPr>
          <p:nvPr>
            <p:ph type="title"/>
          </p:nvPr>
        </p:nvSpPr>
        <p:spPr>
          <a:xfrm>
            <a:off x="685801" y="609601"/>
            <a:ext cx="10131425" cy="457200"/>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F370D9FE-D781-4E87-BBFD-1C3C40469945}"/>
              </a:ext>
            </a:extLst>
          </p:cNvPr>
          <p:cNvSpPr>
            <a:spLocks noGrp="1"/>
          </p:cNvSpPr>
          <p:nvPr>
            <p:ph idx="1"/>
          </p:nvPr>
        </p:nvSpPr>
        <p:spPr/>
        <p:txBody>
          <a:bodyPr>
            <a:normAutofit fontScale="92500" lnSpcReduction="10000"/>
          </a:bodyPr>
          <a:lstStyle/>
          <a:p>
            <a:r>
              <a:rPr lang="en-US" sz="2800" dirty="0"/>
              <a:t>When neutrophil predominates-</a:t>
            </a:r>
          </a:p>
          <a:p>
            <a:r>
              <a:rPr lang="en-US" sz="2800" dirty="0"/>
              <a:t>Nocardia</a:t>
            </a:r>
          </a:p>
          <a:p>
            <a:r>
              <a:rPr lang="en-US" sz="2800" dirty="0"/>
              <a:t>Actinomyces</a:t>
            </a:r>
          </a:p>
          <a:p>
            <a:r>
              <a:rPr lang="en-US" sz="2800" dirty="0"/>
              <a:t>Brucella</a:t>
            </a:r>
          </a:p>
          <a:p>
            <a:r>
              <a:rPr lang="en-US" sz="2800" dirty="0"/>
              <a:t>Mycobacterium tuberculosis</a:t>
            </a:r>
          </a:p>
          <a:p>
            <a:r>
              <a:rPr lang="en-US" sz="2800" dirty="0"/>
              <a:t>Various fungi( </a:t>
            </a:r>
            <a:r>
              <a:rPr lang="en-US" sz="2800" dirty="0" err="1"/>
              <a:t>Blastomyces,candida,aspergillus,histoplasma</a:t>
            </a:r>
            <a:r>
              <a:rPr lang="en-US" sz="2800" dirty="0"/>
              <a:t>)</a:t>
            </a:r>
          </a:p>
          <a:p>
            <a:r>
              <a:rPr lang="en-US" sz="2800" dirty="0"/>
              <a:t>Noninfectious causes(</a:t>
            </a:r>
            <a:r>
              <a:rPr lang="en-US" sz="2800" dirty="0" err="1"/>
              <a:t>SLE,exogenous</a:t>
            </a:r>
            <a:r>
              <a:rPr lang="en-US" sz="2800" dirty="0"/>
              <a:t> chemical meningitis)</a:t>
            </a:r>
          </a:p>
          <a:p>
            <a:endParaRPr lang="en-IN" dirty="0"/>
          </a:p>
        </p:txBody>
      </p:sp>
    </p:spTree>
    <p:extLst>
      <p:ext uri="{BB962C8B-B14F-4D97-AF65-F5344CB8AC3E}">
        <p14:creationId xmlns:p14="http://schemas.microsoft.com/office/powerpoint/2010/main" val="41707643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ADB33-62F5-4BFA-B13D-E3748EE2530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5BECFF5-E020-4E08-9650-C6DA07DDA856}"/>
              </a:ext>
            </a:extLst>
          </p:cNvPr>
          <p:cNvSpPr>
            <a:spLocks noGrp="1"/>
          </p:cNvSpPr>
          <p:nvPr>
            <p:ph idx="1"/>
          </p:nvPr>
        </p:nvSpPr>
        <p:spPr/>
        <p:txBody>
          <a:bodyPr>
            <a:normAutofit/>
          </a:bodyPr>
          <a:lstStyle/>
          <a:p>
            <a:r>
              <a:rPr lang="en-US" sz="2800" dirty="0"/>
              <a:t>When eosinophils predominates,</a:t>
            </a:r>
          </a:p>
          <a:p>
            <a:r>
              <a:rPr lang="en-US" sz="2800" dirty="0"/>
              <a:t>Parasitic  diseases(</a:t>
            </a:r>
            <a:r>
              <a:rPr lang="en-US" sz="2800" dirty="0" err="1"/>
              <a:t>A.cantonensis,G.spinigerum</a:t>
            </a:r>
            <a:r>
              <a:rPr lang="en-US" sz="2800" dirty="0"/>
              <a:t> or </a:t>
            </a:r>
            <a:r>
              <a:rPr lang="en-US" sz="2800" dirty="0" err="1"/>
              <a:t>toxocara</a:t>
            </a:r>
            <a:r>
              <a:rPr lang="en-US" sz="2800" dirty="0"/>
              <a:t> </a:t>
            </a:r>
            <a:r>
              <a:rPr lang="en-US" sz="2800" dirty="0" err="1"/>
              <a:t>canis</a:t>
            </a:r>
            <a:r>
              <a:rPr lang="en-US" sz="2800" dirty="0"/>
              <a:t> ,</a:t>
            </a:r>
            <a:r>
              <a:rPr lang="en-US" sz="2800" dirty="0" err="1"/>
              <a:t>cysticercosis,schistosomiasis,echinicoccus</a:t>
            </a:r>
            <a:r>
              <a:rPr lang="en-US" sz="2800" dirty="0"/>
              <a:t>)</a:t>
            </a:r>
          </a:p>
          <a:p>
            <a:r>
              <a:rPr lang="en-US" sz="2800" dirty="0"/>
              <a:t>Neoplastic(</a:t>
            </a:r>
            <a:r>
              <a:rPr lang="en-US" sz="2800" dirty="0" err="1"/>
              <a:t>lymphoma,leukemia,metastatic</a:t>
            </a:r>
            <a:r>
              <a:rPr lang="en-US" sz="2800" dirty="0"/>
              <a:t> carcinoma)</a:t>
            </a:r>
          </a:p>
          <a:p>
            <a:r>
              <a:rPr lang="en-US" sz="2800" dirty="0"/>
              <a:t>Fungal(</a:t>
            </a:r>
            <a:r>
              <a:rPr lang="en-US" sz="2800" dirty="0" err="1"/>
              <a:t>coccidiodal</a:t>
            </a:r>
            <a:r>
              <a:rPr lang="en-US" sz="2800" dirty="0"/>
              <a:t> meningitis)</a:t>
            </a:r>
            <a:endParaRPr lang="en-IN" sz="2800" dirty="0"/>
          </a:p>
        </p:txBody>
      </p:sp>
    </p:spTree>
    <p:extLst>
      <p:ext uri="{BB962C8B-B14F-4D97-AF65-F5344CB8AC3E}">
        <p14:creationId xmlns:p14="http://schemas.microsoft.com/office/powerpoint/2010/main" val="7259730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5449-4556-48A1-B5E0-0DBF0AF2EF23}"/>
              </a:ext>
            </a:extLst>
          </p:cNvPr>
          <p:cNvSpPr>
            <a:spLocks noGrp="1"/>
          </p:cNvSpPr>
          <p:nvPr>
            <p:ph type="title"/>
          </p:nvPr>
        </p:nvSpPr>
        <p:spPr>
          <a:xfrm>
            <a:off x="1141413" y="618518"/>
            <a:ext cx="9905998" cy="337446"/>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8E81074F-1440-446D-8A55-D6C1D2EF65AE}"/>
              </a:ext>
            </a:extLst>
          </p:cNvPr>
          <p:cNvSpPr>
            <a:spLocks noGrp="1"/>
          </p:cNvSpPr>
          <p:nvPr>
            <p:ph idx="1"/>
          </p:nvPr>
        </p:nvSpPr>
        <p:spPr>
          <a:xfrm>
            <a:off x="1141412" y="1219200"/>
            <a:ext cx="9905999" cy="5020282"/>
          </a:xfrm>
        </p:spPr>
        <p:txBody>
          <a:bodyPr>
            <a:normAutofit/>
          </a:bodyPr>
          <a:lstStyle/>
          <a:p>
            <a:r>
              <a:rPr lang="en-US" sz="2800" dirty="0"/>
              <a:t>The CSF protein concentration is nearly always elevated, but this finding is nonspecific. </a:t>
            </a:r>
          </a:p>
          <a:p>
            <a:r>
              <a:rPr lang="en-US" sz="2800" dirty="0"/>
              <a:t>Hypoglycorrhachia commonly accompanies infectious (and some noninfectious) causes of chronic meningitis, including sarcoidosis and meningeal metastases, but the CSF glucose concentration may be normal with other causes. </a:t>
            </a:r>
            <a:endParaRPr lang="en-IN" sz="2800" dirty="0"/>
          </a:p>
        </p:txBody>
      </p:sp>
    </p:spTree>
    <p:extLst>
      <p:ext uri="{BB962C8B-B14F-4D97-AF65-F5344CB8AC3E}">
        <p14:creationId xmlns:p14="http://schemas.microsoft.com/office/powerpoint/2010/main" val="2096981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AB717-A7DA-4A39-BB34-07F03F313BC9}"/>
              </a:ext>
            </a:extLst>
          </p:cNvPr>
          <p:cNvSpPr>
            <a:spLocks noGrp="1"/>
          </p:cNvSpPr>
          <p:nvPr>
            <p:ph type="title"/>
          </p:nvPr>
        </p:nvSpPr>
        <p:spPr>
          <a:xfrm>
            <a:off x="1141413" y="618518"/>
            <a:ext cx="9905998" cy="323591"/>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C75BF70E-E332-49CB-8AFB-B1F540A01051}"/>
              </a:ext>
            </a:extLst>
          </p:cNvPr>
          <p:cNvSpPr>
            <a:spLocks noGrp="1"/>
          </p:cNvSpPr>
          <p:nvPr>
            <p:ph idx="1"/>
          </p:nvPr>
        </p:nvSpPr>
        <p:spPr>
          <a:xfrm>
            <a:off x="1141412" y="1205344"/>
            <a:ext cx="9905999" cy="5500255"/>
          </a:xfrm>
        </p:spPr>
        <p:txBody>
          <a:bodyPr/>
          <a:lstStyle/>
          <a:p>
            <a:r>
              <a:rPr lang="en-US" sz="2800" dirty="0"/>
              <a:t>High-volume CSF sampling (10 to 20 ml per sample) may increase diagnostic sensitivity for tuberculous and </a:t>
            </a:r>
            <a:r>
              <a:rPr lang="en-IN" sz="2800" dirty="0"/>
              <a:t>fungal meningitis.</a:t>
            </a:r>
            <a:r>
              <a:rPr lang="en-US" sz="2800" dirty="0"/>
              <a:t> </a:t>
            </a:r>
          </a:p>
          <a:p>
            <a:r>
              <a:rPr lang="en-US" sz="2800" dirty="0"/>
              <a:t> A mycobacterial polymerase-chain-reaction (PCR) assay of CSF for tuberculosis has an estimated sensitivity of close to 95% with the use of newer techniques</a:t>
            </a:r>
          </a:p>
          <a:p>
            <a:r>
              <a:rPr lang="en-US" sz="2800" dirty="0"/>
              <a:t> </a:t>
            </a:r>
            <a:endParaRPr lang="en-IN" dirty="0"/>
          </a:p>
          <a:p>
            <a:endParaRPr lang="en-IN" dirty="0"/>
          </a:p>
          <a:p>
            <a:endParaRPr lang="en-IN" dirty="0"/>
          </a:p>
        </p:txBody>
      </p:sp>
    </p:spTree>
    <p:extLst>
      <p:ext uri="{BB962C8B-B14F-4D97-AF65-F5344CB8AC3E}">
        <p14:creationId xmlns:p14="http://schemas.microsoft.com/office/powerpoint/2010/main" val="39604332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4053C-A55B-490C-9A11-C94CC3B9CFE7}"/>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1A2042C2-D5F3-43DC-9D65-9B95983BFC55}"/>
              </a:ext>
            </a:extLst>
          </p:cNvPr>
          <p:cNvSpPr>
            <a:spLocks noGrp="1"/>
          </p:cNvSpPr>
          <p:nvPr>
            <p:ph idx="1"/>
          </p:nvPr>
        </p:nvSpPr>
        <p:spPr/>
        <p:txBody>
          <a:bodyPr/>
          <a:lstStyle/>
          <a:p>
            <a:r>
              <a:rPr lang="en-US" sz="2800" dirty="0"/>
              <a:t>The absence of a blood interferon-γ reaction against mycobacterial antigens does not rule out tuberculosis as a cause of meningitis.</a:t>
            </a:r>
          </a:p>
          <a:p>
            <a:r>
              <a:rPr lang="en-US" sz="2800" dirty="0"/>
              <a:t> Three spinal taps over a period of several days for difficult-to-culture organisms (fungi and Mycobacterium tuberculosis) are usually sufficient to rule out these diagnoses</a:t>
            </a:r>
          </a:p>
          <a:p>
            <a:endParaRPr lang="en-IN" dirty="0"/>
          </a:p>
        </p:txBody>
      </p:sp>
    </p:spTree>
    <p:extLst>
      <p:ext uri="{BB962C8B-B14F-4D97-AF65-F5344CB8AC3E}">
        <p14:creationId xmlns:p14="http://schemas.microsoft.com/office/powerpoint/2010/main" val="1604939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FDEE9-79E3-48C8-8D78-EE7C8DA47B4D}"/>
              </a:ext>
            </a:extLst>
          </p:cNvPr>
          <p:cNvSpPr>
            <a:spLocks noGrp="1"/>
          </p:cNvSpPr>
          <p:nvPr>
            <p:ph type="title"/>
          </p:nvPr>
        </p:nvSpPr>
        <p:spPr>
          <a:xfrm>
            <a:off x="1141413" y="618518"/>
            <a:ext cx="9905998" cy="448281"/>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CDB37DB9-4F2F-40E1-8274-F5C7CEB01D98}"/>
              </a:ext>
            </a:extLst>
          </p:cNvPr>
          <p:cNvSpPr>
            <a:spLocks noGrp="1"/>
          </p:cNvSpPr>
          <p:nvPr>
            <p:ph idx="1"/>
          </p:nvPr>
        </p:nvSpPr>
        <p:spPr>
          <a:xfrm>
            <a:off x="1141412" y="1343890"/>
            <a:ext cx="9905999" cy="5250873"/>
          </a:xfrm>
        </p:spPr>
        <p:txBody>
          <a:bodyPr/>
          <a:lstStyle/>
          <a:p>
            <a:r>
              <a:rPr lang="en-US" sz="2800" dirty="0"/>
              <a:t> A β-D-glucan assay of CSF may be a useful adjunct for identifying fungal infections from candida or </a:t>
            </a:r>
            <a:r>
              <a:rPr lang="en-US" sz="2800" dirty="0" err="1"/>
              <a:t>exserohilum</a:t>
            </a:r>
            <a:r>
              <a:rPr lang="en-US" sz="2800" dirty="0"/>
              <a:t> in patients with negative cultures or negative specific antigen tests.</a:t>
            </a:r>
          </a:p>
          <a:p>
            <a:r>
              <a:rPr lang="en-US" sz="2800" dirty="0"/>
              <a:t> Galactomannan testing in the CSF has been positive in some cases of aspergillus meningitis.</a:t>
            </a:r>
          </a:p>
          <a:p>
            <a:endParaRPr lang="en-IN" dirty="0"/>
          </a:p>
        </p:txBody>
      </p:sp>
    </p:spTree>
    <p:extLst>
      <p:ext uri="{BB962C8B-B14F-4D97-AF65-F5344CB8AC3E}">
        <p14:creationId xmlns:p14="http://schemas.microsoft.com/office/powerpoint/2010/main" val="9230359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01850-0920-4D83-93AC-07836F6A1137}"/>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D438FF55-6709-4F4C-ABF3-97562B19BBF8}"/>
              </a:ext>
            </a:extLst>
          </p:cNvPr>
          <p:cNvSpPr>
            <a:spLocks noGrp="1"/>
          </p:cNvSpPr>
          <p:nvPr>
            <p:ph idx="1"/>
          </p:nvPr>
        </p:nvSpPr>
        <p:spPr/>
        <p:txBody>
          <a:bodyPr/>
          <a:lstStyle/>
          <a:p>
            <a:r>
              <a:rPr lang="en-US" sz="2800" dirty="0"/>
              <a:t>For situations in which clinical decisions about initiating or continuing antibiotic therapy will be affected, PCR for the bacterial 16S ribosomal RNA (rRNA) gene can be performed in some laboratories. Sequencing from an amplified product may identify the organism. Likewise, </a:t>
            </a:r>
          </a:p>
          <a:p>
            <a:r>
              <a:rPr lang="en-US" sz="2800" dirty="0"/>
              <a:t>if a fungal infection is considered likely, PCR testing for 18S rRNA can be performed in some laboratories</a:t>
            </a:r>
          </a:p>
          <a:p>
            <a:endParaRPr lang="en-IN" dirty="0"/>
          </a:p>
        </p:txBody>
      </p:sp>
    </p:spTree>
    <p:extLst>
      <p:ext uri="{BB962C8B-B14F-4D97-AF65-F5344CB8AC3E}">
        <p14:creationId xmlns:p14="http://schemas.microsoft.com/office/powerpoint/2010/main" val="26816071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DCF1F-E0CD-4AC4-85E8-22ECCE73CB5E}"/>
              </a:ext>
            </a:extLst>
          </p:cNvPr>
          <p:cNvSpPr>
            <a:spLocks noGrp="1"/>
          </p:cNvSpPr>
          <p:nvPr>
            <p:ph type="title"/>
          </p:nvPr>
        </p:nvSpPr>
        <p:spPr>
          <a:xfrm>
            <a:off x="1141413" y="618518"/>
            <a:ext cx="9905998" cy="448281"/>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5D32AE9C-8BD5-44E7-8925-09FC9D6F4064}"/>
              </a:ext>
            </a:extLst>
          </p:cNvPr>
          <p:cNvSpPr>
            <a:spLocks noGrp="1"/>
          </p:cNvSpPr>
          <p:nvPr>
            <p:ph idx="1"/>
          </p:nvPr>
        </p:nvSpPr>
        <p:spPr>
          <a:xfrm>
            <a:off x="1141412" y="1219200"/>
            <a:ext cx="9905999" cy="5292436"/>
          </a:xfrm>
        </p:spPr>
        <p:txBody>
          <a:bodyPr>
            <a:normAutofit/>
          </a:bodyPr>
          <a:lstStyle/>
          <a:p>
            <a:r>
              <a:rPr lang="en-US" sz="2800" dirty="0"/>
              <a:t>Two large-volume taps for cytologic studies are typically considered sufficient to detect neoplastic meningitis.</a:t>
            </a:r>
          </a:p>
          <a:p>
            <a:r>
              <a:rPr lang="en-US" sz="2800" dirty="0"/>
              <a:t> A detailed evaluation of HIV status and further evaluation of the immune state may be warranted when an opportunistic pathogen is identified as the cause of meningitis. </a:t>
            </a:r>
          </a:p>
        </p:txBody>
      </p:sp>
    </p:spTree>
    <p:extLst>
      <p:ext uri="{BB962C8B-B14F-4D97-AF65-F5344CB8AC3E}">
        <p14:creationId xmlns:p14="http://schemas.microsoft.com/office/powerpoint/2010/main" val="38063215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4FCAD-AA0D-441A-9668-7B42983B8C32}"/>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10215FC5-BA97-4094-8BDB-B681C638B790}"/>
              </a:ext>
            </a:extLst>
          </p:cNvPr>
          <p:cNvSpPr>
            <a:spLocks noGrp="1"/>
          </p:cNvSpPr>
          <p:nvPr>
            <p:ph idx="1"/>
          </p:nvPr>
        </p:nvSpPr>
        <p:spPr/>
        <p:txBody>
          <a:bodyPr/>
          <a:lstStyle/>
          <a:p>
            <a:r>
              <a:rPr lang="en-US" sz="2800" dirty="0"/>
              <a:t>Defects in cell-mediated immunity and immunoglobulin deficiencies are associated with infectious chronic meningitis.</a:t>
            </a:r>
          </a:p>
          <a:p>
            <a:r>
              <a:rPr lang="en-US" sz="2800" dirty="0"/>
              <a:t> Quantitation of B cells and T cells, with analysis of subsets, and immunoglobulin subset quantitation may help to guide decisions regarding the choice and duration of treatment. </a:t>
            </a:r>
            <a:endParaRPr lang="en-IN" sz="2800" dirty="0"/>
          </a:p>
          <a:p>
            <a:endParaRPr lang="en-IN" dirty="0"/>
          </a:p>
        </p:txBody>
      </p:sp>
    </p:spTree>
    <p:extLst>
      <p:ext uri="{BB962C8B-B14F-4D97-AF65-F5344CB8AC3E}">
        <p14:creationId xmlns:p14="http://schemas.microsoft.com/office/powerpoint/2010/main" val="5328021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FC885-DBF4-4CCC-9DE9-71FCE44FCE7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63E672A-1AA0-4F45-B022-71A6501504A0}"/>
              </a:ext>
            </a:extLst>
          </p:cNvPr>
          <p:cNvSpPr>
            <a:spLocks noGrp="1"/>
          </p:cNvSpPr>
          <p:nvPr>
            <p:ph idx="1"/>
          </p:nvPr>
        </p:nvSpPr>
        <p:spPr/>
        <p:txBody>
          <a:bodyPr>
            <a:normAutofit/>
          </a:bodyPr>
          <a:lstStyle/>
          <a:p>
            <a:r>
              <a:rPr lang="en-US" dirty="0"/>
              <a:t>Newer methods of microbiologic diagnosis using metagenomic or next-generation sequencing do not limit identification </a:t>
            </a:r>
            <a:r>
              <a:rPr lang="en-IN" dirty="0"/>
              <a:t>to specific organ</a:t>
            </a:r>
            <a:r>
              <a:rPr lang="en-US" dirty="0"/>
              <a:t> isms; rather, they provide sequencing information for any bacterial, fungal, or viral nucleic acid in the CSF.33 The sensitivity and specificity of next-generation sequencing in the evaluation of chronic meningitis are still being determined; a study involving seven patients with puzzling cases of chronic meningitis identified Taenia </a:t>
            </a:r>
            <a:r>
              <a:rPr lang="en-US" dirty="0" err="1"/>
              <a:t>solium</a:t>
            </a:r>
            <a:r>
              <a:rPr lang="en-US" dirty="0"/>
              <a:t>, HIV, cryptococcus, aspergillus, histoplasma, and candida, although no conclusion can be drawn about the diagnostic sensitivity of this technique in a broader population of patients with chronic meningitis.4</a:t>
            </a:r>
            <a:endParaRPr lang="en-IN" dirty="0"/>
          </a:p>
        </p:txBody>
      </p:sp>
    </p:spTree>
    <p:extLst>
      <p:ext uri="{BB962C8B-B14F-4D97-AF65-F5344CB8AC3E}">
        <p14:creationId xmlns:p14="http://schemas.microsoft.com/office/powerpoint/2010/main" val="25950202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BEF54-9BEA-43AA-9501-237EC865F2E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4BCABAC-A7F6-47F7-8948-24BF9724CFC9}"/>
              </a:ext>
            </a:extLst>
          </p:cNvPr>
          <p:cNvSpPr>
            <a:spLocks noGrp="1"/>
          </p:cNvSpPr>
          <p:nvPr>
            <p:ph idx="1"/>
          </p:nvPr>
        </p:nvSpPr>
        <p:spPr/>
        <p:txBody>
          <a:bodyPr>
            <a:normAutofit/>
          </a:bodyPr>
          <a:lstStyle/>
          <a:p>
            <a:r>
              <a:rPr lang="en-IN" dirty="0"/>
              <a:t>A study of metage</a:t>
            </a:r>
            <a:r>
              <a:rPr lang="en-US" dirty="0"/>
              <a:t>nomic sequencing in CSF specimens obtained at the Mayo Clinic from 53 patients in whom there was uncertainty about the diagnosis and 27 externally referred specimens over a 2-year period, the rate of diagnostic detection of an organism was only 15%, and more than half the detected infections were considered to be inconsistent with the clinical presentation.34 The technology requires complex computational abilities and, although expensive, is potentially cheaper than imaging and brain biopsy. Even though the obstacles to the use of next-generation sequencing are not insurmountable, it cannot yet be recommended for routine initial use in evaluating chronic meningitis</a:t>
            </a:r>
            <a:endParaRPr lang="en-IN" dirty="0"/>
          </a:p>
        </p:txBody>
      </p:sp>
    </p:spTree>
    <p:extLst>
      <p:ext uri="{BB962C8B-B14F-4D97-AF65-F5344CB8AC3E}">
        <p14:creationId xmlns:p14="http://schemas.microsoft.com/office/powerpoint/2010/main" val="24916183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67ECB-AF3F-4031-9BD4-D17E33EC7EAC}"/>
              </a:ext>
            </a:extLst>
          </p:cNvPr>
          <p:cNvSpPr>
            <a:spLocks noGrp="1"/>
          </p:cNvSpPr>
          <p:nvPr>
            <p:ph type="title"/>
          </p:nvPr>
        </p:nvSpPr>
        <p:spPr>
          <a:xfrm>
            <a:off x="1141413" y="618518"/>
            <a:ext cx="9905998" cy="448281"/>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8D83276F-C368-42ED-8BEA-A306F8D0AA79}"/>
              </a:ext>
            </a:extLst>
          </p:cNvPr>
          <p:cNvSpPr>
            <a:spLocks noGrp="1"/>
          </p:cNvSpPr>
          <p:nvPr>
            <p:ph idx="1"/>
          </p:nvPr>
        </p:nvSpPr>
        <p:spPr>
          <a:xfrm>
            <a:off x="1141412" y="1191490"/>
            <a:ext cx="9905999" cy="5403274"/>
          </a:xfrm>
        </p:spPr>
        <p:txBody>
          <a:bodyPr/>
          <a:lstStyle/>
          <a:p>
            <a:endParaRPr lang="en-IN" dirty="0"/>
          </a:p>
        </p:txBody>
      </p:sp>
    </p:spTree>
    <p:extLst>
      <p:ext uri="{BB962C8B-B14F-4D97-AF65-F5344CB8AC3E}">
        <p14:creationId xmlns:p14="http://schemas.microsoft.com/office/powerpoint/2010/main" val="14649515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57A9F-E2C5-43DC-8936-C878A6B859BA}"/>
              </a:ext>
            </a:extLst>
          </p:cNvPr>
          <p:cNvSpPr>
            <a:spLocks noGrp="1"/>
          </p:cNvSpPr>
          <p:nvPr>
            <p:ph type="title"/>
          </p:nvPr>
        </p:nvSpPr>
        <p:spPr>
          <a:xfrm>
            <a:off x="1141413" y="618518"/>
            <a:ext cx="9905998" cy="448281"/>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A8D1FED5-25E8-4F73-927D-3B86EDE68C64}"/>
              </a:ext>
            </a:extLst>
          </p:cNvPr>
          <p:cNvSpPr>
            <a:spLocks noGrp="1"/>
          </p:cNvSpPr>
          <p:nvPr>
            <p:ph idx="1"/>
          </p:nvPr>
        </p:nvSpPr>
        <p:spPr>
          <a:xfrm>
            <a:off x="1141412" y="1274618"/>
            <a:ext cx="9905999" cy="5209309"/>
          </a:xfrm>
        </p:spPr>
        <p:txBody>
          <a:bodyPr>
            <a:normAutofit lnSpcReduction="10000"/>
          </a:bodyPr>
          <a:lstStyle/>
          <a:p>
            <a:pPr marL="0" indent="0">
              <a:buNone/>
            </a:pPr>
            <a:r>
              <a:rPr lang="en-IN" sz="3200" b="1" dirty="0"/>
              <a:t>Tests to be performed in all patients in whom chronic meningitis is suspected</a:t>
            </a:r>
          </a:p>
          <a:p>
            <a:pPr marL="0" indent="0">
              <a:buNone/>
            </a:pPr>
            <a:endParaRPr lang="en-IN" sz="3200" b="1" dirty="0"/>
          </a:p>
          <a:p>
            <a:r>
              <a:rPr lang="en-IN" sz="2800" dirty="0"/>
              <a:t> Spinal tap — up to three times for fungal and mycobacterial cultures, if initially negative</a:t>
            </a:r>
          </a:p>
          <a:p>
            <a:r>
              <a:rPr lang="en-IN" sz="2800" dirty="0"/>
              <a:t> CSF cytologic evaluation — twice, if initially negative</a:t>
            </a:r>
          </a:p>
          <a:p>
            <a:r>
              <a:rPr lang="en-IN" sz="2800" dirty="0"/>
              <a:t> CSF test for cryptococcal antigen </a:t>
            </a:r>
          </a:p>
          <a:p>
            <a:r>
              <a:rPr lang="en-IN" sz="2800" dirty="0"/>
              <a:t>CSF bacterial culture</a:t>
            </a:r>
          </a:p>
          <a:p>
            <a:r>
              <a:rPr lang="en-IN" sz="2800" dirty="0"/>
              <a:t> CSF protein and glucose measurements and cell count</a:t>
            </a:r>
          </a:p>
          <a:p>
            <a:pPr marL="0" indent="0">
              <a:buNone/>
            </a:pPr>
            <a:r>
              <a:rPr lang="en-IN" dirty="0"/>
              <a:t> </a:t>
            </a:r>
          </a:p>
        </p:txBody>
      </p:sp>
    </p:spTree>
    <p:extLst>
      <p:ext uri="{BB962C8B-B14F-4D97-AF65-F5344CB8AC3E}">
        <p14:creationId xmlns:p14="http://schemas.microsoft.com/office/powerpoint/2010/main" val="12105447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2FC63-5CE8-4AAC-AF1A-0ED8E3B98F75}"/>
              </a:ext>
            </a:extLst>
          </p:cNvPr>
          <p:cNvSpPr>
            <a:spLocks noGrp="1"/>
          </p:cNvSpPr>
          <p:nvPr>
            <p:ph type="title"/>
          </p:nvPr>
        </p:nvSpPr>
        <p:spPr>
          <a:xfrm>
            <a:off x="1141413" y="618518"/>
            <a:ext cx="9905998" cy="448281"/>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B6EEE679-C372-4AA3-BD6F-201EFF49685B}"/>
              </a:ext>
            </a:extLst>
          </p:cNvPr>
          <p:cNvSpPr>
            <a:spLocks noGrp="1"/>
          </p:cNvSpPr>
          <p:nvPr>
            <p:ph idx="1"/>
          </p:nvPr>
        </p:nvSpPr>
        <p:spPr>
          <a:xfrm>
            <a:off x="1141412" y="1177636"/>
            <a:ext cx="9905999" cy="4613565"/>
          </a:xfrm>
        </p:spPr>
        <p:txBody>
          <a:bodyPr>
            <a:normAutofit/>
          </a:bodyPr>
          <a:lstStyle/>
          <a:p>
            <a:r>
              <a:rPr lang="en-IN" sz="2800" dirty="0"/>
              <a:t>CSF serologic tests for syphilis and fungal infections (histoplasmosis, blastomycosis, or coccidioidomycosis, depending on epidemiologic features)</a:t>
            </a:r>
          </a:p>
          <a:p>
            <a:r>
              <a:rPr lang="en-IN" sz="2800" dirty="0"/>
              <a:t> MRI of the head with gadolinium </a:t>
            </a:r>
          </a:p>
          <a:p>
            <a:r>
              <a:rPr lang="en-IN" sz="2800" dirty="0"/>
              <a:t>Serum serologic tests for syphilis, HIV infection, Lyme disease</a:t>
            </a:r>
          </a:p>
          <a:p>
            <a:r>
              <a:rPr lang="en-IN" sz="2800" dirty="0"/>
              <a:t> Chest CT scan (for lymphadenopathy, granuloma, or neoplasm) </a:t>
            </a:r>
          </a:p>
          <a:p>
            <a:r>
              <a:rPr lang="en-IN" sz="2800" dirty="0"/>
              <a:t>PPD skin test or interferon-</a:t>
            </a:r>
            <a:r>
              <a:rPr lang="el-GR" sz="2800" dirty="0"/>
              <a:t>γ </a:t>
            </a:r>
            <a:r>
              <a:rPr lang="en-IN" sz="2800" dirty="0"/>
              <a:t>release assay for tuberculosis</a:t>
            </a:r>
          </a:p>
        </p:txBody>
      </p:sp>
    </p:spTree>
    <p:extLst>
      <p:ext uri="{BB962C8B-B14F-4D97-AF65-F5344CB8AC3E}">
        <p14:creationId xmlns:p14="http://schemas.microsoft.com/office/powerpoint/2010/main" val="33071571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4FCD5B-D4A6-4615-8D81-047E6DB676B7}"/>
              </a:ext>
            </a:extLst>
          </p:cNvPr>
          <p:cNvSpPr>
            <a:spLocks noGrp="1"/>
          </p:cNvSpPr>
          <p:nvPr>
            <p:ph idx="1"/>
          </p:nvPr>
        </p:nvSpPr>
        <p:spPr>
          <a:xfrm>
            <a:off x="1141412" y="318656"/>
            <a:ext cx="9905999" cy="6331526"/>
          </a:xfrm>
        </p:spPr>
        <p:txBody>
          <a:bodyPr/>
          <a:lstStyle/>
          <a:p>
            <a:pPr marL="0" indent="0">
              <a:buNone/>
            </a:pPr>
            <a:r>
              <a:rPr lang="en-IN" sz="3200" b="1" dirty="0"/>
              <a:t>   Additional tests to consider performing</a:t>
            </a:r>
          </a:p>
          <a:p>
            <a:pPr marL="0" indent="0">
              <a:buNone/>
            </a:pPr>
            <a:r>
              <a:rPr lang="en-IN" sz="3200" dirty="0"/>
              <a:t> </a:t>
            </a:r>
          </a:p>
          <a:p>
            <a:r>
              <a:rPr lang="en-IN" sz="2800" dirty="0"/>
              <a:t>Serum serologic tests for toxoplasma, brucella, </a:t>
            </a:r>
            <a:r>
              <a:rPr lang="en-IN" sz="2800" dirty="0" err="1"/>
              <a:t>leptospira</a:t>
            </a:r>
            <a:r>
              <a:rPr lang="en-IN" sz="2800" dirty="0"/>
              <a:t> </a:t>
            </a:r>
          </a:p>
          <a:p>
            <a:r>
              <a:rPr lang="en-IN" sz="2800" dirty="0"/>
              <a:t>CSF serologic test for </a:t>
            </a:r>
            <a:r>
              <a:rPr lang="en-IN" sz="2800" dirty="0" err="1"/>
              <a:t>sporothrix</a:t>
            </a:r>
            <a:r>
              <a:rPr lang="en-IN" sz="2800" dirty="0"/>
              <a:t> </a:t>
            </a:r>
          </a:p>
          <a:p>
            <a:r>
              <a:rPr lang="en-IN" sz="2800" dirty="0"/>
              <a:t>CSF test for fungal antigens (histoplasma, </a:t>
            </a:r>
            <a:r>
              <a:rPr lang="en-IN" sz="2800" dirty="0" err="1"/>
              <a:t>blastomyces</a:t>
            </a:r>
            <a:r>
              <a:rPr lang="en-IN" sz="2800" dirty="0"/>
              <a:t>)</a:t>
            </a:r>
          </a:p>
          <a:p>
            <a:r>
              <a:rPr lang="en-IN" sz="2800" dirty="0"/>
              <a:t> CSF fungal PCR assays (histoplasma, </a:t>
            </a:r>
            <a:r>
              <a:rPr lang="en-IN" sz="2800" dirty="0" err="1"/>
              <a:t>blastomyces</a:t>
            </a:r>
            <a:r>
              <a:rPr lang="en-IN" sz="2800" dirty="0"/>
              <a:t>, aspergillus)</a:t>
            </a:r>
          </a:p>
          <a:p>
            <a:r>
              <a:rPr lang="en-IN" sz="2800" dirty="0"/>
              <a:t> CSF </a:t>
            </a:r>
            <a:r>
              <a:rPr lang="el-GR" sz="2800" dirty="0"/>
              <a:t>β-</a:t>
            </a:r>
            <a:r>
              <a:rPr lang="en-IN" sz="2800" dirty="0"/>
              <a:t>d-glucan test for fungal antigens (candida, </a:t>
            </a:r>
            <a:r>
              <a:rPr lang="en-IN" sz="2800" dirty="0" err="1"/>
              <a:t>exserohilum</a:t>
            </a:r>
            <a:r>
              <a:rPr lang="en-IN" sz="2800" dirty="0"/>
              <a:t>, other fungi)</a:t>
            </a:r>
          </a:p>
        </p:txBody>
      </p:sp>
    </p:spTree>
    <p:extLst>
      <p:ext uri="{BB962C8B-B14F-4D97-AF65-F5344CB8AC3E}">
        <p14:creationId xmlns:p14="http://schemas.microsoft.com/office/powerpoint/2010/main" val="41110380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1FF0B-0B21-49BF-816F-F40952D0BE0D}"/>
              </a:ext>
            </a:extLst>
          </p:cNvPr>
          <p:cNvSpPr>
            <a:spLocks noGrp="1"/>
          </p:cNvSpPr>
          <p:nvPr>
            <p:ph type="title"/>
          </p:nvPr>
        </p:nvSpPr>
        <p:spPr>
          <a:xfrm>
            <a:off x="1141413" y="618518"/>
            <a:ext cx="9905998" cy="448281"/>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EFFB247C-4719-41C5-985C-570F6C022722}"/>
              </a:ext>
            </a:extLst>
          </p:cNvPr>
          <p:cNvSpPr>
            <a:spLocks noGrp="1"/>
          </p:cNvSpPr>
          <p:nvPr>
            <p:ph idx="1"/>
          </p:nvPr>
        </p:nvSpPr>
        <p:spPr>
          <a:xfrm>
            <a:off x="1141412" y="1191491"/>
            <a:ext cx="9905999" cy="4599710"/>
          </a:xfrm>
        </p:spPr>
        <p:txBody>
          <a:bodyPr>
            <a:normAutofit/>
          </a:bodyPr>
          <a:lstStyle/>
          <a:p>
            <a:r>
              <a:rPr lang="en-IN" sz="2800" dirty="0"/>
              <a:t>CSF galactomannan test for aspergillus antigen </a:t>
            </a:r>
          </a:p>
          <a:p>
            <a:r>
              <a:rPr lang="en-IN" sz="2800" dirty="0"/>
              <a:t>CSF PCR assay for enterovirus</a:t>
            </a:r>
          </a:p>
          <a:p>
            <a:r>
              <a:rPr lang="en-IN" sz="2800" dirty="0"/>
              <a:t> Serum ANA, ANCA, CCP antibodies</a:t>
            </a:r>
          </a:p>
          <a:p>
            <a:r>
              <a:rPr lang="en-IN" sz="2800" dirty="0"/>
              <a:t> CSF PCR assay for tuberculosis</a:t>
            </a:r>
          </a:p>
          <a:p>
            <a:r>
              <a:rPr lang="en-IN" sz="2800" dirty="0"/>
              <a:t> CSF PCR assay for Whipple’s disease </a:t>
            </a:r>
          </a:p>
          <a:p>
            <a:r>
              <a:rPr lang="en-IN" sz="2800" dirty="0"/>
              <a:t>CSF serologic test for Lyme disease and Lyme disease antibody index</a:t>
            </a:r>
          </a:p>
        </p:txBody>
      </p:sp>
    </p:spTree>
    <p:extLst>
      <p:ext uri="{BB962C8B-B14F-4D97-AF65-F5344CB8AC3E}">
        <p14:creationId xmlns:p14="http://schemas.microsoft.com/office/powerpoint/2010/main" val="1462587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DFF68-5E84-435A-9432-1C430EF69F1C}"/>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F4E83C34-BB4C-448E-8C25-0CB24DAA7613}"/>
              </a:ext>
            </a:extLst>
          </p:cNvPr>
          <p:cNvSpPr>
            <a:spLocks noGrp="1"/>
          </p:cNvSpPr>
          <p:nvPr>
            <p:ph idx="1"/>
          </p:nvPr>
        </p:nvSpPr>
        <p:spPr/>
        <p:txBody>
          <a:bodyPr>
            <a:normAutofit/>
          </a:bodyPr>
          <a:lstStyle/>
          <a:p>
            <a:r>
              <a:rPr lang="en-IN" sz="2800" dirty="0"/>
              <a:t>Ophthalmologic examination for uveitis</a:t>
            </a:r>
          </a:p>
          <a:p>
            <a:r>
              <a:rPr lang="en-IN" sz="2800" dirty="0"/>
              <a:t> Whole-body PET scan </a:t>
            </a:r>
          </a:p>
          <a:p>
            <a:r>
              <a:rPr lang="en-IN" sz="2800" dirty="0"/>
              <a:t>CSF metagenomic sequencing for infectious agents </a:t>
            </a:r>
          </a:p>
          <a:p>
            <a:r>
              <a:rPr lang="en-IN" sz="2800" dirty="0"/>
              <a:t>Dural, leptomeningeal, or brain biopsy targeted by imaging</a:t>
            </a:r>
          </a:p>
        </p:txBody>
      </p:sp>
    </p:spTree>
    <p:extLst>
      <p:ext uri="{BB962C8B-B14F-4D97-AF65-F5344CB8AC3E}">
        <p14:creationId xmlns:p14="http://schemas.microsoft.com/office/powerpoint/2010/main" val="9816214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C0072-3196-4484-BEF1-5570DE150142}"/>
              </a:ext>
            </a:extLst>
          </p:cNvPr>
          <p:cNvSpPr>
            <a:spLocks noGrp="1"/>
          </p:cNvSpPr>
          <p:nvPr>
            <p:ph type="title"/>
          </p:nvPr>
        </p:nvSpPr>
        <p:spPr>
          <a:xfrm>
            <a:off x="1141413" y="618518"/>
            <a:ext cx="9905998" cy="628391"/>
          </a:xfrm>
        </p:spPr>
        <p:txBody>
          <a:bodyPr>
            <a:normAutofit fontScale="90000"/>
          </a:bodyPr>
          <a:lstStyle/>
          <a:p>
            <a:r>
              <a:rPr lang="en-US" dirty="0"/>
              <a:t>                              management</a:t>
            </a:r>
            <a:endParaRPr lang="en-IN" dirty="0"/>
          </a:p>
        </p:txBody>
      </p:sp>
      <p:sp>
        <p:nvSpPr>
          <p:cNvPr id="3" name="Content Placeholder 2">
            <a:extLst>
              <a:ext uri="{FF2B5EF4-FFF2-40B4-BE49-F238E27FC236}">
                <a16:creationId xmlns:a16="http://schemas.microsoft.com/office/drawing/2014/main" id="{B05525A1-3592-4433-9212-7CC0A70B2DDF}"/>
              </a:ext>
            </a:extLst>
          </p:cNvPr>
          <p:cNvSpPr>
            <a:spLocks noGrp="1"/>
          </p:cNvSpPr>
          <p:nvPr>
            <p:ph idx="1"/>
          </p:nvPr>
        </p:nvSpPr>
        <p:spPr>
          <a:xfrm>
            <a:off x="1141412" y="1385454"/>
            <a:ext cx="9905999" cy="4854027"/>
          </a:xfrm>
        </p:spPr>
        <p:txBody>
          <a:bodyPr>
            <a:normAutofit/>
          </a:bodyPr>
          <a:lstStyle/>
          <a:p>
            <a:r>
              <a:rPr lang="en-US" sz="2800" dirty="0"/>
              <a:t>The choice of empirical treatment is generally antituberculosis therapy, antifungal therapy, or glucocorticoids. </a:t>
            </a:r>
          </a:p>
          <a:p>
            <a:r>
              <a:rPr lang="en-US" sz="2800" dirty="0"/>
              <a:t>Empirical antibiotic therapy is not recommended unless a history of exposure or other information suggests the presence of a responsive organism</a:t>
            </a:r>
          </a:p>
          <a:p>
            <a:r>
              <a:rPr lang="en-US" sz="2800" dirty="0"/>
              <a:t> In regions where tuberculosis is prevalent, empirical antituberculosis therapy is considered reasonable if cryptococcal meningitis has been ruled out</a:t>
            </a:r>
            <a:endParaRPr lang="en-IN" sz="2800" dirty="0"/>
          </a:p>
        </p:txBody>
      </p:sp>
    </p:spTree>
    <p:extLst>
      <p:ext uri="{BB962C8B-B14F-4D97-AF65-F5344CB8AC3E}">
        <p14:creationId xmlns:p14="http://schemas.microsoft.com/office/powerpoint/2010/main" val="8428646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D6F9DF-55BC-416D-B9ED-BF5E7A92AC02}"/>
              </a:ext>
            </a:extLst>
          </p:cNvPr>
          <p:cNvSpPr>
            <a:spLocks noGrp="1"/>
          </p:cNvSpPr>
          <p:nvPr>
            <p:ph idx="1"/>
          </p:nvPr>
        </p:nvSpPr>
        <p:spPr>
          <a:xfrm>
            <a:off x="1141412" y="346364"/>
            <a:ext cx="9905999" cy="6220691"/>
          </a:xfrm>
        </p:spPr>
        <p:txBody>
          <a:bodyPr>
            <a:normAutofit/>
          </a:bodyPr>
          <a:lstStyle/>
          <a:p>
            <a:r>
              <a:rPr lang="en-US" sz="2800" dirty="0"/>
              <a:t>a trial of glucocorticoids is initiated when there is greater suspicion about </a:t>
            </a:r>
            <a:r>
              <a:rPr lang="en-US" sz="2800" dirty="0" err="1"/>
              <a:t>neurosarcoidosis</a:t>
            </a:r>
            <a:r>
              <a:rPr lang="en-US" sz="2800" dirty="0"/>
              <a:t> than about tuberculosis</a:t>
            </a:r>
          </a:p>
          <a:p>
            <a:r>
              <a:rPr lang="en-US" sz="2800" dirty="0"/>
              <a:t>Concurrent glucocorticoid therapy is recommended for tuberculous meningitis in some instances, but if tuberculosis cannot be identified, glucocorticoids may be disadvantageous because they obscure the reduction in the CSF cellular response to empirical antituberculosis therapy</a:t>
            </a:r>
          </a:p>
          <a:p>
            <a:endParaRPr lang="en-US" sz="2800" dirty="0"/>
          </a:p>
        </p:txBody>
      </p:sp>
    </p:spTree>
    <p:extLst>
      <p:ext uri="{BB962C8B-B14F-4D97-AF65-F5344CB8AC3E}">
        <p14:creationId xmlns:p14="http://schemas.microsoft.com/office/powerpoint/2010/main" val="40108117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DBF1B-0911-4495-9976-83CBA6A59A9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F287DD1-FF98-4079-913A-BD07E55EAFE9}"/>
              </a:ext>
            </a:extLst>
          </p:cNvPr>
          <p:cNvSpPr>
            <a:spLocks noGrp="1"/>
          </p:cNvSpPr>
          <p:nvPr>
            <p:ph idx="1"/>
          </p:nvPr>
        </p:nvSpPr>
        <p:spPr/>
        <p:txBody>
          <a:bodyPr/>
          <a:lstStyle/>
          <a:p>
            <a:r>
              <a:rPr lang="en-US" sz="2800" dirty="0"/>
              <a:t> In regions where tuberculosis is uncommon, treatment with glucocorticoids alone, with follow-up clinical assessment and imaging in 4 to 8 weeks, is a reasonable approach to cases of chronic meningitis for which no diagnosis can be established despite extensive evaluation.</a:t>
            </a:r>
            <a:endParaRPr lang="en-IN" sz="2800" dirty="0"/>
          </a:p>
          <a:p>
            <a:endParaRPr lang="en-IN" dirty="0"/>
          </a:p>
        </p:txBody>
      </p:sp>
    </p:spTree>
    <p:extLst>
      <p:ext uri="{BB962C8B-B14F-4D97-AF65-F5344CB8AC3E}">
        <p14:creationId xmlns:p14="http://schemas.microsoft.com/office/powerpoint/2010/main" val="16154062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TM03457452[[fn=Celestial]]</Template>
  <TotalTime>592</TotalTime>
  <Words>2243</Words>
  <Application>Microsoft Office PowerPoint</Application>
  <PresentationFormat>Widescreen</PresentationFormat>
  <Paragraphs>196</Paragraphs>
  <Slides>49</Slides>
  <Notes>1</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Celestial</vt:lpstr>
      <vt:lpstr>CHRONIC MENINGITIS</vt:lpstr>
      <vt:lpstr>PowerPoint Presentation</vt:lpstr>
      <vt:lpstr>PowerPoint Presentation</vt:lpstr>
      <vt:lpstr>       Clinical pathophysilogy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EPIDEMIOLOGY</vt:lpstr>
      <vt:lpstr>PowerPoint Presentation</vt:lpstr>
      <vt:lpstr>PowerPoint Presentation</vt:lpstr>
      <vt:lpstr>PowerPoint Presentation</vt:lpstr>
      <vt:lpstr>. Types of Chronic Meningitis According to Cause</vt:lpstr>
      <vt:lpstr>PowerPoint Presentation</vt:lpstr>
      <vt:lpstr>PowerPoint Presentation</vt:lpstr>
      <vt:lpstr>PowerPoint Presentation</vt:lpstr>
      <vt:lpstr>PowerPoint Presentation</vt:lpstr>
      <vt:lpstr>PowerPoint Presentation</vt:lpstr>
      <vt:lpstr>                                diagnosis</vt:lpstr>
      <vt:lpstr>PowerPoint Presentation</vt:lpstr>
      <vt:lpstr>pic</vt:lpstr>
      <vt:lpstr>PowerPoint Presentation</vt:lpstr>
      <vt:lpstr>PowerPoint Presentation</vt:lpstr>
      <vt:lpstr>                       CSF 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management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SIBI S</dc:creator>
  <cp:lastModifiedBy>Unknown User</cp:lastModifiedBy>
  <cp:revision>29</cp:revision>
  <dcterms:created xsi:type="dcterms:W3CDTF">2022-05-01T17:35:29Z</dcterms:created>
  <dcterms:modified xsi:type="dcterms:W3CDTF">2022-05-13T02:08:43Z</dcterms:modified>
</cp:coreProperties>
</file>