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62" r:id="rId6"/>
    <p:sldId id="263" r:id="rId7"/>
    <p:sldId id="427" r:id="rId8"/>
    <p:sldId id="428" r:id="rId9"/>
    <p:sldId id="429" r:id="rId10"/>
    <p:sldId id="430" r:id="rId11"/>
    <p:sldId id="431" r:id="rId12"/>
    <p:sldId id="432" r:id="rId13"/>
    <p:sldId id="433" r:id="rId14"/>
    <p:sldId id="264" r:id="rId15"/>
    <p:sldId id="265" r:id="rId16"/>
    <p:sldId id="266" r:id="rId17"/>
    <p:sldId id="271" r:id="rId18"/>
    <p:sldId id="259" r:id="rId19"/>
    <p:sldId id="260" r:id="rId20"/>
    <p:sldId id="261" r:id="rId21"/>
    <p:sldId id="269" r:id="rId22"/>
    <p:sldId id="270" r:id="rId23"/>
    <p:sldId id="272" r:id="rId24"/>
    <p:sldId id="273" r:id="rId25"/>
    <p:sldId id="275" r:id="rId26"/>
    <p:sldId id="278" r:id="rId27"/>
    <p:sldId id="277" r:id="rId28"/>
    <p:sldId id="279" r:id="rId29"/>
    <p:sldId id="426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6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10" r:id="rId56"/>
    <p:sldId id="307" r:id="rId57"/>
    <p:sldId id="308" r:id="rId58"/>
    <p:sldId id="309" r:id="rId59"/>
    <p:sldId id="313" r:id="rId60"/>
    <p:sldId id="315" r:id="rId61"/>
    <p:sldId id="316" r:id="rId62"/>
    <p:sldId id="317" r:id="rId63"/>
    <p:sldId id="318" r:id="rId64"/>
    <p:sldId id="319" r:id="rId65"/>
    <p:sldId id="321" r:id="rId66"/>
    <p:sldId id="323" r:id="rId67"/>
    <p:sldId id="326" r:id="rId68"/>
    <p:sldId id="328" r:id="rId69"/>
    <p:sldId id="329" r:id="rId70"/>
    <p:sldId id="330" r:id="rId71"/>
    <p:sldId id="331" r:id="rId72"/>
    <p:sldId id="333" r:id="rId73"/>
    <p:sldId id="334" r:id="rId74"/>
    <p:sldId id="336" r:id="rId75"/>
    <p:sldId id="337" r:id="rId76"/>
    <p:sldId id="339" r:id="rId77"/>
    <p:sldId id="341" r:id="rId78"/>
    <p:sldId id="343" r:id="rId79"/>
    <p:sldId id="344" r:id="rId80"/>
    <p:sldId id="345" r:id="rId81"/>
    <p:sldId id="346" r:id="rId82"/>
    <p:sldId id="347" r:id="rId83"/>
    <p:sldId id="349" r:id="rId84"/>
    <p:sldId id="350" r:id="rId85"/>
    <p:sldId id="351" r:id="rId86"/>
    <p:sldId id="352" r:id="rId87"/>
    <p:sldId id="354" r:id="rId88"/>
    <p:sldId id="355" r:id="rId89"/>
    <p:sldId id="357" r:id="rId90"/>
    <p:sldId id="358" r:id="rId91"/>
    <p:sldId id="360" r:id="rId92"/>
    <p:sldId id="361" r:id="rId93"/>
    <p:sldId id="362" r:id="rId94"/>
    <p:sldId id="363" r:id="rId95"/>
    <p:sldId id="366" r:id="rId96"/>
    <p:sldId id="367" r:id="rId97"/>
    <p:sldId id="369" r:id="rId98"/>
    <p:sldId id="371" r:id="rId99"/>
    <p:sldId id="372" r:id="rId100"/>
    <p:sldId id="373" r:id="rId101"/>
    <p:sldId id="425" r:id="rId102"/>
    <p:sldId id="375" r:id="rId103"/>
    <p:sldId id="377" r:id="rId104"/>
    <p:sldId id="378" r:id="rId105"/>
    <p:sldId id="379" r:id="rId106"/>
    <p:sldId id="381" r:id="rId107"/>
    <p:sldId id="424" r:id="rId108"/>
    <p:sldId id="423" r:id="rId109"/>
    <p:sldId id="382" r:id="rId110"/>
    <p:sldId id="383" r:id="rId111"/>
    <p:sldId id="384" r:id="rId112"/>
    <p:sldId id="385" r:id="rId113"/>
    <p:sldId id="422" r:id="rId114"/>
    <p:sldId id="386" r:id="rId115"/>
    <p:sldId id="387" r:id="rId116"/>
    <p:sldId id="388" r:id="rId117"/>
    <p:sldId id="389" r:id="rId118"/>
    <p:sldId id="390" r:id="rId119"/>
    <p:sldId id="392" r:id="rId120"/>
    <p:sldId id="393" r:id="rId121"/>
    <p:sldId id="394" r:id="rId122"/>
    <p:sldId id="420" r:id="rId123"/>
    <p:sldId id="395" r:id="rId124"/>
    <p:sldId id="396" r:id="rId125"/>
    <p:sldId id="397" r:id="rId126"/>
    <p:sldId id="398" r:id="rId127"/>
    <p:sldId id="399" r:id="rId128"/>
    <p:sldId id="400" r:id="rId129"/>
    <p:sldId id="401" r:id="rId130"/>
    <p:sldId id="417" r:id="rId131"/>
    <p:sldId id="402" r:id="rId132"/>
    <p:sldId id="403" r:id="rId133"/>
    <p:sldId id="418" r:id="rId134"/>
    <p:sldId id="419" r:id="rId135"/>
    <p:sldId id="404" r:id="rId136"/>
    <p:sldId id="405" r:id="rId137"/>
    <p:sldId id="406" r:id="rId138"/>
    <p:sldId id="407" r:id="rId139"/>
    <p:sldId id="408" r:id="rId140"/>
    <p:sldId id="409" r:id="rId141"/>
    <p:sldId id="410" r:id="rId142"/>
    <p:sldId id="411" r:id="rId143"/>
    <p:sldId id="412" r:id="rId144"/>
    <p:sldId id="413" r:id="rId145"/>
    <p:sldId id="414" r:id="rId146"/>
    <p:sldId id="416" r:id="rId147"/>
    <p:sldId id="415" r:id="rId148"/>
    <p:sldId id="380" r:id="rId1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EC274-A0E1-6C91-6782-3BAA0D99A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32179F-6BF3-F4A2-ABB4-F3AC324AA3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54975-802F-4461-4483-8BED16217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D34CB-5A23-860B-956A-D4066795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7D2275-D9AB-CFF2-9105-302FFB85C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753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1039F-3BBF-85A9-DEE8-23B51DCE6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5CE3D-DE2A-EA95-3470-2A98A3D02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B8DF2-E94F-5DBD-200D-C592BA4D2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9B6FB-CCD3-E470-F099-C18A5A5EB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904DB-93B6-95E2-7F8B-25304FFB5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01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E9FC4-028B-51BB-7754-A9F7F512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CB540D-5636-B44C-79CE-CE313B69F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858C9-CC7F-BEB5-166B-988FBED71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3D25E-EF99-EBC5-D8B2-8B4C86BA6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D5E0C-2BF6-356F-0EE4-23B06A0DA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988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1498A-FD21-5894-B707-14075EA3F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E800D-6217-EA23-A861-E4052BE8EC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72F256-6232-665F-B3FA-9F08AD48F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2E6526-E6B0-501E-C1A0-8FAB9F7DF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9BC06-8D90-F880-4895-BFE53878B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074405-D7F2-CC07-59C7-5AA8052B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186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6F2DB-4BE4-241C-F485-2CA24634A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562C92-D315-CF47-3451-979B4596B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C09BFA-87A5-BD3B-C43A-0F2F25941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E50037-C72F-5794-D265-C69BF959E3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D1F09B-656C-26E5-FC49-D4A6AA0BC1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02ADD1-30F5-663E-2143-A69EF265F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9F2514-D461-2CD8-ABD9-381D734B7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917EAF-EF6D-6CC1-8339-0569239EC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97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DCB26-B7ED-47D3-80B3-BB5B6D7CF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540362-A88E-50A4-925C-17A28FA92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F450B5-2A26-0666-7652-F2AC34E9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8A3A40-EDCB-86AA-D405-19403D43E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76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A2C438-28A8-43D6-297C-FA142418F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EFE7F3-D46A-E55B-57CB-B7E323F22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F78081-45AA-5E26-6D86-1F6A5E417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2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8050B-B1BF-A469-C29A-9F9B9A303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994D8-C1C3-9FB8-AB8E-2E14D1BDF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FC420-907D-BC90-5688-5892D0B00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9D685-22B6-B63E-BA44-5BD9C8686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85ED19-2777-007A-3D60-688EF2B90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E7F4E-B05F-E348-1ADA-74DC48E82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59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C5CCD-F716-5BCF-ABA9-77F7869F5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46CE97-0414-B6E8-3779-D445F2820C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1D6E8-D316-73A8-0484-CEE8E3503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370ED5-EAE2-2B0A-FF8C-6D5F1B4D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930514-9501-D8DE-DACC-32D5E944C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D88073-9318-F930-4D44-FDB264848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073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0E792-1CD4-0563-3C51-77B1FF401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FF0C89-39C9-8DEE-BD2E-2BF3C4072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83992-1C03-EEFB-978F-894F5FDA0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1CACF-3DE4-FEB2-1512-B46E3C964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B8A01-63B2-633E-80F5-906C4201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9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0695F4-C1B4-CC8B-A6B7-BD5B690D2B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A07D2A-3088-7698-2CA7-B207775C56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CDBE5-57BF-5043-92B7-5E3FB7FF4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FD56D-71E8-177C-BB61-3A5A2C91A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295A6-4500-FCE6-BC26-3FA319A28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255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827C9B-5525-EF36-6BA1-8D87CF08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23F0C4-CD1E-98A4-5F52-100ABD709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05B40-2DC1-F711-18F4-2481A9FA81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1CA6E-0408-3E4D-B271-98FD98E7788B}" type="datetimeFigureOut">
              <a:rPr lang="en-US" smtClean="0"/>
              <a:t>9/20/22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8EC1D1-AAFB-8AAF-D57C-AC90A18874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ACCA1E-2441-A54E-54DD-0D7607769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F43D4-1C0C-424F-8563-A9E6E3EF7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90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D16B9-F32F-7CE1-0376-6B88AABF30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Brain stem infarction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1B862A-826A-9D31-11D1-B4B277C98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4946" y="4187567"/>
            <a:ext cx="9144000" cy="1548069"/>
          </a:xfrm>
        </p:spPr>
        <p:txBody>
          <a:bodyPr/>
          <a:lstStyle/>
          <a:p>
            <a:r>
              <a:rPr lang="en-IN" dirty="0"/>
              <a:t>Dr Akhil Suresh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895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65F3A-3EC8-96CC-BB6D-19E9C934C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D781C-2199-2475-F0B0-75699EC62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814D31"/>
                </a:solidFill>
                <a:effectLst/>
                <a:latin typeface="Archivo Narrow"/>
              </a:rPr>
              <a:t>Authors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Archivo Narrow"/>
              </a:rPr>
              <a:t>Supreeth N. Gowda</a:t>
            </a:r>
            <a:r>
              <a:rPr lang="en-IN" b="0" i="0" u="none" strike="noStrike" baseline="30000">
                <a:solidFill>
                  <a:srgbClr val="000000"/>
                </a:solidFill>
                <a:effectLst/>
                <a:latin typeface="Archivo Narrow"/>
              </a:rPr>
              <a:t>1</a:t>
            </a:r>
            <a:r>
              <a:rPr lang="en-IN" b="0" i="0" u="none" strike="noStrike">
                <a:solidFill>
                  <a:srgbClr val="000000"/>
                </a:solidFill>
                <a:effectLst/>
                <a:latin typeface="Archivo Narrow"/>
              </a:rPr>
              <a:t>; Orlando De Jesus</a:t>
            </a:r>
            <a:r>
              <a:rPr lang="en-IN" b="0" i="0" u="none" strike="noStrike" baseline="30000">
                <a:solidFill>
                  <a:srgbClr val="000000"/>
                </a:solidFill>
                <a:effectLst/>
                <a:latin typeface="Archivo Narrow"/>
              </a:rPr>
              <a:t>2</a:t>
            </a:r>
            <a:r>
              <a:rPr lang="en-IN" b="0" i="0" u="none" strike="noStrike">
                <a:solidFill>
                  <a:srgbClr val="000000"/>
                </a:solidFill>
                <a:effectLst/>
                <a:latin typeface="Archivo Narrow"/>
              </a:rPr>
              <a:t>.</a:t>
            </a:r>
          </a:p>
          <a:p>
            <a:r>
              <a:rPr lang="en-IN" b="0" i="0" u="none" strike="noStrike">
                <a:solidFill>
                  <a:srgbClr val="814D31"/>
                </a:solidFill>
                <a:effectLst/>
                <a:latin typeface="Archivo Narrow"/>
              </a:rPr>
              <a:t>Affiliations</a:t>
            </a:r>
          </a:p>
          <a:p>
            <a:r>
              <a:rPr lang="en-IN" b="0" i="0" u="none" strike="noStrike" baseline="30000">
                <a:solidFill>
                  <a:srgbClr val="000000"/>
                </a:solidFill>
                <a:effectLst/>
                <a:latin typeface="Archivo Narrow"/>
              </a:rPr>
              <a:t>1</a:t>
            </a:r>
            <a:r>
              <a:rPr lang="en-IN" b="0" i="0" u="none" strike="noStrike">
                <a:solidFill>
                  <a:srgbClr val="000000"/>
                </a:solidFill>
                <a:effectLst/>
                <a:latin typeface="Archivo Narrow"/>
              </a:rPr>
              <a:t> University of Kentucky</a:t>
            </a:r>
          </a:p>
          <a:p>
            <a:r>
              <a:rPr lang="en-IN" b="0" i="0" u="none" strike="noStrike" baseline="30000">
                <a:solidFill>
                  <a:srgbClr val="000000"/>
                </a:solidFill>
                <a:effectLst/>
                <a:latin typeface="Archivo Narrow"/>
              </a:rPr>
              <a:t>2</a:t>
            </a:r>
            <a:r>
              <a:rPr lang="en-IN" b="0" i="0" u="none" strike="noStrike">
                <a:solidFill>
                  <a:srgbClr val="000000"/>
                </a:solidFill>
                <a:effectLst/>
                <a:latin typeface="Archivo Narrow"/>
              </a:rPr>
              <a:t> University of Puerto Rico, Medical Sciences Campus, Neurosurgery Section</a:t>
            </a:r>
          </a:p>
          <a:p>
            <a:r>
              <a:rPr lang="en-IN" b="0" i="0" u="none" strike="noStrike">
                <a:solidFill>
                  <a:srgbClr val="935838"/>
                </a:solidFill>
                <a:effectLst/>
                <a:latin typeface="Archivo Narrow"/>
              </a:rPr>
              <a:t>Publication History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Archivo Narrow"/>
              </a:rPr>
              <a:t>Last Update: July 4, 2022.</a:t>
            </a:r>
          </a:p>
        </p:txBody>
      </p:sp>
    </p:spTree>
    <p:extLst>
      <p:ext uri="{BB962C8B-B14F-4D97-AF65-F5344CB8AC3E}">
        <p14:creationId xmlns:p14="http://schemas.microsoft.com/office/powerpoint/2010/main" val="3782941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DAF32-7CA2-A239-B517-E750878CE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CBD6A-262F-E603-2BE4-814656C2A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composed of the midbrain, the pons, and the medulla oblongata, situated in the posterior part of the brain.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991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8F86-3EF9-8747-E488-EA47ECDF8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E6E48-13E0-4A16-8565-9F89DD53E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connection between the cerebrum, the cerebellum, and the spinal cord.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328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ED951-9EC0-AEA7-AB01-6F30216F2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BFC1BC3-2BEF-6C4D-7307-EC45F59B40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839" y="858108"/>
            <a:ext cx="6281350" cy="5318855"/>
          </a:xfrm>
        </p:spPr>
      </p:pic>
    </p:spTree>
    <p:extLst>
      <p:ext uri="{BB962C8B-B14F-4D97-AF65-F5344CB8AC3E}">
        <p14:creationId xmlns:p14="http://schemas.microsoft.com/office/powerpoint/2010/main" val="3720706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38ACC-76C8-E731-C85E-A6D1F6774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C0A5CAF-6BF8-0339-EE0F-E38CA52415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217" y="1029730"/>
            <a:ext cx="6693242" cy="5136914"/>
          </a:xfrm>
        </p:spPr>
      </p:pic>
    </p:spTree>
    <p:extLst>
      <p:ext uri="{BB962C8B-B14F-4D97-AF65-F5344CB8AC3E}">
        <p14:creationId xmlns:p14="http://schemas.microsoft.com/office/powerpoint/2010/main" val="379102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5A300-3A97-90F2-821F-EBA9401DB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5DFBCBA-426F-4756-F432-181DE4CA2F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729" y="567778"/>
            <a:ext cx="6830541" cy="5722444"/>
          </a:xfrm>
        </p:spPr>
      </p:pic>
    </p:spTree>
    <p:extLst>
      <p:ext uri="{BB962C8B-B14F-4D97-AF65-F5344CB8AC3E}">
        <p14:creationId xmlns:p14="http://schemas.microsoft.com/office/powerpoint/2010/main" val="3681199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87560-F5E5-0901-ECD0-5EC7F811B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1426437-DC6A-99E0-07E8-7D20B0E5A6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730" y="722238"/>
            <a:ext cx="5560540" cy="5413524"/>
          </a:xfrm>
        </p:spPr>
      </p:pic>
    </p:spTree>
    <p:extLst>
      <p:ext uri="{BB962C8B-B14F-4D97-AF65-F5344CB8AC3E}">
        <p14:creationId xmlns:p14="http://schemas.microsoft.com/office/powerpoint/2010/main" val="1094791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57E5F-EB99-B330-3DFB-DE4B756C8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4FAA983-B0FE-694D-4EA8-F386F6430D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757" y="722238"/>
            <a:ext cx="5766486" cy="5413524"/>
          </a:xfrm>
        </p:spPr>
      </p:pic>
    </p:spTree>
    <p:extLst>
      <p:ext uri="{BB962C8B-B14F-4D97-AF65-F5344CB8AC3E}">
        <p14:creationId xmlns:p14="http://schemas.microsoft.com/office/powerpoint/2010/main" val="2527220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21443-974A-A63D-7E2A-75A968F84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4A29A7A-58E2-C11A-2FFC-E9E614E44C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675" y="755135"/>
            <a:ext cx="6693243" cy="5411509"/>
          </a:xfrm>
        </p:spPr>
      </p:pic>
    </p:spTree>
    <p:extLst>
      <p:ext uri="{BB962C8B-B14F-4D97-AF65-F5344CB8AC3E}">
        <p14:creationId xmlns:p14="http://schemas.microsoft.com/office/powerpoint/2010/main" val="23650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7283F-B0CE-8309-D88C-F6DFC82AE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96BBEEF-C432-590B-A9EA-528D54FA45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595" y="961081"/>
            <a:ext cx="5903783" cy="5205563"/>
          </a:xfrm>
        </p:spPr>
      </p:pic>
    </p:spTree>
    <p:extLst>
      <p:ext uri="{BB962C8B-B14F-4D97-AF65-F5344CB8AC3E}">
        <p14:creationId xmlns:p14="http://schemas.microsoft.com/office/powerpoint/2010/main" val="708751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EB0B5-3544-B3CF-EF00-F88467056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C9F9B22-A241-2246-C0AE-F7DA0730FF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649" y="789459"/>
            <a:ext cx="6933513" cy="5377185"/>
          </a:xfrm>
        </p:spPr>
      </p:pic>
    </p:spTree>
    <p:extLst>
      <p:ext uri="{BB962C8B-B14F-4D97-AF65-F5344CB8AC3E}">
        <p14:creationId xmlns:p14="http://schemas.microsoft.com/office/powerpoint/2010/main" val="2813704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24A3-4B7D-0495-C5D9-73F4B65E0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79D8BB2-10CD-4947-DE7C-090C4886C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622" y="652162"/>
            <a:ext cx="7208108" cy="5514482"/>
          </a:xfrm>
        </p:spPr>
      </p:pic>
    </p:spTree>
    <p:extLst>
      <p:ext uri="{BB962C8B-B14F-4D97-AF65-F5344CB8AC3E}">
        <p14:creationId xmlns:p14="http://schemas.microsoft.com/office/powerpoint/2010/main" val="1573814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CE922-FE21-7932-6DD9-3345A0068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E63DB-BC75-5485-226D-F7DE37038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develops from the mesencephalon and part of the rhombencephalon, all of which originate from the neural ectoderm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446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A4320-C806-6FA5-23E3-467D4F336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02C58-2A22-9F05-0C9C-C4E825DC7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organized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internally in three laminae: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tectum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tegmentum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and basis.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948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6A993-47A7-39C5-92F6-18AAA59A6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0E0CA-274B-FE7F-3B19-A8EB4F6A7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5984"/>
            <a:ext cx="10515600" cy="3389312"/>
          </a:xfrm>
        </p:spPr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Gray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matter in the brainstem is found in clusters all along the brainstem </a:t>
            </a:r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forms mostly the cranial nerve nuclei, the pontine nuclei, and the reticular formation. </a:t>
            </a:r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387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C0408-78C1-709A-B709-B6136B66E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D14A7-534A-0689-401A-F3D4E1FE3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White matter in the form of various ascending and descending tracts can be found mainly in the basis lamina, which is the most anterior part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44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7DE75-5A69-2DED-4052-57788D590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FUNCTIONS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CEAFD-88C3-DD5A-BAD0-DE29C6947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responsible for multiple critical functions, including respiration, cardiac rhythm, blood pressure control, consciousness, and sleep-wake cycle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512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7E85B-B693-15D5-FA99-A315552AA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D3176-544C-1B68-5EF4-91B8D9104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cranial nerve nuclei are present in the brainstem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 crucial role in vision, balance, hearing, swallowing, taste, speech, motor, and sensory supply to the 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630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A8318-6B6C-162C-3EA8-71D74573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8AA78-924C-AB85-1B11-214492517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white matter of the brainstem carries most of the signals between the brain and the spinal cord </a:t>
            </a:r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H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elps with its relay and processing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2352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E497B-FD4B-2110-7E61-6D7995B29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BLOOD SUPPLY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6CA56-68E7-BA0E-FB05-95B1B07E3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mostly from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vertebrobasilar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system.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can be divided into a group of arteries supplying each region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6721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49DC6-2F2F-95FB-9F7A-31AB397BB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Midbrain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8D8E1-B09A-04CC-0A0D-D062E9749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Anteromedial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supplied by the posterior cerebral artery. 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Anterolateral: supplied by the posterior cerebral artery and branches of the anterior choroidal artery.</a:t>
            </a: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919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80969-1312-9D8D-8F7D-E4A5526D3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3CEAB-7725-305C-F04F-C407E22BCD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Lateral: supplied by the posterior cerebellar artery, the choroidal artery, and the collicular artery. 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Posterior: supplied by the superior cerebellar artery,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posteromedial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choroidal artery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9438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DA7A0-202B-D756-7E19-DCB6CBA24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802C7-EA61-6A90-BDB5-3FFC18FE4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Anteromedial: supplied by the pontine perforating arteries, branches of the basilar artery. 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Anterolateral: supplied by the anterior inferior cerebellar artery. 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Lateral: supplied by the lateral pontine perforating arteries, branches of the basilar artery, anterior inferior cerebellar artery, or the superior cerebellar artery</a:t>
            </a:r>
          </a:p>
        </p:txBody>
      </p:sp>
    </p:spTree>
    <p:extLst>
      <p:ext uri="{BB962C8B-B14F-4D97-AF65-F5344CB8AC3E}">
        <p14:creationId xmlns:p14="http://schemas.microsoft.com/office/powerpoint/2010/main" val="30253740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38A6B-59FD-03BB-3442-0853B2CA4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7CDB88B-2D84-25FD-1104-01CCA595B9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027" y="641516"/>
            <a:ext cx="6555945" cy="5851359"/>
          </a:xfrm>
        </p:spPr>
      </p:pic>
    </p:spTree>
    <p:extLst>
      <p:ext uri="{BB962C8B-B14F-4D97-AF65-F5344CB8AC3E}">
        <p14:creationId xmlns:p14="http://schemas.microsoft.com/office/powerpoint/2010/main" val="32045279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F7264-CC2D-3BC7-5647-B493F73AE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Medulla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F57EF-2891-A8F3-9727-B2713B1C7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Anteromedial: supplied by the anterior spinal artery and vertebral artery. 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Anterolateral: supplied by the anterior spinal artery and vertebral artery. </a:t>
            </a:r>
          </a:p>
        </p:txBody>
      </p:sp>
    </p:spTree>
    <p:extLst>
      <p:ext uri="{BB962C8B-B14F-4D97-AF65-F5344CB8AC3E}">
        <p14:creationId xmlns:p14="http://schemas.microsoft.com/office/powerpoint/2010/main" val="3052647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89E27-F259-3942-238E-E7A54D70F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E0D34-32D6-D964-B079-269BE5B0B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Lateral: supplied by the posterior inferior cerebellar artery. 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Posterior: supplied by the posterior spinal artery</a:t>
            </a:r>
          </a:p>
        </p:txBody>
      </p:sp>
    </p:spTree>
    <p:extLst>
      <p:ext uri="{BB962C8B-B14F-4D97-AF65-F5344CB8AC3E}">
        <p14:creationId xmlns:p14="http://schemas.microsoft.com/office/powerpoint/2010/main" val="2078538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523A9-D8C7-6AFF-D4FD-55B385919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6A2AF0C-10EF-3615-A629-E48B0D7737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222" y="1225668"/>
            <a:ext cx="5798403" cy="4395220"/>
          </a:xfrm>
        </p:spPr>
      </p:pic>
    </p:spTree>
    <p:extLst>
      <p:ext uri="{BB962C8B-B14F-4D97-AF65-F5344CB8AC3E}">
        <p14:creationId xmlns:p14="http://schemas.microsoft.com/office/powerpoint/2010/main" val="3001520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97971-01AC-A10C-3163-2953E0EF3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192FFC5-0C70-98C1-248F-259DE8A54F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595" y="1736590"/>
            <a:ext cx="5835134" cy="4756285"/>
          </a:xfrm>
        </p:spPr>
      </p:pic>
    </p:spTree>
    <p:extLst>
      <p:ext uri="{BB962C8B-B14F-4D97-AF65-F5344CB8AC3E}">
        <p14:creationId xmlns:p14="http://schemas.microsoft.com/office/powerpoint/2010/main" val="32784642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75538-427C-536E-D201-EF734C45B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ETIOLOGY</a:t>
            </a:r>
            <a:r>
              <a:rPr lang="en-IN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B02EE-A6A6-DA8E-1C7F-A2FFC5B6D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sequelae of ischemia to any part of the brainstem, due to the loss of blood supply or bleeding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063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3B139-F2BF-3F84-CF84-871820949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3FE98-C84B-7EEE-A0A6-E972A2E5E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Atherosclerosis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Thromboembolism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lipohylanosis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</a:p>
          <a:p>
            <a:r>
              <a:rPr lang="en-IN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Tumor</a:t>
            </a: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arterial dissection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trauma.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9770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92F6A-B83A-534A-B12A-608ADBF0A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E1D14-6086-7CFD-7AE0-5F405E3FC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 medulla oblongata infarcts, 73% are due to stenosis of the vertebral artery, 26% due to arterial dissection, and rest being caused by other causes like cardioembolic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14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7CC9C-0785-809F-3A83-8FB11C0B9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E3E08-E14E-3FA3-9358-9B0DCAEE0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number of infarcts due to cardioembolic etiology increase to 8% in pontine infarcts and 20% to 46% in midbrain infarcts.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112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7EC9A-2180-A0B9-1828-AC7D57A14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RISK FACTORS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B9A1A-E32C-EE0C-139A-553B1FD90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hypertension, diabetes mellitus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metabolic syndromes,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hyperlipidemia</a:t>
            </a:r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Tobacco use, obesity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history of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ischemic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heart disease, atrial fibrillation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sleep apnea, lack of physical activity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use of oral contraceptives</a:t>
            </a:r>
          </a:p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fibromuscular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dysplasia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trauma, and spinal manipulation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0507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4657F-C9F9-94CB-4D64-7F0967E24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Pathophysiology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19A8D-7CBD-B0D8-4D0A-FFCA3D77C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/>
              <a:t>Ischemia</a:t>
            </a:r>
            <a:r>
              <a:rPr lang="en-IN" dirty="0"/>
              <a:t> causes tissue death </a:t>
            </a:r>
          </a:p>
          <a:p>
            <a:r>
              <a:rPr lang="en-IN" dirty="0"/>
              <a:t>Cerebrum uses glucose, ketones are used in starvation </a:t>
            </a:r>
          </a:p>
          <a:p>
            <a:r>
              <a:rPr lang="en-IN" dirty="0"/>
              <a:t>Little to no glucose reserve </a:t>
            </a:r>
          </a:p>
          <a:p>
            <a:r>
              <a:rPr lang="en-IN" dirty="0"/>
              <a:t>Dependence on aerobic respiration and absent respiratory reserve makes cerebrum susceptible to infarction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7082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83D6B-8F45-8CC7-9F71-88BB9750E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Cellular cascade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8EBE6-D130-B7C5-D509-D9C11DFE2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Depletion of ATP due to lack of aerobic respiration in the mitochondria.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Loss of function of membrane ion pumps and impaired voltage gradient across membranes, leading to cellular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edema</a:t>
            </a:r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0735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B4804-7665-63DB-3AA7-B2D89BA27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050E7-73DB-F157-ABB7-B54BB5DA4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Excitotoxicity of the neurons due to the release of glutamate and synaptosomal-associated protein 25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8220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C9864-F181-5A2D-1B78-C72C4BA3F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CCD81-0CE9-9C45-5381-2DAAFC220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further deterioration of energy levels and membrane ion potentials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Production of reactive oxygen species and free radicals, leading to cell death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4576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2ECA2-1A62-3ACD-5BC0-E41134732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72877-AC88-EDC4-1BC7-0C1441566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While the apoptotic/ necrotic pathway is in process, specific protective pathways are triggered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5712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25A2C-8BA4-02D1-3011-9ACF78F03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81CF9-9DB9-9EB5-30BE-90EF4406E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Expression of heat shock protein 70, B-cell lymphoma 2 gene family, and prion protein to prevent activation of the apoptotic cascade.</a:t>
            </a:r>
          </a:p>
        </p:txBody>
      </p:sp>
    </p:spTree>
    <p:extLst>
      <p:ext uri="{BB962C8B-B14F-4D97-AF65-F5344CB8AC3E}">
        <p14:creationId xmlns:p14="http://schemas.microsoft.com/office/powerpoint/2010/main" val="20252195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F5956-1347-5C81-DC95-2161ECF6D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7CB19-9EAA-443E-AB9D-877D56B93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Release of Neurotrophin-3, interleukin-10, and granulocyte-colony stimulating factor, helping in the activation of survival pathways and reduction of proinflammatory cytokine activities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5740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D5CC3-57A9-D06F-5BF8-D350B0C0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F7D43-72C8-81D9-9679-BF400161B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cellular cascade is potentially reversible, which can lead to vasogenic edema over the next few hours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063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5915-BF44-C2D7-49AB-5630198E2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F242C-C475-3357-7B87-F12F14AE3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Vasogenic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edema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causes an increase in pressure in the surrounding tissue, leading to mass effect, and worsening the situation.</a:t>
            </a:r>
            <a:endParaRPr lang="en-IN" dirty="0">
              <a:solidFill>
                <a:srgbClr val="642A8F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642A8F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642A8F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642A8F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The eventual release of matrix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metalloproteinases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causes loss of structural integrity and the dissolution of the blood-brain-barrier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8072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C99E8-C718-EE58-2D87-D43F60396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AAE4E1B-BF96-0F34-756C-877A0B1B2B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270" y="1027906"/>
            <a:ext cx="5869460" cy="5082825"/>
          </a:xfrm>
        </p:spPr>
      </p:pic>
    </p:spTree>
    <p:extLst>
      <p:ext uri="{BB962C8B-B14F-4D97-AF65-F5344CB8AC3E}">
        <p14:creationId xmlns:p14="http://schemas.microsoft.com/office/powerpoint/2010/main" val="8407402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07144-EAA0-8D05-BB7C-300E36B7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DD3A7-D196-1234-3380-94F090FF9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 the case of hemorrhagic etiology, the rupture of blood vessels causes hypoxia, pressure effects, and chemical irritation of brain tissue due to the disruption of blood-brain-barrier.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9115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7AAD0-F1A9-1B1B-1370-FE16EB137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2D404-DB18-799E-835D-40E048C53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 loss of about 1.9 million neurons in the brain happens each minute in an untreated stroke.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885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085BE-39C5-6948-1EE6-60307D8BB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History and physical examination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5E129-65D3-3169-08FE-9150295CE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Time of </a:t>
            </a:r>
            <a:r>
              <a:rPr lang="en-IN" dirty="0" err="1"/>
              <a:t>ischemic</a:t>
            </a:r>
            <a:r>
              <a:rPr lang="en-IN" dirty="0"/>
              <a:t> insult </a:t>
            </a:r>
          </a:p>
          <a:p>
            <a:r>
              <a:rPr lang="en-IN" dirty="0" err="1"/>
              <a:t>Comorbidities</a:t>
            </a:r>
            <a:r>
              <a:rPr lang="en-IN" dirty="0"/>
              <a:t> </a:t>
            </a:r>
          </a:p>
          <a:p>
            <a:r>
              <a:rPr lang="en-IN" dirty="0"/>
              <a:t>Look for signs of raised ICT </a:t>
            </a:r>
          </a:p>
          <a:p>
            <a:r>
              <a:rPr lang="en-IN" dirty="0"/>
              <a:t>Look for deficits </a:t>
            </a:r>
          </a:p>
          <a:p>
            <a:r>
              <a:rPr lang="en-IN" dirty="0"/>
              <a:t>CT brain </a:t>
            </a:r>
          </a:p>
          <a:p>
            <a:r>
              <a:rPr lang="en-IN" dirty="0"/>
              <a:t>MRI brain with </a:t>
            </a:r>
            <a:r>
              <a:rPr lang="en-IN" dirty="0" err="1"/>
              <a:t>arteriogram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9557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619E-1492-C4E1-E6E7-7F8CD9EC5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953F7-8CE2-0D27-E9DE-363DF1427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Brainstem lesions can be divided into three broad categories to identify the affected region or function of the brainstem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228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20F0C-2E6E-9442-4F8F-10B64787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Ascending and descending pathways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CD48B-E05A-C92B-E02C-61F9892A6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Weakness, loss of pain and temperature sensation, ataxia, Horner syndrome, loss of position and vibration sensation, gaze palsy</a:t>
            </a:r>
          </a:p>
        </p:txBody>
      </p:sp>
    </p:spTree>
    <p:extLst>
      <p:ext uri="{BB962C8B-B14F-4D97-AF65-F5344CB8AC3E}">
        <p14:creationId xmlns:p14="http://schemas.microsoft.com/office/powerpoint/2010/main" val="41913063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073E4-31F5-4CF0-2B84-7F84CB34E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Nuclei and cranial nerves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6DCCB-AA56-AE8E-2DD4-541A53723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Ocular and extraocular muscle weakness, loss of sensation over the face, autonomic dysregulation, dysphagia, dysarthria, dysphonia, vertigo, alteration in taste and hearing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1745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B72C8-5D5C-9624-071F-B085D4ACB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Integrative and other functions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6997E-A3B3-A35A-3F54-F65DC211C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Choreoathetosis, tremors, ataxia, central dysautonomia, gaze paresis, lethargy, locked-in syndrome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108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4AEA3-A7F3-AE5C-9A1A-8AD8CA890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37B58-1433-A8C1-FE1B-C3005E2B2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CT Brain </a:t>
            </a:r>
          </a:p>
          <a:p>
            <a:r>
              <a:rPr lang="en-IN" dirty="0"/>
              <a:t>MRI DWI  and FLAIR </a:t>
            </a:r>
          </a:p>
          <a:p>
            <a:r>
              <a:rPr lang="en-IN" dirty="0" err="1"/>
              <a:t>Arteriogram</a:t>
            </a:r>
            <a:r>
              <a:rPr lang="en-IN" dirty="0"/>
              <a:t> </a:t>
            </a:r>
          </a:p>
          <a:p>
            <a:r>
              <a:rPr lang="en-IN" dirty="0"/>
              <a:t>Cardiac evaluation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9786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7881-9114-C915-8EF0-ECC92734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3C4A8-E698-037F-E059-6351FCE6A2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Due to the high density of nuclei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running through the brainstem, the lesion in various structures gives rise to different signs and symptoms.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Variously named stroke and stroke syndromes have been described in the literature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0159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4DB95-A2E6-9C0E-BEA5-C8B01A288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Top of the basilar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059DC-D14C-CC24-0840-5F4164357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470" y="1690688"/>
            <a:ext cx="10515600" cy="4351338"/>
          </a:xfrm>
        </p:spPr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Also known as the rostral brainstem infarction.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Occurs due to occlusion of the distal basilar artery and its perforators.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1661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C7FDF-063B-66A0-AD4E-7CDA03CB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CC81E-4ABF-ACD1-CFC9-39B4A241F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 results in alternating disorientation, hypersomnolence, unresponsiveness, hallucination, and behavioral abnormalities along with visual, oculomotor deficits, and cortical blindness. </a:t>
            </a:r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8327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22EA0-2CB3-8457-0DB4-C41C1E86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Ondines</a:t>
            </a:r>
            <a:r>
              <a:rPr lang="en-IN" dirty="0"/>
              <a:t>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14DB3-3C9B-C6B5-F7BF-EB7623543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brainstem response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centers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for automatic breathing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It results in complete breathing failure during sleep but normal ventilation when awake.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3825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C11DD-8650-F23F-ACBD-4E5007B31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93DA8-5796-ABC6-002C-60A399BC3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affected is the pontine perforating arteries, branches of the basilar artery, anterior inferior cerebellar artery, or the superior cerebellar artery.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6837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04266-C3F1-A235-23A2-BF1268368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One and a half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EB42A-CDCD-9FC2-01D6-B0B949812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paramedian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pontine reticular formation and medial longitudinal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fasciculus</a:t>
            </a:r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It results in the ipsilateral conjugate gaze palsy and internuclear ophthalmoplegia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2085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1F1E4-4405-F49E-2641-E86A5072C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6F144-2646-2B47-FE7C-95F9C337D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affected is the pontine perforating arteries and branches of the basilar artery.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2578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BA37C-4517-3548-75A2-67E62CA6B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Midbrain syndromes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520F4-4A89-BCFA-8412-0EF30A1B7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Claude </a:t>
            </a:r>
          </a:p>
          <a:p>
            <a:r>
              <a:rPr lang="en-IN" dirty="0"/>
              <a:t>Benedict </a:t>
            </a:r>
          </a:p>
          <a:p>
            <a:r>
              <a:rPr lang="en-IN" dirty="0" err="1"/>
              <a:t>Nothnagel</a:t>
            </a:r>
            <a:r>
              <a:rPr lang="en-IN" dirty="0"/>
              <a:t> </a:t>
            </a:r>
          </a:p>
          <a:p>
            <a:r>
              <a:rPr lang="en-IN" dirty="0"/>
              <a:t>Weber </a:t>
            </a:r>
          </a:p>
        </p:txBody>
      </p:sp>
    </p:spTree>
    <p:extLst>
      <p:ext uri="{BB962C8B-B14F-4D97-AF65-F5344CB8AC3E}">
        <p14:creationId xmlns:p14="http://schemas.microsoft.com/office/powerpoint/2010/main" val="39393976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B95C8-FD2A-11B7-03A8-921203C94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Claude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8EB90-C584-7307-FA27-C69C713D2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from CN III, the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rubrodentate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corticobulbar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involved is from the posterior cerebral artery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0178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9EB4A-8045-D987-73EC-CE279543C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7DCA5-F4A2-0931-5818-CFBA5E112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results in ipsilateral CN III palsy, contralateral hemiplegia of lower facial muscles, tongue, shoulder, upper and lower limb along with contralateral ataxia.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512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B3EB0-4C6E-3827-2AB0-D9F49B9E4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Dorsal mid brain syndrome ( </a:t>
            </a:r>
            <a:r>
              <a:rPr lang="en-IN" dirty="0" err="1"/>
              <a:t>benedict</a:t>
            </a:r>
            <a:r>
              <a:rPr lang="en-IN" dirty="0"/>
              <a:t> 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AFB00-4F98-1E03-D7A7-1672C9712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Also known as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paramedian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midbrain syndrome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affects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from CN III and the red nucleus.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results in ipsilateral CN III palsy, contralateral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choreoathetosis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tremor, and ataxia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2697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C5EB0-5027-C30F-FB2F-742B6D81F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6C78B-0235-0DA2-E562-4CDF4870F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involved comes from the posterior cerebral artery and paramedian branches of the basilar artery.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293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02124-27F9-D443-C839-C4A38E887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Nothnagel</a:t>
            </a:r>
            <a:r>
              <a:rPr lang="en-IN" dirty="0"/>
              <a:t>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81813-B802-DEF5-D63B-31BF224A4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from CN III and the superior cerebellar peduncle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results in ipsilateral CN III palsy and ipsilateral limb ataxia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can be due to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quadrigeminal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neoplasms and is often bilateral.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5072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560F4-B0C2-EDE6-490B-6674A7205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Ventral midbrain syndrome ( Weber)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C4F20-5823-FA3B-3DBE-101FDD790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from CN III, cerebral peduncle (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corticobulbar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tract), and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substantia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nigra</a:t>
            </a:r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863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3FD32-1A06-289D-9AC3-53DECFE95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AF14D-AADE-867D-8DCD-F1828B8D4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results in ipsilateral CN III palsy, contralateral hemiplegia of lower facial muscles, tongue, shoulder, upper and lower limb.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involvement of substantial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nigra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is present can result in a contralateral movement disorder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3426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EC9A4-D7B2-85B6-D559-64C79198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Pontine syndromes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963C0-3C32-30B7-D04C-D60BBE221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Brissaud-Sicard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syndrome</a:t>
            </a:r>
          </a:p>
          <a:p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Facial colliculus syndrome </a:t>
            </a:r>
          </a:p>
          <a:p>
            <a:r>
              <a:rPr lang="en-IN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Gasperini</a:t>
            </a: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 syndrome </a:t>
            </a:r>
          </a:p>
          <a:p>
            <a:r>
              <a:rPr lang="en-IN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Gelle</a:t>
            </a: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 syndrome </a:t>
            </a:r>
          </a:p>
          <a:p>
            <a:r>
              <a:rPr lang="en-IN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Grenet</a:t>
            </a: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 syndrome </a:t>
            </a:r>
          </a:p>
          <a:p>
            <a:r>
              <a:rPr lang="en-IN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Foville</a:t>
            </a: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 syndrome </a:t>
            </a:r>
          </a:p>
          <a:p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Marie </a:t>
            </a:r>
            <a:r>
              <a:rPr lang="en-IN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Foix</a:t>
            </a: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 syndrome </a:t>
            </a:r>
          </a:p>
          <a:p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Locked in syndrome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58707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CB0E8-0991-94F4-EB43-2924EAEA0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0C213-0712-CF2B-3653-249E5FE20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Raymond  syndrome </a:t>
            </a:r>
          </a:p>
          <a:p>
            <a:r>
              <a:rPr lang="en-IN" dirty="0"/>
              <a:t>Raymond </a:t>
            </a:r>
            <a:r>
              <a:rPr lang="en-IN" dirty="0" err="1"/>
              <a:t>cestan</a:t>
            </a:r>
            <a:r>
              <a:rPr lang="en-IN" dirty="0"/>
              <a:t> syndrome </a:t>
            </a:r>
          </a:p>
          <a:p>
            <a:r>
              <a:rPr lang="en-IN" dirty="0"/>
              <a:t>Millard </a:t>
            </a:r>
            <a:r>
              <a:rPr lang="en-IN" dirty="0" err="1"/>
              <a:t>gubler</a:t>
            </a:r>
            <a:r>
              <a:rPr lang="en-IN" dirty="0"/>
              <a:t> syndrome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2680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AF1CC-827B-9E5A-E7CC-5ADF471BE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Brissaud</a:t>
            </a:r>
            <a:r>
              <a:rPr lang="en-IN" dirty="0"/>
              <a:t> </a:t>
            </a:r>
            <a:r>
              <a:rPr lang="en-IN" dirty="0" err="1"/>
              <a:t>Siccard</a:t>
            </a:r>
            <a:r>
              <a:rPr lang="en-IN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3C000-A295-E37B-D942-8928A17B4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CN VII nucleus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results in ipsilateral facial cramps and contralateral upper and lower limb hemiparesis.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7797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A7002-FAC9-AB7E-4DF7-B04C07B16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C6D8D4E-0F37-EDAE-A25D-F9906E77D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affected is the posterior circulation.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Rarely, the syndrome can arise due to brainstem glioma.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3192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1D8B4-63CF-7665-AE9B-B82EAAAC3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Facial colliculus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A09B7-E040-8AF7-BFD5-1829CC6D0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CN VI nucleus, the CN VII nucleus,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and the medial longitudinal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fasciculus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results in lower motor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neuron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CN VII palsy, diplopia, and horizontal conjugate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6332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A99E2-385A-FB9A-D2D0-7420F5DAB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29B77-998D-BAAF-50FA-0FEB39A08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can occur due to neoplasm, multiple sclerosis, or viral infection.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08663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07963-8C4C-1769-4334-9118B9B02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Gasperini</a:t>
            </a:r>
            <a:r>
              <a:rPr lang="en-IN" dirty="0"/>
              <a:t>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7A404-1CC5-49BD-2211-D7930194F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nuclei of CN V, VI, VII, VIII, and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spinothalamic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results in ipsilateral facial sensory loss, ipsilateral impaired eye abduction, ipsilateral impaired eye abduction, ipsilateral nystagmus, vertigo, and contralateral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hemi-sensory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impairment.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666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15F44-E4B3-681D-210D-851AACC13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820D0-A50A-5CB8-A8D9-9861CB90F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involved derives from the pontine branches of the basilar artery and long circumferential artery of the anterior inferior cerebellar artery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5950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8C09-262A-D97D-85A6-A0A2A3BE3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Gelle</a:t>
            </a:r>
            <a:r>
              <a:rPr lang="en-IN" dirty="0"/>
              <a:t>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491CC-FFE0-148E-AD4A-A810D5AB1C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CN VII, VIII, and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It results in ipsilateral facial palsy, ipsilateral hearing loss, and contralateral hemiparesis.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30943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1E725-BB56-7C72-4000-E9B857AAB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Grenet</a:t>
            </a:r>
            <a:r>
              <a:rPr lang="en-IN" dirty="0"/>
              <a:t>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EF787-3464-4A61-CDAB-E99F74E69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CN V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lemniscus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CN VII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spinothalamic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results in altered sensation in the ipsilateral face, contralateral upper, and contralateral lower limbs. It can arise due to neoplasm.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42934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23F73-EA22-125D-162A-AC88F40E2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Foville</a:t>
            </a:r>
            <a:r>
              <a:rPr lang="en-IN" dirty="0"/>
              <a:t>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CD49C-08D1-4864-4CF3-8A1216EE3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Inferior medial pontine syndrome </a:t>
            </a:r>
          </a:p>
          <a:p>
            <a:r>
              <a:rPr lang="en-IN" dirty="0"/>
              <a:t>Lower dorsal pontine syndrome </a:t>
            </a:r>
          </a:p>
          <a:p>
            <a:endParaRPr lang="en-IN" dirty="0"/>
          </a:p>
          <a:p>
            <a:r>
              <a:rPr lang="en-IN" dirty="0"/>
              <a:t>The blood supply affected is from branches of the basilar artery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51134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8115-88D3-0A37-9EA1-8DA4B0A99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050C7-41BC-5007-2981-8DAFC3C89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medial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lemniscus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middle cerebellar peduncle, and the nucleus of CN VI and VII.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results in contralateral hemiparesis, contralateral loss of proprioception &amp; vibration, ipsilateral ataxia, ipsilateral facial palsy, lateral gaze paralysis, and diplopia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09115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5C608-107A-D315-3D4D-B5349E7AC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607CEF2-C595-C37D-4C95-7A3E15DE9B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156" y="1690688"/>
            <a:ext cx="5271891" cy="4041474"/>
          </a:xfrm>
        </p:spPr>
      </p:pic>
    </p:spTree>
    <p:extLst>
      <p:ext uri="{BB962C8B-B14F-4D97-AF65-F5344CB8AC3E}">
        <p14:creationId xmlns:p14="http://schemas.microsoft.com/office/powerpoint/2010/main" val="28251197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6A072-F255-A635-14F3-BB4B3EF4A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Marie </a:t>
            </a:r>
            <a:r>
              <a:rPr lang="en-IN" dirty="0" err="1"/>
              <a:t>Foix</a:t>
            </a:r>
            <a:r>
              <a:rPr lang="en-IN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C4AD7-4842-D2A4-C42C-E49C799EE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Lateral pontine syndrome </a:t>
            </a:r>
          </a:p>
          <a:p>
            <a:endParaRPr lang="en-IN" dirty="0"/>
          </a:p>
          <a:p>
            <a:r>
              <a:rPr lang="en-IN" dirty="0"/>
              <a:t>The blood supply affected is the perforating branches of the basilar artery and anterior inferior cerebellar artery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60014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9C462-B469-85A4-3FCF-404F4F7FA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A2BD6-3C27-EE45-3503-18D8C2DAC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nuclei of CN VII, &amp; VIII,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spinothalamic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and cerebellar tracts.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results in contralateral hemiparesis, contralateral loss of proprioception &amp; vibration, ipsilateral limb ataxia, ipsilateral facial palsy, lateral hearing loss, vertigo, and nystagmus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1907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CAC6D-4FCC-DC28-A535-F94BCADB9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Locked in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E3EB5-3879-8587-4B40-69F125D41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upper ventral pons, including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corticobulbar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 and CN VI nuclei.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results in quadriplegia, bilateral facial palsy, and horizontal eye palsy.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patient can move the eyes vertically, blink, and has an intact consciousness.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38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28AD1-C7B9-E9A3-D9D7-0AF8D8CBC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87E7F-6A49-8519-4216-411357403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affected is the middle and proximal segments of the basilar artery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7150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54991-0D49-AE43-E4E1-9FCC7546E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Raymond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7309DF-7B06-2D84-67F6-6678BEA0F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CN VI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corticofacial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It results in an ipsilateral lateral gaze palsy, contralateral hemiparesis, and facial palsy.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65135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EDE06-4B5E-3FF4-65B0-0D844E072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19B1B-3141-2C78-8421-9174DDD1C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involved is from the branches of the basilar artery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5585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A8804-A165-FF51-C5A6-0E4F59638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Raymond </a:t>
            </a:r>
            <a:r>
              <a:rPr lang="en-IN" dirty="0" err="1"/>
              <a:t>Cestan</a:t>
            </a:r>
            <a:r>
              <a:rPr lang="en-IN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5CC5F-E148-83D1-32BB-9AEA981A9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Upper dorsal pontine syndrome </a:t>
            </a:r>
          </a:p>
          <a:p>
            <a:endParaRPr lang="en-IN" dirty="0"/>
          </a:p>
          <a:p>
            <a:r>
              <a:rPr lang="en-IN" dirty="0"/>
              <a:t>Circumferential branches of the basilar artery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20758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62AD4-0A24-D53D-881D-E881836D5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62D9A-F304-DDF6-B919-5D78CA661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longitudinal medial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fasciculus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medial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lemniscus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spinothalamic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CN V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and nuclei, superior and middle cerebellar peduncle.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It results in ipsilateral ataxia, coarse intension tremors, sensory loss in the face, weakness of mastication, contralateral loss of all sensory modalities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7703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5AF7D-B70E-9153-D9A9-05451E65A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Millard </a:t>
            </a:r>
            <a:r>
              <a:rPr lang="en-IN" dirty="0" err="1"/>
              <a:t>Gubler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5F981-4A55-752F-67CD-EC0664B70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Ventral pontine syndrome </a:t>
            </a:r>
          </a:p>
          <a:p>
            <a:endParaRPr lang="en-IN" dirty="0"/>
          </a:p>
          <a:p>
            <a:r>
              <a:rPr lang="en-IN" dirty="0"/>
              <a:t>Derives from the branches of the basilar artery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61047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9E0C8-9CFA-46FD-465F-136F445D2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948BA-E1D7-387A-2CDC-CE022B63F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CN VI &amp; VII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results in ipsilateral lateral rectus palsy, diplopia, ipsilateral facial palsy, and contralateral hemiparesis of upper and lower limbs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68824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D3408-30A2-CD63-8566-A688448AE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Medulla oblongata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E4FC7-290B-45E6-C222-1AB75BEDE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Avellis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syndrome: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Affects the pyramidal tract and nucleus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ambiguus</a:t>
            </a:r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It results in ipsilateral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palatopharyngeal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palsy, contralateral hemiparesis, and contralateral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hemi-sensory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impairment.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affected is the vertebral arteries.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33102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AA63F-805A-25BC-B2E5-01B5F905E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7AD0A-011A-5600-41CE-3FD8A63C6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Babinski-Nageotte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syndrome: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Also known as the Wallenberg with hemiparesis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affects the spinal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and nucleus of CN V, nucleus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ambiguus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lateral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spinothalamic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sympathetic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afferent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spinocerebellar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tracts,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tract. </a:t>
            </a:r>
          </a:p>
        </p:txBody>
      </p:sp>
    </p:spTree>
    <p:extLst>
      <p:ext uri="{BB962C8B-B14F-4D97-AF65-F5344CB8AC3E}">
        <p14:creationId xmlns:p14="http://schemas.microsoft.com/office/powerpoint/2010/main" val="76199625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32F8C-2F4E-6D56-6DAD-91E3C2B34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9DCF8-027E-63B6-6BC2-5631C803C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results in ipsilateral facial loss of pain &amp; temperature, ipsilateral palsy of the soft palate, larynx &amp;  pharynx, ipsilateral Horner syndrome, ipsilateral cerebellar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hemi-ataxia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contralateral hemiparesis, and contralateral loss of body pain and temperature.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80628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21981-4BA3-1329-3F47-F7CE70547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11E28-4215-D856-CC8F-4043C5C47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involved is from the intracranial portion of the vertebral artery and branches from the posterior inferior cerebellar artery.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11286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76FB8-2403-05CA-6EF9-793276759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AD164-B2E5-D998-9BC5-83C6F413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Cestan-Chenais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syndrome: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affects the spinal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and nucleus of CN V, nucleus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ambiguus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lateral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spinothalamic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sympathetic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tract. </a:t>
            </a:r>
          </a:p>
        </p:txBody>
      </p:sp>
    </p:spTree>
    <p:extLst>
      <p:ext uri="{BB962C8B-B14F-4D97-AF65-F5344CB8AC3E}">
        <p14:creationId xmlns:p14="http://schemas.microsoft.com/office/powerpoint/2010/main" val="66246977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567AB-03C6-A5EE-6D02-3D4664CE9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87E18-762C-7367-A361-7BDEEDC20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results in ipsilateral facial loss of pain and temperature, ipsilateral palsy of the soft palate, larynx &amp; pharynx, ipsilateral Horner's syndrome, contralateral hemiparesis, contralateral loss of body pain &amp; temperature, and contralateral tactile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hypesthesia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86109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EF4A9-E308-8EE3-72C1-F5D2F13C8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06160-2C96-33A2-3E5E-B2CB14B64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affected is the intracranial portion of the vertebral artery and branches from the posterior inferior cerebellar artery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1323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DEEE9-2CAB-490C-A34E-58A4FB0E6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8CCD8-2FC7-9238-5FB3-6F46DDBC8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Hemimedullary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syndrome (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Reinhold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syndrome):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the nucleus &amp;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of CN V, CN XII nucleus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ambiguus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lateral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spinothalamic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sympathetic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afferent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spinocerebellar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tracts,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 and medial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lemniscus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75118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AD6FC-FE38-4251-DA59-398F80820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4BE38-F7F2-B900-23A0-8B9F88203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results in ipsilateral Horner's syndrome, ipsilateral facial loss of pain &amp; temperature, ipsilateral palsy of soft palate, larynx &amp; pharynx, ipsilateral tongue weakness, ipsilateral cerebellar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hemi-ataxia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contralateral hemiparesis, and contralateral face sparing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hemihypesthesia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63176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DA7D6-441B-01DC-7B87-C3918222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9BEDC-0FC2-DA32-A01A-4647C3DFA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involved is from the ipsilateral vertebral artery, the posterior inferior cerebellar artery, and branches from the anterior spinal artery.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1672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677CE-282F-6691-5E43-D98F3828F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D8D0776-05F1-C1C9-3D12-0677EB9DCF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81" y="399979"/>
            <a:ext cx="5388919" cy="6092896"/>
          </a:xfrm>
        </p:spPr>
      </p:pic>
    </p:spTree>
    <p:extLst>
      <p:ext uri="{BB962C8B-B14F-4D97-AF65-F5344CB8AC3E}">
        <p14:creationId xmlns:p14="http://schemas.microsoft.com/office/powerpoint/2010/main" val="33198149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F2798-89D1-4914-2656-45FB8E3FB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511B6-C913-9FA3-19C8-BB530E574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Jackson syndrome: 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Affects CN XII and pyramidal tract. It results in ipsilateral palsy of the tongue and contralateral hemiparesis.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The blood supply involved is from the branches from the anterior spinal artery.</a:t>
            </a:r>
          </a:p>
        </p:txBody>
      </p:sp>
    </p:spTree>
    <p:extLst>
      <p:ext uri="{BB962C8B-B14F-4D97-AF65-F5344CB8AC3E}">
        <p14:creationId xmlns:p14="http://schemas.microsoft.com/office/powerpoint/2010/main" val="191142700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9A725-14CA-90B8-8A31-40AAE01EE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F06F4-3027-F63A-9C5C-8743505BC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Lateral medullary syndrome (Wallenberg syndrome): Affects the spinal nucleus &amp;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of CN V, nucleus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ambiguus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lateral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spinothalamic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sympathetic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inferior cerebellar peduncle, and vestibular nuclei. </a:t>
            </a:r>
          </a:p>
        </p:txBody>
      </p:sp>
    </p:spTree>
    <p:extLst>
      <p:ext uri="{BB962C8B-B14F-4D97-AF65-F5344CB8AC3E}">
        <p14:creationId xmlns:p14="http://schemas.microsoft.com/office/powerpoint/2010/main" val="422655862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B5993-1F77-A87C-9B58-B0AAA5EB6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60FBB-B2B6-FBE5-D4DC-DFB0C8DAF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results in ipsilateral Horner's syndrome, ipsilateral facial loss of pain &amp; temperature, ipsilateral palsy of soft palate, larynx &amp; pharynx, ipsilateral cerebellar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hemi-ataxia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contralateral loss of body pain &amp; temperature, nystagmus, dysarthria, dysphagia,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hyperacusis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69139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ACE1E-158D-2E94-93A7-442187548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B677F-417B-32C6-381A-673345626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affected is the vertebral artery and branches from the posterior inferior cerebellar artery.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3105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ED9F6-4111-2524-F58B-C3FF2BE72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7AC3555-87DB-76FD-76FC-267FDE599A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459" y="926757"/>
            <a:ext cx="7517027" cy="5566118"/>
          </a:xfrm>
        </p:spPr>
      </p:pic>
    </p:spTree>
    <p:extLst>
      <p:ext uri="{BB962C8B-B14F-4D97-AF65-F5344CB8AC3E}">
        <p14:creationId xmlns:p14="http://schemas.microsoft.com/office/powerpoint/2010/main" val="150318662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7BCF2-D333-529B-9EDE-643F3EAE8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EE345B4-FE11-2C36-F7A0-C8CF594405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24" y="365125"/>
            <a:ext cx="8890000" cy="6127749"/>
          </a:xfrm>
        </p:spPr>
      </p:pic>
    </p:spTree>
    <p:extLst>
      <p:ext uri="{BB962C8B-B14F-4D97-AF65-F5344CB8AC3E}">
        <p14:creationId xmlns:p14="http://schemas.microsoft.com/office/powerpoint/2010/main" val="32020173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C5437-F7AA-CD72-D9D5-A9744D366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9CD6C27-BDD8-1A58-F46E-BA096ABE1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054" y="1690689"/>
            <a:ext cx="6761892" cy="5003366"/>
          </a:xfrm>
        </p:spPr>
      </p:pic>
    </p:spTree>
    <p:extLst>
      <p:ext uri="{BB962C8B-B14F-4D97-AF65-F5344CB8AC3E}">
        <p14:creationId xmlns:p14="http://schemas.microsoft.com/office/powerpoint/2010/main" val="299127139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A01DC-7F93-74E2-10D1-2F0A42E70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BAD39-ABC5-BEFE-B5D7-F9FEE3FE1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Medial medullary syndrome (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Dejerine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syndrome): Affects the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of CN XII,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and medial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lemniscus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spinal. </a:t>
            </a:r>
          </a:p>
        </p:txBody>
      </p:sp>
    </p:spTree>
    <p:extLst>
      <p:ext uri="{BB962C8B-B14F-4D97-AF65-F5344CB8AC3E}">
        <p14:creationId xmlns:p14="http://schemas.microsoft.com/office/powerpoint/2010/main" val="97853406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DBE07-691D-D138-D3D3-1BCE02694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E5AD1-DF15-8170-EE91-27B86B63C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Results in ipsilateral tongue weakness,  contra lateral  loss of proprioception &amp; vibration, contralateral hemiparesis, and contralateral face sparing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hemihypesthesia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20105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07F04-DCD4-5EFF-8877-8A8337D3E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47CF2-DB56-3019-B132-17650FDE4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affected is the branches from the vertebral artery and the anterior spinal artery.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28391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1AB66-5113-DA69-452F-4E9A35D40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A0868B8-3AA3-9827-840E-A12EEF9FE0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405" y="961081"/>
            <a:ext cx="7619999" cy="5358693"/>
          </a:xfrm>
        </p:spPr>
      </p:pic>
    </p:spTree>
    <p:extLst>
      <p:ext uri="{BB962C8B-B14F-4D97-AF65-F5344CB8AC3E}">
        <p14:creationId xmlns:p14="http://schemas.microsoft.com/office/powerpoint/2010/main" val="100125729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B2687-6049-6833-3EC5-9251A0C1C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03651DD-A2EA-B5AC-3CFE-ACDC6C8861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71351" y="1272509"/>
            <a:ext cx="6727567" cy="4935347"/>
          </a:xfrm>
        </p:spPr>
      </p:pic>
    </p:spTree>
    <p:extLst>
      <p:ext uri="{BB962C8B-B14F-4D97-AF65-F5344CB8AC3E}">
        <p14:creationId xmlns:p14="http://schemas.microsoft.com/office/powerpoint/2010/main" val="353216703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E9373-B4F9-B4A6-EEE6-8CCC21685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288A6-0076-5B2C-F35E-7E5122513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4553"/>
            <a:ext cx="10515600" cy="4351338"/>
          </a:xfrm>
        </p:spPr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Schmidt syndrome: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Affects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and nuclei of CN IX, X, XI, and pyramidal system.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47226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4CE37-E2EE-8DF8-52B3-3B6725D57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D97CB-DCE0-2571-59DE-D045AB972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results in ipsilateral palsy of the vocal cords, soft palate, trapezius, &amp; sternocleidomastoid muscle, and contralateral spastic hemiparesis.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involved involves branches from the vertebral artery, the posterior inferior cerebellar artery the anterior spinal artery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4286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54DBD-DA57-7D7F-6AAB-155164B3A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15B5F-2BA3-F001-9D71-58231E60E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Spiller syndrome: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Affects the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fibers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and nucleus of CN XII,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tract, and medial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lemniscus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spinal along with medial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hemi-medulla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99484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6AD6A-8BBC-699A-01D7-9EE9375FE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919D4-1B5C-C776-0E47-44769857D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Results in ipsilateral tongue weakness, ipsilateral loss of proprioception &amp; vibration, contralateral hemiparesis, and contralateral face sparing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hemihypesthesia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4717117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987F0-7E42-D0B5-CD3D-195CBD945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C2DEF-EFD0-CFE1-284B-DC16A1092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involved is from the branches from the vertebral artery and the anterior spinal artery.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64607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B31D9-D184-EFE8-710D-2C7029543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443" y="210666"/>
            <a:ext cx="10515600" cy="13255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8E098-9B42-0051-5798-3484717DA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Tapia syndrome: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Affects the nucleus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ambiguus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CN XII, and pyramidal tract. </a:t>
            </a:r>
          </a:p>
        </p:txBody>
      </p:sp>
    </p:spTree>
    <p:extLst>
      <p:ext uri="{BB962C8B-B14F-4D97-AF65-F5344CB8AC3E}">
        <p14:creationId xmlns:p14="http://schemas.microsoft.com/office/powerpoint/2010/main" val="385440523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23C4D-CDB8-D078-DAC3-29B4D64E1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FA226-25C5-3746-D5A0-84390F1DA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results in ipsilateral palsy of the trapezius, sternocleidomastoid muscle, &amp; half of the tongue, dysphagia, dysphonia, and contralateral spasmodic hemiparesis.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96650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C0E18-B5BF-7A3B-DA95-B04BC3E02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8991E-2817-A85A-F4BC-5C4F76EF6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blood supply involved is from the branches from the vertebral artery, the posterior inferior cerebellar artery the anterior spinal artery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35050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A8409-E2ED-0345-EDDE-B17F5CA25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A39A2A9-AA31-D014-A04D-B0FEAC5834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811" y="1076099"/>
            <a:ext cx="4908378" cy="5064200"/>
          </a:xfrm>
        </p:spPr>
      </p:pic>
    </p:spTree>
    <p:extLst>
      <p:ext uri="{BB962C8B-B14F-4D97-AF65-F5344CB8AC3E}">
        <p14:creationId xmlns:p14="http://schemas.microsoft.com/office/powerpoint/2010/main" val="236261015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2586F-7D01-32BA-33B3-DA0A0615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4EE0A-5FD2-AB9C-3862-10C34DBE5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Vernet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syndrome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Affects the CN IX, X, and XI.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occurs due to compression in the jugular foramen</a:t>
            </a:r>
          </a:p>
        </p:txBody>
      </p:sp>
    </p:spTree>
    <p:extLst>
      <p:ext uri="{BB962C8B-B14F-4D97-AF65-F5344CB8AC3E}">
        <p14:creationId xmlns:p14="http://schemas.microsoft.com/office/powerpoint/2010/main" val="399753652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57F00-F3E0-A26B-61FA-4D6344562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606852F-D368-CBA7-51B9-3D0DBB8C28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0" cy="5811838"/>
          </a:xfrm>
        </p:spPr>
      </p:pic>
    </p:spTree>
    <p:extLst>
      <p:ext uri="{BB962C8B-B14F-4D97-AF65-F5344CB8AC3E}">
        <p14:creationId xmlns:p14="http://schemas.microsoft.com/office/powerpoint/2010/main" val="67746935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CC8FB-A129-D9F3-1F61-34E061C8C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Management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02774-6973-E564-F6D1-1D9673DC5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Patients with last known normal within 4.5 hours can be considered as candidates for thrombolysis, whereas a 24 hour last known normal can be candidates for mechanical thrombectomy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80325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0D754-7CD2-CEFE-55FC-BE9EA4FB4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631DE-1131-6787-2E61-9A6C6642D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Inclusion criteria for tPA: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Clinical diagnosis of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ischemic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stroke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&lt;4.5 hours of the onset of symptoms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Age &gt;18 and &lt;80 years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Symptoms of stroke presenting for more than 30 minutes</a:t>
            </a:r>
          </a:p>
        </p:txBody>
      </p:sp>
    </p:spTree>
    <p:extLst>
      <p:ext uri="{BB962C8B-B14F-4D97-AF65-F5344CB8AC3E}">
        <p14:creationId xmlns:p14="http://schemas.microsoft.com/office/powerpoint/2010/main" val="205979428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FE040-F553-91A7-117A-258DC4170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34364-7C11-E157-1DEE-0D8C37EE8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Excision criteria for tPA: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Unknown timeline of onset of patient symptoms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Intracranial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hemorrhage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or any active bleeding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Persistently elevated blood pressure ≥ 185 mmHg systolic and ≥ 110 mmHg diastolic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Low platelets &lt;100,000/mm3, altered INR &gt;1.7, PT &gt;15 sec or aPTT &gt;40sec</a:t>
            </a:r>
          </a:p>
        </p:txBody>
      </p:sp>
    </p:spTree>
    <p:extLst>
      <p:ext uri="{BB962C8B-B14F-4D97-AF65-F5344CB8AC3E}">
        <p14:creationId xmlns:p14="http://schemas.microsoft.com/office/powerpoint/2010/main" val="315913828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7F320-42EA-811F-1B24-DA0C140D8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3D8ED-5E3A-0DF1-208D-0E0787F43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Current use of anti-coagulant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Severe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hypoglycemia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&lt;50mg/dL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History of previous intracranial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hemorrhage</a:t>
            </a:r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History of gastrointestinal bleeding in the past 21 days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History of intracranial or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intraspinal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surgery in the past 90 days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History of intra-axial intracranial neoplasm or gastrointestinal malignancy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85556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F93B5-C40F-03E4-F99B-AE899F4C2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6646E-BCC7-D29D-70DF-67B23A03A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Intravenous </a:t>
            </a:r>
            <a:r>
              <a:rPr lang="en-IN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alteplase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(recombinant tissue plasminogen activator)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should be given at the dose of 0.9 mg/kg (maximum dose of 90 mg/kg) with 10% as the loading dose in the first minute.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1502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55719-033C-8EBB-667D-4E20ED17F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20CDBFA-8BD9-49DE-F68A-766739DC3F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081" y="1846515"/>
            <a:ext cx="7379730" cy="4114363"/>
          </a:xfrm>
        </p:spPr>
      </p:pic>
    </p:spTree>
    <p:extLst>
      <p:ext uri="{BB962C8B-B14F-4D97-AF65-F5344CB8AC3E}">
        <p14:creationId xmlns:p14="http://schemas.microsoft.com/office/powerpoint/2010/main" val="67620493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B728-5A9F-0189-9F76-905E8C7AC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DB784-250D-AFA5-AF11-E39F860E6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patient must be under continuous observation.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Anti-platelet therapy must be withheld for at least 24 hours post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thrombolysis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and restarted after a head CT scan without evidence of bleeding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82093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5B65C-27B5-0C40-9E3B-B79012E49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724F3-0B24-1078-FF0F-EA5CBB6B9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Mechanical </a:t>
            </a:r>
            <a:r>
              <a:rPr lang="en-IN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endovascular</a:t>
            </a:r>
            <a:r>
              <a:rPr lang="en-IN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N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thrombectomy</a:t>
            </a:r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patients with large anterior circulation occlusion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 however, most strokes affecting the brainstem arises from posterior circulation perforating branches.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38378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E8963-447C-3174-624E-210C411D1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132516E-E9BF-F381-902B-BF9EE28880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377" y="892432"/>
            <a:ext cx="6864865" cy="5223412"/>
          </a:xfrm>
        </p:spPr>
      </p:pic>
    </p:spTree>
    <p:extLst>
      <p:ext uri="{BB962C8B-B14F-4D97-AF65-F5344CB8AC3E}">
        <p14:creationId xmlns:p14="http://schemas.microsoft.com/office/powerpoint/2010/main" val="340173496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4D53C-7660-4719-2777-67DC92DF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AE7D8DD-2FA4-2E08-5B95-F8F0A55022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760" y="1064054"/>
            <a:ext cx="6383402" cy="5080000"/>
          </a:xfrm>
        </p:spPr>
      </p:pic>
    </p:spTree>
    <p:extLst>
      <p:ext uri="{BB962C8B-B14F-4D97-AF65-F5344CB8AC3E}">
        <p14:creationId xmlns:p14="http://schemas.microsoft.com/office/powerpoint/2010/main" val="303017390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5592F-3F39-D7F3-B961-C4D0080DB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EC67E-A3F0-2864-2137-64243AE6F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 those cases where the occlusion is at the main vertebral or basilar artery, 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endovascular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thrombectomy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is recommended for successful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revascularization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favorable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outcome.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05861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9691C-EDD6-F347-FDBD-9DEB160A0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F8724-496B-509F-B18B-AB5C1D3875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Other studies have shown no evidence of a difference in favorable outcomes between endovascular therapy when compared to standard medical therapy alone.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22433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67A04-DEF9-CBC2-8EB2-0F69BB5FC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FE0FF-39F2-D64B-0A5F-798B40A96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Antiplatelet</a:t>
            </a:r>
            <a:r>
              <a:rPr lang="en-IN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therapy:</a:t>
            </a:r>
          </a:p>
          <a:p>
            <a:endParaRPr lang="en-IN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The usage of acetylsalicylic acid as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monotherapy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or dual therapy along with clopidogrel within 24 – 48 hours after the onset of symptoms significantly improved patient outcomes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94646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FBB47-ABBA-0B80-5AFF-88C859398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83D66-8E23-CC5E-F08B-AD8B9A3F6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Management of risk factors </a:t>
            </a:r>
          </a:p>
          <a:p>
            <a:r>
              <a:rPr lang="en-IN" dirty="0"/>
              <a:t>Medical </a:t>
            </a:r>
          </a:p>
          <a:p>
            <a:r>
              <a:rPr lang="en-IN" dirty="0"/>
              <a:t>Life style modification </a:t>
            </a:r>
          </a:p>
        </p:txBody>
      </p:sp>
    </p:spTree>
    <p:extLst>
      <p:ext uri="{BB962C8B-B14F-4D97-AF65-F5344CB8AC3E}">
        <p14:creationId xmlns:p14="http://schemas.microsoft.com/office/powerpoint/2010/main" val="95457594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47031-8E56-7BB8-DF43-9119C4FED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Differential diagnosis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3FFD3-74F4-FD1D-BFEE-8F773FE40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Transient ischemic attack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Metastatic disease of the brain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Central pontine demyelination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Subarachnoid hemorrhage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Seizures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Basilar migraine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Basilar meningitis</a:t>
            </a:r>
          </a:p>
        </p:txBody>
      </p:sp>
    </p:spTree>
    <p:extLst>
      <p:ext uri="{BB962C8B-B14F-4D97-AF65-F5344CB8AC3E}">
        <p14:creationId xmlns:p14="http://schemas.microsoft.com/office/powerpoint/2010/main" val="315577967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EE2B3-4736-880D-D474-D18287EDF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CE10B-25FF-02B1-F1C8-E5C9A6818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>
                <a:effectLst/>
              </a:rPr>
              <a:t>Cerebellopontine angle tumors</a:t>
            </a:r>
          </a:p>
          <a:p>
            <a:r>
              <a:rPr lang="en-IN">
                <a:effectLst/>
              </a:rPr>
              <a:t>Supratentorial hemispheric mass effect with herniation and brainstem compression</a:t>
            </a:r>
          </a:p>
          <a:p>
            <a:r>
              <a:rPr lang="en-IN">
                <a:effectLst/>
              </a:rPr>
              <a:t>Hypoglycemia</a:t>
            </a:r>
          </a:p>
          <a:p>
            <a:r>
              <a:rPr lang="en-IN">
                <a:effectLst/>
              </a:rPr>
              <a:t>Electrolyte imbalance</a:t>
            </a:r>
          </a:p>
          <a:p>
            <a:r>
              <a:rPr lang="en-IN">
                <a:effectLst/>
              </a:rPr>
              <a:t>Conversion disorder</a:t>
            </a:r>
          </a:p>
          <a:p>
            <a:br>
              <a:rPr lang="en-IN"/>
            </a:b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461971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E6A2B-56EB-5EB0-CCC5-562C4A7E6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Prognosis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50EDD-C8D6-195F-9CFD-6AECC90FD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Untreated acute basilar artery occlusion has extremely high mortality approaching 90%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For those patients who receive adequate treatment, the one-year survival rate is between 60 to 80%.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70805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61F35-AB94-9BA7-75F2-A16C5E766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Complications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40184-FA3D-E2E1-1095-19C3A5774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Hemorrhagic transformation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Seizures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Aspiration pneumonia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Myocardial infarction, arrhythmias, and heart failure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Dysphagia and dysphonia</a:t>
            </a:r>
          </a:p>
        </p:txBody>
      </p:sp>
    </p:spTree>
    <p:extLst>
      <p:ext uri="{BB962C8B-B14F-4D97-AF65-F5344CB8AC3E}">
        <p14:creationId xmlns:p14="http://schemas.microsoft.com/office/powerpoint/2010/main" val="363689236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E9D54-798D-37D8-9B05-18008EE61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7FAF0-45B8-9A2B-D166-F350FBE7F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Depression and anxiety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Blackouts and falls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Sleep disorders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Urinary tract infection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Deep vein thrombosis</a:t>
            </a:r>
          </a:p>
        </p:txBody>
      </p:sp>
    </p:spTree>
    <p:extLst>
      <p:ext uri="{BB962C8B-B14F-4D97-AF65-F5344CB8AC3E}">
        <p14:creationId xmlns:p14="http://schemas.microsoft.com/office/powerpoint/2010/main" val="255603788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DAC6D-6C7E-9DEB-F7C7-82CDC62B3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81A1E-1887-51EF-79B2-0BADAD0362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Pulmonary embolism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Dehydration and malnutrition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Pressure sores and skin lesions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Orthopedic complications and contractures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Post-stroke fatigue</a:t>
            </a:r>
          </a:p>
        </p:txBody>
      </p:sp>
    </p:spTree>
    <p:extLst>
      <p:ext uri="{BB962C8B-B14F-4D97-AF65-F5344CB8AC3E}">
        <p14:creationId xmlns:p14="http://schemas.microsoft.com/office/powerpoint/2010/main" val="66228909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4E313-6967-5A98-04C1-8E9C53A08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E8011-7FE1-73D4-B08C-5E2D3DF64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ACT FAST is an acronym suggested by the American Stroke Association to recognize the early symptoms of a stroke. It has the following components:</a:t>
            </a:r>
          </a:p>
          <a:p>
            <a:r>
              <a:rPr lang="en-IN" b="1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</a:t>
            </a:r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-Face drooping</a:t>
            </a:r>
          </a:p>
          <a:p>
            <a:r>
              <a:rPr lang="en-IN" b="1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</a:t>
            </a:r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-Arm Weakness</a:t>
            </a:r>
          </a:p>
          <a:p>
            <a:r>
              <a:rPr lang="en-IN" b="1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</a:t>
            </a:r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-Speech</a:t>
            </a:r>
          </a:p>
          <a:p>
            <a:r>
              <a:rPr lang="en-IN" b="1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</a:t>
            </a:r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-Time to call 9-1-1</a:t>
            </a:r>
          </a:p>
        </p:txBody>
      </p:sp>
    </p:spTree>
    <p:extLst>
      <p:ext uri="{BB962C8B-B14F-4D97-AF65-F5344CB8AC3E}">
        <p14:creationId xmlns:p14="http://schemas.microsoft.com/office/powerpoint/2010/main" val="285826602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D38D3-619C-E8DE-459C-5E1C77A60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E0823AA-F7CA-87EF-18D9-9667744A92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811" y="1372973"/>
            <a:ext cx="7482703" cy="4088821"/>
          </a:xfrm>
        </p:spPr>
      </p:pic>
    </p:spTree>
    <p:extLst>
      <p:ext uri="{BB962C8B-B14F-4D97-AF65-F5344CB8AC3E}">
        <p14:creationId xmlns:p14="http://schemas.microsoft.com/office/powerpoint/2010/main" val="86803845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D560D-CC67-998E-48D3-18C9D6DFB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Along with FAST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7A2D7-B42C-52FD-8107-04FADFEF2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if the patient experiences any of the following, emergency medical services must be activated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Sudden confusion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Sudden trouble seeing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Sudden numbness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Sudden trouble walking</a:t>
            </a:r>
          </a:p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Sudden severe headache</a:t>
            </a:r>
          </a:p>
        </p:txBody>
      </p:sp>
    </p:spTree>
    <p:extLst>
      <p:ext uri="{BB962C8B-B14F-4D97-AF65-F5344CB8AC3E}">
        <p14:creationId xmlns:p14="http://schemas.microsoft.com/office/powerpoint/2010/main" val="21969044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DA0A-025A-7D0D-1B47-CDEE904BB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Thankyou</a:t>
            </a:r>
            <a:r>
              <a:rPr lang="en-IN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44291-7853-4A4D-BAD5-2139AACE8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47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148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148</vt:i4>
      </vt:variant>
    </vt:vector>
  </HeadingPairs>
  <TitlesOfParts>
    <vt:vector size="149" baseType="lpstr">
      <vt:lpstr>Office Theme</vt:lpstr>
      <vt:lpstr>Brain stem infarction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</vt:lpstr>
      <vt:lpstr>PowerPoint Presentation</vt:lpstr>
      <vt:lpstr>PowerPoint Presentation</vt:lpstr>
      <vt:lpstr>BLOOD SUPPLY</vt:lpstr>
      <vt:lpstr>Midbrain </vt:lpstr>
      <vt:lpstr>PowerPoint Presentation</vt:lpstr>
      <vt:lpstr>Pons</vt:lpstr>
      <vt:lpstr>PowerPoint Presentation</vt:lpstr>
      <vt:lpstr>Medulla</vt:lpstr>
      <vt:lpstr>PowerPoint Presentation</vt:lpstr>
      <vt:lpstr>PowerPoint Presentation</vt:lpstr>
      <vt:lpstr>PowerPoint Presentation</vt:lpstr>
      <vt:lpstr>ETIOLOGY </vt:lpstr>
      <vt:lpstr>PowerPoint Presentation</vt:lpstr>
      <vt:lpstr>PowerPoint Presentation</vt:lpstr>
      <vt:lpstr>PowerPoint Presentation</vt:lpstr>
      <vt:lpstr>RISK FACTORS </vt:lpstr>
      <vt:lpstr>Pathophysiology</vt:lpstr>
      <vt:lpstr>Cellular cascade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History and physical examination </vt:lpstr>
      <vt:lpstr>PowerPoint Presentation</vt:lpstr>
      <vt:lpstr>Ascending and descending pathways </vt:lpstr>
      <vt:lpstr>Nuclei and cranial nerves </vt:lpstr>
      <vt:lpstr>Integrative and other functions </vt:lpstr>
      <vt:lpstr>PowerPoint Presentation</vt:lpstr>
      <vt:lpstr>PowerPoint Presentation</vt:lpstr>
      <vt:lpstr>Top of the basilar syndrome </vt:lpstr>
      <vt:lpstr>PowerPoint Presentation</vt:lpstr>
      <vt:lpstr>Ondines syndrome </vt:lpstr>
      <vt:lpstr>PowerPoint Presentation</vt:lpstr>
      <vt:lpstr>One and a half syndrome </vt:lpstr>
      <vt:lpstr>PowerPoint Presentation</vt:lpstr>
      <vt:lpstr>Midbrain syndromes</vt:lpstr>
      <vt:lpstr>Claude syndrome </vt:lpstr>
      <vt:lpstr>PowerPoint Presentation</vt:lpstr>
      <vt:lpstr>Dorsal mid brain syndrome ( benedict )</vt:lpstr>
      <vt:lpstr>PowerPoint Presentation</vt:lpstr>
      <vt:lpstr>Nothnagel Syndrome </vt:lpstr>
      <vt:lpstr>Ventral midbrain syndrome ( Weber)</vt:lpstr>
      <vt:lpstr>PowerPoint Presentation</vt:lpstr>
      <vt:lpstr>Pontine syndromes </vt:lpstr>
      <vt:lpstr>PowerPoint Presentation</vt:lpstr>
      <vt:lpstr>Brissaud Siccard </vt:lpstr>
      <vt:lpstr>PowerPoint Presentation</vt:lpstr>
      <vt:lpstr>Facial colliculus syndrome </vt:lpstr>
      <vt:lpstr>PowerPoint Presentation</vt:lpstr>
      <vt:lpstr>Gasperini syndrome </vt:lpstr>
      <vt:lpstr>PowerPoint Presentation</vt:lpstr>
      <vt:lpstr>Gelle syndrome </vt:lpstr>
      <vt:lpstr>Grenet syndrome </vt:lpstr>
      <vt:lpstr>Foville syndrome </vt:lpstr>
      <vt:lpstr>PowerPoint Presentation</vt:lpstr>
      <vt:lpstr>PowerPoint Presentation</vt:lpstr>
      <vt:lpstr>Marie Foix </vt:lpstr>
      <vt:lpstr>PowerPoint Presentation</vt:lpstr>
      <vt:lpstr>Locked in syndrome </vt:lpstr>
      <vt:lpstr>PowerPoint Presentation</vt:lpstr>
      <vt:lpstr>Raymond syndrome </vt:lpstr>
      <vt:lpstr>PowerPoint Presentation</vt:lpstr>
      <vt:lpstr>Raymond Cestan </vt:lpstr>
      <vt:lpstr>PowerPoint Presentation</vt:lpstr>
      <vt:lpstr>Millard Gubler</vt:lpstr>
      <vt:lpstr>PowerPoint Presentation</vt:lpstr>
      <vt:lpstr>Medulla oblongata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Management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Differential diagnosis </vt:lpstr>
      <vt:lpstr>PowerPoint Presentation</vt:lpstr>
      <vt:lpstr>Prognosis </vt:lpstr>
      <vt:lpstr>Complications</vt:lpstr>
      <vt:lpstr>PowerPoint Presentation</vt:lpstr>
      <vt:lpstr>PowerPoint Presentation</vt:lpstr>
      <vt:lpstr>PowerPoint Presentation</vt:lpstr>
      <vt:lpstr>PowerPoint Presentation</vt:lpstr>
      <vt:lpstr>Along with FAST </vt:lpstr>
      <vt:lpstr>Thankyou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 stem infarction </dc:title>
  <dc:creator>akhil suresh</dc:creator>
  <cp:lastModifiedBy>akhil suresh</cp:lastModifiedBy>
  <cp:revision>4</cp:revision>
  <dcterms:created xsi:type="dcterms:W3CDTF">2022-09-19T07:24:18Z</dcterms:created>
  <dcterms:modified xsi:type="dcterms:W3CDTF">2022-09-20T16:10:33Z</dcterms:modified>
</cp:coreProperties>
</file>