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4" r:id="rId3"/>
    <p:sldId id="285" r:id="rId4"/>
    <p:sldId id="286" r:id="rId5"/>
    <p:sldId id="287" r:id="rId6"/>
    <p:sldId id="257" r:id="rId7"/>
    <p:sldId id="259" r:id="rId8"/>
    <p:sldId id="260" r:id="rId9"/>
    <p:sldId id="266" r:id="rId10"/>
    <p:sldId id="261" r:id="rId11"/>
    <p:sldId id="267" r:id="rId12"/>
    <p:sldId id="268" r:id="rId13"/>
    <p:sldId id="269" r:id="rId14"/>
    <p:sldId id="262" r:id="rId15"/>
    <p:sldId id="270" r:id="rId16"/>
    <p:sldId id="271" r:id="rId17"/>
    <p:sldId id="272" r:id="rId18"/>
    <p:sldId id="282" r:id="rId19"/>
    <p:sldId id="263" r:id="rId20"/>
    <p:sldId id="264" r:id="rId21"/>
    <p:sldId id="288" r:id="rId22"/>
    <p:sldId id="289" r:id="rId23"/>
    <p:sldId id="273" r:id="rId24"/>
    <p:sldId id="265" r:id="rId25"/>
    <p:sldId id="283" r:id="rId26"/>
    <p:sldId id="274" r:id="rId27"/>
    <p:sldId id="277" r:id="rId28"/>
    <p:sldId id="290" r:id="rId29"/>
    <p:sldId id="275" r:id="rId30"/>
    <p:sldId id="276" r:id="rId31"/>
    <p:sldId id="278" r:id="rId32"/>
    <p:sldId id="279" r:id="rId33"/>
    <p:sldId id="291" r:id="rId34"/>
    <p:sldId id="292" r:id="rId35"/>
    <p:sldId id="293" r:id="rId36"/>
    <p:sldId id="280" r:id="rId37"/>
    <p:sldId id="281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zil Babu" initials="FB" lastIdx="1" clrIdx="0">
    <p:extLst>
      <p:ext uri="{19B8F6BF-5375-455C-9EA6-DF929625EA0E}">
        <p15:presenceInfo xmlns:p15="http://schemas.microsoft.com/office/powerpoint/2012/main" userId="f5c8b0bb629d198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7" autoAdjust="0"/>
    <p:restoredTop sz="94660"/>
  </p:normalViewPr>
  <p:slideViewPr>
    <p:cSldViewPr snapToGrid="0">
      <p:cViewPr varScale="1">
        <p:scale>
          <a:sx n="44" d="100"/>
          <a:sy n="44" d="100"/>
        </p:scale>
        <p:origin x="67" y="9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0ECB0-5B32-47B0-51CA-F94FF7E33E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Aspiration pneumonia</a:t>
            </a:r>
            <a:br>
              <a:rPr lang="en-US" dirty="0"/>
            </a:br>
            <a:r>
              <a:rPr lang="en-US" sz="2800" dirty="0"/>
              <a:t>Mandel &amp;Michael NEJM</a:t>
            </a:r>
            <a:endParaRPr lang="en-IN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D68016-7624-021B-1B60-B35AFDD56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9892" y="5401529"/>
            <a:ext cx="2344615" cy="668215"/>
          </a:xfrm>
        </p:spPr>
        <p:txBody>
          <a:bodyPr/>
          <a:lstStyle/>
          <a:p>
            <a:r>
              <a:rPr lang="en-US" dirty="0" err="1"/>
              <a:t>Jithin</a:t>
            </a:r>
            <a:r>
              <a:rPr lang="en-US" dirty="0"/>
              <a:t> 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405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40B20-3064-3936-A398-7B0C7792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Changing Microbiologic and Pathogenetic Concepts of Aspiration Pneumonia</a:t>
            </a:r>
            <a:endParaRPr lang="en-IN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0DC78-EC16-B5C2-6778-3F1E869CE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recent study of oral microbiota in patients with acute stroke identified 103 different bacterial phylotypes </a:t>
            </a:r>
          </a:p>
          <a:p>
            <a:r>
              <a:rPr lang="en-US" dirty="0"/>
              <a:t> In the healthy state, the immune tone of the airways and alveoli appears to be calibrated by the bacteria constituting the lung microbiota</a:t>
            </a:r>
          </a:p>
          <a:p>
            <a:r>
              <a:rPr lang="en-US" dirty="0"/>
              <a:t>The stability of the lung microbiome is probably maintained by a balance of immigration and elimination of bacteria and by feedback loops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4975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EA5E4-B7AE-92B9-3517-925F199A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76FD3-49BE-C2FF-786D-8CDEFDC70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Immigration involves bacterial movement from the oropharynx to the lung primarily by means of </a:t>
            </a:r>
            <a:r>
              <a:rPr lang="en-US" dirty="0" err="1"/>
              <a:t>microaspiration</a:t>
            </a:r>
            <a:r>
              <a:rPr lang="en-US" dirty="0"/>
              <a:t>, and elimination mainly occurs through ciliary clearance and coughing.</a:t>
            </a:r>
          </a:p>
          <a:p>
            <a:r>
              <a:rPr lang="en-US" dirty="0"/>
              <a:t>Negative and positive feedback loops can suppress or magnify signals, respectively, such as those for bacterial growth.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429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A9778-5A2B-209E-230E-29DBC443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D28A-A07B-C497-9A7A-DD885E538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inflammatory event may lead to epithelial and endothelial injury, creating a positive feedback loop that can promote inflammation, disrupt bacterial homeostasis, and increase susceptibility to infection</a:t>
            </a:r>
          </a:p>
          <a:p>
            <a:endParaRPr lang="en-IN" dirty="0"/>
          </a:p>
          <a:p>
            <a:r>
              <a:rPr lang="en-IN" dirty="0"/>
              <a:t>This may result in a rapid shift from a diverse microbial mixture to dominance by a single species (e.g., Streptococcus pneumoniae or Pseudomonas aeruginosa)</a:t>
            </a:r>
          </a:p>
        </p:txBody>
      </p:sp>
    </p:spTree>
    <p:extLst>
      <p:ext uri="{BB962C8B-B14F-4D97-AF65-F5344CB8AC3E}">
        <p14:creationId xmlns:p14="http://schemas.microsoft.com/office/powerpoint/2010/main" val="3098122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E61F9-F2EC-B257-293D-D9B1D1F3F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EF1C2-FB8B-8F9C-1394-7D7D28C86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1970s, anaerobes with or without aerobes were the predominant pathogens in aspiration pneumonia.</a:t>
            </a:r>
          </a:p>
          <a:p>
            <a:endParaRPr lang="en-US" dirty="0"/>
          </a:p>
          <a:p>
            <a:r>
              <a:rPr lang="en-US" dirty="0"/>
              <a:t> More recently, there has been a shift to bacteria usually associated with community- and hospital-acquired pneumonias, and anaerobes are recovered less frequently.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9096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0862-7AC3-2CE6-AF27-574EC65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01F67-AD20-BBDC-30A7-1D44A7B70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Aspiration pneumonia is best considered not as a distinct entity but as part of a continuum that also includes community and hospital acquired pneumonias</a:t>
            </a:r>
          </a:p>
          <a:p>
            <a:r>
              <a:rPr lang="en-US" dirty="0"/>
              <a:t>It is estimated that aspiration pneumonia accounts for 5 to 15% of cases of community-acquired pneumonia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8149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69D62-9748-D975-3FEA-CB1E92F7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30541-78A1-576F-A072-55D50B506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Aspiration of small amounts of oropharyngeal secretions is normal in healthy persons during sleep, yet </a:t>
            </a:r>
            <a:r>
              <a:rPr lang="en-US" dirty="0" err="1"/>
              <a:t>microaspiration</a:t>
            </a:r>
            <a:r>
              <a:rPr lang="en-US" dirty="0"/>
              <a:t> is also the major pathogenetic mechanism of most pneumonias.</a:t>
            </a:r>
          </a:p>
          <a:p>
            <a:endParaRPr lang="en-US" dirty="0"/>
          </a:p>
          <a:p>
            <a:r>
              <a:rPr lang="en-US" dirty="0"/>
              <a:t> Large-volume aspiration (</a:t>
            </a:r>
            <a:r>
              <a:rPr lang="en-US" dirty="0" err="1"/>
              <a:t>macroaspiration</a:t>
            </a:r>
            <a:r>
              <a:rPr lang="en-US" dirty="0"/>
              <a:t>) of colonized oropharyngeal or upper gastrointestinal contents are usually the cause of aspiration pneumonia.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113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E4734-B0C0-0C27-A5C6-71B617F44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9FC99-F5A9-6068-F7E3-1D1281822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patients labeled as having aspiration pneumonia usually represent a clinical phenotype with risk factors for </a:t>
            </a:r>
            <a:r>
              <a:rPr lang="en-US" dirty="0" err="1"/>
              <a:t>macroaspiration</a:t>
            </a:r>
            <a:r>
              <a:rPr lang="en-US" dirty="0"/>
              <a:t> and involvement of characteristic anatomical pulmonary locations.</a:t>
            </a:r>
            <a:endParaRPr lang="en-IN" dirty="0"/>
          </a:p>
          <a:p>
            <a:endParaRPr lang="en-US" dirty="0"/>
          </a:p>
          <a:p>
            <a:r>
              <a:rPr lang="en-US" dirty="0"/>
              <a:t>Aspiration of noninfectious material such as blood or a foreign body is also important.</a:t>
            </a:r>
          </a:p>
          <a:p>
            <a:r>
              <a:rPr lang="en-US" dirty="0"/>
              <a:t> Aspiration pneumonia is an infection caused by specific microorganisms, whereas chemical pneumonitis is an inflammatory reaction to irritative gastric contents.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1745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094E7-31C2-FE57-0BF4-244F0120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8863B-5ECA-FCFC-C63D-24FA818EF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Impaired swallowing</a:t>
            </a:r>
          </a:p>
          <a:p>
            <a:r>
              <a:rPr lang="en-US" dirty="0"/>
              <a:t>Impaired consciousness</a:t>
            </a:r>
          </a:p>
          <a:p>
            <a:r>
              <a:rPr lang="en-US" dirty="0"/>
              <a:t>Increased chance of gastric contents reaching the lungs</a:t>
            </a:r>
          </a:p>
          <a:p>
            <a:r>
              <a:rPr lang="en-US" dirty="0"/>
              <a:t>Impaired cough reflex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341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DCC48-1501-183E-A4EC-5F5368C3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47B724-F33C-8688-2BC7-9655E86DF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6431" y="123092"/>
            <a:ext cx="9267092" cy="6559062"/>
          </a:xfrm>
        </p:spPr>
      </p:pic>
    </p:spTree>
    <p:extLst>
      <p:ext uri="{BB962C8B-B14F-4D97-AF65-F5344CB8AC3E}">
        <p14:creationId xmlns:p14="http://schemas.microsoft.com/office/powerpoint/2010/main" val="842489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BAD21-5D87-F292-EAA5-B250D2E37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3555A-087C-3B2E-4D2E-7095D1315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Early tube feeding showed improved survival, as compared with no feeding</a:t>
            </a:r>
          </a:p>
          <a:p>
            <a:r>
              <a:rPr lang="en-US" dirty="0"/>
              <a:t> In the first 2 to 3 weeks after the stroke, nasogastric tube feeding was associated with improved survival and functional outcomes, as compared with percutaneous enteral tube feeding.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047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282C2-C317-44BF-0AB3-DFFDE3A1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9949A-96CB-41A4-D4F2-EFD6066FE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meta-analysis of studies involving elderly patients showed that dysphagia increased the odds ratio for aspiration pneumonia by a factor of 9, but when cerebrovascular disease was also present, the odds ratio rose to 12</a:t>
            </a:r>
          </a:p>
          <a:p>
            <a:r>
              <a:rPr lang="en-US" dirty="0"/>
              <a:t>Similarly, a study involving 322 patients with community-acquired pneumonia identified the important risk factors for aspiration pneumonia as dementia and sleeping pills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5096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34891-A4BB-F3AD-FB3F-7A6EBBC41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arrest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60E21-6D91-D159-170E-333EE0BAC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study involving 641 patients with cardiac arrest, pneumonia developed within 3 days after the event in 65% of the patients</a:t>
            </a:r>
          </a:p>
          <a:p>
            <a:r>
              <a:rPr lang="en-US" dirty="0"/>
              <a:t>The presumed mechanism is aspiration of gastric contents during resuscitation (promoted by stomach ventilation and the resuscitation procedure) and inhalation of oral secretions during bag–and–mask ventilation and intubation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9664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7E51-6A10-FCD2-2B21-F9AE64E1C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0AADB-BBF5-7059-E771-E1295A707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Aspiration pneumonia is usually acute, with symptoms developing within hours to a few days after a sentinel event</a:t>
            </a:r>
          </a:p>
          <a:p>
            <a:r>
              <a:rPr lang="en-US" dirty="0"/>
              <a:t>anaerobic aspiration may be subacute because of the less virulent bacteria,</a:t>
            </a:r>
          </a:p>
          <a:p>
            <a:r>
              <a:rPr lang="en-US" dirty="0"/>
              <a:t>In a study involving patients with pneumonia who were more than 80 years of age, those with aspiration had a higher mortality, higher serum sodium levels, and worse renal function than patients without aspiration.</a:t>
            </a:r>
          </a:p>
        </p:txBody>
      </p:sp>
    </p:spTree>
    <p:extLst>
      <p:ext uri="{BB962C8B-B14F-4D97-AF65-F5344CB8AC3E}">
        <p14:creationId xmlns:p14="http://schemas.microsoft.com/office/powerpoint/2010/main" val="1175908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FF86C-B341-53E4-EC14-360209A4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5F8DD-6385-8FC0-5E46-5BDE2CDBD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patients had bronchopneumonia than lobar pneumonia (68% vs. 15%), and 92% had posterior infiltrates.</a:t>
            </a:r>
            <a:endParaRPr lang="en-IN" dirty="0"/>
          </a:p>
          <a:p>
            <a:endParaRPr lang="en-US" dirty="0"/>
          </a:p>
          <a:p>
            <a:r>
              <a:rPr lang="en-US" dirty="0"/>
              <a:t>Aspiration pneumonia is associated with higher mortality than other forms of pneumonia acquired in the community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6202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E982C-14FA-4C59-D613-F88145AD1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pneumonitis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1C940-8A54-BB4B-57F0-25492C82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Macroaspiration</a:t>
            </a:r>
            <a:r>
              <a:rPr lang="en-US" dirty="0"/>
              <a:t> of gastric contents can lead to chemical pneumonitis but only with </a:t>
            </a:r>
            <a:r>
              <a:rPr lang="en-US" dirty="0" err="1"/>
              <a:t>largevolume</a:t>
            </a:r>
            <a:r>
              <a:rPr lang="en-US" dirty="0"/>
              <a:t>, low-pH (usually &lt;2.5)aspiration</a:t>
            </a:r>
          </a:p>
          <a:p>
            <a:r>
              <a:rPr lang="en-US" dirty="0"/>
              <a:t>a higher risk during emergency surgery and a lower risk with elective procedures.</a:t>
            </a:r>
          </a:p>
          <a:p>
            <a:r>
              <a:rPr lang="en-IN" dirty="0"/>
              <a:t> Lung injury from acid aspiration is due to the release of inflammatory mediators, including chemokines (e.g., interleukin-8), proinflammatory cytokines (e.g., </a:t>
            </a:r>
            <a:r>
              <a:rPr lang="en-IN" dirty="0" err="1"/>
              <a:t>tumor</a:t>
            </a:r>
            <a:r>
              <a:rPr lang="en-IN" dirty="0"/>
              <a:t> necrosis factor), and neutrophil recruitment.</a:t>
            </a:r>
          </a:p>
        </p:txBody>
      </p:sp>
    </p:spTree>
    <p:extLst>
      <p:ext uri="{BB962C8B-B14F-4D97-AF65-F5344CB8AC3E}">
        <p14:creationId xmlns:p14="http://schemas.microsoft.com/office/powerpoint/2010/main" val="2568044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DCD7-776C-B191-183F-C806449C9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6A49F-7113-A48A-E57E-D39D1248C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Chemical pneumonitis is characterized by a sudden onset of dyspnea, hypoxemia, tachycardia, and diffuse wheezes or crackles on examination.</a:t>
            </a:r>
          </a:p>
          <a:p>
            <a:r>
              <a:rPr lang="en-US" dirty="0"/>
              <a:t>Acid-suppressing therapy is associated with an increased risk of community or hospital  acquired pneumonia, which is related to gastric overgrowth by gram-negative bacteria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3296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C4AA1-219F-1878-CD1F-8D05FBBB1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14A98-B9E3-D795-BC1C-4CAD9C215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neutralization of gastric pH may reduce the risk of chemical pneumonitis.</a:t>
            </a:r>
          </a:p>
          <a:p>
            <a:endParaRPr lang="en-US" dirty="0"/>
          </a:p>
          <a:p>
            <a:r>
              <a:rPr lang="en-US" dirty="0"/>
              <a:t>In a prospective cohort study involving 255 patients undergoing gastrointestinal endoscopy, the use of proton-pump inhibitors or histamine H2 blockers was associated with a significant reduction in pneumonitis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3970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C50E3-6FB8-4B7F-62B3-78D9491CD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C95F6-1E72-CFD6-7628-B3722D7A5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Characteristic clinical history (witnessed macro aspiration),</a:t>
            </a:r>
          </a:p>
          <a:p>
            <a:r>
              <a:rPr lang="en-US" dirty="0"/>
              <a:t> Risk factors,</a:t>
            </a:r>
          </a:p>
          <a:p>
            <a:r>
              <a:rPr lang="en-US" dirty="0"/>
              <a:t> Compatible findings on chest radiography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8047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C7DFD-D970-207E-4752-3AF66F80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0EE51-9FB7-F205-ACE1-D5FD9A6CC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radiographic findings include infiltrates in gravity-dependent lung segments (superior lower-lobe or posterior upper-lobe segments If the patient is in a supine position during the event</a:t>
            </a:r>
          </a:p>
          <a:p>
            <a:endParaRPr lang="en-US" dirty="0"/>
          </a:p>
          <a:p>
            <a:r>
              <a:rPr lang="en-US" dirty="0"/>
              <a:t> Basal segments of the lower lobe, if the patient is upright during the event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8395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96EB9-619E-8D10-6339-FBFCFFA9C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420289-C227-CAB6-D3E7-6C68FCBAB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7831" y="509954"/>
            <a:ext cx="9478107" cy="5213533"/>
          </a:xfrm>
        </p:spPr>
      </p:pic>
    </p:spTree>
    <p:extLst>
      <p:ext uri="{BB962C8B-B14F-4D97-AF65-F5344CB8AC3E}">
        <p14:creationId xmlns:p14="http://schemas.microsoft.com/office/powerpoint/2010/main" val="3323064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CDA6D-084D-6C6C-2008-EE038A878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E8FF2D-8094-FE8D-E254-099B5E6AE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124" y="365125"/>
            <a:ext cx="9513276" cy="5894998"/>
          </a:xfrm>
        </p:spPr>
      </p:pic>
    </p:spTree>
    <p:extLst>
      <p:ext uri="{BB962C8B-B14F-4D97-AF65-F5344CB8AC3E}">
        <p14:creationId xmlns:p14="http://schemas.microsoft.com/office/powerpoint/2010/main" val="3979811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73846-24EA-7779-DFF5-C275C04DB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471DE-3056-3520-CD80-4970AA53F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chest radiograph may be negative early in the course of aspiration pneumonia. </a:t>
            </a:r>
          </a:p>
          <a:p>
            <a:r>
              <a:rPr lang="en-US" dirty="0"/>
              <a:t> One of the entities that can be confused with aspiration pneumonia    is negative-pressure pulmonary edema.</a:t>
            </a:r>
          </a:p>
          <a:p>
            <a:r>
              <a:rPr lang="en-US" dirty="0"/>
              <a:t> breathing against a closed airway after general anesthesia, choking, or near drowning,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8820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0EC42-BE26-9A98-E33E-1B642FEB1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68DD8-BC37-FFC9-DD71-FBA9A98F4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Although the diagnosis is usually clinical, some studies have used quantitative lung-lavage cultures to distinguish bacterial from noninfectious (chemical and bland-aspiration) pneumonitis.</a:t>
            </a:r>
          </a:p>
          <a:p>
            <a:endParaRPr lang="en-US" dirty="0"/>
          </a:p>
          <a:p>
            <a:r>
              <a:rPr lang="en-US" dirty="0"/>
              <a:t> Several investigators have studied biomarker and biochemical measurements to predict bacterial infection after aspiration.</a:t>
            </a:r>
          </a:p>
          <a:p>
            <a:pPr marL="0" indent="0">
              <a:buNone/>
            </a:pPr>
            <a:r>
              <a:rPr lang="en-IN" dirty="0"/>
              <a:t>            serum procalcitonin levels</a:t>
            </a:r>
            <a:endParaRPr lang="en-US" dirty="0"/>
          </a:p>
          <a:p>
            <a:pPr marL="0" indent="0">
              <a:buNone/>
            </a:pPr>
            <a:r>
              <a:rPr lang="en-IN" dirty="0"/>
              <a:t>            alpha-amylase levels</a:t>
            </a: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3687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F5D2F-F72F-3641-F5F4-90C21C6A2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D0493-D0BD-A935-459A-CC92035CD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 the relevance of these findings to aspiration pneumonia and chemical pneumonitis is not certain, and this is not a method of value for diagnosis.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108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F94D-4E65-B478-C98C-F2C50015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1B109-88DB-416F-9C79-6A032130F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en-US" dirty="0"/>
              <a:t>As documented pathogens have shifted from anaerobes to aerobes, treatment regimens have also evolved.</a:t>
            </a:r>
          </a:p>
          <a:p>
            <a:r>
              <a:rPr lang="en-US" dirty="0"/>
              <a:t>Anaerobic infection is usually suspected when the patients oral hygiene is bad or having dental carries</a:t>
            </a:r>
          </a:p>
        </p:txBody>
      </p:sp>
    </p:spTree>
    <p:extLst>
      <p:ext uri="{BB962C8B-B14F-4D97-AF65-F5344CB8AC3E}">
        <p14:creationId xmlns:p14="http://schemas.microsoft.com/office/powerpoint/2010/main" val="3806989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AF680-0E6F-4323-2B19-4DA53C308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373BCBE-5CC6-C410-513A-E2125953B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631" y="228600"/>
            <a:ext cx="9179169" cy="6453554"/>
          </a:xfrm>
        </p:spPr>
      </p:pic>
    </p:spTree>
    <p:extLst>
      <p:ext uri="{BB962C8B-B14F-4D97-AF65-F5344CB8AC3E}">
        <p14:creationId xmlns:p14="http://schemas.microsoft.com/office/powerpoint/2010/main" val="1981358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3079F-1ABE-6922-0DB9-2F48392F9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22FBC-4204-8456-7038-7AD47A1A1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Comparative studies of anaerobic lung abscess and necrotizing pneumonia showed the superiority of clindamycin, with penicillin </a:t>
            </a:r>
          </a:p>
          <a:p>
            <a:endParaRPr lang="en-US" dirty="0"/>
          </a:p>
          <a:p>
            <a:r>
              <a:rPr lang="en-US" dirty="0"/>
              <a:t>Treatment with metronidazole failed in 5 of 11 cases of lung abscess  in a randomized trial was less effective than clindamycin for anaerobic pulmonary infection.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06550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62EA-216D-E56D-BF3C-7B84F3FD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A88F-99E1-EDB7-D68C-37C4B94F2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those with only aspiration pneumonia, anaerobes were not found, and the most frequent aerobes were Escherichia coli, Klebsiella pneumoniae, and P. aeruginosa</a:t>
            </a:r>
          </a:p>
          <a:p>
            <a:endParaRPr lang="en-US" dirty="0"/>
          </a:p>
          <a:p>
            <a:r>
              <a:rPr lang="en-US" dirty="0"/>
              <a:t> In cases of multidrug-resistant infection, an aminoglycoside or colistin may be used as part of a combination regimen, with the addition of vancomycin or linezolid if the patient has documented nasal or respiratory colonization with methicillin-resistant S. aureus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672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7003E-E7E5-C3A8-46A4-F1881D4E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86E13-8D7E-8EC8-A679-64300E051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suggest 5 to 7 days of treatment for patients with a good clinical response and no evidence of extrapulmonary infection, and longer treatment for those with necrotizing pneumonia, lung abscess, or empyema</a:t>
            </a:r>
          </a:p>
          <a:p>
            <a:r>
              <a:rPr lang="en-US" dirty="0"/>
              <a:t>No randomized, controlled trials have shown a role for glucocorticoids in the routine treatment of aspiration pneumonia, and they do not recommend their use.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367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12F6A-6CB9-F537-40DC-6B0DFE0E3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pneumonitis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B5E6-7AC8-A338-E5F8-CABB78B15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 treatment of gastric aspiration requires airway maintenance, management of airway edema or bronchospasm, and minimization of tissue damage</a:t>
            </a:r>
          </a:p>
          <a:p>
            <a:endParaRPr lang="en-US" dirty="0"/>
          </a:p>
          <a:p>
            <a:r>
              <a:rPr lang="en-US" dirty="0"/>
              <a:t> Suctioning, bronchoscopy, intubation, mechanical ventilation</a:t>
            </a:r>
          </a:p>
          <a:p>
            <a:endParaRPr lang="en-US" dirty="0"/>
          </a:p>
          <a:p>
            <a:r>
              <a:rPr lang="en-US" dirty="0"/>
              <a:t>Routine adjunctive treatment with glucocorticoids is not recommended, and antibiotics are not needed routinely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7031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8940E-32BF-4519-3285-D2DDB4C8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3DF05-9DC5-90DE-9CFD-EA3FBE011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Recommended in the appropriate clinical setting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Antibiotic therapy for 24 </a:t>
            </a:r>
            <a:r>
              <a:rPr lang="en-US" dirty="0" err="1"/>
              <a:t>hr</a:t>
            </a:r>
            <a:r>
              <a:rPr lang="en-US" dirty="0"/>
              <a:t> in comatose patients after emergency intubation No food for at least 8 </a:t>
            </a:r>
            <a:r>
              <a:rPr lang="en-US" dirty="0" err="1"/>
              <a:t>hr</a:t>
            </a:r>
            <a:r>
              <a:rPr lang="en-US" dirty="0"/>
              <a:t> and no clear liquids for at least 2 </a:t>
            </a:r>
            <a:r>
              <a:rPr lang="en-US" dirty="0" err="1"/>
              <a:t>hr</a:t>
            </a:r>
            <a:r>
              <a:rPr lang="en-US" dirty="0"/>
              <a:t> before elective surgery with general anesthesia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4365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A8DCC-60BC-9F5C-9BD7-B147762BE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4BB38-0C47-1FFE-DE12-601D15F6E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To be considered in the appropriate clinical setting</a:t>
            </a:r>
          </a:p>
          <a:p>
            <a:endParaRPr lang="en-US" dirty="0"/>
          </a:p>
          <a:p>
            <a:r>
              <a:rPr lang="en-US" dirty="0"/>
              <a:t> Swallowing evaluation after stroke and after </a:t>
            </a:r>
            <a:r>
              <a:rPr lang="en-US" dirty="0" err="1"/>
              <a:t>extubation</a:t>
            </a:r>
            <a:r>
              <a:rPr lang="en-US" dirty="0"/>
              <a:t> from mechanical ventilation</a:t>
            </a:r>
          </a:p>
          <a:p>
            <a:endParaRPr lang="en-US" dirty="0"/>
          </a:p>
          <a:p>
            <a:r>
              <a:rPr lang="en-US" dirty="0"/>
              <a:t> Preference for angiotensin-converting–enzyme inhibitors for blood-pressure control after stroke (elevating substance P levels, which promotes cough and improves the swallowing reflex)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66402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354FA-4102-6E4D-2046-10175EFED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ADE67-B5D9-F69F-4D51-17E7EC8A6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Oral care with brushing and removal of poorly maintained teeth  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  <a:p>
            <a:endParaRPr lang="en-US" dirty="0"/>
          </a:p>
          <a:p>
            <a:r>
              <a:rPr lang="en-US" dirty="0"/>
              <a:t>  Feeding in a </a:t>
            </a:r>
            <a:r>
              <a:rPr lang="en-US" dirty="0" err="1"/>
              <a:t>semirecumbent</a:t>
            </a:r>
            <a:r>
              <a:rPr lang="en-US" dirty="0"/>
              <a:t> position for patients with stroke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r>
              <a:rPr lang="en-US" dirty="0"/>
              <a:t> The role of nasogastric tubes in preventing aspiration pneumonia is uncertain.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4614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F2D2-BFCE-A842-23A1-DE761D17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E77DB-9A5A-10DB-3965-E24EA49BC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Not yet recommended; more data needed </a:t>
            </a:r>
          </a:p>
          <a:p>
            <a:endParaRPr lang="en-US" dirty="0"/>
          </a:p>
          <a:p>
            <a:r>
              <a:rPr lang="en-US" dirty="0"/>
              <a:t>Swallowing exercises for patients with dysphagia after stroke</a:t>
            </a:r>
          </a:p>
          <a:p>
            <a:endParaRPr lang="en-US" dirty="0"/>
          </a:p>
          <a:p>
            <a:r>
              <a:rPr lang="en-US" dirty="0"/>
              <a:t> Oral chlorhexidine in patients at risk for aspiration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9498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EE514-D280-01F7-B91F-94B263F9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8B9AD-99B0-0490-DD12-2E75F30DB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Aspiration pneumonia is an important illness that is difficult to accurately diagnose and to distinguish from other aspiration syndromes and community- and hospital-acquired pneumonias.</a:t>
            </a:r>
          </a:p>
          <a:p>
            <a:endParaRPr lang="en-US" dirty="0"/>
          </a:p>
          <a:p>
            <a:r>
              <a:rPr lang="en-US" dirty="0"/>
              <a:t>The diagnosis should be considered in the appropriate clinical settings in patients with known risk factors for aspiration and characteristic clinical and radiographic findings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2446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4D4D3-D638-579D-7A83-4D30EC71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58122-87BB-13AB-203B-2BC0EDA58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Aspiration pneumonia is treated with antibiotics as required but not with glucocorticoids.</a:t>
            </a:r>
          </a:p>
          <a:p>
            <a:r>
              <a:rPr lang="en-US" dirty="0"/>
              <a:t>Preventive measures should be used for patients at risk for aspiration</a:t>
            </a:r>
          </a:p>
          <a:p>
            <a:r>
              <a:rPr lang="en-US" dirty="0" err="1"/>
              <a:t>Unnesassary</a:t>
            </a:r>
            <a:r>
              <a:rPr lang="en-US" dirty="0"/>
              <a:t> medications should be avoided like cough </a:t>
            </a:r>
            <a:r>
              <a:rPr lang="en-US" dirty="0" err="1"/>
              <a:t>suppressants,sedatives,sleeping</a:t>
            </a:r>
            <a:r>
              <a:rPr lang="en-US" dirty="0"/>
              <a:t> pills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3601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1970</TotalTime>
  <Words>1510</Words>
  <Application>Microsoft Office PowerPoint</Application>
  <PresentationFormat>Widescreen</PresentationFormat>
  <Paragraphs>111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Aspiration pneumonia Mandel &amp;Michael NEJM</vt:lpstr>
      <vt:lpstr>Changing Microbiologic and Pathogenetic Concepts of Aspiration Pneumonia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Risk factors</vt:lpstr>
      <vt:lpstr>PowerPoint Presentation</vt:lpstr>
      <vt:lpstr>PowerPoint Presentation</vt:lpstr>
      <vt:lpstr>PowerPoint Presentation</vt:lpstr>
      <vt:lpstr>Cardiac arrest</vt:lpstr>
      <vt:lpstr>Clinical features</vt:lpstr>
      <vt:lpstr>PowerPoint Presentation</vt:lpstr>
      <vt:lpstr>Chemical pneumonitis</vt:lpstr>
      <vt:lpstr>PowerPoint Presentation</vt:lpstr>
      <vt:lpstr>PowerPoint Presentation</vt:lpstr>
      <vt:lpstr>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</vt:lpstr>
      <vt:lpstr>PowerPoint Presentation</vt:lpstr>
      <vt:lpstr>PowerPoint Presentation</vt:lpstr>
      <vt:lpstr>PowerPoint Presentation</vt:lpstr>
      <vt:lpstr>PowerPoint Presentation</vt:lpstr>
      <vt:lpstr>Chemical pneumonitis</vt:lpstr>
      <vt:lpstr>prevention</vt:lpstr>
      <vt:lpstr>PowerPoint Presentation</vt:lpstr>
      <vt:lpstr>PowerPoint Presentation</vt:lpstr>
      <vt:lpstr>PowerPoint Presentation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OF THE WEEK</dc:title>
  <dc:creator>Fazil Babu</dc:creator>
  <cp:lastModifiedBy>Fazil Babu</cp:lastModifiedBy>
  <cp:revision>28</cp:revision>
  <dcterms:created xsi:type="dcterms:W3CDTF">2022-05-05T14:12:23Z</dcterms:created>
  <dcterms:modified xsi:type="dcterms:W3CDTF">2022-06-29T02:32:24Z</dcterms:modified>
</cp:coreProperties>
</file>