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4"/>
  </p:sldMasterIdLst>
  <p:notesMasterIdLst>
    <p:notesMasterId r:id="rId59"/>
  </p:notesMasterIdLst>
  <p:sldIdLst>
    <p:sldId id="369" r:id="rId5"/>
    <p:sldId id="257" r:id="rId6"/>
    <p:sldId id="371" r:id="rId7"/>
    <p:sldId id="372" r:id="rId8"/>
    <p:sldId id="269" r:id="rId9"/>
    <p:sldId id="337" r:id="rId10"/>
    <p:sldId id="338" r:id="rId11"/>
    <p:sldId id="320" r:id="rId12"/>
    <p:sldId id="339" r:id="rId13"/>
    <p:sldId id="324" r:id="rId14"/>
    <p:sldId id="327" r:id="rId15"/>
    <p:sldId id="340" r:id="rId16"/>
    <p:sldId id="300" r:id="rId17"/>
    <p:sldId id="301" r:id="rId18"/>
    <p:sldId id="393" r:id="rId19"/>
    <p:sldId id="313" r:id="rId20"/>
    <p:sldId id="314" r:id="rId21"/>
    <p:sldId id="375" r:id="rId22"/>
    <p:sldId id="376" r:id="rId23"/>
    <p:sldId id="377" r:id="rId24"/>
    <p:sldId id="400" r:id="rId25"/>
    <p:sldId id="401" r:id="rId26"/>
    <p:sldId id="380" r:id="rId27"/>
    <p:sldId id="402" r:id="rId28"/>
    <p:sldId id="383" r:id="rId29"/>
    <p:sldId id="268" r:id="rId30"/>
    <p:sldId id="346" r:id="rId31"/>
    <p:sldId id="345" r:id="rId32"/>
    <p:sldId id="348" r:id="rId33"/>
    <p:sldId id="272" r:id="rId34"/>
    <p:sldId id="387" r:id="rId35"/>
    <p:sldId id="273" r:id="rId36"/>
    <p:sldId id="396" r:id="rId37"/>
    <p:sldId id="271" r:id="rId38"/>
    <p:sldId id="303" r:id="rId39"/>
    <p:sldId id="385" r:id="rId40"/>
    <p:sldId id="281" r:id="rId41"/>
    <p:sldId id="283" r:id="rId42"/>
    <p:sldId id="284" r:id="rId43"/>
    <p:sldId id="286" r:id="rId44"/>
    <p:sldId id="287" r:id="rId45"/>
    <p:sldId id="288" r:id="rId46"/>
    <p:sldId id="289" r:id="rId47"/>
    <p:sldId id="290" r:id="rId48"/>
    <p:sldId id="359" r:id="rId49"/>
    <p:sldId id="295" r:id="rId50"/>
    <p:sldId id="292" r:id="rId51"/>
    <p:sldId id="386" r:id="rId52"/>
    <p:sldId id="294" r:id="rId53"/>
    <p:sldId id="296" r:id="rId54"/>
    <p:sldId id="364" r:id="rId55"/>
    <p:sldId id="304" r:id="rId56"/>
    <p:sldId id="361" r:id="rId57"/>
    <p:sldId id="367" r:id="rId5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5pPr>
    <a:lvl6pPr marL="2286000" algn="l" defTabSz="914400" rtl="0" eaLnBrk="1" latinLnBrk="0" hangingPunct="1">
      <a:defRPr sz="2000" kern="1200">
        <a:solidFill>
          <a:schemeClr val="tx1"/>
        </a:solidFill>
        <a:latin typeface="Tahoma" panose="020B0604030504040204" pitchFamily="34" charset="0"/>
        <a:ea typeface="+mn-ea"/>
        <a:cs typeface="+mn-cs"/>
      </a:defRPr>
    </a:lvl6pPr>
    <a:lvl7pPr marL="2743200" algn="l" defTabSz="914400" rtl="0" eaLnBrk="1" latinLnBrk="0" hangingPunct="1">
      <a:defRPr sz="2000" kern="1200">
        <a:solidFill>
          <a:schemeClr val="tx1"/>
        </a:solidFill>
        <a:latin typeface="Tahoma" panose="020B0604030504040204" pitchFamily="34" charset="0"/>
        <a:ea typeface="+mn-ea"/>
        <a:cs typeface="+mn-cs"/>
      </a:defRPr>
    </a:lvl7pPr>
    <a:lvl8pPr marL="3200400" algn="l" defTabSz="914400" rtl="0" eaLnBrk="1" latinLnBrk="0" hangingPunct="1">
      <a:defRPr sz="2000" kern="1200">
        <a:solidFill>
          <a:schemeClr val="tx1"/>
        </a:solidFill>
        <a:latin typeface="Tahoma" panose="020B0604030504040204" pitchFamily="34" charset="0"/>
        <a:ea typeface="+mn-ea"/>
        <a:cs typeface="+mn-cs"/>
      </a:defRPr>
    </a:lvl8pPr>
    <a:lvl9pPr marL="3657600" algn="l" defTabSz="914400" rtl="0" eaLnBrk="1" latinLnBrk="0" hangingPunct="1">
      <a:defRPr sz="20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CC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8" autoAdjust="0"/>
    <p:restoredTop sz="84767" autoAdjust="0"/>
  </p:normalViewPr>
  <p:slideViewPr>
    <p:cSldViewPr>
      <p:cViewPr>
        <p:scale>
          <a:sx n="60" d="100"/>
          <a:sy n="60" d="100"/>
        </p:scale>
        <p:origin x="-142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slide" Target="slides/slide35.xml" /><Relationship Id="rId21" Type="http://schemas.openxmlformats.org/officeDocument/2006/relationships/slide" Target="slides/slide17.xml" /><Relationship Id="rId34" Type="http://schemas.openxmlformats.org/officeDocument/2006/relationships/slide" Target="slides/slide30.xml" /><Relationship Id="rId42" Type="http://schemas.openxmlformats.org/officeDocument/2006/relationships/slide" Target="slides/slide38.xml" /><Relationship Id="rId47" Type="http://schemas.openxmlformats.org/officeDocument/2006/relationships/slide" Target="slides/slide43.xml" /><Relationship Id="rId50" Type="http://schemas.openxmlformats.org/officeDocument/2006/relationships/slide" Target="slides/slide46.xml" /><Relationship Id="rId55" Type="http://schemas.openxmlformats.org/officeDocument/2006/relationships/slide" Target="slides/slide51.xml" /><Relationship Id="rId63" Type="http://schemas.openxmlformats.org/officeDocument/2006/relationships/tableStyles" Target="tableStyles.xml" /><Relationship Id="rId7" Type="http://schemas.openxmlformats.org/officeDocument/2006/relationships/slide" Target="slides/slide3.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slide" Target="slides/slide25.xml" /><Relationship Id="rId41" Type="http://schemas.openxmlformats.org/officeDocument/2006/relationships/slide" Target="slides/slide37.xml" /><Relationship Id="rId54" Type="http://schemas.openxmlformats.org/officeDocument/2006/relationships/slide" Target="slides/slide50.xml" /><Relationship Id="rId62" Type="http://schemas.openxmlformats.org/officeDocument/2006/relationships/theme" Target="theme/theme1.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slide" Target="slides/slide33.xml" /><Relationship Id="rId40" Type="http://schemas.openxmlformats.org/officeDocument/2006/relationships/slide" Target="slides/slide36.xml" /><Relationship Id="rId45" Type="http://schemas.openxmlformats.org/officeDocument/2006/relationships/slide" Target="slides/slide41.xml" /><Relationship Id="rId53" Type="http://schemas.openxmlformats.org/officeDocument/2006/relationships/slide" Target="slides/slide49.xml" /><Relationship Id="rId58" Type="http://schemas.openxmlformats.org/officeDocument/2006/relationships/slide" Target="slides/slide54.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49" Type="http://schemas.openxmlformats.org/officeDocument/2006/relationships/slide" Target="slides/slide45.xml" /><Relationship Id="rId57" Type="http://schemas.openxmlformats.org/officeDocument/2006/relationships/slide" Target="slides/slide53.xml" /><Relationship Id="rId61" Type="http://schemas.openxmlformats.org/officeDocument/2006/relationships/viewProps" Target="viewProps.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4" Type="http://schemas.openxmlformats.org/officeDocument/2006/relationships/slide" Target="slides/slide40.xml" /><Relationship Id="rId52" Type="http://schemas.openxmlformats.org/officeDocument/2006/relationships/slide" Target="slides/slide48.xml" /><Relationship Id="rId60" Type="http://schemas.openxmlformats.org/officeDocument/2006/relationships/presProps" Target="presProp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 Id="rId43" Type="http://schemas.openxmlformats.org/officeDocument/2006/relationships/slide" Target="slides/slide39.xml" /><Relationship Id="rId48" Type="http://schemas.openxmlformats.org/officeDocument/2006/relationships/slide" Target="slides/slide44.xml" /><Relationship Id="rId56" Type="http://schemas.openxmlformats.org/officeDocument/2006/relationships/slide" Target="slides/slide52.xml" /><Relationship Id="rId8" Type="http://schemas.openxmlformats.org/officeDocument/2006/relationships/slide" Target="slides/slide4.xml" /><Relationship Id="rId51" Type="http://schemas.openxmlformats.org/officeDocument/2006/relationships/slide" Target="slides/slide47.xml" /><Relationship Id="rId3" Type="http://schemas.openxmlformats.org/officeDocument/2006/relationships/customXml" Target="../customXml/item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slide" Target="slides/slide34.xml" /><Relationship Id="rId46" Type="http://schemas.openxmlformats.org/officeDocument/2006/relationships/slide" Target="slides/slide42.xml" /><Relationship Id="rId59"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CA0951-60AE-4084-65C0-BFE93D51210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a:extLst>
              <a:ext uri="{FF2B5EF4-FFF2-40B4-BE49-F238E27FC236}">
                <a16:creationId xmlns:a16="http://schemas.microsoft.com/office/drawing/2014/main" id="{B5EBDF19-8BE4-8718-6980-24631CD1C718}"/>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6B40A8BC-C6B3-4DCC-983F-EF1326413DDC}" type="datetimeFigureOut">
              <a:rPr lang="en-US"/>
              <a:pPr>
                <a:defRPr/>
              </a:pPr>
              <a:t>4/17/2023</a:t>
            </a:fld>
            <a:endParaRPr lang="en-US"/>
          </a:p>
        </p:txBody>
      </p:sp>
      <p:sp>
        <p:nvSpPr>
          <p:cNvPr id="4" name="Slide Image Placeholder 3">
            <a:extLst>
              <a:ext uri="{FF2B5EF4-FFF2-40B4-BE49-F238E27FC236}">
                <a16:creationId xmlns:a16="http://schemas.microsoft.com/office/drawing/2014/main" id="{1C6AAF23-A967-53A5-8D6C-6E1C07018F2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5FF93C-F7C6-7919-C3B9-48BDA70CA4A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47653BC-EBE7-7250-7937-79A33947238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a:extLst>
              <a:ext uri="{FF2B5EF4-FFF2-40B4-BE49-F238E27FC236}">
                <a16:creationId xmlns:a16="http://schemas.microsoft.com/office/drawing/2014/main" id="{F43E9ABA-C0E2-3EEF-8F6D-C882CDDC93C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C03E73B-93FE-4D9C-A320-E1572EDBC45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CF4C5BCA-E0B0-0922-EC42-D68EBD9560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95067DF2-ADF4-9300-A6BF-DB68F03572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5476" name="Slide Number Placeholder 3">
            <a:extLst>
              <a:ext uri="{FF2B5EF4-FFF2-40B4-BE49-F238E27FC236}">
                <a16:creationId xmlns:a16="http://schemas.microsoft.com/office/drawing/2014/main" id="{87080BDF-3A1E-8174-430D-FF40B97D2E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99C87948-61D3-4DCE-9814-345B1B0AF2A1}" type="slidenum">
              <a:rPr lang="en-US" altLang="en-US" sz="1200"/>
              <a:pPr/>
              <a:t>36</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slideMaster" Target="../slideMasters/slideMaster1.xml" /><Relationship Id="rId1" Type="http://schemas.openxmlformats.org/officeDocument/2006/relationships/themeOverride" Target="../theme/themeOverride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slideMaster" Target="../slideMasters/slideMaster1.xml" /><Relationship Id="rId1" Type="http://schemas.openxmlformats.org/officeDocument/2006/relationships/themeOverride" Target="../theme/themeOverride2.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 name="Date Placeholder 29">
            <a:extLst>
              <a:ext uri="{FF2B5EF4-FFF2-40B4-BE49-F238E27FC236}">
                <a16:creationId xmlns:a16="http://schemas.microsoft.com/office/drawing/2014/main" id="{AE16BE89-C125-BF9F-312C-94BF57F966D7}"/>
              </a:ext>
            </a:extLst>
          </p:cNvPr>
          <p:cNvSpPr>
            <a:spLocks noGrp="1"/>
          </p:cNvSpPr>
          <p:nvPr>
            <p:ph type="dt" sz="half" idx="10"/>
          </p:nvPr>
        </p:nvSpPr>
        <p:spPr/>
        <p:txBody>
          <a:bodyPr/>
          <a:lstStyle>
            <a:lvl1pPr>
              <a:defRPr/>
            </a:lvl1pPr>
          </a:lstStyle>
          <a:p>
            <a:pPr>
              <a:defRPr/>
            </a:pPr>
            <a:endParaRPr lang="en-US"/>
          </a:p>
        </p:txBody>
      </p:sp>
      <p:sp>
        <p:nvSpPr>
          <p:cNvPr id="3" name="Footer Placeholder 18">
            <a:extLst>
              <a:ext uri="{FF2B5EF4-FFF2-40B4-BE49-F238E27FC236}">
                <a16:creationId xmlns:a16="http://schemas.microsoft.com/office/drawing/2014/main" id="{0900FB12-244A-205C-E475-0D2B5D2F673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6">
            <a:extLst>
              <a:ext uri="{FF2B5EF4-FFF2-40B4-BE49-F238E27FC236}">
                <a16:creationId xmlns:a16="http://schemas.microsoft.com/office/drawing/2014/main" id="{C676CAE6-B0A5-5795-938F-9C3CD4FA0D66}"/>
              </a:ext>
            </a:extLst>
          </p:cNvPr>
          <p:cNvSpPr>
            <a:spLocks noGrp="1"/>
          </p:cNvSpPr>
          <p:nvPr>
            <p:ph type="sldNum" sz="quarter" idx="12"/>
          </p:nvPr>
        </p:nvSpPr>
        <p:spPr/>
        <p:txBody>
          <a:bodyPr/>
          <a:lstStyle>
            <a:lvl1pPr>
              <a:defRPr>
                <a:solidFill>
                  <a:srgbClr val="D1EAEE"/>
                </a:solidFill>
              </a:defRPr>
            </a:lvl1pPr>
          </a:lstStyle>
          <a:p>
            <a:fld id="{6DA16593-44A5-4118-ABA8-E640B3BED877}" type="slidenum">
              <a:rPr lang="en-US" altLang="en-US"/>
              <a:pPr/>
              <a:t>‹#›</a:t>
            </a:fld>
            <a:endParaRPr lang="en-US" altLang="en-US"/>
          </a:p>
        </p:txBody>
      </p:sp>
    </p:spTree>
    <p:extLst>
      <p:ext uri="{BB962C8B-B14F-4D97-AF65-F5344CB8AC3E}">
        <p14:creationId xmlns:p14="http://schemas.microsoft.com/office/powerpoint/2010/main" val="26307423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53C96430-0AF7-A457-00A1-EEAB98C2590D}"/>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3814CC36-826B-23B5-9AE1-5F6C8C4F15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8C03D08C-7600-4A77-2D33-CD66432C7AB4}"/>
              </a:ext>
            </a:extLst>
          </p:cNvPr>
          <p:cNvSpPr>
            <a:spLocks noGrp="1"/>
          </p:cNvSpPr>
          <p:nvPr>
            <p:ph type="sldNum" sz="quarter" idx="12"/>
          </p:nvPr>
        </p:nvSpPr>
        <p:spPr/>
        <p:txBody>
          <a:bodyPr/>
          <a:lstStyle>
            <a:lvl1pPr>
              <a:defRPr/>
            </a:lvl1pPr>
          </a:lstStyle>
          <a:p>
            <a:fld id="{D10F17E9-C61E-4177-B09F-8DA51D529C0B}" type="slidenum">
              <a:rPr lang="en-US" altLang="en-US"/>
              <a:pPr/>
              <a:t>‹#›</a:t>
            </a:fld>
            <a:endParaRPr lang="en-US" altLang="en-US"/>
          </a:p>
        </p:txBody>
      </p:sp>
    </p:spTree>
    <p:extLst>
      <p:ext uri="{BB962C8B-B14F-4D97-AF65-F5344CB8AC3E}">
        <p14:creationId xmlns:p14="http://schemas.microsoft.com/office/powerpoint/2010/main" val="217101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45DAE9FD-0EEB-6426-616C-70A87F4EC52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4842C39-225A-FA76-2943-FA8CBE6C70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3CA3841-7563-CF02-F0F3-3FB0CA1BCA96}"/>
              </a:ext>
            </a:extLst>
          </p:cNvPr>
          <p:cNvSpPr>
            <a:spLocks noGrp="1"/>
          </p:cNvSpPr>
          <p:nvPr>
            <p:ph type="sldNum" sz="quarter" idx="12"/>
          </p:nvPr>
        </p:nvSpPr>
        <p:spPr/>
        <p:txBody>
          <a:bodyPr/>
          <a:lstStyle>
            <a:lvl1pPr>
              <a:defRPr>
                <a:solidFill>
                  <a:srgbClr val="D1EAEE"/>
                </a:solidFill>
              </a:defRPr>
            </a:lvl1pPr>
          </a:lstStyle>
          <a:p>
            <a:fld id="{87788B82-0A84-410B-B7C3-69006046D265}" type="slidenum">
              <a:rPr lang="en-US" altLang="en-US"/>
              <a:pPr/>
              <a:t>‹#›</a:t>
            </a:fld>
            <a:endParaRPr lang="en-US" altLang="en-US"/>
          </a:p>
        </p:txBody>
      </p:sp>
    </p:spTree>
    <p:extLst>
      <p:ext uri="{BB962C8B-B14F-4D97-AF65-F5344CB8AC3E}">
        <p14:creationId xmlns:p14="http://schemas.microsoft.com/office/powerpoint/2010/main" val="164657925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4225C811-7F02-CD4E-A51C-A54A784BB4A5}"/>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4270ECBA-9722-DC57-DE22-F37520DFD5E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E3508E07-3EFD-9F0B-E1F1-3087486E386F}"/>
              </a:ext>
            </a:extLst>
          </p:cNvPr>
          <p:cNvSpPr>
            <a:spLocks noGrp="1"/>
          </p:cNvSpPr>
          <p:nvPr>
            <p:ph type="sldNum" sz="quarter" idx="12"/>
          </p:nvPr>
        </p:nvSpPr>
        <p:spPr/>
        <p:txBody>
          <a:bodyPr/>
          <a:lstStyle>
            <a:lvl1pPr>
              <a:defRPr/>
            </a:lvl1pPr>
          </a:lstStyle>
          <a:p>
            <a:fld id="{09EE7B21-418F-4C4A-9F95-447D181E733D}" type="slidenum">
              <a:rPr lang="en-US" altLang="en-US"/>
              <a:pPr/>
              <a:t>‹#›</a:t>
            </a:fld>
            <a:endParaRPr lang="en-US" altLang="en-US"/>
          </a:p>
        </p:txBody>
      </p:sp>
    </p:spTree>
    <p:extLst>
      <p:ext uri="{BB962C8B-B14F-4D97-AF65-F5344CB8AC3E}">
        <p14:creationId xmlns:p14="http://schemas.microsoft.com/office/powerpoint/2010/main" val="768065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CD1D19F6-D78F-0DC1-FC0C-8ED274818C5A}"/>
              </a:ext>
            </a:extLst>
          </p:cNvPr>
          <p:cNvSpPr>
            <a:spLocks noGrp="1"/>
          </p:cNvSpPr>
          <p:nvPr>
            <p:ph type="dt" sz="half" idx="10"/>
          </p:nvPr>
        </p:nvSpPr>
        <p:spPr/>
        <p:txBody>
          <a:bodyPr/>
          <a:lstStyle>
            <a:lvl1pPr>
              <a:defRPr/>
            </a:lvl1pPr>
          </a:lstStyle>
          <a:p>
            <a:pPr>
              <a:defRPr/>
            </a:pPr>
            <a:endParaRPr lang="en-US"/>
          </a:p>
        </p:txBody>
      </p:sp>
      <p:sp>
        <p:nvSpPr>
          <p:cNvPr id="8" name="Footer Placeholder 21">
            <a:extLst>
              <a:ext uri="{FF2B5EF4-FFF2-40B4-BE49-F238E27FC236}">
                <a16:creationId xmlns:a16="http://schemas.microsoft.com/office/drawing/2014/main" id="{F2F624CF-9483-E9E0-C7F0-3359B25AC0A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E3A698DC-80A6-8D1B-D5A4-08539287E2CA}"/>
              </a:ext>
            </a:extLst>
          </p:cNvPr>
          <p:cNvSpPr>
            <a:spLocks noGrp="1"/>
          </p:cNvSpPr>
          <p:nvPr>
            <p:ph type="sldNum" sz="quarter" idx="12"/>
          </p:nvPr>
        </p:nvSpPr>
        <p:spPr/>
        <p:txBody>
          <a:bodyPr/>
          <a:lstStyle>
            <a:lvl1pPr>
              <a:defRPr/>
            </a:lvl1pPr>
          </a:lstStyle>
          <a:p>
            <a:fld id="{833E0BC1-B555-4300-B57D-A5AC7A6E0A46}" type="slidenum">
              <a:rPr lang="en-US" altLang="en-US"/>
              <a:pPr/>
              <a:t>‹#›</a:t>
            </a:fld>
            <a:endParaRPr lang="en-US" altLang="en-US"/>
          </a:p>
        </p:txBody>
      </p:sp>
    </p:spTree>
    <p:extLst>
      <p:ext uri="{BB962C8B-B14F-4D97-AF65-F5344CB8AC3E}">
        <p14:creationId xmlns:p14="http://schemas.microsoft.com/office/powerpoint/2010/main" val="206006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8C4F963F-0EC1-0A57-42BA-286552C28061}"/>
              </a:ext>
            </a:extLst>
          </p:cNvPr>
          <p:cNvSpPr>
            <a:spLocks noGrp="1"/>
          </p:cNvSpPr>
          <p:nvPr>
            <p:ph type="dt" sz="half" idx="10"/>
          </p:nvPr>
        </p:nvSpPr>
        <p:spPr/>
        <p:txBody>
          <a:bodyPr/>
          <a:lstStyle>
            <a:lvl1pPr>
              <a:defRPr/>
            </a:lvl1pPr>
          </a:lstStyle>
          <a:p>
            <a:pPr>
              <a:defRPr/>
            </a:pPr>
            <a:endParaRPr lang="en-US"/>
          </a:p>
        </p:txBody>
      </p:sp>
      <p:sp>
        <p:nvSpPr>
          <p:cNvPr id="4" name="Footer Placeholder 21">
            <a:extLst>
              <a:ext uri="{FF2B5EF4-FFF2-40B4-BE49-F238E27FC236}">
                <a16:creationId xmlns:a16="http://schemas.microsoft.com/office/drawing/2014/main" id="{0E0792E6-EC03-2E58-97BF-0E5E8BC584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7D787C07-5E16-1CC7-E6E0-A31EF974CFD6}"/>
              </a:ext>
            </a:extLst>
          </p:cNvPr>
          <p:cNvSpPr>
            <a:spLocks noGrp="1"/>
          </p:cNvSpPr>
          <p:nvPr>
            <p:ph type="sldNum" sz="quarter" idx="12"/>
          </p:nvPr>
        </p:nvSpPr>
        <p:spPr/>
        <p:txBody>
          <a:bodyPr/>
          <a:lstStyle>
            <a:lvl1pPr>
              <a:defRPr/>
            </a:lvl1pPr>
          </a:lstStyle>
          <a:p>
            <a:fld id="{AE0747AA-656A-4FE9-99D9-42553064C6F9}" type="slidenum">
              <a:rPr lang="en-US" altLang="en-US"/>
              <a:pPr/>
              <a:t>‹#›</a:t>
            </a:fld>
            <a:endParaRPr lang="en-US" altLang="en-US"/>
          </a:p>
        </p:txBody>
      </p:sp>
    </p:spTree>
    <p:extLst>
      <p:ext uri="{BB962C8B-B14F-4D97-AF65-F5344CB8AC3E}">
        <p14:creationId xmlns:p14="http://schemas.microsoft.com/office/powerpoint/2010/main" val="95314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7FDB1CAE-27D2-6600-4DFD-0F85EB21ACA7}"/>
              </a:ext>
            </a:extLst>
          </p:cNvPr>
          <p:cNvSpPr>
            <a:spLocks noGrp="1"/>
          </p:cNvSpPr>
          <p:nvPr>
            <p:ph type="dt" sz="half" idx="10"/>
          </p:nvPr>
        </p:nvSpPr>
        <p:spPr/>
        <p:txBody>
          <a:bodyPr/>
          <a:lstStyle>
            <a:lvl1pPr>
              <a:defRPr/>
            </a:lvl1pPr>
          </a:lstStyle>
          <a:p>
            <a:pPr>
              <a:defRPr/>
            </a:pPr>
            <a:endParaRPr lang="en-US"/>
          </a:p>
        </p:txBody>
      </p:sp>
      <p:sp>
        <p:nvSpPr>
          <p:cNvPr id="3" name="Footer Placeholder 21">
            <a:extLst>
              <a:ext uri="{FF2B5EF4-FFF2-40B4-BE49-F238E27FC236}">
                <a16:creationId xmlns:a16="http://schemas.microsoft.com/office/drawing/2014/main" id="{FFC9B2B7-0851-15AC-CF3F-78701F9FAC8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9E2D426A-1115-41C7-43A5-9CDBE353E16A}"/>
              </a:ext>
            </a:extLst>
          </p:cNvPr>
          <p:cNvSpPr>
            <a:spLocks noGrp="1"/>
          </p:cNvSpPr>
          <p:nvPr>
            <p:ph type="sldNum" sz="quarter" idx="12"/>
          </p:nvPr>
        </p:nvSpPr>
        <p:spPr/>
        <p:txBody>
          <a:bodyPr/>
          <a:lstStyle>
            <a:lvl1pPr>
              <a:defRPr/>
            </a:lvl1pPr>
          </a:lstStyle>
          <a:p>
            <a:fld id="{EFC9423E-DF1E-4B5D-9056-49FAD903DAD6}" type="slidenum">
              <a:rPr lang="en-US" altLang="en-US"/>
              <a:pPr/>
              <a:t>‹#›</a:t>
            </a:fld>
            <a:endParaRPr lang="en-US" altLang="en-US"/>
          </a:p>
        </p:txBody>
      </p:sp>
    </p:spTree>
    <p:extLst>
      <p:ext uri="{BB962C8B-B14F-4D97-AF65-F5344CB8AC3E}">
        <p14:creationId xmlns:p14="http://schemas.microsoft.com/office/powerpoint/2010/main" val="249971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E1C641EA-213C-6847-FB9F-50DD81C0AFF5}"/>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7586B7CC-E17C-1832-19C6-B1D3B37BAD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A78CA9EA-FD9C-DE42-A882-7C95FE5A7D2D}"/>
              </a:ext>
            </a:extLst>
          </p:cNvPr>
          <p:cNvSpPr>
            <a:spLocks noGrp="1"/>
          </p:cNvSpPr>
          <p:nvPr>
            <p:ph type="sldNum" sz="quarter" idx="12"/>
          </p:nvPr>
        </p:nvSpPr>
        <p:spPr/>
        <p:txBody>
          <a:bodyPr/>
          <a:lstStyle>
            <a:lvl1pPr>
              <a:defRPr/>
            </a:lvl1pPr>
          </a:lstStyle>
          <a:p>
            <a:fld id="{1D8041D9-4872-4B8F-87D6-F7F69BD799A3}" type="slidenum">
              <a:rPr lang="en-US" altLang="en-US"/>
              <a:pPr/>
              <a:t>‹#›</a:t>
            </a:fld>
            <a:endParaRPr lang="en-US" altLang="en-US"/>
          </a:p>
        </p:txBody>
      </p:sp>
    </p:spTree>
    <p:extLst>
      <p:ext uri="{BB962C8B-B14F-4D97-AF65-F5344CB8AC3E}">
        <p14:creationId xmlns:p14="http://schemas.microsoft.com/office/powerpoint/2010/main" val="277144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3E20684D-E915-49FE-45BA-F235BE7E2A7A}"/>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a:extLst>
              <a:ext uri="{FF2B5EF4-FFF2-40B4-BE49-F238E27FC236}">
                <a16:creationId xmlns:a16="http://schemas.microsoft.com/office/drawing/2014/main" id="{499B6B54-9655-A19B-59F8-F23E00F21B10}"/>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15">
            <a:extLst>
              <a:ext uri="{FF2B5EF4-FFF2-40B4-BE49-F238E27FC236}">
                <a16:creationId xmlns:a16="http://schemas.microsoft.com/office/drawing/2014/main" id="{9D1A3366-2012-D81A-4742-2F7E2ABE9CF0}"/>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16">
            <a:extLst>
              <a:ext uri="{FF2B5EF4-FFF2-40B4-BE49-F238E27FC236}">
                <a16:creationId xmlns:a16="http://schemas.microsoft.com/office/drawing/2014/main" id="{1AE33878-69E1-A662-F270-F3047101DA80}"/>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BAA4860A-854E-573A-D8C0-DB655AFC7BC7}"/>
              </a:ext>
            </a:extLst>
          </p:cNvPr>
          <p:cNvSpPr>
            <a:spLocks noGrp="1"/>
          </p:cNvSpPr>
          <p:nvPr>
            <p:ph type="dt" sz="half" idx="10"/>
          </p:nvPr>
        </p:nvSpPr>
        <p:spPr/>
        <p:txBody>
          <a:bodyPr/>
          <a:lstStyle>
            <a:lvl1pPr>
              <a:defRPr/>
            </a:lvl1pPr>
          </a:lstStyle>
          <a:p>
            <a:pPr>
              <a:defRPr/>
            </a:pPr>
            <a:endParaRPr lang="en-US"/>
          </a:p>
        </p:txBody>
      </p:sp>
      <p:sp>
        <p:nvSpPr>
          <p:cNvPr id="10" name="Footer Placeholder 5">
            <a:extLst>
              <a:ext uri="{FF2B5EF4-FFF2-40B4-BE49-F238E27FC236}">
                <a16:creationId xmlns:a16="http://schemas.microsoft.com/office/drawing/2014/main" id="{26E7CD91-9DCA-876F-CE26-75EC095465CF}"/>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1D6DA839-6907-2AEA-CF64-1A20F5886D44}"/>
              </a:ext>
            </a:extLst>
          </p:cNvPr>
          <p:cNvSpPr>
            <a:spLocks noGrp="1"/>
          </p:cNvSpPr>
          <p:nvPr>
            <p:ph type="sldNum" sz="quarter" idx="12"/>
          </p:nvPr>
        </p:nvSpPr>
        <p:spPr>
          <a:xfrm>
            <a:off x="8077200" y="6356350"/>
            <a:ext cx="609600" cy="365125"/>
          </a:xfrm>
        </p:spPr>
        <p:txBody>
          <a:bodyPr/>
          <a:lstStyle>
            <a:lvl1pPr>
              <a:defRPr/>
            </a:lvl1pPr>
          </a:lstStyle>
          <a:p>
            <a:fld id="{01652E0F-BC8B-4C3F-A6C2-DA0AFD117CC1}" type="slidenum">
              <a:rPr lang="en-US" altLang="en-US"/>
              <a:pPr/>
              <a:t>‹#›</a:t>
            </a:fld>
            <a:endParaRPr lang="en-US" altLang="en-US"/>
          </a:p>
        </p:txBody>
      </p:sp>
    </p:spTree>
    <p:extLst>
      <p:ext uri="{BB962C8B-B14F-4D97-AF65-F5344CB8AC3E}">
        <p14:creationId xmlns:p14="http://schemas.microsoft.com/office/powerpoint/2010/main" val="204651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8EDF7DAB-5055-9250-C9AF-4E07E143CBB6}"/>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06B06D44-2971-0ABE-AA22-80B12318FE2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8CBEE20E-EB4D-389E-B175-684720D1B6AB}"/>
              </a:ext>
            </a:extLst>
          </p:cNvPr>
          <p:cNvSpPr>
            <a:spLocks noGrp="1"/>
          </p:cNvSpPr>
          <p:nvPr>
            <p:ph type="sldNum" sz="quarter" idx="12"/>
          </p:nvPr>
        </p:nvSpPr>
        <p:spPr/>
        <p:txBody>
          <a:bodyPr/>
          <a:lstStyle>
            <a:lvl1pPr>
              <a:defRPr/>
            </a:lvl1pPr>
          </a:lstStyle>
          <a:p>
            <a:fld id="{23B1111C-FF8D-4C54-A4F5-EB8BA458C80C}" type="slidenum">
              <a:rPr lang="en-US" altLang="en-US"/>
              <a:pPr/>
              <a:t>‹#›</a:t>
            </a:fld>
            <a:endParaRPr lang="en-US" altLang="en-US"/>
          </a:p>
        </p:txBody>
      </p:sp>
    </p:spTree>
    <p:extLst>
      <p:ext uri="{BB962C8B-B14F-4D97-AF65-F5344CB8AC3E}">
        <p14:creationId xmlns:p14="http://schemas.microsoft.com/office/powerpoint/2010/main" val="92457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2A1B6370-991F-A2E5-C590-970DFAED143B}"/>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A0481637-338E-BD9D-E79E-52FD062A599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89D0E601-63D8-AF40-27DE-9CB33003ACD5}"/>
              </a:ext>
            </a:extLst>
          </p:cNvPr>
          <p:cNvSpPr>
            <a:spLocks noGrp="1"/>
          </p:cNvSpPr>
          <p:nvPr>
            <p:ph type="sldNum" sz="quarter" idx="12"/>
          </p:nvPr>
        </p:nvSpPr>
        <p:spPr/>
        <p:txBody>
          <a:bodyPr/>
          <a:lstStyle>
            <a:lvl1pPr>
              <a:defRPr/>
            </a:lvl1pPr>
          </a:lstStyle>
          <a:p>
            <a:fld id="{D8FB8266-802F-4116-A581-ECD893BB23C9}" type="slidenum">
              <a:rPr lang="en-US" altLang="en-US"/>
              <a:pPr/>
              <a:t>‹#›</a:t>
            </a:fld>
            <a:endParaRPr lang="en-US" altLang="en-US"/>
          </a:p>
        </p:txBody>
      </p:sp>
    </p:spTree>
    <p:extLst>
      <p:ext uri="{BB962C8B-B14F-4D97-AF65-F5344CB8AC3E}">
        <p14:creationId xmlns:p14="http://schemas.microsoft.com/office/powerpoint/2010/main" val="3324460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92100"/>
            <a:ext cx="8229600" cy="5727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4C728429-040D-9CD4-7A25-B75F115F381D}"/>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3075E94-2FE5-CF8D-A6DE-69259374D591}"/>
              </a:ext>
            </a:extLst>
          </p:cNvPr>
          <p:cNvSpPr>
            <a:spLocks noGrp="1" noChangeArrowheads="1"/>
          </p:cNvSpPr>
          <p:nvPr>
            <p:ph type="ftr" sz="quarter" idx="11"/>
          </p:nvPr>
        </p:nvSpPr>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7060E20-FE7A-9F65-5622-DDF8079DF0D4}"/>
              </a:ext>
            </a:extLst>
          </p:cNvPr>
          <p:cNvSpPr>
            <a:spLocks noGrp="1" noChangeArrowheads="1"/>
          </p:cNvSpPr>
          <p:nvPr>
            <p:ph type="sldNum" sz="quarter" idx="12"/>
          </p:nvPr>
        </p:nvSpPr>
        <p:spPr/>
        <p:txBody>
          <a:bodyPr/>
          <a:lstStyle>
            <a:lvl1pPr>
              <a:defRPr/>
            </a:lvl1pPr>
          </a:lstStyle>
          <a:p>
            <a:fld id="{CBE59BF3-FC26-4011-90F7-172DDFFBB94D}" type="slidenum">
              <a:rPr lang="en-US" altLang="en-US"/>
              <a:pPr/>
              <a:t>‹#›</a:t>
            </a:fld>
            <a:endParaRPr lang="en-US" altLang="en-US"/>
          </a:p>
        </p:txBody>
      </p:sp>
    </p:spTree>
    <p:extLst>
      <p:ext uri="{BB962C8B-B14F-4D97-AF65-F5344CB8AC3E}">
        <p14:creationId xmlns:p14="http://schemas.microsoft.com/office/powerpoint/2010/main" val="1500019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عنوان واثنان من المحتوى فوق ال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1384300"/>
          </a:xfrm>
        </p:spPr>
        <p:txBody>
          <a:bodyPr/>
          <a:lstStyle/>
          <a:p>
            <a:r>
              <a:rPr lang="ar-SA"/>
              <a:t>انقر لتحرير نمط العنوان الرئيسي</a:t>
            </a:r>
          </a:p>
        </p:txBody>
      </p:sp>
      <p:sp>
        <p:nvSpPr>
          <p:cNvPr id="3" name="عنصر نائب للمحتوى 2"/>
          <p:cNvSpPr>
            <a:spLocks noGrp="1"/>
          </p:cNvSpPr>
          <p:nvPr>
            <p:ph sz="quarter" idx="1"/>
          </p:nvPr>
        </p:nvSpPr>
        <p:spPr>
          <a:xfrm>
            <a:off x="457200" y="1905000"/>
            <a:ext cx="4038600" cy="19812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quarter" idx="2"/>
          </p:nvPr>
        </p:nvSpPr>
        <p:spPr>
          <a:xfrm>
            <a:off x="4648200" y="1905000"/>
            <a:ext cx="4038600" cy="19812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half" idx="3"/>
          </p:nvPr>
        </p:nvSpPr>
        <p:spPr>
          <a:xfrm>
            <a:off x="457200" y="4038600"/>
            <a:ext cx="8229600" cy="19812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Rectangle 4">
            <a:extLst>
              <a:ext uri="{FF2B5EF4-FFF2-40B4-BE49-F238E27FC236}">
                <a16:creationId xmlns:a16="http://schemas.microsoft.com/office/drawing/2014/main" id="{8AA408B4-393C-F031-2306-CF67424ABE84}"/>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FD73C919-71BD-BD03-4D51-B4696C65447B}"/>
              </a:ext>
            </a:extLst>
          </p:cNvPr>
          <p:cNvSpPr>
            <a:spLocks noGrp="1" noChangeArrowheads="1"/>
          </p:cNvSpPr>
          <p:nvPr>
            <p:ph type="ftr" sz="quarter" idx="11"/>
          </p:nvPr>
        </p:nvSpPr>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AFAA47C7-5CE1-F0FB-9626-43D370D7A1C1}"/>
              </a:ext>
            </a:extLst>
          </p:cNvPr>
          <p:cNvSpPr>
            <a:spLocks noGrp="1" noChangeArrowheads="1"/>
          </p:cNvSpPr>
          <p:nvPr>
            <p:ph type="sldNum" sz="quarter" idx="12"/>
          </p:nvPr>
        </p:nvSpPr>
        <p:spPr/>
        <p:txBody>
          <a:bodyPr/>
          <a:lstStyle>
            <a:lvl1pPr>
              <a:defRPr/>
            </a:lvl1pPr>
          </a:lstStyle>
          <a:p>
            <a:fld id="{3FDA8379-628E-4069-A23E-B970548DD587}" type="slidenum">
              <a:rPr lang="en-US" altLang="en-US"/>
              <a:pPr/>
              <a:t>‹#›</a:t>
            </a:fld>
            <a:endParaRPr lang="en-US" altLang="en-US"/>
          </a:p>
        </p:txBody>
      </p:sp>
    </p:spTree>
    <p:extLst>
      <p:ext uri="{BB962C8B-B14F-4D97-AF65-F5344CB8AC3E}">
        <p14:creationId xmlns:p14="http://schemas.microsoft.com/office/powerpoint/2010/main" val="2696870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2.jpe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C165D80C-446C-6F3F-C124-5D197C83799A}"/>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7">
            <a:extLst>
              <a:ext uri="{FF2B5EF4-FFF2-40B4-BE49-F238E27FC236}">
                <a16:creationId xmlns:a16="http://schemas.microsoft.com/office/drawing/2014/main" id="{D12D9020-57C4-D861-4F4D-D828B1548A4A}"/>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Title Placeholder 8">
            <a:extLst>
              <a:ext uri="{FF2B5EF4-FFF2-40B4-BE49-F238E27FC236}">
                <a16:creationId xmlns:a16="http://schemas.microsoft.com/office/drawing/2014/main" id="{8CCFDFB5-056F-D138-C949-BF278748ECBE}"/>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a:extLst>
              <a:ext uri="{FF2B5EF4-FFF2-40B4-BE49-F238E27FC236}">
                <a16:creationId xmlns:a16="http://schemas.microsoft.com/office/drawing/2014/main" id="{38E41EE5-D03D-1C5B-6E32-B05239B6112F}"/>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941D3092-F9AB-A401-7A44-463ECDB1B9EA}"/>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a:extLst>
              <a:ext uri="{FF2B5EF4-FFF2-40B4-BE49-F238E27FC236}">
                <a16:creationId xmlns:a16="http://schemas.microsoft.com/office/drawing/2014/main" id="{2781CAE2-7352-18CD-7DF6-37D1581AEF5A}"/>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a:extLst>
              <a:ext uri="{FF2B5EF4-FFF2-40B4-BE49-F238E27FC236}">
                <a16:creationId xmlns:a16="http://schemas.microsoft.com/office/drawing/2014/main" id="{EC92C3F9-3023-3B8A-E9C2-2C21D60C3BA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fld id="{358A88A6-4055-41EC-B4B3-2EDEECF1F93E}" type="slidenum">
              <a:rPr lang="en-US" altLang="en-US"/>
              <a:pPr/>
              <a:t>‹#›</a:t>
            </a:fld>
            <a:endParaRPr lang="en-US" altLang="en-US"/>
          </a:p>
        </p:txBody>
      </p:sp>
      <p:grpSp>
        <p:nvGrpSpPr>
          <p:cNvPr id="1033" name="Group 1">
            <a:extLst>
              <a:ext uri="{FF2B5EF4-FFF2-40B4-BE49-F238E27FC236}">
                <a16:creationId xmlns:a16="http://schemas.microsoft.com/office/drawing/2014/main" id="{0904C0D1-76D0-F291-451B-00FBEDF36FA6}"/>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AB5F020E-F2E0-CB64-7C56-CFCCB97131AA}"/>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a:extLst>
                <a:ext uri="{FF2B5EF4-FFF2-40B4-BE49-F238E27FC236}">
                  <a16:creationId xmlns:a16="http://schemas.microsoft.com/office/drawing/2014/main" id="{A44EB34A-CACB-97CA-A383-BB39CC362035}"/>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879" r:id="rId1"/>
    <p:sldLayoutId id="2147483871" r:id="rId2"/>
    <p:sldLayoutId id="2147483880" r:id="rId3"/>
    <p:sldLayoutId id="2147483872" r:id="rId4"/>
    <p:sldLayoutId id="2147483873" r:id="rId5"/>
    <p:sldLayoutId id="2147483874" r:id="rId6"/>
    <p:sldLayoutId id="2147483875" r:id="rId7"/>
    <p:sldLayoutId id="2147483876" r:id="rId8"/>
    <p:sldLayoutId id="2147483881" r:id="rId9"/>
    <p:sldLayoutId id="2147483877" r:id="rId10"/>
    <p:sldLayoutId id="2147483878" r:id="rId11"/>
    <p:sldLayoutId id="2147483882" r:id="rId12"/>
    <p:sldLayoutId id="2147483883" r:id="rId13"/>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anose="020F0502020204030204" pitchFamily="34" charset="0"/>
        </a:defRPr>
      </a:lvl2pPr>
      <a:lvl3pPr algn="l" rtl="0" fontAlgn="base">
        <a:spcBef>
          <a:spcPct val="0"/>
        </a:spcBef>
        <a:spcAft>
          <a:spcPct val="0"/>
        </a:spcAft>
        <a:defRPr sz="5000">
          <a:solidFill>
            <a:schemeClr val="tx2"/>
          </a:solidFill>
          <a:latin typeface="Calibri" panose="020F0502020204030204" pitchFamily="34" charset="0"/>
        </a:defRPr>
      </a:lvl3pPr>
      <a:lvl4pPr algn="l" rtl="0" fontAlgn="base">
        <a:spcBef>
          <a:spcPct val="0"/>
        </a:spcBef>
        <a:spcAft>
          <a:spcPct val="0"/>
        </a:spcAft>
        <a:defRPr sz="5000">
          <a:solidFill>
            <a:schemeClr val="tx2"/>
          </a:solidFill>
          <a:latin typeface="Calibri" panose="020F0502020204030204" pitchFamily="34" charset="0"/>
        </a:defRPr>
      </a:lvl4pPr>
      <a:lvl5pPr algn="l" rtl="0" fontAlgn="base">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fontAlgn="base">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hyperlink" Target="http://emedicine.medscape.com/article/182098-overview" TargetMode="Externa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hyperlink" Target="http://emedicine.medscape.com/article/185856-overview" TargetMode="External" /><Relationship Id="rId2" Type="http://schemas.openxmlformats.org/officeDocument/2006/relationships/hyperlink" Target="http://emedicine.medscape.com/article/166724-overview" TargetMode="Externa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gif"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3.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3.jpeg" /><Relationship Id="rId1" Type="http://schemas.openxmlformats.org/officeDocument/2006/relationships/slideLayout" Target="../slideLayouts/slideLayout13.xml" /></Relationships>
</file>

<file path=ppt/slides/_rels/slide44.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8.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14C6A16-F862-A1C0-023C-43D212145702}"/>
              </a:ext>
            </a:extLst>
          </p:cNvPr>
          <p:cNvSpPr>
            <a:spLocks noGrp="1" noChangeArrowheads="1"/>
          </p:cNvSpPr>
          <p:nvPr>
            <p:ph type="ctrTitle"/>
          </p:nvPr>
        </p:nvSpPr>
        <p:spPr>
          <a:xfrm>
            <a:off x="685800" y="1997075"/>
            <a:ext cx="7772400" cy="1431925"/>
          </a:xfrm>
        </p:spPr>
        <p:txBody>
          <a:bodyPr anchorCtr="1"/>
          <a:lstStyle/>
          <a:p>
            <a:pPr algn="ctr" fontAlgn="auto">
              <a:spcAft>
                <a:spcPts val="0"/>
              </a:spcAft>
              <a:defRPr/>
            </a:pPr>
            <a:r>
              <a:rPr lang="en-US" sz="8000" dirty="0">
                <a:solidFill>
                  <a:srgbClr val="FFC000"/>
                </a:solidFill>
              </a:rPr>
              <a:t>Ascites</a:t>
            </a:r>
          </a:p>
        </p:txBody>
      </p:sp>
      <p:sp>
        <p:nvSpPr>
          <p:cNvPr id="7171" name="Rectangle 3">
            <a:extLst>
              <a:ext uri="{FF2B5EF4-FFF2-40B4-BE49-F238E27FC236}">
                <a16:creationId xmlns:a16="http://schemas.microsoft.com/office/drawing/2014/main" id="{8C4AD2EE-7700-D775-DF10-BE2ADA95641B}"/>
              </a:ext>
            </a:extLst>
          </p:cNvPr>
          <p:cNvSpPr>
            <a:spLocks noGrp="1" noChangeArrowheads="1"/>
          </p:cNvSpPr>
          <p:nvPr>
            <p:ph type="subTitle" idx="1"/>
          </p:nvPr>
        </p:nvSpPr>
        <p:spPr>
          <a:xfrm>
            <a:off x="1371600" y="3886200"/>
            <a:ext cx="6400800" cy="1752600"/>
          </a:xfrm>
        </p:spPr>
        <p:txBody>
          <a:bodyPr/>
          <a:lstStyle/>
          <a:p>
            <a:pPr marR="0" algn="ctr">
              <a:buFontTx/>
              <a:buNone/>
            </a:pPr>
            <a:r>
              <a:rPr lang="en-US" altLang="en-US" sz="3600" dirty="0"/>
              <a:t>Presented by</a:t>
            </a:r>
          </a:p>
          <a:p>
            <a:pPr marR="0" algn="ctr">
              <a:buFontTx/>
              <a:buNone/>
            </a:pPr>
            <a:r>
              <a:rPr lang="en-US" altLang="en-US" dirty="0" err="1"/>
              <a:t>Dr</a:t>
            </a:r>
            <a:r>
              <a:rPr lang="en-US" altLang="en-US" dirty="0"/>
              <a:t> ROBINS ROY</a:t>
            </a:r>
          </a:p>
          <a:p>
            <a:pPr marR="0" algn="ctr">
              <a:buFontTx/>
              <a:buNone/>
            </a:pPr>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B100BA5-E1F8-D88D-B674-C143CF72B924}"/>
              </a:ext>
            </a:extLst>
          </p:cNvPr>
          <p:cNvSpPr>
            <a:spLocks noGrp="1" noChangeArrowheads="1"/>
          </p:cNvSpPr>
          <p:nvPr>
            <p:ph type="title"/>
          </p:nvPr>
        </p:nvSpPr>
        <p:spPr>
          <a:xfrm>
            <a:off x="457200" y="292100"/>
            <a:ext cx="8229600" cy="1003300"/>
          </a:xfrm>
        </p:spPr>
        <p:txBody>
          <a:bodyPr/>
          <a:lstStyle/>
          <a:p>
            <a:pPr algn="ctr"/>
            <a:r>
              <a:rPr lang="en-US" altLang="en-US" sz="4800">
                <a:solidFill>
                  <a:srgbClr val="FFC000"/>
                </a:solidFill>
              </a:rPr>
              <a:t>Ascites</a:t>
            </a:r>
          </a:p>
        </p:txBody>
      </p:sp>
      <p:sp>
        <p:nvSpPr>
          <p:cNvPr id="8195" name="Rectangle 3">
            <a:extLst>
              <a:ext uri="{FF2B5EF4-FFF2-40B4-BE49-F238E27FC236}">
                <a16:creationId xmlns:a16="http://schemas.microsoft.com/office/drawing/2014/main" id="{C4218ED7-081E-9C01-BE47-2A2DFA59D915}"/>
              </a:ext>
            </a:extLst>
          </p:cNvPr>
          <p:cNvSpPr>
            <a:spLocks noGrp="1" noChangeArrowheads="1"/>
          </p:cNvSpPr>
          <p:nvPr>
            <p:ph idx="1"/>
          </p:nvPr>
        </p:nvSpPr>
        <p:spPr>
          <a:xfrm>
            <a:off x="457200" y="1752600"/>
            <a:ext cx="8229600" cy="4724400"/>
          </a:xfrm>
        </p:spPr>
        <p:txBody>
          <a:bodyPr/>
          <a:lstStyle/>
          <a:p>
            <a:pPr marL="0" indent="0">
              <a:buNone/>
            </a:pPr>
            <a:endParaRPr lang="en-US" altLang="en-US" dirty="0"/>
          </a:p>
          <a:p>
            <a:r>
              <a:rPr lang="en-US" altLang="en-US" dirty="0"/>
              <a:t> Defined as the accumulation of fluid in the peritoneal cavity.  </a:t>
            </a:r>
          </a:p>
          <a:p>
            <a:r>
              <a:rPr lang="en-US" altLang="en-US" dirty="0"/>
              <a:t>It is a common clinical finding, with many </a:t>
            </a:r>
            <a:r>
              <a:rPr lang="en-US" altLang="en-US" dirty="0" err="1"/>
              <a:t>extraperitoneal</a:t>
            </a:r>
            <a:r>
              <a:rPr lang="en-US" altLang="en-US" dirty="0"/>
              <a:t> and peritoneal causes , but most common from liver cirrhosis .</a:t>
            </a:r>
          </a:p>
          <a:p>
            <a:endParaRPr lang="en-US" altLang="en-US" sz="2800" dirty="0"/>
          </a:p>
          <a:p>
            <a:endParaRPr lang="en-US" altLang="en-US" sz="2000" dirty="0"/>
          </a:p>
          <a:p>
            <a:endParaRPr lang="en-US" altLang="en-US" sz="2000" dirty="0"/>
          </a:p>
          <a:p>
            <a:endParaRPr lang="en-US"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53486C7-31F8-9828-800B-99DA5E17ABE6}"/>
              </a:ext>
            </a:extLst>
          </p:cNvPr>
          <p:cNvSpPr>
            <a:spLocks noGrp="1" noChangeArrowheads="1"/>
          </p:cNvSpPr>
          <p:nvPr>
            <p:ph type="title"/>
          </p:nvPr>
        </p:nvSpPr>
        <p:spPr>
          <a:xfrm>
            <a:off x="533400" y="0"/>
            <a:ext cx="8229600" cy="1155700"/>
          </a:xfrm>
        </p:spPr>
        <p:txBody>
          <a:bodyPr/>
          <a:lstStyle/>
          <a:p>
            <a:pPr algn="ctr"/>
            <a:r>
              <a:rPr lang="en-US" altLang="en-US">
                <a:solidFill>
                  <a:schemeClr val="hlink"/>
                </a:solidFill>
              </a:rPr>
              <a:t>CAUSES OF ASCITES</a:t>
            </a:r>
          </a:p>
        </p:txBody>
      </p:sp>
      <p:sp>
        <p:nvSpPr>
          <p:cNvPr id="14339" name="Rectangle 3">
            <a:extLst>
              <a:ext uri="{FF2B5EF4-FFF2-40B4-BE49-F238E27FC236}">
                <a16:creationId xmlns:a16="http://schemas.microsoft.com/office/drawing/2014/main" id="{B685D784-B1A6-F396-1915-16998CB89D41}"/>
              </a:ext>
            </a:extLst>
          </p:cNvPr>
          <p:cNvSpPr>
            <a:spLocks noGrp="1" noChangeArrowheads="1"/>
          </p:cNvSpPr>
          <p:nvPr>
            <p:ph idx="1"/>
          </p:nvPr>
        </p:nvSpPr>
        <p:spPr>
          <a:xfrm>
            <a:off x="457200" y="1371600"/>
            <a:ext cx="8229600" cy="5105400"/>
          </a:xfrm>
        </p:spPr>
        <p:txBody>
          <a:bodyPr/>
          <a:lstStyle/>
          <a:p>
            <a:pPr marL="609600" indent="-609600">
              <a:buFontTx/>
              <a:buNone/>
            </a:pPr>
            <a:r>
              <a:rPr lang="en-US" altLang="en-US" sz="2400" b="1" dirty="0"/>
              <a:t> </a:t>
            </a:r>
            <a:r>
              <a:rPr lang="en-US" altLang="en-US" sz="2400" b="1" dirty="0">
                <a:solidFill>
                  <a:schemeClr val="hlink"/>
                </a:solidFill>
              </a:rPr>
              <a:t>ASCITES WITH ANASARCA</a:t>
            </a:r>
          </a:p>
          <a:p>
            <a:pPr marL="609600" indent="-609600"/>
            <a:r>
              <a:rPr lang="en-US" altLang="en-US" sz="2400" dirty="0"/>
              <a:t> congestive cardiac failure</a:t>
            </a:r>
          </a:p>
          <a:p>
            <a:pPr marL="609600" indent="-609600"/>
            <a:r>
              <a:rPr lang="en-US" altLang="en-US" sz="2400" dirty="0"/>
              <a:t> </a:t>
            </a:r>
            <a:r>
              <a:rPr lang="en-US" altLang="en-US" sz="2400" dirty="0" err="1"/>
              <a:t>nephrotic</a:t>
            </a:r>
            <a:r>
              <a:rPr lang="en-US" altLang="en-US" sz="2400" dirty="0"/>
              <a:t> syndrome</a:t>
            </a:r>
          </a:p>
          <a:p>
            <a:pPr marL="609600" indent="-609600"/>
            <a:r>
              <a:rPr lang="en-US" altLang="en-US" sz="2400" dirty="0"/>
              <a:t> </a:t>
            </a:r>
            <a:r>
              <a:rPr lang="en-US" altLang="en-US" sz="2400" dirty="0" err="1"/>
              <a:t>hypoproteinemia</a:t>
            </a:r>
            <a:r>
              <a:rPr lang="en-US" altLang="en-US" sz="2400" dirty="0"/>
              <a:t> with severe anemia {nutritional}</a:t>
            </a:r>
          </a:p>
          <a:p>
            <a:pPr marL="609600" indent="-609600"/>
            <a:r>
              <a:rPr lang="en-US" altLang="en-US" sz="2400" dirty="0"/>
              <a:t> pericardial effusion </a:t>
            </a:r>
          </a:p>
          <a:p>
            <a:pPr marL="609600" indent="-609600"/>
            <a:r>
              <a:rPr lang="en-US" altLang="en-US" sz="2400" dirty="0"/>
              <a:t> Constrictive pericarditis</a:t>
            </a:r>
          </a:p>
          <a:p>
            <a:pPr marL="609600" indent="-609600"/>
            <a:r>
              <a:rPr lang="en-US" altLang="en-US" sz="2400" dirty="0"/>
              <a:t> </a:t>
            </a:r>
            <a:r>
              <a:rPr lang="en-US" altLang="en-US" sz="2400" dirty="0" err="1"/>
              <a:t>Myxoedema</a:t>
            </a:r>
            <a:endParaRPr lang="en-US" altLang="en-US" sz="2400" dirty="0"/>
          </a:p>
          <a:p>
            <a:pPr marL="609600" indent="-609600"/>
            <a:r>
              <a:rPr lang="en-US" altLang="en-US" sz="2400" dirty="0"/>
              <a:t> Protein losing enteropathy</a:t>
            </a:r>
          </a:p>
          <a:p>
            <a:pPr marL="609600" indent="-609600"/>
            <a:r>
              <a:rPr lang="en-US" altLang="en-US" sz="2400" dirty="0"/>
              <a:t> Epidemic dropsy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80195106-9B8B-A753-E366-B96D1912AE6E}"/>
              </a:ext>
            </a:extLst>
          </p:cNvPr>
          <p:cNvSpPr>
            <a:spLocks noGrp="1" noChangeArrowheads="1"/>
          </p:cNvSpPr>
          <p:nvPr>
            <p:ph type="title"/>
          </p:nvPr>
        </p:nvSpPr>
        <p:spPr>
          <a:xfrm>
            <a:off x="457200" y="0"/>
            <a:ext cx="8229600" cy="1143000"/>
          </a:xfrm>
        </p:spPr>
        <p:txBody>
          <a:bodyPr/>
          <a:lstStyle/>
          <a:p>
            <a:r>
              <a:rPr lang="en-US" altLang="en-US" sz="2800" b="1">
                <a:solidFill>
                  <a:srgbClr val="FFCC00"/>
                </a:solidFill>
              </a:rPr>
              <a:t>ASCITES WITHOUT ANASARCA</a:t>
            </a:r>
          </a:p>
        </p:txBody>
      </p:sp>
      <p:sp>
        <p:nvSpPr>
          <p:cNvPr id="11267" name="Rectangle 6">
            <a:extLst>
              <a:ext uri="{FF2B5EF4-FFF2-40B4-BE49-F238E27FC236}">
                <a16:creationId xmlns:a16="http://schemas.microsoft.com/office/drawing/2014/main" id="{8BA25E41-4162-A9B0-CBBB-E96B26845184}"/>
              </a:ext>
            </a:extLst>
          </p:cNvPr>
          <p:cNvSpPr>
            <a:spLocks noGrp="1" noChangeArrowheads="1"/>
          </p:cNvSpPr>
          <p:nvPr>
            <p:ph idx="1"/>
          </p:nvPr>
        </p:nvSpPr>
        <p:spPr>
          <a:xfrm>
            <a:off x="457200" y="1447800"/>
            <a:ext cx="8229600" cy="5105400"/>
          </a:xfrm>
        </p:spPr>
        <p:txBody>
          <a:bodyPr>
            <a:normAutofit fontScale="92500" lnSpcReduction="10000"/>
          </a:bodyPr>
          <a:lstStyle/>
          <a:p>
            <a:pPr marL="274320" indent="-274320" fontAlgn="auto">
              <a:lnSpc>
                <a:spcPct val="90000"/>
              </a:lnSpc>
              <a:spcAft>
                <a:spcPts val="0"/>
              </a:spcAft>
              <a:buClr>
                <a:schemeClr val="accent3"/>
              </a:buClr>
              <a:buFont typeface="Arial" pitchFamily="34" charset="0"/>
              <a:buChar char="•"/>
              <a:defRPr/>
            </a:pPr>
            <a:r>
              <a:rPr lang="en-US" sz="2000" dirty="0"/>
              <a:t> </a:t>
            </a:r>
            <a:r>
              <a:rPr lang="en-US" sz="2400" dirty="0"/>
              <a:t>Cirrhosis of liver (may lead to </a:t>
            </a:r>
            <a:r>
              <a:rPr lang="en-US" sz="2400" dirty="0" err="1"/>
              <a:t>anasarca</a:t>
            </a:r>
            <a:r>
              <a:rPr lang="en-US" sz="2400" dirty="0"/>
              <a:t>)</a:t>
            </a:r>
          </a:p>
          <a:p>
            <a:pPr marL="640080" lvl="1" indent="-246888" fontAlgn="auto">
              <a:lnSpc>
                <a:spcPct val="90000"/>
              </a:lnSpc>
              <a:spcAft>
                <a:spcPts val="0"/>
              </a:spcAft>
              <a:buFont typeface="Tahoma" pitchFamily="34" charset="0"/>
              <a:buNone/>
              <a:defRPr/>
            </a:pPr>
            <a:r>
              <a:rPr lang="en-US" dirty="0"/>
              <a:t> Peritonitis –</a:t>
            </a:r>
          </a:p>
          <a:p>
            <a:pPr marL="640080" lvl="1" indent="-246888" fontAlgn="auto">
              <a:lnSpc>
                <a:spcPct val="90000"/>
              </a:lnSpc>
              <a:spcAft>
                <a:spcPts val="0"/>
              </a:spcAft>
              <a:buFont typeface="Wingdings 2"/>
              <a:buChar char=""/>
              <a:defRPr/>
            </a:pPr>
            <a:r>
              <a:rPr lang="en-US" dirty="0"/>
              <a:t>acute </a:t>
            </a:r>
            <a:r>
              <a:rPr lang="en-US" dirty="0" err="1"/>
              <a:t>pyogenic</a:t>
            </a:r>
            <a:r>
              <a:rPr lang="en-US" dirty="0"/>
              <a:t>  peritonitis</a:t>
            </a:r>
          </a:p>
          <a:p>
            <a:pPr marL="640080" lvl="1" indent="-246888" fontAlgn="auto">
              <a:lnSpc>
                <a:spcPct val="90000"/>
              </a:lnSpc>
              <a:spcAft>
                <a:spcPts val="0"/>
              </a:spcAft>
              <a:buFont typeface="Wingdings 2"/>
              <a:buChar char=""/>
              <a:defRPr/>
            </a:pPr>
            <a:r>
              <a:rPr lang="en-US" dirty="0" err="1"/>
              <a:t>Tuberculous</a:t>
            </a:r>
            <a:r>
              <a:rPr lang="en-US" dirty="0"/>
              <a:t> peritonitis</a:t>
            </a:r>
          </a:p>
          <a:p>
            <a:pPr marL="640080" lvl="1" indent="-246888" fontAlgn="auto">
              <a:lnSpc>
                <a:spcPct val="90000"/>
              </a:lnSpc>
              <a:spcAft>
                <a:spcPts val="0"/>
              </a:spcAft>
              <a:buFont typeface="Wingdings 2"/>
              <a:buChar char=""/>
              <a:defRPr/>
            </a:pPr>
            <a:r>
              <a:rPr lang="en-US" dirty="0"/>
              <a:t>Malignant peritonitis</a:t>
            </a:r>
          </a:p>
          <a:p>
            <a:pPr marL="640080" lvl="1" indent="-246888" fontAlgn="auto">
              <a:lnSpc>
                <a:spcPct val="90000"/>
              </a:lnSpc>
              <a:spcAft>
                <a:spcPts val="0"/>
              </a:spcAft>
              <a:buFont typeface="Wingdings 2"/>
              <a:buChar char=""/>
              <a:defRPr/>
            </a:pPr>
            <a:r>
              <a:rPr lang="en-US" dirty="0" err="1"/>
              <a:t>Sponteneous</a:t>
            </a:r>
            <a:r>
              <a:rPr lang="en-US" dirty="0"/>
              <a:t> bacterial </a:t>
            </a:r>
            <a:r>
              <a:rPr lang="en-US" dirty="0" err="1"/>
              <a:t>peritonistis</a:t>
            </a:r>
            <a:endParaRPr lang="en-US" dirty="0"/>
          </a:p>
          <a:p>
            <a:pPr marL="640080" lvl="1" indent="-246888" fontAlgn="auto">
              <a:lnSpc>
                <a:spcPct val="90000"/>
              </a:lnSpc>
              <a:spcAft>
                <a:spcPts val="0"/>
              </a:spcAft>
              <a:buFont typeface="Arial" pitchFamily="34" charset="0"/>
              <a:buChar char="•"/>
              <a:defRPr/>
            </a:pPr>
            <a:r>
              <a:rPr lang="en-US" dirty="0"/>
              <a:t> Portal vein thrombosis</a:t>
            </a:r>
          </a:p>
          <a:p>
            <a:pPr marL="640080" lvl="1" indent="-246888" fontAlgn="auto">
              <a:lnSpc>
                <a:spcPct val="90000"/>
              </a:lnSpc>
              <a:spcAft>
                <a:spcPts val="0"/>
              </a:spcAft>
              <a:buFont typeface="Arial" pitchFamily="34" charset="0"/>
              <a:buChar char="•"/>
              <a:defRPr/>
            </a:pPr>
            <a:r>
              <a:rPr lang="en-US" dirty="0"/>
              <a:t> </a:t>
            </a:r>
            <a:r>
              <a:rPr lang="en-US" dirty="0" err="1"/>
              <a:t>Meig’s</a:t>
            </a:r>
            <a:r>
              <a:rPr lang="en-US" dirty="0"/>
              <a:t> syndrome</a:t>
            </a:r>
          </a:p>
          <a:p>
            <a:pPr marL="640080" lvl="1" indent="-246888" fontAlgn="auto">
              <a:lnSpc>
                <a:spcPct val="90000"/>
              </a:lnSpc>
              <a:spcAft>
                <a:spcPts val="0"/>
              </a:spcAft>
              <a:buFont typeface="Arial" pitchFamily="34" charset="0"/>
              <a:buChar char="•"/>
              <a:defRPr/>
            </a:pPr>
            <a:r>
              <a:rPr lang="en-US" dirty="0"/>
              <a:t> Pancreatic </a:t>
            </a:r>
            <a:r>
              <a:rPr lang="en-US" dirty="0" err="1"/>
              <a:t>ascites</a:t>
            </a:r>
            <a:r>
              <a:rPr lang="en-US" dirty="0"/>
              <a:t> (</a:t>
            </a:r>
            <a:r>
              <a:rPr lang="en-US" dirty="0" err="1"/>
              <a:t>e.g</a:t>
            </a:r>
            <a:r>
              <a:rPr lang="en-US" dirty="0"/>
              <a:t> from acute pancreatitis0</a:t>
            </a:r>
          </a:p>
          <a:p>
            <a:pPr marL="640080" lvl="1" indent="-246888" fontAlgn="auto">
              <a:lnSpc>
                <a:spcPct val="90000"/>
              </a:lnSpc>
              <a:spcAft>
                <a:spcPts val="0"/>
              </a:spcAft>
              <a:buFont typeface="Arial" pitchFamily="34" charset="0"/>
              <a:buChar char="•"/>
              <a:defRPr/>
            </a:pPr>
            <a:r>
              <a:rPr lang="en-US" dirty="0"/>
              <a:t> Hepatic vein thrombosis ( Budd chiari syndrome)</a:t>
            </a:r>
          </a:p>
          <a:p>
            <a:pPr marL="640080" lvl="1" indent="-246888" fontAlgn="auto">
              <a:lnSpc>
                <a:spcPct val="90000"/>
              </a:lnSpc>
              <a:spcAft>
                <a:spcPts val="0"/>
              </a:spcAft>
              <a:buFont typeface="Arial" pitchFamily="34" charset="0"/>
              <a:buChar char="•"/>
              <a:defRPr/>
            </a:pPr>
            <a:r>
              <a:rPr lang="en-US" dirty="0"/>
              <a:t> Rupture of hollow </a:t>
            </a:r>
            <a:r>
              <a:rPr lang="en-US" dirty="0" err="1"/>
              <a:t>viscus</a:t>
            </a:r>
            <a:r>
              <a:rPr lang="en-US" dirty="0"/>
              <a:t> within abdomen </a:t>
            </a:r>
          </a:p>
          <a:p>
            <a:pPr marL="640080" lvl="1" indent="-246888" fontAlgn="auto">
              <a:lnSpc>
                <a:spcPct val="90000"/>
              </a:lnSpc>
              <a:spcAft>
                <a:spcPts val="0"/>
              </a:spcAft>
              <a:buFont typeface="Arial" pitchFamily="34" charset="0"/>
              <a:buChar char="•"/>
              <a:defRPr/>
            </a:pPr>
            <a:r>
              <a:rPr lang="en-US" dirty="0"/>
              <a:t> Lymphoma or </a:t>
            </a:r>
            <a:r>
              <a:rPr lang="en-US" dirty="0" err="1"/>
              <a:t>leukemias</a:t>
            </a:r>
            <a:endParaRPr lang="en-US" dirty="0"/>
          </a:p>
          <a:p>
            <a:pPr marL="640080" lvl="1" indent="-246888" fontAlgn="auto">
              <a:lnSpc>
                <a:spcPct val="90000"/>
              </a:lnSpc>
              <a:spcAft>
                <a:spcPts val="0"/>
              </a:spcAft>
              <a:buFont typeface="Arial" pitchFamily="34" charset="0"/>
              <a:buChar char="•"/>
              <a:defRPr/>
            </a:pPr>
            <a:r>
              <a:rPr lang="en-US" dirty="0"/>
              <a:t> </a:t>
            </a:r>
            <a:r>
              <a:rPr lang="en-US" dirty="0" err="1"/>
              <a:t>Chylous</a:t>
            </a:r>
            <a:r>
              <a:rPr lang="en-US" dirty="0"/>
              <a:t> </a:t>
            </a:r>
            <a:r>
              <a:rPr lang="en-US" dirty="0" err="1"/>
              <a:t>ascites</a:t>
            </a:r>
            <a:endParaRPr lang="en-US" dirty="0"/>
          </a:p>
          <a:p>
            <a:pPr marL="640080" lvl="1" indent="-246888" fontAlgn="auto">
              <a:lnSpc>
                <a:spcPct val="90000"/>
              </a:lnSpc>
              <a:spcAft>
                <a:spcPts val="0"/>
              </a:spcAft>
              <a:buFont typeface="Arial" pitchFamily="34" charset="0"/>
              <a:buChar char="•"/>
              <a:defRPr/>
            </a:pPr>
            <a:r>
              <a:rPr lang="en-US" dirty="0"/>
              <a:t> </a:t>
            </a:r>
            <a:r>
              <a:rPr lang="en-US" dirty="0" err="1"/>
              <a:t>Haemoperitoneum</a:t>
            </a:r>
            <a:r>
              <a:rPr lang="en-US" dirty="0"/>
              <a:t> following trauma</a:t>
            </a:r>
          </a:p>
          <a:p>
            <a:pPr marL="393192" lvl="1" indent="0" fontAlgn="auto">
              <a:lnSpc>
                <a:spcPct val="90000"/>
              </a:lnSpc>
              <a:spcAft>
                <a:spcPts val="0"/>
              </a:spcAft>
              <a:buNone/>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DEDDCC7B-8B67-325D-F953-73C12F6776E8}"/>
              </a:ext>
            </a:extLst>
          </p:cNvPr>
          <p:cNvSpPr>
            <a:spLocks noGrp="1" noChangeArrowheads="1"/>
          </p:cNvSpPr>
          <p:nvPr>
            <p:ph idx="1"/>
          </p:nvPr>
        </p:nvSpPr>
        <p:spPr/>
        <p:txBody>
          <a:bodyPr/>
          <a:lstStyle/>
          <a:p>
            <a:pPr>
              <a:buFontTx/>
              <a:buNone/>
            </a:pPr>
            <a:r>
              <a:rPr lang="en-US" altLang="en-US" sz="3600" dirty="0">
                <a:solidFill>
                  <a:srgbClr val="FF0000"/>
                </a:solidFill>
              </a:rPr>
              <a:t>Most Common cause</a:t>
            </a:r>
          </a:p>
          <a:p>
            <a:r>
              <a:rPr lang="en-US" altLang="en-US" sz="3600" dirty="0"/>
              <a:t> </a:t>
            </a:r>
            <a:r>
              <a:rPr lang="en-US" altLang="en-US" dirty="0"/>
              <a:t>Portal HTN secondary to chronic liver diseases ( cirrhosis) </a:t>
            </a:r>
          </a:p>
          <a:p>
            <a:pPr lvl="1">
              <a:buClr>
                <a:srgbClr val="FFFF00"/>
              </a:buClr>
              <a:buFont typeface="Arial" panose="020B0604020202020204" pitchFamily="34" charset="0"/>
              <a:buChar char="•"/>
            </a:pPr>
            <a:r>
              <a:rPr lang="en-US" altLang="en-US" sz="3200" dirty="0"/>
              <a:t>Intra-abdominal malignancy </a:t>
            </a:r>
          </a:p>
          <a:p>
            <a:pPr lvl="1">
              <a:buClr>
                <a:srgbClr val="FFFF00"/>
              </a:buClr>
              <a:buFont typeface="Arial" panose="020B0604020202020204" pitchFamily="34" charset="0"/>
              <a:buChar char="•"/>
            </a:pPr>
            <a:r>
              <a:rPr lang="en-US" altLang="en-US" sz="3200" dirty="0"/>
              <a:t>Congestive Heart Failure </a:t>
            </a:r>
          </a:p>
          <a:p>
            <a:pPr lvl="1">
              <a:buClr>
                <a:srgbClr val="FFFF00"/>
              </a:buClr>
              <a:buFont typeface="Arial" panose="020B0604020202020204" pitchFamily="34" charset="0"/>
              <a:buChar char="•"/>
            </a:pPr>
            <a:r>
              <a:rPr lang="en-US" altLang="en-US" sz="3200" dirty="0"/>
              <a:t>Mycobacterium tuberculosis </a:t>
            </a:r>
          </a:p>
          <a:p>
            <a:pPr>
              <a:buFontTx/>
              <a:buNone/>
            </a:pPr>
            <a:endParaRPr lang="en-US" altLang="en-US" dirty="0"/>
          </a:p>
          <a:p>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a:extLst>
              <a:ext uri="{FF2B5EF4-FFF2-40B4-BE49-F238E27FC236}">
                <a16:creationId xmlns:a16="http://schemas.microsoft.com/office/drawing/2014/main" id="{116A5DBC-9B44-9D47-FA1D-01B548C1826B}"/>
              </a:ext>
            </a:extLst>
          </p:cNvPr>
          <p:cNvSpPr>
            <a:spLocks noGrp="1"/>
          </p:cNvSpPr>
          <p:nvPr>
            <p:ph type="title"/>
          </p:nvPr>
        </p:nvSpPr>
        <p:spPr/>
        <p:txBody>
          <a:bodyPr/>
          <a:lstStyle/>
          <a:p>
            <a:pPr algn="ctr"/>
            <a:r>
              <a:rPr lang="en-US" altLang="en-US" sz="4800" b="1">
                <a:solidFill>
                  <a:srgbClr val="FFC000"/>
                </a:solidFill>
              </a:rPr>
              <a:t>Portal Hypertension</a:t>
            </a:r>
            <a:endParaRPr lang="ar-SA" altLang="en-US" sz="4800">
              <a:solidFill>
                <a:srgbClr val="FFC000"/>
              </a:solidFill>
            </a:endParaRPr>
          </a:p>
        </p:txBody>
      </p:sp>
      <p:sp>
        <p:nvSpPr>
          <p:cNvPr id="19459" name="عنصر نائب للمحتوى 2">
            <a:extLst>
              <a:ext uri="{FF2B5EF4-FFF2-40B4-BE49-F238E27FC236}">
                <a16:creationId xmlns:a16="http://schemas.microsoft.com/office/drawing/2014/main" id="{B6864C5C-A736-2538-BD6D-DE4DED8F3D9A}"/>
              </a:ext>
            </a:extLst>
          </p:cNvPr>
          <p:cNvSpPr>
            <a:spLocks noGrp="1"/>
          </p:cNvSpPr>
          <p:nvPr>
            <p:ph idx="1"/>
          </p:nvPr>
        </p:nvSpPr>
        <p:spPr/>
        <p:txBody>
          <a:bodyPr/>
          <a:lstStyle/>
          <a:p>
            <a:r>
              <a:rPr lang="en-US" altLang="en-US"/>
              <a:t>It is a high blood pressure in the portal vein and its tributaries(portal venous system).</a:t>
            </a:r>
          </a:p>
          <a:p>
            <a:r>
              <a:rPr lang="en-US" altLang="en-US"/>
              <a:t>It is  defined as a portal pressure gradient (the difference in pressure between the portal vein and the hepatic veins) of 5 mm Hg or greater.</a:t>
            </a:r>
          </a:p>
          <a:p>
            <a:pPr>
              <a:buFontTx/>
              <a:buNone/>
            </a:pP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a:extLst>
              <a:ext uri="{FF2B5EF4-FFF2-40B4-BE49-F238E27FC236}">
                <a16:creationId xmlns:a16="http://schemas.microsoft.com/office/drawing/2014/main" id="{5657E6D5-34DD-ABD0-8071-6E8078D04D53}"/>
              </a:ext>
            </a:extLst>
          </p:cNvPr>
          <p:cNvSpPr>
            <a:spLocks noGrp="1"/>
          </p:cNvSpPr>
          <p:nvPr>
            <p:ph type="title"/>
          </p:nvPr>
        </p:nvSpPr>
        <p:spPr/>
        <p:txBody>
          <a:bodyPr/>
          <a:lstStyle/>
          <a:p>
            <a:pPr algn="ctr"/>
            <a:r>
              <a:rPr lang="en-US" altLang="en-US" b="1">
                <a:solidFill>
                  <a:srgbClr val="FFC000"/>
                </a:solidFill>
              </a:rPr>
              <a:t>Causes of portal hypertension</a:t>
            </a:r>
            <a:endParaRPr lang="ar-SA" altLang="en-US" b="1">
              <a:solidFill>
                <a:srgbClr val="FFC000"/>
              </a:solidFill>
            </a:endParaRPr>
          </a:p>
        </p:txBody>
      </p:sp>
      <p:sp>
        <p:nvSpPr>
          <p:cNvPr id="3" name="عنصر نائب للمحتوى 2">
            <a:extLst>
              <a:ext uri="{FF2B5EF4-FFF2-40B4-BE49-F238E27FC236}">
                <a16:creationId xmlns:a16="http://schemas.microsoft.com/office/drawing/2014/main" id="{159CEB40-F494-3427-F05D-45AFA26C7F38}"/>
              </a:ext>
            </a:extLst>
          </p:cNvPr>
          <p:cNvSpPr>
            <a:spLocks noGrp="1"/>
          </p:cNvSpPr>
          <p:nvPr>
            <p:ph idx="1"/>
          </p:nvPr>
        </p:nvSpPr>
        <p:spPr/>
        <p:txBody>
          <a:bodyPr>
            <a:normAutofit lnSpcReduction="10000"/>
          </a:bodyPr>
          <a:lstStyle/>
          <a:p>
            <a:pPr marL="274320" indent="-274320" fontAlgn="auto">
              <a:spcAft>
                <a:spcPts val="0"/>
              </a:spcAft>
              <a:buClr>
                <a:schemeClr val="accent3"/>
              </a:buClr>
              <a:buFontTx/>
              <a:buNone/>
              <a:defRPr/>
            </a:pPr>
            <a:endParaRPr lang="en-US" sz="2400" dirty="0"/>
          </a:p>
          <a:p>
            <a:pPr marL="274320" indent="-274320" fontAlgn="auto">
              <a:spcAft>
                <a:spcPts val="0"/>
              </a:spcAft>
              <a:buClr>
                <a:schemeClr val="accent3"/>
              </a:buClr>
              <a:buFont typeface="Wingdings 2"/>
              <a:buChar char=""/>
              <a:defRPr/>
            </a:pPr>
            <a:r>
              <a:rPr lang="en-US" sz="2800" dirty="0">
                <a:solidFill>
                  <a:srgbClr val="FF0000"/>
                </a:solidFill>
              </a:rPr>
              <a:t> Intrahepatic causes: </a:t>
            </a:r>
            <a:r>
              <a:rPr lang="en-US" sz="2800" dirty="0"/>
              <a:t>liver cirrhosis and hepatic fibrosis (e.g. due to Wilson's disease, hemochromatosis, or congenital fibrosis).</a:t>
            </a:r>
          </a:p>
          <a:p>
            <a:pPr marL="274320" indent="-274320" fontAlgn="auto">
              <a:spcAft>
                <a:spcPts val="0"/>
              </a:spcAft>
              <a:buClr>
                <a:schemeClr val="accent3"/>
              </a:buClr>
              <a:buFont typeface="Wingdings 2"/>
              <a:buChar char=""/>
              <a:defRPr/>
            </a:pPr>
            <a:r>
              <a:rPr lang="en-US" sz="2800" dirty="0"/>
              <a:t> </a:t>
            </a:r>
            <a:r>
              <a:rPr lang="en-US" sz="2800" dirty="0">
                <a:solidFill>
                  <a:srgbClr val="FF0000"/>
                </a:solidFill>
              </a:rPr>
              <a:t>Prehepatic causes : </a:t>
            </a:r>
            <a:r>
              <a:rPr lang="en-US" sz="2800" dirty="0"/>
              <a:t>portal vein thrombosis or congenital atresia.</a:t>
            </a:r>
          </a:p>
          <a:p>
            <a:pPr marL="274320" indent="-274320" fontAlgn="auto">
              <a:spcAft>
                <a:spcPts val="0"/>
              </a:spcAft>
              <a:buClr>
                <a:schemeClr val="accent3"/>
              </a:buClr>
              <a:buFont typeface="Wingdings 2"/>
              <a:buChar char=""/>
              <a:defRPr/>
            </a:pPr>
            <a:r>
              <a:rPr lang="en-US" sz="2800" dirty="0"/>
              <a:t> </a:t>
            </a:r>
            <a:r>
              <a:rPr lang="en-US" sz="2800" dirty="0">
                <a:solidFill>
                  <a:srgbClr val="FF0000"/>
                </a:solidFill>
              </a:rPr>
              <a:t>Posthepatic obstruction </a:t>
            </a:r>
            <a:r>
              <a:rPr lang="en-US" sz="2800" dirty="0"/>
              <a:t>occur at any level between liver and right heart, including hepatic vein thrombosis, IVC thrombosis, IVC congenital malformation, and constrictive pericarditis.</a:t>
            </a: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a:extLst>
              <a:ext uri="{FF2B5EF4-FFF2-40B4-BE49-F238E27FC236}">
                <a16:creationId xmlns:a16="http://schemas.microsoft.com/office/drawing/2014/main" id="{DFB02C67-ACDC-ABCC-83E7-AC559C92BB0D}"/>
              </a:ext>
            </a:extLst>
          </p:cNvPr>
          <p:cNvSpPr>
            <a:spLocks noGrp="1"/>
          </p:cNvSpPr>
          <p:nvPr>
            <p:ph type="title"/>
          </p:nvPr>
        </p:nvSpPr>
        <p:spPr/>
        <p:txBody>
          <a:bodyPr/>
          <a:lstStyle/>
          <a:p>
            <a:pPr algn="ctr"/>
            <a:r>
              <a:rPr lang="en-US" altLang="en-US" sz="6000" b="1">
                <a:solidFill>
                  <a:srgbClr val="FFC000"/>
                </a:solidFill>
              </a:rPr>
              <a:t>Cirrhosis</a:t>
            </a:r>
            <a:endParaRPr lang="ar-SA" altLang="en-US" sz="6000" b="1">
              <a:solidFill>
                <a:srgbClr val="FFC000"/>
              </a:solidFill>
            </a:endParaRPr>
          </a:p>
        </p:txBody>
      </p:sp>
      <p:sp>
        <p:nvSpPr>
          <p:cNvPr id="21507" name="عنصر نائب للمحتوى 2">
            <a:extLst>
              <a:ext uri="{FF2B5EF4-FFF2-40B4-BE49-F238E27FC236}">
                <a16:creationId xmlns:a16="http://schemas.microsoft.com/office/drawing/2014/main" id="{65C68F15-0657-CF4D-5527-8CDE21C7DE0D}"/>
              </a:ext>
            </a:extLst>
          </p:cNvPr>
          <p:cNvSpPr>
            <a:spLocks noGrp="1"/>
          </p:cNvSpPr>
          <p:nvPr>
            <p:ph idx="1"/>
          </p:nvPr>
        </p:nvSpPr>
        <p:spPr/>
        <p:txBody>
          <a:bodyPr/>
          <a:lstStyle/>
          <a:p>
            <a:pPr>
              <a:buFontTx/>
              <a:buNone/>
            </a:pPr>
            <a:r>
              <a:rPr lang="en-US" altLang="en-US" sz="3600">
                <a:solidFill>
                  <a:srgbClr val="FF0000"/>
                </a:solidFill>
              </a:rPr>
              <a:t>most common causes of cirrhosis:</a:t>
            </a:r>
          </a:p>
          <a:p>
            <a:pPr>
              <a:buFont typeface="Arial" panose="020B0604020202020204" pitchFamily="34" charset="0"/>
              <a:buChar char="•"/>
            </a:pPr>
            <a:r>
              <a:rPr lang="en-US" altLang="en-US" sz="3200"/>
              <a:t>Alcoholic liver disease or alcoholic hepatitis</a:t>
            </a:r>
          </a:p>
          <a:p>
            <a:pPr>
              <a:buFont typeface="Arial" panose="020B0604020202020204" pitchFamily="34" charset="0"/>
              <a:buChar char="•"/>
            </a:pPr>
            <a:r>
              <a:rPr lang="en-US" altLang="en-US" sz="3200"/>
              <a:t> viral hepatitis (B or C)</a:t>
            </a:r>
          </a:p>
          <a:p>
            <a:pPr>
              <a:buFont typeface="Arial" panose="020B0604020202020204" pitchFamily="34" charset="0"/>
              <a:buChar char="•"/>
            </a:pPr>
            <a:r>
              <a:rPr lang="en-US" altLang="en-US" sz="3200"/>
              <a:t> fatty liver disease </a:t>
            </a:r>
          </a:p>
          <a:p>
            <a:pPr>
              <a:buFontTx/>
              <a:buNone/>
            </a:pPr>
            <a:endParaRPr lang="en-US" altLang="en-US"/>
          </a:p>
          <a:p>
            <a:pPr>
              <a:buFontTx/>
              <a:buNone/>
            </a:pPr>
            <a:endParaRPr lang="en-US" altLang="en-US"/>
          </a:p>
          <a:p>
            <a:pPr>
              <a:buFontTx/>
              <a:buNone/>
            </a:pP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2530" name="عنوان 1">
            <a:extLst>
              <a:ext uri="{FF2B5EF4-FFF2-40B4-BE49-F238E27FC236}">
                <a16:creationId xmlns:a16="http://schemas.microsoft.com/office/drawing/2014/main" id="{819867BC-D8A9-5D7E-DFD1-BA4B1E11876A}"/>
              </a:ext>
            </a:extLst>
          </p:cNvPr>
          <p:cNvSpPr>
            <a:spLocks noGrp="1"/>
          </p:cNvSpPr>
          <p:nvPr>
            <p:ph type="title"/>
          </p:nvPr>
        </p:nvSpPr>
        <p:spPr/>
        <p:txBody>
          <a:bodyPr/>
          <a:lstStyle/>
          <a:p>
            <a:endParaRPr lang="ar-SA" altLang="en-US"/>
          </a:p>
        </p:txBody>
      </p:sp>
      <p:pic>
        <p:nvPicPr>
          <p:cNvPr id="22531" name="عنصر نائب للمحتوى 3" descr="ascitesfig_large1.jpg">
            <a:extLst>
              <a:ext uri="{FF2B5EF4-FFF2-40B4-BE49-F238E27FC236}">
                <a16:creationId xmlns:a16="http://schemas.microsoft.com/office/drawing/2014/main" id="{80A79FBA-2042-FB85-A1EB-45ADB55617D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304800"/>
            <a:ext cx="8610600" cy="6324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a:extLst>
              <a:ext uri="{FF2B5EF4-FFF2-40B4-BE49-F238E27FC236}">
                <a16:creationId xmlns:a16="http://schemas.microsoft.com/office/drawing/2014/main" id="{7B976F11-10C3-CF7B-32A3-7904957D1BBF}"/>
              </a:ext>
            </a:extLst>
          </p:cNvPr>
          <p:cNvSpPr>
            <a:spLocks noGrp="1"/>
          </p:cNvSpPr>
          <p:nvPr>
            <p:ph type="title"/>
          </p:nvPr>
        </p:nvSpPr>
        <p:spPr/>
        <p:txBody>
          <a:bodyPr/>
          <a:lstStyle/>
          <a:p>
            <a:endParaRPr lang="ar-SA" altLang="en-US"/>
          </a:p>
        </p:txBody>
      </p:sp>
      <p:pic>
        <p:nvPicPr>
          <p:cNvPr id="23555" name="عنصر نائب للمحتوى 3" descr="portal3.bmp">
            <a:extLst>
              <a:ext uri="{FF2B5EF4-FFF2-40B4-BE49-F238E27FC236}">
                <a16:creationId xmlns:a16="http://schemas.microsoft.com/office/drawing/2014/main" id="{AD5A27AF-0749-548A-BF7A-8722269DA1F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a:extLst>
              <a:ext uri="{FF2B5EF4-FFF2-40B4-BE49-F238E27FC236}">
                <a16:creationId xmlns:a16="http://schemas.microsoft.com/office/drawing/2014/main" id="{979EA8A2-39F3-76A8-6358-4CB456C53B39}"/>
              </a:ext>
            </a:extLst>
          </p:cNvPr>
          <p:cNvSpPr>
            <a:spLocks noGrp="1"/>
          </p:cNvSpPr>
          <p:nvPr>
            <p:ph type="title"/>
          </p:nvPr>
        </p:nvSpPr>
        <p:spPr>
          <a:xfrm>
            <a:off x="457200" y="292100"/>
            <a:ext cx="8229600" cy="927100"/>
          </a:xfrm>
        </p:spPr>
        <p:txBody>
          <a:bodyPr/>
          <a:lstStyle/>
          <a:p>
            <a:pPr algn="ctr"/>
            <a:r>
              <a:rPr lang="en-US" altLang="en-US" sz="4800">
                <a:solidFill>
                  <a:srgbClr val="FFC000"/>
                </a:solidFill>
              </a:rPr>
              <a:t>Other causes of ascites</a:t>
            </a:r>
            <a:endParaRPr lang="ar-SA" altLang="en-US" sz="4800">
              <a:solidFill>
                <a:srgbClr val="FFC000"/>
              </a:solidFill>
            </a:endParaRPr>
          </a:p>
        </p:txBody>
      </p:sp>
      <p:sp>
        <p:nvSpPr>
          <p:cNvPr id="3" name="عنصر نائب للمحتوى 2">
            <a:extLst>
              <a:ext uri="{FF2B5EF4-FFF2-40B4-BE49-F238E27FC236}">
                <a16:creationId xmlns:a16="http://schemas.microsoft.com/office/drawing/2014/main" id="{8EDE9E5B-8B69-0773-F2AC-ED719531AE7F}"/>
              </a:ext>
            </a:extLst>
          </p:cNvPr>
          <p:cNvSpPr>
            <a:spLocks noGrp="1"/>
          </p:cNvSpPr>
          <p:nvPr>
            <p:ph idx="1"/>
          </p:nvPr>
        </p:nvSpPr>
        <p:spPr>
          <a:xfrm>
            <a:off x="304800" y="1524000"/>
            <a:ext cx="8382000" cy="4495800"/>
          </a:xfrm>
        </p:spPr>
        <p:txBody>
          <a:bodyPr>
            <a:normAutofit lnSpcReduction="10000"/>
          </a:bodyPr>
          <a:lstStyle/>
          <a:p>
            <a:pPr marL="274320" indent="-274320" fontAlgn="auto">
              <a:spcAft>
                <a:spcPts val="0"/>
              </a:spcAft>
              <a:buClr>
                <a:schemeClr val="accent3"/>
              </a:buClr>
              <a:buFontTx/>
              <a:buNone/>
              <a:defRPr/>
            </a:pPr>
            <a:r>
              <a:rPr lang="en-US" sz="2400" dirty="0"/>
              <a:t>Diseased peritoneum </a:t>
            </a:r>
          </a:p>
          <a:p>
            <a:pPr marL="640080" lvl="1" indent="-246888" fontAlgn="auto">
              <a:spcAft>
                <a:spcPts val="0"/>
              </a:spcAft>
              <a:buFont typeface="Wingdings 2"/>
              <a:buChar char=""/>
              <a:defRPr/>
            </a:pPr>
            <a:r>
              <a:rPr lang="en-US" dirty="0"/>
              <a:t>Bacterial peritonitis</a:t>
            </a:r>
          </a:p>
          <a:p>
            <a:pPr marL="640080" lvl="1" indent="-246888" fontAlgn="auto">
              <a:spcAft>
                <a:spcPts val="0"/>
              </a:spcAft>
              <a:buFont typeface="Wingdings 2"/>
              <a:buChar char=""/>
              <a:defRPr/>
            </a:pPr>
            <a:r>
              <a:rPr lang="en-US" dirty="0" err="1"/>
              <a:t>Tuberculous</a:t>
            </a:r>
            <a:r>
              <a:rPr lang="en-US" dirty="0"/>
              <a:t> peritonitis</a:t>
            </a:r>
          </a:p>
          <a:p>
            <a:pPr marL="640080" lvl="1" indent="-246888" fontAlgn="auto">
              <a:spcAft>
                <a:spcPts val="0"/>
              </a:spcAft>
              <a:buFont typeface="Wingdings 2"/>
              <a:buChar char=""/>
              <a:defRPr/>
            </a:pPr>
            <a:r>
              <a:rPr lang="en-US" dirty="0"/>
              <a:t>Fungal peritonitis</a:t>
            </a:r>
          </a:p>
          <a:p>
            <a:pPr marL="640080" lvl="1" indent="-246888" fontAlgn="auto">
              <a:spcAft>
                <a:spcPts val="0"/>
              </a:spcAft>
              <a:buFont typeface="Wingdings 2"/>
              <a:buChar char=""/>
              <a:defRPr/>
            </a:pPr>
            <a:r>
              <a:rPr lang="en-US" dirty="0"/>
              <a:t>Human immunodeficiency virus (HIV)-associated peritonitis</a:t>
            </a:r>
          </a:p>
          <a:p>
            <a:pPr marL="274320" indent="-274320" fontAlgn="auto">
              <a:spcAft>
                <a:spcPts val="0"/>
              </a:spcAft>
              <a:buClr>
                <a:schemeClr val="accent3"/>
              </a:buClr>
              <a:buFont typeface="Wingdings 2"/>
              <a:buChar char=""/>
              <a:defRPr/>
            </a:pPr>
            <a:r>
              <a:rPr lang="en-US" sz="2400" dirty="0"/>
              <a:t>Malignant conditions </a:t>
            </a:r>
          </a:p>
          <a:p>
            <a:pPr marL="640080" lvl="1" indent="-246888" fontAlgn="auto">
              <a:spcAft>
                <a:spcPts val="0"/>
              </a:spcAft>
              <a:buFont typeface="Wingdings 2"/>
              <a:buChar char=""/>
              <a:defRPr/>
            </a:pPr>
            <a:r>
              <a:rPr lang="en-US" dirty="0"/>
              <a:t>Peritoneal </a:t>
            </a:r>
            <a:r>
              <a:rPr lang="en-US" dirty="0" err="1"/>
              <a:t>carcinomatosis</a:t>
            </a:r>
            <a:endParaRPr lang="en-US" dirty="0"/>
          </a:p>
          <a:p>
            <a:pPr marL="640080" lvl="1" indent="-246888" fontAlgn="auto">
              <a:spcAft>
                <a:spcPts val="0"/>
              </a:spcAft>
              <a:buFont typeface="Wingdings 2"/>
              <a:buChar char=""/>
              <a:defRPr/>
            </a:pPr>
            <a:r>
              <a:rPr lang="en-US" dirty="0"/>
              <a:t>Primary </a:t>
            </a:r>
            <a:r>
              <a:rPr lang="en-US" dirty="0" err="1"/>
              <a:t>mesothelioma</a:t>
            </a:r>
            <a:endParaRPr lang="en-US" dirty="0"/>
          </a:p>
          <a:p>
            <a:pPr marL="640080" lvl="1" indent="-246888" fontAlgn="auto">
              <a:spcAft>
                <a:spcPts val="0"/>
              </a:spcAft>
              <a:buFont typeface="Wingdings 2"/>
              <a:buChar char=""/>
              <a:defRPr/>
            </a:pPr>
            <a:r>
              <a:rPr lang="en-US" dirty="0" err="1"/>
              <a:t>Pseudomyxoma</a:t>
            </a:r>
            <a:r>
              <a:rPr lang="en-US" dirty="0"/>
              <a:t> </a:t>
            </a:r>
            <a:r>
              <a:rPr lang="en-US" dirty="0" err="1"/>
              <a:t>peritonei</a:t>
            </a:r>
            <a:endParaRPr lang="en-US" dirty="0"/>
          </a:p>
          <a:p>
            <a:pPr marL="640080" lvl="1" indent="-246888" fontAlgn="auto">
              <a:spcAft>
                <a:spcPts val="0"/>
              </a:spcAft>
              <a:buFont typeface="Wingdings 2"/>
              <a:buChar char=""/>
              <a:defRPr/>
            </a:pPr>
            <a:r>
              <a:rPr lang="en-US" dirty="0" err="1"/>
              <a:t>Hepatocellular</a:t>
            </a:r>
            <a:r>
              <a:rPr lang="en-US" dirty="0"/>
              <a:t> carcinoma</a:t>
            </a:r>
          </a:p>
          <a:p>
            <a:pPr marL="1463358" lvl="4" indent="-274320" fontAlgn="auto">
              <a:spcAft>
                <a:spcPts val="0"/>
              </a:spcAft>
              <a:buClr>
                <a:schemeClr val="accent3"/>
              </a:buClr>
              <a:buFont typeface="Wingdings 2"/>
              <a:buChar char=""/>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a:extLst>
              <a:ext uri="{FF2B5EF4-FFF2-40B4-BE49-F238E27FC236}">
                <a16:creationId xmlns:a16="http://schemas.microsoft.com/office/drawing/2014/main" id="{1F51D94D-C2D6-8DE4-378B-D0443F5651D3}"/>
              </a:ext>
            </a:extLst>
          </p:cNvPr>
          <p:cNvSpPr>
            <a:spLocks noGrp="1"/>
          </p:cNvSpPr>
          <p:nvPr>
            <p:ph type="title"/>
          </p:nvPr>
        </p:nvSpPr>
        <p:spPr>
          <a:xfrm>
            <a:off x="457200" y="0"/>
            <a:ext cx="8229600" cy="1066800"/>
          </a:xfrm>
        </p:spPr>
        <p:txBody>
          <a:bodyPr/>
          <a:lstStyle/>
          <a:p>
            <a:pPr algn="ctr"/>
            <a:r>
              <a:rPr lang="en-US" altLang="en-US" sz="4800" b="1" dirty="0">
                <a:solidFill>
                  <a:srgbClr val="FFC000"/>
                </a:solidFill>
              </a:rPr>
              <a:t>Other causes of ascites</a:t>
            </a:r>
            <a:endParaRPr lang="ar-SA" altLang="en-US" sz="4800" b="1" dirty="0">
              <a:solidFill>
                <a:srgbClr val="FFC000"/>
              </a:solidFill>
            </a:endParaRPr>
          </a:p>
        </p:txBody>
      </p:sp>
      <p:sp>
        <p:nvSpPr>
          <p:cNvPr id="3" name="عنصر نائب للمحتوى 2">
            <a:extLst>
              <a:ext uri="{FF2B5EF4-FFF2-40B4-BE49-F238E27FC236}">
                <a16:creationId xmlns:a16="http://schemas.microsoft.com/office/drawing/2014/main" id="{21F2BE39-C3F6-D88D-2C63-FB35666555F9}"/>
              </a:ext>
            </a:extLst>
          </p:cNvPr>
          <p:cNvSpPr>
            <a:spLocks noGrp="1"/>
          </p:cNvSpPr>
          <p:nvPr>
            <p:ph idx="1"/>
          </p:nvPr>
        </p:nvSpPr>
        <p:spPr>
          <a:xfrm>
            <a:off x="457200" y="1143000"/>
            <a:ext cx="8229600" cy="5334000"/>
          </a:xfrm>
        </p:spPr>
        <p:txBody>
          <a:bodyPr>
            <a:normAutofit fontScale="92500" lnSpcReduction="10000"/>
          </a:bodyPr>
          <a:lstStyle/>
          <a:p>
            <a:pPr marL="274320" indent="-274320" fontAlgn="auto">
              <a:spcAft>
                <a:spcPts val="0"/>
              </a:spcAft>
              <a:buClr>
                <a:schemeClr val="accent3"/>
              </a:buClr>
              <a:buFontTx/>
              <a:buNone/>
              <a:defRPr/>
            </a:pPr>
            <a:r>
              <a:rPr lang="en-US" sz="2400" dirty="0"/>
              <a:t>Normal peritoneum </a:t>
            </a:r>
          </a:p>
          <a:p>
            <a:pPr marL="274320" indent="-274320" fontAlgn="auto">
              <a:spcAft>
                <a:spcPts val="0"/>
              </a:spcAft>
              <a:buClr>
                <a:schemeClr val="accent3"/>
              </a:buClr>
              <a:buFont typeface="Wingdings 2"/>
              <a:buChar char=""/>
              <a:defRPr/>
            </a:pPr>
            <a:r>
              <a:rPr lang="en-US" sz="2400" dirty="0"/>
              <a:t>Portal hypertension </a:t>
            </a:r>
          </a:p>
          <a:p>
            <a:pPr marL="640080" lvl="1" indent="-246888" fontAlgn="auto">
              <a:spcAft>
                <a:spcPts val="0"/>
              </a:spcAft>
              <a:buFont typeface="Wingdings 2"/>
              <a:buChar char=""/>
              <a:defRPr/>
            </a:pPr>
            <a:r>
              <a:rPr lang="en-US" dirty="0"/>
              <a:t>Hepatic congestion, congestive heart failure, constrictive </a:t>
            </a:r>
            <a:r>
              <a:rPr lang="en-US" dirty="0" err="1"/>
              <a:t>pericarditis</a:t>
            </a:r>
            <a:r>
              <a:rPr lang="en-US" dirty="0"/>
              <a:t>, tricuspid insufficiency, Budd-Chiari syndrome</a:t>
            </a:r>
          </a:p>
          <a:p>
            <a:pPr marL="640080" lvl="1" indent="-246888" fontAlgn="auto">
              <a:spcAft>
                <a:spcPts val="0"/>
              </a:spcAft>
              <a:buFont typeface="Wingdings 2"/>
              <a:buChar char=""/>
              <a:defRPr/>
            </a:pPr>
            <a:r>
              <a:rPr lang="en-US" dirty="0"/>
              <a:t>Liver disease, cirrhosis, alcoholic hepatitis, </a:t>
            </a:r>
            <a:r>
              <a:rPr lang="en-US" dirty="0" err="1"/>
              <a:t>fulminant</a:t>
            </a:r>
            <a:r>
              <a:rPr lang="en-US" dirty="0"/>
              <a:t> hepatic failure, massive hepatic metastases</a:t>
            </a:r>
          </a:p>
          <a:p>
            <a:pPr marL="274320" indent="-274320" fontAlgn="auto">
              <a:spcAft>
                <a:spcPts val="0"/>
              </a:spcAft>
              <a:buClr>
                <a:schemeClr val="accent3"/>
              </a:buClr>
              <a:buFont typeface="Wingdings 2"/>
              <a:buChar char=""/>
              <a:defRPr/>
            </a:pPr>
            <a:endParaRPr lang="en-US" sz="2400" dirty="0"/>
          </a:p>
          <a:p>
            <a:pPr marL="274320" indent="-274320" fontAlgn="auto">
              <a:spcAft>
                <a:spcPts val="0"/>
              </a:spcAft>
              <a:buClr>
                <a:schemeClr val="accent3"/>
              </a:buClr>
              <a:buFont typeface="Wingdings 2"/>
              <a:buChar char=""/>
              <a:defRPr/>
            </a:pPr>
            <a:endParaRPr lang="en-US" sz="2400" dirty="0"/>
          </a:p>
          <a:p>
            <a:pPr marL="274320" indent="-274320" fontAlgn="auto">
              <a:spcAft>
                <a:spcPts val="0"/>
              </a:spcAft>
              <a:buClr>
                <a:schemeClr val="accent3"/>
              </a:buClr>
              <a:buFont typeface="Wingdings 2"/>
              <a:buChar char=""/>
              <a:defRPr/>
            </a:pPr>
            <a:endParaRPr lang="en-US" sz="2400" dirty="0"/>
          </a:p>
          <a:p>
            <a:pPr marL="274320" indent="-274320" fontAlgn="auto">
              <a:spcAft>
                <a:spcPts val="0"/>
              </a:spcAft>
              <a:buClr>
                <a:schemeClr val="accent3"/>
              </a:buClr>
              <a:buFont typeface="Wingdings 2"/>
              <a:buChar char=""/>
              <a:defRPr/>
            </a:pPr>
            <a:endParaRPr lang="en-US" sz="2400" dirty="0"/>
          </a:p>
          <a:p>
            <a:pPr marL="274320" indent="-274320" fontAlgn="auto">
              <a:spcAft>
                <a:spcPts val="0"/>
              </a:spcAft>
              <a:buClr>
                <a:schemeClr val="accent3"/>
              </a:buClr>
              <a:buFont typeface="Wingdings 2"/>
              <a:buChar char=""/>
              <a:defRPr/>
            </a:pPr>
            <a:r>
              <a:rPr lang="en-US" sz="2400" dirty="0" err="1"/>
              <a:t>Hypoalbuminemia</a:t>
            </a:r>
            <a:r>
              <a:rPr lang="en-US" sz="2400" dirty="0"/>
              <a:t> (SAAG &lt; 1.1 g/dL) </a:t>
            </a:r>
          </a:p>
          <a:p>
            <a:pPr marL="640080" lvl="1" indent="-246888" fontAlgn="auto">
              <a:spcAft>
                <a:spcPts val="0"/>
              </a:spcAft>
              <a:buFont typeface="Wingdings 2"/>
              <a:buChar char=""/>
              <a:defRPr/>
            </a:pPr>
            <a:r>
              <a:rPr lang="en-US" dirty="0" err="1"/>
              <a:t>Nephrotic</a:t>
            </a:r>
            <a:r>
              <a:rPr lang="en-US" dirty="0"/>
              <a:t> syndrome</a:t>
            </a:r>
          </a:p>
          <a:p>
            <a:pPr marL="640080" lvl="1" indent="-246888" fontAlgn="auto">
              <a:spcAft>
                <a:spcPts val="0"/>
              </a:spcAft>
              <a:buFont typeface="Wingdings 2"/>
              <a:buChar char=""/>
              <a:defRPr/>
            </a:pPr>
            <a:r>
              <a:rPr lang="en-US" dirty="0"/>
              <a:t>Protein-losing </a:t>
            </a:r>
            <a:r>
              <a:rPr lang="en-US" dirty="0" err="1"/>
              <a:t>enteropathy</a:t>
            </a:r>
            <a:endParaRPr lang="en-US" dirty="0"/>
          </a:p>
          <a:p>
            <a:pPr marL="640080" lvl="1" indent="-246888" fontAlgn="auto">
              <a:spcAft>
                <a:spcPts val="0"/>
              </a:spcAft>
              <a:buFont typeface="Wingdings 2"/>
              <a:buChar char=""/>
              <a:defRPr/>
            </a:pPr>
            <a:r>
              <a:rPr lang="en-US" dirty="0"/>
              <a:t>Severe malnutrition with </a:t>
            </a:r>
            <a:r>
              <a:rPr lang="en-US" dirty="0" err="1"/>
              <a:t>anasarca</a:t>
            </a:r>
            <a:endParaRPr lang="en-US" dirty="0"/>
          </a:p>
          <a:p>
            <a:pPr marL="0" indent="0" fontAlgn="auto">
              <a:spcAft>
                <a:spcPts val="0"/>
              </a:spcAft>
              <a:buClr>
                <a:schemeClr val="accent3"/>
              </a:buClr>
              <a:buNone/>
              <a:defRPr/>
            </a:pP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F395FA32-5602-2FD5-3DD0-FE98E746D2E4}"/>
              </a:ext>
            </a:extLst>
          </p:cNvPr>
          <p:cNvSpPr>
            <a:spLocks noGrp="1" noChangeArrowheads="1"/>
          </p:cNvSpPr>
          <p:nvPr>
            <p:ph type="title"/>
          </p:nvPr>
        </p:nvSpPr>
        <p:spPr>
          <a:xfrm>
            <a:off x="457200" y="0"/>
            <a:ext cx="8229600" cy="1143000"/>
          </a:xfrm>
        </p:spPr>
        <p:txBody>
          <a:bodyPr/>
          <a:lstStyle/>
          <a:p>
            <a:pPr algn="ctr"/>
            <a:r>
              <a:rPr lang="en-US" altLang="en-US" sz="4800" b="1">
                <a:solidFill>
                  <a:srgbClr val="FFC000"/>
                </a:solidFill>
              </a:rPr>
              <a:t>Pathophysiology</a:t>
            </a:r>
          </a:p>
        </p:txBody>
      </p:sp>
      <p:sp>
        <p:nvSpPr>
          <p:cNvPr id="27651" name="Rectangle 3">
            <a:extLst>
              <a:ext uri="{FF2B5EF4-FFF2-40B4-BE49-F238E27FC236}">
                <a16:creationId xmlns:a16="http://schemas.microsoft.com/office/drawing/2014/main" id="{A60D95CE-5786-1A32-684E-909AC4A32328}"/>
              </a:ext>
            </a:extLst>
          </p:cNvPr>
          <p:cNvSpPr>
            <a:spLocks noGrp="1" noChangeArrowheads="1"/>
          </p:cNvSpPr>
          <p:nvPr>
            <p:ph idx="1"/>
          </p:nvPr>
        </p:nvSpPr>
        <p:spPr>
          <a:xfrm>
            <a:off x="304800" y="1371600"/>
            <a:ext cx="8610600" cy="5181600"/>
          </a:xfrm>
        </p:spPr>
        <p:txBody>
          <a:bodyPr/>
          <a:lstStyle/>
          <a:p>
            <a:pPr marL="0" indent="0">
              <a:buNone/>
            </a:pPr>
            <a:endParaRPr lang="en-US" altLang="en-US" sz="2400" dirty="0"/>
          </a:p>
          <a:p>
            <a:pPr marL="609600" indent="-609600"/>
            <a:r>
              <a:rPr lang="en-US" altLang="en-US" sz="2400" dirty="0"/>
              <a:t>Three theories of ascites formation have been proposed: </a:t>
            </a:r>
            <a:r>
              <a:rPr lang="en-US" altLang="en-US" sz="2400" b="1" dirty="0"/>
              <a:t>under filling, overflow, and peripheral arterial vasodilatio</a:t>
            </a:r>
            <a:r>
              <a:rPr lang="en-US" altLang="en-US" sz="2400" dirty="0"/>
              <a:t>n. </a:t>
            </a:r>
          </a:p>
          <a:p>
            <a:pPr marL="609600" indent="-609600"/>
            <a:r>
              <a:rPr lang="en-US" altLang="en-US" sz="2400" dirty="0"/>
              <a:t>The under filling theory suggests that the primary abnormality is inappropriate sequestration of fluid within the splanchnic vascular bed due to </a:t>
            </a:r>
            <a:r>
              <a:rPr lang="en-US" altLang="en-US" sz="2400" dirty="0">
                <a:hlinkClick r:id="rId2"/>
              </a:rPr>
              <a:t>portal hypertension</a:t>
            </a:r>
            <a:r>
              <a:rPr lang="en-US" altLang="en-US" sz="2400" dirty="0"/>
              <a:t> and a consequent decrease in effective circulating blood volume. </a:t>
            </a:r>
          </a:p>
          <a:p>
            <a:pPr marL="609600" indent="-609600"/>
            <a:r>
              <a:rPr lang="en-US" altLang="en-US" sz="2400" dirty="0"/>
              <a:t>This activates the plasma renin, aldosterone, and sympathetic nervous system, resulting in renal sodium and water retention.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57AEA93-6EC4-B90E-C0B6-D7FFEFA66D64}"/>
              </a:ext>
            </a:extLst>
          </p:cNvPr>
          <p:cNvSpPr>
            <a:spLocks noGrp="1" noChangeArrowheads="1"/>
          </p:cNvSpPr>
          <p:nvPr>
            <p:ph type="title"/>
          </p:nvPr>
        </p:nvSpPr>
        <p:spPr>
          <a:xfrm>
            <a:off x="457200" y="0"/>
            <a:ext cx="8229600" cy="838200"/>
          </a:xfrm>
        </p:spPr>
        <p:txBody>
          <a:bodyPr/>
          <a:lstStyle/>
          <a:p>
            <a:pPr algn="ctr"/>
            <a:r>
              <a:rPr lang="en-US" altLang="en-US" sz="4800" b="1">
                <a:solidFill>
                  <a:srgbClr val="FFC000"/>
                </a:solidFill>
              </a:rPr>
              <a:t>Pathophysiology</a:t>
            </a:r>
          </a:p>
        </p:txBody>
      </p:sp>
      <p:sp>
        <p:nvSpPr>
          <p:cNvPr id="28675" name="Rectangle 3">
            <a:extLst>
              <a:ext uri="{FF2B5EF4-FFF2-40B4-BE49-F238E27FC236}">
                <a16:creationId xmlns:a16="http://schemas.microsoft.com/office/drawing/2014/main" id="{74275508-E074-EC8C-F9AB-2EA5DA67C306}"/>
              </a:ext>
            </a:extLst>
          </p:cNvPr>
          <p:cNvSpPr>
            <a:spLocks noGrp="1" noChangeArrowheads="1"/>
          </p:cNvSpPr>
          <p:nvPr>
            <p:ph idx="1"/>
          </p:nvPr>
        </p:nvSpPr>
        <p:spPr>
          <a:xfrm>
            <a:off x="457200" y="990600"/>
            <a:ext cx="8229600" cy="5334000"/>
          </a:xfrm>
        </p:spPr>
        <p:txBody>
          <a:bodyPr/>
          <a:lstStyle/>
          <a:p>
            <a:pPr marL="609600" indent="-609600"/>
            <a:r>
              <a:rPr lang="en-US" altLang="en-US" sz="2400" dirty="0"/>
              <a:t>The overflow theory suggests that the primary abnormality is inappropriate renal retention of sodium and water in the absence of volume depletion. </a:t>
            </a:r>
          </a:p>
          <a:p>
            <a:pPr marL="609600" indent="-609600"/>
            <a:r>
              <a:rPr lang="en-US" altLang="en-US" sz="2400" dirty="0"/>
              <a:t>The most recent theory, the peripheral arterial vasodilation hypothesis, includes components of both of the other theories. It suggests that portal hypertension leads to vasodilation, which causes decreased effective arterial blood volume. As the natural history of the disease progresses, </a:t>
            </a:r>
            <a:r>
              <a:rPr lang="en-US" altLang="en-US" sz="2400" dirty="0" err="1"/>
              <a:t>neurohumoral</a:t>
            </a:r>
            <a:r>
              <a:rPr lang="en-US" altLang="en-US" sz="2400" dirty="0"/>
              <a:t> excitation increases, more renal sodium is retained, and plasma volume expands. This leads to overflow of fluid into the peritoneal cavity. The vasodilation theory proposes that </a:t>
            </a:r>
            <a:r>
              <a:rPr lang="en-US" altLang="en-US" sz="2400" dirty="0" err="1"/>
              <a:t>underfilling</a:t>
            </a:r>
            <a:r>
              <a:rPr lang="en-US" altLang="en-US" sz="2400" dirty="0"/>
              <a:t> is operative early and overflow is operative late in the natural history of cir</a:t>
            </a:r>
            <a:r>
              <a:rPr lang="en-US" altLang="en-US" sz="2200" dirty="0"/>
              <a:t>rhosis.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a:extLst>
              <a:ext uri="{FF2B5EF4-FFF2-40B4-BE49-F238E27FC236}">
                <a16:creationId xmlns:a16="http://schemas.microsoft.com/office/drawing/2014/main" id="{66AE6249-A6AD-ED2D-9189-9987D865F23D}"/>
              </a:ext>
            </a:extLst>
          </p:cNvPr>
          <p:cNvSpPr>
            <a:spLocks noGrp="1" noChangeArrowheads="1"/>
          </p:cNvSpPr>
          <p:nvPr>
            <p:ph idx="1"/>
          </p:nvPr>
        </p:nvSpPr>
        <p:spPr>
          <a:xfrm>
            <a:off x="457200" y="609600"/>
            <a:ext cx="8229600" cy="6248400"/>
          </a:xfrm>
        </p:spPr>
        <p:txBody>
          <a:bodyPr/>
          <a:lstStyle/>
          <a:p>
            <a:pPr>
              <a:lnSpc>
                <a:spcPct val="80000"/>
              </a:lnSpc>
            </a:pPr>
            <a:r>
              <a:rPr lang="en-US" altLang="en-US" sz="2400" dirty="0"/>
              <a:t>, </a:t>
            </a:r>
            <a:r>
              <a:rPr lang="en-US" altLang="en-US" sz="2800" dirty="0"/>
              <a:t>portal hypertension apparently leads to an increase in nitric oxide levels. Nitric oxide mediates splanchnic and peripheral vasodilation. Hepatic artery nitric oxide synthase activity is greater in patients with ascites than in those without ascites. </a:t>
            </a:r>
          </a:p>
          <a:p>
            <a:pPr>
              <a:lnSpc>
                <a:spcPct val="80000"/>
              </a:lnSpc>
            </a:pPr>
            <a:r>
              <a:rPr lang="en-US" altLang="en-US" sz="2800" dirty="0"/>
              <a:t>Regardless of the initiating event, a number of factors contribute to the accumulation of fluid in the abdominal cavity:</a:t>
            </a:r>
          </a:p>
          <a:p>
            <a:pPr>
              <a:lnSpc>
                <a:spcPct val="80000"/>
              </a:lnSpc>
            </a:pPr>
            <a:r>
              <a:rPr lang="en-US" altLang="en-US" sz="2800" b="1" dirty="0"/>
              <a:t>Elevated levels of epinephrine and norepinephrine are well-documented factors. </a:t>
            </a:r>
          </a:p>
          <a:p>
            <a:pPr>
              <a:lnSpc>
                <a:spcPct val="80000"/>
              </a:lnSpc>
            </a:pPr>
            <a:r>
              <a:rPr lang="en-US" altLang="en-US" sz="2800" dirty="0" err="1">
                <a:hlinkClick r:id="rId2"/>
              </a:rPr>
              <a:t>Hypoalbuminemia</a:t>
            </a:r>
            <a:r>
              <a:rPr lang="en-US" altLang="en-US" sz="2800" dirty="0"/>
              <a:t> and reduced plasma oncotic pressure favor the extravasation of fluid from the plasma to the peritoneal fluid, and, thus, ascites is infrequent in patients with </a:t>
            </a:r>
            <a:r>
              <a:rPr lang="en-US" altLang="en-US" sz="2800" dirty="0">
                <a:hlinkClick r:id="rId3"/>
              </a:rPr>
              <a:t>cirrhosis</a:t>
            </a:r>
            <a:r>
              <a:rPr lang="en-US" altLang="en-US" sz="2800" dirty="0"/>
              <a:t> unless both portal hypertension and </a:t>
            </a:r>
            <a:r>
              <a:rPr lang="en-US" altLang="en-US" sz="2800" dirty="0" err="1"/>
              <a:t>hypoalbuminemia</a:t>
            </a:r>
            <a:r>
              <a:rPr lang="en-US" altLang="en-US" sz="2800" dirty="0"/>
              <a:t> are present.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6CAD9EE-1C0E-3075-CDEF-DF0841157493}"/>
              </a:ext>
            </a:extLst>
          </p:cNvPr>
          <p:cNvSpPr>
            <a:spLocks noGrp="1" noChangeArrowheads="1"/>
          </p:cNvSpPr>
          <p:nvPr>
            <p:ph type="title"/>
          </p:nvPr>
        </p:nvSpPr>
        <p:spPr>
          <a:xfrm>
            <a:off x="457200" y="381000"/>
            <a:ext cx="8229600" cy="1600200"/>
          </a:xfrm>
        </p:spPr>
        <p:txBody>
          <a:bodyPr/>
          <a:lstStyle/>
          <a:p>
            <a:r>
              <a:rPr lang="en-US" altLang="en-US" b="1">
                <a:solidFill>
                  <a:srgbClr val="FFC000"/>
                </a:solidFill>
              </a:rPr>
              <a:t>Diagnosis:</a:t>
            </a:r>
            <a:br>
              <a:rPr lang="en-US" altLang="en-US" b="1">
                <a:solidFill>
                  <a:srgbClr val="FFC000"/>
                </a:solidFill>
              </a:rPr>
            </a:br>
            <a:r>
              <a:rPr lang="en-US" altLang="en-US" b="1">
                <a:solidFill>
                  <a:srgbClr val="FFC000"/>
                </a:solidFill>
              </a:rPr>
              <a:t>1-history</a:t>
            </a:r>
          </a:p>
        </p:txBody>
      </p:sp>
      <p:sp>
        <p:nvSpPr>
          <p:cNvPr id="33795" name="Rectangle 3">
            <a:extLst>
              <a:ext uri="{FF2B5EF4-FFF2-40B4-BE49-F238E27FC236}">
                <a16:creationId xmlns:a16="http://schemas.microsoft.com/office/drawing/2014/main" id="{C6DDBA5D-54D1-CE5A-A455-EDF7EEA0ED7A}"/>
              </a:ext>
            </a:extLst>
          </p:cNvPr>
          <p:cNvSpPr>
            <a:spLocks noGrp="1" noChangeArrowheads="1"/>
          </p:cNvSpPr>
          <p:nvPr>
            <p:ph idx="1"/>
          </p:nvPr>
        </p:nvSpPr>
        <p:spPr>
          <a:xfrm>
            <a:off x="457200" y="2133600"/>
            <a:ext cx="8229600" cy="3886200"/>
          </a:xfrm>
        </p:spPr>
        <p:txBody>
          <a:bodyPr/>
          <a:lstStyle/>
          <a:p>
            <a:pPr marL="609600" indent="-609600">
              <a:buFontTx/>
              <a:buNone/>
            </a:pPr>
            <a:r>
              <a:rPr lang="en-US" altLang="en-US" dirty="0">
                <a:solidFill>
                  <a:srgbClr val="FF0000"/>
                </a:solidFill>
              </a:rPr>
              <a:t>Pts should be questioned about:</a:t>
            </a:r>
          </a:p>
          <a:p>
            <a:pPr marL="609600" indent="-609600">
              <a:buFont typeface="Arial" panose="020B0604020202020204" pitchFamily="34" charset="0"/>
              <a:buChar char="•"/>
            </a:pPr>
            <a:endParaRPr lang="en-US" altLang="en-US" sz="2800" dirty="0"/>
          </a:p>
          <a:p>
            <a:pPr marL="609600" indent="-609600">
              <a:buFont typeface="Arial" panose="020B0604020202020204" pitchFamily="34" charset="0"/>
              <a:buChar char="•"/>
            </a:pPr>
            <a:r>
              <a:rPr lang="en-US" altLang="en-US" sz="2800" dirty="0"/>
              <a:t> Liver diseases </a:t>
            </a:r>
          </a:p>
          <a:p>
            <a:pPr marL="609600" indent="-609600">
              <a:buFont typeface="Arial" panose="020B0604020202020204" pitchFamily="34" charset="0"/>
              <a:buChar char="•"/>
            </a:pPr>
            <a:r>
              <a:rPr lang="en-US" altLang="en-US" sz="2800" dirty="0"/>
              <a:t>Risk factors for Hepatitis C  and </a:t>
            </a:r>
            <a:r>
              <a:rPr lang="en-US" altLang="en-US" sz="2800" dirty="0" err="1"/>
              <a:t>hep</a:t>
            </a:r>
            <a:r>
              <a:rPr lang="en-US" altLang="en-US" sz="2800" dirty="0"/>
              <a:t> B( needle sharing, tattoos, cocaine, heroin use </a:t>
            </a:r>
          </a:p>
          <a:p>
            <a:pPr marL="609600" indent="-609600">
              <a:buFontTx/>
              <a:buAutoNum type="arabicPeriod"/>
            </a:pPr>
            <a:endParaRPr lang="en-US" altLang="en-US" sz="2800" dirty="0"/>
          </a:p>
          <a:p>
            <a:pPr marL="609600" indent="-609600">
              <a:buFontTx/>
              <a:buAutoNum type="arabicPeriod"/>
            </a:pPr>
            <a:endParaRPr lang="en-US" altLang="en-US" sz="2800" dirty="0"/>
          </a:p>
          <a:p>
            <a:pPr marL="609600" indent="-609600">
              <a:buFontTx/>
              <a:buNone/>
            </a:pPr>
            <a:endParaRPr lang="en-US"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14D089A-D7E4-7F99-6A52-9526393B6F30}"/>
              </a:ext>
            </a:extLst>
          </p:cNvPr>
          <p:cNvSpPr>
            <a:spLocks noGrp="1" noChangeArrowheads="1"/>
          </p:cNvSpPr>
          <p:nvPr>
            <p:ph type="title"/>
          </p:nvPr>
        </p:nvSpPr>
        <p:spPr/>
        <p:txBody>
          <a:bodyPr>
            <a:normAutofit fontScale="90000"/>
          </a:bodyPr>
          <a:lstStyle/>
          <a:p>
            <a:pPr algn="ctr" fontAlgn="auto">
              <a:spcAft>
                <a:spcPts val="0"/>
              </a:spcAft>
              <a:defRPr/>
            </a:pPr>
            <a:br>
              <a:rPr lang="en-US" dirty="0">
                <a:solidFill>
                  <a:srgbClr val="FFFF00"/>
                </a:solidFill>
              </a:rPr>
            </a:br>
            <a:endParaRPr lang="en-US" dirty="0">
              <a:solidFill>
                <a:srgbClr val="FFFF00"/>
              </a:solidFill>
            </a:endParaRPr>
          </a:p>
        </p:txBody>
      </p:sp>
      <p:sp>
        <p:nvSpPr>
          <p:cNvPr id="34819" name="Rectangle 3">
            <a:extLst>
              <a:ext uri="{FF2B5EF4-FFF2-40B4-BE49-F238E27FC236}">
                <a16:creationId xmlns:a16="http://schemas.microsoft.com/office/drawing/2014/main" id="{01954363-D876-330F-5B33-D9AB4907C38D}"/>
              </a:ext>
            </a:extLst>
          </p:cNvPr>
          <p:cNvSpPr>
            <a:spLocks noGrp="1" noChangeArrowheads="1"/>
          </p:cNvSpPr>
          <p:nvPr>
            <p:ph idx="1"/>
          </p:nvPr>
        </p:nvSpPr>
        <p:spPr>
          <a:xfrm>
            <a:off x="457200" y="1066800"/>
            <a:ext cx="8229600" cy="4953000"/>
          </a:xfrm>
        </p:spPr>
        <p:txBody>
          <a:bodyPr/>
          <a:lstStyle/>
          <a:p>
            <a:pPr marL="609600" indent="-609600">
              <a:lnSpc>
                <a:spcPct val="90000"/>
              </a:lnSpc>
              <a:buFont typeface="Arial" panose="020B0604020202020204" pitchFamily="34" charset="0"/>
              <a:buChar char="•"/>
            </a:pPr>
            <a:r>
              <a:rPr lang="en-US" altLang="en-US"/>
              <a:t> Pts with obesity, diabetes,  hyperlipidemia and Nonalcoholic steatohepatitis ( NASH ) should be ruled out.  </a:t>
            </a:r>
          </a:p>
          <a:p>
            <a:pPr marL="609600" indent="-609600">
              <a:lnSpc>
                <a:spcPct val="90000"/>
              </a:lnSpc>
              <a:buFont typeface="Arial" panose="020B0604020202020204" pitchFamily="34" charset="0"/>
              <a:buChar char="•"/>
            </a:pPr>
            <a:r>
              <a:rPr lang="en-US" altLang="en-US"/>
              <a:t>Pts with ascites who lack risk factors for cirrhosis should be questioned about cancer, heart failure, TB, dialysis, and pancreatitis.</a:t>
            </a:r>
          </a:p>
          <a:p>
            <a:pPr marL="609600" indent="-609600">
              <a:lnSpc>
                <a:spcPct val="90000"/>
              </a:lnSpc>
              <a:buFont typeface="Arial" panose="020B0604020202020204" pitchFamily="34" charset="0"/>
              <a:buChar char="•"/>
            </a:pPr>
            <a:r>
              <a:rPr lang="en-US" altLang="en-US"/>
              <a:t>Operative injury to the ureter or bladder can lead to leakage of urine into peritoneal cavity.  </a:t>
            </a:r>
          </a:p>
          <a:p>
            <a:pPr marL="609600" indent="-609600">
              <a:lnSpc>
                <a:spcPct val="90000"/>
              </a:lnSpc>
              <a:buFont typeface="Arial" panose="020B0604020202020204" pitchFamily="34" charset="0"/>
              <a:buChar char="•"/>
            </a:pPr>
            <a:r>
              <a:rPr lang="en-US" altLang="en-US"/>
              <a:t> HIV pts may have infections  lead to ascites.</a:t>
            </a:r>
          </a:p>
          <a:p>
            <a:pPr marL="609600" indent="-609600">
              <a:lnSpc>
                <a:spcPct val="90000"/>
              </a:lnSpc>
              <a:buFontTx/>
              <a:buNone/>
            </a:pPr>
            <a:endParaRPr lang="en-US" altLang="en-US" sz="2000"/>
          </a:p>
          <a:p>
            <a:pPr marL="609600" indent="-609600">
              <a:lnSpc>
                <a:spcPct val="90000"/>
              </a:lnSpc>
              <a:buFontTx/>
              <a:buNone/>
            </a:pPr>
            <a:endParaRPr lang="en-US" altLang="en-US" sz="2000"/>
          </a:p>
          <a:p>
            <a:pPr marL="609600" indent="-609600">
              <a:lnSpc>
                <a:spcPct val="90000"/>
              </a:lnSpc>
              <a:buFontTx/>
              <a:buNone/>
            </a:pPr>
            <a:endParaRPr lang="en-US" altLang="en-US"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a:extLst>
              <a:ext uri="{FF2B5EF4-FFF2-40B4-BE49-F238E27FC236}">
                <a16:creationId xmlns:a16="http://schemas.microsoft.com/office/drawing/2014/main" id="{D8DBA960-F669-A75E-75DF-83A7FEB66379}"/>
              </a:ext>
            </a:extLst>
          </p:cNvPr>
          <p:cNvSpPr>
            <a:spLocks noGrp="1" noChangeArrowheads="1"/>
          </p:cNvSpPr>
          <p:nvPr>
            <p:ph idx="1"/>
          </p:nvPr>
        </p:nvSpPr>
        <p:spPr>
          <a:xfrm>
            <a:off x="457200" y="609600"/>
            <a:ext cx="8229600" cy="5867400"/>
          </a:xfrm>
        </p:spPr>
        <p:txBody>
          <a:bodyPr/>
          <a:lstStyle/>
          <a:p>
            <a:pPr marL="609600" indent="-609600">
              <a:lnSpc>
                <a:spcPct val="80000"/>
              </a:lnSpc>
            </a:pPr>
            <a:r>
              <a:rPr lang="en-US" altLang="en-US" sz="3200" b="1" dirty="0">
                <a:solidFill>
                  <a:schemeClr val="hlink"/>
                </a:solidFill>
              </a:rPr>
              <a:t>SYMPTOMS-</a:t>
            </a:r>
          </a:p>
          <a:p>
            <a:pPr marL="609600" indent="-609600">
              <a:lnSpc>
                <a:spcPct val="80000"/>
              </a:lnSpc>
            </a:pPr>
            <a:r>
              <a:rPr lang="en-US" altLang="en-US" sz="2800" dirty="0"/>
              <a:t>Progressive</a:t>
            </a:r>
            <a:r>
              <a:rPr lang="en-US" altLang="en-US" sz="2800" b="1" dirty="0"/>
              <a:t>  </a:t>
            </a:r>
            <a:r>
              <a:rPr lang="en-US" altLang="en-US" sz="2800" dirty="0"/>
              <a:t>swelling of abdomen with gain in weight.</a:t>
            </a:r>
          </a:p>
          <a:p>
            <a:pPr marL="609600" indent="-609600">
              <a:lnSpc>
                <a:spcPct val="80000"/>
              </a:lnSpc>
            </a:pPr>
            <a:r>
              <a:rPr lang="en-US" altLang="en-US" sz="2800" dirty="0"/>
              <a:t>Aching pain all over the abdomen do stretching; bloated feeling of abdomen.</a:t>
            </a:r>
          </a:p>
          <a:p>
            <a:pPr marL="609600" indent="-609600">
              <a:lnSpc>
                <a:spcPct val="80000"/>
              </a:lnSpc>
            </a:pPr>
            <a:r>
              <a:rPr lang="en-US" altLang="en-US" sz="2800" dirty="0" err="1"/>
              <a:t>Dyspnoea</a:t>
            </a:r>
            <a:r>
              <a:rPr lang="en-US" altLang="en-US" sz="2800" dirty="0"/>
              <a:t> &amp; even orthopnea (in large collection of fluid).</a:t>
            </a:r>
          </a:p>
          <a:p>
            <a:pPr marL="609600" indent="-609600">
              <a:lnSpc>
                <a:spcPct val="80000"/>
              </a:lnSpc>
            </a:pPr>
            <a:r>
              <a:rPr lang="en-US" altLang="en-US" sz="2800" dirty="0"/>
              <a:t>Swelling of lower limb ( due to </a:t>
            </a:r>
            <a:r>
              <a:rPr lang="en-US" altLang="en-US" sz="2800" dirty="0" err="1"/>
              <a:t>ccf</a:t>
            </a:r>
            <a:r>
              <a:rPr lang="en-US" altLang="en-US" sz="2800" dirty="0"/>
              <a:t>, </a:t>
            </a:r>
            <a:r>
              <a:rPr lang="en-US" altLang="en-US" sz="2800" dirty="0" err="1"/>
              <a:t>nephrotic</a:t>
            </a:r>
            <a:r>
              <a:rPr lang="en-US" altLang="en-US" sz="2800" dirty="0"/>
              <a:t> syndrome, functional </a:t>
            </a:r>
            <a:r>
              <a:rPr lang="en-US" altLang="en-US" sz="2800" dirty="0" err="1"/>
              <a:t>ivc</a:t>
            </a:r>
            <a:r>
              <a:rPr lang="en-US" altLang="en-US" sz="2800" dirty="0"/>
              <a:t> obstruction).</a:t>
            </a:r>
          </a:p>
          <a:p>
            <a:pPr marL="609600" indent="-609600">
              <a:lnSpc>
                <a:spcPct val="80000"/>
              </a:lnSpc>
            </a:pPr>
            <a:r>
              <a:rPr lang="en-US" altLang="en-US" sz="2800" dirty="0" err="1"/>
              <a:t>Paraesthesia</a:t>
            </a:r>
            <a:r>
              <a:rPr lang="en-US" altLang="en-US" sz="2800" dirty="0"/>
              <a:t> in the distribution of lateral femoral </a:t>
            </a:r>
            <a:r>
              <a:rPr lang="en-US" altLang="en-US" sz="2800" dirty="0" err="1"/>
              <a:t>cuteneous</a:t>
            </a:r>
            <a:r>
              <a:rPr lang="en-US" altLang="en-US" sz="2800" dirty="0"/>
              <a:t> nerve (</a:t>
            </a:r>
            <a:r>
              <a:rPr lang="en-US" altLang="en-US" sz="2800" dirty="0" err="1"/>
              <a:t>meralgia</a:t>
            </a:r>
            <a:r>
              <a:rPr lang="en-US" altLang="en-US" sz="2800" dirty="0"/>
              <a:t> </a:t>
            </a:r>
            <a:r>
              <a:rPr lang="en-US" altLang="en-US" sz="2800" dirty="0" err="1"/>
              <a:t>paraesthetica</a:t>
            </a:r>
            <a:r>
              <a:rPr lang="en-US" altLang="en-US" sz="2800" dirty="0"/>
              <a:t>).</a:t>
            </a:r>
          </a:p>
          <a:p>
            <a:pPr marL="609600" indent="-609600">
              <a:lnSpc>
                <a:spcPct val="80000"/>
              </a:lnSpc>
            </a:pPr>
            <a:r>
              <a:rPr lang="en-US" altLang="en-US" sz="2800" dirty="0" err="1"/>
              <a:t>Oligouria</a:t>
            </a:r>
            <a:endParaRPr lang="en-US" altLang="en-US" sz="2800" dirty="0"/>
          </a:p>
          <a:p>
            <a:pPr marL="0" indent="0">
              <a:lnSpc>
                <a:spcPct val="80000"/>
              </a:lnSpc>
              <a:buNone/>
            </a:pPr>
            <a:endParaRPr lang="en-US" alt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AA4251C4-348C-790E-EA7D-7B218AF6C735}"/>
              </a:ext>
            </a:extLst>
          </p:cNvPr>
          <p:cNvSpPr>
            <a:spLocks noGrp="1" noChangeArrowheads="1"/>
          </p:cNvSpPr>
          <p:nvPr>
            <p:ph idx="1"/>
          </p:nvPr>
        </p:nvSpPr>
        <p:spPr>
          <a:xfrm>
            <a:off x="457200" y="990600"/>
            <a:ext cx="8229600" cy="5029200"/>
          </a:xfrm>
        </p:spPr>
        <p:txBody>
          <a:bodyPr/>
          <a:lstStyle/>
          <a:p>
            <a:pPr marL="609600" indent="-609600"/>
            <a:r>
              <a:rPr lang="en-US" altLang="en-US" sz="3200" b="1">
                <a:solidFill>
                  <a:schemeClr val="hlink"/>
                </a:solidFill>
              </a:rPr>
              <a:t>SIGNS-</a:t>
            </a:r>
            <a:endParaRPr lang="en-US" altLang="en-US">
              <a:solidFill>
                <a:schemeClr val="hlink"/>
              </a:solidFill>
            </a:endParaRPr>
          </a:p>
          <a:p>
            <a:pPr marL="609600" indent="-609600">
              <a:buFontTx/>
              <a:buNone/>
            </a:pPr>
            <a:r>
              <a:rPr lang="en-US" altLang="en-US"/>
              <a:t>GENERAL SURVEY-</a:t>
            </a:r>
          </a:p>
          <a:p>
            <a:pPr marL="609600" indent="-609600">
              <a:buFont typeface="Courier New" panose="02070309020205020404" pitchFamily="49" charset="0"/>
              <a:buChar char="o"/>
            </a:pPr>
            <a:r>
              <a:rPr lang="en-US" altLang="en-US"/>
              <a:t> the patient may be in propped up position due to dyspnoea.</a:t>
            </a:r>
          </a:p>
          <a:p>
            <a:pPr marL="609600" indent="-609600">
              <a:buFont typeface="Courier New" panose="02070309020205020404" pitchFamily="49" charset="0"/>
              <a:buChar char="o"/>
            </a:pPr>
            <a:r>
              <a:rPr lang="en-US" altLang="en-US"/>
              <a:t>Bipedal pitting edema.</a:t>
            </a:r>
          </a:p>
          <a:p>
            <a:pPr marL="609600" indent="-609600">
              <a:buFont typeface="Courier New" panose="02070309020205020404" pitchFamily="49" charset="0"/>
              <a:buChar char="o"/>
            </a:pPr>
            <a:r>
              <a:rPr lang="en-US" altLang="en-US"/>
              <a:t>Neck veins may engorged (due to hypervolaemia )</a:t>
            </a:r>
          </a:p>
          <a:p>
            <a:pPr marL="609600" indent="-609600">
              <a:buFont typeface="Courier New" panose="02070309020205020404" pitchFamily="49" charset="0"/>
              <a:buChar char="o"/>
            </a:pPr>
            <a:r>
              <a:rPr lang="en-US" altLang="en-US"/>
              <a:t>Obvious swelling of abdomen.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A1386414-69EB-2063-075A-9FD2FC670D55}"/>
              </a:ext>
            </a:extLst>
          </p:cNvPr>
          <p:cNvSpPr>
            <a:spLocks noGrp="1" noChangeArrowheads="1"/>
          </p:cNvSpPr>
          <p:nvPr>
            <p:ph idx="1"/>
          </p:nvPr>
        </p:nvSpPr>
        <p:spPr>
          <a:xfrm>
            <a:off x="457200" y="609600"/>
            <a:ext cx="8229600" cy="5410200"/>
          </a:xfrm>
        </p:spPr>
        <p:txBody>
          <a:bodyPr>
            <a:normAutofit/>
          </a:bodyPr>
          <a:lstStyle/>
          <a:p>
            <a:pPr marL="609600" indent="-609600" fontAlgn="auto">
              <a:lnSpc>
                <a:spcPct val="80000"/>
              </a:lnSpc>
              <a:spcAft>
                <a:spcPts val="0"/>
              </a:spcAft>
              <a:buClr>
                <a:schemeClr val="accent3"/>
              </a:buClr>
              <a:buFontTx/>
              <a:buNone/>
              <a:defRPr/>
            </a:pPr>
            <a:r>
              <a:rPr lang="en-US" sz="2200" dirty="0"/>
              <a:t> </a:t>
            </a:r>
            <a:r>
              <a:rPr lang="en-US" sz="2800" b="1" dirty="0"/>
              <a:t>ABDOMEN-</a:t>
            </a:r>
          </a:p>
          <a:p>
            <a:pPr marL="609600" indent="-609600" fontAlgn="auto">
              <a:lnSpc>
                <a:spcPct val="80000"/>
              </a:lnSpc>
              <a:spcAft>
                <a:spcPts val="0"/>
              </a:spcAft>
              <a:buClr>
                <a:schemeClr val="accent3"/>
              </a:buClr>
              <a:buFontTx/>
              <a:buNone/>
              <a:defRPr/>
            </a:pPr>
            <a:endParaRPr lang="en-US" sz="2800" dirty="0"/>
          </a:p>
          <a:p>
            <a:pPr marL="609600" indent="-609600" fontAlgn="auto">
              <a:lnSpc>
                <a:spcPct val="80000"/>
              </a:lnSpc>
              <a:spcAft>
                <a:spcPts val="0"/>
              </a:spcAft>
              <a:buClr>
                <a:schemeClr val="accent3"/>
              </a:buClr>
              <a:buFont typeface="Wingdings 2"/>
              <a:buChar char=""/>
              <a:defRPr/>
            </a:pPr>
            <a:r>
              <a:rPr lang="en-US" sz="2800" dirty="0"/>
              <a:t>Swelling of abdomen &amp; there is fullness in flanks. The skin looks shiny.</a:t>
            </a:r>
          </a:p>
          <a:p>
            <a:pPr marL="609600" indent="-609600" fontAlgn="auto">
              <a:lnSpc>
                <a:spcPct val="80000"/>
              </a:lnSpc>
              <a:spcAft>
                <a:spcPts val="0"/>
              </a:spcAft>
              <a:buClr>
                <a:schemeClr val="accent3"/>
              </a:buClr>
              <a:buFont typeface="Wingdings 2"/>
              <a:buChar char=""/>
              <a:defRPr/>
            </a:pPr>
            <a:r>
              <a:rPr lang="en-US" sz="2800" dirty="0" err="1"/>
              <a:t>Diverication</a:t>
            </a:r>
            <a:r>
              <a:rPr lang="en-US" sz="2800" dirty="0"/>
              <a:t> of </a:t>
            </a:r>
            <a:r>
              <a:rPr lang="en-US" sz="2800" dirty="0" err="1"/>
              <a:t>recti</a:t>
            </a:r>
            <a:r>
              <a:rPr lang="en-US" sz="2800" dirty="0"/>
              <a:t>; there may be presence of abdominal (umbilical ) </a:t>
            </a:r>
            <a:r>
              <a:rPr lang="en-US" sz="2800" dirty="0" err="1"/>
              <a:t>herniation</a:t>
            </a:r>
            <a:r>
              <a:rPr lang="en-US" sz="2800" dirty="0"/>
              <a:t> or abdominal </a:t>
            </a:r>
            <a:r>
              <a:rPr lang="en-US" sz="2800" dirty="0" err="1"/>
              <a:t>striae</a:t>
            </a:r>
            <a:r>
              <a:rPr lang="en-US" sz="2800" dirty="0"/>
              <a:t> ( </a:t>
            </a:r>
            <a:r>
              <a:rPr lang="en-US" sz="2800" dirty="0" err="1"/>
              <a:t>striae</a:t>
            </a:r>
            <a:r>
              <a:rPr lang="en-US" sz="2800" dirty="0"/>
              <a:t> </a:t>
            </a:r>
            <a:r>
              <a:rPr lang="en-US" sz="2800" dirty="0" err="1"/>
              <a:t>albicantes</a:t>
            </a:r>
            <a:r>
              <a:rPr lang="en-US" sz="2800" dirty="0"/>
              <a:t>) . </a:t>
            </a:r>
          </a:p>
          <a:p>
            <a:pPr marL="609600" indent="-609600" fontAlgn="auto">
              <a:lnSpc>
                <a:spcPct val="80000"/>
              </a:lnSpc>
              <a:spcAft>
                <a:spcPts val="0"/>
              </a:spcAft>
              <a:buClr>
                <a:schemeClr val="accent3"/>
              </a:buClr>
              <a:buFont typeface="Wingdings 2"/>
              <a:buChar char=""/>
              <a:defRPr/>
            </a:pPr>
            <a:r>
              <a:rPr lang="en-US" sz="2800" dirty="0"/>
              <a:t>Prominent veins in flanks</a:t>
            </a:r>
          </a:p>
          <a:p>
            <a:pPr marL="609600" indent="-609600" fontAlgn="auto">
              <a:lnSpc>
                <a:spcPct val="80000"/>
              </a:lnSpc>
              <a:spcAft>
                <a:spcPts val="0"/>
              </a:spcAft>
              <a:buClr>
                <a:schemeClr val="accent3"/>
              </a:buClr>
              <a:buFont typeface="Wingdings 2"/>
              <a:buChar char=""/>
              <a:defRPr/>
            </a:pPr>
            <a:r>
              <a:rPr lang="en-US" sz="2800" dirty="0" err="1"/>
              <a:t>Umbillicus</a:t>
            </a:r>
            <a:r>
              <a:rPr lang="en-US" sz="2800" dirty="0"/>
              <a:t> – flushed or </a:t>
            </a:r>
            <a:r>
              <a:rPr lang="en-US" sz="2800" dirty="0" err="1"/>
              <a:t>everted</a:t>
            </a:r>
            <a:r>
              <a:rPr lang="en-US" sz="2800" dirty="0"/>
              <a:t> with transverse slit.</a:t>
            </a:r>
          </a:p>
          <a:p>
            <a:pPr marL="609600" indent="-609600" fontAlgn="auto">
              <a:lnSpc>
                <a:spcPct val="80000"/>
              </a:lnSpc>
              <a:spcAft>
                <a:spcPts val="0"/>
              </a:spcAft>
              <a:buClr>
                <a:schemeClr val="accent3"/>
              </a:buClr>
              <a:buFont typeface="Wingdings 2"/>
              <a:buChar char=""/>
              <a:defRPr/>
            </a:pPr>
            <a:r>
              <a:rPr lang="en-US" sz="2800" dirty="0"/>
              <a:t>Fluid thrill present .</a:t>
            </a:r>
          </a:p>
          <a:p>
            <a:pPr marL="609600" indent="-609600" fontAlgn="auto">
              <a:lnSpc>
                <a:spcPct val="80000"/>
              </a:lnSpc>
              <a:spcAft>
                <a:spcPts val="0"/>
              </a:spcAft>
              <a:buClr>
                <a:schemeClr val="accent3"/>
              </a:buClr>
              <a:buFont typeface="Wingdings 2"/>
              <a:buChar char=""/>
              <a:defRPr/>
            </a:pPr>
            <a:r>
              <a:rPr lang="en-US" sz="2800" dirty="0"/>
              <a:t>Shifting dullness present.</a:t>
            </a:r>
          </a:p>
          <a:p>
            <a:pPr marL="609600" indent="-609600" fontAlgn="auto">
              <a:lnSpc>
                <a:spcPct val="80000"/>
              </a:lnSpc>
              <a:spcAft>
                <a:spcPts val="0"/>
              </a:spcAft>
              <a:buClr>
                <a:schemeClr val="accent3"/>
              </a:buClr>
              <a:buFontTx/>
              <a:buNone/>
              <a:defRPr/>
            </a:pPr>
            <a:r>
              <a:rPr lang="en-US" sz="2800"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26E6919-5B2E-E7B0-0046-96C1C446FD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188" y="0"/>
            <a:ext cx="9598376" cy="6819556"/>
          </a:xfrm>
        </p:spPr>
      </p:pic>
    </p:spTree>
    <p:extLst>
      <p:ext uri="{BB962C8B-B14F-4D97-AF65-F5344CB8AC3E}">
        <p14:creationId xmlns:p14="http://schemas.microsoft.com/office/powerpoint/2010/main" val="2768417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0C56-B596-61CF-9BAB-E6A138BA3E81}"/>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62DA4D88-E1B3-6ACD-8279-3031901302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12837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40731C2-34AB-A830-E604-B9AA70D9A0ED}"/>
              </a:ext>
            </a:extLst>
          </p:cNvPr>
          <p:cNvSpPr>
            <a:spLocks noGrp="1" noChangeArrowheads="1"/>
          </p:cNvSpPr>
          <p:nvPr>
            <p:ph type="title"/>
          </p:nvPr>
        </p:nvSpPr>
        <p:spPr/>
        <p:txBody>
          <a:bodyPr/>
          <a:lstStyle/>
          <a:p>
            <a:r>
              <a:rPr lang="en-US" altLang="en-US" sz="3200">
                <a:solidFill>
                  <a:schemeClr val="hlink"/>
                </a:solidFill>
              </a:rPr>
              <a:t>ESSENTIAL CRITERIA FOR POSITIVE FLUID THRILL:</a:t>
            </a:r>
          </a:p>
        </p:txBody>
      </p:sp>
      <p:sp>
        <p:nvSpPr>
          <p:cNvPr id="44035" name="Rectangle 3">
            <a:extLst>
              <a:ext uri="{FF2B5EF4-FFF2-40B4-BE49-F238E27FC236}">
                <a16:creationId xmlns:a16="http://schemas.microsoft.com/office/drawing/2014/main" id="{E0EF1F04-968A-F1D8-330E-112EDF33D25B}"/>
              </a:ext>
            </a:extLst>
          </p:cNvPr>
          <p:cNvSpPr>
            <a:spLocks noGrp="1" noChangeArrowheads="1"/>
          </p:cNvSpPr>
          <p:nvPr>
            <p:ph idx="1"/>
          </p:nvPr>
        </p:nvSpPr>
        <p:spPr>
          <a:xfrm>
            <a:off x="457200" y="2209800"/>
            <a:ext cx="8229600" cy="3962400"/>
          </a:xfrm>
        </p:spPr>
        <p:txBody>
          <a:bodyPr/>
          <a:lstStyle/>
          <a:p>
            <a:pPr marL="609600" indent="-609600"/>
            <a:r>
              <a:rPr lang="en-US" altLang="en-US"/>
              <a:t>Large amount of fluid (atleast 2 litre fluid is necessary to elicit fluid thrill).</a:t>
            </a:r>
          </a:p>
          <a:p>
            <a:pPr marL="609600" indent="-609600"/>
            <a:endParaRPr lang="en-US" altLang="en-US"/>
          </a:p>
          <a:p>
            <a:pPr marL="609600" indent="-609600"/>
            <a:r>
              <a:rPr lang="en-US" altLang="en-US"/>
              <a:t>Fluid should remain undertension.</a:t>
            </a:r>
          </a:p>
          <a:p>
            <a:pPr marL="609600" indent="-609600"/>
            <a:endParaRPr lang="en-US" altLang="en-US"/>
          </a:p>
          <a:p>
            <a:pPr marL="609600" indent="-609600"/>
            <a:r>
              <a:rPr lang="en-US" altLang="en-US"/>
              <a:t>Minimal fluid ( ½ to 1 litre)is required to demonstrate shifting dullness.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53A2-B640-3E56-7BDF-4C7CB5D4ADE1}"/>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486AD34D-24ED-38B6-8C07-C639859EF5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237" y="0"/>
            <a:ext cx="9440473" cy="6858000"/>
          </a:xfrm>
        </p:spPr>
      </p:pic>
    </p:spTree>
    <p:extLst>
      <p:ext uri="{BB962C8B-B14F-4D97-AF65-F5344CB8AC3E}">
        <p14:creationId xmlns:p14="http://schemas.microsoft.com/office/powerpoint/2010/main" val="2787429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25D70815-606D-E62A-BD84-B945CE4E8C8A}"/>
              </a:ext>
            </a:extLst>
          </p:cNvPr>
          <p:cNvSpPr>
            <a:spLocks noGrp="1" noChangeArrowheads="1"/>
          </p:cNvSpPr>
          <p:nvPr>
            <p:ph type="title"/>
          </p:nvPr>
        </p:nvSpPr>
        <p:spPr>
          <a:xfrm>
            <a:off x="457200" y="292100"/>
            <a:ext cx="8229600" cy="1003300"/>
          </a:xfrm>
        </p:spPr>
        <p:txBody>
          <a:bodyPr/>
          <a:lstStyle/>
          <a:p>
            <a:pPr algn="ctr"/>
            <a:r>
              <a:rPr lang="en-US" altLang="en-US" sz="3600">
                <a:solidFill>
                  <a:schemeClr val="hlink"/>
                </a:solidFill>
              </a:rPr>
              <a:t>DIFFERENTIAL DIAGNOSIS</a:t>
            </a:r>
          </a:p>
        </p:txBody>
      </p:sp>
      <p:sp>
        <p:nvSpPr>
          <p:cNvPr id="45059" name="Rectangle 3">
            <a:extLst>
              <a:ext uri="{FF2B5EF4-FFF2-40B4-BE49-F238E27FC236}">
                <a16:creationId xmlns:a16="http://schemas.microsoft.com/office/drawing/2014/main" id="{040DEC56-5778-0C5E-1040-C790574D0807}"/>
              </a:ext>
            </a:extLst>
          </p:cNvPr>
          <p:cNvSpPr>
            <a:spLocks noGrp="1" noChangeArrowheads="1"/>
          </p:cNvSpPr>
          <p:nvPr>
            <p:ph idx="1"/>
          </p:nvPr>
        </p:nvSpPr>
        <p:spPr>
          <a:xfrm>
            <a:off x="635000" y="1447800"/>
            <a:ext cx="8051800" cy="5288722"/>
          </a:xfrm>
        </p:spPr>
        <p:txBody>
          <a:bodyPr>
            <a:normAutofit/>
          </a:bodyPr>
          <a:lstStyle/>
          <a:p>
            <a:pPr marL="274320" indent="-274320" fontAlgn="auto">
              <a:lnSpc>
                <a:spcPct val="80000"/>
              </a:lnSpc>
              <a:spcAft>
                <a:spcPts val="0"/>
              </a:spcAft>
              <a:buClr>
                <a:schemeClr val="accent3"/>
              </a:buClr>
              <a:buFont typeface="Wingdings 2"/>
              <a:buChar char=""/>
              <a:defRPr/>
            </a:pPr>
            <a:r>
              <a:rPr lang="en-US" sz="2400"/>
              <a:t>FAT- OBESITY( INVERTD UMBILICUS WITH ABSENT FLUID THRILL AND SHIFTING DULLNESS)</a:t>
            </a:r>
          </a:p>
          <a:p>
            <a:pPr marL="274320" indent="-274320" fontAlgn="auto">
              <a:lnSpc>
                <a:spcPct val="80000"/>
              </a:lnSpc>
              <a:spcAft>
                <a:spcPts val="0"/>
              </a:spcAft>
              <a:buClr>
                <a:schemeClr val="accent3"/>
              </a:buClr>
              <a:buFont typeface="Wingdings 2"/>
              <a:buChar char=""/>
              <a:defRPr/>
            </a:pPr>
            <a:r>
              <a:rPr lang="en-US" sz="2400"/>
              <a:t>FAECES- MEGACOLON OR LOW GUT OBSTRUCTION( SYMMETRICAL ENLARGEMENT WITH VISIBLE PERISTALSIS)</a:t>
            </a:r>
          </a:p>
          <a:p>
            <a:pPr marL="274320" indent="-274320" fontAlgn="auto">
              <a:lnSpc>
                <a:spcPct val="80000"/>
              </a:lnSpc>
              <a:spcAft>
                <a:spcPts val="0"/>
              </a:spcAft>
              <a:buClr>
                <a:schemeClr val="accent3"/>
              </a:buClr>
              <a:buFont typeface="Wingdings 2"/>
              <a:buChar char=""/>
              <a:defRPr/>
            </a:pPr>
            <a:r>
              <a:rPr lang="en-US" sz="2400"/>
              <a:t>FOETUS- PREGNANCY (FOETAL PARTS ARE PALPABLE; CENTRAL DULLNESS)</a:t>
            </a:r>
          </a:p>
          <a:p>
            <a:pPr marL="274320" indent="-274320" fontAlgn="auto">
              <a:lnSpc>
                <a:spcPct val="80000"/>
              </a:lnSpc>
              <a:spcAft>
                <a:spcPts val="0"/>
              </a:spcAft>
              <a:buClr>
                <a:schemeClr val="accent3"/>
              </a:buClr>
              <a:buFont typeface="Wingdings 2"/>
              <a:buChar char=""/>
              <a:defRPr/>
            </a:pPr>
            <a:r>
              <a:rPr lang="en-US" sz="2400"/>
              <a:t>FLATUS- GASEOUS DISTENTION(FLANKS ARE NOT BULGRD; TYMPANIC NOTE ALL OVER ABDOMEN)</a:t>
            </a:r>
          </a:p>
          <a:p>
            <a:pPr marL="274320" indent="-274320" fontAlgn="auto">
              <a:lnSpc>
                <a:spcPct val="80000"/>
              </a:lnSpc>
              <a:spcAft>
                <a:spcPts val="0"/>
              </a:spcAft>
              <a:buClr>
                <a:schemeClr val="accent3"/>
              </a:buClr>
              <a:buFont typeface="Wingdings 2"/>
              <a:buChar char=""/>
              <a:defRPr/>
            </a:pPr>
            <a:r>
              <a:rPr lang="en-US" sz="2400"/>
              <a:t>FLUID- OVARIAN CYST, ACSITIS</a:t>
            </a:r>
          </a:p>
          <a:p>
            <a:pPr marL="274320" indent="-274320" fontAlgn="auto">
              <a:lnSpc>
                <a:spcPct val="80000"/>
              </a:lnSpc>
              <a:spcAft>
                <a:spcPts val="0"/>
              </a:spcAft>
              <a:buClr>
                <a:schemeClr val="accent3"/>
              </a:buClr>
              <a:buFont typeface="Wingdings 2"/>
              <a:buChar char=""/>
              <a:defRPr/>
            </a:pPr>
            <a:r>
              <a:rPr lang="en-US" sz="2400"/>
              <a:t>FULL BLADDER (FLANKS ARE TYMPANIC. PALPATION CAUSE PAINOR DISCONFORT AND DESIRE TO MICTURITION; USALLY ROUNDED CYSTIC SWELLING IN HYPOGASTRIUM WHICH IS DULL ON PERCUSSION SHIFTING DULLNESS ABSENT)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0E6E538-B06F-D48B-1894-035757FA61B6}"/>
              </a:ext>
            </a:extLst>
          </p:cNvPr>
          <p:cNvSpPr>
            <a:spLocks noGrp="1" noChangeArrowheads="1"/>
          </p:cNvSpPr>
          <p:nvPr>
            <p:ph type="title"/>
          </p:nvPr>
        </p:nvSpPr>
        <p:spPr>
          <a:xfrm>
            <a:off x="457200" y="0"/>
            <a:ext cx="8229600" cy="1447800"/>
          </a:xfrm>
        </p:spPr>
        <p:txBody>
          <a:bodyPr>
            <a:normAutofit fontScale="90000"/>
          </a:bodyPr>
          <a:lstStyle/>
          <a:p>
            <a:pPr fontAlgn="auto">
              <a:spcAft>
                <a:spcPts val="0"/>
              </a:spcAft>
              <a:defRPr/>
            </a:pPr>
            <a:r>
              <a:rPr lang="en-US" b="1" dirty="0">
                <a:solidFill>
                  <a:srgbClr val="FFC000"/>
                </a:solidFill>
              </a:rPr>
              <a:t>Diagnosis</a:t>
            </a:r>
            <a:br>
              <a:rPr lang="en-US" b="1" dirty="0">
                <a:solidFill>
                  <a:srgbClr val="FFC000"/>
                </a:solidFill>
              </a:rPr>
            </a:br>
            <a:r>
              <a:rPr lang="en-US" b="1" dirty="0">
                <a:solidFill>
                  <a:srgbClr val="FFC000"/>
                </a:solidFill>
              </a:rPr>
              <a:t>-</a:t>
            </a:r>
            <a:r>
              <a:rPr lang="en-US" b="1" dirty="0" err="1">
                <a:solidFill>
                  <a:srgbClr val="FFC000"/>
                </a:solidFill>
              </a:rPr>
              <a:t>paracentesis</a:t>
            </a:r>
            <a:endParaRPr lang="en-US" b="1" dirty="0">
              <a:solidFill>
                <a:srgbClr val="FFC000"/>
              </a:solidFill>
            </a:endParaRPr>
          </a:p>
        </p:txBody>
      </p:sp>
      <p:sp>
        <p:nvSpPr>
          <p:cNvPr id="50179" name="Rectangle 3">
            <a:extLst>
              <a:ext uri="{FF2B5EF4-FFF2-40B4-BE49-F238E27FC236}">
                <a16:creationId xmlns:a16="http://schemas.microsoft.com/office/drawing/2014/main" id="{CAEB95E6-B39B-0A85-FDF6-E44D283C20E8}"/>
              </a:ext>
            </a:extLst>
          </p:cNvPr>
          <p:cNvSpPr>
            <a:spLocks noGrp="1" noChangeArrowheads="1"/>
          </p:cNvSpPr>
          <p:nvPr>
            <p:ph idx="1"/>
          </p:nvPr>
        </p:nvSpPr>
        <p:spPr>
          <a:xfrm>
            <a:off x="457200" y="1524000"/>
            <a:ext cx="8229600" cy="5029200"/>
          </a:xfrm>
        </p:spPr>
        <p:txBody>
          <a:bodyPr/>
          <a:lstStyle/>
          <a:p>
            <a:pPr>
              <a:lnSpc>
                <a:spcPct val="90000"/>
              </a:lnSpc>
              <a:buFontTx/>
              <a:buNone/>
            </a:pPr>
            <a:endParaRPr lang="en-US" altLang="en-US" sz="2400" u="sng"/>
          </a:p>
          <a:p>
            <a:pPr>
              <a:lnSpc>
                <a:spcPct val="90000"/>
              </a:lnSpc>
            </a:pPr>
            <a:r>
              <a:rPr lang="en-US" altLang="en-US"/>
              <a:t>It is a diagnostic procedure to establish the etiology of new-onset ascites or to rule out spontaneous bacterial peritonitis in patients with preexisting ascites. </a:t>
            </a:r>
          </a:p>
          <a:p>
            <a:pPr>
              <a:lnSpc>
                <a:spcPct val="90000"/>
              </a:lnSpc>
            </a:pPr>
            <a:r>
              <a:rPr lang="en-US" altLang="en-US"/>
              <a:t>Large volume paracentesis is performed in hemodynamically stable patients with tense or refractory ascites to alleviate discomfort or respiratory compromise.</a:t>
            </a:r>
          </a:p>
          <a:p>
            <a:pPr>
              <a:lnSpc>
                <a:spcPct val="90000"/>
              </a:lnSpc>
            </a:pPr>
            <a:r>
              <a:rPr lang="en-US" altLang="en-US"/>
              <a:t>For diagnostic purposes, a small amount (20cc) may be enough for adequate testing.</a:t>
            </a:r>
          </a:p>
          <a:p>
            <a:pPr>
              <a:lnSpc>
                <a:spcPct val="90000"/>
              </a:lnSpc>
              <a:buFontTx/>
              <a:buNone/>
            </a:pPr>
            <a:endParaRPr lang="en-US" altLang="en-US" sz="2000"/>
          </a:p>
          <a:p>
            <a:pPr>
              <a:lnSpc>
                <a:spcPct val="90000"/>
              </a:lnSpc>
              <a:buFontTx/>
              <a:buNone/>
            </a:pPr>
            <a:endParaRPr lang="en-US" altLang="en-US" sz="2000" b="1"/>
          </a:p>
          <a:p>
            <a:pPr>
              <a:lnSpc>
                <a:spcPct val="90000"/>
              </a:lnSpc>
              <a:buFontTx/>
              <a:buNone/>
            </a:pPr>
            <a:r>
              <a:rPr lang="en-US" altLang="en-US" sz="2000"/>
              <a:t>	</a:t>
            </a:r>
            <a:endParaRPr lang="en-US" altLang="en-US" sz="2000"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وان 1">
            <a:extLst>
              <a:ext uri="{FF2B5EF4-FFF2-40B4-BE49-F238E27FC236}">
                <a16:creationId xmlns:a16="http://schemas.microsoft.com/office/drawing/2014/main" id="{A031517E-BB38-B1CF-70E2-201796366BAD}"/>
              </a:ext>
            </a:extLst>
          </p:cNvPr>
          <p:cNvSpPr>
            <a:spLocks noGrp="1"/>
          </p:cNvSpPr>
          <p:nvPr>
            <p:ph type="title"/>
          </p:nvPr>
        </p:nvSpPr>
        <p:spPr/>
        <p:txBody>
          <a:bodyPr/>
          <a:lstStyle/>
          <a:p>
            <a:endParaRPr lang="ar-SA" altLang="en-US"/>
          </a:p>
        </p:txBody>
      </p:sp>
      <p:pic>
        <p:nvPicPr>
          <p:cNvPr id="51203" name="عنصر نائب للمحتوى 5" descr="11f1.gif">
            <a:extLst>
              <a:ext uri="{FF2B5EF4-FFF2-40B4-BE49-F238E27FC236}">
                <a16:creationId xmlns:a16="http://schemas.microsoft.com/office/drawing/2014/main" id="{A6440F33-0263-00CB-734D-5B38902F2ED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648200" y="0"/>
            <a:ext cx="4495800" cy="6858000"/>
          </a:xfrm>
        </p:spPr>
      </p:pic>
      <p:pic>
        <p:nvPicPr>
          <p:cNvPr id="51204" name="Picture 4" descr="ascites2">
            <a:extLst>
              <a:ext uri="{FF2B5EF4-FFF2-40B4-BE49-F238E27FC236}">
                <a16:creationId xmlns:a16="http://schemas.microsoft.com/office/drawing/2014/main" id="{77174103-CFDF-D63F-C35A-A1F545B87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وان 1">
            <a:extLst>
              <a:ext uri="{FF2B5EF4-FFF2-40B4-BE49-F238E27FC236}">
                <a16:creationId xmlns:a16="http://schemas.microsoft.com/office/drawing/2014/main" id="{06A4BB6F-0681-21F9-138B-D1C2B5B4175F}"/>
              </a:ext>
            </a:extLst>
          </p:cNvPr>
          <p:cNvSpPr>
            <a:spLocks noGrp="1"/>
          </p:cNvSpPr>
          <p:nvPr>
            <p:ph type="title"/>
          </p:nvPr>
        </p:nvSpPr>
        <p:spPr>
          <a:xfrm>
            <a:off x="457200" y="704850"/>
            <a:ext cx="8229600" cy="819150"/>
          </a:xfrm>
        </p:spPr>
        <p:txBody>
          <a:bodyPr/>
          <a:lstStyle/>
          <a:p>
            <a:pPr algn="ctr"/>
            <a:r>
              <a:rPr lang="en-US" altLang="en-US" sz="5400" b="1">
                <a:solidFill>
                  <a:srgbClr val="FFC000"/>
                </a:solidFill>
              </a:rPr>
              <a:t>Ascitic fluid analysis</a:t>
            </a:r>
            <a:endParaRPr lang="ar-SA" altLang="en-US" sz="5400" b="1">
              <a:solidFill>
                <a:srgbClr val="FFC000"/>
              </a:solidFill>
            </a:endParaRPr>
          </a:p>
        </p:txBody>
      </p:sp>
      <p:sp>
        <p:nvSpPr>
          <p:cNvPr id="52227" name="عنصر نائب للمحتوى 2">
            <a:extLst>
              <a:ext uri="{FF2B5EF4-FFF2-40B4-BE49-F238E27FC236}">
                <a16:creationId xmlns:a16="http://schemas.microsoft.com/office/drawing/2014/main" id="{D9309BCD-0433-CB68-3017-5146121674EF}"/>
              </a:ext>
            </a:extLst>
          </p:cNvPr>
          <p:cNvSpPr>
            <a:spLocks noGrp="1"/>
          </p:cNvSpPr>
          <p:nvPr>
            <p:ph idx="1"/>
          </p:nvPr>
        </p:nvSpPr>
        <p:spPr>
          <a:xfrm>
            <a:off x="457200" y="1524000"/>
            <a:ext cx="8229600" cy="4495800"/>
          </a:xfrm>
        </p:spPr>
        <p:txBody>
          <a:bodyPr/>
          <a:lstStyle/>
          <a:p>
            <a:pPr>
              <a:lnSpc>
                <a:spcPct val="90000"/>
              </a:lnSpc>
              <a:buFontTx/>
              <a:buNone/>
            </a:pPr>
            <a:r>
              <a:rPr lang="en-US" altLang="en-US" b="1">
                <a:solidFill>
                  <a:srgbClr val="FF0000"/>
                </a:solidFill>
              </a:rPr>
              <a:t>Cell count: </a:t>
            </a:r>
          </a:p>
          <a:p>
            <a:pPr>
              <a:lnSpc>
                <a:spcPct val="90000"/>
              </a:lnSpc>
              <a:buFont typeface="Arial" panose="020B0604020202020204" pitchFamily="34" charset="0"/>
              <a:buChar char="•"/>
            </a:pPr>
            <a:r>
              <a:rPr lang="en-US" altLang="en-US"/>
              <a:t>A white blood cell count is the most important.</a:t>
            </a:r>
          </a:p>
          <a:p>
            <a:pPr>
              <a:lnSpc>
                <a:spcPct val="90000"/>
              </a:lnSpc>
              <a:buFont typeface="Arial" panose="020B0604020202020204" pitchFamily="34" charset="0"/>
              <a:buChar char="•"/>
            </a:pPr>
            <a:r>
              <a:rPr lang="en-US" altLang="en-US"/>
              <a:t> A neutrophil  &gt; 250 cells/mm3  </a:t>
            </a:r>
            <a:r>
              <a:rPr lang="en-US" altLang="en-US">
                <a:sym typeface="Wingdings" panose="05000000000000000000" pitchFamily="2" charset="2"/>
              </a:rPr>
              <a:t></a:t>
            </a:r>
            <a:r>
              <a:rPr lang="en-US" altLang="en-US"/>
              <a:t> spontaneous bacterial peritonitis</a:t>
            </a:r>
          </a:p>
          <a:p>
            <a:pPr>
              <a:lnSpc>
                <a:spcPct val="90000"/>
              </a:lnSpc>
              <a:buFont typeface="Arial" panose="020B0604020202020204" pitchFamily="34" charset="0"/>
              <a:buChar char="•"/>
            </a:pPr>
            <a:r>
              <a:rPr lang="en-US" altLang="en-US"/>
              <a:t> An elevated lymphocyte </a:t>
            </a:r>
            <a:r>
              <a:rPr lang="en-US" altLang="en-US">
                <a:sym typeface="Wingdings" panose="05000000000000000000" pitchFamily="2" charset="2"/>
              </a:rPr>
              <a:t></a:t>
            </a:r>
            <a:r>
              <a:rPr lang="en-US" altLang="en-US"/>
              <a:t> tuberculosis or peritoneal carcinomatosis</a:t>
            </a:r>
          </a:p>
          <a:p>
            <a:pPr>
              <a:lnSpc>
                <a:spcPct val="90000"/>
              </a:lnSpc>
              <a:buFont typeface="Arial" panose="020B0604020202020204" pitchFamily="34" charset="0"/>
              <a:buChar char="•"/>
            </a:pPr>
            <a:r>
              <a:rPr lang="en-US" altLang="en-US" b="1"/>
              <a:t>Gram stain and culture:</a:t>
            </a:r>
          </a:p>
          <a:p>
            <a:pPr>
              <a:lnSpc>
                <a:spcPct val="90000"/>
              </a:lnSpc>
              <a:buFontTx/>
              <a:buNone/>
            </a:pPr>
            <a:r>
              <a:rPr lang="en-US" altLang="en-US"/>
              <a:t>for bacteria and acid fast bacilli</a:t>
            </a:r>
          </a:p>
          <a:p>
            <a:endParaRPr lang="ar-SA" altLang="en-US">
              <a:ea typeface="Majalla U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وان 1">
            <a:extLst>
              <a:ext uri="{FF2B5EF4-FFF2-40B4-BE49-F238E27FC236}">
                <a16:creationId xmlns:a16="http://schemas.microsoft.com/office/drawing/2014/main" id="{A2D2AA85-9B54-8706-B759-B53225DF445E}"/>
              </a:ext>
            </a:extLst>
          </p:cNvPr>
          <p:cNvSpPr>
            <a:spLocks noGrp="1"/>
          </p:cNvSpPr>
          <p:nvPr>
            <p:ph type="title"/>
          </p:nvPr>
        </p:nvSpPr>
        <p:spPr>
          <a:xfrm>
            <a:off x="-3810000" y="292100"/>
            <a:ext cx="76200" cy="1384300"/>
          </a:xfrm>
        </p:spPr>
        <p:txBody>
          <a:bodyPr/>
          <a:lstStyle/>
          <a:p>
            <a:endParaRPr lang="ar-SA" altLang="en-US"/>
          </a:p>
        </p:txBody>
      </p:sp>
      <p:sp>
        <p:nvSpPr>
          <p:cNvPr id="53251" name="عنصر نائب للمحتوى 2">
            <a:extLst>
              <a:ext uri="{FF2B5EF4-FFF2-40B4-BE49-F238E27FC236}">
                <a16:creationId xmlns:a16="http://schemas.microsoft.com/office/drawing/2014/main" id="{D5B910CD-7213-7EEA-B71A-945A11EF9601}"/>
              </a:ext>
            </a:extLst>
          </p:cNvPr>
          <p:cNvSpPr>
            <a:spLocks noGrp="1"/>
          </p:cNvSpPr>
          <p:nvPr>
            <p:ph idx="1"/>
          </p:nvPr>
        </p:nvSpPr>
        <p:spPr>
          <a:xfrm>
            <a:off x="457200" y="1066800"/>
            <a:ext cx="8229600" cy="4953000"/>
          </a:xfrm>
        </p:spPr>
        <p:txBody>
          <a:bodyPr/>
          <a:lstStyle/>
          <a:p>
            <a:r>
              <a:rPr lang="en-US" altLang="en-US" b="1">
                <a:solidFill>
                  <a:srgbClr val="FF0000"/>
                </a:solidFill>
              </a:rPr>
              <a:t>Red cell count</a:t>
            </a:r>
            <a:r>
              <a:rPr lang="en-US" altLang="en-US">
                <a:solidFill>
                  <a:srgbClr val="FF0000"/>
                </a:solidFill>
              </a:rPr>
              <a:t> </a:t>
            </a:r>
          </a:p>
          <a:p>
            <a:pPr>
              <a:buFontTx/>
              <a:buNone/>
            </a:pPr>
            <a:r>
              <a:rPr lang="en-US" altLang="en-US"/>
              <a:t>&gt; 50.000/microliter </a:t>
            </a:r>
            <a:r>
              <a:rPr lang="en-US" altLang="en-US">
                <a:sym typeface="Wingdings" panose="05000000000000000000" pitchFamily="2" charset="2"/>
              </a:rPr>
              <a:t></a:t>
            </a:r>
            <a:r>
              <a:rPr lang="en-US" altLang="en-US"/>
              <a:t>hemorrhagic ascites, which usually is due to malignancy, tuberculosis or trauma.</a:t>
            </a:r>
            <a:endParaRPr lang="ar-SA" altLang="en-US">
              <a:ea typeface="Majalla UI"/>
            </a:endParaRPr>
          </a:p>
        </p:txBody>
      </p:sp>
      <p:pic>
        <p:nvPicPr>
          <p:cNvPr id="53252" name="صورة 3" descr="paracentesis.jpg">
            <a:extLst>
              <a:ext uri="{FF2B5EF4-FFF2-40B4-BE49-F238E27FC236}">
                <a16:creationId xmlns:a16="http://schemas.microsoft.com/office/drawing/2014/main" id="{B2130E17-4EAE-9254-C02F-9AA45928E3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819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FFFA871-32CA-F426-6712-533210C1A5E7}"/>
              </a:ext>
            </a:extLst>
          </p:cNvPr>
          <p:cNvSpPr>
            <a:spLocks noGrp="1" noChangeArrowheads="1"/>
          </p:cNvSpPr>
          <p:nvPr>
            <p:ph type="title"/>
          </p:nvPr>
        </p:nvSpPr>
        <p:spPr>
          <a:xfrm>
            <a:off x="-4495800" y="292100"/>
            <a:ext cx="609600" cy="1384300"/>
          </a:xfrm>
        </p:spPr>
        <p:txBody>
          <a:bodyPr/>
          <a:lstStyle/>
          <a:p>
            <a:endParaRPr lang="en-US" altLang="en-US"/>
          </a:p>
        </p:txBody>
      </p:sp>
      <p:sp>
        <p:nvSpPr>
          <p:cNvPr id="54275" name="Rectangle 3">
            <a:extLst>
              <a:ext uri="{FF2B5EF4-FFF2-40B4-BE49-F238E27FC236}">
                <a16:creationId xmlns:a16="http://schemas.microsoft.com/office/drawing/2014/main" id="{90763AD2-8502-193B-C446-3532797BBC12}"/>
              </a:ext>
            </a:extLst>
          </p:cNvPr>
          <p:cNvSpPr>
            <a:spLocks noGrp="1" noChangeArrowheads="1"/>
          </p:cNvSpPr>
          <p:nvPr>
            <p:ph idx="1"/>
          </p:nvPr>
        </p:nvSpPr>
        <p:spPr>
          <a:xfrm>
            <a:off x="457200" y="1066800"/>
            <a:ext cx="8229600" cy="4953000"/>
          </a:xfrm>
        </p:spPr>
        <p:txBody>
          <a:bodyPr/>
          <a:lstStyle/>
          <a:p>
            <a:pPr>
              <a:buFontTx/>
              <a:buNone/>
            </a:pPr>
            <a:r>
              <a:rPr lang="en-US" altLang="en-US" sz="3200" b="1">
                <a:solidFill>
                  <a:srgbClr val="FF0000"/>
                </a:solidFill>
              </a:rPr>
              <a:t>Serum-Ascites Albumin Gradient</a:t>
            </a:r>
          </a:p>
          <a:p>
            <a:r>
              <a:rPr lang="en-US" altLang="en-US"/>
              <a:t>Best single test for classifying ascites into portal hypertensive and non-portal hypertensive causes.</a:t>
            </a:r>
          </a:p>
          <a:p>
            <a:r>
              <a:rPr lang="en-US" altLang="en-US"/>
              <a:t>Calculated by: </a:t>
            </a:r>
          </a:p>
          <a:p>
            <a:pPr>
              <a:buFontTx/>
              <a:buNone/>
            </a:pPr>
            <a:r>
              <a:rPr lang="en-US" altLang="en-US"/>
              <a:t>Serum albumin – Ascites albumin= SAAG</a:t>
            </a:r>
            <a:endParaRPr lang="en-US" altLang="en-US" b="1"/>
          </a:p>
          <a:p>
            <a:pPr>
              <a:buFontTx/>
              <a:buNone/>
            </a:pPr>
            <a:r>
              <a:rPr lang="en-US" altLang="en-US"/>
              <a:t>SAAG &gt;1.1 g/dL= Portal HTN</a:t>
            </a:r>
          </a:p>
          <a:p>
            <a:pPr>
              <a:buFontTx/>
              <a:buNone/>
            </a:pPr>
            <a:r>
              <a:rPr lang="en-US" altLang="en-US"/>
              <a:t>SAAG &lt; 1.1 g/dL= Non-Portal hypertensive cause </a:t>
            </a:r>
          </a:p>
          <a:p>
            <a:pPr>
              <a:buFontTx/>
              <a:buNone/>
            </a:pPr>
            <a:endParaRPr lang="en-US" altLang="en-US" sz="2400"/>
          </a:p>
          <a:p>
            <a:pPr>
              <a:buFontTx/>
              <a:buNone/>
            </a:pPr>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9B90D25-6EF8-C25A-2640-5A3CD16EBCCD}"/>
              </a:ext>
            </a:extLst>
          </p:cNvPr>
          <p:cNvSpPr>
            <a:spLocks noGrp="1" noChangeArrowheads="1"/>
          </p:cNvSpPr>
          <p:nvPr>
            <p:ph type="title"/>
          </p:nvPr>
        </p:nvSpPr>
        <p:spPr>
          <a:xfrm>
            <a:off x="457200" y="304800"/>
            <a:ext cx="8229600" cy="1079500"/>
          </a:xfrm>
        </p:spPr>
        <p:txBody>
          <a:bodyPr/>
          <a:lstStyle/>
          <a:p>
            <a:r>
              <a:rPr lang="en-US" altLang="en-US" sz="2800" b="1">
                <a:solidFill>
                  <a:schemeClr val="hlink"/>
                </a:solidFill>
              </a:rPr>
              <a:t>WHAT IS SERUM- ASCITES ALBUMIN GRADIENT(SAAG)</a:t>
            </a:r>
          </a:p>
        </p:txBody>
      </p:sp>
      <p:sp>
        <p:nvSpPr>
          <p:cNvPr id="55299" name="Rectangle 3">
            <a:extLst>
              <a:ext uri="{FF2B5EF4-FFF2-40B4-BE49-F238E27FC236}">
                <a16:creationId xmlns:a16="http://schemas.microsoft.com/office/drawing/2014/main" id="{2C5CE1EF-FE69-87B0-2E91-59DCD718E8EB}"/>
              </a:ext>
            </a:extLst>
          </p:cNvPr>
          <p:cNvSpPr>
            <a:spLocks noGrp="1" noChangeArrowheads="1"/>
          </p:cNvSpPr>
          <p:nvPr>
            <p:ph idx="1"/>
          </p:nvPr>
        </p:nvSpPr>
        <p:spPr>
          <a:xfrm>
            <a:off x="457200" y="1828800"/>
            <a:ext cx="8229600" cy="4343400"/>
          </a:xfrm>
        </p:spPr>
        <p:txBody>
          <a:bodyPr/>
          <a:lstStyle/>
          <a:p>
            <a:pPr marL="609600" indent="-609600">
              <a:lnSpc>
                <a:spcPct val="80000"/>
              </a:lnSpc>
            </a:pPr>
            <a:r>
              <a:rPr lang="en-US" altLang="en-US" sz="2800"/>
              <a:t>If the serum albumin minus ascitic fluid albumin is equal to or greater than 1.1g/dl, the patient has portal hypertension. other than cirrhosis of liver this is a feature of ccf, budd-chiari syndrome, portal vein thrombsis, myxoedema.</a:t>
            </a:r>
          </a:p>
          <a:p>
            <a:pPr marL="609600" indent="-609600">
              <a:lnSpc>
                <a:spcPct val="80000"/>
              </a:lnSpc>
            </a:pPr>
            <a:r>
              <a:rPr lang="en-US" altLang="en-US" sz="2800"/>
              <a:t>If the gradient is less than 1.1 g/dl, usually it suggests malignancy acstis, tuberculous asctis pancreatic asctis or nephrotic syndrome</a:t>
            </a:r>
          </a:p>
          <a:p>
            <a:pPr marL="609600" indent="-609600">
              <a:lnSpc>
                <a:spcPct val="80000"/>
              </a:lnSpc>
              <a:buFontTx/>
              <a:buNone/>
            </a:pPr>
            <a:r>
              <a:rPr lang="en-US" altLang="en-US" sz="2800"/>
              <a:t>	* saag is based on oncotic – hydrostatic balance and directly correlates with protal pressure.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a:extLst>
              <a:ext uri="{FF2B5EF4-FFF2-40B4-BE49-F238E27FC236}">
                <a16:creationId xmlns:a16="http://schemas.microsoft.com/office/drawing/2014/main" id="{347554D8-46DF-EDD3-FDD9-EB7367F996F2}"/>
              </a:ext>
            </a:extLst>
          </p:cNvPr>
          <p:cNvSpPr>
            <a:spLocks noGrp="1" noChangeArrowheads="1"/>
          </p:cNvSpPr>
          <p:nvPr>
            <p:ph type="title"/>
          </p:nvPr>
        </p:nvSpPr>
        <p:spPr>
          <a:xfrm>
            <a:off x="457200" y="457200"/>
            <a:ext cx="8229600" cy="990600"/>
          </a:xfrm>
        </p:spPr>
        <p:txBody>
          <a:bodyPr/>
          <a:lstStyle/>
          <a:p>
            <a:pPr algn="ctr"/>
            <a:r>
              <a:rPr lang="en-US" altLang="en-US" b="1">
                <a:solidFill>
                  <a:srgbClr val="FFC000"/>
                </a:solidFill>
              </a:rPr>
              <a:t>SAAG</a:t>
            </a:r>
          </a:p>
        </p:txBody>
      </p:sp>
      <p:sp>
        <p:nvSpPr>
          <p:cNvPr id="30725" name="Rectangle 5">
            <a:extLst>
              <a:ext uri="{FF2B5EF4-FFF2-40B4-BE49-F238E27FC236}">
                <a16:creationId xmlns:a16="http://schemas.microsoft.com/office/drawing/2014/main" id="{08E25F4F-ABEE-BA59-9362-C23D7D5CEE41}"/>
              </a:ext>
            </a:extLst>
          </p:cNvPr>
          <p:cNvSpPr>
            <a:spLocks noGrp="1" noChangeArrowheads="1"/>
          </p:cNvSpPr>
          <p:nvPr>
            <p:ph sz="half" idx="1"/>
          </p:nvPr>
        </p:nvSpPr>
        <p:spPr>
          <a:xfrm>
            <a:off x="457200" y="1600200"/>
            <a:ext cx="4038600" cy="4343400"/>
          </a:xfrm>
        </p:spPr>
        <p:txBody>
          <a:bodyPr>
            <a:normAutofit fontScale="92500"/>
          </a:bodyPr>
          <a:lstStyle/>
          <a:p>
            <a:pPr marL="533400" indent="-533400" fontAlgn="auto">
              <a:spcAft>
                <a:spcPts val="0"/>
              </a:spcAft>
              <a:buClr>
                <a:schemeClr val="accent3"/>
              </a:buClr>
              <a:buFontTx/>
              <a:buNone/>
              <a:defRPr/>
            </a:pPr>
            <a:r>
              <a:rPr lang="en-US" sz="3200" dirty="0">
                <a:solidFill>
                  <a:srgbClr val="FF0000"/>
                </a:solidFill>
              </a:rPr>
              <a:t>SAAG &gt;1.1</a:t>
            </a:r>
          </a:p>
          <a:p>
            <a:pPr marL="533400" indent="-533400" fontAlgn="auto">
              <a:spcAft>
                <a:spcPts val="0"/>
              </a:spcAft>
              <a:buClr>
                <a:schemeClr val="accent3"/>
              </a:buClr>
              <a:buFontTx/>
              <a:buAutoNum type="arabicPeriod"/>
              <a:defRPr/>
            </a:pPr>
            <a:r>
              <a:rPr lang="en-US" sz="3200" dirty="0"/>
              <a:t>Liver Disease</a:t>
            </a:r>
          </a:p>
          <a:p>
            <a:pPr marL="533400" indent="-533400" fontAlgn="auto">
              <a:spcAft>
                <a:spcPts val="0"/>
              </a:spcAft>
              <a:buClr>
                <a:schemeClr val="accent3"/>
              </a:buClr>
              <a:buFontTx/>
              <a:buAutoNum type="arabicPeriod"/>
              <a:defRPr/>
            </a:pPr>
            <a:r>
              <a:rPr lang="en-US" sz="3200" dirty="0"/>
              <a:t>Hepatic Congestion</a:t>
            </a:r>
          </a:p>
          <a:p>
            <a:pPr marL="533400" indent="-533400" fontAlgn="auto">
              <a:spcAft>
                <a:spcPts val="0"/>
              </a:spcAft>
              <a:buClr>
                <a:schemeClr val="accent3"/>
              </a:buClr>
              <a:buFontTx/>
              <a:buAutoNum type="arabicPeriod"/>
              <a:defRPr/>
            </a:pPr>
            <a:r>
              <a:rPr lang="en-US" sz="3200" dirty="0"/>
              <a:t>CHF</a:t>
            </a:r>
          </a:p>
          <a:p>
            <a:pPr marL="533400" indent="-533400" fontAlgn="auto">
              <a:spcAft>
                <a:spcPts val="0"/>
              </a:spcAft>
              <a:buClr>
                <a:schemeClr val="accent3"/>
              </a:buClr>
              <a:buFontTx/>
              <a:buAutoNum type="arabicPeriod"/>
              <a:defRPr/>
            </a:pPr>
            <a:r>
              <a:rPr lang="en-US" sz="3200" dirty="0"/>
              <a:t>Tricuspid Insufficiency</a:t>
            </a:r>
          </a:p>
          <a:p>
            <a:pPr marL="533400" indent="-533400" fontAlgn="auto">
              <a:spcAft>
                <a:spcPts val="0"/>
              </a:spcAft>
              <a:buClr>
                <a:schemeClr val="accent3"/>
              </a:buClr>
              <a:buFontTx/>
              <a:buAutoNum type="arabicPeriod"/>
              <a:defRPr/>
            </a:pPr>
            <a:r>
              <a:rPr lang="en-US" sz="3200" dirty="0"/>
              <a:t>Massive Hepatic Metastasis</a:t>
            </a:r>
          </a:p>
        </p:txBody>
      </p:sp>
      <p:sp>
        <p:nvSpPr>
          <p:cNvPr id="30726" name="Rectangle 6">
            <a:extLst>
              <a:ext uri="{FF2B5EF4-FFF2-40B4-BE49-F238E27FC236}">
                <a16:creationId xmlns:a16="http://schemas.microsoft.com/office/drawing/2014/main" id="{D9094359-796E-DA81-7659-0AE6602B2F2C}"/>
              </a:ext>
            </a:extLst>
          </p:cNvPr>
          <p:cNvSpPr>
            <a:spLocks noGrp="1" noChangeArrowheads="1"/>
          </p:cNvSpPr>
          <p:nvPr>
            <p:ph sz="half" idx="2"/>
          </p:nvPr>
        </p:nvSpPr>
        <p:spPr>
          <a:xfrm>
            <a:off x="4648200" y="1447800"/>
            <a:ext cx="4038600" cy="4953000"/>
          </a:xfrm>
        </p:spPr>
        <p:txBody>
          <a:bodyPr>
            <a:normAutofit fontScale="92500"/>
          </a:bodyPr>
          <a:lstStyle/>
          <a:p>
            <a:pPr marL="533400" indent="-533400" fontAlgn="auto">
              <a:spcAft>
                <a:spcPts val="0"/>
              </a:spcAft>
              <a:buClr>
                <a:schemeClr val="accent3"/>
              </a:buClr>
              <a:buFontTx/>
              <a:buNone/>
              <a:defRPr/>
            </a:pPr>
            <a:r>
              <a:rPr lang="en-US" sz="3200" dirty="0">
                <a:solidFill>
                  <a:srgbClr val="FF0000"/>
                </a:solidFill>
              </a:rPr>
              <a:t>SAAG &lt;1.1</a:t>
            </a:r>
          </a:p>
          <a:p>
            <a:pPr marL="533400" indent="-533400" fontAlgn="auto">
              <a:spcAft>
                <a:spcPts val="0"/>
              </a:spcAft>
              <a:buClr>
                <a:schemeClr val="accent3"/>
              </a:buClr>
              <a:buFontTx/>
              <a:buAutoNum type="arabicPeriod"/>
              <a:defRPr/>
            </a:pPr>
            <a:r>
              <a:rPr lang="en-US" sz="3200" dirty="0"/>
              <a:t>Peritoneal carcinomatosis</a:t>
            </a:r>
          </a:p>
          <a:p>
            <a:pPr marL="533400" indent="-533400" fontAlgn="auto">
              <a:spcAft>
                <a:spcPts val="0"/>
              </a:spcAft>
              <a:buClr>
                <a:schemeClr val="accent3"/>
              </a:buClr>
              <a:buFontTx/>
              <a:buAutoNum type="arabicPeriod"/>
              <a:defRPr/>
            </a:pPr>
            <a:r>
              <a:rPr lang="en-US" sz="3200" dirty="0"/>
              <a:t>Peritoneal Infection</a:t>
            </a:r>
          </a:p>
          <a:p>
            <a:pPr marL="533400" indent="-533400" fontAlgn="auto">
              <a:spcAft>
                <a:spcPts val="0"/>
              </a:spcAft>
              <a:buClr>
                <a:schemeClr val="accent3"/>
              </a:buClr>
              <a:buFontTx/>
              <a:buNone/>
              <a:defRPr/>
            </a:pPr>
            <a:r>
              <a:rPr lang="en-US" sz="3200" dirty="0"/>
              <a:t>	(TB, Fungal, CMV)</a:t>
            </a:r>
          </a:p>
          <a:p>
            <a:pPr marL="533400" indent="-533400" fontAlgn="auto">
              <a:spcAft>
                <a:spcPts val="0"/>
              </a:spcAft>
              <a:buClr>
                <a:schemeClr val="accent3"/>
              </a:buClr>
              <a:buFontTx/>
              <a:buAutoNum type="arabicPeriod" startAt="3"/>
              <a:defRPr/>
            </a:pPr>
            <a:r>
              <a:rPr lang="en-US" sz="3200" dirty="0"/>
              <a:t>Nephrotic syndrome</a:t>
            </a:r>
          </a:p>
          <a:p>
            <a:pPr marL="533400" indent="-533400" fontAlgn="auto">
              <a:spcAft>
                <a:spcPts val="0"/>
              </a:spcAft>
              <a:buClr>
                <a:schemeClr val="accent3"/>
              </a:buClr>
              <a:buFontTx/>
              <a:buAutoNum type="arabicPeriod" startAt="3"/>
              <a:defRPr/>
            </a:pPr>
            <a:r>
              <a:rPr lang="en-US" sz="3200" dirty="0"/>
              <a:t>Pancreatic ascites</a:t>
            </a:r>
          </a:p>
          <a:p>
            <a:pPr marL="533400" indent="-533400" fontAlgn="auto">
              <a:spcAft>
                <a:spcPts val="0"/>
              </a:spcAft>
              <a:buClr>
                <a:schemeClr val="accent3"/>
              </a:buClr>
              <a:buFontTx/>
              <a:buNone/>
              <a:defRPr/>
            </a:pP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45A4840-0E75-6EBF-EF64-E1FF361AD1C3}"/>
              </a:ext>
            </a:extLst>
          </p:cNvPr>
          <p:cNvSpPr>
            <a:spLocks noGrp="1"/>
          </p:cNvSpPr>
          <p:nvPr>
            <p:ph type="title"/>
          </p:nvPr>
        </p:nvSpPr>
        <p:spPr/>
        <p:txBody>
          <a:bodyPr/>
          <a:lstStyle/>
          <a:p>
            <a:endParaRPr lang="en-IN" altLang="en-US"/>
          </a:p>
        </p:txBody>
      </p:sp>
      <p:pic>
        <p:nvPicPr>
          <p:cNvPr id="17411" name="Content Placeholder 5">
            <a:extLst>
              <a:ext uri="{FF2B5EF4-FFF2-40B4-BE49-F238E27FC236}">
                <a16:creationId xmlns:a16="http://schemas.microsoft.com/office/drawing/2014/main" id="{BBB70FCB-F5E8-A38A-2BFA-C001CFF45E7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BBB23E62-B56E-5948-9B72-C4549B72008C}"/>
              </a:ext>
            </a:extLst>
          </p:cNvPr>
          <p:cNvSpPr>
            <a:spLocks noGrp="1" noChangeArrowheads="1"/>
          </p:cNvSpPr>
          <p:nvPr>
            <p:ph type="title"/>
          </p:nvPr>
        </p:nvSpPr>
        <p:spPr>
          <a:xfrm>
            <a:off x="-3733800" y="292100"/>
            <a:ext cx="76200" cy="1384300"/>
          </a:xfrm>
        </p:spPr>
        <p:txBody>
          <a:bodyPr/>
          <a:lstStyle/>
          <a:p>
            <a:pPr algn="ctr"/>
            <a:endParaRPr lang="en-US" altLang="en-US"/>
          </a:p>
        </p:txBody>
      </p:sp>
      <p:sp>
        <p:nvSpPr>
          <p:cNvPr id="57347" name="Rectangle 3">
            <a:extLst>
              <a:ext uri="{FF2B5EF4-FFF2-40B4-BE49-F238E27FC236}">
                <a16:creationId xmlns:a16="http://schemas.microsoft.com/office/drawing/2014/main" id="{1E22E1E9-96B3-BE73-63F0-795ABD500ECF}"/>
              </a:ext>
            </a:extLst>
          </p:cNvPr>
          <p:cNvSpPr>
            <a:spLocks noGrp="1" noChangeArrowheads="1"/>
          </p:cNvSpPr>
          <p:nvPr>
            <p:ph idx="1"/>
          </p:nvPr>
        </p:nvSpPr>
        <p:spPr>
          <a:xfrm>
            <a:off x="457200" y="1066800"/>
            <a:ext cx="8229600" cy="5105400"/>
          </a:xfrm>
        </p:spPr>
        <p:txBody>
          <a:bodyPr/>
          <a:lstStyle/>
          <a:p>
            <a:pPr>
              <a:buFont typeface="Arial" panose="020B0604020202020204" pitchFamily="34" charset="0"/>
              <a:buChar char="•"/>
            </a:pPr>
            <a:r>
              <a:rPr lang="en-US" altLang="en-US" b="1">
                <a:solidFill>
                  <a:srgbClr val="FF0000"/>
                </a:solidFill>
              </a:rPr>
              <a:t>Total protein:</a:t>
            </a:r>
          </a:p>
          <a:p>
            <a:pPr>
              <a:buFontTx/>
              <a:buNone/>
            </a:pPr>
            <a:r>
              <a:rPr lang="en-US" altLang="en-US"/>
              <a:t>Helpful in diagnosing  spontaneous bacterial peritonitis</a:t>
            </a:r>
          </a:p>
          <a:p>
            <a:pPr>
              <a:buFontTx/>
              <a:buNone/>
            </a:pPr>
            <a:r>
              <a:rPr lang="en-US" altLang="en-US"/>
              <a:t>Pts with a value&lt;1 g/dl protein and glucose of &lt;50mg/dl</a:t>
            </a:r>
          </a:p>
          <a:p>
            <a:pPr>
              <a:buFontTx/>
              <a:buNone/>
            </a:pPr>
            <a:r>
              <a:rPr lang="en-US" altLang="en-US"/>
              <a:t>have high risk of SBP</a:t>
            </a:r>
          </a:p>
          <a:p>
            <a:pPr>
              <a:buFont typeface="Arial" panose="020B0604020202020204" pitchFamily="34" charset="0"/>
              <a:buChar char="•"/>
            </a:pPr>
            <a:r>
              <a:rPr lang="en-US" altLang="en-US" b="1">
                <a:solidFill>
                  <a:srgbClr val="FF0000"/>
                </a:solidFill>
              </a:rPr>
              <a:t>Cytology:</a:t>
            </a:r>
          </a:p>
          <a:p>
            <a:pPr>
              <a:buFontTx/>
              <a:buNone/>
            </a:pPr>
            <a:r>
              <a:rPr lang="en-US" altLang="en-US"/>
              <a:t>for malignant cells</a:t>
            </a:r>
          </a:p>
          <a:p>
            <a:pPr>
              <a:buFont typeface="Arial" panose="020B0604020202020204" pitchFamily="34" charset="0"/>
              <a:buChar char="•"/>
            </a:pPr>
            <a:r>
              <a:rPr lang="en-US" altLang="en-US" b="1">
                <a:solidFill>
                  <a:srgbClr val="FF0000"/>
                </a:solidFill>
              </a:rPr>
              <a:t>Amylase:</a:t>
            </a:r>
          </a:p>
          <a:p>
            <a:pPr>
              <a:buFontTx/>
              <a:buNone/>
            </a:pPr>
            <a:r>
              <a:rPr lang="en-US" altLang="en-US"/>
              <a:t> to exclude pancreatic ascites</a:t>
            </a:r>
          </a:p>
          <a:p>
            <a:pPr>
              <a:buFontTx/>
              <a:buNone/>
            </a:pPr>
            <a:endParaRPr lang="en-US" altLang="en-US" sz="2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799C114-CE4B-4E15-7101-A84EA7ED44CE}"/>
              </a:ext>
            </a:extLst>
          </p:cNvPr>
          <p:cNvSpPr>
            <a:spLocks noGrp="1" noChangeArrowheads="1"/>
          </p:cNvSpPr>
          <p:nvPr>
            <p:ph type="title"/>
          </p:nvPr>
        </p:nvSpPr>
        <p:spPr>
          <a:xfrm>
            <a:off x="457200" y="292100"/>
            <a:ext cx="8229600" cy="1079500"/>
          </a:xfrm>
        </p:spPr>
        <p:txBody>
          <a:bodyPr/>
          <a:lstStyle/>
          <a:p>
            <a:pPr algn="ctr"/>
            <a:r>
              <a:rPr lang="en-US" altLang="en-US"/>
              <a:t> </a:t>
            </a:r>
            <a:r>
              <a:rPr lang="en-US" altLang="en-US" sz="4800" b="1">
                <a:solidFill>
                  <a:srgbClr val="FFC000"/>
                </a:solidFill>
              </a:rPr>
              <a:t>Ascitic Fluid</a:t>
            </a:r>
          </a:p>
        </p:txBody>
      </p:sp>
      <p:sp>
        <p:nvSpPr>
          <p:cNvPr id="58371" name="Rectangle 3">
            <a:extLst>
              <a:ext uri="{FF2B5EF4-FFF2-40B4-BE49-F238E27FC236}">
                <a16:creationId xmlns:a16="http://schemas.microsoft.com/office/drawing/2014/main" id="{F14E950C-5918-6271-512D-62E784C855E1}"/>
              </a:ext>
            </a:extLst>
          </p:cNvPr>
          <p:cNvSpPr>
            <a:spLocks noGrp="1" noChangeArrowheads="1"/>
          </p:cNvSpPr>
          <p:nvPr>
            <p:ph idx="1"/>
          </p:nvPr>
        </p:nvSpPr>
        <p:spPr>
          <a:xfrm>
            <a:off x="457200" y="1524000"/>
            <a:ext cx="8229600" cy="5029200"/>
          </a:xfrm>
        </p:spPr>
        <p:txBody>
          <a:bodyPr/>
          <a:lstStyle/>
          <a:p>
            <a:pPr>
              <a:buFontTx/>
              <a:buNone/>
            </a:pPr>
            <a:r>
              <a:rPr lang="en-US" altLang="en-US" sz="2800" u="sng">
                <a:solidFill>
                  <a:srgbClr val="FFC000"/>
                </a:solidFill>
              </a:rPr>
              <a:t>Appearance:</a:t>
            </a:r>
            <a:r>
              <a:rPr lang="en-US" altLang="en-US">
                <a:solidFill>
                  <a:srgbClr val="FFC000"/>
                </a:solidFill>
              </a:rPr>
              <a:t>  </a:t>
            </a:r>
            <a:r>
              <a:rPr lang="en-US" altLang="en-US" sz="2400"/>
              <a:t>The gross appearance of the ascitic fluid can be helpful in the differential diagnosis.</a:t>
            </a:r>
            <a:endParaRPr lang="en-US" altLang="en-US" sz="2400" u="sng"/>
          </a:p>
          <a:p>
            <a:pPr>
              <a:buFontTx/>
              <a:buNone/>
            </a:pPr>
            <a:r>
              <a:rPr lang="en-US" altLang="en-US" sz="2400" u="sng">
                <a:solidFill>
                  <a:srgbClr val="FF0000"/>
                </a:solidFill>
              </a:rPr>
              <a:t>Turbid or cloudy</a:t>
            </a:r>
            <a:r>
              <a:rPr lang="en-US" altLang="en-US" sz="2400">
                <a:solidFill>
                  <a:srgbClr val="FF0000"/>
                </a:solidFill>
              </a:rPr>
              <a:t>: </a:t>
            </a:r>
            <a:r>
              <a:rPr lang="en-US" altLang="en-US" sz="2400"/>
              <a:t>infected fluid.</a:t>
            </a:r>
          </a:p>
          <a:p>
            <a:pPr>
              <a:buFontTx/>
              <a:buNone/>
            </a:pPr>
            <a:r>
              <a:rPr lang="en-US" altLang="en-US" sz="2400" u="sng">
                <a:solidFill>
                  <a:srgbClr val="FF0000"/>
                </a:solidFill>
              </a:rPr>
              <a:t>Milky</a:t>
            </a:r>
            <a:r>
              <a:rPr lang="en-US" altLang="en-US" sz="2400">
                <a:solidFill>
                  <a:srgbClr val="FF0000"/>
                </a:solidFill>
              </a:rPr>
              <a:t>:</a:t>
            </a:r>
            <a:r>
              <a:rPr lang="en-US" altLang="en-US" sz="2400"/>
              <a:t> Triglyceride concentration of greater than 200mg/dl (often greater than 1000mg/dl),  malignancy is usually MC cause, but cirrhosis  may present with chylous fluid.</a:t>
            </a:r>
          </a:p>
          <a:p>
            <a:pPr>
              <a:buFontTx/>
              <a:buNone/>
            </a:pPr>
            <a:r>
              <a:rPr lang="en-US" altLang="en-US" sz="2400" u="sng">
                <a:solidFill>
                  <a:srgbClr val="FF0000"/>
                </a:solidFill>
              </a:rPr>
              <a:t>Pink or Bloody</a:t>
            </a:r>
            <a:r>
              <a:rPr lang="en-US" altLang="en-US" sz="2400">
                <a:solidFill>
                  <a:srgbClr val="FF0000"/>
                </a:solidFill>
              </a:rPr>
              <a:t>:  </a:t>
            </a:r>
            <a:r>
              <a:rPr lang="en-US" altLang="en-US" sz="2400"/>
              <a:t>Pink fluid usually traumatic tap.  Frankly bloody may occur in hepatocellular carcinoma, or other malignancy related ascites.</a:t>
            </a:r>
          </a:p>
          <a:p>
            <a:pPr>
              <a:buFontTx/>
              <a:buNone/>
            </a:pPr>
            <a:r>
              <a:rPr lang="en-US" altLang="en-US" sz="2400" u="sng">
                <a:solidFill>
                  <a:srgbClr val="FF0000"/>
                </a:solidFill>
              </a:rPr>
              <a:t>Brown</a:t>
            </a:r>
            <a:r>
              <a:rPr lang="en-US" altLang="en-US" sz="2400">
                <a:solidFill>
                  <a:srgbClr val="FF0000"/>
                </a:solidFill>
              </a:rPr>
              <a:t>:</a:t>
            </a:r>
            <a:r>
              <a:rPr lang="en-US" altLang="en-US" sz="2400"/>
              <a:t>  Deeply jaundiced pts may present with brown ascitic fluid, which may represent gallbladder rupture or perforated duodenal ulcer.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88BECAB6-03BF-2BD8-4C3F-ED06B8586C2E}"/>
              </a:ext>
            </a:extLst>
          </p:cNvPr>
          <p:cNvSpPr>
            <a:spLocks noGrp="1" noChangeArrowheads="1"/>
          </p:cNvSpPr>
          <p:nvPr>
            <p:ph idx="1"/>
          </p:nvPr>
        </p:nvSpPr>
        <p:spPr>
          <a:xfrm>
            <a:off x="457200" y="762000"/>
            <a:ext cx="7797800" cy="6096000"/>
          </a:xfrm>
        </p:spPr>
        <p:txBody>
          <a:bodyPr>
            <a:noAutofit/>
          </a:bodyPr>
          <a:lstStyle/>
          <a:p>
            <a:pPr marL="274320" indent="-274320" fontAlgn="auto">
              <a:lnSpc>
                <a:spcPct val="80000"/>
              </a:lnSpc>
              <a:spcAft>
                <a:spcPts val="0"/>
              </a:spcAft>
              <a:buClr>
                <a:schemeClr val="accent3"/>
              </a:buClr>
              <a:buFontTx/>
              <a:buNone/>
              <a:defRPr/>
            </a:pPr>
            <a:r>
              <a:rPr lang="en-US" sz="2400" b="1" dirty="0">
                <a:solidFill>
                  <a:schemeClr val="hlink"/>
                </a:solidFill>
              </a:rPr>
              <a:t>WHAT’S CHYLOUS ASCITES</a:t>
            </a:r>
          </a:p>
          <a:p>
            <a:pPr marL="274320" indent="-274320" fontAlgn="auto">
              <a:lnSpc>
                <a:spcPct val="80000"/>
              </a:lnSpc>
              <a:spcAft>
                <a:spcPts val="0"/>
              </a:spcAft>
              <a:buClr>
                <a:schemeClr val="accent3"/>
              </a:buClr>
              <a:buFontTx/>
              <a:buNone/>
              <a:defRPr/>
            </a:pPr>
            <a:endParaRPr lang="en-US" sz="2400" dirty="0"/>
          </a:p>
          <a:p>
            <a:pPr marL="274320" indent="-274320" fontAlgn="auto">
              <a:lnSpc>
                <a:spcPct val="80000"/>
              </a:lnSpc>
              <a:spcAft>
                <a:spcPts val="0"/>
              </a:spcAft>
              <a:buClr>
                <a:schemeClr val="accent3"/>
              </a:buClr>
              <a:buFont typeface="Wingdings 2"/>
              <a:buChar char=""/>
              <a:defRPr/>
            </a:pPr>
            <a:r>
              <a:rPr lang="en-US" sz="2400" b="1" u="sng" dirty="0"/>
              <a:t>CHYLOUS</a:t>
            </a:r>
            <a:r>
              <a:rPr lang="en-US" sz="2400" b="1" dirty="0"/>
              <a:t>-</a:t>
            </a:r>
            <a:r>
              <a:rPr lang="en-US" sz="2800" b="1" dirty="0"/>
              <a:t> turbid</a:t>
            </a:r>
            <a:r>
              <a:rPr lang="en-US" sz="2800" dirty="0"/>
              <a:t>, creamy or milky peritoneal fluid due to presence of lymph. it shows </a:t>
            </a:r>
            <a:r>
              <a:rPr lang="en-US" sz="2800" dirty="0" err="1"/>
              <a:t>sudan</a:t>
            </a:r>
            <a:r>
              <a:rPr lang="en-US" sz="2800" dirty="0"/>
              <a:t> iii staining fat globules and contains a large amount of chylomicrons. </a:t>
            </a:r>
          </a:p>
          <a:p>
            <a:pPr marL="274320" indent="-274320" fontAlgn="auto">
              <a:lnSpc>
                <a:spcPct val="80000"/>
              </a:lnSpc>
              <a:spcAft>
                <a:spcPts val="0"/>
              </a:spcAft>
              <a:buClr>
                <a:schemeClr val="accent3"/>
              </a:buClr>
              <a:buFont typeface="Wingdings 2"/>
              <a:buChar char=""/>
              <a:defRPr/>
            </a:pPr>
            <a:endParaRPr lang="en-US" sz="2800" dirty="0"/>
          </a:p>
          <a:p>
            <a:pPr marL="274320" indent="-274320" fontAlgn="auto">
              <a:lnSpc>
                <a:spcPct val="80000"/>
              </a:lnSpc>
              <a:spcAft>
                <a:spcPts val="0"/>
              </a:spcAft>
              <a:buClr>
                <a:schemeClr val="accent3"/>
              </a:buClr>
              <a:buFont typeface="Wingdings 2"/>
              <a:buChar char=""/>
              <a:defRPr/>
            </a:pPr>
            <a:endParaRPr lang="en-US" sz="2400" dirty="0"/>
          </a:p>
          <a:p>
            <a:pPr marL="274320" indent="-274320" fontAlgn="auto">
              <a:lnSpc>
                <a:spcPct val="80000"/>
              </a:lnSpc>
              <a:spcAft>
                <a:spcPts val="0"/>
              </a:spcAft>
              <a:buClr>
                <a:schemeClr val="accent3"/>
              </a:buClr>
              <a:buFont typeface="Wingdings 2"/>
              <a:buChar char=""/>
              <a:defRPr/>
            </a:pPr>
            <a:endParaRPr lang="en-US" sz="2400" b="1" dirty="0"/>
          </a:p>
          <a:p>
            <a:pPr marL="274320" indent="-274320" fontAlgn="auto">
              <a:lnSpc>
                <a:spcPct val="80000"/>
              </a:lnSpc>
              <a:spcAft>
                <a:spcPts val="0"/>
              </a:spcAft>
              <a:buClr>
                <a:schemeClr val="accent3"/>
              </a:buClr>
              <a:buFontTx/>
              <a:buNone/>
              <a:defRPr/>
            </a:pPr>
            <a:r>
              <a:rPr lang="en-US" sz="2400" b="1" dirty="0">
                <a:solidFill>
                  <a:schemeClr val="hlink"/>
                </a:solidFill>
              </a:rPr>
              <a:t>CHYLOUS ASCITES CAUSES:</a:t>
            </a:r>
          </a:p>
          <a:p>
            <a:pPr marL="274320" indent="-274320" fontAlgn="auto">
              <a:lnSpc>
                <a:spcPct val="80000"/>
              </a:lnSpc>
              <a:spcAft>
                <a:spcPts val="0"/>
              </a:spcAft>
              <a:buClr>
                <a:schemeClr val="accent3"/>
              </a:buClr>
              <a:buFontTx/>
              <a:buNone/>
              <a:defRPr/>
            </a:pPr>
            <a:endParaRPr lang="en-US" sz="2400" dirty="0"/>
          </a:p>
          <a:p>
            <a:pPr marL="274320" indent="-274320" fontAlgn="auto">
              <a:lnSpc>
                <a:spcPct val="80000"/>
              </a:lnSpc>
              <a:spcAft>
                <a:spcPts val="0"/>
              </a:spcAft>
              <a:buClr>
                <a:schemeClr val="accent3"/>
              </a:buClr>
              <a:buFont typeface="Wingdings 2"/>
              <a:buChar char=""/>
              <a:defRPr/>
            </a:pPr>
            <a:r>
              <a:rPr lang="en-US" sz="2400" dirty="0"/>
              <a:t> Tuberculosis, </a:t>
            </a:r>
            <a:r>
              <a:rPr lang="en-US" sz="2400" dirty="0" err="1"/>
              <a:t>Filariasis</a:t>
            </a:r>
            <a:r>
              <a:rPr lang="en-US" sz="2400" dirty="0"/>
              <a:t>, Trauma To The Abdomen, Intra-abdominal Malignancy, </a:t>
            </a:r>
            <a:r>
              <a:rPr lang="en-US" sz="2400" dirty="0" err="1"/>
              <a:t>Nephrotic</a:t>
            </a:r>
            <a:r>
              <a:rPr lang="en-US" sz="2400" dirty="0"/>
              <a:t> Syndrome, Congenital </a:t>
            </a:r>
            <a:r>
              <a:rPr lang="en-US" sz="2400" dirty="0" err="1"/>
              <a:t>Lymphangectasisa</a:t>
            </a:r>
            <a:r>
              <a:rPr lang="en-US" sz="2400" dirty="0"/>
              <a:t> Or Obstruction To The Thoracic Duct(</a:t>
            </a:r>
            <a:r>
              <a:rPr lang="en-US" sz="2400" dirty="0" err="1"/>
              <a:t>eg</a:t>
            </a:r>
            <a:r>
              <a:rPr lang="en-US" sz="2400" dirty="0"/>
              <a:t>. Lymphoma)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5AAFCC9F-BB59-F6BC-6CD9-69CE1AEF21C3}"/>
              </a:ext>
            </a:extLst>
          </p:cNvPr>
          <p:cNvSpPr>
            <a:spLocks noGrp="1" noChangeArrowheads="1"/>
          </p:cNvSpPr>
          <p:nvPr>
            <p:ph type="title"/>
          </p:nvPr>
        </p:nvSpPr>
        <p:spPr>
          <a:xfrm>
            <a:off x="457200" y="-228600"/>
            <a:ext cx="8229600" cy="1295400"/>
          </a:xfrm>
        </p:spPr>
        <p:txBody>
          <a:bodyPr/>
          <a:lstStyle/>
          <a:p>
            <a:r>
              <a:rPr lang="en-US" altLang="en-US" b="1">
                <a:solidFill>
                  <a:srgbClr val="FFC000"/>
                </a:solidFill>
              </a:rPr>
              <a:t>Management of Ascites</a:t>
            </a:r>
          </a:p>
        </p:txBody>
      </p:sp>
      <p:sp>
        <p:nvSpPr>
          <p:cNvPr id="50179" name="Rectangle 3">
            <a:extLst>
              <a:ext uri="{FF2B5EF4-FFF2-40B4-BE49-F238E27FC236}">
                <a16:creationId xmlns:a16="http://schemas.microsoft.com/office/drawing/2014/main" id="{8A46EE87-A2FE-22EF-8975-6B61794D6974}"/>
              </a:ext>
            </a:extLst>
          </p:cNvPr>
          <p:cNvSpPr>
            <a:spLocks noGrp="1" noChangeArrowheads="1"/>
          </p:cNvSpPr>
          <p:nvPr>
            <p:ph idx="1"/>
          </p:nvPr>
        </p:nvSpPr>
        <p:spPr>
          <a:xfrm>
            <a:off x="228600" y="1295400"/>
            <a:ext cx="8610600" cy="5181600"/>
          </a:xfrm>
        </p:spPr>
        <p:txBody>
          <a:bodyPr>
            <a:normAutofit lnSpcReduction="10000"/>
          </a:bodyPr>
          <a:lstStyle/>
          <a:p>
            <a:pPr marL="609600" indent="-609600" fontAlgn="auto">
              <a:lnSpc>
                <a:spcPct val="90000"/>
              </a:lnSpc>
              <a:spcAft>
                <a:spcPts val="0"/>
              </a:spcAft>
              <a:buClr>
                <a:schemeClr val="accent3"/>
              </a:buClr>
              <a:buFontTx/>
              <a:buNone/>
              <a:defRPr/>
            </a:pPr>
            <a:r>
              <a:rPr lang="en-US" sz="2400" dirty="0"/>
              <a:t>	</a:t>
            </a:r>
            <a:r>
              <a:rPr lang="en-US" sz="2800" dirty="0"/>
              <a:t>The goal is to prevent Na loading and increase renal excretion of Na and H2O and  produce a net re-absorption of fluid from the ascites back into the circulating volume.</a:t>
            </a:r>
          </a:p>
          <a:p>
            <a:pPr marL="609600" indent="-609600" fontAlgn="auto">
              <a:lnSpc>
                <a:spcPct val="90000"/>
              </a:lnSpc>
              <a:spcAft>
                <a:spcPts val="0"/>
              </a:spcAft>
              <a:buClr>
                <a:schemeClr val="accent3"/>
              </a:buClr>
              <a:buFont typeface="Arial" pitchFamily="34" charset="0"/>
              <a:buChar char="•"/>
              <a:defRPr/>
            </a:pPr>
            <a:r>
              <a:rPr lang="en-US" sz="2800" dirty="0"/>
              <a:t>   </a:t>
            </a:r>
            <a:r>
              <a:rPr lang="en-US" sz="2800" dirty="0">
                <a:solidFill>
                  <a:srgbClr val="FF0000"/>
                </a:solidFill>
              </a:rPr>
              <a:t>Dietary Na restriction</a:t>
            </a:r>
          </a:p>
          <a:p>
            <a:pPr marL="609600" indent="-609600" fontAlgn="auto">
              <a:lnSpc>
                <a:spcPct val="90000"/>
              </a:lnSpc>
              <a:spcAft>
                <a:spcPts val="0"/>
              </a:spcAft>
              <a:buClr>
                <a:schemeClr val="accent3"/>
              </a:buClr>
              <a:buFontTx/>
              <a:buNone/>
              <a:defRPr/>
            </a:pPr>
            <a:r>
              <a:rPr lang="en-US" sz="2800" dirty="0"/>
              <a:t>	   Diet of 2g sodium per day</a:t>
            </a:r>
          </a:p>
          <a:p>
            <a:pPr marL="609600" indent="-609600" fontAlgn="auto">
              <a:lnSpc>
                <a:spcPct val="90000"/>
              </a:lnSpc>
              <a:spcAft>
                <a:spcPts val="0"/>
              </a:spcAft>
              <a:buClr>
                <a:schemeClr val="accent3"/>
              </a:buClr>
              <a:buFont typeface="Arial" pitchFamily="34" charset="0"/>
              <a:buChar char="•"/>
              <a:defRPr/>
            </a:pPr>
            <a:r>
              <a:rPr lang="en-US" sz="2800" dirty="0"/>
              <a:t>   </a:t>
            </a:r>
            <a:r>
              <a:rPr lang="en-US" sz="2800" dirty="0">
                <a:solidFill>
                  <a:srgbClr val="FF0000"/>
                </a:solidFill>
              </a:rPr>
              <a:t>Fluid Restriction:</a:t>
            </a:r>
          </a:p>
          <a:p>
            <a:pPr marL="609600" indent="-609600" fontAlgn="auto">
              <a:lnSpc>
                <a:spcPct val="90000"/>
              </a:lnSpc>
              <a:spcAft>
                <a:spcPts val="0"/>
              </a:spcAft>
              <a:buClr>
                <a:schemeClr val="accent3"/>
              </a:buClr>
              <a:buFontTx/>
              <a:buNone/>
              <a:defRPr/>
            </a:pPr>
            <a:r>
              <a:rPr lang="en-US" sz="2800" dirty="0"/>
              <a:t>	   Only done when serum Na is &lt;125mmol/L</a:t>
            </a:r>
          </a:p>
          <a:p>
            <a:pPr marL="609600" indent="-609600" fontAlgn="auto">
              <a:lnSpc>
                <a:spcPct val="90000"/>
              </a:lnSpc>
              <a:spcAft>
                <a:spcPts val="0"/>
              </a:spcAft>
              <a:buClr>
                <a:schemeClr val="accent3"/>
              </a:buClr>
              <a:buFont typeface="Arial" pitchFamily="34" charset="0"/>
              <a:buChar char="•"/>
              <a:defRPr/>
            </a:pPr>
            <a:r>
              <a:rPr lang="en-US" sz="2800" dirty="0"/>
              <a:t>   </a:t>
            </a:r>
            <a:r>
              <a:rPr lang="en-US" sz="2800" dirty="0">
                <a:solidFill>
                  <a:srgbClr val="FF0000"/>
                </a:solidFill>
              </a:rPr>
              <a:t>Check Labs</a:t>
            </a:r>
          </a:p>
          <a:p>
            <a:pPr marL="609600" indent="-609600" fontAlgn="auto">
              <a:lnSpc>
                <a:spcPct val="90000"/>
              </a:lnSpc>
              <a:spcAft>
                <a:spcPts val="0"/>
              </a:spcAft>
              <a:buClr>
                <a:schemeClr val="accent3"/>
              </a:buClr>
              <a:buFontTx/>
              <a:buNone/>
              <a:defRPr/>
            </a:pPr>
            <a:r>
              <a:rPr lang="en-US" sz="2800" dirty="0"/>
              <a:t>	   Ck serum electrolytes and creatinine every other day.</a:t>
            </a:r>
          </a:p>
          <a:p>
            <a:pPr marL="609600" indent="-609600" fontAlgn="auto">
              <a:lnSpc>
                <a:spcPct val="90000"/>
              </a:lnSpc>
              <a:spcAft>
                <a:spcPts val="0"/>
              </a:spcAft>
              <a:buClr>
                <a:schemeClr val="accent3"/>
              </a:buClr>
              <a:buFontTx/>
              <a:buNone/>
              <a:defRPr/>
            </a:pPr>
            <a:r>
              <a:rPr lang="en-US" sz="2800" dirty="0"/>
              <a:t>	    Weigh the patient and measure urinary output daily.</a:t>
            </a:r>
          </a:p>
          <a:p>
            <a:pPr marL="609600" indent="-609600" fontAlgn="auto">
              <a:lnSpc>
                <a:spcPct val="90000"/>
              </a:lnSpc>
              <a:spcAft>
                <a:spcPts val="0"/>
              </a:spcAft>
              <a:buClr>
                <a:schemeClr val="accent3"/>
              </a:buClr>
              <a:buFont typeface="Arial" pitchFamily="34" charset="0"/>
              <a:buChar char="•"/>
              <a:defRPr/>
            </a:pPr>
            <a:endParaRPr lang="en-US" sz="2400" dirty="0"/>
          </a:p>
          <a:p>
            <a:pPr marL="609600" indent="-609600" fontAlgn="auto">
              <a:lnSpc>
                <a:spcPct val="90000"/>
              </a:lnSpc>
              <a:spcAft>
                <a:spcPts val="0"/>
              </a:spcAft>
              <a:buClr>
                <a:schemeClr val="accent3"/>
              </a:buClr>
              <a:buFontTx/>
              <a:buNone/>
              <a:defRPr/>
            </a:pPr>
            <a:endParaRPr lang="en-US" sz="2400" dirty="0"/>
          </a:p>
          <a:p>
            <a:pPr marL="609600" indent="-609600" fontAlgn="auto">
              <a:lnSpc>
                <a:spcPct val="90000"/>
              </a:lnSpc>
              <a:spcAft>
                <a:spcPts val="0"/>
              </a:spcAft>
              <a:buClr>
                <a:schemeClr val="accent3"/>
              </a:buClr>
              <a:buFontTx/>
              <a:buNone/>
              <a:defRPr/>
            </a:pP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42A87654-379A-E8E8-983E-974313D5D284}"/>
              </a:ext>
            </a:extLst>
          </p:cNvPr>
          <p:cNvSpPr>
            <a:spLocks noGrp="1" noChangeArrowheads="1"/>
          </p:cNvSpPr>
          <p:nvPr>
            <p:ph type="title"/>
          </p:nvPr>
        </p:nvSpPr>
        <p:spPr>
          <a:xfrm>
            <a:off x="273142" y="-299276"/>
            <a:ext cx="8229600" cy="1295400"/>
          </a:xfrm>
        </p:spPr>
        <p:txBody>
          <a:bodyPr/>
          <a:lstStyle/>
          <a:p>
            <a:pPr algn="ctr"/>
            <a:r>
              <a:rPr lang="en-US" altLang="en-US">
                <a:solidFill>
                  <a:srgbClr val="FFC000"/>
                </a:solidFill>
              </a:rPr>
              <a:t>Management of Ascites</a:t>
            </a:r>
          </a:p>
        </p:txBody>
      </p:sp>
      <p:sp>
        <p:nvSpPr>
          <p:cNvPr id="79875" name="Rectangle 3">
            <a:extLst>
              <a:ext uri="{FF2B5EF4-FFF2-40B4-BE49-F238E27FC236}">
                <a16:creationId xmlns:a16="http://schemas.microsoft.com/office/drawing/2014/main" id="{BF3321CC-33E8-55B4-DCC8-6FA657DB4487}"/>
              </a:ext>
            </a:extLst>
          </p:cNvPr>
          <p:cNvSpPr>
            <a:spLocks noGrp="1" noChangeArrowheads="1"/>
          </p:cNvSpPr>
          <p:nvPr>
            <p:ph idx="1"/>
          </p:nvPr>
        </p:nvSpPr>
        <p:spPr>
          <a:xfrm>
            <a:off x="681015" y="1877391"/>
            <a:ext cx="7913756" cy="4774832"/>
          </a:xfrm>
        </p:spPr>
        <p:txBody>
          <a:bodyPr/>
          <a:lstStyle/>
          <a:p>
            <a:pPr>
              <a:buFontTx/>
              <a:buNone/>
            </a:pPr>
            <a:endParaRPr lang="en-US" altLang="en-US" dirty="0"/>
          </a:p>
          <a:p>
            <a:pPr>
              <a:buFontTx/>
              <a:buNone/>
            </a:pPr>
            <a:endParaRPr lang="en-US" altLang="en-US" sz="2800" dirty="0"/>
          </a:p>
        </p:txBody>
      </p:sp>
      <p:sp>
        <p:nvSpPr>
          <p:cNvPr id="3" name="TextBox 2">
            <a:extLst>
              <a:ext uri="{FF2B5EF4-FFF2-40B4-BE49-F238E27FC236}">
                <a16:creationId xmlns:a16="http://schemas.microsoft.com/office/drawing/2014/main" id="{57126967-D822-EFC7-2ED4-C3E8C49E6C37}"/>
              </a:ext>
            </a:extLst>
          </p:cNvPr>
          <p:cNvSpPr txBox="1"/>
          <p:nvPr/>
        </p:nvSpPr>
        <p:spPr>
          <a:xfrm>
            <a:off x="825316" y="1297610"/>
            <a:ext cx="8005785" cy="5262979"/>
          </a:xfrm>
          <a:prstGeom prst="rect">
            <a:avLst/>
          </a:prstGeom>
          <a:noFill/>
        </p:spPr>
        <p:txBody>
          <a:bodyPr wrap="square" rtlCol="0">
            <a:spAutoFit/>
          </a:bodyPr>
          <a:lstStyle/>
          <a:p>
            <a:pPr algn="l"/>
            <a:r>
              <a:rPr lang="en-US" sz="2400" dirty="0"/>
              <a:t>Goal- Negative sodium balance .(2 g Na+ / day)</a:t>
            </a:r>
          </a:p>
          <a:p>
            <a:pPr algn="l"/>
            <a:endParaRPr lang="en-US" sz="2400" dirty="0"/>
          </a:p>
          <a:p>
            <a:pPr algn="l"/>
            <a:r>
              <a:rPr lang="en-US" sz="2400" dirty="0"/>
              <a:t>Grade 2 </a:t>
            </a:r>
            <a:r>
              <a:rPr lang="en-US" sz="2400" dirty="0" err="1"/>
              <a:t>ascitis</a:t>
            </a:r>
            <a:r>
              <a:rPr lang="en-US" sz="2400" dirty="0"/>
              <a:t> mineralocorticoid antagonist first line</a:t>
            </a:r>
          </a:p>
          <a:p>
            <a:pPr algn="l"/>
            <a:r>
              <a:rPr lang="en-US" sz="2400" dirty="0"/>
              <a:t> </a:t>
            </a:r>
          </a:p>
          <a:p>
            <a:pPr algn="l"/>
            <a:r>
              <a:rPr lang="en-US" sz="2400" dirty="0"/>
              <a:t>First episode of </a:t>
            </a:r>
            <a:r>
              <a:rPr lang="en-US" sz="2400" dirty="0" err="1"/>
              <a:t>ascitis</a:t>
            </a:r>
            <a:endParaRPr lang="en-US" sz="2400" dirty="0"/>
          </a:p>
          <a:p>
            <a:pPr algn="l"/>
            <a:endParaRPr lang="en-US" sz="2400" dirty="0"/>
          </a:p>
          <a:p>
            <a:pPr algn="l"/>
            <a:r>
              <a:rPr lang="en-US" sz="2400" dirty="0" err="1"/>
              <a:t>Spirinolactone</a:t>
            </a:r>
            <a:r>
              <a:rPr lang="en-US" sz="2400" dirty="0"/>
              <a:t> 100 mg/ day to 400 mg /day</a:t>
            </a:r>
          </a:p>
          <a:p>
            <a:pPr algn="l"/>
            <a:endParaRPr lang="en-US" sz="2400" dirty="0"/>
          </a:p>
          <a:p>
            <a:pPr algn="l"/>
            <a:r>
              <a:rPr lang="en-US" sz="2400" dirty="0"/>
              <a:t>Not responding</a:t>
            </a:r>
          </a:p>
          <a:p>
            <a:pPr algn="l"/>
            <a:endParaRPr lang="en-US" sz="2400" dirty="0"/>
          </a:p>
          <a:p>
            <a:pPr algn="l"/>
            <a:r>
              <a:rPr lang="en-US" sz="2400" dirty="0" err="1"/>
              <a:t>Diurectic</a:t>
            </a:r>
            <a:r>
              <a:rPr lang="en-US" sz="2400" dirty="0"/>
              <a:t> added   </a:t>
            </a:r>
            <a:r>
              <a:rPr lang="en-US" sz="2400" dirty="0" err="1"/>
              <a:t>furesemide</a:t>
            </a:r>
            <a:r>
              <a:rPr lang="en-US" sz="2400" dirty="0"/>
              <a:t> 40 mg/ day to 160 mg/day</a:t>
            </a:r>
          </a:p>
          <a:p>
            <a:pPr algn="l"/>
            <a:endParaRPr lang="en-US" sz="2400" dirty="0"/>
          </a:p>
          <a:p>
            <a:pPr algn="l"/>
            <a:r>
              <a:rPr lang="en-US" sz="2400" dirty="0"/>
              <a:t>Recurrent episode combined </a:t>
            </a:r>
            <a:r>
              <a:rPr lang="en-US" sz="2400" dirty="0" err="1"/>
              <a:t>diurectic</a:t>
            </a:r>
            <a:r>
              <a:rPr lang="en-US" sz="2400" dirty="0"/>
              <a:t> and mineralocorticoid antagonist given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8AFD759-5AEB-B3E9-BC2A-BACAD39D8C59}"/>
              </a:ext>
            </a:extLst>
          </p:cNvPr>
          <p:cNvSpPr>
            <a:spLocks noGrp="1" noChangeArrowheads="1"/>
          </p:cNvSpPr>
          <p:nvPr>
            <p:ph type="title"/>
          </p:nvPr>
        </p:nvSpPr>
        <p:spPr>
          <a:xfrm>
            <a:off x="457200" y="0"/>
            <a:ext cx="8229600" cy="1219200"/>
          </a:xfrm>
        </p:spPr>
        <p:txBody>
          <a:bodyPr/>
          <a:lstStyle/>
          <a:p>
            <a:pPr algn="ctr"/>
            <a:r>
              <a:rPr lang="en-US" altLang="en-US" dirty="0">
                <a:solidFill>
                  <a:srgbClr val="FFC000"/>
                </a:solidFill>
              </a:rPr>
              <a:t>Management of grade 3 Ascites</a:t>
            </a:r>
          </a:p>
        </p:txBody>
      </p:sp>
      <p:sp>
        <p:nvSpPr>
          <p:cNvPr id="81923" name="Rectangle 3">
            <a:extLst>
              <a:ext uri="{FF2B5EF4-FFF2-40B4-BE49-F238E27FC236}">
                <a16:creationId xmlns:a16="http://schemas.microsoft.com/office/drawing/2014/main" id="{B4C1F38F-839B-CD71-671B-A26C9FD29115}"/>
              </a:ext>
            </a:extLst>
          </p:cNvPr>
          <p:cNvSpPr>
            <a:spLocks noGrp="1" noChangeArrowheads="1"/>
          </p:cNvSpPr>
          <p:nvPr>
            <p:ph idx="1"/>
          </p:nvPr>
        </p:nvSpPr>
        <p:spPr>
          <a:xfrm>
            <a:off x="457200" y="1295400"/>
            <a:ext cx="8229600" cy="4724400"/>
          </a:xfrm>
        </p:spPr>
        <p:txBody>
          <a:bodyPr/>
          <a:lstStyle/>
          <a:p>
            <a:pPr>
              <a:lnSpc>
                <a:spcPct val="80000"/>
              </a:lnSpc>
              <a:buFontTx/>
              <a:buNone/>
            </a:pPr>
            <a:r>
              <a:rPr lang="en-US" altLang="en-US" sz="4000" b="1" u="sng" dirty="0">
                <a:solidFill>
                  <a:srgbClr val="FF0000"/>
                </a:solidFill>
              </a:rPr>
              <a:t>Large Volume </a:t>
            </a:r>
            <a:r>
              <a:rPr lang="en-US" altLang="en-US" sz="4000" b="1" u="sng" dirty="0" err="1">
                <a:solidFill>
                  <a:srgbClr val="FF0000"/>
                </a:solidFill>
              </a:rPr>
              <a:t>Paracentesis</a:t>
            </a:r>
            <a:endParaRPr lang="en-US" altLang="en-US" sz="4000" b="1" u="sng" dirty="0">
              <a:solidFill>
                <a:srgbClr val="FF0000"/>
              </a:solidFill>
            </a:endParaRPr>
          </a:p>
          <a:p>
            <a:pPr>
              <a:lnSpc>
                <a:spcPct val="80000"/>
              </a:lnSpc>
              <a:buFont typeface="Arial" panose="020B0604020202020204" pitchFamily="34" charset="0"/>
              <a:buChar char="•"/>
            </a:pPr>
            <a:r>
              <a:rPr lang="en-US" altLang="en-US" dirty="0"/>
              <a:t>To relieve symptomatic tense ascites and peripheral edema.</a:t>
            </a:r>
          </a:p>
          <a:p>
            <a:pPr>
              <a:lnSpc>
                <a:spcPct val="80000"/>
              </a:lnSpc>
              <a:buFont typeface="Arial" panose="020B0604020202020204" pitchFamily="34" charset="0"/>
              <a:buChar char="•"/>
            </a:pPr>
            <a:r>
              <a:rPr lang="en-US" altLang="en-US" dirty="0"/>
              <a:t>Up to 20L can be removed over 4-6hr.</a:t>
            </a:r>
          </a:p>
          <a:p>
            <a:pPr>
              <a:lnSpc>
                <a:spcPct val="80000"/>
              </a:lnSpc>
              <a:buFont typeface="Arial" panose="020B0604020202020204" pitchFamily="34" charset="0"/>
              <a:buChar char="•"/>
            </a:pPr>
            <a:r>
              <a:rPr lang="en-US" altLang="en-US" dirty="0"/>
              <a:t>Removal of 5L or more of </a:t>
            </a:r>
            <a:r>
              <a:rPr lang="en-US" altLang="en-US" dirty="0" err="1"/>
              <a:t>ascitic</a:t>
            </a:r>
            <a:r>
              <a:rPr lang="en-US" altLang="en-US" dirty="0"/>
              <a:t> fluid during a single session.  </a:t>
            </a:r>
          </a:p>
          <a:p>
            <a:pPr>
              <a:lnSpc>
                <a:spcPct val="80000"/>
              </a:lnSpc>
              <a:buFontTx/>
              <a:buNone/>
            </a:pPr>
            <a:r>
              <a:rPr lang="en-US" altLang="en-US" dirty="0"/>
              <a:t>	8 g albumin/ L   given after 5 L</a:t>
            </a:r>
          </a:p>
        </p:txBody>
      </p:sp>
      <p:pic>
        <p:nvPicPr>
          <p:cNvPr id="81924" name="Picture 4" descr="ascites2">
            <a:extLst>
              <a:ext uri="{FF2B5EF4-FFF2-40B4-BE49-F238E27FC236}">
                <a16:creationId xmlns:a16="http://schemas.microsoft.com/office/drawing/2014/main" id="{EC26D16D-13D7-EB5B-2201-ADCDA5DBE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429000"/>
            <a:ext cx="3962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162F452-C8C8-923B-9D33-1AB3F9AAD52C}"/>
              </a:ext>
            </a:extLst>
          </p:cNvPr>
          <p:cNvSpPr>
            <a:spLocks noGrp="1" noChangeArrowheads="1"/>
          </p:cNvSpPr>
          <p:nvPr>
            <p:ph type="title"/>
          </p:nvPr>
        </p:nvSpPr>
        <p:spPr>
          <a:xfrm>
            <a:off x="457200" y="0"/>
            <a:ext cx="8229600" cy="1219200"/>
          </a:xfrm>
        </p:spPr>
        <p:txBody>
          <a:bodyPr/>
          <a:lstStyle/>
          <a:p>
            <a:pPr marL="609600" indent="-609600"/>
            <a:r>
              <a:rPr lang="en-US" altLang="en-US" sz="3200">
                <a:solidFill>
                  <a:srgbClr val="FF0000"/>
                </a:solidFill>
              </a:rPr>
              <a:t>Paracentesis Contraindications:</a:t>
            </a:r>
          </a:p>
        </p:txBody>
      </p:sp>
      <p:sp>
        <p:nvSpPr>
          <p:cNvPr id="82947" name="Rectangle 3">
            <a:extLst>
              <a:ext uri="{FF2B5EF4-FFF2-40B4-BE49-F238E27FC236}">
                <a16:creationId xmlns:a16="http://schemas.microsoft.com/office/drawing/2014/main" id="{F77BB440-26F3-BA4B-6389-2EE8C6246127}"/>
              </a:ext>
            </a:extLst>
          </p:cNvPr>
          <p:cNvSpPr>
            <a:spLocks noGrp="1" noChangeArrowheads="1"/>
          </p:cNvSpPr>
          <p:nvPr>
            <p:ph idx="1"/>
          </p:nvPr>
        </p:nvSpPr>
        <p:spPr>
          <a:xfrm>
            <a:off x="457200" y="1143000"/>
            <a:ext cx="8229600" cy="5486400"/>
          </a:xfrm>
        </p:spPr>
        <p:txBody>
          <a:bodyPr/>
          <a:lstStyle/>
          <a:p>
            <a:pPr marL="609600" indent="-609600">
              <a:buFont typeface="Arial" panose="020B0604020202020204" pitchFamily="34" charset="0"/>
              <a:buChar char="•"/>
            </a:pPr>
            <a:r>
              <a:rPr lang="en-US" altLang="en-US" sz="2400"/>
              <a:t>Acute abdomen (absolute)</a:t>
            </a:r>
          </a:p>
          <a:p>
            <a:pPr marL="609600" indent="-609600">
              <a:buFont typeface="Arial" panose="020B0604020202020204" pitchFamily="34" charset="0"/>
              <a:buChar char="•"/>
            </a:pPr>
            <a:r>
              <a:rPr lang="en-US" altLang="en-US" sz="2400"/>
              <a:t>Severe bowel distention</a:t>
            </a:r>
          </a:p>
          <a:p>
            <a:pPr marL="609600" indent="-609600">
              <a:buFont typeface="Arial" panose="020B0604020202020204" pitchFamily="34" charset="0"/>
              <a:buChar char="•"/>
            </a:pPr>
            <a:r>
              <a:rPr lang="en-US" altLang="en-US" sz="2400"/>
              <a:t>Previous abdominal surgery (if necessary perform open procedure)</a:t>
            </a:r>
          </a:p>
          <a:p>
            <a:pPr marL="609600" indent="-609600">
              <a:buFont typeface="Arial" panose="020B0604020202020204" pitchFamily="34" charset="0"/>
              <a:buChar char="•"/>
            </a:pPr>
            <a:r>
              <a:rPr lang="en-US" altLang="en-US" sz="2400"/>
              <a:t>Pregnancy (if necessary perform after first trimester using an open technique above the umbilicus)</a:t>
            </a:r>
          </a:p>
          <a:p>
            <a:pPr marL="609600" indent="-609600">
              <a:buFont typeface="Arial" panose="020B0604020202020204" pitchFamily="34" charset="0"/>
              <a:buChar char="•"/>
            </a:pPr>
            <a:r>
              <a:rPr lang="en-US" altLang="en-US" sz="2400"/>
              <a:t>Distended bladder that cannot be relieved by foley catheder</a:t>
            </a:r>
          </a:p>
          <a:p>
            <a:pPr marL="609600" indent="-609600">
              <a:buFont typeface="Arial" panose="020B0604020202020204" pitchFamily="34" charset="0"/>
              <a:buChar char="•"/>
            </a:pPr>
            <a:r>
              <a:rPr lang="en-US" altLang="en-US" sz="2400"/>
              <a:t>Infection at site of insertion (cellulitis or abscess)</a:t>
            </a:r>
          </a:p>
          <a:p>
            <a:pPr marL="609600" indent="-609600">
              <a:buFont typeface="Arial" panose="020B0604020202020204" pitchFamily="34" charset="0"/>
              <a:buChar char="•"/>
            </a:pPr>
            <a:r>
              <a:rPr lang="en-US" altLang="en-US" sz="2400"/>
              <a:t>Thrombocytopenia (relative)</a:t>
            </a:r>
          </a:p>
          <a:p>
            <a:pPr marL="609600" indent="-609600">
              <a:buFont typeface="Arial" panose="020B0604020202020204" pitchFamily="34" charset="0"/>
              <a:buChar char="•"/>
            </a:pPr>
            <a:r>
              <a:rPr lang="en-US" altLang="en-US" sz="2400"/>
              <a:t>Coagulopathy (relative)</a:t>
            </a:r>
          </a:p>
          <a:p>
            <a:pPr marL="609600" indent="-609600">
              <a:buFont typeface="Arial" panose="020B0604020202020204" pitchFamily="34" charset="0"/>
              <a:buChar char="•"/>
            </a:pPr>
            <a:endParaRPr lang="en-US" altLang="en-US" sz="2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102A13D6-10C8-DB6D-028D-BFAD53346F9C}"/>
              </a:ext>
            </a:extLst>
          </p:cNvPr>
          <p:cNvSpPr>
            <a:spLocks noGrp="1" noChangeArrowheads="1"/>
          </p:cNvSpPr>
          <p:nvPr>
            <p:ph type="title"/>
          </p:nvPr>
        </p:nvSpPr>
        <p:spPr>
          <a:xfrm>
            <a:off x="457200" y="304800"/>
            <a:ext cx="8229600" cy="1066800"/>
          </a:xfrm>
        </p:spPr>
        <p:txBody>
          <a:bodyPr/>
          <a:lstStyle/>
          <a:p>
            <a:r>
              <a:rPr lang="en-US" altLang="en-US" sz="3200">
                <a:solidFill>
                  <a:srgbClr val="FF0000"/>
                </a:solidFill>
              </a:rPr>
              <a:t>Paracentesis Complications:</a:t>
            </a:r>
            <a:br>
              <a:rPr lang="en-US" altLang="en-US" sz="3200">
                <a:solidFill>
                  <a:srgbClr val="FF0000"/>
                </a:solidFill>
              </a:rPr>
            </a:br>
            <a:endParaRPr lang="en-US" altLang="en-US" sz="3200">
              <a:solidFill>
                <a:srgbClr val="FF0000"/>
              </a:solidFill>
            </a:endParaRPr>
          </a:p>
        </p:txBody>
      </p:sp>
      <p:sp>
        <p:nvSpPr>
          <p:cNvPr id="60419" name="Rectangle 3">
            <a:extLst>
              <a:ext uri="{FF2B5EF4-FFF2-40B4-BE49-F238E27FC236}">
                <a16:creationId xmlns:a16="http://schemas.microsoft.com/office/drawing/2014/main" id="{0A220B6F-239F-823C-ED8F-8AF737EFCBD8}"/>
              </a:ext>
            </a:extLst>
          </p:cNvPr>
          <p:cNvSpPr>
            <a:spLocks noGrp="1" noChangeArrowheads="1"/>
          </p:cNvSpPr>
          <p:nvPr>
            <p:ph idx="1"/>
          </p:nvPr>
        </p:nvSpPr>
        <p:spPr>
          <a:xfrm>
            <a:off x="457200" y="685800"/>
            <a:ext cx="8229600" cy="5334000"/>
          </a:xfrm>
        </p:spPr>
        <p:txBody>
          <a:bodyPr>
            <a:normAutofit fontScale="92500" lnSpcReduction="10000"/>
          </a:bodyPr>
          <a:lstStyle/>
          <a:p>
            <a:pPr marL="609600" indent="-609600" fontAlgn="auto">
              <a:spcAft>
                <a:spcPts val="0"/>
              </a:spcAft>
              <a:buClr>
                <a:schemeClr val="accent3"/>
              </a:buClr>
              <a:buFontTx/>
              <a:buNone/>
              <a:defRPr/>
            </a:pPr>
            <a:endParaRPr lang="en-US" sz="2400" dirty="0"/>
          </a:p>
          <a:p>
            <a:pPr marL="609600" indent="-609600" fontAlgn="auto">
              <a:spcAft>
                <a:spcPts val="0"/>
              </a:spcAft>
              <a:buClr>
                <a:schemeClr val="accent3"/>
              </a:buClr>
              <a:buFont typeface="Arial" pitchFamily="34" charset="0"/>
              <a:buChar char="•"/>
              <a:defRPr/>
            </a:pPr>
            <a:r>
              <a:rPr lang="en-US" sz="2800" dirty="0"/>
              <a:t>Bladder perforation</a:t>
            </a:r>
          </a:p>
          <a:p>
            <a:pPr marL="609600" indent="-609600" fontAlgn="auto">
              <a:spcAft>
                <a:spcPts val="0"/>
              </a:spcAft>
              <a:buClr>
                <a:schemeClr val="accent3"/>
              </a:buClr>
              <a:buFont typeface="Arial" pitchFamily="34" charset="0"/>
              <a:buChar char="•"/>
              <a:defRPr/>
            </a:pPr>
            <a:r>
              <a:rPr lang="en-US" sz="2800" dirty="0"/>
              <a:t>Small or large bowel perforation</a:t>
            </a:r>
          </a:p>
          <a:p>
            <a:pPr marL="609600" indent="-609600" fontAlgn="auto">
              <a:spcAft>
                <a:spcPts val="0"/>
              </a:spcAft>
              <a:buClr>
                <a:schemeClr val="accent3"/>
              </a:buClr>
              <a:buFont typeface="Arial" pitchFamily="34" charset="0"/>
              <a:buChar char="•"/>
              <a:defRPr/>
            </a:pPr>
            <a:r>
              <a:rPr lang="en-US" sz="2800" dirty="0"/>
              <a:t>Stomach perforation</a:t>
            </a:r>
          </a:p>
          <a:p>
            <a:pPr marL="609600" indent="-609600" fontAlgn="auto">
              <a:spcAft>
                <a:spcPts val="0"/>
              </a:spcAft>
              <a:buClr>
                <a:schemeClr val="accent3"/>
              </a:buClr>
              <a:buFont typeface="Arial" pitchFamily="34" charset="0"/>
              <a:buChar char="•"/>
              <a:defRPr/>
            </a:pPr>
            <a:r>
              <a:rPr lang="en-US" sz="2800" dirty="0"/>
              <a:t>Laceration of major vessels ( mesenteric, iliac, aorta)</a:t>
            </a:r>
          </a:p>
          <a:p>
            <a:pPr marL="609600" indent="-609600" fontAlgn="auto">
              <a:spcAft>
                <a:spcPts val="0"/>
              </a:spcAft>
              <a:buClr>
                <a:schemeClr val="accent3"/>
              </a:buClr>
              <a:buFont typeface="Arial" pitchFamily="34" charset="0"/>
              <a:buChar char="•"/>
              <a:defRPr/>
            </a:pPr>
            <a:r>
              <a:rPr lang="en-US" sz="2800" dirty="0"/>
              <a:t>Laceration of catheter or guide wire and loss in peritoneal cavity (requires laparotomy)</a:t>
            </a:r>
          </a:p>
          <a:p>
            <a:pPr marL="609600" indent="-609600" fontAlgn="auto">
              <a:spcAft>
                <a:spcPts val="0"/>
              </a:spcAft>
              <a:buClr>
                <a:schemeClr val="accent3"/>
              </a:buClr>
              <a:buFont typeface="Arial" pitchFamily="34" charset="0"/>
              <a:buChar char="•"/>
              <a:defRPr/>
            </a:pPr>
            <a:r>
              <a:rPr lang="en-US" sz="2800" dirty="0"/>
              <a:t>Abdominal wall hematoma</a:t>
            </a:r>
          </a:p>
          <a:p>
            <a:pPr marL="609600" indent="-609600" fontAlgn="auto">
              <a:spcAft>
                <a:spcPts val="0"/>
              </a:spcAft>
              <a:buClr>
                <a:schemeClr val="accent3"/>
              </a:buClr>
              <a:buFont typeface="Arial" pitchFamily="34" charset="0"/>
              <a:buChar char="•"/>
              <a:defRPr/>
            </a:pPr>
            <a:r>
              <a:rPr lang="en-US" sz="2800" dirty="0"/>
              <a:t>Incisional hernia</a:t>
            </a:r>
          </a:p>
          <a:p>
            <a:pPr marL="609600" indent="-609600" fontAlgn="auto">
              <a:spcAft>
                <a:spcPts val="0"/>
              </a:spcAft>
              <a:buClr>
                <a:schemeClr val="accent3"/>
              </a:buClr>
              <a:buFont typeface="Arial" pitchFamily="34" charset="0"/>
              <a:buChar char="•"/>
              <a:defRPr/>
            </a:pPr>
            <a:r>
              <a:rPr lang="en-US" sz="2800" dirty="0"/>
              <a:t>Wound infection </a:t>
            </a:r>
          </a:p>
          <a:p>
            <a:pPr marL="609600" indent="-609600" fontAlgn="auto">
              <a:spcAft>
                <a:spcPts val="0"/>
              </a:spcAft>
              <a:buClr>
                <a:schemeClr val="accent3"/>
              </a:buClr>
              <a:buFont typeface="Arial" pitchFamily="34" charset="0"/>
              <a:buChar char="•"/>
              <a:defRPr/>
            </a:pPr>
            <a:r>
              <a:rPr lang="en-US" sz="2800" dirty="0"/>
              <a:t>Wound dehiscence </a:t>
            </a:r>
          </a:p>
          <a:p>
            <a:pPr marL="609600" indent="-609600" fontAlgn="auto">
              <a:spcAft>
                <a:spcPts val="0"/>
              </a:spcAft>
              <a:buClr>
                <a:schemeClr val="accent3"/>
              </a:buClr>
              <a:buFont typeface="Arial" pitchFamily="34" charset="0"/>
              <a:buChar char="•"/>
              <a:defRPr/>
            </a:pPr>
            <a:endParaRPr lang="en-US"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عنوان 3">
            <a:extLst>
              <a:ext uri="{FF2B5EF4-FFF2-40B4-BE49-F238E27FC236}">
                <a16:creationId xmlns:a16="http://schemas.microsoft.com/office/drawing/2014/main" id="{257D3EDC-FA1A-C7F4-7050-6C065BB88D72}"/>
              </a:ext>
            </a:extLst>
          </p:cNvPr>
          <p:cNvSpPr>
            <a:spLocks noGrp="1"/>
          </p:cNvSpPr>
          <p:nvPr>
            <p:ph type="title"/>
          </p:nvPr>
        </p:nvSpPr>
        <p:spPr>
          <a:xfrm>
            <a:off x="457200" y="-228600"/>
            <a:ext cx="8229600" cy="1447800"/>
          </a:xfrm>
        </p:spPr>
        <p:txBody>
          <a:bodyPr/>
          <a:lstStyle/>
          <a:p>
            <a:pPr algn="ctr"/>
            <a:r>
              <a:rPr lang="en-US" altLang="en-US">
                <a:solidFill>
                  <a:srgbClr val="FFC000"/>
                </a:solidFill>
              </a:rPr>
              <a:t>Management of Ascites</a:t>
            </a:r>
            <a:endParaRPr lang="ar-SA" altLang="en-US"/>
          </a:p>
        </p:txBody>
      </p:sp>
      <p:sp>
        <p:nvSpPr>
          <p:cNvPr id="84995" name="Rectangle 3">
            <a:extLst>
              <a:ext uri="{FF2B5EF4-FFF2-40B4-BE49-F238E27FC236}">
                <a16:creationId xmlns:a16="http://schemas.microsoft.com/office/drawing/2014/main" id="{3539F639-02F8-109F-1F25-B4D0921CE2E5}"/>
              </a:ext>
            </a:extLst>
          </p:cNvPr>
          <p:cNvSpPr>
            <a:spLocks noGrp="1" noChangeArrowheads="1"/>
          </p:cNvSpPr>
          <p:nvPr>
            <p:ph idx="1"/>
          </p:nvPr>
        </p:nvSpPr>
        <p:spPr>
          <a:xfrm>
            <a:off x="457200" y="1295400"/>
            <a:ext cx="8229600" cy="5181600"/>
          </a:xfrm>
        </p:spPr>
        <p:txBody>
          <a:bodyPr/>
          <a:lstStyle/>
          <a:p>
            <a:pPr>
              <a:lnSpc>
                <a:spcPct val="80000"/>
              </a:lnSpc>
              <a:buFontTx/>
              <a:buNone/>
            </a:pPr>
            <a:r>
              <a:rPr lang="en-US" altLang="en-US" b="1" u="sng">
                <a:solidFill>
                  <a:srgbClr val="FF0000"/>
                </a:solidFill>
              </a:rPr>
              <a:t>Transjugular Intrahepatic Portasystemic Shunt:</a:t>
            </a:r>
          </a:p>
          <a:p>
            <a:pPr>
              <a:lnSpc>
                <a:spcPct val="80000"/>
              </a:lnSpc>
              <a:buFontTx/>
              <a:buNone/>
            </a:pPr>
            <a:r>
              <a:rPr lang="en-US" altLang="en-US"/>
              <a:t>	The TIPS procedure is an interventional radiologic technique that reduces portal pressure and may be the most effective  treatment for </a:t>
            </a:r>
            <a:r>
              <a:rPr lang="en-US" altLang="en-US" b="1"/>
              <a:t>diuretic resistant ascites.</a:t>
            </a:r>
          </a:p>
          <a:p>
            <a:pPr>
              <a:lnSpc>
                <a:spcPct val="80000"/>
              </a:lnSpc>
              <a:buFontTx/>
              <a:buNone/>
            </a:pPr>
            <a:r>
              <a:rPr lang="en-US" altLang="en-US"/>
              <a:t>	</a:t>
            </a:r>
          </a:p>
          <a:p>
            <a:pPr>
              <a:lnSpc>
                <a:spcPct val="80000"/>
              </a:lnSpc>
              <a:buFontTx/>
              <a:buNone/>
            </a:pPr>
            <a:r>
              <a:rPr lang="en-US" altLang="en-US">
                <a:solidFill>
                  <a:srgbClr val="FF0000"/>
                </a:solidFill>
              </a:rPr>
              <a:t>Risks:</a:t>
            </a:r>
          </a:p>
          <a:p>
            <a:pPr>
              <a:lnSpc>
                <a:spcPct val="80000"/>
              </a:lnSpc>
            </a:pPr>
            <a:r>
              <a:rPr lang="en-US" altLang="en-US"/>
              <a:t>Hepatic Encephalopathy (30% of pts)</a:t>
            </a:r>
          </a:p>
          <a:p>
            <a:pPr>
              <a:lnSpc>
                <a:spcPct val="80000"/>
              </a:lnSpc>
            </a:pPr>
            <a:r>
              <a:rPr lang="en-US" altLang="en-US"/>
              <a:t>Thrombosis and shunt stenosis.</a:t>
            </a:r>
          </a:p>
          <a:p>
            <a:pPr>
              <a:lnSpc>
                <a:spcPct val="80000"/>
              </a:lnSpc>
              <a:buFontTx/>
              <a:buNone/>
            </a:pPr>
            <a:endParaRPr lang="en-US" altLang="en-US" sz="2800"/>
          </a:p>
          <a:p>
            <a:pPr>
              <a:lnSpc>
                <a:spcPct val="80000"/>
              </a:lnSpc>
              <a:buFontTx/>
              <a:buNone/>
            </a:pPr>
            <a:endParaRPr lang="en-US" altLang="en-US" sz="2000"/>
          </a:p>
          <a:p>
            <a:pPr>
              <a:lnSpc>
                <a:spcPct val="80000"/>
              </a:lnSpc>
            </a:pPr>
            <a:endParaRPr lang="en-US" altLang="en-US" sz="20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49C35C28-E556-60F8-2753-EDA37A0606F9}"/>
              </a:ext>
            </a:extLst>
          </p:cNvPr>
          <p:cNvSpPr>
            <a:spLocks noGrp="1" noChangeArrowheads="1"/>
          </p:cNvSpPr>
          <p:nvPr>
            <p:ph type="title"/>
          </p:nvPr>
        </p:nvSpPr>
        <p:spPr>
          <a:xfrm>
            <a:off x="381000" y="-457200"/>
            <a:ext cx="8229600" cy="1676400"/>
          </a:xfrm>
        </p:spPr>
        <p:txBody>
          <a:bodyPr/>
          <a:lstStyle/>
          <a:p>
            <a:pPr algn="ctr"/>
            <a:r>
              <a:rPr lang="en-US" altLang="en-US">
                <a:solidFill>
                  <a:srgbClr val="FFC000"/>
                </a:solidFill>
              </a:rPr>
              <a:t>TIPS Procedure</a:t>
            </a:r>
          </a:p>
        </p:txBody>
      </p:sp>
      <p:pic>
        <p:nvPicPr>
          <p:cNvPr id="86019" name="Picture 4" descr="portal_vein">
            <a:extLst>
              <a:ext uri="{FF2B5EF4-FFF2-40B4-BE49-F238E27FC236}">
                <a16:creationId xmlns:a16="http://schemas.microsoft.com/office/drawing/2014/main" id="{4778CD29-894B-95D7-40B9-784006F6BB71}"/>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874838" y="1905000"/>
            <a:ext cx="1203325" cy="1981200"/>
          </a:xfrm>
          <a:noFill/>
        </p:spPr>
      </p:pic>
      <p:pic>
        <p:nvPicPr>
          <p:cNvPr id="86020" name="Picture 6" descr="portalvenousshunt">
            <a:extLst>
              <a:ext uri="{FF2B5EF4-FFF2-40B4-BE49-F238E27FC236}">
                <a16:creationId xmlns:a16="http://schemas.microsoft.com/office/drawing/2014/main" id="{C9CAA93A-EA11-6C9B-AABD-6A9CB40DC68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715000" y="2019300"/>
            <a:ext cx="1905000" cy="1752600"/>
          </a:xfrm>
          <a:noFill/>
        </p:spPr>
      </p:pic>
      <p:sp>
        <p:nvSpPr>
          <p:cNvPr id="86021" name="عنصر نائب للنص 4">
            <a:extLst>
              <a:ext uri="{FF2B5EF4-FFF2-40B4-BE49-F238E27FC236}">
                <a16:creationId xmlns:a16="http://schemas.microsoft.com/office/drawing/2014/main" id="{6958D99C-9B7E-BF75-D3EE-28D973C5DEEC}"/>
              </a:ext>
            </a:extLst>
          </p:cNvPr>
          <p:cNvSpPr>
            <a:spLocks noGrp="1"/>
          </p:cNvSpPr>
          <p:nvPr>
            <p:ph type="body" sz="half" idx="3"/>
          </p:nvPr>
        </p:nvSpPr>
        <p:spPr>
          <a:xfrm>
            <a:off x="457200" y="5181600"/>
            <a:ext cx="8229600" cy="1676400"/>
          </a:xfrm>
        </p:spPr>
        <p:txBody>
          <a:bodyPr/>
          <a:lstStyle/>
          <a:p>
            <a:r>
              <a:rPr lang="en-US" altLang="en-US" sz="2800"/>
              <a:t>side to side portacaval shunt, usually placed through the right internal jugular vein. A needle is placed through the IJV into the hepatic vein.	</a:t>
            </a:r>
            <a:endParaRPr lang="ar-SA" altLang="en-US" sz="2800">
              <a:ea typeface="Majalla U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عنوان 4">
            <a:extLst>
              <a:ext uri="{FF2B5EF4-FFF2-40B4-BE49-F238E27FC236}">
                <a16:creationId xmlns:a16="http://schemas.microsoft.com/office/drawing/2014/main" id="{4802726C-9597-2CA8-E9CB-44CF0EA08067}"/>
              </a:ext>
            </a:extLst>
          </p:cNvPr>
          <p:cNvSpPr>
            <a:spLocks noGrp="1"/>
          </p:cNvSpPr>
          <p:nvPr>
            <p:ph type="title"/>
          </p:nvPr>
        </p:nvSpPr>
        <p:spPr>
          <a:xfrm>
            <a:off x="1346569" y="452231"/>
            <a:ext cx="8344084" cy="331305"/>
          </a:xfrm>
        </p:spPr>
        <p:txBody>
          <a:bodyPr/>
          <a:lstStyle/>
          <a:p>
            <a:r>
              <a:rPr lang="en-US" altLang="en-US" sz="2400" u="sng">
                <a:solidFill>
                  <a:srgbClr val="FF0000"/>
                </a:solidFill>
              </a:rPr>
              <a:t>Peritoneovenous shunt:</a:t>
            </a:r>
            <a:r>
              <a:rPr lang="en-US" altLang="en-US" sz="2800" u="sng">
                <a:solidFill>
                  <a:srgbClr val="FF0000"/>
                </a:solidFill>
              </a:rPr>
              <a:t>    </a:t>
            </a:r>
            <a:endParaRPr lang="ar-SA" altLang="en-US" sz="2800">
              <a:solidFill>
                <a:srgbClr val="FF0000"/>
              </a:solidFill>
            </a:endParaRPr>
          </a:p>
        </p:txBody>
      </p:sp>
      <p:sp>
        <p:nvSpPr>
          <p:cNvPr id="87043" name="Rectangle 3">
            <a:extLst>
              <a:ext uri="{FF2B5EF4-FFF2-40B4-BE49-F238E27FC236}">
                <a16:creationId xmlns:a16="http://schemas.microsoft.com/office/drawing/2014/main" id="{ABDD94D0-7649-3F52-FB8F-C97A0FE8AF6A}"/>
              </a:ext>
            </a:extLst>
          </p:cNvPr>
          <p:cNvSpPr>
            <a:spLocks noGrp="1" noChangeArrowheads="1"/>
          </p:cNvSpPr>
          <p:nvPr>
            <p:ph type="body" idx="2"/>
          </p:nvPr>
        </p:nvSpPr>
        <p:spPr/>
        <p:txBody>
          <a:bodyPr/>
          <a:lstStyle/>
          <a:p>
            <a:pPr>
              <a:lnSpc>
                <a:spcPct val="80000"/>
              </a:lnSpc>
            </a:pPr>
            <a:r>
              <a:rPr lang="en-US" altLang="en-US" sz="1800" b="1" u="sng"/>
              <a:t>:</a:t>
            </a:r>
          </a:p>
          <a:p>
            <a:pPr>
              <a:lnSpc>
                <a:spcPct val="80000"/>
              </a:lnSpc>
            </a:pPr>
            <a:endParaRPr lang="en-US" altLang="en-US" sz="1800"/>
          </a:p>
          <a:p>
            <a:pPr>
              <a:lnSpc>
                <a:spcPct val="80000"/>
              </a:lnSpc>
            </a:pPr>
            <a:endParaRPr lang="en-US" altLang="en-US" sz="1800"/>
          </a:p>
          <a:p>
            <a:pPr>
              <a:lnSpc>
                <a:spcPct val="80000"/>
              </a:lnSpc>
            </a:pPr>
            <a:endParaRPr lang="en-US" altLang="en-US" sz="1800"/>
          </a:p>
          <a:p>
            <a:pPr>
              <a:lnSpc>
                <a:spcPct val="80000"/>
              </a:lnSpc>
            </a:pPr>
            <a:endParaRPr lang="en-US" altLang="en-US" sz="1800"/>
          </a:p>
          <a:p>
            <a:pPr>
              <a:lnSpc>
                <a:spcPct val="80000"/>
              </a:lnSpc>
            </a:pPr>
            <a:endParaRPr lang="en-US" altLang="en-US" sz="1800"/>
          </a:p>
          <a:p>
            <a:pPr>
              <a:lnSpc>
                <a:spcPct val="90000"/>
              </a:lnSpc>
            </a:pPr>
            <a:endParaRPr lang="en-US" altLang="en-US" sz="2400"/>
          </a:p>
          <a:p>
            <a:pPr>
              <a:lnSpc>
                <a:spcPct val="90000"/>
              </a:lnSpc>
            </a:pPr>
            <a:endParaRPr lang="en-US" altLang="en-US" sz="2400"/>
          </a:p>
        </p:txBody>
      </p:sp>
      <p:sp>
        <p:nvSpPr>
          <p:cNvPr id="6" name="عنصر نائب للمحتوى 5">
            <a:extLst>
              <a:ext uri="{FF2B5EF4-FFF2-40B4-BE49-F238E27FC236}">
                <a16:creationId xmlns:a16="http://schemas.microsoft.com/office/drawing/2014/main" id="{4EC66856-0AFA-3DB7-054D-65BC51EFAB53}"/>
              </a:ext>
            </a:extLst>
          </p:cNvPr>
          <p:cNvSpPr>
            <a:spLocks noGrp="1"/>
          </p:cNvSpPr>
          <p:nvPr>
            <p:ph sz="half" idx="1"/>
          </p:nvPr>
        </p:nvSpPr>
        <p:spPr/>
        <p:txBody>
          <a:bodyPr>
            <a:normAutofit lnSpcReduction="10000"/>
          </a:bodyPr>
          <a:lstStyle/>
          <a:p>
            <a:pPr marL="274320" indent="-274320" fontAlgn="auto">
              <a:lnSpc>
                <a:spcPct val="80000"/>
              </a:lnSpc>
              <a:spcAft>
                <a:spcPts val="0"/>
              </a:spcAft>
              <a:buClr>
                <a:schemeClr val="accent3"/>
              </a:buClr>
              <a:buFont typeface="Arial" pitchFamily="34" charset="0"/>
              <a:buChar char="•"/>
              <a:defRPr/>
            </a:pPr>
            <a:r>
              <a:rPr lang="en-US" dirty="0"/>
              <a:t>Developed to return ascitic fluid from the peritoneal cavity directly to the systemic circulation.</a:t>
            </a:r>
          </a:p>
          <a:p>
            <a:pPr marL="274320" indent="-274320" fontAlgn="auto">
              <a:lnSpc>
                <a:spcPct val="80000"/>
              </a:lnSpc>
              <a:spcAft>
                <a:spcPts val="0"/>
              </a:spcAft>
              <a:buClr>
                <a:schemeClr val="accent3"/>
              </a:buClr>
              <a:buFont typeface="Arial" pitchFamily="34" charset="0"/>
              <a:buChar char="•"/>
              <a:defRPr/>
            </a:pPr>
            <a:r>
              <a:rPr lang="en-US" dirty="0"/>
              <a:t>Consists of an intra-abdominal tube connected through a valve to silicone tube that transverses the subcutaneous tissue up to the neck and enters one of the jugular veins.</a:t>
            </a:r>
          </a:p>
          <a:p>
            <a:pPr marL="274320" indent="-274320" fontAlgn="auto">
              <a:lnSpc>
                <a:spcPct val="80000"/>
              </a:lnSpc>
              <a:spcAft>
                <a:spcPts val="0"/>
              </a:spcAft>
              <a:buClr>
                <a:schemeClr val="accent3"/>
              </a:buClr>
              <a:buFont typeface="Arial" pitchFamily="34" charset="0"/>
              <a:buChar char="•"/>
              <a:defRPr/>
            </a:pPr>
            <a:r>
              <a:rPr lang="en-US" dirty="0"/>
              <a:t>This leads to diuresis and mobilization of ascites.</a:t>
            </a:r>
          </a:p>
          <a:p>
            <a:pPr marL="274320" indent="-274320" fontAlgn="auto">
              <a:spcAft>
                <a:spcPts val="0"/>
              </a:spcAft>
              <a:buClr>
                <a:schemeClr val="accent3"/>
              </a:buClr>
              <a:buFont typeface="Wingdings 2"/>
              <a:buChar char=""/>
              <a:defRPr/>
            </a:pPr>
            <a:endParaRPr lang="ar-SA" dirty="0"/>
          </a:p>
        </p:txBody>
      </p:sp>
      <p:pic>
        <p:nvPicPr>
          <p:cNvPr id="87045" name="صورة 3" descr="denverpak_05.gif">
            <a:extLst>
              <a:ext uri="{FF2B5EF4-FFF2-40B4-BE49-F238E27FC236}">
                <a16:creationId xmlns:a16="http://schemas.microsoft.com/office/drawing/2014/main" id="{64674B8F-8088-BA30-4A99-E601CAEEE4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42" y="1191592"/>
            <a:ext cx="3581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عنوان 1">
            <a:extLst>
              <a:ext uri="{FF2B5EF4-FFF2-40B4-BE49-F238E27FC236}">
                <a16:creationId xmlns:a16="http://schemas.microsoft.com/office/drawing/2014/main" id="{5AEC44DF-EF53-7B6E-5B10-161C16107A61}"/>
              </a:ext>
            </a:extLst>
          </p:cNvPr>
          <p:cNvSpPr>
            <a:spLocks noGrp="1"/>
          </p:cNvSpPr>
          <p:nvPr>
            <p:ph type="title"/>
          </p:nvPr>
        </p:nvSpPr>
        <p:spPr>
          <a:xfrm>
            <a:off x="-3475038" y="292100"/>
            <a:ext cx="46038" cy="1384300"/>
          </a:xfrm>
        </p:spPr>
        <p:txBody>
          <a:bodyPr/>
          <a:lstStyle/>
          <a:p>
            <a:endParaRPr lang="ar-SA" altLang="en-US"/>
          </a:p>
        </p:txBody>
      </p:sp>
      <p:sp>
        <p:nvSpPr>
          <p:cNvPr id="88067" name="عنصر نائب للمحتوى 2">
            <a:extLst>
              <a:ext uri="{FF2B5EF4-FFF2-40B4-BE49-F238E27FC236}">
                <a16:creationId xmlns:a16="http://schemas.microsoft.com/office/drawing/2014/main" id="{8B269AE6-0791-118C-E457-15C12802B786}"/>
              </a:ext>
            </a:extLst>
          </p:cNvPr>
          <p:cNvSpPr>
            <a:spLocks noGrp="1"/>
          </p:cNvSpPr>
          <p:nvPr>
            <p:ph idx="1"/>
          </p:nvPr>
        </p:nvSpPr>
        <p:spPr>
          <a:xfrm>
            <a:off x="457200" y="609600"/>
            <a:ext cx="8229600" cy="5410200"/>
          </a:xfrm>
        </p:spPr>
        <p:txBody>
          <a:bodyPr/>
          <a:lstStyle/>
          <a:p>
            <a:pPr>
              <a:lnSpc>
                <a:spcPct val="80000"/>
              </a:lnSpc>
              <a:buFontTx/>
              <a:buNone/>
            </a:pPr>
            <a:r>
              <a:rPr lang="en-US" altLang="en-US">
                <a:solidFill>
                  <a:srgbClr val="FF0000"/>
                </a:solidFill>
              </a:rPr>
              <a:t>Risks of </a:t>
            </a:r>
            <a:r>
              <a:rPr lang="en-US" altLang="en-US" u="sng">
                <a:solidFill>
                  <a:srgbClr val="FF0000"/>
                </a:solidFill>
              </a:rPr>
              <a:t>Peritoneovenous shunt:</a:t>
            </a:r>
            <a:endParaRPr lang="en-US" altLang="en-US">
              <a:solidFill>
                <a:srgbClr val="FF0000"/>
              </a:solidFill>
            </a:endParaRPr>
          </a:p>
          <a:p>
            <a:pPr>
              <a:lnSpc>
                <a:spcPct val="80000"/>
              </a:lnSpc>
            </a:pPr>
            <a:r>
              <a:rPr lang="en-US" altLang="en-US"/>
              <a:t>DIC</a:t>
            </a:r>
          </a:p>
          <a:p>
            <a:pPr>
              <a:lnSpc>
                <a:spcPct val="80000"/>
              </a:lnSpc>
            </a:pPr>
            <a:r>
              <a:rPr lang="en-US" altLang="en-US"/>
              <a:t>Infection</a:t>
            </a:r>
          </a:p>
          <a:p>
            <a:pPr>
              <a:lnSpc>
                <a:spcPct val="80000"/>
              </a:lnSpc>
            </a:pPr>
            <a:r>
              <a:rPr lang="en-US" altLang="en-US"/>
              <a:t>Variceal bleeding</a:t>
            </a:r>
          </a:p>
          <a:p>
            <a:pPr>
              <a:lnSpc>
                <a:spcPct val="80000"/>
              </a:lnSpc>
            </a:pPr>
            <a:r>
              <a:rPr lang="en-US" altLang="en-US"/>
              <a:t>Small bowel obstruction</a:t>
            </a:r>
          </a:p>
          <a:p>
            <a:pPr>
              <a:lnSpc>
                <a:spcPct val="80000"/>
              </a:lnSpc>
            </a:pPr>
            <a:r>
              <a:rPr lang="en-US" altLang="en-US"/>
              <a:t>Shunt occlusion </a:t>
            </a:r>
          </a:p>
          <a:p>
            <a:pPr>
              <a:lnSpc>
                <a:spcPct val="80000"/>
              </a:lnSpc>
            </a:pPr>
            <a:r>
              <a:rPr lang="en-US" altLang="en-US"/>
              <a:t>Death</a:t>
            </a:r>
          </a:p>
          <a:p>
            <a:pPr>
              <a:lnSpc>
                <a:spcPct val="80000"/>
              </a:lnSpc>
              <a:buFontTx/>
              <a:buNone/>
            </a:pPr>
            <a:r>
              <a:rPr lang="en-US" altLang="en-US"/>
              <a:t>Due to these risk this procedure is rarely used.</a:t>
            </a:r>
          </a:p>
          <a:p>
            <a:pPr>
              <a:lnSpc>
                <a:spcPct val="80000"/>
              </a:lnSpc>
              <a:buFontTx/>
              <a:buNone/>
            </a:pPr>
            <a:r>
              <a:rPr lang="en-US" altLang="en-US"/>
              <a:t>Peritoneovenous shunts are therapeutic but do not improve survival rates in patients with cirrhosis and ascites.</a:t>
            </a:r>
            <a:endParaRPr lang="ar-SA" altLang="en-US">
              <a:ea typeface="Majalla U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19973374-3A7B-D8BC-6AD4-20E0C219A75A}"/>
              </a:ext>
            </a:extLst>
          </p:cNvPr>
          <p:cNvSpPr>
            <a:spLocks noGrp="1" noChangeArrowheads="1"/>
          </p:cNvSpPr>
          <p:nvPr>
            <p:ph type="title"/>
          </p:nvPr>
        </p:nvSpPr>
        <p:spPr/>
        <p:txBody>
          <a:bodyPr/>
          <a:lstStyle/>
          <a:p>
            <a:pPr algn="ctr"/>
            <a:r>
              <a:rPr lang="en-US" altLang="en-US">
                <a:solidFill>
                  <a:srgbClr val="FFC000"/>
                </a:solidFill>
              </a:rPr>
              <a:t>Management of Ascites</a:t>
            </a:r>
          </a:p>
        </p:txBody>
      </p:sp>
      <p:sp>
        <p:nvSpPr>
          <p:cNvPr id="89091" name="Rectangle 3">
            <a:extLst>
              <a:ext uri="{FF2B5EF4-FFF2-40B4-BE49-F238E27FC236}">
                <a16:creationId xmlns:a16="http://schemas.microsoft.com/office/drawing/2014/main" id="{FCEC4D05-F268-F73C-F37D-780B8A693170}"/>
              </a:ext>
            </a:extLst>
          </p:cNvPr>
          <p:cNvSpPr>
            <a:spLocks noGrp="1" noChangeArrowheads="1"/>
          </p:cNvSpPr>
          <p:nvPr>
            <p:ph idx="1"/>
          </p:nvPr>
        </p:nvSpPr>
        <p:spPr>
          <a:xfrm>
            <a:off x="457200" y="1676400"/>
            <a:ext cx="8229600" cy="4343400"/>
          </a:xfrm>
        </p:spPr>
        <p:txBody>
          <a:bodyPr/>
          <a:lstStyle/>
          <a:p>
            <a:pPr>
              <a:lnSpc>
                <a:spcPct val="90000"/>
              </a:lnSpc>
              <a:buFontTx/>
              <a:buNone/>
            </a:pPr>
            <a:r>
              <a:rPr lang="en-US" altLang="en-US" b="1" u="sng"/>
              <a:t> </a:t>
            </a:r>
            <a:r>
              <a:rPr lang="en-US" altLang="en-US" b="1" u="sng">
                <a:solidFill>
                  <a:srgbClr val="FF0000"/>
                </a:solidFill>
              </a:rPr>
              <a:t>liver transplantation:</a:t>
            </a:r>
          </a:p>
          <a:p>
            <a:pPr>
              <a:lnSpc>
                <a:spcPct val="90000"/>
              </a:lnSpc>
              <a:buFont typeface="Arial" panose="020B0604020202020204" pitchFamily="34" charset="0"/>
              <a:buChar char="•"/>
            </a:pPr>
            <a:r>
              <a:rPr lang="en-US" altLang="en-US"/>
              <a:t>Tx of choice</a:t>
            </a:r>
          </a:p>
          <a:p>
            <a:pPr>
              <a:lnSpc>
                <a:spcPct val="90000"/>
              </a:lnSpc>
              <a:buFont typeface="Arial" panose="020B0604020202020204" pitchFamily="34" charset="0"/>
              <a:buChar char="•"/>
            </a:pPr>
            <a:r>
              <a:rPr lang="en-US" altLang="en-US"/>
              <a:t>Corrects portal hypertension</a:t>
            </a:r>
          </a:p>
          <a:p>
            <a:pPr>
              <a:lnSpc>
                <a:spcPct val="90000"/>
              </a:lnSpc>
              <a:buFont typeface="Arial" panose="020B0604020202020204" pitchFamily="34" charset="0"/>
              <a:buChar char="•"/>
            </a:pPr>
            <a:r>
              <a:rPr lang="en-US" altLang="en-US"/>
              <a:t>Changes the natural course of progressive liver failure due to cirrhosis</a:t>
            </a:r>
          </a:p>
          <a:p>
            <a:pPr>
              <a:lnSpc>
                <a:spcPct val="90000"/>
              </a:lnSpc>
              <a:buFont typeface="Arial" panose="020B0604020202020204" pitchFamily="34" charset="0"/>
              <a:buChar char="•"/>
            </a:pPr>
            <a:r>
              <a:rPr lang="en-US" altLang="en-US"/>
              <a:t>Not all pts are candidates for transplant, and those who are may wait for years for a donor</a:t>
            </a:r>
          </a:p>
          <a:p>
            <a:pPr>
              <a:lnSpc>
                <a:spcPct val="90000"/>
              </a:lnSpc>
              <a:buFont typeface="Arial" panose="020B0604020202020204" pitchFamily="34" charset="0"/>
              <a:buChar char="•"/>
            </a:pPr>
            <a:r>
              <a:rPr lang="en-US" altLang="en-US"/>
              <a:t>Many die from complications of ascites while waiting for transplant donor</a:t>
            </a:r>
          </a:p>
          <a:p>
            <a:pPr>
              <a:lnSpc>
                <a:spcPct val="90000"/>
              </a:lnSpc>
              <a:buFontTx/>
              <a:buNone/>
            </a:pPr>
            <a:r>
              <a:rPr lang="en-US" altLang="en-US"/>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A3ACAA9C-12F9-A5DD-91DD-CA7F8E137AB1}"/>
              </a:ext>
            </a:extLst>
          </p:cNvPr>
          <p:cNvSpPr>
            <a:spLocks noGrp="1" noChangeArrowheads="1"/>
          </p:cNvSpPr>
          <p:nvPr>
            <p:ph type="title"/>
          </p:nvPr>
        </p:nvSpPr>
        <p:spPr/>
        <p:txBody>
          <a:bodyPr/>
          <a:lstStyle/>
          <a:p>
            <a:pPr algn="ctr"/>
            <a:r>
              <a:rPr lang="en-US" altLang="en-US">
                <a:solidFill>
                  <a:srgbClr val="FFC000"/>
                </a:solidFill>
              </a:rPr>
              <a:t>Complications from Ascites</a:t>
            </a:r>
          </a:p>
        </p:txBody>
      </p:sp>
      <p:sp>
        <p:nvSpPr>
          <p:cNvPr id="92163" name="Rectangle 3">
            <a:extLst>
              <a:ext uri="{FF2B5EF4-FFF2-40B4-BE49-F238E27FC236}">
                <a16:creationId xmlns:a16="http://schemas.microsoft.com/office/drawing/2014/main" id="{5795BC8D-E107-4A5A-A61A-ED21CABA1ABC}"/>
              </a:ext>
            </a:extLst>
          </p:cNvPr>
          <p:cNvSpPr>
            <a:spLocks noGrp="1" noChangeArrowheads="1"/>
          </p:cNvSpPr>
          <p:nvPr>
            <p:ph idx="1"/>
          </p:nvPr>
        </p:nvSpPr>
        <p:spPr/>
        <p:txBody>
          <a:bodyPr/>
          <a:lstStyle/>
          <a:p>
            <a:pPr marL="609600" indent="-609600">
              <a:buFontTx/>
              <a:buAutoNum type="arabicPeriod"/>
            </a:pPr>
            <a:r>
              <a:rPr lang="en-US" altLang="en-US" b="1" u="sng">
                <a:solidFill>
                  <a:srgbClr val="FF0000"/>
                </a:solidFill>
              </a:rPr>
              <a:t>Refractory Ascites:</a:t>
            </a:r>
          </a:p>
          <a:p>
            <a:pPr marL="609600" indent="-609600">
              <a:buFont typeface="Arial" panose="020B0604020202020204" pitchFamily="34" charset="0"/>
              <a:buChar char="•"/>
            </a:pPr>
            <a:r>
              <a:rPr lang="en-US" altLang="en-US"/>
              <a:t>Fluid overload that is unresponsive to Na-restricted diet and high dose anti-diuretic treatment.</a:t>
            </a:r>
          </a:p>
          <a:p>
            <a:pPr marL="609600" indent="-609600">
              <a:buFont typeface="Arial" panose="020B0604020202020204" pitchFamily="34" charset="0"/>
              <a:buChar char="•"/>
            </a:pPr>
            <a:r>
              <a:rPr lang="en-US" altLang="en-US"/>
              <a:t>Usually in the setting of chronic or acute liver diseases with associated portal hypertension.</a:t>
            </a:r>
          </a:p>
          <a:p>
            <a:pPr marL="609600" indent="-609600">
              <a:buFontTx/>
              <a:buNone/>
            </a:pPr>
            <a:endParaRPr lang="en-US" altLang="en-US" sz="2800"/>
          </a:p>
          <a:p>
            <a:pPr marL="609600" indent="-609600">
              <a:buFontTx/>
              <a:buNone/>
            </a:pPr>
            <a:endParaRPr lang="en-US" altLang="en-US" sz="2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a:extLst>
              <a:ext uri="{FF2B5EF4-FFF2-40B4-BE49-F238E27FC236}">
                <a16:creationId xmlns:a16="http://schemas.microsoft.com/office/drawing/2014/main" id="{D17D6DAA-4D6C-217E-722A-8DB1B349AF3E}"/>
              </a:ext>
            </a:extLst>
          </p:cNvPr>
          <p:cNvSpPr>
            <a:spLocks noGrp="1" noChangeArrowheads="1"/>
          </p:cNvSpPr>
          <p:nvPr>
            <p:ph type="title"/>
          </p:nvPr>
        </p:nvSpPr>
        <p:spPr>
          <a:xfrm>
            <a:off x="457200" y="0"/>
            <a:ext cx="8229600" cy="1384300"/>
          </a:xfrm>
        </p:spPr>
        <p:txBody>
          <a:bodyPr/>
          <a:lstStyle/>
          <a:p>
            <a:r>
              <a:rPr lang="en-US" altLang="en-US" sz="2800" b="1">
                <a:solidFill>
                  <a:schemeClr val="hlink"/>
                </a:solidFill>
              </a:rPr>
              <a:t>POSSIBLE CAUSES OF REFRACTORY ASCITIS:</a:t>
            </a:r>
          </a:p>
        </p:txBody>
      </p:sp>
      <p:sp>
        <p:nvSpPr>
          <p:cNvPr id="93187" name="Rectangle 3">
            <a:extLst>
              <a:ext uri="{FF2B5EF4-FFF2-40B4-BE49-F238E27FC236}">
                <a16:creationId xmlns:a16="http://schemas.microsoft.com/office/drawing/2014/main" id="{0FA7EBF3-DEA4-7FE4-1E54-1F68FC962A33}"/>
              </a:ext>
            </a:extLst>
          </p:cNvPr>
          <p:cNvSpPr>
            <a:spLocks noGrp="1" noChangeArrowheads="1"/>
          </p:cNvSpPr>
          <p:nvPr>
            <p:ph idx="1"/>
          </p:nvPr>
        </p:nvSpPr>
        <p:spPr>
          <a:xfrm>
            <a:off x="457200" y="1524000"/>
            <a:ext cx="8229600" cy="4876800"/>
          </a:xfrm>
        </p:spPr>
        <p:txBody>
          <a:bodyPr/>
          <a:lstStyle/>
          <a:p>
            <a:pPr>
              <a:lnSpc>
                <a:spcPct val="90000"/>
              </a:lnSpc>
              <a:buFontTx/>
              <a:buNone/>
            </a:pPr>
            <a:r>
              <a:rPr lang="en-US" altLang="en-US" sz="2400" b="1"/>
              <a:t>	</a:t>
            </a:r>
            <a:endParaRPr lang="en-US" altLang="en-US" sz="2400"/>
          </a:p>
          <a:p>
            <a:pPr>
              <a:lnSpc>
                <a:spcPct val="90000"/>
              </a:lnSpc>
            </a:pPr>
            <a:r>
              <a:rPr lang="en-US" altLang="en-US" sz="2400"/>
              <a:t>NON COMPLIANCE (NOT FOLLOWING THE ADEQUATE RESTRICTION OF SODIUM)</a:t>
            </a:r>
          </a:p>
          <a:p>
            <a:pPr>
              <a:lnSpc>
                <a:spcPct val="90000"/>
              </a:lnSpc>
            </a:pPr>
            <a:r>
              <a:rPr lang="en-US" altLang="en-US" sz="2400"/>
              <a:t>FUNCTIONAL RENAL FAILURE IN CIRRHOSIS OF LIVER </a:t>
            </a:r>
          </a:p>
          <a:p>
            <a:pPr>
              <a:lnSpc>
                <a:spcPct val="90000"/>
              </a:lnSpc>
            </a:pPr>
            <a:r>
              <a:rPr lang="en-US" altLang="en-US" sz="2400"/>
              <a:t>INFECTION</a:t>
            </a:r>
          </a:p>
          <a:p>
            <a:pPr>
              <a:lnSpc>
                <a:spcPct val="90000"/>
              </a:lnSpc>
            </a:pPr>
            <a:r>
              <a:rPr lang="en-US" altLang="en-US" sz="2400"/>
              <a:t>SPONTANEOUS BACTERIAL PERITONITIS</a:t>
            </a:r>
          </a:p>
          <a:p>
            <a:pPr>
              <a:lnSpc>
                <a:spcPct val="90000"/>
              </a:lnSpc>
            </a:pPr>
            <a:r>
              <a:rPr lang="en-US" altLang="en-US" sz="2400"/>
              <a:t>HEPATOMA</a:t>
            </a:r>
          </a:p>
          <a:p>
            <a:pPr>
              <a:lnSpc>
                <a:spcPct val="90000"/>
              </a:lnSpc>
            </a:pPr>
            <a:r>
              <a:rPr lang="en-US" altLang="en-US" sz="2400"/>
              <a:t>G.I. BLEEDING</a:t>
            </a:r>
          </a:p>
          <a:p>
            <a:pPr>
              <a:lnSpc>
                <a:spcPct val="90000"/>
              </a:lnSpc>
            </a:pPr>
            <a:r>
              <a:rPr lang="en-US" altLang="en-US" sz="2400"/>
              <a:t>NSAIDS (DEPRESS THE DIURETIC EFFECT OF FRUSEMIDE AND SPIRONOLACTONE)</a:t>
            </a:r>
          </a:p>
          <a:p>
            <a:pPr>
              <a:lnSpc>
                <a:spcPct val="90000"/>
              </a:lnSpc>
            </a:pPr>
            <a:r>
              <a:rPr lang="en-US" altLang="en-US" sz="2400"/>
              <a:t>PORTAL OR HEPATIC VEIN THROMBOSIS</a:t>
            </a:r>
          </a:p>
          <a:p>
            <a:pPr>
              <a:lnSpc>
                <a:spcPct val="90000"/>
              </a:lnSpc>
            </a:pPr>
            <a:r>
              <a:rPr lang="en-US" altLang="en-US" sz="2400"/>
              <a:t>SUPERIMPOSED CARDIAC OR RENAL FAILURE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76FFE334-7DB2-E279-4861-3EC38BC8E196}"/>
              </a:ext>
            </a:extLst>
          </p:cNvPr>
          <p:cNvSpPr>
            <a:spLocks noGrp="1" noChangeArrowheads="1"/>
          </p:cNvSpPr>
          <p:nvPr>
            <p:ph type="title"/>
          </p:nvPr>
        </p:nvSpPr>
        <p:spPr>
          <a:xfrm>
            <a:off x="-5410200" y="292100"/>
            <a:ext cx="2057400" cy="1384300"/>
          </a:xfrm>
        </p:spPr>
        <p:txBody>
          <a:bodyPr/>
          <a:lstStyle/>
          <a:p>
            <a:pPr algn="ctr"/>
            <a:endParaRPr lang="en-US" altLang="en-US">
              <a:solidFill>
                <a:srgbClr val="FFC000"/>
              </a:solidFill>
            </a:endParaRPr>
          </a:p>
        </p:txBody>
      </p:sp>
      <p:sp>
        <p:nvSpPr>
          <p:cNvPr id="94211" name="Rectangle 3">
            <a:extLst>
              <a:ext uri="{FF2B5EF4-FFF2-40B4-BE49-F238E27FC236}">
                <a16:creationId xmlns:a16="http://schemas.microsoft.com/office/drawing/2014/main" id="{BC6E1C3A-5D40-A552-8F42-3C8E35CE37AA}"/>
              </a:ext>
            </a:extLst>
          </p:cNvPr>
          <p:cNvSpPr>
            <a:spLocks noGrp="1" noChangeArrowheads="1"/>
          </p:cNvSpPr>
          <p:nvPr>
            <p:ph idx="1"/>
          </p:nvPr>
        </p:nvSpPr>
        <p:spPr>
          <a:xfrm>
            <a:off x="457200" y="914400"/>
            <a:ext cx="8229600" cy="5105400"/>
          </a:xfrm>
        </p:spPr>
        <p:txBody>
          <a:bodyPr/>
          <a:lstStyle/>
          <a:p>
            <a:pPr>
              <a:buFontTx/>
              <a:buNone/>
            </a:pPr>
            <a:r>
              <a:rPr lang="en-US" altLang="en-US"/>
              <a:t> </a:t>
            </a:r>
            <a:r>
              <a:rPr lang="en-US" altLang="en-US">
                <a:solidFill>
                  <a:srgbClr val="FF0000"/>
                </a:solidFill>
              </a:rPr>
              <a:t>Treatment of Refractory Ascites:</a:t>
            </a:r>
          </a:p>
          <a:p>
            <a:pPr>
              <a:buFontTx/>
              <a:buNone/>
            </a:pPr>
            <a:r>
              <a:rPr lang="en-US" altLang="en-US"/>
              <a:t>Liver transplantation is treatment of choice.</a:t>
            </a:r>
          </a:p>
          <a:p>
            <a:pPr>
              <a:buFontTx/>
              <a:buNone/>
            </a:pPr>
            <a:r>
              <a:rPr lang="en-US" altLang="en-US">
                <a:solidFill>
                  <a:srgbClr val="FF0000"/>
                </a:solidFill>
              </a:rPr>
              <a:t>If unsuitable, treatment with:</a:t>
            </a:r>
          </a:p>
          <a:p>
            <a:r>
              <a:rPr lang="en-US" altLang="en-US"/>
              <a:t>Serial paracentesis</a:t>
            </a:r>
          </a:p>
          <a:p>
            <a:r>
              <a:rPr lang="en-US" altLang="en-US"/>
              <a:t> TIPS </a:t>
            </a:r>
          </a:p>
          <a:p>
            <a:r>
              <a:rPr lang="en-US" altLang="en-US"/>
              <a:t> Peritoneovenous shunt</a:t>
            </a:r>
          </a:p>
          <a:p>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9F75B5AD-EEA5-67B8-D61A-5C101123755C}"/>
              </a:ext>
            </a:extLst>
          </p:cNvPr>
          <p:cNvSpPr>
            <a:spLocks noGrp="1" noChangeArrowheads="1"/>
          </p:cNvSpPr>
          <p:nvPr>
            <p:ph type="title"/>
          </p:nvPr>
        </p:nvSpPr>
        <p:spPr>
          <a:xfrm>
            <a:off x="457200" y="0"/>
            <a:ext cx="8229600" cy="1295400"/>
          </a:xfrm>
        </p:spPr>
        <p:txBody>
          <a:bodyPr/>
          <a:lstStyle/>
          <a:p>
            <a:pPr algn="ctr"/>
            <a:r>
              <a:rPr lang="en-US" altLang="en-US">
                <a:solidFill>
                  <a:srgbClr val="FFC000"/>
                </a:solidFill>
              </a:rPr>
              <a:t>Complications of Ascites</a:t>
            </a:r>
          </a:p>
        </p:txBody>
      </p:sp>
      <p:sp>
        <p:nvSpPr>
          <p:cNvPr id="71683" name="Rectangle 3">
            <a:extLst>
              <a:ext uri="{FF2B5EF4-FFF2-40B4-BE49-F238E27FC236}">
                <a16:creationId xmlns:a16="http://schemas.microsoft.com/office/drawing/2014/main" id="{E845B351-4534-8732-DBD1-968F11DF2C74}"/>
              </a:ext>
            </a:extLst>
          </p:cNvPr>
          <p:cNvSpPr>
            <a:spLocks noGrp="1" noChangeArrowheads="1"/>
          </p:cNvSpPr>
          <p:nvPr>
            <p:ph idx="1"/>
          </p:nvPr>
        </p:nvSpPr>
        <p:spPr>
          <a:xfrm>
            <a:off x="457200" y="1143000"/>
            <a:ext cx="8229600" cy="4876800"/>
          </a:xfrm>
        </p:spPr>
        <p:txBody>
          <a:bodyPr>
            <a:normAutofit fontScale="92500" lnSpcReduction="10000"/>
          </a:bodyPr>
          <a:lstStyle/>
          <a:p>
            <a:pPr marL="609600" indent="-609600" fontAlgn="auto">
              <a:spcAft>
                <a:spcPts val="0"/>
              </a:spcAft>
              <a:buClr>
                <a:schemeClr val="accent3"/>
              </a:buClr>
              <a:buFontTx/>
              <a:buAutoNum type="arabicPeriod" startAt="2"/>
              <a:defRPr/>
            </a:pPr>
            <a:r>
              <a:rPr lang="en-US" sz="2800" b="1" u="sng" dirty="0">
                <a:solidFill>
                  <a:srgbClr val="FF0000"/>
                </a:solidFill>
              </a:rPr>
              <a:t>Hepatorenal syndrome:</a:t>
            </a:r>
          </a:p>
          <a:p>
            <a:pPr marL="609600" indent="-609600" fontAlgn="auto">
              <a:spcAft>
                <a:spcPts val="0"/>
              </a:spcAft>
              <a:buClr>
                <a:schemeClr val="accent3"/>
              </a:buClr>
              <a:buFontTx/>
              <a:buNone/>
              <a:defRPr/>
            </a:pPr>
            <a:r>
              <a:rPr lang="en-US" sz="2800" dirty="0"/>
              <a:t> Life-threatening medical condition that consists of</a:t>
            </a:r>
          </a:p>
          <a:p>
            <a:pPr marL="609600" indent="-609600" fontAlgn="auto">
              <a:spcAft>
                <a:spcPts val="0"/>
              </a:spcAft>
              <a:buClr>
                <a:schemeClr val="accent3"/>
              </a:buClr>
              <a:buFontTx/>
              <a:buNone/>
              <a:defRPr/>
            </a:pPr>
            <a:r>
              <a:rPr lang="en-US" sz="2800" dirty="0"/>
              <a:t>rapid deterioration in kidney function in individuals</a:t>
            </a:r>
          </a:p>
          <a:p>
            <a:pPr marL="609600" indent="-609600" fontAlgn="auto">
              <a:spcAft>
                <a:spcPts val="0"/>
              </a:spcAft>
              <a:buClr>
                <a:schemeClr val="accent3"/>
              </a:buClr>
              <a:buFontTx/>
              <a:buNone/>
              <a:defRPr/>
            </a:pPr>
            <a:r>
              <a:rPr lang="en-US" sz="2800" dirty="0"/>
              <a:t>with cirrhosis or fulminant liver failure. HRS is</a:t>
            </a:r>
          </a:p>
          <a:p>
            <a:pPr marL="609600" indent="-609600" fontAlgn="auto">
              <a:spcAft>
                <a:spcPts val="0"/>
              </a:spcAft>
              <a:buClr>
                <a:schemeClr val="accent3"/>
              </a:buClr>
              <a:buFontTx/>
              <a:buNone/>
              <a:defRPr/>
            </a:pPr>
            <a:r>
              <a:rPr lang="en-US" sz="2800" dirty="0"/>
              <a:t>usually fatal unless a liver transplant is performed,</a:t>
            </a:r>
          </a:p>
          <a:p>
            <a:pPr marL="609600" indent="-609600" fontAlgn="auto">
              <a:spcAft>
                <a:spcPts val="0"/>
              </a:spcAft>
              <a:buClr>
                <a:schemeClr val="accent3"/>
              </a:buClr>
              <a:buFontTx/>
              <a:buNone/>
              <a:defRPr/>
            </a:pPr>
            <a:r>
              <a:rPr lang="en-US" sz="2800" dirty="0"/>
              <a:t>although various treatments, such as dialysis, can</a:t>
            </a:r>
          </a:p>
          <a:p>
            <a:pPr marL="609600" indent="-609600" fontAlgn="auto">
              <a:spcAft>
                <a:spcPts val="0"/>
              </a:spcAft>
              <a:buClr>
                <a:schemeClr val="accent3"/>
              </a:buClr>
              <a:buFontTx/>
              <a:buNone/>
              <a:defRPr/>
            </a:pPr>
            <a:r>
              <a:rPr lang="en-US" sz="2800" dirty="0"/>
              <a:t>prevent advancement of the condition. It is a</a:t>
            </a:r>
          </a:p>
          <a:p>
            <a:pPr marL="609600" indent="-609600" fontAlgn="auto">
              <a:spcAft>
                <a:spcPts val="0"/>
              </a:spcAft>
              <a:buClr>
                <a:schemeClr val="accent3"/>
              </a:buClr>
              <a:buFontTx/>
              <a:buNone/>
              <a:defRPr/>
            </a:pPr>
            <a:r>
              <a:rPr lang="en-US" sz="2800" dirty="0"/>
              <a:t>common complication of cirrhosis, occurring in</a:t>
            </a:r>
          </a:p>
          <a:p>
            <a:pPr marL="609600" indent="-609600" fontAlgn="auto">
              <a:spcAft>
                <a:spcPts val="0"/>
              </a:spcAft>
              <a:buClr>
                <a:schemeClr val="accent3"/>
              </a:buClr>
              <a:buFontTx/>
              <a:buNone/>
              <a:defRPr/>
            </a:pPr>
            <a:r>
              <a:rPr lang="en-US" sz="2800" dirty="0"/>
              <a:t>18% of cirrhotics within one year of their</a:t>
            </a:r>
          </a:p>
          <a:p>
            <a:pPr marL="609600" indent="-609600" fontAlgn="auto">
              <a:spcAft>
                <a:spcPts val="0"/>
              </a:spcAft>
              <a:buClr>
                <a:schemeClr val="accent3"/>
              </a:buClr>
              <a:buFontTx/>
              <a:buNone/>
              <a:defRPr/>
            </a:pPr>
            <a:r>
              <a:rPr lang="en-US" sz="2800" dirty="0"/>
              <a:t>diagnosis, and in 39% of cirrhotics within five</a:t>
            </a:r>
          </a:p>
          <a:p>
            <a:pPr marL="609600" indent="-609600" fontAlgn="auto">
              <a:spcAft>
                <a:spcPts val="0"/>
              </a:spcAft>
              <a:buClr>
                <a:schemeClr val="accent3"/>
              </a:buClr>
              <a:buFontTx/>
              <a:buNone/>
              <a:defRPr/>
            </a:pPr>
            <a:r>
              <a:rPr lang="en-US" sz="2800" dirty="0"/>
              <a:t>years of their diagnosis.</a:t>
            </a:r>
            <a:endParaRPr lang="en-US" sz="2800" b="1" u="sng" dirty="0"/>
          </a:p>
          <a:p>
            <a:pPr marL="609600" indent="-609600" fontAlgn="auto">
              <a:spcAft>
                <a:spcPts val="0"/>
              </a:spcAft>
              <a:buClr>
                <a:schemeClr val="accent3"/>
              </a:buClr>
              <a:buFontTx/>
              <a:buNone/>
              <a:defRPr/>
            </a:pPr>
            <a:endParaRPr lang="en-US" sz="2800" dirty="0"/>
          </a:p>
          <a:p>
            <a:pPr marL="609600" indent="-609600" fontAlgn="auto">
              <a:spcAft>
                <a:spcPts val="0"/>
              </a:spcAft>
              <a:buClr>
                <a:schemeClr val="accent3"/>
              </a:buClr>
              <a:buFontTx/>
              <a:buNone/>
              <a:defRPr/>
            </a:pPr>
            <a:endParaRPr lang="en-US" sz="2800" dirty="0"/>
          </a:p>
          <a:p>
            <a:pPr marL="609600" indent="-609600" fontAlgn="auto">
              <a:spcAft>
                <a:spcPts val="0"/>
              </a:spcAft>
              <a:buClr>
                <a:schemeClr val="accent3"/>
              </a:buClr>
              <a:buFontTx/>
              <a:buNone/>
              <a:defRP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عنوان 1">
            <a:extLst>
              <a:ext uri="{FF2B5EF4-FFF2-40B4-BE49-F238E27FC236}">
                <a16:creationId xmlns:a16="http://schemas.microsoft.com/office/drawing/2014/main" id="{39AA4E35-8C9D-C537-8D94-BB67172F4128}"/>
              </a:ext>
            </a:extLst>
          </p:cNvPr>
          <p:cNvSpPr>
            <a:spLocks noGrp="1"/>
          </p:cNvSpPr>
          <p:nvPr>
            <p:ph type="title"/>
          </p:nvPr>
        </p:nvSpPr>
        <p:spPr>
          <a:xfrm>
            <a:off x="-3657600" y="292100"/>
            <a:ext cx="228600" cy="1384300"/>
          </a:xfrm>
        </p:spPr>
        <p:txBody>
          <a:bodyPr/>
          <a:lstStyle/>
          <a:p>
            <a:endParaRPr lang="ar-SA" altLang="en-US"/>
          </a:p>
        </p:txBody>
      </p:sp>
      <p:sp>
        <p:nvSpPr>
          <p:cNvPr id="96259" name="عنصر نائب للمحتوى 2">
            <a:extLst>
              <a:ext uri="{FF2B5EF4-FFF2-40B4-BE49-F238E27FC236}">
                <a16:creationId xmlns:a16="http://schemas.microsoft.com/office/drawing/2014/main" id="{F017CA8D-4EC2-A77F-07AD-3BE13353259D}"/>
              </a:ext>
            </a:extLst>
          </p:cNvPr>
          <p:cNvSpPr>
            <a:spLocks noGrp="1"/>
          </p:cNvSpPr>
          <p:nvPr>
            <p:ph idx="1"/>
          </p:nvPr>
        </p:nvSpPr>
        <p:spPr>
          <a:xfrm>
            <a:off x="457200" y="304800"/>
            <a:ext cx="8229600" cy="6248400"/>
          </a:xfrm>
        </p:spPr>
        <p:txBody>
          <a:bodyPr/>
          <a:lstStyle/>
          <a:p>
            <a:pPr>
              <a:buFontTx/>
              <a:buNone/>
            </a:pPr>
            <a:endParaRPr lang="en-US" altLang="en-US"/>
          </a:p>
          <a:p>
            <a:endParaRPr lang="ar-SA" altLang="en-US">
              <a:ea typeface="Majalla UI"/>
            </a:endParaRPr>
          </a:p>
        </p:txBody>
      </p:sp>
      <p:pic>
        <p:nvPicPr>
          <p:cNvPr id="96260" name="صورة 3" descr="350px-HRS_and_ascites_pathophysiology_svg.png">
            <a:extLst>
              <a:ext uri="{FF2B5EF4-FFF2-40B4-BE49-F238E27FC236}">
                <a16:creationId xmlns:a16="http://schemas.microsoft.com/office/drawing/2014/main" id="{5DB66881-7BC4-FE48-3B86-4B98E99FCF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96012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CB919B8E-0F81-6D6D-6B65-8A96145DB077}"/>
              </a:ext>
            </a:extLst>
          </p:cNvPr>
          <p:cNvSpPr>
            <a:spLocks noGrp="1" noChangeArrowheads="1"/>
          </p:cNvSpPr>
          <p:nvPr>
            <p:ph type="title"/>
          </p:nvPr>
        </p:nvSpPr>
        <p:spPr>
          <a:xfrm>
            <a:off x="533400" y="0"/>
            <a:ext cx="8229600" cy="1295400"/>
          </a:xfrm>
        </p:spPr>
        <p:txBody>
          <a:bodyPr/>
          <a:lstStyle/>
          <a:p>
            <a:pPr algn="ctr"/>
            <a:endParaRPr lang="en-US" altLang="en-US" dirty="0">
              <a:solidFill>
                <a:srgbClr val="FFC000"/>
              </a:solidFill>
            </a:endParaRPr>
          </a:p>
        </p:txBody>
      </p:sp>
      <p:sp>
        <p:nvSpPr>
          <p:cNvPr id="82947" name="Rectangle 3">
            <a:extLst>
              <a:ext uri="{FF2B5EF4-FFF2-40B4-BE49-F238E27FC236}">
                <a16:creationId xmlns:a16="http://schemas.microsoft.com/office/drawing/2014/main" id="{75F022F2-57FF-AEC8-BB17-91465D9993A2}"/>
              </a:ext>
            </a:extLst>
          </p:cNvPr>
          <p:cNvSpPr>
            <a:spLocks noGrp="1" noChangeArrowheads="1"/>
          </p:cNvSpPr>
          <p:nvPr>
            <p:ph idx="1"/>
          </p:nvPr>
        </p:nvSpPr>
        <p:spPr>
          <a:xfrm>
            <a:off x="457200" y="1600200"/>
            <a:ext cx="8229600" cy="4419600"/>
          </a:xfrm>
        </p:spPr>
        <p:txBody>
          <a:bodyPr>
            <a:normAutofit lnSpcReduction="10000"/>
          </a:bodyPr>
          <a:lstStyle/>
          <a:p>
            <a:pPr marL="609600" indent="-609600" fontAlgn="auto">
              <a:lnSpc>
                <a:spcPct val="80000"/>
              </a:lnSpc>
              <a:spcAft>
                <a:spcPts val="0"/>
              </a:spcAft>
              <a:buClr>
                <a:schemeClr val="accent3"/>
              </a:buClr>
              <a:buFontTx/>
              <a:buNone/>
              <a:defRPr/>
            </a:pPr>
            <a:r>
              <a:rPr lang="en-US" b="1" u="sng" dirty="0">
                <a:solidFill>
                  <a:srgbClr val="FF0000"/>
                </a:solidFill>
              </a:rPr>
              <a:t>3  Spontaneous Bacterial Peritonits</a:t>
            </a:r>
          </a:p>
          <a:p>
            <a:pPr marL="609600" indent="-609600" fontAlgn="auto">
              <a:lnSpc>
                <a:spcPct val="80000"/>
              </a:lnSpc>
              <a:spcAft>
                <a:spcPts val="0"/>
              </a:spcAft>
              <a:buClr>
                <a:schemeClr val="accent3"/>
              </a:buClr>
              <a:buFont typeface="Wingdings 2"/>
              <a:buChar char=""/>
              <a:defRPr/>
            </a:pPr>
            <a:r>
              <a:rPr lang="en-US" dirty="0"/>
              <a:t>20% of patients with cirrhotic ascites</a:t>
            </a:r>
          </a:p>
          <a:p>
            <a:pPr marL="609600" indent="-609600" fontAlgn="auto">
              <a:lnSpc>
                <a:spcPct val="80000"/>
              </a:lnSpc>
              <a:spcAft>
                <a:spcPts val="0"/>
              </a:spcAft>
              <a:buClr>
                <a:schemeClr val="accent3"/>
              </a:buClr>
              <a:buFont typeface="Wingdings 2"/>
              <a:buChar char=""/>
              <a:defRPr/>
            </a:pPr>
            <a:r>
              <a:rPr lang="en-US" dirty="0"/>
              <a:t>Diagnosed with neutrophil count of</a:t>
            </a:r>
          </a:p>
          <a:p>
            <a:pPr marL="609600" indent="-609600" fontAlgn="auto">
              <a:lnSpc>
                <a:spcPct val="80000"/>
              </a:lnSpc>
              <a:spcAft>
                <a:spcPts val="0"/>
              </a:spcAft>
              <a:buClr>
                <a:schemeClr val="accent3"/>
              </a:buClr>
              <a:buFontTx/>
              <a:buNone/>
              <a:defRPr/>
            </a:pPr>
            <a:r>
              <a:rPr lang="en-US" dirty="0"/>
              <a:t>&gt;250/mm3</a:t>
            </a:r>
          </a:p>
          <a:p>
            <a:pPr marL="609600" indent="-609600" fontAlgn="auto">
              <a:lnSpc>
                <a:spcPct val="80000"/>
              </a:lnSpc>
              <a:spcAft>
                <a:spcPts val="0"/>
              </a:spcAft>
              <a:buClr>
                <a:schemeClr val="accent3"/>
              </a:buClr>
              <a:buFont typeface="Wingdings 2"/>
              <a:buChar char=""/>
              <a:defRPr/>
            </a:pPr>
            <a:r>
              <a:rPr lang="en-US" dirty="0"/>
              <a:t>Gram – neg organisms in 60% of cases</a:t>
            </a:r>
          </a:p>
          <a:p>
            <a:pPr marL="609600" indent="-609600" fontAlgn="auto">
              <a:lnSpc>
                <a:spcPct val="80000"/>
              </a:lnSpc>
              <a:spcAft>
                <a:spcPts val="0"/>
              </a:spcAft>
              <a:buClr>
                <a:schemeClr val="accent3"/>
              </a:buClr>
              <a:buFontTx/>
              <a:buNone/>
              <a:defRPr/>
            </a:pPr>
            <a:r>
              <a:rPr lang="en-US" dirty="0"/>
              <a:t>(E.coli and Klebsiella pneumoniae )</a:t>
            </a:r>
          </a:p>
          <a:p>
            <a:pPr marL="609600" indent="-609600" fontAlgn="auto">
              <a:lnSpc>
                <a:spcPct val="80000"/>
              </a:lnSpc>
              <a:spcAft>
                <a:spcPts val="0"/>
              </a:spcAft>
              <a:buClr>
                <a:schemeClr val="accent3"/>
              </a:buClr>
              <a:buFont typeface="Wingdings 2"/>
              <a:buChar char=""/>
              <a:defRPr/>
            </a:pPr>
            <a:r>
              <a:rPr lang="en-US" dirty="0"/>
              <a:t>Gram + organisms 25% of cases</a:t>
            </a:r>
          </a:p>
          <a:p>
            <a:pPr marL="609600" indent="-609600" fontAlgn="auto">
              <a:lnSpc>
                <a:spcPct val="80000"/>
              </a:lnSpc>
              <a:spcAft>
                <a:spcPts val="0"/>
              </a:spcAft>
              <a:buClr>
                <a:schemeClr val="accent3"/>
              </a:buClr>
              <a:buFontTx/>
              <a:buNone/>
              <a:defRPr/>
            </a:pPr>
            <a:r>
              <a:rPr lang="en-US" dirty="0"/>
              <a:t>(Strep species )</a:t>
            </a:r>
          </a:p>
          <a:p>
            <a:pPr marL="609600" indent="-609600" fontAlgn="auto">
              <a:lnSpc>
                <a:spcPct val="80000"/>
              </a:lnSpc>
              <a:spcAft>
                <a:spcPts val="0"/>
              </a:spcAft>
              <a:buClr>
                <a:schemeClr val="accent3"/>
              </a:buClr>
              <a:buFontTx/>
              <a:buNone/>
              <a:defRPr/>
            </a:pPr>
            <a:endParaRPr lang="en-US" sz="2800" dirty="0"/>
          </a:p>
          <a:p>
            <a:pPr marL="609600" indent="-609600" fontAlgn="auto">
              <a:lnSpc>
                <a:spcPct val="80000"/>
              </a:lnSpc>
              <a:spcAft>
                <a:spcPts val="0"/>
              </a:spcAft>
              <a:buClr>
                <a:schemeClr val="accent3"/>
              </a:buClr>
              <a:buFontTx/>
              <a:buNone/>
              <a:defRPr/>
            </a:pPr>
            <a:endParaRPr lang="en-US" sz="2400" dirty="0"/>
          </a:p>
          <a:p>
            <a:pPr marL="609600" indent="-609600" fontAlgn="auto">
              <a:lnSpc>
                <a:spcPct val="80000"/>
              </a:lnSpc>
              <a:spcAft>
                <a:spcPts val="0"/>
              </a:spcAft>
              <a:buClr>
                <a:schemeClr val="accent3"/>
              </a:buClr>
              <a:buFontTx/>
              <a:buNone/>
              <a:defRPr/>
            </a:pPr>
            <a:r>
              <a:rPr lang="en-US" sz="2400" dirty="0"/>
              <a:t>      </a:t>
            </a:r>
            <a:endParaRPr lang="en-US" sz="2800" dirty="0"/>
          </a:p>
          <a:p>
            <a:pPr marL="609600" indent="-609600" fontAlgn="auto">
              <a:lnSpc>
                <a:spcPct val="80000"/>
              </a:lnSpc>
              <a:spcAft>
                <a:spcPts val="0"/>
              </a:spcAft>
              <a:buClr>
                <a:schemeClr val="accent3"/>
              </a:buClr>
              <a:buFontTx/>
              <a:buNone/>
              <a:defRPr/>
            </a:pPr>
            <a:r>
              <a:rPr lang="en-US" sz="2000" dirty="0"/>
              <a:t>	</a:t>
            </a:r>
          </a:p>
          <a:p>
            <a:pPr marL="609600" indent="-609600" fontAlgn="auto">
              <a:lnSpc>
                <a:spcPct val="80000"/>
              </a:lnSpc>
              <a:spcAft>
                <a:spcPts val="0"/>
              </a:spcAft>
              <a:buClr>
                <a:schemeClr val="accent3"/>
              </a:buClr>
              <a:buFontTx/>
              <a:buNone/>
              <a:defRPr/>
            </a:pPr>
            <a:endParaRPr lang="en-US" sz="2000" b="1" u="sng"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عنوان 1">
            <a:extLst>
              <a:ext uri="{FF2B5EF4-FFF2-40B4-BE49-F238E27FC236}">
                <a16:creationId xmlns:a16="http://schemas.microsoft.com/office/drawing/2014/main" id="{C5F21A29-10DA-D0BE-483A-78ED55777338}"/>
              </a:ext>
            </a:extLst>
          </p:cNvPr>
          <p:cNvSpPr>
            <a:spLocks noGrp="1"/>
          </p:cNvSpPr>
          <p:nvPr>
            <p:ph type="title"/>
          </p:nvPr>
        </p:nvSpPr>
        <p:spPr>
          <a:xfrm flipH="1">
            <a:off x="-3352800" y="292100"/>
            <a:ext cx="228600" cy="1384300"/>
          </a:xfrm>
        </p:spPr>
        <p:txBody>
          <a:bodyPr/>
          <a:lstStyle/>
          <a:p>
            <a:endParaRPr lang="ar-SA" altLang="en-US"/>
          </a:p>
        </p:txBody>
      </p:sp>
      <p:sp>
        <p:nvSpPr>
          <p:cNvPr id="101379" name="عنصر نائب للمحتوى 2">
            <a:extLst>
              <a:ext uri="{FF2B5EF4-FFF2-40B4-BE49-F238E27FC236}">
                <a16:creationId xmlns:a16="http://schemas.microsoft.com/office/drawing/2014/main" id="{C451A462-1736-6DBE-EDB3-134E940C5DB0}"/>
              </a:ext>
            </a:extLst>
          </p:cNvPr>
          <p:cNvSpPr>
            <a:spLocks noGrp="1"/>
          </p:cNvSpPr>
          <p:nvPr>
            <p:ph idx="1"/>
          </p:nvPr>
        </p:nvSpPr>
        <p:spPr>
          <a:xfrm>
            <a:off x="457200" y="1524000"/>
            <a:ext cx="8229600" cy="4495800"/>
          </a:xfrm>
        </p:spPr>
        <p:txBody>
          <a:bodyPr/>
          <a:lstStyle/>
          <a:p>
            <a:pPr marL="609600" indent="-609600">
              <a:lnSpc>
                <a:spcPct val="80000"/>
              </a:lnSpc>
            </a:pPr>
            <a:r>
              <a:rPr lang="en-US" altLang="en-US" dirty="0">
                <a:solidFill>
                  <a:srgbClr val="FF0000"/>
                </a:solidFill>
              </a:rPr>
              <a:t>Symptoms: </a:t>
            </a:r>
            <a:r>
              <a:rPr lang="en-US" altLang="en-US" dirty="0"/>
              <a:t>Abdominal pain, fever, development of hepatic encephalopathy, diarrhea,  hypothermia and shock.</a:t>
            </a:r>
          </a:p>
          <a:p>
            <a:pPr marL="609600" indent="-609600">
              <a:lnSpc>
                <a:spcPct val="80000"/>
              </a:lnSpc>
            </a:pPr>
            <a:endParaRPr lang="en-US" altLang="en-US" dirty="0"/>
          </a:p>
          <a:p>
            <a:pPr marL="609600" indent="-609600">
              <a:lnSpc>
                <a:spcPct val="80000"/>
              </a:lnSpc>
            </a:pPr>
            <a:r>
              <a:rPr lang="en-US" altLang="en-US" dirty="0" err="1">
                <a:solidFill>
                  <a:srgbClr val="FF0000"/>
                </a:solidFill>
              </a:rPr>
              <a:t>Ascitic</a:t>
            </a:r>
            <a:r>
              <a:rPr lang="en-US" altLang="en-US" dirty="0">
                <a:solidFill>
                  <a:srgbClr val="FF0000"/>
                </a:solidFill>
              </a:rPr>
              <a:t> Protein level&lt;1 g/dl </a:t>
            </a:r>
            <a:r>
              <a:rPr lang="en-US" altLang="en-US" dirty="0"/>
              <a:t>is a risk for </a:t>
            </a:r>
          </a:p>
          <a:p>
            <a:pPr marL="609600" indent="-609600">
              <a:lnSpc>
                <a:spcPct val="80000"/>
              </a:lnSpc>
              <a:buFontTx/>
              <a:buNone/>
            </a:pPr>
            <a:r>
              <a:rPr lang="en-US" altLang="en-US" sz="2800" u="sng" dirty="0">
                <a:solidFill>
                  <a:schemeClr val="tx2"/>
                </a:solidFill>
              </a:rPr>
              <a:t>Spontaneous Bacterial </a:t>
            </a:r>
            <a:r>
              <a:rPr lang="en-US" altLang="en-US" sz="2800" u="sng" dirty="0" err="1">
                <a:solidFill>
                  <a:schemeClr val="tx2"/>
                </a:solidFill>
              </a:rPr>
              <a:t>Peritonits</a:t>
            </a:r>
            <a:r>
              <a:rPr lang="en-US" altLang="en-US" sz="2800" u="sng" dirty="0">
                <a:solidFill>
                  <a:schemeClr val="tx2"/>
                </a:solidFill>
              </a:rPr>
              <a:t>.</a:t>
            </a:r>
            <a:endParaRPr lang="en-US" altLang="en-US" sz="2800" dirty="0">
              <a:solidFill>
                <a:schemeClr val="tx2"/>
              </a:solidFill>
            </a:endParaRPr>
          </a:p>
          <a:p>
            <a:pPr marL="609600" indent="-609600">
              <a:lnSpc>
                <a:spcPct val="80000"/>
              </a:lnSpc>
            </a:pPr>
            <a:endParaRPr lang="en-US" altLang="en-US" dirty="0"/>
          </a:p>
          <a:p>
            <a:pPr marL="609600" indent="-609600">
              <a:lnSpc>
                <a:spcPct val="80000"/>
              </a:lnSpc>
            </a:pPr>
            <a:r>
              <a:rPr lang="en-US" altLang="en-US" dirty="0">
                <a:solidFill>
                  <a:srgbClr val="FF0000"/>
                </a:solidFill>
              </a:rPr>
              <a:t>Treatment:</a:t>
            </a:r>
            <a:r>
              <a:rPr lang="en-US" altLang="en-US" dirty="0"/>
              <a:t> 3</a:t>
            </a:r>
            <a:r>
              <a:rPr lang="en-US" altLang="en-US" baseline="30000" dirty="0"/>
              <a:t>rd</a:t>
            </a:r>
            <a:r>
              <a:rPr lang="en-US" altLang="en-US" dirty="0"/>
              <a:t> generation cephalosporin</a:t>
            </a:r>
            <a:endParaRPr lang="ar-SA" altLang="en-US" dirty="0">
              <a:ea typeface="Majalla U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عنوان 1">
            <a:extLst>
              <a:ext uri="{FF2B5EF4-FFF2-40B4-BE49-F238E27FC236}">
                <a16:creationId xmlns:a16="http://schemas.microsoft.com/office/drawing/2014/main" id="{07D52F8A-0D40-3BE7-7653-D0D5CA193965}"/>
              </a:ext>
            </a:extLst>
          </p:cNvPr>
          <p:cNvSpPr>
            <a:spLocks noGrp="1"/>
          </p:cNvSpPr>
          <p:nvPr>
            <p:ph type="title"/>
          </p:nvPr>
        </p:nvSpPr>
        <p:spPr>
          <a:xfrm>
            <a:off x="-3429000" y="292100"/>
            <a:ext cx="76200" cy="1384300"/>
          </a:xfrm>
        </p:spPr>
        <p:txBody>
          <a:bodyPr/>
          <a:lstStyle/>
          <a:p>
            <a:endParaRPr lang="ar-SA" altLang="en-US"/>
          </a:p>
        </p:txBody>
      </p:sp>
      <p:sp>
        <p:nvSpPr>
          <p:cNvPr id="103427" name="عنصر نائب للمحتوى 2">
            <a:extLst>
              <a:ext uri="{FF2B5EF4-FFF2-40B4-BE49-F238E27FC236}">
                <a16:creationId xmlns:a16="http://schemas.microsoft.com/office/drawing/2014/main" id="{FBA7A19F-1055-0BF8-839D-0AD1A0803398}"/>
              </a:ext>
            </a:extLst>
          </p:cNvPr>
          <p:cNvSpPr>
            <a:spLocks noGrp="1"/>
          </p:cNvSpPr>
          <p:nvPr>
            <p:ph idx="1"/>
          </p:nvPr>
        </p:nvSpPr>
        <p:spPr/>
        <p:txBody>
          <a:bodyPr/>
          <a:lstStyle/>
          <a:p>
            <a:pPr algn="ctr">
              <a:buFontTx/>
              <a:buNone/>
            </a:pPr>
            <a:r>
              <a:rPr lang="en-US" altLang="en-US" sz="11500">
                <a:solidFill>
                  <a:srgbClr val="FFC000"/>
                </a:solidFill>
              </a:rPr>
              <a:t>Thank you</a:t>
            </a:r>
            <a:endParaRPr lang="ar-SA" altLang="en-US" sz="11500">
              <a:solidFill>
                <a:srgbClr val="FFC000"/>
              </a:solidFill>
              <a:ea typeface="Majalla UI"/>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38317E2621C7458497C3E2D16A407F" ma:contentTypeVersion="0" ma:contentTypeDescription="Create a new document." ma:contentTypeScope="" ma:versionID="a506d1c522fede92d503fd2ccb715de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0F95F209-5343-47CE-AD7C-D25AA8249264}">
  <ds:schemaRefs>
    <ds:schemaRef ds:uri="http://schemas.microsoft.com/sharepoint/v3/contenttype/forms"/>
  </ds:schemaRefs>
</ds:datastoreItem>
</file>

<file path=customXml/itemProps2.xml><?xml version="1.0" encoding="utf-8"?>
<ds:datastoreItem xmlns:ds="http://schemas.openxmlformats.org/officeDocument/2006/customXml" ds:itemID="{39D35D59-9A7C-4B82-98C1-62B8135F9B42}">
  <ds:schemaRefs>
    <ds:schemaRef ds:uri="http://schemas.microsoft.com/office/2006/metadata/longProperties"/>
  </ds:schemaRefs>
</ds:datastoreItem>
</file>

<file path=customXml/itemProps3.xml><?xml version="1.0" encoding="utf-8"?>
<ds:datastoreItem xmlns:ds="http://schemas.openxmlformats.org/officeDocument/2006/customXml" ds:itemID="{759CE711-371D-4171-AF1D-8B8464DA4FE3}">
  <ds:schemaRefs>
    <ds:schemaRef ds:uri="http://schemas.microsoft.com/office/2006/metadata/contentType"/>
    <ds:schemaRef ds:uri="http://schemas.microsoft.com/office/2006/metadata/properties/metaAttribut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Flow</Template>
  <TotalTime>2378</TotalTime>
  <Words>3656</Words>
  <Application>Microsoft Office PowerPoint</Application>
  <PresentationFormat>On-screen Show (4:3)</PresentationFormat>
  <Paragraphs>503</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Flow</vt:lpstr>
      <vt:lpstr>Ascites</vt:lpstr>
      <vt:lpstr>Ascites</vt:lpstr>
      <vt:lpstr>CAUSES OF ASCITES</vt:lpstr>
      <vt:lpstr>ASCITES WITHOUT ANASARCA</vt:lpstr>
      <vt:lpstr>PowerPoint Presentation</vt:lpstr>
      <vt:lpstr>Portal Hypertension</vt:lpstr>
      <vt:lpstr>Causes of portal hypertension</vt:lpstr>
      <vt:lpstr>Cirrhosis</vt:lpstr>
      <vt:lpstr>PowerPoint Presentation</vt:lpstr>
      <vt:lpstr>PowerPoint Presentation</vt:lpstr>
      <vt:lpstr>Other causes of ascites</vt:lpstr>
      <vt:lpstr>Other causes of ascites</vt:lpstr>
      <vt:lpstr>Pathophysiology</vt:lpstr>
      <vt:lpstr>Pathophysiology</vt:lpstr>
      <vt:lpstr>PowerPoint Presentation</vt:lpstr>
      <vt:lpstr>Diagnosis: 1-history</vt:lpstr>
      <vt:lpstr> </vt:lpstr>
      <vt:lpstr>PowerPoint Presentation</vt:lpstr>
      <vt:lpstr>PowerPoint Presentation</vt:lpstr>
      <vt:lpstr>PowerPoint Presentation</vt:lpstr>
      <vt:lpstr>PowerPoint Presentation</vt:lpstr>
      <vt:lpstr>PowerPoint Presentation</vt:lpstr>
      <vt:lpstr>ESSENTIAL CRITERIA FOR POSITIVE FLUID THRILL:</vt:lpstr>
      <vt:lpstr>PowerPoint Presentation</vt:lpstr>
      <vt:lpstr>DIFFERENTIAL DIAGNOSIS</vt:lpstr>
      <vt:lpstr>Diagnosis -paracentesis</vt:lpstr>
      <vt:lpstr>PowerPoint Presentation</vt:lpstr>
      <vt:lpstr>Ascitic fluid analysis</vt:lpstr>
      <vt:lpstr>PowerPoint Presentation</vt:lpstr>
      <vt:lpstr>PowerPoint Presentation</vt:lpstr>
      <vt:lpstr>WHAT IS SERUM- ASCITES ALBUMIN GRADIENT(SAAG)</vt:lpstr>
      <vt:lpstr>SAAG</vt:lpstr>
      <vt:lpstr>PowerPoint Presentation</vt:lpstr>
      <vt:lpstr>PowerPoint Presentation</vt:lpstr>
      <vt:lpstr> Ascitic Fluid</vt:lpstr>
      <vt:lpstr>PowerPoint Presentation</vt:lpstr>
      <vt:lpstr>Management of Ascites</vt:lpstr>
      <vt:lpstr>Management of Ascites</vt:lpstr>
      <vt:lpstr>Management of grade 3 Ascites</vt:lpstr>
      <vt:lpstr>Paracentesis Contraindications:</vt:lpstr>
      <vt:lpstr>Paracentesis Complications: </vt:lpstr>
      <vt:lpstr>Management of Ascites</vt:lpstr>
      <vt:lpstr>TIPS Procedure</vt:lpstr>
      <vt:lpstr>Peritoneovenous shunt:    </vt:lpstr>
      <vt:lpstr>PowerPoint Presentation</vt:lpstr>
      <vt:lpstr>Management of Ascites</vt:lpstr>
      <vt:lpstr>Complications from Ascites</vt:lpstr>
      <vt:lpstr>POSSIBLE CAUSES OF REFRACTORY ASCITIS:</vt:lpstr>
      <vt:lpstr>PowerPoint Presentation</vt:lpstr>
      <vt:lpstr>Complications of Ascites</vt:lpstr>
      <vt:lpstr>PowerPoint Presentation</vt:lpstr>
      <vt:lpstr>PowerPoint Presentation</vt:lpstr>
      <vt:lpstr>PowerPoint Presentation</vt:lpstr>
      <vt:lpstr>PowerPoint Presentation</vt:lpstr>
    </vt:vector>
  </TitlesOfParts>
  <Company>NYHQ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Ascites,Peritoneal cavity,Peritoneal fluid,Etiology of ascites,portal hypertension,Causes of portal hypertension,Cirrhosis,Other causes of ascites,Pathophysiology,Morbidity and Mortality,Diagnosis,Clinical Features,Shifting Dullness,Bulging Flanks and Umb</dc:title>
  <dc:creator>Carmen Cortis-Cox</dc:creator>
  <cp:lastModifiedBy>robins roy</cp:lastModifiedBy>
  <cp:revision>289</cp:revision>
  <dcterms:created xsi:type="dcterms:W3CDTF">2005-06-12T13:18:51Z</dcterms:created>
  <dcterms:modified xsi:type="dcterms:W3CDTF">2023-04-17T05:26:07Z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