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67" r:id="rId2"/>
    <p:sldId id="273" r:id="rId3"/>
    <p:sldId id="268" r:id="rId4"/>
    <p:sldId id="270" r:id="rId5"/>
    <p:sldId id="290" r:id="rId6"/>
    <p:sldId id="284" r:id="rId7"/>
    <p:sldId id="285" r:id="rId8"/>
    <p:sldId id="288" r:id="rId9"/>
    <p:sldId id="287" r:id="rId10"/>
    <p:sldId id="258" r:id="rId11"/>
    <p:sldId id="276" r:id="rId12"/>
    <p:sldId id="277" r:id="rId13"/>
    <p:sldId id="278" r:id="rId14"/>
    <p:sldId id="279" r:id="rId15"/>
    <p:sldId id="280" r:id="rId16"/>
    <p:sldId id="272" r:id="rId17"/>
    <p:sldId id="261" r:id="rId18"/>
    <p:sldId id="289" r:id="rId19"/>
    <p:sldId id="281" r:id="rId20"/>
    <p:sldId id="282" r:id="rId21"/>
    <p:sldId id="283" r:id="rId22"/>
    <p:sldId id="26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5256" autoAdjust="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C129A7-AB36-4E9E-83A0-5FD7225F32FF}" type="datetimeFigureOut">
              <a:rPr lang="en-IN" smtClean="0"/>
              <a:t>06-02-2023</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A1D228D5-14EA-42C7-AE3C-D38EB7C1E8DB}"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5141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129A7-AB36-4E9E-83A0-5FD7225F32FF}" type="datetimeFigureOut">
              <a:rPr lang="en-IN" smtClean="0"/>
              <a:t>06-02-2023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D228D5-14EA-42C7-AE3C-D38EB7C1E8DB}"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2538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C129A7-AB36-4E9E-83A0-5FD7225F32FF}" type="datetimeFigureOut">
              <a:rPr lang="en-IN" smtClean="0"/>
              <a:t>06-02-2023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D228D5-14EA-42C7-AE3C-D38EB7C1E8DB}"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7685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C129A7-AB36-4E9E-83A0-5FD7225F32FF}" type="datetimeFigureOut">
              <a:rPr lang="en-IN" smtClean="0"/>
              <a:t>06-02-2023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1D228D5-14EA-42C7-AE3C-D38EB7C1E8DB}"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9861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C129A7-AB36-4E9E-83A0-5FD7225F32FF}" type="datetimeFigureOut">
              <a:rPr lang="en-IN" smtClean="0"/>
              <a:t>06-02-2023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1D228D5-14EA-42C7-AE3C-D38EB7C1E8DB}"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5053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C129A7-AB36-4E9E-83A0-5FD7225F32FF}" type="datetimeFigureOut">
              <a:rPr lang="en-IN" smtClean="0"/>
              <a:t>06-02-2023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1D228D5-14EA-42C7-AE3C-D38EB7C1E8DB}"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3854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129A7-AB36-4E9E-83A0-5FD7225F32FF}" type="datetimeFigureOut">
              <a:rPr lang="en-IN" smtClean="0"/>
              <a:t>06-02-2023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1D228D5-14EA-42C7-AE3C-D38EB7C1E8DB}" type="slidenum">
              <a:rPr lang="en-IN" smtClean="0"/>
              <a:t>‹#›</a:t>
            </a:fld>
            <a:endParaRPr lang="en-IN"/>
          </a:p>
        </p:txBody>
      </p:sp>
    </p:spTree>
    <p:extLst>
      <p:ext uri="{BB962C8B-B14F-4D97-AF65-F5344CB8AC3E}">
        <p14:creationId xmlns:p14="http://schemas.microsoft.com/office/powerpoint/2010/main" val="1042612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C129A7-AB36-4E9E-83A0-5FD7225F32FF}" type="datetimeFigureOut">
              <a:rPr lang="en-IN" smtClean="0"/>
              <a:t>06-02-2023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1D228D5-14EA-42C7-AE3C-D38EB7C1E8DB}"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7457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EC129A7-AB36-4E9E-83A0-5FD7225F32FF}" type="datetimeFigureOut">
              <a:rPr lang="en-IN" smtClean="0"/>
              <a:t>06-02-2023</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A1D228D5-14EA-42C7-AE3C-D38EB7C1E8DB}"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1666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129A7-AB36-4E9E-83A0-5FD7225F32FF}" type="datetimeFigureOut">
              <a:rPr lang="en-IN" smtClean="0"/>
              <a:t>06-02-2023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D228D5-14EA-42C7-AE3C-D38EB7C1E8DB}"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9707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129A7-AB36-4E9E-83A0-5FD7225F32FF}" type="datetimeFigureOut">
              <a:rPr lang="en-IN" smtClean="0"/>
              <a:t>06-02-2023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D228D5-14EA-42C7-AE3C-D38EB7C1E8DB}"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178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EC129A7-AB36-4E9E-83A0-5FD7225F32FF}" type="datetimeFigureOut">
              <a:rPr lang="en-IN" smtClean="0"/>
              <a:t>06-02-2023</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1D228D5-14EA-42C7-AE3C-D38EB7C1E8DB}"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4117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F0430-7A94-CE00-56AB-81D5D3A97D60}"/>
              </a:ext>
            </a:extLst>
          </p:cNvPr>
          <p:cNvSpPr>
            <a:spLocks noGrp="1"/>
          </p:cNvSpPr>
          <p:nvPr>
            <p:ph type="title"/>
          </p:nvPr>
        </p:nvSpPr>
        <p:spPr/>
        <p:txBody>
          <a:bodyPr>
            <a:normAutofit/>
          </a:bodyPr>
          <a:lstStyle/>
          <a:p>
            <a:pPr algn="ctr"/>
            <a:r>
              <a:rPr lang="en-IN" b="1" dirty="0"/>
              <a:t> AORTIC STENOSIS + AORTIC         REGURGITATION</a:t>
            </a:r>
          </a:p>
        </p:txBody>
      </p:sp>
      <p:sp>
        <p:nvSpPr>
          <p:cNvPr id="3" name="Content Placeholder 2">
            <a:extLst>
              <a:ext uri="{FF2B5EF4-FFF2-40B4-BE49-F238E27FC236}">
                <a16:creationId xmlns:a16="http://schemas.microsoft.com/office/drawing/2014/main" id="{C44E8592-3C9D-856F-F8E4-E48B6917924F}"/>
              </a:ext>
            </a:extLst>
          </p:cNvPr>
          <p:cNvSpPr>
            <a:spLocks noGrp="1"/>
          </p:cNvSpPr>
          <p:nvPr>
            <p:ph idx="1"/>
          </p:nvPr>
        </p:nvSpPr>
        <p:spPr/>
        <p:txBody>
          <a:bodyPr>
            <a:normAutofit fontScale="92500" lnSpcReduction="20000"/>
          </a:bodyPr>
          <a:lstStyle/>
          <a:p>
            <a:endParaRPr lang="en-IN" dirty="0"/>
          </a:p>
          <a:p>
            <a:endParaRPr lang="en-IN" dirty="0"/>
          </a:p>
          <a:p>
            <a:endParaRPr lang="en-IN" dirty="0"/>
          </a:p>
          <a:p>
            <a:endParaRPr lang="en-IN" dirty="0"/>
          </a:p>
          <a:p>
            <a:endParaRPr lang="en-IN" dirty="0"/>
          </a:p>
          <a:p>
            <a:endParaRPr lang="en-IN" dirty="0"/>
          </a:p>
          <a:p>
            <a:pPr marL="0" indent="0">
              <a:buNone/>
            </a:pPr>
            <a:r>
              <a:rPr lang="en-IN" dirty="0"/>
              <a:t>                                                                               Dr Monet Philipose</a:t>
            </a:r>
          </a:p>
          <a:p>
            <a:pPr marL="0" indent="0">
              <a:buNone/>
            </a:pPr>
            <a:r>
              <a:rPr lang="en-IN" dirty="0"/>
              <a:t>                                                                                        Jr3  Medicine</a:t>
            </a:r>
          </a:p>
        </p:txBody>
      </p:sp>
    </p:spTree>
    <p:extLst>
      <p:ext uri="{BB962C8B-B14F-4D97-AF65-F5344CB8AC3E}">
        <p14:creationId xmlns:p14="http://schemas.microsoft.com/office/powerpoint/2010/main" val="3955253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475AAF-7CE3-CE07-5675-1C2A89FAE2A7}"/>
              </a:ext>
            </a:extLst>
          </p:cNvPr>
          <p:cNvSpPr>
            <a:spLocks noGrp="1"/>
          </p:cNvSpPr>
          <p:nvPr>
            <p:ph idx="1"/>
          </p:nvPr>
        </p:nvSpPr>
        <p:spPr/>
        <p:txBody>
          <a:bodyPr/>
          <a:lstStyle/>
          <a:p>
            <a:r>
              <a:rPr lang="en-US" dirty="0"/>
              <a:t>Mixed aortic valve disease (MAVD) was defined as combined moderate regurgitation and moderate stenosis, or a combination of severe aortic stenosis or severe aortic regurgitation, with the second lesion being moderate. </a:t>
            </a:r>
            <a:endParaRPr lang="en-IN" dirty="0"/>
          </a:p>
        </p:txBody>
      </p:sp>
    </p:spTree>
    <p:extLst>
      <p:ext uri="{BB962C8B-B14F-4D97-AF65-F5344CB8AC3E}">
        <p14:creationId xmlns:p14="http://schemas.microsoft.com/office/powerpoint/2010/main" val="1850870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95D47-A6B9-BC80-A4F4-BA3EE47F6968}"/>
              </a:ext>
            </a:extLst>
          </p:cNvPr>
          <p:cNvSpPr>
            <a:spLocks noGrp="1"/>
          </p:cNvSpPr>
          <p:nvPr>
            <p:ph type="title"/>
          </p:nvPr>
        </p:nvSpPr>
        <p:spPr/>
        <p:txBody>
          <a:bodyPr/>
          <a:lstStyle/>
          <a:p>
            <a:r>
              <a:rPr lang="en-IN" b="1" dirty="0"/>
              <a:t>                 EPIDEMIOLOGY</a:t>
            </a:r>
          </a:p>
        </p:txBody>
      </p:sp>
      <p:sp>
        <p:nvSpPr>
          <p:cNvPr id="3" name="Content Placeholder 2">
            <a:extLst>
              <a:ext uri="{FF2B5EF4-FFF2-40B4-BE49-F238E27FC236}">
                <a16:creationId xmlns:a16="http://schemas.microsoft.com/office/drawing/2014/main" id="{80FAC98A-43D0-48DA-FFC1-C8C6A407E364}"/>
              </a:ext>
            </a:extLst>
          </p:cNvPr>
          <p:cNvSpPr>
            <a:spLocks noGrp="1"/>
          </p:cNvSpPr>
          <p:nvPr>
            <p:ph idx="1"/>
          </p:nvPr>
        </p:nvSpPr>
        <p:spPr/>
        <p:txBody>
          <a:bodyPr/>
          <a:lstStyle/>
          <a:p>
            <a:r>
              <a:rPr lang="en-US" dirty="0"/>
              <a:t>Mixed aortic stenosis (AS) and aortic regurgitation (AR) is the most frequent concomitant valve disease worldwide and represents a heterogeneous population ranging from mild AS with severe AR to mild AR with severe AS. </a:t>
            </a:r>
          </a:p>
          <a:p>
            <a:r>
              <a:rPr lang="en-US" dirty="0"/>
              <a:t>About 6.8% of patients with at least moderate AS will also have moderate or greater AR, and 17.9% of patients with at least moderate AR will suffer from moderate or greater AS.</a:t>
            </a:r>
            <a:endParaRPr lang="en-IN" dirty="0"/>
          </a:p>
        </p:txBody>
      </p:sp>
    </p:spTree>
    <p:extLst>
      <p:ext uri="{BB962C8B-B14F-4D97-AF65-F5344CB8AC3E}">
        <p14:creationId xmlns:p14="http://schemas.microsoft.com/office/powerpoint/2010/main" val="3222832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AF91-1693-1E7A-41DF-62CB6166A24A}"/>
              </a:ext>
            </a:extLst>
          </p:cNvPr>
          <p:cNvSpPr>
            <a:spLocks noGrp="1"/>
          </p:cNvSpPr>
          <p:nvPr>
            <p:ph type="title"/>
          </p:nvPr>
        </p:nvSpPr>
        <p:spPr/>
        <p:txBody>
          <a:bodyPr>
            <a:normAutofit/>
          </a:bodyPr>
          <a:lstStyle/>
          <a:p>
            <a:r>
              <a:rPr lang="en-IN" b="1" dirty="0"/>
              <a:t>                           ETIOLOGY</a:t>
            </a:r>
          </a:p>
        </p:txBody>
      </p:sp>
      <p:sp>
        <p:nvSpPr>
          <p:cNvPr id="3" name="Content Placeholder 2">
            <a:extLst>
              <a:ext uri="{FF2B5EF4-FFF2-40B4-BE49-F238E27FC236}">
                <a16:creationId xmlns:a16="http://schemas.microsoft.com/office/drawing/2014/main" id="{65C60559-40E7-695E-60EA-BF782A7FC9AC}"/>
              </a:ext>
            </a:extLst>
          </p:cNvPr>
          <p:cNvSpPr>
            <a:spLocks noGrp="1"/>
          </p:cNvSpPr>
          <p:nvPr>
            <p:ph idx="1"/>
          </p:nvPr>
        </p:nvSpPr>
        <p:spPr/>
        <p:txBody>
          <a:bodyPr>
            <a:normAutofit fontScale="92500" lnSpcReduction="20000"/>
          </a:bodyPr>
          <a:lstStyle/>
          <a:p>
            <a:r>
              <a:rPr lang="en-IN" dirty="0"/>
              <a:t>Congenital (Most Commonly A Bicuspid Aortic Valve)</a:t>
            </a:r>
          </a:p>
          <a:p>
            <a:r>
              <a:rPr lang="en-IN" dirty="0"/>
              <a:t>Degenerative</a:t>
            </a:r>
          </a:p>
          <a:p>
            <a:r>
              <a:rPr lang="en-IN" dirty="0"/>
              <a:t> Rheumatic Disease</a:t>
            </a:r>
          </a:p>
          <a:p>
            <a:r>
              <a:rPr lang="en-IN" dirty="0"/>
              <a:t> Prior Balloon Valvuloplasty For AS </a:t>
            </a:r>
          </a:p>
          <a:p>
            <a:r>
              <a:rPr lang="en-IN" dirty="0"/>
              <a:t> Prior Mediastinal Irradiation.</a:t>
            </a:r>
          </a:p>
          <a:p>
            <a:r>
              <a:rPr lang="en-IN" dirty="0"/>
              <a:t>Cardiomyopathy</a:t>
            </a:r>
          </a:p>
          <a:p>
            <a:r>
              <a:rPr lang="en-IN" dirty="0"/>
              <a:t>AS complicated by IE</a:t>
            </a:r>
          </a:p>
          <a:p>
            <a:r>
              <a:rPr lang="en-IN" dirty="0"/>
              <a:t>Paravalvular leakage in post TAVR </a:t>
            </a:r>
          </a:p>
        </p:txBody>
      </p:sp>
    </p:spTree>
    <p:extLst>
      <p:ext uri="{BB962C8B-B14F-4D97-AF65-F5344CB8AC3E}">
        <p14:creationId xmlns:p14="http://schemas.microsoft.com/office/powerpoint/2010/main" val="4288088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6E58-DAE4-40F3-BDCC-772535C63F9F}"/>
              </a:ext>
            </a:extLst>
          </p:cNvPr>
          <p:cNvSpPr>
            <a:spLocks noGrp="1"/>
          </p:cNvSpPr>
          <p:nvPr>
            <p:ph type="title"/>
          </p:nvPr>
        </p:nvSpPr>
        <p:spPr/>
        <p:txBody>
          <a:bodyPr/>
          <a:lstStyle/>
          <a:p>
            <a:r>
              <a:rPr lang="en-US" b="1" dirty="0"/>
              <a:t>                   PATHOPHYSIOLOGY</a:t>
            </a:r>
            <a:endParaRPr lang="en-IN" b="1" dirty="0"/>
          </a:p>
        </p:txBody>
      </p:sp>
      <p:sp>
        <p:nvSpPr>
          <p:cNvPr id="3" name="Content Placeholder 2">
            <a:extLst>
              <a:ext uri="{FF2B5EF4-FFF2-40B4-BE49-F238E27FC236}">
                <a16:creationId xmlns:a16="http://schemas.microsoft.com/office/drawing/2014/main" id="{835FB8E6-0590-29C8-920A-246F03110CAD}"/>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50868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0DE63D-2BB9-0B8A-9583-F72B2AF3E088}"/>
              </a:ext>
            </a:extLst>
          </p:cNvPr>
          <p:cNvSpPr>
            <a:spLocks noGrp="1"/>
          </p:cNvSpPr>
          <p:nvPr>
            <p:ph idx="1"/>
          </p:nvPr>
        </p:nvSpPr>
        <p:spPr>
          <a:xfrm>
            <a:off x="722790" y="32335"/>
            <a:ext cx="10515600" cy="6577089"/>
          </a:xfrm>
        </p:spPr>
        <p:txBody>
          <a:bodyPr/>
          <a:lstStyle/>
          <a:p>
            <a:pPr marL="0" indent="0">
              <a:buNone/>
            </a:pPr>
            <a:endParaRPr lang="en-IN" dirty="0"/>
          </a:p>
        </p:txBody>
      </p:sp>
      <p:sp>
        <p:nvSpPr>
          <p:cNvPr id="9" name="Rectangle 8">
            <a:extLst>
              <a:ext uri="{FF2B5EF4-FFF2-40B4-BE49-F238E27FC236}">
                <a16:creationId xmlns:a16="http://schemas.microsoft.com/office/drawing/2014/main" id="{1E2BDC91-1B42-EAC6-F66B-15F1AE85D7AB}"/>
              </a:ext>
            </a:extLst>
          </p:cNvPr>
          <p:cNvSpPr/>
          <p:nvPr/>
        </p:nvSpPr>
        <p:spPr>
          <a:xfrm>
            <a:off x="1447060" y="2317072"/>
            <a:ext cx="2727856" cy="78788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sz="2000" b="1" dirty="0">
                <a:ln w="0"/>
                <a:solidFill>
                  <a:schemeClr val="tx1"/>
                </a:solidFill>
                <a:effectLst>
                  <a:outerShdw blurRad="38100" dist="19050" dir="2700000" algn="tl" rotWithShape="0">
                    <a:schemeClr val="dk1">
                      <a:alpha val="40000"/>
                    </a:schemeClr>
                  </a:outerShdw>
                </a:effectLst>
              </a:rPr>
              <a:t>AORTIC STENOSIS</a:t>
            </a:r>
          </a:p>
        </p:txBody>
      </p:sp>
      <p:sp>
        <p:nvSpPr>
          <p:cNvPr id="10" name="Rectangle 9">
            <a:extLst>
              <a:ext uri="{FF2B5EF4-FFF2-40B4-BE49-F238E27FC236}">
                <a16:creationId xmlns:a16="http://schemas.microsoft.com/office/drawing/2014/main" id="{BE19FE5D-2DE8-9FD0-BF74-49089C094B2B}"/>
              </a:ext>
            </a:extLst>
          </p:cNvPr>
          <p:cNvSpPr/>
          <p:nvPr/>
        </p:nvSpPr>
        <p:spPr>
          <a:xfrm>
            <a:off x="7821227" y="2317072"/>
            <a:ext cx="2698812" cy="71909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sz="2000" b="1" dirty="0"/>
              <a:t>AORTIC REGURGITATION</a:t>
            </a:r>
          </a:p>
        </p:txBody>
      </p:sp>
      <p:sp>
        <p:nvSpPr>
          <p:cNvPr id="14" name="Rectangle: Single Corner Snipped 13">
            <a:extLst>
              <a:ext uri="{FF2B5EF4-FFF2-40B4-BE49-F238E27FC236}">
                <a16:creationId xmlns:a16="http://schemas.microsoft.com/office/drawing/2014/main" id="{2E854219-AC09-E6F0-6E5A-441DDA3D4247}"/>
              </a:ext>
            </a:extLst>
          </p:cNvPr>
          <p:cNvSpPr/>
          <p:nvPr/>
        </p:nvSpPr>
        <p:spPr>
          <a:xfrm>
            <a:off x="4370775" y="555001"/>
            <a:ext cx="2558024" cy="1855433"/>
          </a:xfrm>
          <a:prstGeom prst="snip1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lgn="ctr">
              <a:buFont typeface="Arial" panose="020B0604020202020204" pitchFamily="34" charset="0"/>
              <a:buChar char="•"/>
            </a:pPr>
            <a:r>
              <a:rPr lang="en-IN" dirty="0">
                <a:ln w="0"/>
                <a:solidFill>
                  <a:schemeClr val="tx1"/>
                </a:solidFill>
                <a:effectLst>
                  <a:outerShdw blurRad="38100" dist="19050" dir="2700000" algn="tl" rotWithShape="0">
                    <a:schemeClr val="dk1">
                      <a:alpha val="40000"/>
                    </a:schemeClr>
                  </a:outerShdw>
                </a:effectLst>
              </a:rPr>
              <a:t>Increased Aortic outflow velocity</a:t>
            </a:r>
          </a:p>
          <a:p>
            <a:pPr marL="285750" indent="-285750" algn="ctr">
              <a:buFont typeface="Arial" panose="020B0604020202020204" pitchFamily="34" charset="0"/>
              <a:buChar char="•"/>
            </a:pPr>
            <a:r>
              <a:rPr lang="en-IN" dirty="0">
                <a:ln w="0"/>
                <a:solidFill>
                  <a:schemeClr val="tx1"/>
                </a:solidFill>
                <a:effectLst>
                  <a:outerShdw blurRad="38100" dist="19050" dir="2700000" algn="tl" rotWithShape="0">
                    <a:schemeClr val="dk1">
                      <a:alpha val="40000"/>
                    </a:schemeClr>
                  </a:outerShdw>
                </a:effectLst>
              </a:rPr>
              <a:t>Increased Aortic pressure gradient</a:t>
            </a:r>
          </a:p>
          <a:p>
            <a:pPr marL="285750" indent="-285750" algn="ctr">
              <a:buFont typeface="Arial" panose="020B0604020202020204" pitchFamily="34" charset="0"/>
              <a:buChar char="•"/>
            </a:pPr>
            <a:r>
              <a:rPr lang="en-IN" dirty="0">
                <a:ln w="0"/>
                <a:solidFill>
                  <a:schemeClr val="tx1"/>
                </a:solidFill>
                <a:effectLst>
                  <a:outerShdw blurRad="38100" dist="19050" dir="2700000" algn="tl" rotWithShape="0">
                    <a:schemeClr val="dk1">
                      <a:alpha val="40000"/>
                    </a:schemeClr>
                  </a:outerShdw>
                </a:effectLst>
              </a:rPr>
              <a:t>Increased afterload</a:t>
            </a:r>
          </a:p>
        </p:txBody>
      </p:sp>
      <p:sp>
        <p:nvSpPr>
          <p:cNvPr id="26" name="Arrow: Notched Right 25">
            <a:extLst>
              <a:ext uri="{FF2B5EF4-FFF2-40B4-BE49-F238E27FC236}">
                <a16:creationId xmlns:a16="http://schemas.microsoft.com/office/drawing/2014/main" id="{8ADF1CC9-AA8D-2BCC-2FC9-4379643591F7}"/>
              </a:ext>
            </a:extLst>
          </p:cNvPr>
          <p:cNvSpPr/>
          <p:nvPr/>
        </p:nvSpPr>
        <p:spPr>
          <a:xfrm rot="5400000">
            <a:off x="2693485" y="3178964"/>
            <a:ext cx="372429" cy="127649"/>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7" name="Arrow: Right 26">
            <a:extLst>
              <a:ext uri="{FF2B5EF4-FFF2-40B4-BE49-F238E27FC236}">
                <a16:creationId xmlns:a16="http://schemas.microsoft.com/office/drawing/2014/main" id="{9C432AD3-C59C-AA93-9D76-B12F60826D5B}"/>
              </a:ext>
            </a:extLst>
          </p:cNvPr>
          <p:cNvSpPr/>
          <p:nvPr/>
        </p:nvSpPr>
        <p:spPr>
          <a:xfrm rot="20180898">
            <a:off x="3434938" y="1849368"/>
            <a:ext cx="433026" cy="8407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dirty="0"/>
          </a:p>
        </p:txBody>
      </p:sp>
      <p:sp>
        <p:nvSpPr>
          <p:cNvPr id="28" name="Rectangle 27">
            <a:extLst>
              <a:ext uri="{FF2B5EF4-FFF2-40B4-BE49-F238E27FC236}">
                <a16:creationId xmlns:a16="http://schemas.microsoft.com/office/drawing/2014/main" id="{CE77A0E4-3FA2-D9E7-78B2-42647B1CF9F3}"/>
              </a:ext>
            </a:extLst>
          </p:cNvPr>
          <p:cNvSpPr/>
          <p:nvPr/>
        </p:nvSpPr>
        <p:spPr>
          <a:xfrm>
            <a:off x="2007410" y="3491558"/>
            <a:ext cx="1953087" cy="73684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dirty="0"/>
              <a:t>LVH</a:t>
            </a:r>
          </a:p>
        </p:txBody>
      </p:sp>
      <p:sp>
        <p:nvSpPr>
          <p:cNvPr id="29" name="Rectangle 28">
            <a:extLst>
              <a:ext uri="{FF2B5EF4-FFF2-40B4-BE49-F238E27FC236}">
                <a16:creationId xmlns:a16="http://schemas.microsoft.com/office/drawing/2014/main" id="{AAA3776D-415E-638C-5436-29353B0AE3E5}"/>
              </a:ext>
            </a:extLst>
          </p:cNvPr>
          <p:cNvSpPr/>
          <p:nvPr/>
        </p:nvSpPr>
        <p:spPr>
          <a:xfrm>
            <a:off x="2091106" y="4704468"/>
            <a:ext cx="1775534" cy="73684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dirty="0"/>
              <a:t>Decreased LV Compliance</a:t>
            </a:r>
          </a:p>
        </p:txBody>
      </p:sp>
      <p:sp>
        <p:nvSpPr>
          <p:cNvPr id="30" name="Rectangle 29">
            <a:extLst>
              <a:ext uri="{FF2B5EF4-FFF2-40B4-BE49-F238E27FC236}">
                <a16:creationId xmlns:a16="http://schemas.microsoft.com/office/drawing/2014/main" id="{EBF431E6-788E-0BD4-84CB-23988C711488}"/>
              </a:ext>
            </a:extLst>
          </p:cNvPr>
          <p:cNvSpPr/>
          <p:nvPr/>
        </p:nvSpPr>
        <p:spPr>
          <a:xfrm>
            <a:off x="4818467" y="5246035"/>
            <a:ext cx="3219005" cy="105696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dirty="0"/>
              <a:t>LVEDP </a:t>
            </a:r>
            <a:r>
              <a:rPr lang="en-IN" dirty="0" err="1"/>
              <a:t>Rises,wall</a:t>
            </a:r>
            <a:r>
              <a:rPr lang="en-IN" dirty="0"/>
              <a:t> Stress Increases</a:t>
            </a:r>
          </a:p>
          <a:p>
            <a:pPr algn="ctr"/>
            <a:r>
              <a:rPr lang="en-IN" dirty="0"/>
              <a:t>Clinical Tolerance Decreases</a:t>
            </a:r>
          </a:p>
        </p:txBody>
      </p:sp>
      <p:sp>
        <p:nvSpPr>
          <p:cNvPr id="31" name="Arrow: Right 30">
            <a:extLst>
              <a:ext uri="{FF2B5EF4-FFF2-40B4-BE49-F238E27FC236}">
                <a16:creationId xmlns:a16="http://schemas.microsoft.com/office/drawing/2014/main" id="{D278FC74-49F2-DECA-D562-A15ACF9CBEFA}"/>
              </a:ext>
            </a:extLst>
          </p:cNvPr>
          <p:cNvSpPr/>
          <p:nvPr/>
        </p:nvSpPr>
        <p:spPr>
          <a:xfrm rot="16200000">
            <a:off x="9220776" y="1750455"/>
            <a:ext cx="529682" cy="11576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2" name="Rectangle 31">
            <a:extLst>
              <a:ext uri="{FF2B5EF4-FFF2-40B4-BE49-F238E27FC236}">
                <a16:creationId xmlns:a16="http://schemas.microsoft.com/office/drawing/2014/main" id="{E507ED54-D33F-5A23-AA3D-795854F6BC9C}"/>
              </a:ext>
            </a:extLst>
          </p:cNvPr>
          <p:cNvSpPr/>
          <p:nvPr/>
        </p:nvSpPr>
        <p:spPr>
          <a:xfrm>
            <a:off x="8105313" y="727969"/>
            <a:ext cx="2698812" cy="79899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dirty="0"/>
              <a:t>Increased Aortic Stroke Volume</a:t>
            </a:r>
          </a:p>
        </p:txBody>
      </p:sp>
      <p:sp>
        <p:nvSpPr>
          <p:cNvPr id="33" name="Arrow: Right 32">
            <a:extLst>
              <a:ext uri="{FF2B5EF4-FFF2-40B4-BE49-F238E27FC236}">
                <a16:creationId xmlns:a16="http://schemas.microsoft.com/office/drawing/2014/main" id="{67C0B89B-B8BD-2C94-CA6D-5B7BB058D4A7}"/>
              </a:ext>
            </a:extLst>
          </p:cNvPr>
          <p:cNvSpPr/>
          <p:nvPr/>
        </p:nvSpPr>
        <p:spPr>
          <a:xfrm rot="10800000">
            <a:off x="7392704" y="1047564"/>
            <a:ext cx="428521" cy="8877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4" name="Arrow: Right 33">
            <a:extLst>
              <a:ext uri="{FF2B5EF4-FFF2-40B4-BE49-F238E27FC236}">
                <a16:creationId xmlns:a16="http://schemas.microsoft.com/office/drawing/2014/main" id="{74865BA0-6945-FC62-189A-EFD9D7B65BEF}"/>
              </a:ext>
            </a:extLst>
          </p:cNvPr>
          <p:cNvSpPr/>
          <p:nvPr/>
        </p:nvSpPr>
        <p:spPr>
          <a:xfrm rot="5400000">
            <a:off x="9561921" y="3326223"/>
            <a:ext cx="511150" cy="6860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5" name="Rectangle 34">
            <a:extLst>
              <a:ext uri="{FF2B5EF4-FFF2-40B4-BE49-F238E27FC236}">
                <a16:creationId xmlns:a16="http://schemas.microsoft.com/office/drawing/2014/main" id="{F2BD04BE-ABD3-B425-1F5C-DF16D7DDC4F8}"/>
              </a:ext>
            </a:extLst>
          </p:cNvPr>
          <p:cNvSpPr/>
          <p:nvPr/>
        </p:nvSpPr>
        <p:spPr>
          <a:xfrm>
            <a:off x="8549196" y="3647504"/>
            <a:ext cx="2050742" cy="105696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IN" dirty="0"/>
              <a:t>LV Volume Overload</a:t>
            </a:r>
          </a:p>
        </p:txBody>
      </p:sp>
      <p:sp>
        <p:nvSpPr>
          <p:cNvPr id="36" name="Arrow: Down 35">
            <a:extLst>
              <a:ext uri="{FF2B5EF4-FFF2-40B4-BE49-F238E27FC236}">
                <a16:creationId xmlns:a16="http://schemas.microsoft.com/office/drawing/2014/main" id="{809A2959-9559-CC2D-BCA5-5AA6FDDCA329}"/>
              </a:ext>
            </a:extLst>
          </p:cNvPr>
          <p:cNvSpPr/>
          <p:nvPr/>
        </p:nvSpPr>
        <p:spPr>
          <a:xfrm>
            <a:off x="2834176" y="4266981"/>
            <a:ext cx="95455" cy="34122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7" name="Arrow: Down 36">
            <a:extLst>
              <a:ext uri="{FF2B5EF4-FFF2-40B4-BE49-F238E27FC236}">
                <a16:creationId xmlns:a16="http://schemas.microsoft.com/office/drawing/2014/main" id="{A9BB9A13-66FD-48A4-35B1-704E208AABF9}"/>
              </a:ext>
            </a:extLst>
          </p:cNvPr>
          <p:cNvSpPr/>
          <p:nvPr/>
        </p:nvSpPr>
        <p:spPr>
          <a:xfrm rot="2297777">
            <a:off x="8362921" y="4832135"/>
            <a:ext cx="75582" cy="4441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38" name="Arrow: Down 37">
            <a:extLst>
              <a:ext uri="{FF2B5EF4-FFF2-40B4-BE49-F238E27FC236}">
                <a16:creationId xmlns:a16="http://schemas.microsoft.com/office/drawing/2014/main" id="{BE0A65FB-0A6B-24D7-F4A1-C6830D7DC5B3}"/>
              </a:ext>
            </a:extLst>
          </p:cNvPr>
          <p:cNvSpPr/>
          <p:nvPr/>
        </p:nvSpPr>
        <p:spPr>
          <a:xfrm rot="18456554">
            <a:off x="4241424" y="5133422"/>
            <a:ext cx="82897" cy="584991"/>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93060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47D07-CF1A-EB1E-8689-F36123EB20D8}"/>
              </a:ext>
            </a:extLst>
          </p:cNvPr>
          <p:cNvSpPr>
            <a:spLocks noGrp="1"/>
          </p:cNvSpPr>
          <p:nvPr>
            <p:ph idx="1"/>
          </p:nvPr>
        </p:nvSpPr>
        <p:spPr>
          <a:xfrm>
            <a:off x="838200" y="736847"/>
            <a:ext cx="10515600" cy="5440116"/>
          </a:xfrm>
        </p:spPr>
        <p:txBody>
          <a:bodyPr>
            <a:normAutofit/>
          </a:bodyPr>
          <a:lstStyle/>
          <a:p>
            <a:r>
              <a:rPr lang="en-US" dirty="0"/>
              <a:t>Mixed aortic VHD is characterized by a combination of pressure and volume load that imposes a greater stress on the LV than that induced by isolated AS or AR</a:t>
            </a:r>
          </a:p>
          <a:p>
            <a:pPr marL="0" indent="0">
              <a:buNone/>
            </a:pPr>
            <a:endParaRPr lang="en-US" dirty="0"/>
          </a:p>
          <a:p>
            <a:endParaRPr lang="en-US" dirty="0"/>
          </a:p>
          <a:p>
            <a:r>
              <a:rPr lang="en-US" dirty="0"/>
              <a:t>Pure AR is characterized by LV enlargement with increased compliance, enabling a large volume overload to be accommodated with no significant increase in LV end-diastolic pressure. In the presence of AR, stroke volume needs to be increased in order to maintain forward cardiac output. </a:t>
            </a:r>
          </a:p>
        </p:txBody>
      </p:sp>
    </p:spTree>
    <p:extLst>
      <p:ext uri="{BB962C8B-B14F-4D97-AF65-F5344CB8AC3E}">
        <p14:creationId xmlns:p14="http://schemas.microsoft.com/office/powerpoint/2010/main" val="1768790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B4E074-AE23-CAC0-73F1-FD21E9316F32}"/>
              </a:ext>
            </a:extLst>
          </p:cNvPr>
          <p:cNvSpPr>
            <a:spLocks noGrp="1"/>
          </p:cNvSpPr>
          <p:nvPr>
            <p:ph idx="1"/>
          </p:nvPr>
        </p:nvSpPr>
        <p:spPr>
          <a:xfrm>
            <a:off x="838200" y="603682"/>
            <a:ext cx="10515600" cy="5573281"/>
          </a:xfrm>
        </p:spPr>
        <p:txBody>
          <a:bodyPr>
            <a:normAutofit/>
          </a:bodyPr>
          <a:lstStyle/>
          <a:p>
            <a:r>
              <a:rPr lang="en-US" dirty="0">
                <a:cs typeface="Times New Roman" panose="02020603050405020304" pitchFamily="18" charset="0"/>
              </a:rPr>
              <a:t>In the presence of concomitant AS with consequent pressure overload, LV hypertrophy, and reduced LV compliance, the AR-induced volume overload leads to LV filling over a steeper portion of the pressure-volume curve, and thereby  increases LV diastolic pressure and wall stress . </a:t>
            </a:r>
          </a:p>
          <a:p>
            <a:pPr marL="0" indent="0">
              <a:buNone/>
            </a:pPr>
            <a:endParaRPr lang="en-US" dirty="0">
              <a:cs typeface="Times New Roman" panose="02020603050405020304" pitchFamily="18" charset="0"/>
            </a:endParaRPr>
          </a:p>
          <a:p>
            <a:r>
              <a:rPr lang="en-US" dirty="0"/>
              <a:t>However, the increase in stroke volume resulting from the aortic regurgitant volume may further contribute to increase the transvalvular pressure gradient and thus the severity of LV pressure overload associated with AS </a:t>
            </a:r>
            <a:endParaRPr lang="en-US" dirty="0">
              <a:cs typeface="Times New Roman" panose="02020603050405020304" pitchFamily="18" charset="0"/>
            </a:endParaRPr>
          </a:p>
          <a:p>
            <a:endParaRPr lang="en-US" dirty="0">
              <a:cs typeface="Times New Roman" panose="02020603050405020304" pitchFamily="18" charset="0"/>
            </a:endParaRPr>
          </a:p>
          <a:p>
            <a:r>
              <a:rPr lang="en-US" dirty="0">
                <a:cs typeface="Times New Roman" panose="02020603050405020304" pitchFamily="18" charset="0"/>
              </a:rPr>
              <a:t>LV concentric hypertrophy secondary to AS may prevent the development of LV dilatation in AR. </a:t>
            </a:r>
            <a:endParaRPr lang="en-IN" dirty="0">
              <a:cs typeface="Times New Roman" panose="02020603050405020304" pitchFamily="18" charset="0"/>
            </a:endParaRPr>
          </a:p>
        </p:txBody>
      </p:sp>
    </p:spTree>
    <p:extLst>
      <p:ext uri="{BB962C8B-B14F-4D97-AF65-F5344CB8AC3E}">
        <p14:creationId xmlns:p14="http://schemas.microsoft.com/office/powerpoint/2010/main" val="4192029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4CCD67-FC74-BB26-6981-DB39CF7347C7}"/>
              </a:ext>
            </a:extLst>
          </p:cNvPr>
          <p:cNvSpPr>
            <a:spLocks noGrp="1"/>
          </p:cNvSpPr>
          <p:nvPr>
            <p:ph idx="1"/>
          </p:nvPr>
        </p:nvSpPr>
        <p:spPr>
          <a:xfrm>
            <a:off x="838200" y="443883"/>
            <a:ext cx="10515600" cy="6347534"/>
          </a:xfrm>
        </p:spPr>
        <p:txBody>
          <a:bodyPr>
            <a:normAutofit/>
          </a:bodyPr>
          <a:lstStyle/>
          <a:p>
            <a:pPr marL="0" indent="0">
              <a:buNone/>
            </a:pPr>
            <a:endParaRPr lang="en-US" dirty="0"/>
          </a:p>
          <a:p>
            <a:r>
              <a:rPr lang="en-US" dirty="0"/>
              <a:t> Patients with MAVD may therefore be at higher risk to develop  myocardial fibrosis and dysfunction compared with patients with isolated AR, and these patients may progress to  heart failure even though neither the AS nor the AR was severe.</a:t>
            </a:r>
          </a:p>
          <a:p>
            <a:endParaRPr lang="en-US" dirty="0"/>
          </a:p>
          <a:p>
            <a:endParaRPr lang="en-US" dirty="0"/>
          </a:p>
          <a:p>
            <a:r>
              <a:rPr lang="en-US" dirty="0"/>
              <a:t> Reduced coronary flow and increased LV filling pressure also contribute to the development of exercise intolerance. Furthermore, the chronically elevated LV filling pressures may induce secondary pulmonary hypertension and left atrial dilatation, resulting in right ventricular dysfunction and atrial fibrillation.</a:t>
            </a:r>
            <a:endParaRPr lang="en-IN" dirty="0"/>
          </a:p>
        </p:txBody>
      </p:sp>
    </p:spTree>
    <p:extLst>
      <p:ext uri="{BB962C8B-B14F-4D97-AF65-F5344CB8AC3E}">
        <p14:creationId xmlns:p14="http://schemas.microsoft.com/office/powerpoint/2010/main" val="3542073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E7A632-E293-E8F0-33AF-F7825AC467DB}"/>
              </a:ext>
            </a:extLst>
          </p:cNvPr>
          <p:cNvSpPr>
            <a:spLocks noGrp="1"/>
          </p:cNvSpPr>
          <p:nvPr>
            <p:ph idx="1"/>
          </p:nvPr>
        </p:nvSpPr>
        <p:spPr/>
        <p:txBody>
          <a:bodyPr/>
          <a:lstStyle/>
          <a:p>
            <a:r>
              <a:rPr lang="en-US" dirty="0"/>
              <a:t>Patients with MAVD should be monitored at the same frequency as asymptomatic patients with severe AS. In patients with MAVD, progression mainly results from the progression of AS.</a:t>
            </a:r>
          </a:p>
          <a:p>
            <a:endParaRPr lang="en-US" dirty="0"/>
          </a:p>
          <a:p>
            <a:r>
              <a:rPr lang="en-US" dirty="0"/>
              <a:t>AR severity does not seem to progress markedly over time and may even, albeit infrequently, regress and evolve into predominant AS.</a:t>
            </a:r>
            <a:endParaRPr lang="en-IN" dirty="0"/>
          </a:p>
        </p:txBody>
      </p:sp>
    </p:spTree>
    <p:extLst>
      <p:ext uri="{BB962C8B-B14F-4D97-AF65-F5344CB8AC3E}">
        <p14:creationId xmlns:p14="http://schemas.microsoft.com/office/powerpoint/2010/main" val="134354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8B82F-9410-5308-8000-DAECC6C0C6AA}"/>
              </a:ext>
            </a:extLst>
          </p:cNvPr>
          <p:cNvSpPr>
            <a:spLocks noGrp="1"/>
          </p:cNvSpPr>
          <p:nvPr>
            <p:ph type="title"/>
          </p:nvPr>
        </p:nvSpPr>
        <p:spPr/>
        <p:txBody>
          <a:bodyPr/>
          <a:lstStyle/>
          <a:p>
            <a:pPr algn="ctr"/>
            <a:r>
              <a:rPr lang="en-IN" b="1" dirty="0"/>
              <a:t>CLINICAL DETERMINATION OF THE DOMINANT  LESION</a:t>
            </a:r>
          </a:p>
        </p:txBody>
      </p:sp>
      <p:sp>
        <p:nvSpPr>
          <p:cNvPr id="6" name="Content Placeholder 5">
            <a:extLst>
              <a:ext uri="{FF2B5EF4-FFF2-40B4-BE49-F238E27FC236}">
                <a16:creationId xmlns:a16="http://schemas.microsoft.com/office/drawing/2014/main" id="{AA76B407-FEC3-9AAF-CEE1-26301D230408}"/>
              </a:ext>
            </a:extLst>
          </p:cNvPr>
          <p:cNvSpPr>
            <a:spLocks noGrp="1"/>
          </p:cNvSpPr>
          <p:nvPr>
            <p:ph idx="1"/>
          </p:nvPr>
        </p:nvSpPr>
        <p:spPr/>
        <p:txBody>
          <a:bodyPr>
            <a:normAutofit lnSpcReduction="10000"/>
          </a:bodyPr>
          <a:lstStyle/>
          <a:p>
            <a:pPr marL="0" indent="0">
              <a:buNone/>
            </a:pPr>
            <a:r>
              <a:rPr lang="en-IN" sz="3600" b="1" dirty="0"/>
              <a:t>     SYMPTOMS</a:t>
            </a:r>
          </a:p>
          <a:p>
            <a:pPr marL="0" indent="0">
              <a:buNone/>
            </a:pPr>
            <a:endParaRPr lang="en-IN" sz="3600" b="1" dirty="0"/>
          </a:p>
          <a:p>
            <a:r>
              <a:rPr lang="en-IN" sz="3600" dirty="0"/>
              <a:t>Exertional </a:t>
            </a:r>
            <a:r>
              <a:rPr lang="en-IN" sz="3600" dirty="0" err="1"/>
              <a:t>Dyspnea,Angina</a:t>
            </a:r>
            <a:r>
              <a:rPr lang="en-IN" sz="3600" dirty="0"/>
              <a:t> and Syncope are more in favour of AS.</a:t>
            </a:r>
          </a:p>
          <a:p>
            <a:r>
              <a:rPr lang="en-IN" sz="3600" dirty="0"/>
              <a:t>Palpitations in AR&gt;AS</a:t>
            </a:r>
          </a:p>
        </p:txBody>
      </p:sp>
    </p:spTree>
    <p:extLst>
      <p:ext uri="{BB962C8B-B14F-4D97-AF65-F5344CB8AC3E}">
        <p14:creationId xmlns:p14="http://schemas.microsoft.com/office/powerpoint/2010/main" val="287067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A124364-52B9-6E0C-0664-A17435391857}"/>
              </a:ext>
            </a:extLst>
          </p:cNvPr>
          <p:cNvGraphicFramePr>
            <a:graphicFrameLocks noGrp="1"/>
          </p:cNvGraphicFramePr>
          <p:nvPr>
            <p:ph idx="1"/>
            <p:extLst>
              <p:ext uri="{D42A27DB-BD31-4B8C-83A1-F6EECF244321}">
                <p14:modId xmlns:p14="http://schemas.microsoft.com/office/powerpoint/2010/main" val="1047313806"/>
              </p:ext>
            </p:extLst>
          </p:nvPr>
        </p:nvGraphicFramePr>
        <p:xfrm>
          <a:off x="838200" y="88778"/>
          <a:ext cx="10515597" cy="6652711"/>
        </p:xfrm>
        <a:graphic>
          <a:graphicData uri="http://schemas.openxmlformats.org/drawingml/2006/table">
            <a:tbl>
              <a:tblPr firstRow="1" bandRow="1">
                <a:tableStyleId>{7DF18680-E054-41AD-8BC1-D1AEF772440D}</a:tableStyleId>
              </a:tblPr>
              <a:tblGrid>
                <a:gridCol w="3505199">
                  <a:extLst>
                    <a:ext uri="{9D8B030D-6E8A-4147-A177-3AD203B41FA5}">
                      <a16:colId xmlns:a16="http://schemas.microsoft.com/office/drawing/2014/main" val="1247654653"/>
                    </a:ext>
                  </a:extLst>
                </a:gridCol>
                <a:gridCol w="3505199">
                  <a:extLst>
                    <a:ext uri="{9D8B030D-6E8A-4147-A177-3AD203B41FA5}">
                      <a16:colId xmlns:a16="http://schemas.microsoft.com/office/drawing/2014/main" val="515638332"/>
                    </a:ext>
                  </a:extLst>
                </a:gridCol>
                <a:gridCol w="3505199">
                  <a:extLst>
                    <a:ext uri="{9D8B030D-6E8A-4147-A177-3AD203B41FA5}">
                      <a16:colId xmlns:a16="http://schemas.microsoft.com/office/drawing/2014/main" val="761856138"/>
                    </a:ext>
                  </a:extLst>
                </a:gridCol>
              </a:tblGrid>
              <a:tr h="713241">
                <a:tc>
                  <a:txBody>
                    <a:bodyPr/>
                    <a:lstStyle/>
                    <a:p>
                      <a:r>
                        <a:rPr lang="en-IN" sz="2400" b="1" dirty="0">
                          <a:solidFill>
                            <a:schemeClr val="tx1"/>
                          </a:solidFill>
                        </a:rPr>
                        <a:t>SIGNS</a:t>
                      </a:r>
                    </a:p>
                  </a:txBody>
                  <a:tcPr/>
                </a:tc>
                <a:tc>
                  <a:txBody>
                    <a:bodyPr/>
                    <a:lstStyle/>
                    <a:p>
                      <a:r>
                        <a:rPr lang="en-IN" sz="2800" b="1" dirty="0">
                          <a:solidFill>
                            <a:schemeClr val="tx1"/>
                          </a:solidFill>
                        </a:rPr>
                        <a:t>AS &gt; AR</a:t>
                      </a:r>
                    </a:p>
                  </a:txBody>
                  <a:tcPr/>
                </a:tc>
                <a:tc>
                  <a:txBody>
                    <a:bodyPr/>
                    <a:lstStyle/>
                    <a:p>
                      <a:r>
                        <a:rPr lang="en-IN" sz="2400" dirty="0">
                          <a:solidFill>
                            <a:schemeClr val="tx1"/>
                          </a:solidFill>
                        </a:rPr>
                        <a:t>AR &gt; AS</a:t>
                      </a:r>
                    </a:p>
                  </a:txBody>
                  <a:tcPr/>
                </a:tc>
                <a:extLst>
                  <a:ext uri="{0D108BD9-81ED-4DB2-BD59-A6C34878D82A}">
                    <a16:rowId xmlns:a16="http://schemas.microsoft.com/office/drawing/2014/main" val="1168459904"/>
                  </a:ext>
                </a:extLst>
              </a:tr>
              <a:tr h="492950">
                <a:tc>
                  <a:txBody>
                    <a:bodyPr/>
                    <a:lstStyle/>
                    <a:p>
                      <a:r>
                        <a:rPr lang="en-IN" dirty="0"/>
                        <a:t>PULSE</a:t>
                      </a:r>
                    </a:p>
                  </a:txBody>
                  <a:tcPr/>
                </a:tc>
                <a:tc>
                  <a:txBody>
                    <a:bodyPr/>
                    <a:lstStyle/>
                    <a:p>
                      <a:r>
                        <a:rPr lang="en-IN" dirty="0"/>
                        <a:t>Low volume ; Pulsus </a:t>
                      </a:r>
                      <a:r>
                        <a:rPr lang="en-IN" dirty="0" err="1"/>
                        <a:t>bisferiens</a:t>
                      </a:r>
                      <a:endParaRPr lang="en-IN" dirty="0"/>
                    </a:p>
                  </a:txBody>
                  <a:tcPr/>
                </a:tc>
                <a:tc>
                  <a:txBody>
                    <a:bodyPr/>
                    <a:lstStyle/>
                    <a:p>
                      <a:r>
                        <a:rPr lang="en-IN" dirty="0"/>
                        <a:t>High volume collapsing pulse</a:t>
                      </a:r>
                    </a:p>
                  </a:txBody>
                  <a:tcPr/>
                </a:tc>
                <a:extLst>
                  <a:ext uri="{0D108BD9-81ED-4DB2-BD59-A6C34878D82A}">
                    <a16:rowId xmlns:a16="http://schemas.microsoft.com/office/drawing/2014/main" val="2121328948"/>
                  </a:ext>
                </a:extLst>
              </a:tr>
              <a:tr h="542622">
                <a:tc>
                  <a:txBody>
                    <a:bodyPr/>
                    <a:lstStyle/>
                    <a:p>
                      <a:r>
                        <a:rPr lang="en-IN" dirty="0"/>
                        <a:t>BP</a:t>
                      </a:r>
                    </a:p>
                  </a:txBody>
                  <a:tcPr/>
                </a:tc>
                <a:tc>
                  <a:txBody>
                    <a:bodyPr/>
                    <a:lstStyle/>
                    <a:p>
                      <a:r>
                        <a:rPr lang="en-IN" dirty="0"/>
                        <a:t>Low systolic </a:t>
                      </a:r>
                      <a:r>
                        <a:rPr lang="en-IN" dirty="0" err="1"/>
                        <a:t>BP,low</a:t>
                      </a:r>
                      <a:r>
                        <a:rPr lang="en-IN" dirty="0"/>
                        <a:t> pulse pressure</a:t>
                      </a:r>
                    </a:p>
                  </a:txBody>
                  <a:tcPr/>
                </a:tc>
                <a:tc>
                  <a:txBody>
                    <a:bodyPr/>
                    <a:lstStyle/>
                    <a:p>
                      <a:r>
                        <a:rPr lang="en-IN" dirty="0"/>
                        <a:t>High systolic BP and low diastolic </a:t>
                      </a:r>
                      <a:r>
                        <a:rPr lang="en-IN" dirty="0" err="1"/>
                        <a:t>BP,wide</a:t>
                      </a:r>
                      <a:r>
                        <a:rPr lang="en-IN" dirty="0"/>
                        <a:t> pulse pressure</a:t>
                      </a:r>
                    </a:p>
                  </a:txBody>
                  <a:tcPr/>
                </a:tc>
                <a:extLst>
                  <a:ext uri="{0D108BD9-81ED-4DB2-BD59-A6C34878D82A}">
                    <a16:rowId xmlns:a16="http://schemas.microsoft.com/office/drawing/2014/main" val="1649313327"/>
                  </a:ext>
                </a:extLst>
              </a:tr>
              <a:tr h="492950">
                <a:tc>
                  <a:txBody>
                    <a:bodyPr/>
                    <a:lstStyle/>
                    <a:p>
                      <a:r>
                        <a:rPr lang="en-IN" dirty="0"/>
                        <a:t>Peripheral signs of AR</a:t>
                      </a:r>
                    </a:p>
                  </a:txBody>
                  <a:tcPr/>
                </a:tc>
                <a:tc>
                  <a:txBody>
                    <a:bodyPr/>
                    <a:lstStyle/>
                    <a:p>
                      <a:r>
                        <a:rPr lang="en-IN" dirty="0"/>
                        <a:t>+_</a:t>
                      </a:r>
                    </a:p>
                  </a:txBody>
                  <a:tcPr/>
                </a:tc>
                <a:tc>
                  <a:txBody>
                    <a:bodyPr/>
                    <a:lstStyle/>
                    <a:p>
                      <a:r>
                        <a:rPr lang="en-IN" dirty="0"/>
                        <a:t>+++</a:t>
                      </a:r>
                    </a:p>
                  </a:txBody>
                  <a:tcPr/>
                </a:tc>
                <a:extLst>
                  <a:ext uri="{0D108BD9-81ED-4DB2-BD59-A6C34878D82A}">
                    <a16:rowId xmlns:a16="http://schemas.microsoft.com/office/drawing/2014/main" val="1247703193"/>
                  </a:ext>
                </a:extLst>
              </a:tr>
              <a:tr h="542622">
                <a:tc>
                  <a:txBody>
                    <a:bodyPr/>
                    <a:lstStyle/>
                    <a:p>
                      <a:r>
                        <a:rPr lang="en-IN" dirty="0"/>
                        <a:t>Apex</a:t>
                      </a:r>
                    </a:p>
                  </a:txBody>
                  <a:tcPr/>
                </a:tc>
                <a:tc>
                  <a:txBody>
                    <a:bodyPr/>
                    <a:lstStyle/>
                    <a:p>
                      <a:r>
                        <a:rPr lang="en-IN" dirty="0" err="1"/>
                        <a:t>Heaving,may</a:t>
                      </a:r>
                      <a:r>
                        <a:rPr lang="en-IN" dirty="0"/>
                        <a:t> be in normal position</a:t>
                      </a:r>
                    </a:p>
                  </a:txBody>
                  <a:tcPr/>
                </a:tc>
                <a:tc>
                  <a:txBody>
                    <a:bodyPr/>
                    <a:lstStyle/>
                    <a:p>
                      <a:r>
                        <a:rPr lang="en-IN" dirty="0" err="1"/>
                        <a:t>Hyperdynamic,downwards</a:t>
                      </a:r>
                      <a:r>
                        <a:rPr lang="en-IN" dirty="0"/>
                        <a:t> and outwards</a:t>
                      </a:r>
                    </a:p>
                  </a:txBody>
                  <a:tcPr/>
                </a:tc>
                <a:extLst>
                  <a:ext uri="{0D108BD9-81ED-4DB2-BD59-A6C34878D82A}">
                    <a16:rowId xmlns:a16="http://schemas.microsoft.com/office/drawing/2014/main" val="1294919848"/>
                  </a:ext>
                </a:extLst>
              </a:tr>
              <a:tr h="709063">
                <a:tc>
                  <a:txBody>
                    <a:bodyPr/>
                    <a:lstStyle/>
                    <a:p>
                      <a:r>
                        <a:rPr lang="en-IN" dirty="0"/>
                        <a:t>Thrill</a:t>
                      </a:r>
                    </a:p>
                  </a:txBody>
                  <a:tcPr/>
                </a:tc>
                <a:tc>
                  <a:txBody>
                    <a:bodyPr/>
                    <a:lstStyle/>
                    <a:p>
                      <a:r>
                        <a:rPr lang="en-IN" dirty="0"/>
                        <a:t>Always </a:t>
                      </a:r>
                      <a:r>
                        <a:rPr lang="en-IN" dirty="0" err="1"/>
                        <a:t>systolic,palpated</a:t>
                      </a:r>
                      <a:r>
                        <a:rPr lang="en-IN" dirty="0"/>
                        <a:t> on aortic area and carotids</a:t>
                      </a:r>
                    </a:p>
                  </a:txBody>
                  <a:tcPr/>
                </a:tc>
                <a:tc>
                  <a:txBody>
                    <a:bodyPr/>
                    <a:lstStyle/>
                    <a:p>
                      <a:r>
                        <a:rPr lang="en-IN" dirty="0"/>
                        <a:t> systolic  thrill rarely present, due to  functional AS and very rarely diastolic thrill along </a:t>
                      </a:r>
                      <a:r>
                        <a:rPr lang="en-IN" dirty="0" err="1"/>
                        <a:t>lsb</a:t>
                      </a:r>
                      <a:r>
                        <a:rPr lang="en-IN" dirty="0"/>
                        <a:t>.</a:t>
                      </a:r>
                    </a:p>
                  </a:txBody>
                  <a:tcPr/>
                </a:tc>
                <a:extLst>
                  <a:ext uri="{0D108BD9-81ED-4DB2-BD59-A6C34878D82A}">
                    <a16:rowId xmlns:a16="http://schemas.microsoft.com/office/drawing/2014/main" val="2072450950"/>
                  </a:ext>
                </a:extLst>
              </a:tr>
              <a:tr h="492950">
                <a:tc>
                  <a:txBody>
                    <a:bodyPr/>
                    <a:lstStyle/>
                    <a:p>
                      <a:r>
                        <a:rPr lang="en-IN" dirty="0"/>
                        <a:t>S3</a:t>
                      </a:r>
                    </a:p>
                  </a:txBody>
                  <a:tcPr/>
                </a:tc>
                <a:tc>
                  <a:txBody>
                    <a:bodyPr/>
                    <a:lstStyle/>
                    <a:p>
                      <a:r>
                        <a:rPr lang="en-IN" dirty="0"/>
                        <a:t>absent</a:t>
                      </a:r>
                    </a:p>
                  </a:txBody>
                  <a:tcPr/>
                </a:tc>
                <a:tc>
                  <a:txBody>
                    <a:bodyPr/>
                    <a:lstStyle/>
                    <a:p>
                      <a:r>
                        <a:rPr lang="en-IN" dirty="0"/>
                        <a:t>May be present</a:t>
                      </a:r>
                    </a:p>
                  </a:txBody>
                  <a:tcPr/>
                </a:tc>
                <a:extLst>
                  <a:ext uri="{0D108BD9-81ED-4DB2-BD59-A6C34878D82A}">
                    <a16:rowId xmlns:a16="http://schemas.microsoft.com/office/drawing/2014/main" val="454206315"/>
                  </a:ext>
                </a:extLst>
              </a:tr>
              <a:tr h="492950">
                <a:tc>
                  <a:txBody>
                    <a:bodyPr/>
                    <a:lstStyle/>
                    <a:p>
                      <a:r>
                        <a:rPr lang="en-IN" dirty="0"/>
                        <a:t>S4</a:t>
                      </a:r>
                    </a:p>
                  </a:txBody>
                  <a:tcPr/>
                </a:tc>
                <a:tc>
                  <a:txBody>
                    <a:bodyPr/>
                    <a:lstStyle/>
                    <a:p>
                      <a:r>
                        <a:rPr lang="en-IN" dirty="0"/>
                        <a:t>May be present</a:t>
                      </a:r>
                    </a:p>
                  </a:txBody>
                  <a:tcPr/>
                </a:tc>
                <a:tc>
                  <a:txBody>
                    <a:bodyPr/>
                    <a:lstStyle/>
                    <a:p>
                      <a:r>
                        <a:rPr lang="en-IN" dirty="0"/>
                        <a:t>absent</a:t>
                      </a:r>
                    </a:p>
                  </a:txBody>
                  <a:tcPr/>
                </a:tc>
                <a:extLst>
                  <a:ext uri="{0D108BD9-81ED-4DB2-BD59-A6C34878D82A}">
                    <a16:rowId xmlns:a16="http://schemas.microsoft.com/office/drawing/2014/main" val="3466117732"/>
                  </a:ext>
                </a:extLst>
              </a:tr>
              <a:tr h="496344">
                <a:tc>
                  <a:txBody>
                    <a:bodyPr/>
                    <a:lstStyle/>
                    <a:p>
                      <a:r>
                        <a:rPr lang="en-IN" dirty="0"/>
                        <a:t>Ejection click</a:t>
                      </a:r>
                    </a:p>
                  </a:txBody>
                  <a:tcPr/>
                </a:tc>
                <a:tc>
                  <a:txBody>
                    <a:bodyPr/>
                    <a:lstStyle/>
                    <a:p>
                      <a:r>
                        <a:rPr lang="en-IN" dirty="0"/>
                        <a:t>Present in mild to moderate AS</a:t>
                      </a:r>
                    </a:p>
                  </a:txBody>
                  <a:tcPr/>
                </a:tc>
                <a:tc>
                  <a:txBody>
                    <a:bodyPr/>
                    <a:lstStyle/>
                    <a:p>
                      <a:r>
                        <a:rPr lang="en-IN" dirty="0" err="1"/>
                        <a:t>Rare.sometimes</a:t>
                      </a:r>
                      <a:r>
                        <a:rPr lang="en-IN" dirty="0"/>
                        <a:t> present in severe AR</a:t>
                      </a:r>
                    </a:p>
                  </a:txBody>
                  <a:tcPr/>
                </a:tc>
                <a:extLst>
                  <a:ext uri="{0D108BD9-81ED-4DB2-BD59-A6C34878D82A}">
                    <a16:rowId xmlns:a16="http://schemas.microsoft.com/office/drawing/2014/main" val="2858067116"/>
                  </a:ext>
                </a:extLst>
              </a:tr>
              <a:tr h="492950">
                <a:tc>
                  <a:txBody>
                    <a:bodyPr/>
                    <a:lstStyle/>
                    <a:p>
                      <a:r>
                        <a:rPr lang="en-IN" dirty="0"/>
                        <a:t>Diastolic murmur</a:t>
                      </a:r>
                    </a:p>
                  </a:txBody>
                  <a:tcPr/>
                </a:tc>
                <a:tc>
                  <a:txBody>
                    <a:bodyPr/>
                    <a:lstStyle/>
                    <a:p>
                      <a:r>
                        <a:rPr lang="en-IN" dirty="0"/>
                        <a:t>Very short duration of AR murmur</a:t>
                      </a:r>
                    </a:p>
                  </a:txBody>
                  <a:tcPr/>
                </a:tc>
                <a:tc>
                  <a:txBody>
                    <a:bodyPr/>
                    <a:lstStyle/>
                    <a:p>
                      <a:r>
                        <a:rPr lang="en-IN" dirty="0"/>
                        <a:t>Classical AR murmur</a:t>
                      </a:r>
                    </a:p>
                  </a:txBody>
                  <a:tcPr/>
                </a:tc>
                <a:extLst>
                  <a:ext uri="{0D108BD9-81ED-4DB2-BD59-A6C34878D82A}">
                    <a16:rowId xmlns:a16="http://schemas.microsoft.com/office/drawing/2014/main" val="1959600938"/>
                  </a:ext>
                </a:extLst>
              </a:tr>
              <a:tr h="492950">
                <a:tc>
                  <a:txBody>
                    <a:bodyPr/>
                    <a:lstStyle/>
                    <a:p>
                      <a:r>
                        <a:rPr lang="en-IN" dirty="0"/>
                        <a:t>Systolic murmur</a:t>
                      </a:r>
                    </a:p>
                  </a:txBody>
                  <a:tcPr/>
                </a:tc>
                <a:tc>
                  <a:txBody>
                    <a:bodyPr/>
                    <a:lstStyle/>
                    <a:p>
                      <a:r>
                        <a:rPr lang="en-IN" dirty="0"/>
                        <a:t>Classical AS murmur</a:t>
                      </a:r>
                    </a:p>
                  </a:txBody>
                  <a:tcPr/>
                </a:tc>
                <a:tc>
                  <a:txBody>
                    <a:bodyPr/>
                    <a:lstStyle/>
                    <a:p>
                      <a:r>
                        <a:rPr lang="en-IN" dirty="0"/>
                        <a:t>Functional </a:t>
                      </a:r>
                      <a:r>
                        <a:rPr lang="en-IN" dirty="0" err="1"/>
                        <a:t>midsystolic</a:t>
                      </a:r>
                      <a:r>
                        <a:rPr lang="en-IN" dirty="0"/>
                        <a:t> ejection murmur may present</a:t>
                      </a:r>
                    </a:p>
                  </a:txBody>
                  <a:tcPr/>
                </a:tc>
                <a:extLst>
                  <a:ext uri="{0D108BD9-81ED-4DB2-BD59-A6C34878D82A}">
                    <a16:rowId xmlns:a16="http://schemas.microsoft.com/office/drawing/2014/main" val="3120293067"/>
                  </a:ext>
                </a:extLst>
              </a:tr>
            </a:tbl>
          </a:graphicData>
        </a:graphic>
      </p:graphicFrame>
    </p:spTree>
    <p:extLst>
      <p:ext uri="{BB962C8B-B14F-4D97-AF65-F5344CB8AC3E}">
        <p14:creationId xmlns:p14="http://schemas.microsoft.com/office/powerpoint/2010/main" val="3794588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139AA6-6A18-0661-A876-0A7FB3EC1F40}"/>
              </a:ext>
            </a:extLst>
          </p:cNvPr>
          <p:cNvSpPr>
            <a:spLocks noGrp="1"/>
          </p:cNvSpPr>
          <p:nvPr>
            <p:ph idx="1"/>
          </p:nvPr>
        </p:nvSpPr>
        <p:spPr/>
        <p:txBody>
          <a:bodyPr/>
          <a:lstStyle/>
          <a:p>
            <a:pPr marL="0" indent="0">
              <a:buNone/>
            </a:pPr>
            <a:endParaRPr lang="en-IN" dirty="0"/>
          </a:p>
          <a:p>
            <a:pPr marL="0" indent="0">
              <a:buNone/>
            </a:pPr>
            <a:endParaRPr lang="en-IN" dirty="0"/>
          </a:p>
          <a:p>
            <a:endParaRPr lang="en-IN" dirty="0"/>
          </a:p>
        </p:txBody>
      </p:sp>
      <p:graphicFrame>
        <p:nvGraphicFramePr>
          <p:cNvPr id="4" name="Table 4">
            <a:extLst>
              <a:ext uri="{FF2B5EF4-FFF2-40B4-BE49-F238E27FC236}">
                <a16:creationId xmlns:a16="http://schemas.microsoft.com/office/drawing/2014/main" id="{3A9BE1EB-83CD-F0E9-BBD3-A5B9B9B7E517}"/>
              </a:ext>
            </a:extLst>
          </p:cNvPr>
          <p:cNvGraphicFramePr>
            <a:graphicFrameLocks noGrp="1"/>
          </p:cNvGraphicFramePr>
          <p:nvPr>
            <p:extLst>
              <p:ext uri="{D42A27DB-BD31-4B8C-83A1-F6EECF244321}">
                <p14:modId xmlns:p14="http://schemas.microsoft.com/office/powerpoint/2010/main" val="943219724"/>
              </p:ext>
            </p:extLst>
          </p:nvPr>
        </p:nvGraphicFramePr>
        <p:xfrm>
          <a:off x="1375052" y="1562470"/>
          <a:ext cx="8514672" cy="4087459"/>
        </p:xfrm>
        <a:graphic>
          <a:graphicData uri="http://schemas.openxmlformats.org/drawingml/2006/table">
            <a:tbl>
              <a:tblPr firstRow="1" bandRow="1">
                <a:tableStyleId>{7DF18680-E054-41AD-8BC1-D1AEF772440D}</a:tableStyleId>
              </a:tblPr>
              <a:tblGrid>
                <a:gridCol w="2838224">
                  <a:extLst>
                    <a:ext uri="{9D8B030D-6E8A-4147-A177-3AD203B41FA5}">
                      <a16:colId xmlns:a16="http://schemas.microsoft.com/office/drawing/2014/main" val="3566407191"/>
                    </a:ext>
                  </a:extLst>
                </a:gridCol>
                <a:gridCol w="2838224">
                  <a:extLst>
                    <a:ext uri="{9D8B030D-6E8A-4147-A177-3AD203B41FA5}">
                      <a16:colId xmlns:a16="http://schemas.microsoft.com/office/drawing/2014/main" val="4191773642"/>
                    </a:ext>
                  </a:extLst>
                </a:gridCol>
                <a:gridCol w="2838224">
                  <a:extLst>
                    <a:ext uri="{9D8B030D-6E8A-4147-A177-3AD203B41FA5}">
                      <a16:colId xmlns:a16="http://schemas.microsoft.com/office/drawing/2014/main" val="3759083791"/>
                    </a:ext>
                  </a:extLst>
                </a:gridCol>
              </a:tblGrid>
              <a:tr h="475134">
                <a:tc>
                  <a:txBody>
                    <a:bodyPr/>
                    <a:lstStyle/>
                    <a:p>
                      <a:endParaRPr lang="en-IN" dirty="0"/>
                    </a:p>
                  </a:txBody>
                  <a:tcPr/>
                </a:tc>
                <a:tc>
                  <a:txBody>
                    <a:bodyPr/>
                    <a:lstStyle/>
                    <a:p>
                      <a:r>
                        <a:rPr lang="en-IN" dirty="0"/>
                        <a:t>AS</a:t>
                      </a:r>
                    </a:p>
                  </a:txBody>
                  <a:tcPr/>
                </a:tc>
                <a:tc>
                  <a:txBody>
                    <a:bodyPr/>
                    <a:lstStyle/>
                    <a:p>
                      <a:r>
                        <a:rPr lang="en-IN" dirty="0"/>
                        <a:t>AR</a:t>
                      </a:r>
                    </a:p>
                  </a:txBody>
                  <a:tcPr/>
                </a:tc>
                <a:extLst>
                  <a:ext uri="{0D108BD9-81ED-4DB2-BD59-A6C34878D82A}">
                    <a16:rowId xmlns:a16="http://schemas.microsoft.com/office/drawing/2014/main" val="1210329887"/>
                  </a:ext>
                </a:extLst>
              </a:tr>
              <a:tr h="19187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dirty="0"/>
                        <a:t>ECG</a:t>
                      </a:r>
                    </a:p>
                    <a:p>
                      <a:endParaRPr lang="en-IN" dirty="0"/>
                    </a:p>
                  </a:txBody>
                  <a:tcPr/>
                </a:tc>
                <a:tc>
                  <a: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u="none" strike="noStrike" kern="1200" cap="none" spc="0" normalizeH="0" baseline="0" noProof="0" dirty="0">
                          <a:ln>
                            <a:noFill/>
                          </a:ln>
                          <a:solidFill>
                            <a:prstClr val="black"/>
                          </a:solidFill>
                          <a:effectLst/>
                          <a:uLnTx/>
                          <a:uFillTx/>
                        </a:rPr>
                        <a:t>LVH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u="none" strike="noStrike" kern="1200" cap="none" spc="0" normalizeH="0" baseline="0" noProof="0" dirty="0">
                          <a:ln>
                            <a:noFill/>
                          </a:ln>
                          <a:solidFill>
                            <a:prstClr val="black"/>
                          </a:solidFill>
                          <a:effectLst/>
                          <a:uLnTx/>
                          <a:uFillTx/>
                        </a:rPr>
                        <a:t>LAH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u="none" strike="noStrike" kern="1200" cap="none" spc="0" normalizeH="0" baseline="0" noProof="0" dirty="0">
                          <a:ln>
                            <a:noFill/>
                          </a:ln>
                          <a:solidFill>
                            <a:prstClr val="black"/>
                          </a:solidFill>
                          <a:effectLst/>
                          <a:uLnTx/>
                          <a:uFillTx/>
                        </a:rPr>
                        <a:t>Heart blocks</a:t>
                      </a:r>
                      <a:endParaRPr kumimoji="0" lang="en-IN" sz="2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457200" indent="-457200">
                        <a:buFont typeface="Arial" panose="020B0604020202020204" pitchFamily="34" charset="0"/>
                        <a:buChar char="•"/>
                      </a:pPr>
                      <a:r>
                        <a:rPr lang="en-IN" sz="2800" dirty="0"/>
                        <a:t>LVH</a:t>
                      </a:r>
                    </a:p>
                    <a:p>
                      <a:pPr marL="457200" indent="-457200">
                        <a:buFont typeface="Arial" panose="020B0604020202020204" pitchFamily="34" charset="0"/>
                        <a:buChar char="•"/>
                      </a:pPr>
                      <a:r>
                        <a:rPr lang="en-IN" sz="2800" dirty="0"/>
                        <a:t>Conduction defects</a:t>
                      </a:r>
                    </a:p>
                  </a:txBody>
                  <a:tcPr/>
                </a:tc>
                <a:extLst>
                  <a:ext uri="{0D108BD9-81ED-4DB2-BD59-A6C34878D82A}">
                    <a16:rowId xmlns:a16="http://schemas.microsoft.com/office/drawing/2014/main" val="4007184253"/>
                  </a:ext>
                </a:extLst>
              </a:tr>
              <a:tr h="609214">
                <a:tc>
                  <a:txBody>
                    <a:bodyPr/>
                    <a:lstStyle/>
                    <a:p>
                      <a:endParaRPr lang="en-IN"/>
                    </a:p>
                  </a:txBody>
                  <a:tcPr/>
                </a:tc>
                <a:tc>
                  <a: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endParaRPr lang="en-IN"/>
                    </a:p>
                  </a:txBody>
                  <a:tcPr/>
                </a:tc>
                <a:extLst>
                  <a:ext uri="{0D108BD9-81ED-4DB2-BD59-A6C34878D82A}">
                    <a16:rowId xmlns:a16="http://schemas.microsoft.com/office/drawing/2014/main" val="1243227702"/>
                  </a:ext>
                </a:extLst>
              </a:tr>
              <a:tr h="609214">
                <a:tc>
                  <a:txBody>
                    <a:bodyPr/>
                    <a:lstStyle/>
                    <a:p>
                      <a:endParaRPr lang="en-IN"/>
                    </a:p>
                  </a:txBody>
                  <a:tcPr/>
                </a:tc>
                <a:tc>
                  <a: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endParaRPr lang="en-IN" dirty="0"/>
                    </a:p>
                  </a:txBody>
                  <a:tcPr/>
                </a:tc>
                <a:extLst>
                  <a:ext uri="{0D108BD9-81ED-4DB2-BD59-A6C34878D82A}">
                    <a16:rowId xmlns:a16="http://schemas.microsoft.com/office/drawing/2014/main" val="3071119443"/>
                  </a:ext>
                </a:extLst>
              </a:tr>
              <a:tr h="475134">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798361347"/>
                  </a:ext>
                </a:extLst>
              </a:tr>
            </a:tbl>
          </a:graphicData>
        </a:graphic>
      </p:graphicFrame>
    </p:spTree>
    <p:extLst>
      <p:ext uri="{BB962C8B-B14F-4D97-AF65-F5344CB8AC3E}">
        <p14:creationId xmlns:p14="http://schemas.microsoft.com/office/powerpoint/2010/main" val="2232631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1E70A-CC7D-9878-3518-3107DC5E6FB9}"/>
              </a:ext>
            </a:extLst>
          </p:cNvPr>
          <p:cNvSpPr>
            <a:spLocks noGrp="1"/>
          </p:cNvSpPr>
          <p:nvPr>
            <p:ph idx="1"/>
          </p:nvPr>
        </p:nvSpPr>
        <p:spPr/>
        <p:txBody>
          <a:bodyPr/>
          <a:lstStyle/>
          <a:p>
            <a:pPr marL="0" indent="0">
              <a:buNone/>
            </a:pPr>
            <a:endParaRPr lang="en-IN" dirty="0"/>
          </a:p>
          <a:p>
            <a:pPr marL="0" indent="0">
              <a:buNone/>
            </a:pPr>
            <a:endParaRPr lang="en-IN" dirty="0"/>
          </a:p>
        </p:txBody>
      </p:sp>
      <p:graphicFrame>
        <p:nvGraphicFramePr>
          <p:cNvPr id="4" name="Table 4">
            <a:extLst>
              <a:ext uri="{FF2B5EF4-FFF2-40B4-BE49-F238E27FC236}">
                <a16:creationId xmlns:a16="http://schemas.microsoft.com/office/drawing/2014/main" id="{85F5C9F3-38F0-D319-417A-1040E9AC0BF2}"/>
              </a:ext>
            </a:extLst>
          </p:cNvPr>
          <p:cNvGraphicFramePr>
            <a:graphicFrameLocks noGrp="1"/>
          </p:cNvGraphicFramePr>
          <p:nvPr>
            <p:extLst>
              <p:ext uri="{D42A27DB-BD31-4B8C-83A1-F6EECF244321}">
                <p14:modId xmlns:p14="http://schemas.microsoft.com/office/powerpoint/2010/main" val="401751410"/>
              </p:ext>
            </p:extLst>
          </p:nvPr>
        </p:nvGraphicFramePr>
        <p:xfrm>
          <a:off x="1801180" y="958789"/>
          <a:ext cx="9056211" cy="4351338"/>
        </p:xfrm>
        <a:graphic>
          <a:graphicData uri="http://schemas.openxmlformats.org/drawingml/2006/table">
            <a:tbl>
              <a:tblPr firstRow="1" bandRow="1">
                <a:tableStyleId>{7DF18680-E054-41AD-8BC1-D1AEF772440D}</a:tableStyleId>
              </a:tblPr>
              <a:tblGrid>
                <a:gridCol w="3018737">
                  <a:extLst>
                    <a:ext uri="{9D8B030D-6E8A-4147-A177-3AD203B41FA5}">
                      <a16:colId xmlns:a16="http://schemas.microsoft.com/office/drawing/2014/main" val="2526964483"/>
                    </a:ext>
                  </a:extLst>
                </a:gridCol>
                <a:gridCol w="2867801">
                  <a:extLst>
                    <a:ext uri="{9D8B030D-6E8A-4147-A177-3AD203B41FA5}">
                      <a16:colId xmlns:a16="http://schemas.microsoft.com/office/drawing/2014/main" val="2488711122"/>
                    </a:ext>
                  </a:extLst>
                </a:gridCol>
                <a:gridCol w="3169673">
                  <a:extLst>
                    <a:ext uri="{9D8B030D-6E8A-4147-A177-3AD203B41FA5}">
                      <a16:colId xmlns:a16="http://schemas.microsoft.com/office/drawing/2014/main" val="943782581"/>
                    </a:ext>
                  </a:extLst>
                </a:gridCol>
              </a:tblGrid>
              <a:tr h="1468965">
                <a:tc>
                  <a:txBody>
                    <a:bodyPr/>
                    <a:lstStyle/>
                    <a:p>
                      <a:endParaRPr lang="en-IN"/>
                    </a:p>
                  </a:txBody>
                  <a:tcPr/>
                </a:tc>
                <a:tc>
                  <a:txBody>
                    <a:bodyPr/>
                    <a:lstStyle/>
                    <a:p>
                      <a:r>
                        <a:rPr lang="en-IN" sz="2800" b="0" dirty="0">
                          <a:solidFill>
                            <a:schemeClr val="tx1"/>
                          </a:solidFill>
                        </a:rPr>
                        <a:t>AS</a:t>
                      </a:r>
                    </a:p>
                  </a:txBody>
                  <a:tcPr/>
                </a:tc>
                <a:tc>
                  <a:txBody>
                    <a:bodyPr/>
                    <a:lstStyle/>
                    <a:p>
                      <a:r>
                        <a:rPr lang="en-IN" sz="2800" b="0" dirty="0">
                          <a:solidFill>
                            <a:schemeClr val="tx1"/>
                          </a:solidFill>
                        </a:rPr>
                        <a:t>AR</a:t>
                      </a:r>
                    </a:p>
                  </a:txBody>
                  <a:tcPr/>
                </a:tc>
                <a:extLst>
                  <a:ext uri="{0D108BD9-81ED-4DB2-BD59-A6C34878D82A}">
                    <a16:rowId xmlns:a16="http://schemas.microsoft.com/office/drawing/2014/main" val="2312608062"/>
                  </a:ext>
                </a:extLst>
              </a:tr>
              <a:tr h="2882373">
                <a:tc>
                  <a:txBody>
                    <a:bodyPr/>
                    <a:lstStyle/>
                    <a:p>
                      <a:r>
                        <a:rPr lang="en-IN" dirty="0"/>
                        <a:t> </a:t>
                      </a:r>
                      <a:r>
                        <a:rPr lang="en-IN" sz="2800" b="1" dirty="0"/>
                        <a:t>XRAY CHEST</a:t>
                      </a:r>
                    </a:p>
                  </a:txBody>
                  <a:tcPr/>
                </a:tc>
                <a:tc>
                  <a:txBody>
                    <a:bodyPr/>
                    <a:lstStyle/>
                    <a:p>
                      <a:pPr marL="285750" indent="-285750">
                        <a:buFont typeface="Arial" panose="020B0604020202020204" pitchFamily="34" charset="0"/>
                        <a:buChar char="•"/>
                      </a:pPr>
                      <a:r>
                        <a:rPr lang="en-IN" dirty="0"/>
                        <a:t>May be normal sized due to concentric LVH</a:t>
                      </a:r>
                    </a:p>
                    <a:p>
                      <a:pPr marL="285750" indent="-285750">
                        <a:buFont typeface="Arial" panose="020B0604020202020204" pitchFamily="34" charset="0"/>
                        <a:buChar char="•"/>
                      </a:pPr>
                      <a:r>
                        <a:rPr lang="en-IN" dirty="0"/>
                        <a:t>Post stenotic dilatation of ascending aorta</a:t>
                      </a:r>
                    </a:p>
                    <a:p>
                      <a:pPr marL="285750" indent="-285750">
                        <a:buFont typeface="Arial" panose="020B0604020202020204" pitchFamily="34" charset="0"/>
                        <a:buChar char="•"/>
                      </a:pPr>
                      <a:r>
                        <a:rPr lang="en-IN" dirty="0"/>
                        <a:t>Calcification of aortic valve</a:t>
                      </a:r>
                    </a:p>
                  </a:txBody>
                  <a:tcPr/>
                </a:tc>
                <a:tc>
                  <a:txBody>
                    <a:bodyPr/>
                    <a:lstStyle/>
                    <a:p>
                      <a:pPr marL="285750" indent="-285750">
                        <a:buFont typeface="Arial" panose="020B0604020202020204" pitchFamily="34" charset="0"/>
                        <a:buChar char="•"/>
                      </a:pPr>
                      <a:r>
                        <a:rPr lang="en-IN" dirty="0"/>
                        <a:t>Cardiomegaly(</a:t>
                      </a:r>
                      <a:r>
                        <a:rPr lang="en-IN" dirty="0" err="1"/>
                        <a:t>cor</a:t>
                      </a:r>
                      <a:r>
                        <a:rPr lang="en-IN" dirty="0"/>
                        <a:t> </a:t>
                      </a:r>
                      <a:r>
                        <a:rPr lang="en-IN" dirty="0" err="1"/>
                        <a:t>bovinum</a:t>
                      </a:r>
                      <a:r>
                        <a:rPr lang="en-IN" dirty="0"/>
                        <a:t>)</a:t>
                      </a:r>
                    </a:p>
                    <a:p>
                      <a:pPr marL="285750" indent="-285750">
                        <a:buFont typeface="Arial" panose="020B0604020202020204" pitchFamily="34" charset="0"/>
                        <a:buChar char="•"/>
                      </a:pPr>
                      <a:r>
                        <a:rPr lang="en-IN" dirty="0"/>
                        <a:t>Aortic root dilatation and prominent aortic knuckle</a:t>
                      </a:r>
                    </a:p>
                  </a:txBody>
                  <a:tcPr/>
                </a:tc>
                <a:extLst>
                  <a:ext uri="{0D108BD9-81ED-4DB2-BD59-A6C34878D82A}">
                    <a16:rowId xmlns:a16="http://schemas.microsoft.com/office/drawing/2014/main" val="904587861"/>
                  </a:ext>
                </a:extLst>
              </a:tr>
            </a:tbl>
          </a:graphicData>
        </a:graphic>
      </p:graphicFrame>
    </p:spTree>
    <p:extLst>
      <p:ext uri="{BB962C8B-B14F-4D97-AF65-F5344CB8AC3E}">
        <p14:creationId xmlns:p14="http://schemas.microsoft.com/office/powerpoint/2010/main" val="288265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DD39-2166-89BF-7561-09A9D58BEBFA}"/>
              </a:ext>
            </a:extLst>
          </p:cNvPr>
          <p:cNvSpPr>
            <a:spLocks noGrp="1"/>
          </p:cNvSpPr>
          <p:nvPr>
            <p:ph type="title"/>
          </p:nvPr>
        </p:nvSpPr>
        <p:spPr/>
        <p:txBody>
          <a:bodyPr/>
          <a:lstStyle/>
          <a:p>
            <a:r>
              <a:rPr lang="en-IN" b="1" dirty="0"/>
              <a:t>DOPPLER ECHOCARDIOGRAPHY</a:t>
            </a:r>
          </a:p>
        </p:txBody>
      </p:sp>
      <p:sp>
        <p:nvSpPr>
          <p:cNvPr id="3" name="Content Placeholder 2">
            <a:extLst>
              <a:ext uri="{FF2B5EF4-FFF2-40B4-BE49-F238E27FC236}">
                <a16:creationId xmlns:a16="http://schemas.microsoft.com/office/drawing/2014/main" id="{3FFBD04E-1ED3-E734-889E-0DB88A7353C7}"/>
              </a:ext>
            </a:extLst>
          </p:cNvPr>
          <p:cNvSpPr>
            <a:spLocks noGrp="1"/>
          </p:cNvSpPr>
          <p:nvPr>
            <p:ph idx="1"/>
          </p:nvPr>
        </p:nvSpPr>
        <p:spPr/>
        <p:txBody>
          <a:bodyPr/>
          <a:lstStyle/>
          <a:p>
            <a:r>
              <a:rPr lang="en-US" dirty="0"/>
              <a:t>The aortic valve area reflects the severity of AS, whereas the effective regurgitant orifice area or regurgitant volume reflects the severity of AR .However, the peak aortic jet velocity and mean gradient increase with AS but also with AR because of increase in transvalvular flow.</a:t>
            </a:r>
          </a:p>
          <a:p>
            <a:r>
              <a:rPr lang="en-US" dirty="0"/>
              <a:t> Peak aortic jet velocity and Doppler mean gradient reflect severity of both AS and AR. Hence, a symptomatic patient with moderate AS and moderate AR having a peak jet velocity ≥4 m/s and a mean gradient ≥40 mm Hg should be considered severe.</a:t>
            </a:r>
          </a:p>
          <a:p>
            <a:endParaRPr lang="en-IN" dirty="0"/>
          </a:p>
        </p:txBody>
      </p:sp>
    </p:spTree>
    <p:extLst>
      <p:ext uri="{BB962C8B-B14F-4D97-AF65-F5344CB8AC3E}">
        <p14:creationId xmlns:p14="http://schemas.microsoft.com/office/powerpoint/2010/main" val="287542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077EFA-BA3C-4EF0-DD27-E2A681FDB89D}"/>
              </a:ext>
            </a:extLst>
          </p:cNvPr>
          <p:cNvSpPr>
            <a:spLocks noGrp="1"/>
          </p:cNvSpPr>
          <p:nvPr>
            <p:ph idx="1"/>
          </p:nvPr>
        </p:nvSpPr>
        <p:spPr>
          <a:xfrm>
            <a:off x="838200" y="701336"/>
            <a:ext cx="10515600" cy="5475627"/>
          </a:xfrm>
        </p:spPr>
        <p:txBody>
          <a:bodyPr>
            <a:normAutofit/>
          </a:bodyPr>
          <a:lstStyle/>
          <a:p>
            <a:pPr marL="0" indent="0">
              <a:buNone/>
            </a:pPr>
            <a:r>
              <a:rPr lang="en-US" sz="3400" b="1" dirty="0"/>
              <a:t>CARDIAC CATHETERIZATION</a:t>
            </a:r>
          </a:p>
          <a:p>
            <a:r>
              <a:rPr lang="en-US" dirty="0"/>
              <a:t>Cardiac catheterization is currently recommended in situations where noninvasive evaluation is inconclusive or discordant with clinical findings and remains commonly performed in patients with multiple VHD</a:t>
            </a:r>
          </a:p>
          <a:p>
            <a:pPr marL="0" indent="0">
              <a:buNone/>
            </a:pPr>
            <a:endParaRPr lang="en-US" dirty="0"/>
          </a:p>
          <a:p>
            <a:pPr marL="0" indent="0">
              <a:buNone/>
            </a:pPr>
            <a:r>
              <a:rPr lang="en-US" b="1" dirty="0"/>
              <a:t>STRESS ECHOCARDIOGRAPHY</a:t>
            </a:r>
          </a:p>
          <a:p>
            <a:r>
              <a:rPr lang="en-US" dirty="0"/>
              <a:t>Low-dose dobutamine stress echocardiography may be helpful to distinguish true severe AS  from </a:t>
            </a:r>
            <a:r>
              <a:rPr lang="en-US" dirty="0" err="1"/>
              <a:t>pseudosevere</a:t>
            </a:r>
            <a:r>
              <a:rPr lang="en-US" dirty="0"/>
              <a:t> AS and to assess LV flow reserve, when the pressure gradient is low and LV ejection fraction is reduced</a:t>
            </a:r>
          </a:p>
          <a:p>
            <a:pPr marL="0" indent="0">
              <a:buNone/>
            </a:pPr>
            <a:r>
              <a:rPr lang="en-US" b="1" dirty="0"/>
              <a:t>MULTIDETECTOR COMPUTED TOMOGRAPHY</a:t>
            </a:r>
          </a:p>
          <a:p>
            <a:r>
              <a:rPr lang="en-US" dirty="0"/>
              <a:t>Multidetector computed tomography is used  when there is evidence of low-flow, low-gradient AS and preserved LV ejection fraction. High calcium scores are consistent with increased severe AS.</a:t>
            </a:r>
            <a:endParaRPr lang="en-IN" dirty="0"/>
          </a:p>
        </p:txBody>
      </p:sp>
    </p:spTree>
    <p:extLst>
      <p:ext uri="{BB962C8B-B14F-4D97-AF65-F5344CB8AC3E}">
        <p14:creationId xmlns:p14="http://schemas.microsoft.com/office/powerpoint/2010/main" val="1488397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5D4B-F8A7-16B9-B258-AB4E0A933954}"/>
              </a:ext>
            </a:extLst>
          </p:cNvPr>
          <p:cNvSpPr>
            <a:spLocks noGrp="1"/>
          </p:cNvSpPr>
          <p:nvPr>
            <p:ph type="title"/>
          </p:nvPr>
        </p:nvSpPr>
        <p:spPr>
          <a:xfrm>
            <a:off x="1451579" y="177553"/>
            <a:ext cx="9603275" cy="1997476"/>
          </a:xfrm>
        </p:spPr>
        <p:txBody>
          <a:bodyPr>
            <a:normAutofit/>
          </a:bodyPr>
          <a:lstStyle/>
          <a:p>
            <a:pPr algn="ctr"/>
            <a:r>
              <a:rPr lang="en-US" b="1" dirty="0"/>
              <a:t>poorer prognosis IN mixed aortic   valve disease (MAVD).</a:t>
            </a:r>
            <a:endParaRPr lang="en-IN" b="1" dirty="0"/>
          </a:p>
        </p:txBody>
      </p:sp>
      <p:sp>
        <p:nvSpPr>
          <p:cNvPr id="3" name="Content Placeholder 2">
            <a:extLst>
              <a:ext uri="{FF2B5EF4-FFF2-40B4-BE49-F238E27FC236}">
                <a16:creationId xmlns:a16="http://schemas.microsoft.com/office/drawing/2014/main" id="{7C05D3A6-5F9E-AA8F-668F-388FE0CB53ED}"/>
              </a:ext>
            </a:extLst>
          </p:cNvPr>
          <p:cNvSpPr>
            <a:spLocks noGrp="1"/>
          </p:cNvSpPr>
          <p:nvPr>
            <p:ph idx="1"/>
          </p:nvPr>
        </p:nvSpPr>
        <p:spPr/>
        <p:txBody>
          <a:bodyPr>
            <a:normAutofit/>
          </a:bodyPr>
          <a:lstStyle/>
          <a:p>
            <a:r>
              <a:rPr lang="en-IN" dirty="0"/>
              <a:t>Increased aortic flow rate	</a:t>
            </a:r>
          </a:p>
          <a:p>
            <a:r>
              <a:rPr lang="en-IN" dirty="0"/>
              <a:t>Peak aortic velocity  ≥4 m/s	</a:t>
            </a:r>
          </a:p>
          <a:p>
            <a:r>
              <a:rPr lang="en-IN" dirty="0"/>
              <a:t>Peak aortic valve  pressure gradient	&gt;45 mm Hg	</a:t>
            </a:r>
          </a:p>
          <a:p>
            <a:r>
              <a:rPr lang="en-IN" dirty="0"/>
              <a:t>LV </a:t>
            </a:r>
            <a:r>
              <a:rPr lang="en-IN" dirty="0" err="1"/>
              <a:t>remodeling</a:t>
            </a:r>
            <a:r>
              <a:rPr lang="en-IN" dirty="0"/>
              <a:t>		</a:t>
            </a:r>
          </a:p>
          <a:p>
            <a:r>
              <a:rPr lang="en-IN" dirty="0"/>
              <a:t>Relative wall thickness	</a:t>
            </a:r>
          </a:p>
          <a:p>
            <a:r>
              <a:rPr lang="en-IN" dirty="0"/>
              <a:t>LV longitudinal dysfunction</a:t>
            </a:r>
          </a:p>
        </p:txBody>
      </p:sp>
    </p:spTree>
    <p:extLst>
      <p:ext uri="{BB962C8B-B14F-4D97-AF65-F5344CB8AC3E}">
        <p14:creationId xmlns:p14="http://schemas.microsoft.com/office/powerpoint/2010/main" val="2137731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BC0D-01ED-A273-0914-B62E674BC291}"/>
              </a:ext>
            </a:extLst>
          </p:cNvPr>
          <p:cNvSpPr>
            <a:spLocks noGrp="1"/>
          </p:cNvSpPr>
          <p:nvPr>
            <p:ph type="title"/>
          </p:nvPr>
        </p:nvSpPr>
        <p:spPr>
          <a:xfrm>
            <a:off x="1451579" y="84339"/>
            <a:ext cx="9603275" cy="1415987"/>
          </a:xfrm>
        </p:spPr>
        <p:txBody>
          <a:bodyPr/>
          <a:lstStyle/>
          <a:p>
            <a:r>
              <a:rPr lang="en-US" b="1" dirty="0"/>
              <a:t>                  DIFFERENTIAL DIAGNOSIS</a:t>
            </a:r>
            <a:endParaRPr lang="en-IN" b="1" dirty="0"/>
          </a:p>
        </p:txBody>
      </p:sp>
      <p:sp>
        <p:nvSpPr>
          <p:cNvPr id="3" name="Content Placeholder 2">
            <a:extLst>
              <a:ext uri="{FF2B5EF4-FFF2-40B4-BE49-F238E27FC236}">
                <a16:creationId xmlns:a16="http://schemas.microsoft.com/office/drawing/2014/main" id="{AACA3BC2-D823-3513-4CD0-2524E61F09E8}"/>
              </a:ext>
            </a:extLst>
          </p:cNvPr>
          <p:cNvSpPr>
            <a:spLocks noGrp="1"/>
          </p:cNvSpPr>
          <p:nvPr>
            <p:ph idx="1"/>
          </p:nvPr>
        </p:nvSpPr>
        <p:spPr>
          <a:xfrm>
            <a:off x="838200" y="2032986"/>
            <a:ext cx="10515600" cy="4749552"/>
          </a:xfrm>
        </p:spPr>
        <p:txBody>
          <a:bodyPr/>
          <a:lstStyle/>
          <a:p>
            <a:r>
              <a:rPr lang="en-US" b="1" dirty="0"/>
              <a:t>PDA</a:t>
            </a:r>
            <a:r>
              <a:rPr lang="en-US" dirty="0"/>
              <a:t>- Water hammer pulse, best audible in left infraclavicular area and left 2</a:t>
            </a:r>
            <a:r>
              <a:rPr lang="en-US" baseline="30000" dirty="0"/>
              <a:t>nd</a:t>
            </a:r>
            <a:r>
              <a:rPr lang="en-US" dirty="0"/>
              <a:t> ICS .</a:t>
            </a:r>
            <a:r>
              <a:rPr lang="en-US" dirty="0" err="1"/>
              <a:t>Systolo</a:t>
            </a:r>
            <a:r>
              <a:rPr lang="en-US" dirty="0"/>
              <a:t>- diastolic thrill present.</a:t>
            </a:r>
          </a:p>
          <a:p>
            <a:r>
              <a:rPr lang="en-US" b="1" dirty="0"/>
              <a:t>Rupture of sinus of Valsalva</a:t>
            </a:r>
            <a:r>
              <a:rPr lang="en-US" dirty="0"/>
              <a:t>- chest pain with continuous murmur along left sternal border.</a:t>
            </a:r>
          </a:p>
          <a:p>
            <a:r>
              <a:rPr lang="en-US" b="1" dirty="0"/>
              <a:t>Coronary AV fistula</a:t>
            </a:r>
            <a:r>
              <a:rPr lang="en-US" dirty="0"/>
              <a:t>- Along left sternal </a:t>
            </a:r>
            <a:r>
              <a:rPr lang="en-US" dirty="0" err="1"/>
              <a:t>edge,superficial</a:t>
            </a:r>
            <a:r>
              <a:rPr lang="en-US" dirty="0"/>
              <a:t> ,harsh</a:t>
            </a:r>
          </a:p>
          <a:p>
            <a:r>
              <a:rPr lang="en-US" b="1" dirty="0"/>
              <a:t>Pulmonary AV fistula</a:t>
            </a:r>
            <a:r>
              <a:rPr lang="en-US" dirty="0"/>
              <a:t>- Along left 2</a:t>
            </a:r>
            <a:r>
              <a:rPr lang="en-US" baseline="30000" dirty="0"/>
              <a:t>nd</a:t>
            </a:r>
            <a:r>
              <a:rPr lang="en-US" dirty="0"/>
              <a:t> ICS.</a:t>
            </a:r>
          </a:p>
          <a:p>
            <a:r>
              <a:rPr lang="en-US" b="1" dirty="0"/>
              <a:t>Aortopulmonary window- </a:t>
            </a:r>
            <a:r>
              <a:rPr lang="en-US" dirty="0"/>
              <a:t>Along left 3</a:t>
            </a:r>
            <a:r>
              <a:rPr lang="en-US" baseline="30000" dirty="0"/>
              <a:t>rd</a:t>
            </a:r>
            <a:r>
              <a:rPr lang="en-US" dirty="0"/>
              <a:t> ICS.</a:t>
            </a:r>
          </a:p>
          <a:p>
            <a:r>
              <a:rPr lang="en-US" b="1" dirty="0"/>
              <a:t>VSD with  AR , MS</a:t>
            </a:r>
            <a:r>
              <a:rPr lang="en-US" dirty="0"/>
              <a:t> with  </a:t>
            </a:r>
            <a:r>
              <a:rPr lang="en-US" b="1" dirty="0"/>
              <a:t>MR</a:t>
            </a:r>
            <a:r>
              <a:rPr lang="en-US" dirty="0"/>
              <a:t>.</a:t>
            </a:r>
          </a:p>
          <a:p>
            <a:endParaRPr lang="en-US" dirty="0"/>
          </a:p>
          <a:p>
            <a:endParaRPr lang="en-US" dirty="0"/>
          </a:p>
          <a:p>
            <a:endParaRPr lang="en-US" dirty="0"/>
          </a:p>
          <a:p>
            <a:endParaRPr lang="en-IN" dirty="0"/>
          </a:p>
        </p:txBody>
      </p:sp>
    </p:spTree>
    <p:extLst>
      <p:ext uri="{BB962C8B-B14F-4D97-AF65-F5344CB8AC3E}">
        <p14:creationId xmlns:p14="http://schemas.microsoft.com/office/powerpoint/2010/main" val="1623786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D1AD-D937-8445-D709-CA5D07CA62E3}"/>
              </a:ext>
            </a:extLst>
          </p:cNvPr>
          <p:cNvSpPr>
            <a:spLocks noGrp="1"/>
          </p:cNvSpPr>
          <p:nvPr>
            <p:ph type="title"/>
          </p:nvPr>
        </p:nvSpPr>
        <p:spPr>
          <a:xfrm>
            <a:off x="1451579" y="266331"/>
            <a:ext cx="9603275" cy="1242873"/>
          </a:xfrm>
        </p:spPr>
        <p:txBody>
          <a:bodyPr/>
          <a:lstStyle/>
          <a:p>
            <a:r>
              <a:rPr lang="en-IN" b="1" dirty="0"/>
              <a:t>              MANAGEMENT OF MAVD</a:t>
            </a:r>
          </a:p>
        </p:txBody>
      </p:sp>
      <p:sp>
        <p:nvSpPr>
          <p:cNvPr id="3" name="Content Placeholder 2">
            <a:extLst>
              <a:ext uri="{FF2B5EF4-FFF2-40B4-BE49-F238E27FC236}">
                <a16:creationId xmlns:a16="http://schemas.microsoft.com/office/drawing/2014/main" id="{864CC647-27C0-FF79-2B1C-3F1C64A658F5}"/>
              </a:ext>
            </a:extLst>
          </p:cNvPr>
          <p:cNvSpPr>
            <a:spLocks noGrp="1"/>
          </p:cNvSpPr>
          <p:nvPr>
            <p:ph idx="1"/>
          </p:nvPr>
        </p:nvSpPr>
        <p:spPr>
          <a:xfrm>
            <a:off x="838200" y="1961965"/>
            <a:ext cx="10515600" cy="4731798"/>
          </a:xfrm>
        </p:spPr>
        <p:txBody>
          <a:bodyPr>
            <a:normAutofit/>
          </a:bodyPr>
          <a:lstStyle/>
          <a:p>
            <a:pPr marL="0" indent="0">
              <a:buNone/>
            </a:pPr>
            <a:r>
              <a:rPr lang="en-US" dirty="0"/>
              <a:t>  MAVD may present as</a:t>
            </a:r>
          </a:p>
          <a:p>
            <a:pPr marL="0" indent="0">
              <a:buNone/>
            </a:pPr>
            <a:endParaRPr lang="en-US" dirty="0"/>
          </a:p>
          <a:p>
            <a:r>
              <a:rPr lang="en-US" dirty="0"/>
              <a:t>The combination of severe stenosis and regurgitation</a:t>
            </a:r>
          </a:p>
          <a:p>
            <a:r>
              <a:rPr lang="en-US" dirty="0"/>
              <a:t>The combination of severe stenosis  and non severe regurgitation </a:t>
            </a:r>
          </a:p>
          <a:p>
            <a:r>
              <a:rPr lang="en-US" dirty="0"/>
              <a:t>The combination of severe regurgitation and non severe stenosis</a:t>
            </a:r>
          </a:p>
          <a:p>
            <a:r>
              <a:rPr lang="en-US" dirty="0"/>
              <a:t>The combination of moderate stenosis and moderate regurgitation</a:t>
            </a:r>
          </a:p>
          <a:p>
            <a:pPr marL="0" indent="0">
              <a:buNone/>
            </a:pPr>
            <a:endParaRPr lang="en-US" dirty="0"/>
          </a:p>
          <a:p>
            <a:pPr marL="0" indent="0">
              <a:buNone/>
            </a:pPr>
            <a:r>
              <a:rPr lang="en-US" dirty="0"/>
              <a:t> If one severe lesion is associated with ≥1 non severe lesions , the management of the most severely diseased valve is defined by current guidelines. </a:t>
            </a:r>
            <a:endParaRPr lang="en-IN" dirty="0"/>
          </a:p>
        </p:txBody>
      </p:sp>
    </p:spTree>
    <p:extLst>
      <p:ext uri="{BB962C8B-B14F-4D97-AF65-F5344CB8AC3E}">
        <p14:creationId xmlns:p14="http://schemas.microsoft.com/office/powerpoint/2010/main" val="1147564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35E70EF9-7351-8C36-8178-FBEDFADFFCE6}"/>
              </a:ext>
            </a:extLst>
          </p:cNvPr>
          <p:cNvGraphicFramePr>
            <a:graphicFrameLocks noGrp="1"/>
          </p:cNvGraphicFramePr>
          <p:nvPr>
            <p:ph idx="1"/>
            <p:extLst>
              <p:ext uri="{D42A27DB-BD31-4B8C-83A1-F6EECF244321}">
                <p14:modId xmlns:p14="http://schemas.microsoft.com/office/powerpoint/2010/main" val="3517919987"/>
              </p:ext>
            </p:extLst>
          </p:nvPr>
        </p:nvGraphicFramePr>
        <p:xfrm>
          <a:off x="0" y="79899"/>
          <a:ext cx="12191999" cy="5719239"/>
        </p:xfrm>
        <a:graphic>
          <a:graphicData uri="http://schemas.openxmlformats.org/drawingml/2006/table">
            <a:tbl>
              <a:tblPr>
                <a:tableStyleId>{5C22544A-7EE6-4342-B048-85BDC9FD1C3A}</a:tableStyleId>
              </a:tblPr>
              <a:tblGrid>
                <a:gridCol w="3047999">
                  <a:extLst>
                    <a:ext uri="{9D8B030D-6E8A-4147-A177-3AD203B41FA5}">
                      <a16:colId xmlns:a16="http://schemas.microsoft.com/office/drawing/2014/main" val="3485391790"/>
                    </a:ext>
                  </a:extLst>
                </a:gridCol>
                <a:gridCol w="2509422">
                  <a:extLst>
                    <a:ext uri="{9D8B030D-6E8A-4147-A177-3AD203B41FA5}">
                      <a16:colId xmlns:a16="http://schemas.microsoft.com/office/drawing/2014/main" val="711177833"/>
                    </a:ext>
                  </a:extLst>
                </a:gridCol>
                <a:gridCol w="3586579">
                  <a:extLst>
                    <a:ext uri="{9D8B030D-6E8A-4147-A177-3AD203B41FA5}">
                      <a16:colId xmlns:a16="http://schemas.microsoft.com/office/drawing/2014/main" val="868956060"/>
                    </a:ext>
                  </a:extLst>
                </a:gridCol>
                <a:gridCol w="3047999">
                  <a:extLst>
                    <a:ext uri="{9D8B030D-6E8A-4147-A177-3AD203B41FA5}">
                      <a16:colId xmlns:a16="http://schemas.microsoft.com/office/drawing/2014/main" val="254726669"/>
                    </a:ext>
                  </a:extLst>
                </a:gridCol>
              </a:tblGrid>
              <a:tr h="386411">
                <a:tc>
                  <a:txBody>
                    <a:bodyPr/>
                    <a:lstStyle/>
                    <a:p>
                      <a:endParaRPr lang="en-IN" dirty="0"/>
                    </a:p>
                  </a:txBody>
                  <a:tcPr/>
                </a:tc>
                <a:tc>
                  <a:txBody>
                    <a:bodyPr/>
                    <a:lstStyle/>
                    <a:p>
                      <a:r>
                        <a:rPr lang="pt-BR" dirty="0"/>
                        <a:t>Mild AR </a:t>
                      </a:r>
                      <a:endParaRPr lang="en-IN" dirty="0"/>
                    </a:p>
                  </a:txBody>
                  <a:tcPr/>
                </a:tc>
                <a:tc>
                  <a:txBody>
                    <a:bodyPr/>
                    <a:lstStyle/>
                    <a:p>
                      <a:r>
                        <a:rPr lang="pt-BR" dirty="0"/>
                        <a:t> Moderate AR</a:t>
                      </a:r>
                      <a:endParaRPr lang="en-IN" dirty="0"/>
                    </a:p>
                  </a:txBody>
                  <a:tcPr/>
                </a:tc>
                <a:tc>
                  <a:txBody>
                    <a:bodyPr/>
                    <a:lstStyle/>
                    <a:p>
                      <a:pPr marL="0" indent="0">
                        <a:buFont typeface="Arial" panose="020B0604020202020204" pitchFamily="34" charset="0"/>
                        <a:buNone/>
                      </a:pPr>
                      <a:r>
                        <a:rPr lang="pt-BR" dirty="0"/>
                        <a:t>   Severe AR</a:t>
                      </a:r>
                      <a:endParaRPr lang="en-IN" dirty="0"/>
                    </a:p>
                  </a:txBody>
                  <a:tcPr/>
                </a:tc>
                <a:extLst>
                  <a:ext uri="{0D108BD9-81ED-4DB2-BD59-A6C34878D82A}">
                    <a16:rowId xmlns:a16="http://schemas.microsoft.com/office/drawing/2014/main" val="2792318158"/>
                  </a:ext>
                </a:extLst>
              </a:tr>
              <a:tr h="2036997">
                <a:tc>
                  <a:txBody>
                    <a:bodyPr/>
                    <a:lstStyle/>
                    <a:p>
                      <a:r>
                        <a:rPr lang="en-IN" dirty="0"/>
                        <a:t>Mild AS</a:t>
                      </a:r>
                    </a:p>
                  </a:txBody>
                  <a:tcPr/>
                </a:tc>
                <a:tc>
                  <a:txBody>
                    <a:bodyPr/>
                    <a:lstStyle/>
                    <a:p>
                      <a:pPr marL="285750" indent="-285750">
                        <a:buFont typeface="Arial" panose="020B0604020202020204" pitchFamily="34" charset="0"/>
                        <a:buChar char="•"/>
                      </a:pPr>
                      <a:r>
                        <a:rPr lang="en-IN" dirty="0"/>
                        <a:t>Mild/moderate MAVD </a:t>
                      </a:r>
                    </a:p>
                    <a:p>
                      <a:pPr marL="285750" indent="-285750">
                        <a:buFont typeface="Arial" panose="020B0604020202020204" pitchFamily="34" charset="0"/>
                        <a:buChar char="•"/>
                      </a:pPr>
                      <a:r>
                        <a:rPr lang="en-IN" dirty="0"/>
                        <a:t>No indication for AV Intervention</a:t>
                      </a:r>
                    </a:p>
                  </a:txBody>
                  <a:tcPr/>
                </a:tc>
                <a:tc>
                  <a:txBody>
                    <a:bodyPr/>
                    <a:lstStyle/>
                    <a:p>
                      <a:pPr marL="285750" indent="-285750">
                        <a:buFont typeface="Arial" panose="020B0604020202020204" pitchFamily="34" charset="0"/>
                        <a:buChar char="•"/>
                      </a:pPr>
                      <a:r>
                        <a:rPr lang="en-IN" dirty="0"/>
                        <a:t>Moderate MAVD </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No indication for AV Intervention</a:t>
                      </a:r>
                    </a:p>
                  </a:txBody>
                  <a:tcPr/>
                </a:tc>
                <a:tc>
                  <a:txBody>
                    <a:bodyPr/>
                    <a:lstStyle/>
                    <a:p>
                      <a:pPr marL="285750" indent="-285750">
                        <a:buFont typeface="Arial" panose="020B0604020202020204" pitchFamily="34" charset="0"/>
                        <a:buChar char="•"/>
                      </a:pPr>
                      <a:r>
                        <a:rPr lang="en-IN" dirty="0"/>
                        <a:t>Severe MAVD </a:t>
                      </a:r>
                    </a:p>
                    <a:p>
                      <a:pPr marL="285750" indent="-285750">
                        <a:buFont typeface="Arial" panose="020B0604020202020204" pitchFamily="34" charset="0"/>
                        <a:buChar char="•"/>
                      </a:pPr>
                      <a:r>
                        <a:rPr lang="en-IN" dirty="0"/>
                        <a:t> (class I) if:  Symptoms, LVEF ≤50%, and/or undergoing other cardiac surgery. </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 (Class </a:t>
                      </a:r>
                      <a:r>
                        <a:rPr lang="en-IN" dirty="0" err="1"/>
                        <a:t>IIa</a:t>
                      </a:r>
                      <a:r>
                        <a:rPr lang="en-IN" dirty="0"/>
                        <a:t>) if:  Asymptomatic, LVEF &gt;50% and LVESD ≥50mm.</a:t>
                      </a:r>
                    </a:p>
                  </a:txBody>
                  <a:tcPr/>
                </a:tc>
                <a:extLst>
                  <a:ext uri="{0D108BD9-81ED-4DB2-BD59-A6C34878D82A}">
                    <a16:rowId xmlns:a16="http://schemas.microsoft.com/office/drawing/2014/main" val="2270599963"/>
                  </a:ext>
                </a:extLst>
              </a:tr>
              <a:tr h="2772508">
                <a:tc>
                  <a:txBody>
                    <a:bodyPr/>
                    <a:lstStyle/>
                    <a:p>
                      <a:r>
                        <a:rPr lang="en-IN" dirty="0"/>
                        <a:t>Moderate AS</a:t>
                      </a:r>
                    </a:p>
                  </a:txBody>
                  <a:tcPr/>
                </a:tc>
                <a:tc>
                  <a:txBody>
                    <a:bodyPr/>
                    <a:lstStyle/>
                    <a:p>
                      <a:pPr marL="285750" indent="-285750">
                        <a:buFont typeface="Arial" panose="020B0604020202020204" pitchFamily="34" charset="0"/>
                        <a:buChar char="•"/>
                      </a:pPr>
                      <a:r>
                        <a:rPr lang="en-IN" dirty="0"/>
                        <a:t>Moderate MAVD </a:t>
                      </a:r>
                    </a:p>
                    <a:p>
                      <a:pPr marL="285750" indent="-285750">
                        <a:buFont typeface="Arial" panose="020B0604020202020204" pitchFamily="34" charset="0"/>
                        <a:buChar char="•"/>
                      </a:pPr>
                      <a:r>
                        <a:rPr lang="en-IN" dirty="0"/>
                        <a:t>No indication for AV Intervention </a:t>
                      </a:r>
                    </a:p>
                  </a:txBody>
                  <a:tcPr/>
                </a:tc>
                <a:tc>
                  <a:txBody>
                    <a:bodyPr/>
                    <a:lstStyle/>
                    <a:p>
                      <a:pPr marL="285750" indent="-285750">
                        <a:buFont typeface="Arial" panose="020B0604020202020204" pitchFamily="34" charset="0"/>
                        <a:buChar char="•"/>
                      </a:pPr>
                      <a:r>
                        <a:rPr lang="en-IN" dirty="0"/>
                        <a:t>Likely severe MAVD</a:t>
                      </a:r>
                    </a:p>
                    <a:p>
                      <a:pPr marL="285750" indent="-285750">
                        <a:buFont typeface="Arial" panose="020B0604020202020204" pitchFamily="34" charset="0"/>
                        <a:buChar char="•"/>
                      </a:pPr>
                      <a:r>
                        <a:rPr lang="en-IN" dirty="0"/>
                        <a:t>(Class I) if</a:t>
                      </a:r>
                    </a:p>
                    <a:p>
                      <a:pPr marL="285750" indent="-285750">
                        <a:buFont typeface="Arial" panose="020B0604020202020204" pitchFamily="34" charset="0"/>
                        <a:buChar char="•"/>
                      </a:pPr>
                      <a:r>
                        <a:rPr lang="en-IN" dirty="0"/>
                        <a:t> High </a:t>
                      </a:r>
                      <a:r>
                        <a:rPr lang="en-IN" dirty="0" err="1"/>
                        <a:t>gradient,Symptoms</a:t>
                      </a:r>
                      <a:r>
                        <a:rPr lang="en-IN" dirty="0"/>
                        <a:t>, LVEF ≤50%, and/or undergoing other cardiac surgery.</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(class </a:t>
                      </a:r>
                      <a:r>
                        <a:rPr lang="en-IN" dirty="0" err="1"/>
                        <a:t>IIa</a:t>
                      </a:r>
                      <a:r>
                        <a:rPr lang="en-IN" dirty="0"/>
                        <a:t>) if:  Low gradient, Symptoms, LVEF ≤50%, and/or LVESD ≥50mm.</a:t>
                      </a:r>
                    </a:p>
                  </a:txBody>
                  <a:tcPr/>
                </a:tc>
                <a:tc>
                  <a:txBody>
                    <a:bodyPr/>
                    <a:lstStyle/>
                    <a:p>
                      <a:pPr marL="285750" indent="-285750">
                        <a:buFont typeface="Arial" panose="020B0604020202020204" pitchFamily="34" charset="0"/>
                        <a:buChar char="•"/>
                      </a:pPr>
                      <a:r>
                        <a:rPr lang="en-IN" dirty="0"/>
                        <a:t>Severe MAVD </a:t>
                      </a:r>
                    </a:p>
                    <a:p>
                      <a:pPr marL="285750" indent="-285750">
                        <a:buFont typeface="Arial" panose="020B0604020202020204" pitchFamily="34" charset="0"/>
                        <a:buChar char="•"/>
                      </a:pPr>
                      <a:r>
                        <a:rPr lang="en-IN" dirty="0"/>
                        <a:t>(class I) if: Symptoms, LVEF ≤50%, and/or undergoing other cardiac surgery. </a:t>
                      </a:r>
                    </a:p>
                    <a:p>
                      <a:pPr marL="285750" indent="-285750">
                        <a:buFont typeface="Arial" panose="020B0604020202020204" pitchFamily="34" charset="0"/>
                        <a:buChar char="•"/>
                      </a:pPr>
                      <a:r>
                        <a:rPr lang="en-IN" dirty="0"/>
                        <a:t>(class </a:t>
                      </a:r>
                      <a:r>
                        <a:rPr lang="en-IN" dirty="0" err="1"/>
                        <a:t>IIa</a:t>
                      </a:r>
                      <a:r>
                        <a:rPr lang="en-IN" dirty="0"/>
                        <a:t>) if:  Asymptomatic, LVEF &gt;50%and LVESD ≥50mm.</a:t>
                      </a:r>
                    </a:p>
                  </a:txBody>
                  <a:tcPr/>
                </a:tc>
                <a:extLst>
                  <a:ext uri="{0D108BD9-81ED-4DB2-BD59-A6C34878D82A}">
                    <a16:rowId xmlns:a16="http://schemas.microsoft.com/office/drawing/2014/main" val="4217319704"/>
                  </a:ext>
                </a:extLst>
              </a:tr>
            </a:tbl>
          </a:graphicData>
        </a:graphic>
      </p:graphicFrame>
    </p:spTree>
    <p:extLst>
      <p:ext uri="{BB962C8B-B14F-4D97-AF65-F5344CB8AC3E}">
        <p14:creationId xmlns:p14="http://schemas.microsoft.com/office/powerpoint/2010/main" val="2347892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1C586070-F136-15A1-A0A1-D9DDA185E52D}"/>
              </a:ext>
            </a:extLst>
          </p:cNvPr>
          <p:cNvGraphicFramePr>
            <a:graphicFrameLocks noGrp="1"/>
          </p:cNvGraphicFramePr>
          <p:nvPr>
            <p:ph idx="1"/>
            <p:extLst>
              <p:ext uri="{D42A27DB-BD31-4B8C-83A1-F6EECF244321}">
                <p14:modId xmlns:p14="http://schemas.microsoft.com/office/powerpoint/2010/main" val="757461118"/>
              </p:ext>
            </p:extLst>
          </p:nvPr>
        </p:nvGraphicFramePr>
        <p:xfrm>
          <a:off x="328474" y="390114"/>
          <a:ext cx="10515596" cy="6367964"/>
        </p:xfrm>
        <a:graphic>
          <a:graphicData uri="http://schemas.openxmlformats.org/drawingml/2006/table">
            <a:tbl>
              <a:tblPr>
                <a:tableStyleId>{5C22544A-7EE6-4342-B048-85BDC9FD1C3A}</a:tableStyleId>
              </a:tblPr>
              <a:tblGrid>
                <a:gridCol w="2628899">
                  <a:extLst>
                    <a:ext uri="{9D8B030D-6E8A-4147-A177-3AD203B41FA5}">
                      <a16:colId xmlns:a16="http://schemas.microsoft.com/office/drawing/2014/main" val="1577353899"/>
                    </a:ext>
                  </a:extLst>
                </a:gridCol>
                <a:gridCol w="2628899">
                  <a:extLst>
                    <a:ext uri="{9D8B030D-6E8A-4147-A177-3AD203B41FA5}">
                      <a16:colId xmlns:a16="http://schemas.microsoft.com/office/drawing/2014/main" val="1065917726"/>
                    </a:ext>
                  </a:extLst>
                </a:gridCol>
                <a:gridCol w="2628899">
                  <a:extLst>
                    <a:ext uri="{9D8B030D-6E8A-4147-A177-3AD203B41FA5}">
                      <a16:colId xmlns:a16="http://schemas.microsoft.com/office/drawing/2014/main" val="3285835955"/>
                    </a:ext>
                  </a:extLst>
                </a:gridCol>
                <a:gridCol w="2628899">
                  <a:extLst>
                    <a:ext uri="{9D8B030D-6E8A-4147-A177-3AD203B41FA5}">
                      <a16:colId xmlns:a16="http://schemas.microsoft.com/office/drawing/2014/main" val="800102332"/>
                    </a:ext>
                  </a:extLst>
                </a:gridCol>
              </a:tblGrid>
              <a:tr h="515804">
                <a:tc>
                  <a:txBody>
                    <a:bodyPr/>
                    <a:lstStyle/>
                    <a:p>
                      <a:endParaRPr lang="en-IN" dirty="0"/>
                    </a:p>
                  </a:txBody>
                  <a:tcPr/>
                </a:tc>
                <a:tc>
                  <a:txBody>
                    <a:bodyPr/>
                    <a:lstStyle/>
                    <a:p>
                      <a:r>
                        <a:rPr lang="en-IN" dirty="0"/>
                        <a:t>Mild AR</a:t>
                      </a:r>
                    </a:p>
                  </a:txBody>
                  <a:tcPr/>
                </a:tc>
                <a:tc>
                  <a:txBody>
                    <a:bodyPr/>
                    <a:lstStyle/>
                    <a:p>
                      <a:r>
                        <a:rPr lang="en-IN" dirty="0"/>
                        <a:t>Moderate AR</a:t>
                      </a:r>
                    </a:p>
                  </a:txBody>
                  <a:tcPr/>
                </a:tc>
                <a:tc>
                  <a:txBody>
                    <a:bodyPr/>
                    <a:lstStyle/>
                    <a:p>
                      <a:r>
                        <a:rPr lang="en-IN" dirty="0"/>
                        <a:t>Severe AR</a:t>
                      </a:r>
                    </a:p>
                  </a:txBody>
                  <a:tcPr/>
                </a:tc>
                <a:extLst>
                  <a:ext uri="{0D108BD9-81ED-4DB2-BD59-A6C34878D82A}">
                    <a16:rowId xmlns:a16="http://schemas.microsoft.com/office/drawing/2014/main" val="1151770906"/>
                  </a:ext>
                </a:extLst>
              </a:tr>
              <a:tr h="3794680">
                <a:tc>
                  <a:txBody>
                    <a:bodyPr/>
                    <a:lstStyle/>
                    <a:p>
                      <a:r>
                        <a:rPr lang="en-IN" dirty="0"/>
                        <a:t>Severe AS</a:t>
                      </a:r>
                    </a:p>
                  </a:txBody>
                  <a:tcPr/>
                </a:tc>
                <a:tc>
                  <a:txBody>
                    <a:bodyPr/>
                    <a:lstStyle/>
                    <a:p>
                      <a:r>
                        <a:rPr lang="en-IN" dirty="0"/>
                        <a:t>Severe MAVD</a:t>
                      </a:r>
                    </a:p>
                    <a:p>
                      <a:r>
                        <a:rPr lang="en-IN" dirty="0"/>
                        <a:t>AV intervention (class I) if:</a:t>
                      </a:r>
                    </a:p>
                    <a:p>
                      <a:r>
                        <a:rPr lang="en-IN" dirty="0"/>
                        <a:t>► High gradient.</a:t>
                      </a:r>
                    </a:p>
                    <a:p>
                      <a:r>
                        <a:rPr lang="en-IN" dirty="0"/>
                        <a:t>► Symptoms, LVEF &lt;50%and/or undergoing other</a:t>
                      </a:r>
                    </a:p>
                    <a:p>
                      <a:r>
                        <a:rPr lang="en-IN" dirty="0"/>
                        <a:t>cardiac surgery.</a:t>
                      </a:r>
                    </a:p>
                    <a:p>
                      <a:endParaRPr lang="en-IN" dirty="0"/>
                    </a:p>
                    <a:p>
                      <a:r>
                        <a:rPr lang="en-IN" dirty="0"/>
                        <a:t> (class </a:t>
                      </a:r>
                      <a:r>
                        <a:rPr lang="en-IN" dirty="0" err="1"/>
                        <a:t>IIa</a:t>
                      </a:r>
                      <a:r>
                        <a:rPr lang="en-IN" dirty="0"/>
                        <a:t>) if:</a:t>
                      </a:r>
                    </a:p>
                    <a:p>
                      <a:r>
                        <a:rPr lang="en-IN" dirty="0"/>
                        <a:t>► Low flow, low gradient.</a:t>
                      </a:r>
                    </a:p>
                    <a:p>
                      <a:r>
                        <a:rPr lang="en-IN" dirty="0"/>
                        <a:t>► Symptoms and/or LVEF &lt;50%.</a:t>
                      </a:r>
                    </a:p>
                    <a:p>
                      <a:r>
                        <a:rPr lang="en-IN" dirty="0"/>
                        <a:t>► Confirmation of severe AS by  MDCT.</a:t>
                      </a:r>
                    </a:p>
                    <a:p>
                      <a:r>
                        <a:rPr lang="en-IN" dirty="0"/>
                        <a:t>AV intervention (class </a:t>
                      </a:r>
                      <a:r>
                        <a:rPr lang="en-IN" dirty="0" err="1"/>
                        <a:t>IIa</a:t>
                      </a:r>
                      <a:r>
                        <a:rPr lang="en-IN" dirty="0"/>
                        <a:t>) if:</a:t>
                      </a:r>
                    </a:p>
                    <a:p>
                      <a:r>
                        <a:rPr lang="en-IN" dirty="0"/>
                        <a:t>► High gradient.</a:t>
                      </a:r>
                    </a:p>
                    <a:p>
                      <a:r>
                        <a:rPr lang="en-IN" dirty="0"/>
                        <a:t>► Asymptomatic and LVEF ≥50%.</a:t>
                      </a:r>
                    </a:p>
                    <a:p>
                      <a:r>
                        <a:rPr lang="en-IN" dirty="0"/>
                        <a:t>► Low surgical risk.</a:t>
                      </a:r>
                    </a:p>
                  </a:txBody>
                  <a:tcPr/>
                </a:tc>
                <a:tc>
                  <a:txBody>
                    <a:bodyPr/>
                    <a:lstStyle/>
                    <a:p>
                      <a:r>
                        <a:rPr lang="en-IN" dirty="0"/>
                        <a:t>Severe MAVD</a:t>
                      </a:r>
                    </a:p>
                    <a:p>
                      <a:r>
                        <a:rPr lang="en-IN" dirty="0"/>
                        <a:t>AV intervention (class I) if:</a:t>
                      </a:r>
                    </a:p>
                    <a:p>
                      <a:r>
                        <a:rPr lang="en-IN" dirty="0"/>
                        <a:t>► High gradient.</a:t>
                      </a:r>
                    </a:p>
                    <a:p>
                      <a:r>
                        <a:rPr lang="en-IN" dirty="0"/>
                        <a:t>► Symptoms, LVEF &lt;50%and/or undergoing other</a:t>
                      </a:r>
                    </a:p>
                    <a:p>
                      <a:r>
                        <a:rPr lang="en-IN" dirty="0"/>
                        <a:t>cardiac surgery.</a:t>
                      </a:r>
                    </a:p>
                    <a:p>
                      <a:endParaRPr lang="en-IN" dirty="0"/>
                    </a:p>
                    <a:p>
                      <a:r>
                        <a:rPr lang="en-IN" dirty="0"/>
                        <a:t>(class </a:t>
                      </a:r>
                      <a:r>
                        <a:rPr lang="en-IN" dirty="0" err="1"/>
                        <a:t>IIa</a:t>
                      </a:r>
                      <a:r>
                        <a:rPr lang="en-IN" dirty="0"/>
                        <a:t>) if:</a:t>
                      </a:r>
                    </a:p>
                    <a:p>
                      <a:r>
                        <a:rPr lang="en-IN" dirty="0"/>
                        <a:t>► Low flow, low gradient.</a:t>
                      </a:r>
                    </a:p>
                    <a:p>
                      <a:r>
                        <a:rPr lang="en-IN" dirty="0"/>
                        <a:t>► Symptoms and/or LVEF &lt;50%.</a:t>
                      </a:r>
                    </a:p>
                    <a:p>
                      <a:r>
                        <a:rPr lang="en-IN" dirty="0"/>
                        <a:t>► High gradient.</a:t>
                      </a:r>
                    </a:p>
                    <a:p>
                      <a:r>
                        <a:rPr lang="en-IN" dirty="0"/>
                        <a:t>► Asymptomatic and LVEF ≥50%.</a:t>
                      </a:r>
                    </a:p>
                    <a:p>
                      <a:r>
                        <a:rPr lang="en-IN" dirty="0"/>
                        <a:t>► Low surgical risk.</a:t>
                      </a:r>
                    </a:p>
                  </a:txBody>
                  <a:tcPr/>
                </a:tc>
                <a:tc>
                  <a:txBody>
                    <a:bodyPr/>
                    <a:lstStyle/>
                    <a:p>
                      <a:r>
                        <a:rPr lang="en-IN" dirty="0"/>
                        <a:t>Severe MAVD</a:t>
                      </a:r>
                    </a:p>
                    <a:p>
                      <a:r>
                        <a:rPr lang="en-IN" dirty="0"/>
                        <a:t>AV intervention (class I) if:</a:t>
                      </a:r>
                    </a:p>
                    <a:p>
                      <a:r>
                        <a:rPr lang="en-IN" dirty="0"/>
                        <a:t>► Symptoms, LVEF ≤50%and/or undergoing other</a:t>
                      </a:r>
                    </a:p>
                    <a:p>
                      <a:r>
                        <a:rPr lang="en-IN" dirty="0"/>
                        <a:t>cardiac surgery.</a:t>
                      </a:r>
                    </a:p>
                    <a:p>
                      <a:endParaRPr lang="en-IN" dirty="0"/>
                    </a:p>
                    <a:p>
                      <a:r>
                        <a:rPr lang="en-IN" dirty="0"/>
                        <a:t>(class </a:t>
                      </a:r>
                      <a:r>
                        <a:rPr lang="en-IN" dirty="0" err="1"/>
                        <a:t>IIa</a:t>
                      </a:r>
                      <a:r>
                        <a:rPr lang="en-IN" dirty="0"/>
                        <a:t>) if:</a:t>
                      </a:r>
                    </a:p>
                    <a:p>
                      <a:r>
                        <a:rPr lang="en-IN" dirty="0"/>
                        <a:t>► Asymptomatic, LVEF &gt;50% and LVESD ≥50mm.</a:t>
                      </a:r>
                    </a:p>
                    <a:p>
                      <a:r>
                        <a:rPr lang="en-IN" dirty="0"/>
                        <a:t>► Low surgical risk.</a:t>
                      </a:r>
                    </a:p>
                  </a:txBody>
                  <a:tcPr/>
                </a:tc>
                <a:extLst>
                  <a:ext uri="{0D108BD9-81ED-4DB2-BD59-A6C34878D82A}">
                    <a16:rowId xmlns:a16="http://schemas.microsoft.com/office/drawing/2014/main" val="2198483851"/>
                  </a:ext>
                </a:extLst>
              </a:tr>
            </a:tbl>
          </a:graphicData>
        </a:graphic>
      </p:graphicFrame>
    </p:spTree>
    <p:extLst>
      <p:ext uri="{BB962C8B-B14F-4D97-AF65-F5344CB8AC3E}">
        <p14:creationId xmlns:p14="http://schemas.microsoft.com/office/powerpoint/2010/main" val="2594324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47DA35-FE3F-F139-C38F-0AE5741E486C}"/>
              </a:ext>
            </a:extLst>
          </p:cNvPr>
          <p:cNvSpPr>
            <a:spLocks noGrp="1"/>
          </p:cNvSpPr>
          <p:nvPr>
            <p:ph idx="1"/>
          </p:nvPr>
        </p:nvSpPr>
        <p:spPr>
          <a:xfrm>
            <a:off x="838200" y="150920"/>
            <a:ext cx="10515600" cy="6613864"/>
          </a:xfrm>
        </p:spPr>
        <p:txBody>
          <a:bodyPr>
            <a:normAutofit/>
          </a:bodyPr>
          <a:lstStyle/>
          <a:p>
            <a:r>
              <a:rPr lang="en-US" dirty="0"/>
              <a:t>Surgery: The decision is made on an individual basis, taking into consideration the symptoms, transvalvular gradient, aortic valve area, and left ventricular size and function.</a:t>
            </a:r>
          </a:p>
          <a:p>
            <a:endParaRPr lang="en-US" dirty="0"/>
          </a:p>
          <a:p>
            <a:r>
              <a:rPr lang="en-US" dirty="0"/>
              <a:t>TAVR and SAVR</a:t>
            </a:r>
          </a:p>
          <a:p>
            <a:endParaRPr lang="en-US" dirty="0"/>
          </a:p>
          <a:p>
            <a:endParaRPr lang="en-US" dirty="0"/>
          </a:p>
          <a:p>
            <a:r>
              <a:rPr lang="en-US" dirty="0"/>
              <a:t>Pharmacotherapy: Depends on the dominant lesion. </a:t>
            </a:r>
          </a:p>
          <a:p>
            <a:endParaRPr lang="en-US" dirty="0"/>
          </a:p>
          <a:p>
            <a:r>
              <a:rPr lang="en-US" dirty="0"/>
              <a:t>vasodilators used for AR may increase the transvalvular gradient of AS; agents that slow the heart rate (beta-blockers) may increase regurgitant volumes in AR.</a:t>
            </a:r>
          </a:p>
          <a:p>
            <a:endParaRPr lang="en-US" dirty="0"/>
          </a:p>
          <a:p>
            <a:r>
              <a:rPr lang="en-US" dirty="0"/>
              <a:t>Treatment for complications like CCF and  Prevention of Infective endocarditis</a:t>
            </a:r>
          </a:p>
          <a:p>
            <a:endParaRPr lang="en-IN" dirty="0"/>
          </a:p>
        </p:txBody>
      </p:sp>
    </p:spTree>
    <p:extLst>
      <p:ext uri="{BB962C8B-B14F-4D97-AF65-F5344CB8AC3E}">
        <p14:creationId xmlns:p14="http://schemas.microsoft.com/office/powerpoint/2010/main" val="1509061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481</TotalTime>
  <Words>1551</Words>
  <Application>Microsoft Office PowerPoint</Application>
  <PresentationFormat>Widescreen</PresentationFormat>
  <Paragraphs>213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Gill Sans MT</vt:lpstr>
      <vt:lpstr>Gallery</vt:lpstr>
      <vt:lpstr> AORTIC STENOSIS + AORTIC         REGURGITATION</vt:lpstr>
      <vt:lpstr>PowerPoint Presentation</vt:lpstr>
      <vt:lpstr>                 EPIDEMIOLOGY</vt:lpstr>
      <vt:lpstr>                           ETIOLOGY</vt:lpstr>
      <vt:lpstr>                   PATHOPHYSIOLOGY</vt:lpstr>
      <vt:lpstr>PowerPoint Presentation</vt:lpstr>
      <vt:lpstr>PowerPoint Presentation</vt:lpstr>
      <vt:lpstr>PowerPoint Presentation</vt:lpstr>
      <vt:lpstr>PowerPoint Presentation</vt:lpstr>
      <vt:lpstr>PowerPoint Presentation</vt:lpstr>
      <vt:lpstr>CLINICAL DETERMINATION OF THE DOMINANT  LESION</vt:lpstr>
      <vt:lpstr>PowerPoint Presentation</vt:lpstr>
      <vt:lpstr>PowerPoint Presentation</vt:lpstr>
      <vt:lpstr>PowerPoint Presentation</vt:lpstr>
      <vt:lpstr>DOPPLER ECHOCARDIOGRAPHY</vt:lpstr>
      <vt:lpstr>PowerPoint Presentation</vt:lpstr>
      <vt:lpstr>poorer prognosis IN mixed aortic   valve disease (MAVD).</vt:lpstr>
      <vt:lpstr>                  DIFFERENTIAL DIAGNOSIS</vt:lpstr>
      <vt:lpstr>              MANAGEMENT OF MAVD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monet</dc:creator>
  <cp:lastModifiedBy>monet</cp:lastModifiedBy>
  <cp:revision>8</cp:revision>
  <dcterms:created xsi:type="dcterms:W3CDTF">2023-02-03T15:22:18Z</dcterms:created>
  <dcterms:modified xsi:type="dcterms:W3CDTF">2023-02-06T17:35:21Z</dcterms:modified>
</cp:coreProperties>
</file>