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7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3" r:id="rId9"/>
    <p:sldId id="264" r:id="rId10"/>
    <p:sldId id="270" r:id="rId11"/>
    <p:sldId id="267" r:id="rId12"/>
    <p:sldId id="268" r:id="rId13"/>
    <p:sldId id="269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973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5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56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604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767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04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28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926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070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26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5133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521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9597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208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73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05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482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85457" y="162370"/>
            <a:ext cx="9297824" cy="3888466"/>
          </a:xfrm>
        </p:spPr>
        <p:txBody>
          <a:bodyPr/>
          <a:lstStyle/>
          <a:p>
            <a:r>
              <a:rPr lang="en-IN" dirty="0" err="1"/>
              <a:t>Efanesoctocog</a:t>
            </a:r>
            <a:r>
              <a:rPr lang="en-IN" dirty="0"/>
              <a:t> Alfa Prophylaxis for Patients</a:t>
            </a:r>
            <a:br>
              <a:rPr lang="en-IN" dirty="0"/>
            </a:br>
            <a:r>
              <a:rPr lang="en-IN" dirty="0"/>
              <a:t>with Severe </a:t>
            </a:r>
            <a:r>
              <a:rPr lang="en-IN" dirty="0" err="1"/>
              <a:t>Hemophilia</a:t>
            </a:r>
            <a:r>
              <a:rPr lang="en-IN" dirty="0"/>
              <a:t> 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5136022"/>
            <a:ext cx="7766936" cy="1444240"/>
          </a:xfrm>
        </p:spPr>
        <p:txBody>
          <a:bodyPr/>
          <a:lstStyle/>
          <a:p>
            <a:r>
              <a:rPr lang="en-US" dirty="0"/>
              <a:t>NEJM ARTICLE DATED 26/1/2023</a:t>
            </a:r>
          </a:p>
          <a:p>
            <a:r>
              <a:rPr lang="en-US" dirty="0"/>
              <a:t>PRESENTED BY: DR FIROSE MR (JR1)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0062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 AND OBJECTIVE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determine the efficacy, safety, and pharmacokinetics of </a:t>
            </a:r>
            <a:r>
              <a:rPr lang="en-US" dirty="0" err="1"/>
              <a:t>efanesoctocog</a:t>
            </a:r>
            <a:r>
              <a:rPr lang="en-US" dirty="0"/>
              <a:t> </a:t>
            </a:r>
            <a:r>
              <a:rPr lang="en-US" dirty="0" err="1"/>
              <a:t>alfa</a:t>
            </a:r>
            <a:r>
              <a:rPr lang="en-US" dirty="0"/>
              <a:t> for routine prophylaxis, treatment of bleeding episodes, and perioperative management in previously treated adults and adolescents with severe hemophilia A.</a:t>
            </a:r>
          </a:p>
        </p:txBody>
      </p:sp>
    </p:spTree>
    <p:extLst>
      <p:ext uri="{BB962C8B-B14F-4D97-AF65-F5344CB8AC3E}">
        <p14:creationId xmlns:p14="http://schemas.microsoft.com/office/powerpoint/2010/main" val="2110796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DRUG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 new class of factor VIII replacement therapy designed to decouple recombinant factor VIII from endogenous VWF and overcome the VWF imposed </a:t>
            </a:r>
            <a:r>
              <a:rPr lang="en-IN" dirty="0"/>
              <a:t>half-life ceiling.</a:t>
            </a:r>
          </a:p>
          <a:p>
            <a:r>
              <a:rPr lang="en-IN" dirty="0" err="1"/>
              <a:t>Efanesoctocog</a:t>
            </a:r>
            <a:r>
              <a:rPr lang="en-IN" dirty="0"/>
              <a:t> </a:t>
            </a:r>
            <a:r>
              <a:rPr lang="en-IN" dirty="0" err="1"/>
              <a:t>alfa</a:t>
            </a:r>
            <a:r>
              <a:rPr lang="en-IN" dirty="0"/>
              <a:t> </a:t>
            </a:r>
            <a:r>
              <a:rPr lang="en-US" dirty="0"/>
              <a:t>is composed of a single recombinant factor VIII protein and three additional components that contribute to its increased half-life.</a:t>
            </a:r>
          </a:p>
          <a:p>
            <a:r>
              <a:rPr lang="en-IN" dirty="0"/>
              <a:t>The interaction between factor </a:t>
            </a:r>
            <a:r>
              <a:rPr lang="en-US" dirty="0"/>
              <a:t>VIII and VWF imposes a ceiling of 8 to 19 hours on the half-life of current factor VIII replacement products.</a:t>
            </a:r>
          </a:p>
          <a:p>
            <a:r>
              <a:rPr lang="en-IN" dirty="0"/>
              <a:t>Single-dose </a:t>
            </a:r>
            <a:r>
              <a:rPr lang="en-US" dirty="0" err="1"/>
              <a:t>efanesoctocog</a:t>
            </a:r>
            <a:r>
              <a:rPr lang="en-US" dirty="0"/>
              <a:t> </a:t>
            </a:r>
            <a:r>
              <a:rPr lang="en-US" dirty="0" err="1"/>
              <a:t>alfa</a:t>
            </a:r>
            <a:r>
              <a:rPr lang="en-US" dirty="0"/>
              <a:t> (50 IU/KG) had a mean terminal half-life of 43.3 </a:t>
            </a:r>
            <a:r>
              <a:rPr lang="en-IN" dirty="0"/>
              <a:t>hours.</a:t>
            </a:r>
          </a:p>
        </p:txBody>
      </p:sp>
    </p:spTree>
    <p:extLst>
      <p:ext uri="{BB962C8B-B14F-4D97-AF65-F5344CB8AC3E}">
        <p14:creationId xmlns:p14="http://schemas.microsoft.com/office/powerpoint/2010/main" val="2716457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DESIGN &amp; POPULATION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XTEND-1 was an open-label, multicenter study involving previously treated patients 12 years of age or older with endogenous factor VIII activity of less than 1 IU per deciliter (&lt;1%) or a documented genotype known to produce severe hemophilia </a:t>
            </a:r>
            <a:r>
              <a:rPr lang="en-IN" dirty="0"/>
              <a:t>A.</a:t>
            </a:r>
          </a:p>
        </p:txBody>
      </p:sp>
    </p:spTree>
    <p:extLst>
      <p:ext uri="{BB962C8B-B14F-4D97-AF65-F5344CB8AC3E}">
        <p14:creationId xmlns:p14="http://schemas.microsoft.com/office/powerpoint/2010/main" val="1157804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SIZE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total of 159 patients from 48 centers in 19 countries were enrolled in the study, with 133 in group A and 26 in group 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1102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Previously treated patients 12 years of age or older with endogenous factor VIII activity of less than 1 IU per deciliter (&lt;1%) or a documented genotype known to produce severe hemophilia A. Patients were required to have </a:t>
            </a:r>
            <a:r>
              <a:rPr lang="en-US" dirty="0" err="1"/>
              <a:t>hadat</a:t>
            </a:r>
            <a:r>
              <a:rPr lang="en-US" dirty="0"/>
              <a:t> least 150 previous exposure days to recombinant </a:t>
            </a:r>
            <a:r>
              <a:rPr lang="en-IN" dirty="0"/>
              <a:t>or plasma-derived factor VIII concentrates or cryoprecipitate.</a:t>
            </a:r>
          </a:p>
        </p:txBody>
      </p:sp>
    </p:spTree>
    <p:extLst>
      <p:ext uri="{BB962C8B-B14F-4D97-AF65-F5344CB8AC3E}">
        <p14:creationId xmlns:p14="http://schemas.microsoft.com/office/powerpoint/2010/main" val="2254073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Patients were excluded if they had a positive test for factor VIII inhibitor at screening, clinical signs or symptoms of decreased response to factor VIII, other known coagulation disorders,</a:t>
            </a:r>
          </a:p>
          <a:p>
            <a:r>
              <a:rPr lang="en-US" dirty="0"/>
              <a:t>History of hypersensitivity or anaphylaxis to factor VIII therapies,</a:t>
            </a:r>
          </a:p>
          <a:p>
            <a:r>
              <a:rPr lang="en-US" dirty="0"/>
              <a:t>Major surgery within 8 weeks before screening.</a:t>
            </a:r>
          </a:p>
          <a:p>
            <a:r>
              <a:rPr lang="en-US" dirty="0"/>
              <a:t>Patients with HIV infection were excluded if they had a CD4 lymphocyte count of 200 cells.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0228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group A, patients received once-weekly prophylaxis with </a:t>
            </a:r>
            <a:r>
              <a:rPr lang="en-US" dirty="0" err="1"/>
              <a:t>efanesoctocog</a:t>
            </a:r>
            <a:r>
              <a:rPr lang="en-US" dirty="0"/>
              <a:t> </a:t>
            </a:r>
            <a:r>
              <a:rPr lang="en-US" dirty="0" err="1"/>
              <a:t>alfa</a:t>
            </a:r>
            <a:r>
              <a:rPr lang="en-US" dirty="0"/>
              <a:t> (50 IU per kilogram of body weight) for 52 weeks.</a:t>
            </a:r>
          </a:p>
          <a:p>
            <a:r>
              <a:rPr lang="en-US" dirty="0"/>
              <a:t>In group B, patients received on-demand treatment for 26 weeks, followed by once-weekly prophylaxis for 26 weeks.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3613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primary </a:t>
            </a:r>
            <a:r>
              <a:rPr lang="en-US" dirty="0"/>
              <a:t>end point was the mean annualized bleeding rate in group A.</a:t>
            </a:r>
          </a:p>
          <a:p>
            <a:r>
              <a:rPr lang="en-US" dirty="0"/>
              <a:t>The key secondary end point was an </a:t>
            </a:r>
            <a:r>
              <a:rPr lang="en-US" dirty="0" err="1"/>
              <a:t>intrapatient</a:t>
            </a:r>
            <a:r>
              <a:rPr lang="en-US" dirty="0"/>
              <a:t> comparison of the annualized bleeding rate during prophylaxis in group A with the rate during </a:t>
            </a:r>
            <a:r>
              <a:rPr lang="en-US" dirty="0" err="1"/>
              <a:t>prestudy</a:t>
            </a:r>
            <a:r>
              <a:rPr lang="en-US" dirty="0"/>
              <a:t> factor VIII prophylaxis.</a:t>
            </a:r>
          </a:p>
          <a:p>
            <a:r>
              <a:rPr lang="en-US" dirty="0"/>
              <a:t>Additional end points included treatment of bleeding episodes, safety, pharmacokinetics, and changes in physical health, pain, and joint health.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1769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of life was assessed with the use of the Hemophilia Quality of Life Questionnaire for Adults (</a:t>
            </a:r>
            <a:r>
              <a:rPr lang="en-US" dirty="0" err="1"/>
              <a:t>Haem</a:t>
            </a:r>
            <a:r>
              <a:rPr lang="en-US" dirty="0"/>
              <a:t>-A-</a:t>
            </a:r>
            <a:r>
              <a:rPr lang="en-US" dirty="0" err="1"/>
              <a:t>QoL</a:t>
            </a:r>
            <a:r>
              <a:rPr lang="en-US" dirty="0"/>
              <a:t>; administered to patients ≥17 years of age) and the Patient-Reported Outcomes </a:t>
            </a:r>
            <a:r>
              <a:rPr lang="en-IN" dirty="0"/>
              <a:t>Measurement Information System (PROMIS) Pain Intensity score and the HJHS score (haemophilia joint health score)</a:t>
            </a:r>
          </a:p>
        </p:txBody>
      </p:sp>
    </p:spTree>
    <p:extLst>
      <p:ext uri="{BB962C8B-B14F-4D97-AF65-F5344CB8AC3E}">
        <p14:creationId xmlns:p14="http://schemas.microsoft.com/office/powerpoint/2010/main" val="2458648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EFFICACY:In</a:t>
            </a:r>
            <a:r>
              <a:rPr lang="en-US" dirty="0"/>
              <a:t> group A, the median annualized bleeding rate was 0.00 and the estimated mean annualized bleeding rate was </a:t>
            </a:r>
            <a:r>
              <a:rPr lang="en-IN" dirty="0"/>
              <a:t>0.71.(PRIMARY END POINT)</a:t>
            </a:r>
          </a:p>
          <a:p>
            <a:r>
              <a:rPr lang="en-US" dirty="0"/>
              <a:t>In group A, 65% of the patients with evaluable data during the efficacy period had zero bleeding episodes and 93% had zero to two bleeding </a:t>
            </a:r>
            <a:r>
              <a:rPr lang="en-IN" dirty="0"/>
              <a:t>episodes.</a:t>
            </a:r>
          </a:p>
          <a:p>
            <a:r>
              <a:rPr lang="en-US" dirty="0"/>
              <a:t>Switching from </a:t>
            </a:r>
            <a:r>
              <a:rPr lang="en-US" dirty="0" err="1"/>
              <a:t>prestudy</a:t>
            </a:r>
            <a:r>
              <a:rPr lang="en-US" dirty="0"/>
              <a:t> standard-care factor </a:t>
            </a:r>
            <a:r>
              <a:rPr lang="en-IN" dirty="0"/>
              <a:t>VIII prophylaxis to </a:t>
            </a:r>
            <a:r>
              <a:rPr lang="en-IN" dirty="0" err="1"/>
              <a:t>efanesoctocog</a:t>
            </a:r>
            <a:r>
              <a:rPr lang="en-IN" dirty="0"/>
              <a:t> </a:t>
            </a:r>
            <a:r>
              <a:rPr lang="en-IN" dirty="0" err="1"/>
              <a:t>alfa</a:t>
            </a:r>
            <a:r>
              <a:rPr lang="en-IN" dirty="0"/>
              <a:t> prophylaxis </a:t>
            </a:r>
            <a:r>
              <a:rPr lang="en-US" dirty="0"/>
              <a:t>in group </a:t>
            </a:r>
            <a:r>
              <a:rPr lang="en-US" b="1" dirty="0"/>
              <a:t>A decreased the mean annualized bleeding rate from 2.96 to 0.69, a reduction of </a:t>
            </a:r>
            <a:r>
              <a:rPr lang="en-IN" b="1" dirty="0"/>
              <a:t>77% (SECONDARY END POINT)</a:t>
            </a:r>
          </a:p>
        </p:txBody>
      </p:sp>
    </p:spTree>
    <p:extLst>
      <p:ext uri="{BB962C8B-B14F-4D97-AF65-F5344CB8AC3E}">
        <p14:creationId xmlns:p14="http://schemas.microsoft.com/office/powerpoint/2010/main" val="1262247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PHARMACOKINETICS:Once-weekly</a:t>
            </a:r>
            <a:r>
              <a:rPr lang="en-US" dirty="0"/>
              <a:t> prophylaxis (50 IU per kilogram) provided mean factor VIII activity of more than 40 IU per deciliter for 4 days after administration and of 15 IU per deciliter at day 7.</a:t>
            </a:r>
          </a:p>
          <a:p>
            <a:r>
              <a:rPr lang="en-US" dirty="0"/>
              <a:t>weekly prophylaxis resulted in significant improvements from baseline in the </a:t>
            </a:r>
            <a:r>
              <a:rPr lang="en-US" dirty="0" err="1"/>
              <a:t>Haem</a:t>
            </a:r>
            <a:r>
              <a:rPr lang="en-US" dirty="0"/>
              <a:t>-A-</a:t>
            </a:r>
            <a:r>
              <a:rPr lang="en-US" dirty="0" err="1"/>
              <a:t>QoL</a:t>
            </a:r>
            <a:r>
              <a:rPr lang="en-US" dirty="0"/>
              <a:t> score and the PROMIS pain-intensity score</a:t>
            </a:r>
          </a:p>
          <a:p>
            <a:r>
              <a:rPr lang="en-US" dirty="0"/>
              <a:t>SAFETY: no reports of serious allergic reactions, anaphylaxis, or vascular thrombotic events </a:t>
            </a:r>
            <a:r>
              <a:rPr lang="en-IN" dirty="0"/>
              <a:t>occurred. (MC ADR was headache 20%)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44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r>
              <a:rPr lang="en-US" dirty="0"/>
              <a:t>The percentage of these patients in group A who reported no use of medication for hemophilia-related pain in the previous 14 days was higher at week 52.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12 patients underwent major surgeries and </a:t>
            </a:r>
            <a:r>
              <a:rPr lang="en-US" dirty="0"/>
              <a:t> all hemostatic responses to </a:t>
            </a:r>
            <a:r>
              <a:rPr lang="en-US" dirty="0" err="1"/>
              <a:t>efanesoctocog</a:t>
            </a:r>
            <a:r>
              <a:rPr lang="en-US" dirty="0"/>
              <a:t> </a:t>
            </a:r>
            <a:r>
              <a:rPr lang="en-US" dirty="0" err="1"/>
              <a:t>alfa</a:t>
            </a:r>
            <a:r>
              <a:rPr lang="en-US" dirty="0"/>
              <a:t> were deemed by the investigator or surgeon to be excellent.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32090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Once-weekly prophylaxis with (50 IU per kilogram) provided effective prevention of bleeding and superior bleeding protection as compared with </a:t>
            </a:r>
            <a:r>
              <a:rPr lang="en-US" dirty="0" err="1"/>
              <a:t>prestudy</a:t>
            </a:r>
            <a:r>
              <a:rPr lang="en-US" dirty="0"/>
              <a:t> standard-care </a:t>
            </a:r>
            <a:r>
              <a:rPr lang="en-IN" dirty="0"/>
              <a:t>factor VIII prophylaxis. </a:t>
            </a:r>
          </a:p>
          <a:p>
            <a:r>
              <a:rPr lang="en-IN" dirty="0"/>
              <a:t>Significant improvements </a:t>
            </a:r>
            <a:r>
              <a:rPr lang="en-US" dirty="0"/>
              <a:t>in physical health, pain, and joint health were shown. Furthermore, 80% (group A) and 85% (group B) of patients had zero spontaneous bleeding episodes during the prophylaxis periods.</a:t>
            </a:r>
          </a:p>
          <a:p>
            <a:r>
              <a:rPr lang="en-US" dirty="0"/>
              <a:t>When bleeding events did occur, a single injection of 50 IU/KG provided effective resolution for 97% of such events. </a:t>
            </a:r>
          </a:p>
        </p:txBody>
      </p:sp>
    </p:spTree>
    <p:extLst>
      <p:ext uri="{BB962C8B-B14F-4D97-AF65-F5344CB8AC3E}">
        <p14:creationId xmlns:p14="http://schemas.microsoft.com/office/powerpoint/2010/main" val="749900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majority of adverse events were mild in degree and did not result in discontinuation. </a:t>
            </a:r>
          </a:p>
          <a:p>
            <a:r>
              <a:rPr lang="en-US" dirty="0"/>
              <a:t>The development of inhibitors to factor VIII was not detected, and no reports of serious allergic reactions, anaphylaxis, or vascular thrombotic events were noted.</a:t>
            </a:r>
            <a:endParaRPr lang="en-IN" dirty="0"/>
          </a:p>
          <a:p>
            <a:r>
              <a:rPr lang="en-IN" dirty="0"/>
              <a:t>Joint health,</a:t>
            </a:r>
            <a:r>
              <a:rPr lang="en-US" dirty="0"/>
              <a:t>as shown by absence of bleeding into joints was 72% (group A) and 81% (group B) of the patients.</a:t>
            </a:r>
            <a:r>
              <a:rPr lang="en-IN" dirty="0"/>
              <a:t> </a:t>
            </a:r>
          </a:p>
          <a:p>
            <a:r>
              <a:rPr lang="en-IN" dirty="0"/>
              <a:t>Modest but significant improvement </a:t>
            </a:r>
            <a:r>
              <a:rPr lang="en-US" dirty="0"/>
              <a:t>in the HJHS in patients receiving previous</a:t>
            </a:r>
            <a:r>
              <a:rPr lang="en-IN" dirty="0"/>
              <a:t>factor VIII prophylaxis.</a:t>
            </a:r>
          </a:p>
        </p:txBody>
      </p:sp>
    </p:spTree>
    <p:extLst>
      <p:ext uri="{BB962C8B-B14F-4D97-AF65-F5344CB8AC3E}">
        <p14:creationId xmlns:p14="http://schemas.microsoft.com/office/powerpoint/2010/main" val="51959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894034"/>
          </a:xfrm>
        </p:spPr>
        <p:txBody>
          <a:bodyPr/>
          <a:lstStyle/>
          <a:p>
            <a:r>
              <a:rPr lang="en-US" dirty="0"/>
              <a:t>                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3936" y="1580973"/>
            <a:ext cx="6522256" cy="4622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000" dirty="0"/>
              <a:t>                                            THANK YOU</a:t>
            </a:r>
            <a:endParaRPr lang="en-IN" sz="5000" dirty="0"/>
          </a:p>
        </p:txBody>
      </p:sp>
    </p:spTree>
    <p:extLst>
      <p:ext uri="{BB962C8B-B14F-4D97-AF65-F5344CB8AC3E}">
        <p14:creationId xmlns:p14="http://schemas.microsoft.com/office/powerpoint/2010/main" val="389230061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266</TotalTime>
  <Words>921</Words>
  <Application>Microsoft Office PowerPoint</Application>
  <PresentationFormat>Widescreen</PresentationFormat>
  <Paragraphs>54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Facet</vt:lpstr>
      <vt:lpstr>Efanesoctocog Alfa Prophylaxis for Patients with Severe Hemophilia A</vt:lpstr>
      <vt:lpstr>AIM AND OBJECTIVE</vt:lpstr>
      <vt:lpstr>ABOUT THE DRUG</vt:lpstr>
      <vt:lpstr>STUDY DESIGN &amp; POPULATION</vt:lpstr>
      <vt:lpstr>SAMPLE SIZE</vt:lpstr>
      <vt:lpstr>INCLUSION CRITERIA</vt:lpstr>
      <vt:lpstr>EXCLUSION CRITERIA</vt:lpstr>
      <vt:lpstr>METHOD</vt:lpstr>
      <vt:lpstr>METHOD</vt:lpstr>
      <vt:lpstr>METHOD</vt:lpstr>
      <vt:lpstr>RESULTS</vt:lpstr>
      <vt:lpstr>RESULTS</vt:lpstr>
      <vt:lpstr>RESULTS</vt:lpstr>
      <vt:lpstr>DISCUSSION</vt:lpstr>
      <vt:lpstr>DISCUSSION</vt:lpstr>
      <vt:lpstr> 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robins roy</cp:lastModifiedBy>
  <cp:revision>48</cp:revision>
  <dcterms:created xsi:type="dcterms:W3CDTF">2023-01-28T17:10:01Z</dcterms:created>
  <dcterms:modified xsi:type="dcterms:W3CDTF">2023-04-18T17:39:00Z</dcterms:modified>
</cp:coreProperties>
</file>