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2" r:id="rId1"/>
  </p:sldMasterIdLst>
  <p:sldIdLst>
    <p:sldId id="258" r:id="rId2"/>
    <p:sldId id="256" r:id="rId3"/>
    <p:sldId id="257" r:id="rId4"/>
    <p:sldId id="259" r:id="rId5"/>
    <p:sldId id="260" r:id="rId6"/>
    <p:sldId id="261" r:id="rId7"/>
    <p:sldId id="262" r:id="rId8"/>
    <p:sldId id="263" r:id="rId9"/>
    <p:sldId id="264" r:id="rId10"/>
    <p:sldId id="265" r:id="rId11"/>
    <p:sldId id="266" r:id="rId12"/>
    <p:sldId id="267" r:id="rId13"/>
    <p:sldId id="268" r:id="rId14"/>
    <p:sldId id="271" r:id="rId15"/>
    <p:sldId id="272" r:id="rId16"/>
    <p:sldId id="270" r:id="rId17"/>
    <p:sldId id="273" r:id="rId18"/>
    <p:sldId id="274" r:id="rId19"/>
    <p:sldId id="276" r:id="rId20"/>
    <p:sldId id="275" r:id="rId21"/>
    <p:sldId id="277" r:id="rId22"/>
    <p:sldId id="278" r:id="rId23"/>
    <p:sldId id="280" r:id="rId24"/>
    <p:sldId id="279" r:id="rId25"/>
    <p:sldId id="281" r:id="rId26"/>
    <p:sldId id="282" r:id="rId27"/>
    <p:sldId id="284" r:id="rId28"/>
    <p:sldId id="285" r:id="rId29"/>
    <p:sldId id="286" r:id="rId30"/>
    <p:sldId id="287" r:id="rId31"/>
    <p:sldId id="288" r:id="rId32"/>
    <p:sldId id="28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9" d="100"/>
          <a:sy n="79" d="100"/>
        </p:scale>
        <p:origin x="1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63198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217460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31448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12/31/2020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3179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12/31/2020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54028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12/31/2020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2565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12/31/2020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9198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ABBEA6-7C60-4B02-AE87-00D78D8422AF}" type="datetimeFigureOut">
              <a:rPr lang="en-US" smtClean="0"/>
              <a:t>12/31/2020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40853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12/31/2020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77825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624D31-43A5-475A-80CF-332C9F6DCF35}"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1135052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624D31-43A5-475A-80CF-332C9F6DCF35}"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678533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624D31-43A5-475A-80CF-332C9F6DCF35}"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8110601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624D31-43A5-475A-80CF-332C9F6DCF35}"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3423537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624D31-43A5-475A-80CF-332C9F6DCF35}"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5125999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18011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73478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624D31-43A5-475A-80CF-332C9F6DCF35}" type="datetimeFigureOut">
              <a:rPr lang="en-US" smtClean="0"/>
              <a:t>12/31/2020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6142785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t>ORIGINAL ARTICLE</a:t>
            </a:r>
            <a:endParaRPr lang="en-IN" dirty="0"/>
          </a:p>
        </p:txBody>
      </p:sp>
      <p:sp>
        <p:nvSpPr>
          <p:cNvPr id="5" name="Content Placeholder 4"/>
          <p:cNvSpPr>
            <a:spLocks noGrp="1"/>
          </p:cNvSpPr>
          <p:nvPr>
            <p:ph idx="1"/>
          </p:nvPr>
        </p:nvSpPr>
        <p:spPr/>
        <p:txBody>
          <a:bodyPr/>
          <a:lstStyle/>
          <a:p>
            <a:pPr algn="r"/>
            <a:endParaRPr lang="en-IN" dirty="0" smtClean="0"/>
          </a:p>
          <a:p>
            <a:pPr algn="r"/>
            <a:endParaRPr lang="en-IN" dirty="0"/>
          </a:p>
          <a:p>
            <a:pPr algn="r"/>
            <a:endParaRPr lang="en-IN" dirty="0" smtClean="0"/>
          </a:p>
          <a:p>
            <a:r>
              <a:rPr lang="en-IN" sz="2800" dirty="0" smtClean="0"/>
              <a:t>JOURNAL CLUB ON </a:t>
            </a:r>
            <a:r>
              <a:rPr lang="en-IN" sz="2800" dirty="0" smtClean="0"/>
              <a:t>31</a:t>
            </a:r>
            <a:r>
              <a:rPr lang="en-IN" sz="2800" dirty="0" smtClean="0"/>
              <a:t>/12/2020</a:t>
            </a:r>
            <a:endParaRPr lang="en-IN" sz="2800" dirty="0" smtClean="0"/>
          </a:p>
          <a:p>
            <a:r>
              <a:rPr lang="en-IN" sz="2800" dirty="0" smtClean="0"/>
              <a:t>NITHYA RAMANUJAN </a:t>
            </a:r>
          </a:p>
          <a:p>
            <a:r>
              <a:rPr lang="en-IN" sz="2800" dirty="0" smtClean="0"/>
              <a:t>JR1</a:t>
            </a:r>
            <a:endParaRPr lang="en-IN" sz="2800" dirty="0"/>
          </a:p>
        </p:txBody>
      </p:sp>
    </p:spTree>
    <p:extLst>
      <p:ext uri="{BB962C8B-B14F-4D97-AF65-F5344CB8AC3E}">
        <p14:creationId xmlns:p14="http://schemas.microsoft.com/office/powerpoint/2010/main" val="335418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
            </a:r>
            <a:br>
              <a:rPr lang="en-IN" dirty="0"/>
            </a:br>
            <a:r>
              <a:rPr lang="en-IN" sz="4900" b="1" dirty="0" smtClean="0"/>
              <a:t>TICAGRELOR VERSUS CLOPIDOGREL IN ELECTIVE PERCUTANEOUS CORONARY INTERVENTION (ALPHEUS): A RANDOMISED, OPEN-LABEL, PHASE 3B TRIAL </a:t>
            </a:r>
            <a:endParaRPr lang="en-IN" sz="4900" b="1" dirty="0"/>
          </a:p>
        </p:txBody>
      </p:sp>
      <p:sp>
        <p:nvSpPr>
          <p:cNvPr id="3" name="Subtitle 2"/>
          <p:cNvSpPr>
            <a:spLocks noGrp="1"/>
          </p:cNvSpPr>
          <p:nvPr>
            <p:ph type="body" idx="1"/>
          </p:nvPr>
        </p:nvSpPr>
        <p:spPr/>
        <p:txBody>
          <a:bodyPr/>
          <a:lstStyle/>
          <a:p>
            <a:r>
              <a:rPr lang="en-IN" dirty="0" smtClean="0">
                <a:latin typeface="Times New Roman" panose="02020603050405020304" pitchFamily="18" charset="0"/>
                <a:cs typeface="Times New Roman" panose="02020603050405020304" pitchFamily="18" charset="0"/>
              </a:rPr>
              <a:t>Published by </a:t>
            </a:r>
            <a:r>
              <a:rPr lang="en-IN" dirty="0" err="1" smtClean="0">
                <a:latin typeface="Times New Roman" panose="02020603050405020304" pitchFamily="18" charset="0"/>
                <a:cs typeface="Times New Roman" panose="02020603050405020304" pitchFamily="18" charset="0"/>
              </a:rPr>
              <a:t>Johanne</a:t>
            </a:r>
            <a:r>
              <a:rPr lang="en-IN" dirty="0" smtClean="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Silvain</a:t>
            </a: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et al on November 14 2020 in lancet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1923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Times New Roman" panose="02020603050405020304" pitchFamily="18" charset="0"/>
                <a:cs typeface="Times New Roman" panose="02020603050405020304" pitchFamily="18" charset="0"/>
              </a:rPr>
              <a:t>INTRODUCTION</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203159"/>
            <a:ext cx="9248719" cy="5522494"/>
          </a:xfrm>
        </p:spPr>
        <p:txBody>
          <a:bodyPr>
            <a:normAutofit fontScale="62500" lnSpcReduction="20000"/>
          </a:bodyPr>
          <a:lstStyle/>
          <a:p>
            <a:pPr>
              <a:buFont typeface="Arial" panose="020B0604020202020204" pitchFamily="34" charset="0"/>
              <a:buChar char="•"/>
            </a:pPr>
            <a:r>
              <a:rPr lang="en-IN" sz="4400" dirty="0" smtClean="0"/>
              <a:t>Percutaneous </a:t>
            </a:r>
            <a:r>
              <a:rPr lang="en-IN" sz="4400" dirty="0"/>
              <a:t>coronary intervention (PCI) is widely used in patients with stable coronary artery disease and is considered a safe procedure. </a:t>
            </a:r>
            <a:endParaRPr lang="en-IN" sz="4400" dirty="0" smtClean="0"/>
          </a:p>
          <a:p>
            <a:pPr>
              <a:buFont typeface="Arial" panose="020B0604020202020204" pitchFamily="34" charset="0"/>
              <a:buChar char="•"/>
            </a:pPr>
            <a:r>
              <a:rPr lang="en-IN" sz="4400" dirty="0" smtClean="0"/>
              <a:t>Over </a:t>
            </a:r>
            <a:r>
              <a:rPr lang="en-IN" sz="4400" dirty="0"/>
              <a:t>the past decade, the rates of associated stent thrombosis, Q-wave myocardial infarction, stroke, and death have substantially decreased, and they are now considered rare </a:t>
            </a:r>
            <a:r>
              <a:rPr lang="en-IN" sz="4400" dirty="0" err="1"/>
              <a:t>periprocedural</a:t>
            </a:r>
            <a:r>
              <a:rPr lang="en-IN" sz="4400" dirty="0"/>
              <a:t> complications</a:t>
            </a:r>
            <a:r>
              <a:rPr lang="en-IN" sz="4400" dirty="0" smtClean="0"/>
              <a:t>.</a:t>
            </a:r>
          </a:p>
          <a:p>
            <a:pPr>
              <a:buFont typeface="Arial" panose="020B0604020202020204" pitchFamily="34" charset="0"/>
              <a:buChar char="•"/>
            </a:pPr>
            <a:r>
              <a:rPr lang="en-IN" sz="4400" dirty="0" smtClean="0"/>
              <a:t> </a:t>
            </a:r>
            <a:r>
              <a:rPr lang="en-IN" sz="4400" dirty="0"/>
              <a:t>However, development of highly sensitive cardiac troponin assays has led to the documentation of frequent </a:t>
            </a:r>
            <a:r>
              <a:rPr lang="en-IN" sz="4400" dirty="0" err="1"/>
              <a:t>periprocedural</a:t>
            </a:r>
            <a:r>
              <a:rPr lang="en-IN" sz="4400" dirty="0"/>
              <a:t> </a:t>
            </a:r>
            <a:r>
              <a:rPr lang="en-IN" sz="4400" dirty="0" err="1"/>
              <a:t>myonecrosis</a:t>
            </a:r>
            <a:r>
              <a:rPr lang="en-IN" sz="4400" dirty="0"/>
              <a:t>. </a:t>
            </a:r>
            <a:endParaRPr lang="en-IN" sz="4400" dirty="0" smtClean="0"/>
          </a:p>
          <a:p>
            <a:pPr>
              <a:buFont typeface="Arial" panose="020B0604020202020204" pitchFamily="34" charset="0"/>
              <a:buChar char="•"/>
            </a:pPr>
            <a:r>
              <a:rPr lang="en-IN" sz="4400" dirty="0" smtClean="0"/>
              <a:t>Although </a:t>
            </a:r>
            <a:r>
              <a:rPr lang="en-IN" sz="4400" dirty="0"/>
              <a:t>often asymptomatic, these </a:t>
            </a:r>
            <a:r>
              <a:rPr lang="en-IN" sz="4400" dirty="0" err="1"/>
              <a:t>periprocedural</a:t>
            </a:r>
            <a:r>
              <a:rPr lang="en-IN" sz="4400" dirty="0"/>
              <a:t> complications can delay hospital discharge, and have been associated with an increased risk of future major cardiac adverse events, including death.</a:t>
            </a:r>
          </a:p>
        </p:txBody>
      </p:sp>
    </p:spTree>
    <p:extLst>
      <p:ext uri="{BB962C8B-B14F-4D97-AF65-F5344CB8AC3E}">
        <p14:creationId xmlns:p14="http://schemas.microsoft.com/office/powerpoint/2010/main" val="1168207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97280" y="286603"/>
            <a:ext cx="10058400" cy="45719"/>
          </a:xfrm>
        </p:spPr>
        <p:txBody>
          <a:bodyPr>
            <a:normAutofit fontScale="90000"/>
          </a:bodyPr>
          <a:lstStyle/>
          <a:p>
            <a:endParaRPr lang="en-IN" dirty="0"/>
          </a:p>
        </p:txBody>
      </p:sp>
      <p:sp>
        <p:nvSpPr>
          <p:cNvPr id="5" name="Content Placeholder 4"/>
          <p:cNvSpPr>
            <a:spLocks noGrp="1"/>
          </p:cNvSpPr>
          <p:nvPr>
            <p:ph idx="1"/>
          </p:nvPr>
        </p:nvSpPr>
        <p:spPr>
          <a:xfrm>
            <a:off x="1097280" y="286603"/>
            <a:ext cx="10058400" cy="5582491"/>
          </a:xfrm>
        </p:spPr>
        <p:txBody>
          <a:bodyPr>
            <a:normAutofit fontScale="92500"/>
          </a:bodyPr>
          <a:lstStyle/>
          <a:p>
            <a:endParaRPr lang="en-IN" dirty="0"/>
          </a:p>
          <a:p>
            <a:pPr>
              <a:buFont typeface="Arial" panose="020B0604020202020204" pitchFamily="34" charset="0"/>
              <a:buChar char="•"/>
            </a:pPr>
            <a:r>
              <a:rPr lang="en-IN" sz="2800" dirty="0"/>
              <a:t> Side branch occlusion, slow coronary flow, and </a:t>
            </a:r>
            <a:r>
              <a:rPr lang="en-IN" sz="2800" dirty="0" err="1"/>
              <a:t>embolisation</a:t>
            </a:r>
            <a:r>
              <a:rPr lang="en-IN" sz="2800" dirty="0"/>
              <a:t> are potential mechanisms of </a:t>
            </a:r>
            <a:r>
              <a:rPr lang="en-IN" sz="2800" dirty="0" err="1"/>
              <a:t>atherothrombotic</a:t>
            </a:r>
            <a:r>
              <a:rPr lang="en-IN" sz="2800" dirty="0"/>
              <a:t> complications and could be reduced by more effective antiplatelet therapy than the recommended combination of aspirin and </a:t>
            </a:r>
            <a:r>
              <a:rPr lang="en-IN" sz="2800" dirty="0" err="1"/>
              <a:t>clopidogrel</a:t>
            </a:r>
            <a:r>
              <a:rPr lang="en-IN" sz="2800" dirty="0" smtClean="0"/>
              <a:t>.</a:t>
            </a:r>
          </a:p>
          <a:p>
            <a:pPr>
              <a:buFont typeface="Arial" panose="020B0604020202020204" pitchFamily="34" charset="0"/>
              <a:buChar char="•"/>
            </a:pPr>
            <a:r>
              <a:rPr lang="en-IN" sz="2800" dirty="0" smtClean="0"/>
              <a:t> </a:t>
            </a:r>
            <a:r>
              <a:rPr lang="en-IN" sz="2800" dirty="0"/>
              <a:t>Intravenous </a:t>
            </a:r>
            <a:r>
              <a:rPr lang="en-IN" sz="2800" dirty="0" err="1"/>
              <a:t>cangrelor</a:t>
            </a:r>
            <a:r>
              <a:rPr lang="en-IN" sz="2800" dirty="0"/>
              <a:t> has shown benefit over </a:t>
            </a:r>
            <a:r>
              <a:rPr lang="en-IN" sz="2800" dirty="0" err="1"/>
              <a:t>clopidogrel</a:t>
            </a:r>
            <a:r>
              <a:rPr lang="en-IN" sz="2800" dirty="0"/>
              <a:t> in PCI, reducing ischaemic complications at the expense of increased </a:t>
            </a:r>
            <a:r>
              <a:rPr lang="en-IN" sz="2800" dirty="0" smtClean="0"/>
              <a:t>bleeding.</a:t>
            </a:r>
            <a:endParaRPr lang="en-IN" sz="2800" u="sng" dirty="0"/>
          </a:p>
          <a:p>
            <a:pPr>
              <a:buFont typeface="Arial" panose="020B0604020202020204" pitchFamily="34" charset="0"/>
              <a:buChar char="•"/>
            </a:pPr>
            <a:r>
              <a:rPr lang="en-IN" sz="2800" dirty="0" smtClean="0"/>
              <a:t>Despite </a:t>
            </a:r>
            <a:r>
              <a:rPr lang="en-IN" sz="2800" dirty="0"/>
              <a:t>a higher risk of bleeding, </a:t>
            </a:r>
            <a:r>
              <a:rPr lang="en-IN" sz="2800" dirty="0" err="1"/>
              <a:t>prasugrel</a:t>
            </a:r>
            <a:r>
              <a:rPr lang="en-IN" sz="2800" dirty="0"/>
              <a:t> and </a:t>
            </a:r>
            <a:r>
              <a:rPr lang="en-IN" sz="2800" dirty="0" err="1"/>
              <a:t>ticagrelor</a:t>
            </a:r>
            <a:r>
              <a:rPr lang="en-IN" sz="2800" dirty="0"/>
              <a:t>, with a more potent and rapid onset of action compared with </a:t>
            </a:r>
            <a:r>
              <a:rPr lang="en-IN" sz="2800" dirty="0" err="1"/>
              <a:t>clopidogrel</a:t>
            </a:r>
            <a:r>
              <a:rPr lang="en-IN" sz="2800" dirty="0"/>
              <a:t>, are now the standard of care for PCI in patients with acute coronary syndrome, but have not been well investigated in elective </a:t>
            </a:r>
            <a:r>
              <a:rPr lang="en-IN" sz="2800" dirty="0" smtClean="0"/>
              <a:t>PCI.</a:t>
            </a:r>
            <a:endParaRPr lang="en-IN" sz="2800" dirty="0"/>
          </a:p>
        </p:txBody>
      </p:sp>
    </p:spTree>
    <p:extLst>
      <p:ext uri="{BB962C8B-B14F-4D97-AF65-F5344CB8AC3E}">
        <p14:creationId xmlns:p14="http://schemas.microsoft.com/office/powerpoint/2010/main" val="974479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t>OBJECTIVE</a:t>
            </a:r>
            <a:endParaRPr lang="en-IN" dirty="0"/>
          </a:p>
        </p:txBody>
      </p:sp>
      <p:sp>
        <p:nvSpPr>
          <p:cNvPr id="3" name="Content Placeholder 2"/>
          <p:cNvSpPr>
            <a:spLocks noGrp="1"/>
          </p:cNvSpPr>
          <p:nvPr>
            <p:ph idx="1"/>
          </p:nvPr>
        </p:nvSpPr>
        <p:spPr/>
        <p:txBody>
          <a:bodyPr>
            <a:normAutofit/>
          </a:bodyPr>
          <a:lstStyle/>
          <a:p>
            <a:endParaRPr lang="en-IN" sz="2400" dirty="0" smtClean="0"/>
          </a:p>
          <a:p>
            <a:r>
              <a:rPr lang="en-IN" sz="2400" dirty="0" smtClean="0"/>
              <a:t>The assessment </a:t>
            </a:r>
            <a:r>
              <a:rPr lang="en-IN" sz="2400" dirty="0"/>
              <a:t>of loading with the P2Y12 inhibitor </a:t>
            </a:r>
            <a:r>
              <a:rPr lang="en-IN" sz="2400" dirty="0" err="1"/>
              <a:t>ticagrelor</a:t>
            </a:r>
            <a:r>
              <a:rPr lang="en-IN" sz="2400" dirty="0"/>
              <a:t> or </a:t>
            </a:r>
            <a:r>
              <a:rPr lang="en-IN" sz="2400" dirty="0" err="1"/>
              <a:t>clopidogrel</a:t>
            </a:r>
            <a:r>
              <a:rPr lang="en-IN" sz="2400" dirty="0"/>
              <a:t> to halt ischaemic events in patients undergoing elective coronary stenting (ALPHEUS) study examined the effect of </a:t>
            </a:r>
            <a:r>
              <a:rPr lang="en-IN" sz="2400" dirty="0" err="1"/>
              <a:t>ticagrelor</a:t>
            </a:r>
            <a:r>
              <a:rPr lang="en-IN" sz="2400" dirty="0"/>
              <a:t> compared with </a:t>
            </a:r>
            <a:r>
              <a:rPr lang="en-IN" sz="2400" dirty="0" err="1"/>
              <a:t>clopidogrel</a:t>
            </a:r>
            <a:r>
              <a:rPr lang="en-IN" sz="2400" dirty="0"/>
              <a:t> to reduce </a:t>
            </a:r>
            <a:r>
              <a:rPr lang="en-IN" sz="2400" dirty="0" err="1"/>
              <a:t>periprocedural</a:t>
            </a:r>
            <a:r>
              <a:rPr lang="en-IN" sz="2400" dirty="0"/>
              <a:t> myocardial necrosis in stable coronary patients undergoing high-risk elective PCI. </a:t>
            </a:r>
          </a:p>
        </p:txBody>
      </p:sp>
    </p:spTree>
    <p:extLst>
      <p:ext uri="{BB962C8B-B14F-4D97-AF65-F5344CB8AC3E}">
        <p14:creationId xmlns:p14="http://schemas.microsoft.com/office/powerpoint/2010/main" val="1985074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4" y="609600"/>
            <a:ext cx="8596668" cy="966537"/>
          </a:xfrm>
        </p:spPr>
        <p:txBody>
          <a:bodyPr/>
          <a:lstStyle/>
          <a:p>
            <a:r>
              <a:rPr lang="en-IN" dirty="0" smtClean="0"/>
              <a:t>METHODS</a:t>
            </a:r>
            <a:endParaRPr lang="en-IN" dirty="0"/>
          </a:p>
        </p:txBody>
      </p:sp>
      <p:sp>
        <p:nvSpPr>
          <p:cNvPr id="6" name="Content Placeholder 5"/>
          <p:cNvSpPr>
            <a:spLocks noGrp="1"/>
          </p:cNvSpPr>
          <p:nvPr>
            <p:ph idx="1"/>
          </p:nvPr>
        </p:nvSpPr>
        <p:spPr>
          <a:xfrm>
            <a:off x="677333" y="1275347"/>
            <a:ext cx="9994677" cy="5414211"/>
          </a:xfrm>
        </p:spPr>
        <p:txBody>
          <a:bodyPr>
            <a:normAutofit/>
          </a:bodyPr>
          <a:lstStyle/>
          <a:p>
            <a:r>
              <a:rPr lang="en-IN" sz="2800" b="1" dirty="0"/>
              <a:t>Study design and participants </a:t>
            </a:r>
            <a:endParaRPr lang="en-IN" sz="2800" dirty="0"/>
          </a:p>
          <a:p>
            <a:r>
              <a:rPr lang="en-IN" sz="2400" dirty="0"/>
              <a:t>The ALPHEUS study, a phase 3b, randomised, open-label trial, was done at 49 hospitals in France and Czech Republic. </a:t>
            </a:r>
            <a:endParaRPr lang="en-IN" sz="2400" dirty="0" smtClean="0"/>
          </a:p>
          <a:p>
            <a:r>
              <a:rPr lang="en-IN" sz="2400" dirty="0"/>
              <a:t>Patients with stable coronary artery disease, defined as having a baseline cardiac troponin below the upper limit of the normal or a decreasing level in case of modestly positive cardiac troponin (within the grey zone specific to each high </a:t>
            </a:r>
            <a:r>
              <a:rPr lang="en-IN" sz="2400" dirty="0" err="1"/>
              <a:t>sensitivty</a:t>
            </a:r>
            <a:r>
              <a:rPr lang="en-IN" sz="2400" dirty="0"/>
              <a:t> troponin assay or below three times the upper limit of the local laboratory normal values), were eligible for the study if they had an indication for PCI and at least one high-risk </a:t>
            </a:r>
            <a:r>
              <a:rPr lang="en-IN" sz="2400" dirty="0" smtClean="0"/>
              <a:t>characteristic.</a:t>
            </a:r>
          </a:p>
          <a:p>
            <a:r>
              <a:rPr lang="en-IN" sz="2400" dirty="0"/>
              <a:t>Patients who were on chronic </a:t>
            </a:r>
            <a:r>
              <a:rPr lang="en-IN" sz="2400" dirty="0" err="1"/>
              <a:t>clopidogrel</a:t>
            </a:r>
            <a:r>
              <a:rPr lang="en-IN" sz="2400" dirty="0"/>
              <a:t> treatment (maintenance dose for more than 5 days) were eligible for the study. </a:t>
            </a:r>
          </a:p>
        </p:txBody>
      </p:sp>
    </p:spTree>
    <p:extLst>
      <p:ext uri="{BB962C8B-B14F-4D97-AF65-F5344CB8AC3E}">
        <p14:creationId xmlns:p14="http://schemas.microsoft.com/office/powerpoint/2010/main" val="1704610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48389"/>
          </a:xfrm>
        </p:spPr>
        <p:txBody>
          <a:bodyPr>
            <a:normAutofit fontScale="90000"/>
          </a:bodyPr>
          <a:lstStyle/>
          <a:p>
            <a:endParaRPr lang="en-IN" dirty="0"/>
          </a:p>
        </p:txBody>
      </p:sp>
      <p:sp>
        <p:nvSpPr>
          <p:cNvPr id="3" name="Content Placeholder 2"/>
          <p:cNvSpPr>
            <a:spLocks noGrp="1"/>
          </p:cNvSpPr>
          <p:nvPr>
            <p:ph idx="1"/>
          </p:nvPr>
        </p:nvSpPr>
        <p:spPr>
          <a:xfrm>
            <a:off x="677333" y="609601"/>
            <a:ext cx="9056213" cy="5947610"/>
          </a:xfrm>
        </p:spPr>
        <p:txBody>
          <a:bodyPr>
            <a:normAutofit/>
          </a:bodyPr>
          <a:lstStyle/>
          <a:p>
            <a:r>
              <a:rPr lang="en-IN" sz="2800" b="1" dirty="0"/>
              <a:t>Randomisation and masking </a:t>
            </a:r>
            <a:endParaRPr lang="en-IN" sz="2800" dirty="0"/>
          </a:p>
          <a:p>
            <a:r>
              <a:rPr lang="en-IN" sz="2400" dirty="0"/>
              <a:t>Eligible patients were randomly assigned (1:1) to either </a:t>
            </a:r>
            <a:r>
              <a:rPr lang="en-IN" sz="2400" dirty="0" err="1"/>
              <a:t>ticagrelor</a:t>
            </a:r>
            <a:r>
              <a:rPr lang="en-IN" sz="2400" dirty="0"/>
              <a:t> or </a:t>
            </a:r>
            <a:r>
              <a:rPr lang="en-IN" sz="2400" dirty="0" err="1"/>
              <a:t>clopidogrel</a:t>
            </a:r>
            <a:r>
              <a:rPr lang="en-IN" sz="2400" dirty="0"/>
              <a:t> by use of an interactive web response system available via the electronic case report form, and stratified by centre. </a:t>
            </a:r>
            <a:endParaRPr lang="en-IN" sz="2400" dirty="0" smtClean="0"/>
          </a:p>
          <a:p>
            <a:r>
              <a:rPr lang="en-IN" sz="2400" dirty="0" smtClean="0"/>
              <a:t>The </a:t>
            </a:r>
            <a:r>
              <a:rPr lang="en-IN" sz="2400" dirty="0"/>
              <a:t>study was open label, as a full double-blind design was not possible because of budget </a:t>
            </a:r>
            <a:r>
              <a:rPr lang="en-IN" sz="2400" dirty="0" smtClean="0"/>
              <a:t>constraints.</a:t>
            </a:r>
            <a:endParaRPr lang="en-IN" sz="2400" dirty="0" smtClean="0"/>
          </a:p>
          <a:p>
            <a:r>
              <a:rPr lang="en-IN" sz="2400" dirty="0" smtClean="0"/>
              <a:t> </a:t>
            </a:r>
            <a:r>
              <a:rPr lang="en-IN" sz="2400" dirty="0"/>
              <a:t>However, the primary endpoint was based on the measurement of post-PCI troponin, which is not subject to interpretation or bias, and the clinical endpoints were all adjudicated in a masked fashion, in addition to reading of PCI videos at a central core laboratory and statistical analyses</a:t>
            </a:r>
            <a:r>
              <a:rPr lang="en-IN" sz="2400" dirty="0" smtClean="0"/>
              <a:t>.</a:t>
            </a:r>
          </a:p>
        </p:txBody>
      </p:sp>
    </p:spTree>
    <p:extLst>
      <p:ext uri="{BB962C8B-B14F-4D97-AF65-F5344CB8AC3E}">
        <p14:creationId xmlns:p14="http://schemas.microsoft.com/office/powerpoint/2010/main" val="736788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563881"/>
            <a:ext cx="8596668" cy="45719"/>
          </a:xfrm>
        </p:spPr>
        <p:txBody>
          <a:bodyPr>
            <a:normAutofit fontScale="90000"/>
          </a:bodyPr>
          <a:lstStyle/>
          <a:p>
            <a:endParaRPr lang="en-IN" dirty="0"/>
          </a:p>
        </p:txBody>
      </p:sp>
      <p:sp>
        <p:nvSpPr>
          <p:cNvPr id="3" name="Content Placeholder 2"/>
          <p:cNvSpPr>
            <a:spLocks noGrp="1"/>
          </p:cNvSpPr>
          <p:nvPr>
            <p:ph idx="1"/>
          </p:nvPr>
        </p:nvSpPr>
        <p:spPr>
          <a:xfrm>
            <a:off x="677334" y="1046747"/>
            <a:ext cx="8596668" cy="4994615"/>
          </a:xfrm>
        </p:spPr>
        <p:txBody>
          <a:bodyPr>
            <a:normAutofit/>
          </a:bodyPr>
          <a:lstStyle/>
          <a:p>
            <a:r>
              <a:rPr lang="en-IN" sz="2400" dirty="0"/>
              <a:t> Administration of the loading dose of the study drug took place after the angiogram and before PCI, which could be staged (deferred PCI within 24 h of administration of the loading dose of study drug) or immediately after randomisation (ad-hoc PCI was defined as within 3 h after the angiogram).</a:t>
            </a:r>
          </a:p>
          <a:p>
            <a:r>
              <a:rPr lang="en-IN" sz="2400" dirty="0"/>
              <a:t> Random assignment could not occur before the coronary status was known.</a:t>
            </a:r>
          </a:p>
          <a:p>
            <a:endParaRPr lang="en-IN" sz="2400" dirty="0"/>
          </a:p>
        </p:txBody>
      </p:sp>
    </p:spTree>
    <p:extLst>
      <p:ext uri="{BB962C8B-B14F-4D97-AF65-F5344CB8AC3E}">
        <p14:creationId xmlns:p14="http://schemas.microsoft.com/office/powerpoint/2010/main" val="1647815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7937"/>
          </a:xfrm>
        </p:spPr>
        <p:txBody>
          <a:bodyPr>
            <a:normAutofit fontScale="90000"/>
          </a:bodyPr>
          <a:lstStyle/>
          <a:p>
            <a:r>
              <a:rPr lang="en-IN" b="1" dirty="0">
                <a:solidFill>
                  <a:schemeClr val="tx1"/>
                </a:solidFill>
              </a:rPr>
              <a:t>Procedures </a:t>
            </a:r>
            <a:r>
              <a:rPr lang="en-IN" dirty="0">
                <a:solidFill>
                  <a:schemeClr val="tx1"/>
                </a:solidFill>
              </a:rPr>
              <a:t/>
            </a:r>
            <a:br>
              <a:rPr lang="en-IN" dirty="0">
                <a:solidFill>
                  <a:schemeClr val="tx1"/>
                </a:solidFill>
              </a:rPr>
            </a:br>
            <a:endParaRPr lang="en-IN" dirty="0">
              <a:solidFill>
                <a:schemeClr val="tx1"/>
              </a:solidFill>
            </a:endParaRPr>
          </a:p>
        </p:txBody>
      </p:sp>
      <p:sp>
        <p:nvSpPr>
          <p:cNvPr id="3" name="Content Placeholder 2"/>
          <p:cNvSpPr>
            <a:spLocks noGrp="1"/>
          </p:cNvSpPr>
          <p:nvPr>
            <p:ph idx="1"/>
          </p:nvPr>
        </p:nvSpPr>
        <p:spPr>
          <a:xfrm>
            <a:off x="677333" y="1215189"/>
            <a:ext cx="9296845" cy="5149516"/>
          </a:xfrm>
        </p:spPr>
        <p:txBody>
          <a:bodyPr>
            <a:normAutofit/>
          </a:bodyPr>
          <a:lstStyle/>
          <a:p>
            <a:r>
              <a:rPr lang="en-IN" sz="2400" dirty="0" smtClean="0"/>
              <a:t>Patients </a:t>
            </a:r>
            <a:r>
              <a:rPr lang="en-IN" sz="2400" dirty="0"/>
              <a:t>received a loading dose of </a:t>
            </a:r>
            <a:r>
              <a:rPr lang="en-IN" sz="2400" dirty="0" err="1"/>
              <a:t>ticagrelor</a:t>
            </a:r>
            <a:r>
              <a:rPr lang="en-IN" sz="2400" dirty="0"/>
              <a:t> 180 mg before PCI and 90 mg twice daily thereafter for 30 days or a loading dose of </a:t>
            </a:r>
            <a:r>
              <a:rPr lang="en-IN" sz="2400" dirty="0" err="1"/>
              <a:t>clopidogrel</a:t>
            </a:r>
            <a:r>
              <a:rPr lang="en-IN" sz="2400" dirty="0"/>
              <a:t> 300–600 mg (dose at the </a:t>
            </a:r>
            <a:r>
              <a:rPr lang="en-IN" sz="2400" dirty="0" smtClean="0"/>
              <a:t>discretion </a:t>
            </a:r>
            <a:r>
              <a:rPr lang="en-IN" sz="2400" dirty="0"/>
              <a:t>of the physician) and 75 mg daily thereafter </a:t>
            </a:r>
            <a:r>
              <a:rPr lang="en-IN" sz="2400" dirty="0" smtClean="0"/>
              <a:t>for </a:t>
            </a:r>
            <a:r>
              <a:rPr lang="en-IN" sz="2400" dirty="0"/>
              <a:t>30 days</a:t>
            </a:r>
            <a:r>
              <a:rPr lang="en-IN" sz="2400" dirty="0" smtClean="0"/>
              <a:t>.</a:t>
            </a:r>
          </a:p>
          <a:p>
            <a:r>
              <a:rPr lang="en-IN" sz="2400" dirty="0" smtClean="0"/>
              <a:t> </a:t>
            </a:r>
            <a:r>
              <a:rPr lang="en-IN" sz="2400" dirty="0"/>
              <a:t>Investigators could administer the loading dose as whole or crushed tablets. </a:t>
            </a:r>
            <a:endParaRPr lang="en-IN" sz="2400" dirty="0" smtClean="0"/>
          </a:p>
          <a:p>
            <a:r>
              <a:rPr lang="en-IN" sz="2400" dirty="0" smtClean="0"/>
              <a:t>The </a:t>
            </a:r>
            <a:r>
              <a:rPr lang="en-IN" sz="2400" dirty="0"/>
              <a:t>duration of study treatment was 30 days after PCI</a:t>
            </a:r>
            <a:r>
              <a:rPr lang="en-IN" sz="2400" dirty="0" smtClean="0"/>
              <a:t>.</a:t>
            </a:r>
          </a:p>
          <a:p>
            <a:r>
              <a:rPr lang="en-IN" sz="2400" dirty="0" smtClean="0"/>
              <a:t> </a:t>
            </a:r>
            <a:r>
              <a:rPr lang="en-IN" sz="2400" dirty="0"/>
              <a:t>Beyond 30 days, the choice of treatment was left at the discretion of the treating physician. </a:t>
            </a:r>
            <a:endParaRPr lang="en-IN" sz="2400" dirty="0" smtClean="0"/>
          </a:p>
        </p:txBody>
      </p:sp>
    </p:spTree>
    <p:extLst>
      <p:ext uri="{BB962C8B-B14F-4D97-AF65-F5344CB8AC3E}">
        <p14:creationId xmlns:p14="http://schemas.microsoft.com/office/powerpoint/2010/main" val="4260332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48389"/>
          </a:xfrm>
        </p:spPr>
        <p:txBody>
          <a:bodyPr>
            <a:normAutofit fontScale="90000"/>
          </a:bodyPr>
          <a:lstStyle/>
          <a:p>
            <a:endParaRPr lang="en-IN" dirty="0"/>
          </a:p>
        </p:txBody>
      </p:sp>
      <p:sp>
        <p:nvSpPr>
          <p:cNvPr id="3" name="Content Placeholder 2"/>
          <p:cNvSpPr>
            <a:spLocks noGrp="1"/>
          </p:cNvSpPr>
          <p:nvPr>
            <p:ph idx="1"/>
          </p:nvPr>
        </p:nvSpPr>
        <p:spPr>
          <a:xfrm>
            <a:off x="677334" y="1287379"/>
            <a:ext cx="8596668" cy="4753983"/>
          </a:xfrm>
        </p:spPr>
        <p:txBody>
          <a:bodyPr>
            <a:normAutofit/>
          </a:bodyPr>
          <a:lstStyle/>
          <a:p>
            <a:r>
              <a:rPr lang="en-IN" sz="2400" dirty="0"/>
              <a:t>A </a:t>
            </a:r>
            <a:r>
              <a:rPr lang="en-IN" sz="2400" dirty="0" err="1"/>
              <a:t>pharmacodynamic</a:t>
            </a:r>
            <a:r>
              <a:rPr lang="en-IN" sz="2400" dirty="0"/>
              <a:t> </a:t>
            </a:r>
            <a:r>
              <a:rPr lang="en-IN" sz="2400" dirty="0" err="1"/>
              <a:t>substudy</a:t>
            </a:r>
            <a:r>
              <a:rPr lang="en-IN" sz="2400" dirty="0"/>
              <a:t> (the Bio-ALPHEUS study) was done at five participating centres and analysed the level of P2Y12 inhibition in a masked fashion at the ACTION central core laboratory (Paris, France).</a:t>
            </a:r>
          </a:p>
          <a:p>
            <a:r>
              <a:rPr lang="en-IN" sz="2400" dirty="0"/>
              <a:t> Samples were drawn at baseline, 4 h after the loading dose, and the day after PCI and platelet inhibition was evaluated using the vasodilator-stimulated </a:t>
            </a:r>
            <a:r>
              <a:rPr lang="en-IN" sz="2400" dirty="0" err="1"/>
              <a:t>phosphoprotein</a:t>
            </a:r>
            <a:r>
              <a:rPr lang="en-IN" sz="2400" dirty="0"/>
              <a:t> platelet reactivity index measured by ELISA. </a:t>
            </a:r>
          </a:p>
          <a:p>
            <a:endParaRPr lang="en-IN" sz="2400" dirty="0"/>
          </a:p>
        </p:txBody>
      </p:sp>
    </p:spTree>
    <p:extLst>
      <p:ext uri="{BB962C8B-B14F-4D97-AF65-F5344CB8AC3E}">
        <p14:creationId xmlns:p14="http://schemas.microsoft.com/office/powerpoint/2010/main" val="989645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1842"/>
          </a:xfrm>
        </p:spPr>
        <p:txBody>
          <a:bodyPr>
            <a:normAutofit fontScale="90000"/>
          </a:bodyPr>
          <a:lstStyle/>
          <a:p>
            <a:r>
              <a:rPr lang="en-IN" b="1" dirty="0">
                <a:solidFill>
                  <a:schemeClr val="tx1"/>
                </a:solidFill>
              </a:rPr>
              <a:t>Outcomes</a:t>
            </a:r>
            <a:r>
              <a:rPr lang="en-IN" b="1" dirty="0"/>
              <a:t> </a:t>
            </a:r>
            <a:r>
              <a:rPr lang="en-IN" dirty="0"/>
              <a:t/>
            </a:r>
            <a:br>
              <a:rPr lang="en-IN" dirty="0"/>
            </a:br>
            <a:endParaRPr lang="en-IN" dirty="0"/>
          </a:p>
        </p:txBody>
      </p:sp>
      <p:sp>
        <p:nvSpPr>
          <p:cNvPr id="3" name="Content Placeholder 2"/>
          <p:cNvSpPr>
            <a:spLocks noGrp="1"/>
          </p:cNvSpPr>
          <p:nvPr>
            <p:ph idx="1"/>
          </p:nvPr>
        </p:nvSpPr>
        <p:spPr>
          <a:xfrm>
            <a:off x="677333" y="1311443"/>
            <a:ext cx="9681855" cy="5113420"/>
          </a:xfrm>
        </p:spPr>
        <p:txBody>
          <a:bodyPr>
            <a:normAutofit/>
          </a:bodyPr>
          <a:lstStyle/>
          <a:p>
            <a:r>
              <a:rPr lang="en-IN" sz="2800" dirty="0"/>
              <a:t>P</a:t>
            </a:r>
            <a:r>
              <a:rPr lang="en-IN" sz="2800" dirty="0" smtClean="0"/>
              <a:t>rimary outcome-</a:t>
            </a:r>
            <a:r>
              <a:rPr lang="en-IN" sz="2400" dirty="0" smtClean="0"/>
              <a:t> PCI related </a:t>
            </a:r>
            <a:r>
              <a:rPr lang="en-IN" sz="2400" dirty="0"/>
              <a:t>myocardial infarction (type 4a or 4b) or major myocardial injury within 48 h of the procedure (or at hospital discharge if earlier). </a:t>
            </a:r>
            <a:endParaRPr lang="en-IN" sz="2400" dirty="0" smtClean="0"/>
          </a:p>
          <a:p>
            <a:r>
              <a:rPr lang="en-IN" sz="2400" dirty="0" smtClean="0"/>
              <a:t> </a:t>
            </a:r>
            <a:r>
              <a:rPr lang="en-IN" sz="2400" dirty="0"/>
              <a:t>The definition of the primary outcome of the ALPHEUS trial corresponded to the third universal definition of myocardial infarction that was effective at the time of the study </a:t>
            </a:r>
            <a:r>
              <a:rPr lang="en-IN" sz="2400" dirty="0" smtClean="0"/>
              <a:t>design.</a:t>
            </a:r>
          </a:p>
          <a:p>
            <a:r>
              <a:rPr lang="en-IN" sz="2400" dirty="0" smtClean="0"/>
              <a:t>The </a:t>
            </a:r>
            <a:r>
              <a:rPr lang="en-IN" sz="2400" dirty="0"/>
              <a:t>fourth universal definition of myocardial infarction was published while the study was ongoing, and the protocol was amended to include the new definition of myocardial injury in the main secondary outcome, combining PCI-related myocardial infarction (type 4a or 4b) and any type of myocardial injury (major or </a:t>
            </a:r>
            <a:r>
              <a:rPr lang="en-IN" sz="2400" dirty="0" smtClean="0"/>
              <a:t>minor).</a:t>
            </a:r>
            <a:endParaRPr lang="en-IN" sz="2400" dirty="0"/>
          </a:p>
        </p:txBody>
      </p:sp>
    </p:spTree>
    <p:extLst>
      <p:ext uri="{BB962C8B-B14F-4D97-AF65-F5344CB8AC3E}">
        <p14:creationId xmlns:p14="http://schemas.microsoft.com/office/powerpoint/2010/main" val="158703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809680" y="1426238"/>
            <a:ext cx="9705919" cy="5431762"/>
          </a:xfrm>
        </p:spPr>
        <p:txBody>
          <a:bodyPr/>
          <a:lstStyle/>
          <a:p>
            <a:r>
              <a:rPr lang="en-IN" sz="2400" dirty="0" smtClean="0"/>
              <a:t>Other secondary outcomes included the </a:t>
            </a:r>
            <a:r>
              <a:rPr lang="en-IN" sz="2400" dirty="0"/>
              <a:t>composite of death, myocardial infarction (all type), or stroke or transient ischaemic attack; the composite of death or myocardial infarction (type 1, 4, and 5</a:t>
            </a:r>
            <a:r>
              <a:rPr lang="en-IN" sz="2400" dirty="0" smtClean="0"/>
              <a:t>), </a:t>
            </a:r>
            <a:r>
              <a:rPr lang="en-IN" sz="2400" dirty="0"/>
              <a:t>major myocardial injury, urgent revascularisation, or recurrent </a:t>
            </a:r>
            <a:r>
              <a:rPr lang="en-IN" sz="2400" dirty="0" err="1"/>
              <a:t>ischaemia</a:t>
            </a:r>
            <a:r>
              <a:rPr lang="en-IN" sz="2400" dirty="0"/>
              <a:t> requiring catheterisation</a:t>
            </a:r>
            <a:r>
              <a:rPr lang="en-IN" dirty="0" smtClean="0"/>
              <a:t>.</a:t>
            </a:r>
          </a:p>
          <a:p>
            <a:r>
              <a:rPr lang="en-IN" sz="2400" dirty="0" smtClean="0"/>
              <a:t> </a:t>
            </a:r>
            <a:r>
              <a:rPr lang="en-IN" sz="2400" dirty="0"/>
              <a:t>The primary safety outcome was major bleeding, evaluated by the Bleeding Academic Research Consortium (BARC) criteria (BARC 3 or 5). </a:t>
            </a:r>
            <a:endParaRPr lang="en-IN" sz="2400" dirty="0" smtClean="0"/>
          </a:p>
          <a:p>
            <a:r>
              <a:rPr lang="en-IN" sz="2400" dirty="0" smtClean="0"/>
              <a:t>Secondary </a:t>
            </a:r>
            <a:r>
              <a:rPr lang="en-IN" sz="2400" dirty="0"/>
              <a:t>safety outcomes included minor or nuisance bleeding (BARC 1 or 2) and any bleeding (BARC 1 to 5). </a:t>
            </a:r>
            <a:endParaRPr lang="en-IN" sz="2400" dirty="0" smtClean="0"/>
          </a:p>
          <a:p>
            <a:r>
              <a:rPr lang="en-IN" sz="2400" dirty="0" smtClean="0"/>
              <a:t>A </a:t>
            </a:r>
            <a:r>
              <a:rPr lang="en-IN" sz="2400" dirty="0"/>
              <a:t>net clinical benefit outcome comprising death, myocardial infarction, stroke, or major bleeding was also evaluated. </a:t>
            </a:r>
          </a:p>
        </p:txBody>
      </p:sp>
    </p:spTree>
    <p:extLst>
      <p:ext uri="{BB962C8B-B14F-4D97-AF65-F5344CB8AC3E}">
        <p14:creationId xmlns:p14="http://schemas.microsoft.com/office/powerpoint/2010/main" val="151190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132347"/>
            <a:ext cx="8596668" cy="477253"/>
          </a:xfrm>
        </p:spPr>
        <p:txBody>
          <a:bodyPr>
            <a:normAutofit fontScale="90000"/>
          </a:bodyPr>
          <a:lstStyle/>
          <a:p>
            <a:endParaRPr lang="en-IN" dirty="0"/>
          </a:p>
        </p:txBody>
      </p:sp>
      <p:sp>
        <p:nvSpPr>
          <p:cNvPr id="3" name="Content Placeholder 2"/>
          <p:cNvSpPr>
            <a:spLocks noGrp="1"/>
          </p:cNvSpPr>
          <p:nvPr>
            <p:ph idx="1"/>
          </p:nvPr>
        </p:nvSpPr>
        <p:spPr>
          <a:xfrm>
            <a:off x="677333" y="505327"/>
            <a:ext cx="9296845" cy="6196262"/>
          </a:xfrm>
        </p:spPr>
        <p:txBody>
          <a:bodyPr>
            <a:normAutofit/>
          </a:bodyPr>
          <a:lstStyle/>
          <a:p>
            <a:r>
              <a:rPr lang="en-IN" sz="2400" dirty="0"/>
              <a:t>Bleeding risk was evaluated with the Dual Antiplatelet Therapy (DAPT) score and the PARIS bleeding </a:t>
            </a:r>
            <a:r>
              <a:rPr lang="en-IN" sz="2400" dirty="0" smtClean="0"/>
              <a:t>score.</a:t>
            </a:r>
          </a:p>
          <a:p>
            <a:r>
              <a:rPr lang="en-IN" sz="2400" dirty="0" smtClean="0"/>
              <a:t>In </a:t>
            </a:r>
            <a:r>
              <a:rPr lang="en-IN" sz="2400" dirty="0"/>
              <a:t>addition to the baseline level, cardiac troponin was measured 6 h and 24 h after PCI or at discharge if this occurred earlier, and the peak values were considered for outcome assessment</a:t>
            </a:r>
            <a:r>
              <a:rPr lang="en-IN" sz="2400" dirty="0" smtClean="0"/>
              <a:t>.</a:t>
            </a:r>
          </a:p>
          <a:p>
            <a:r>
              <a:rPr lang="en-IN" sz="2400" dirty="0" smtClean="0"/>
              <a:t> </a:t>
            </a:r>
            <a:r>
              <a:rPr lang="en-IN" sz="2400" dirty="0"/>
              <a:t>Clinical outcomes were evaluated at 48 h and 30 days</a:t>
            </a:r>
            <a:r>
              <a:rPr lang="en-IN" sz="2400" dirty="0" smtClean="0"/>
              <a:t>.</a:t>
            </a:r>
          </a:p>
          <a:p>
            <a:r>
              <a:rPr lang="en-IN" sz="2400" dirty="0" smtClean="0"/>
              <a:t> </a:t>
            </a:r>
            <a:r>
              <a:rPr lang="en-IN" sz="2400" dirty="0"/>
              <a:t>All angiographic or PCI videos were analysed by at least two masked independent experts (who did not otherwise participate in the study) of the ACTION central core laboratory</a:t>
            </a:r>
            <a:r>
              <a:rPr lang="en-IN" sz="2400" dirty="0" smtClean="0"/>
              <a:t>.</a:t>
            </a:r>
          </a:p>
          <a:p>
            <a:r>
              <a:rPr lang="en-IN" sz="2400" dirty="0" smtClean="0"/>
              <a:t> </a:t>
            </a:r>
            <a:r>
              <a:rPr lang="en-IN" sz="2400" dirty="0"/>
              <a:t>An independent clinical event committee whose members were unaware of the treatment assignments reviewed all outcomes, except death. </a:t>
            </a:r>
          </a:p>
        </p:txBody>
      </p:sp>
    </p:spTree>
    <p:extLst>
      <p:ext uri="{BB962C8B-B14F-4D97-AF65-F5344CB8AC3E}">
        <p14:creationId xmlns:p14="http://schemas.microsoft.com/office/powerpoint/2010/main" val="3909457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4" y="609600"/>
            <a:ext cx="8596668" cy="810126"/>
          </a:xfrm>
        </p:spPr>
        <p:txBody>
          <a:bodyPr/>
          <a:lstStyle/>
          <a:p>
            <a:r>
              <a:rPr lang="en-IN" dirty="0" smtClean="0">
                <a:solidFill>
                  <a:schemeClr val="tx1"/>
                </a:solidFill>
              </a:rPr>
              <a:t>Statistical analysis</a:t>
            </a:r>
            <a:endParaRPr lang="en-IN" dirty="0">
              <a:solidFill>
                <a:schemeClr val="tx1"/>
              </a:solidFill>
            </a:endParaRPr>
          </a:p>
        </p:txBody>
      </p:sp>
      <p:sp>
        <p:nvSpPr>
          <p:cNvPr id="6" name="Content Placeholder 5"/>
          <p:cNvSpPr>
            <a:spLocks noGrp="1"/>
          </p:cNvSpPr>
          <p:nvPr>
            <p:ph idx="1"/>
          </p:nvPr>
        </p:nvSpPr>
        <p:spPr>
          <a:xfrm>
            <a:off x="677333" y="1251284"/>
            <a:ext cx="11197835" cy="5606715"/>
          </a:xfrm>
        </p:spPr>
        <p:txBody>
          <a:bodyPr>
            <a:normAutofit/>
          </a:bodyPr>
          <a:lstStyle/>
          <a:p>
            <a:r>
              <a:rPr lang="en-IN" sz="2400" dirty="0"/>
              <a:t>Assuming a total event rate (for the primary outcome) of 30% at 48 h in the </a:t>
            </a:r>
            <a:r>
              <a:rPr lang="en-IN" sz="2400" dirty="0" err="1"/>
              <a:t>clopidogrel</a:t>
            </a:r>
            <a:r>
              <a:rPr lang="en-IN" sz="2400" dirty="0"/>
              <a:t> group, we calculated that 856 patients per </a:t>
            </a:r>
            <a:r>
              <a:rPr lang="en-IN" sz="2400" dirty="0" smtClean="0"/>
              <a:t>group </a:t>
            </a:r>
            <a:r>
              <a:rPr lang="en-IN" sz="2400" dirty="0"/>
              <a:t>were </a:t>
            </a:r>
            <a:r>
              <a:rPr lang="en-IN" sz="2400" dirty="0" smtClean="0"/>
              <a:t>required.</a:t>
            </a:r>
            <a:endParaRPr lang="en-IN" sz="2400" dirty="0" smtClean="0"/>
          </a:p>
          <a:p>
            <a:r>
              <a:rPr lang="en-IN" sz="2400" dirty="0" smtClean="0"/>
              <a:t> </a:t>
            </a:r>
            <a:r>
              <a:rPr lang="en-IN" sz="2400" dirty="0"/>
              <a:t>Assuming a dropout rate of around 10%, 950 patients per group (1900 total patients) needed to be randomly assigned</a:t>
            </a:r>
            <a:r>
              <a:rPr lang="en-IN" dirty="0"/>
              <a:t>. </a:t>
            </a:r>
            <a:endParaRPr lang="en-IN" dirty="0" smtClean="0"/>
          </a:p>
          <a:p>
            <a:r>
              <a:rPr lang="en-IN" sz="2400" dirty="0"/>
              <a:t>The safety analysis included all patients who received at least one dose of study drug</a:t>
            </a:r>
            <a:r>
              <a:rPr lang="en-IN" sz="2400" dirty="0" smtClean="0"/>
              <a:t>.</a:t>
            </a:r>
          </a:p>
          <a:p>
            <a:r>
              <a:rPr lang="en-IN" sz="2400" dirty="0" smtClean="0"/>
              <a:t> </a:t>
            </a:r>
            <a:r>
              <a:rPr lang="en-IN" sz="2400" dirty="0"/>
              <a:t>The primary outcome was analysed by χ² test. </a:t>
            </a:r>
            <a:endParaRPr lang="en-IN" sz="2400" dirty="0" smtClean="0"/>
          </a:p>
          <a:p>
            <a:r>
              <a:rPr lang="en-IN" sz="2400" dirty="0"/>
              <a:t>Sensitivity analyses were done for primary and secondary endpoints using multivariate mixed logistic </a:t>
            </a:r>
            <a:r>
              <a:rPr lang="en-IN" sz="2400" dirty="0" smtClean="0"/>
              <a:t>models.</a:t>
            </a:r>
          </a:p>
          <a:p>
            <a:r>
              <a:rPr lang="en-IN" sz="2400" dirty="0"/>
              <a:t>Kaplan-Meier estimates of clinical outcomes were also calculated for 30 days after the first dose. </a:t>
            </a:r>
          </a:p>
          <a:p>
            <a:r>
              <a:rPr lang="en-IN" sz="2400" dirty="0"/>
              <a:t>All statistical analyses were done using SAS version 9.4 software. </a:t>
            </a:r>
          </a:p>
        </p:txBody>
      </p:sp>
    </p:spTree>
    <p:extLst>
      <p:ext uri="{BB962C8B-B14F-4D97-AF65-F5344CB8AC3E}">
        <p14:creationId xmlns:p14="http://schemas.microsoft.com/office/powerpoint/2010/main" val="2123004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RESULTS</a:t>
            </a:r>
            <a:endParaRPr lang="en-IN" dirty="0"/>
          </a:p>
        </p:txBody>
      </p:sp>
      <p:sp>
        <p:nvSpPr>
          <p:cNvPr id="4" name="Content Placeholder 3"/>
          <p:cNvSpPr>
            <a:spLocks noGrp="1"/>
          </p:cNvSpPr>
          <p:nvPr>
            <p:ph sz="half" idx="1"/>
          </p:nvPr>
        </p:nvSpPr>
        <p:spPr>
          <a:xfrm>
            <a:off x="216568" y="2160589"/>
            <a:ext cx="4644801" cy="3880772"/>
          </a:xfrm>
        </p:spPr>
        <p:txBody>
          <a:bodyPr>
            <a:normAutofit/>
          </a:bodyPr>
          <a:lstStyle/>
          <a:p>
            <a:r>
              <a:rPr lang="en-IN" sz="2400" dirty="0"/>
              <a:t>Between Jan 9, 2017, and May 28, 2020, 1910 patients were randomly assigned at 49 sites, 956 to the </a:t>
            </a:r>
            <a:r>
              <a:rPr lang="en-IN" sz="2400" dirty="0" err="1"/>
              <a:t>ticagrelor</a:t>
            </a:r>
            <a:r>
              <a:rPr lang="en-IN" sz="2400" dirty="0"/>
              <a:t> group and 954 to the </a:t>
            </a:r>
            <a:r>
              <a:rPr lang="en-IN" sz="2400" dirty="0" err="1"/>
              <a:t>clopidogrel</a:t>
            </a:r>
            <a:r>
              <a:rPr lang="en-IN" sz="2400" dirty="0"/>
              <a:t> </a:t>
            </a:r>
            <a:r>
              <a:rPr lang="en-IN" sz="2400" dirty="0" smtClean="0"/>
              <a:t>group. </a:t>
            </a:r>
          </a:p>
          <a:p>
            <a:r>
              <a:rPr lang="en-IN" sz="2400" dirty="0" smtClean="0"/>
              <a:t>15 </a:t>
            </a:r>
            <a:r>
              <a:rPr lang="en-IN" sz="2400" dirty="0"/>
              <a:t>patients were excluded from the </a:t>
            </a:r>
            <a:r>
              <a:rPr lang="en-IN" sz="2400" dirty="0" err="1"/>
              <a:t>ticagrelor</a:t>
            </a:r>
            <a:r>
              <a:rPr lang="en-IN" sz="2400" dirty="0"/>
              <a:t> group and 12 from the </a:t>
            </a:r>
            <a:r>
              <a:rPr lang="en-IN" sz="2400" dirty="0" err="1"/>
              <a:t>clopidogrel</a:t>
            </a:r>
            <a:r>
              <a:rPr lang="en-IN" sz="2400" dirty="0"/>
              <a:t> group</a:t>
            </a:r>
            <a:r>
              <a:rPr lang="en-IN" dirty="0"/>
              <a:t>. </a:t>
            </a:r>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61368" y="866274"/>
            <a:ext cx="6243779" cy="5630779"/>
          </a:xfrm>
        </p:spPr>
      </p:pic>
    </p:spTree>
    <p:extLst>
      <p:ext uri="{BB962C8B-B14F-4D97-AF65-F5344CB8AC3E}">
        <p14:creationId xmlns:p14="http://schemas.microsoft.com/office/powerpoint/2010/main" val="123729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a:r>
            <a:br>
              <a:rPr lang="en-IN" dirty="0" smtClean="0"/>
            </a:br>
            <a:endParaRPr lang="en-IN"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438360" y="0"/>
            <a:ext cx="5411261" cy="6858000"/>
          </a:xfrm>
        </p:spPr>
      </p:pic>
      <p:sp>
        <p:nvSpPr>
          <p:cNvPr id="6" name="Content Placeholder 5"/>
          <p:cNvSpPr>
            <a:spLocks noGrp="1"/>
          </p:cNvSpPr>
          <p:nvPr>
            <p:ph sz="half" idx="2"/>
          </p:nvPr>
        </p:nvSpPr>
        <p:spPr>
          <a:xfrm>
            <a:off x="0" y="1"/>
            <a:ext cx="6325644" cy="6858000"/>
          </a:xfrm>
        </p:spPr>
        <p:txBody>
          <a:bodyPr>
            <a:noAutofit/>
          </a:bodyPr>
          <a:lstStyle/>
          <a:p>
            <a:r>
              <a:rPr lang="en-IN" sz="2400" dirty="0"/>
              <a:t>Patient baseline characteristics were similar between the study groups, and representative of a population of patients with stable coronary </a:t>
            </a:r>
            <a:r>
              <a:rPr lang="en-IN" sz="2400" dirty="0" smtClean="0"/>
              <a:t>disease.</a:t>
            </a:r>
          </a:p>
          <a:p>
            <a:r>
              <a:rPr lang="en-IN" sz="2400" dirty="0" smtClean="0"/>
              <a:t> </a:t>
            </a:r>
            <a:r>
              <a:rPr lang="en-IN" sz="2400" dirty="0"/>
              <a:t>On admission, the electrocardiogram was normal in 1310 (70%) of 1883 patients and baseline cardiac troponin was negative in 1736 (93%) of 1883 patients. </a:t>
            </a:r>
            <a:endParaRPr lang="en-IN" sz="2400" dirty="0" smtClean="0"/>
          </a:p>
          <a:p>
            <a:r>
              <a:rPr lang="en-IN" sz="2400" dirty="0"/>
              <a:t>Patients with three or more high-risk features represented 1246 (66%) of 1883 PCI </a:t>
            </a:r>
            <a:r>
              <a:rPr lang="en-IN" sz="2400" dirty="0" smtClean="0"/>
              <a:t>procedures.</a:t>
            </a:r>
          </a:p>
          <a:p>
            <a:r>
              <a:rPr lang="en-IN" sz="2400" dirty="0"/>
              <a:t>The bleeding risk was similar in both study groups when evaluated with the DAPT score, but slightly different, with more patients with low bleeding risk in the </a:t>
            </a:r>
            <a:r>
              <a:rPr lang="en-IN" sz="2400" dirty="0" err="1"/>
              <a:t>ticagrelor</a:t>
            </a:r>
            <a:r>
              <a:rPr lang="en-IN" sz="2400" dirty="0"/>
              <a:t> group when evaluated with the PARIS </a:t>
            </a:r>
            <a:r>
              <a:rPr lang="en-IN" sz="2400" dirty="0" smtClean="0"/>
              <a:t>score. </a:t>
            </a:r>
            <a:endParaRPr lang="en-IN" sz="2400" dirty="0"/>
          </a:p>
        </p:txBody>
      </p:sp>
    </p:spTree>
    <p:extLst>
      <p:ext uri="{BB962C8B-B14F-4D97-AF65-F5344CB8AC3E}">
        <p14:creationId xmlns:p14="http://schemas.microsoft.com/office/powerpoint/2010/main" val="3426627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flipV="1">
            <a:off x="677334" y="156411"/>
            <a:ext cx="8596668" cy="453189"/>
          </a:xfrm>
        </p:spPr>
        <p:txBody>
          <a:bodyPr>
            <a:normAutofit fontScale="90000"/>
          </a:bodyPr>
          <a:lstStyle/>
          <a:p>
            <a:endParaRPr lang="en-IN" dirty="0"/>
          </a:p>
        </p:txBody>
      </p:sp>
      <p:sp>
        <p:nvSpPr>
          <p:cNvPr id="6" name="Content Placeholder 5"/>
          <p:cNvSpPr>
            <a:spLocks noGrp="1"/>
          </p:cNvSpPr>
          <p:nvPr>
            <p:ph idx="1"/>
          </p:nvPr>
        </p:nvSpPr>
        <p:spPr>
          <a:xfrm>
            <a:off x="276726" y="709863"/>
            <a:ext cx="10347158" cy="6148137"/>
          </a:xfrm>
        </p:spPr>
        <p:txBody>
          <a:bodyPr>
            <a:normAutofit/>
          </a:bodyPr>
          <a:lstStyle/>
          <a:p>
            <a:r>
              <a:rPr lang="en-IN" sz="2400" dirty="0"/>
              <a:t>A radial approach was used </a:t>
            </a:r>
            <a:r>
              <a:rPr lang="en-IN" sz="2400" dirty="0" smtClean="0"/>
              <a:t>in 95% </a:t>
            </a:r>
            <a:r>
              <a:rPr lang="en-IN" sz="2400" dirty="0"/>
              <a:t>of 1883 cases and </a:t>
            </a:r>
            <a:r>
              <a:rPr lang="en-IN" sz="2400" dirty="0" smtClean="0"/>
              <a:t>&gt;99% </a:t>
            </a:r>
            <a:r>
              <a:rPr lang="en-IN" sz="2400" dirty="0"/>
              <a:t>of 3207 stents implanted were drug-eluting stents</a:t>
            </a:r>
            <a:r>
              <a:rPr lang="en-IN" sz="2400" dirty="0" smtClean="0"/>
              <a:t>.</a:t>
            </a:r>
          </a:p>
          <a:p>
            <a:r>
              <a:rPr lang="en-IN" sz="2400" dirty="0" smtClean="0"/>
              <a:t> </a:t>
            </a:r>
            <a:r>
              <a:rPr lang="en-IN" sz="2400" dirty="0"/>
              <a:t>The loading dose of </a:t>
            </a:r>
            <a:r>
              <a:rPr lang="en-IN" sz="2400" dirty="0" err="1"/>
              <a:t>clopidogrel</a:t>
            </a:r>
            <a:r>
              <a:rPr lang="en-IN" sz="2400" dirty="0"/>
              <a:t> of 600 mg or more was chosen in 635 (67%) of 942 patients and crushed pills were used more frequently in the </a:t>
            </a:r>
            <a:r>
              <a:rPr lang="en-IN" sz="2400" dirty="0" err="1"/>
              <a:t>ticagrelor</a:t>
            </a:r>
            <a:r>
              <a:rPr lang="en-IN" sz="2400" dirty="0"/>
              <a:t> </a:t>
            </a:r>
            <a:r>
              <a:rPr lang="en-IN" sz="2400" dirty="0" smtClean="0"/>
              <a:t>group </a:t>
            </a:r>
            <a:r>
              <a:rPr lang="en-IN" sz="2400" dirty="0"/>
              <a:t>than in the </a:t>
            </a:r>
            <a:r>
              <a:rPr lang="en-IN" sz="2400" dirty="0" err="1"/>
              <a:t>clopidogrel</a:t>
            </a:r>
            <a:r>
              <a:rPr lang="en-IN" sz="2400" dirty="0"/>
              <a:t> group (178 [19%] of 941 </a:t>
            </a:r>
            <a:r>
              <a:rPr lang="en-IN" sz="2400" i="1" dirty="0" err="1"/>
              <a:t>vs</a:t>
            </a:r>
            <a:r>
              <a:rPr lang="en-IN" sz="2400" i="1" dirty="0"/>
              <a:t> </a:t>
            </a:r>
            <a:r>
              <a:rPr lang="en-IN" sz="2400" dirty="0"/>
              <a:t>62 [6·7%] of 942; p&lt;0·0001</a:t>
            </a:r>
            <a:r>
              <a:rPr lang="en-IN" sz="2400" dirty="0" smtClean="0"/>
              <a:t>).</a:t>
            </a:r>
          </a:p>
          <a:p>
            <a:r>
              <a:rPr lang="en-IN" sz="2400" dirty="0" smtClean="0"/>
              <a:t> </a:t>
            </a:r>
            <a:r>
              <a:rPr lang="en-IN" sz="2400" dirty="0"/>
              <a:t>PCI was done in an ad-hoc setting in 998 (53%) of 1883 patients, with no difference between the </a:t>
            </a:r>
            <a:r>
              <a:rPr lang="en-IN" sz="2400" dirty="0" err="1"/>
              <a:t>ticagrelor</a:t>
            </a:r>
            <a:r>
              <a:rPr lang="en-IN" sz="2400" dirty="0"/>
              <a:t> and </a:t>
            </a:r>
            <a:r>
              <a:rPr lang="en-IN" sz="2400" dirty="0" err="1"/>
              <a:t>clopidogrel</a:t>
            </a:r>
            <a:r>
              <a:rPr lang="en-IN" sz="2400" dirty="0"/>
              <a:t> groups (p=0·47), and deferred PCI was done in a median of 1·9 days (IQR 0·9–7·0), with no difference between the </a:t>
            </a:r>
            <a:r>
              <a:rPr lang="en-IN" sz="2400" dirty="0" err="1"/>
              <a:t>ticagrelor</a:t>
            </a:r>
            <a:r>
              <a:rPr lang="en-IN" sz="2400" dirty="0"/>
              <a:t> and </a:t>
            </a:r>
            <a:r>
              <a:rPr lang="en-IN" sz="2400" dirty="0" err="1"/>
              <a:t>clopidogrel</a:t>
            </a:r>
            <a:r>
              <a:rPr lang="en-IN" sz="2400" dirty="0"/>
              <a:t> groups (p=0·27</a:t>
            </a:r>
            <a:r>
              <a:rPr lang="en-IN" sz="2400" dirty="0" smtClean="0"/>
              <a:t>).</a:t>
            </a:r>
          </a:p>
          <a:p>
            <a:r>
              <a:rPr lang="en-IN" sz="2400" dirty="0" smtClean="0"/>
              <a:t> </a:t>
            </a:r>
            <a:r>
              <a:rPr lang="en-IN" sz="2400" dirty="0"/>
              <a:t>The median delay from random assignment to PCI was 2·0 h (IQR 0·3–5·0) in the </a:t>
            </a:r>
            <a:r>
              <a:rPr lang="en-IN" sz="2400" dirty="0" err="1"/>
              <a:t>ticagrelor</a:t>
            </a:r>
            <a:r>
              <a:rPr lang="en-IN" sz="2400" dirty="0"/>
              <a:t> group and 2·1 h (0·3–4·8) in the </a:t>
            </a:r>
            <a:r>
              <a:rPr lang="en-IN" sz="2400" dirty="0" err="1"/>
              <a:t>clopidogrel</a:t>
            </a:r>
            <a:r>
              <a:rPr lang="en-IN" sz="2400" dirty="0"/>
              <a:t> group. </a:t>
            </a:r>
            <a:endParaRPr lang="en-IN" sz="2400" dirty="0" smtClean="0"/>
          </a:p>
          <a:p>
            <a:r>
              <a:rPr lang="en-IN" sz="2400" dirty="0" smtClean="0"/>
              <a:t>The </a:t>
            </a:r>
            <a:r>
              <a:rPr lang="en-IN" sz="2400" dirty="0"/>
              <a:t>median delay from loading dose to PCI was 1·7 h (0·3–4·1) in the </a:t>
            </a:r>
            <a:r>
              <a:rPr lang="en-IN" sz="2400" dirty="0" err="1"/>
              <a:t>ticagrelor</a:t>
            </a:r>
            <a:r>
              <a:rPr lang="en-IN" sz="2400" dirty="0"/>
              <a:t> group and 1·8 h (0·3–4·2) in the </a:t>
            </a:r>
            <a:r>
              <a:rPr lang="en-IN" sz="2400" dirty="0" err="1"/>
              <a:t>clopidogrel</a:t>
            </a:r>
            <a:r>
              <a:rPr lang="en-IN" sz="2400" dirty="0"/>
              <a:t> group. </a:t>
            </a:r>
          </a:p>
        </p:txBody>
      </p:sp>
    </p:spTree>
    <p:extLst>
      <p:ext uri="{BB962C8B-B14F-4D97-AF65-F5344CB8AC3E}">
        <p14:creationId xmlns:p14="http://schemas.microsoft.com/office/powerpoint/2010/main" val="3058555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168442"/>
            <a:ext cx="3854528" cy="48126"/>
          </a:xfrm>
        </p:spPr>
        <p:txBody>
          <a:bodyPr>
            <a:normAutofit fontScale="90000"/>
          </a:bodyPr>
          <a:lstStyle/>
          <a:p>
            <a:endParaRPr lang="en-IN"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60913" y="697832"/>
            <a:ext cx="7150350" cy="5417059"/>
          </a:xfrm>
        </p:spPr>
      </p:pic>
      <p:sp>
        <p:nvSpPr>
          <p:cNvPr id="6" name="Text Placeholder 5"/>
          <p:cNvSpPr>
            <a:spLocks noGrp="1"/>
          </p:cNvSpPr>
          <p:nvPr>
            <p:ph type="body" sz="half" idx="2"/>
          </p:nvPr>
        </p:nvSpPr>
        <p:spPr>
          <a:xfrm>
            <a:off x="144379" y="514923"/>
            <a:ext cx="4511842" cy="6234793"/>
          </a:xfrm>
        </p:spPr>
        <p:txBody>
          <a:bodyPr>
            <a:normAutofit lnSpcReduction="10000"/>
          </a:bodyPr>
          <a:lstStyle/>
          <a:p>
            <a:r>
              <a:rPr lang="en-IN" sz="2400" dirty="0"/>
              <a:t>The main results of the masked </a:t>
            </a:r>
            <a:r>
              <a:rPr lang="en-IN" sz="2400" dirty="0" err="1"/>
              <a:t>prespecified</a:t>
            </a:r>
            <a:r>
              <a:rPr lang="en-IN" sz="2400" dirty="0"/>
              <a:t> platelet </a:t>
            </a:r>
            <a:r>
              <a:rPr lang="en-IN" sz="2400" dirty="0" err="1"/>
              <a:t>substudy</a:t>
            </a:r>
            <a:r>
              <a:rPr lang="en-IN" sz="2400" dirty="0"/>
              <a:t> in 167 patients showed that P2Y12-mediated platelet reactivity was significantly lower with </a:t>
            </a:r>
            <a:r>
              <a:rPr lang="en-IN" sz="2400" dirty="0" err="1"/>
              <a:t>ticagrelor</a:t>
            </a:r>
            <a:r>
              <a:rPr lang="en-IN" sz="2400" dirty="0"/>
              <a:t> than with </a:t>
            </a:r>
            <a:r>
              <a:rPr lang="en-IN" sz="2400" dirty="0" err="1"/>
              <a:t>clopidogrel</a:t>
            </a:r>
            <a:r>
              <a:rPr lang="en-IN" sz="2400" dirty="0"/>
              <a:t> when measured a mean of 4·1 h (SD 1·0) after the loading dose and the next day after PCI, a mean of 21·6 h (2·5) after the loading </a:t>
            </a:r>
            <a:r>
              <a:rPr lang="en-IN" sz="2400" dirty="0" smtClean="0"/>
              <a:t>dose.</a:t>
            </a:r>
          </a:p>
          <a:p>
            <a:r>
              <a:rPr lang="en-IN" sz="2400" b="1" dirty="0"/>
              <a:t>P2Y12-mediated platelet reactivity measured by the </a:t>
            </a:r>
            <a:r>
              <a:rPr lang="en-IN" sz="2400" b="1" dirty="0" smtClean="0"/>
              <a:t>vasodilator-stimulated </a:t>
            </a:r>
            <a:r>
              <a:rPr lang="en-IN" sz="2400" b="1" dirty="0" err="1"/>
              <a:t>phosphoprotein</a:t>
            </a:r>
            <a:r>
              <a:rPr lang="en-IN" sz="2400" b="1" dirty="0"/>
              <a:t> in the </a:t>
            </a:r>
            <a:r>
              <a:rPr lang="en-IN" sz="2400" b="1" dirty="0" err="1" smtClean="0"/>
              <a:t>ticagrelor</a:t>
            </a:r>
            <a:r>
              <a:rPr lang="en-IN" sz="2400" b="1" dirty="0" smtClean="0"/>
              <a:t> </a:t>
            </a:r>
            <a:r>
              <a:rPr lang="en-IN" sz="2400" b="1" dirty="0"/>
              <a:t>group and </a:t>
            </a:r>
            <a:r>
              <a:rPr lang="en-IN" sz="2400" b="1" dirty="0" err="1"/>
              <a:t>clopidogrel</a:t>
            </a:r>
            <a:r>
              <a:rPr lang="en-IN" sz="2400" b="1" dirty="0"/>
              <a:t> group </a:t>
            </a:r>
            <a:endParaRPr lang="en-IN" sz="2400" dirty="0"/>
          </a:p>
        </p:txBody>
      </p:sp>
      <p:sp>
        <p:nvSpPr>
          <p:cNvPr id="9" name="Right Arrow 8"/>
          <p:cNvSpPr/>
          <p:nvPr/>
        </p:nvSpPr>
        <p:spPr>
          <a:xfrm>
            <a:off x="3886569" y="422308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049723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9525" y="212558"/>
            <a:ext cx="9044182" cy="1320800"/>
          </a:xfrm>
        </p:spPr>
        <p:txBody>
          <a:bodyPr/>
          <a:lstStyle/>
          <a:p>
            <a:r>
              <a:rPr lang="en-IN" b="1" dirty="0"/>
              <a:t>P</a:t>
            </a:r>
            <a:r>
              <a:rPr lang="en-IN" b="1" dirty="0" smtClean="0"/>
              <a:t>rimary </a:t>
            </a:r>
            <a:r>
              <a:rPr lang="en-IN" b="1" dirty="0"/>
              <a:t>and secondary outcomes at 48 h </a:t>
            </a:r>
            <a:endParaRPr lang="en-IN" dirty="0"/>
          </a:p>
        </p:txBody>
      </p:sp>
      <p:pic>
        <p:nvPicPr>
          <p:cNvPr id="7"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357" y="1082842"/>
            <a:ext cx="10541560" cy="5630778"/>
          </a:xfrm>
        </p:spPr>
      </p:pic>
    </p:spTree>
    <p:extLst>
      <p:ext uri="{BB962C8B-B14F-4D97-AF65-F5344CB8AC3E}">
        <p14:creationId xmlns:p14="http://schemas.microsoft.com/office/powerpoint/2010/main" val="4058394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60947" y="360947"/>
            <a:ext cx="9312442" cy="1022685"/>
          </a:xfrm>
        </p:spPr>
        <p:txBody>
          <a:bodyPr/>
          <a:lstStyle/>
          <a:p>
            <a:r>
              <a:rPr lang="en-IN" b="1" dirty="0" smtClean="0"/>
              <a:t> </a:t>
            </a:r>
            <a:endParaRPr lang="en-IN" dirty="0"/>
          </a:p>
        </p:txBody>
      </p:sp>
      <p:sp>
        <p:nvSpPr>
          <p:cNvPr id="4" name="Text Placeholder 3"/>
          <p:cNvSpPr>
            <a:spLocks noGrp="1"/>
          </p:cNvSpPr>
          <p:nvPr>
            <p:ph idx="1"/>
          </p:nvPr>
        </p:nvSpPr>
        <p:spPr>
          <a:xfrm>
            <a:off x="252663" y="168442"/>
            <a:ext cx="10539663" cy="6533147"/>
          </a:xfrm>
        </p:spPr>
        <p:txBody>
          <a:bodyPr>
            <a:normAutofit lnSpcReduction="10000"/>
          </a:bodyPr>
          <a:lstStyle/>
          <a:p>
            <a:pPr marL="342900" indent="-342900">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At 48 h, the primary composite efficacy outcome of </a:t>
            </a:r>
            <a:r>
              <a:rPr lang="en-IN" sz="2800" dirty="0" err="1">
                <a:latin typeface="Times New Roman" panose="02020603050405020304" pitchFamily="18" charset="0"/>
                <a:cs typeface="Times New Roman" panose="02020603050405020304" pitchFamily="18" charset="0"/>
              </a:rPr>
              <a:t>periprocedural</a:t>
            </a:r>
            <a:r>
              <a:rPr lang="en-IN" sz="2800" dirty="0">
                <a:latin typeface="Times New Roman" panose="02020603050405020304" pitchFamily="18" charset="0"/>
                <a:cs typeface="Times New Roman" panose="02020603050405020304" pitchFamily="18" charset="0"/>
              </a:rPr>
              <a:t> myocardial infarction and major myocardial injury was observed in 334 (35%) of 941 patients in the </a:t>
            </a:r>
            <a:r>
              <a:rPr lang="en-IN" sz="2800" dirty="0" err="1">
                <a:latin typeface="Times New Roman" panose="02020603050405020304" pitchFamily="18" charset="0"/>
                <a:cs typeface="Times New Roman" panose="02020603050405020304" pitchFamily="18" charset="0"/>
              </a:rPr>
              <a:t>ticagrelor</a:t>
            </a:r>
            <a:r>
              <a:rPr lang="en-IN" sz="2800" dirty="0">
                <a:latin typeface="Times New Roman" panose="02020603050405020304" pitchFamily="18" charset="0"/>
                <a:cs typeface="Times New Roman" panose="02020603050405020304" pitchFamily="18" charset="0"/>
              </a:rPr>
              <a:t> group and 341 (36%) of 942 patients in the </a:t>
            </a:r>
            <a:r>
              <a:rPr lang="en-IN" sz="2800" dirty="0" err="1">
                <a:latin typeface="Times New Roman" panose="02020603050405020304" pitchFamily="18" charset="0"/>
                <a:cs typeface="Times New Roman" panose="02020603050405020304" pitchFamily="18" charset="0"/>
              </a:rPr>
              <a:t>clopidogrel</a:t>
            </a:r>
            <a:r>
              <a:rPr lang="en-IN" sz="2800" dirty="0">
                <a:latin typeface="Times New Roman" panose="02020603050405020304" pitchFamily="18" charset="0"/>
                <a:cs typeface="Times New Roman" panose="02020603050405020304" pitchFamily="18" charset="0"/>
              </a:rPr>
              <a:t> group (odds ratio 0·97, 95% CI 0·80–1·17; </a:t>
            </a:r>
            <a:r>
              <a:rPr lang="en-IN" sz="2800" dirty="0" smtClean="0">
                <a:latin typeface="Times New Roman" panose="02020603050405020304" pitchFamily="18" charset="0"/>
                <a:cs typeface="Times New Roman" panose="02020603050405020304" pitchFamily="18" charset="0"/>
              </a:rPr>
              <a:t>p=0·75)</a:t>
            </a:r>
            <a:endParaRPr lang="en-IN" sz="28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IN" sz="2800" dirty="0" smtClean="0">
                <a:latin typeface="Times New Roman" panose="02020603050405020304" pitchFamily="18" charset="0"/>
                <a:cs typeface="Times New Roman" panose="02020603050405020304" pitchFamily="18" charset="0"/>
              </a:rPr>
              <a:t>Results </a:t>
            </a:r>
            <a:r>
              <a:rPr lang="en-IN" sz="2800" dirty="0">
                <a:latin typeface="Times New Roman" panose="02020603050405020304" pitchFamily="18" charset="0"/>
                <a:cs typeface="Times New Roman" panose="02020603050405020304" pitchFamily="18" charset="0"/>
              </a:rPr>
              <a:t>were consistent across the individual components of the primary </a:t>
            </a:r>
            <a:r>
              <a:rPr lang="en-IN" sz="2800" dirty="0" smtClean="0">
                <a:latin typeface="Times New Roman" panose="02020603050405020304" pitchFamily="18" charset="0"/>
                <a:cs typeface="Times New Roman" panose="02020603050405020304" pitchFamily="18" charset="0"/>
              </a:rPr>
              <a:t>outcome.</a:t>
            </a:r>
          </a:p>
          <a:p>
            <a:pPr>
              <a:buFont typeface="Wingdings" panose="05000000000000000000" pitchFamily="2" charset="2"/>
              <a:buChar char="Ø"/>
            </a:pPr>
            <a:r>
              <a:rPr lang="en-IN" sz="2800" dirty="0" smtClean="0">
                <a:latin typeface="Times New Roman" panose="02020603050405020304" pitchFamily="18" charset="0"/>
                <a:cs typeface="Times New Roman" panose="02020603050405020304" pitchFamily="18" charset="0"/>
              </a:rPr>
              <a:t>They</a:t>
            </a:r>
            <a:r>
              <a:rPr lang="en-IN" sz="2800" dirty="0" smtClean="0">
                <a:latin typeface="Times New Roman" panose="02020603050405020304" pitchFamily="18" charset="0"/>
                <a:cs typeface="Times New Roman" panose="02020603050405020304" pitchFamily="18" charset="0"/>
              </a:rPr>
              <a:t> </a:t>
            </a:r>
            <a:r>
              <a:rPr lang="en-IN" sz="2800" dirty="0">
                <a:latin typeface="Times New Roman" panose="02020603050405020304" pitchFamily="18" charset="0"/>
                <a:cs typeface="Times New Roman" panose="02020603050405020304" pitchFamily="18" charset="0"/>
              </a:rPr>
              <a:t>also adjusted these results on established risk factors for </a:t>
            </a:r>
            <a:r>
              <a:rPr lang="en-IN" sz="2800" dirty="0" err="1">
                <a:latin typeface="Times New Roman" panose="02020603050405020304" pitchFamily="18" charset="0"/>
                <a:cs typeface="Times New Roman" panose="02020603050405020304" pitchFamily="18" charset="0"/>
              </a:rPr>
              <a:t>periprocedural</a:t>
            </a:r>
            <a:r>
              <a:rPr lang="en-IN" sz="2800" dirty="0">
                <a:latin typeface="Times New Roman" panose="02020603050405020304" pitchFamily="18" charset="0"/>
                <a:cs typeface="Times New Roman" panose="02020603050405020304" pitchFamily="18" charset="0"/>
              </a:rPr>
              <a:t> events (diabetes, renal insufficiency, left ventricular ejection fraction &lt;40% or previous episode of heart failure, </a:t>
            </a:r>
            <a:r>
              <a:rPr lang="en-IN" sz="2800" dirty="0" err="1">
                <a:latin typeface="Times New Roman" panose="02020603050405020304" pitchFamily="18" charset="0"/>
                <a:cs typeface="Times New Roman" panose="02020603050405020304" pitchFamily="18" charset="0"/>
              </a:rPr>
              <a:t>multivessel</a:t>
            </a:r>
            <a:r>
              <a:rPr lang="en-IN" sz="2800" dirty="0">
                <a:latin typeface="Times New Roman" panose="02020603050405020304" pitchFamily="18" charset="0"/>
                <a:cs typeface="Times New Roman" panose="02020603050405020304" pitchFamily="18" charset="0"/>
              </a:rPr>
              <a:t> disease, the number of stents implanted, and the total stent </a:t>
            </a:r>
            <a:r>
              <a:rPr lang="en-IN" sz="2800" dirty="0" smtClean="0">
                <a:latin typeface="Times New Roman" panose="02020603050405020304" pitchFamily="18" charset="0"/>
                <a:cs typeface="Times New Roman" panose="02020603050405020304" pitchFamily="18" charset="0"/>
              </a:rPr>
              <a:t>length </a:t>
            </a:r>
            <a:r>
              <a:rPr lang="en-IN" sz="2800" dirty="0">
                <a:latin typeface="Times New Roman" panose="02020603050405020304" pitchFamily="18" charset="0"/>
                <a:cs typeface="Times New Roman" panose="02020603050405020304" pitchFamily="18" charset="0"/>
              </a:rPr>
              <a:t>per patient) and the findings were </a:t>
            </a:r>
            <a:r>
              <a:rPr lang="en-IN" sz="2800" dirty="0" smtClean="0">
                <a:latin typeface="Times New Roman" panose="02020603050405020304" pitchFamily="18" charset="0"/>
                <a:cs typeface="Times New Roman" panose="02020603050405020304" pitchFamily="18" charset="0"/>
              </a:rPr>
              <a:t>unchanged.</a:t>
            </a:r>
          </a:p>
          <a:p>
            <a:pPr>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The main secondary outcome, comprising </a:t>
            </a:r>
            <a:r>
              <a:rPr lang="en-IN" sz="2800" dirty="0" err="1">
                <a:latin typeface="Times New Roman" panose="02020603050405020304" pitchFamily="18" charset="0"/>
                <a:cs typeface="Times New Roman" panose="02020603050405020304" pitchFamily="18" charset="0"/>
              </a:rPr>
              <a:t>periprocedural</a:t>
            </a:r>
            <a:r>
              <a:rPr lang="en-IN" sz="2800" dirty="0">
                <a:latin typeface="Times New Roman" panose="02020603050405020304" pitchFamily="18" charset="0"/>
                <a:cs typeface="Times New Roman" panose="02020603050405020304" pitchFamily="18" charset="0"/>
              </a:rPr>
              <a:t> myocardial infarction and any form of myocardial injury, was similar between the two </a:t>
            </a:r>
            <a:r>
              <a:rPr lang="en-IN" sz="2800" dirty="0" smtClean="0">
                <a:latin typeface="Times New Roman" panose="02020603050405020304" pitchFamily="18" charset="0"/>
                <a:cs typeface="Times New Roman" panose="02020603050405020304" pitchFamily="18" charset="0"/>
              </a:rPr>
              <a:t>groups.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9240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endParaRPr lang="en-IN"/>
          </a:p>
        </p:txBody>
      </p:sp>
      <p:sp>
        <p:nvSpPr>
          <p:cNvPr id="6" name="Text Placeholder 5"/>
          <p:cNvSpPr>
            <a:spLocks noGrp="1"/>
          </p:cNvSpPr>
          <p:nvPr>
            <p:ph sz="half" idx="1"/>
          </p:nvPr>
        </p:nvSpPr>
        <p:spPr>
          <a:xfrm>
            <a:off x="677334" y="1467853"/>
            <a:ext cx="4184035" cy="4573508"/>
          </a:xfrm>
        </p:spPr>
        <p:txBody>
          <a:bodyPr>
            <a:normAutofit/>
          </a:bodyPr>
          <a:lstStyle/>
          <a:p>
            <a:r>
              <a:rPr lang="en-IN" sz="2400" dirty="0" smtClean="0"/>
              <a:t>There were </a:t>
            </a:r>
            <a:r>
              <a:rPr lang="en-IN" sz="2400" dirty="0"/>
              <a:t>no significant difference between the study groups for all secondary efficacy outcomes at 30-day </a:t>
            </a:r>
            <a:r>
              <a:rPr lang="en-IN" sz="2400" dirty="0" smtClean="0"/>
              <a:t>follow-up</a:t>
            </a:r>
            <a:r>
              <a:rPr lang="en-IN" dirty="0" smtClean="0"/>
              <a:t>.</a:t>
            </a:r>
          </a:p>
          <a:p>
            <a:endParaRPr lang="en-IN" dirty="0" smtClean="0"/>
          </a:p>
          <a:p>
            <a:r>
              <a:rPr lang="en-IN" sz="2400" b="1" dirty="0"/>
              <a:t>Kaplan-Meier curves for death, myocardial infarction, or stroke or transient ischaemic </a:t>
            </a:r>
            <a:r>
              <a:rPr lang="en-IN" sz="2400" b="1" dirty="0" err="1" smtClean="0"/>
              <a:t>atack</a:t>
            </a:r>
            <a:r>
              <a:rPr lang="en-IN" sz="2400" b="1" dirty="0" smtClean="0"/>
              <a:t> </a:t>
            </a:r>
            <a:endParaRPr lang="en-IN" sz="2400" dirty="0"/>
          </a:p>
        </p:txBody>
      </p:sp>
      <p:pic>
        <p:nvPicPr>
          <p:cNvPr id="16" name="Content Placeholder 1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84965" y="1070811"/>
            <a:ext cx="6025508" cy="5233736"/>
          </a:xfrm>
        </p:spPr>
      </p:pic>
      <p:sp>
        <p:nvSpPr>
          <p:cNvPr id="18" name="Right Arrow 17"/>
          <p:cNvSpPr/>
          <p:nvPr/>
        </p:nvSpPr>
        <p:spPr>
          <a:xfrm>
            <a:off x="4733963" y="442762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03125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IN"/>
          </a:p>
        </p:txBody>
      </p:sp>
      <p:pic>
        <p:nvPicPr>
          <p:cNvPr id="7" name="Content Placeholder 6"/>
          <p:cNvPicPr>
            <a:picLocks noGrp="1" noChangeAspect="1"/>
          </p:cNvPicPr>
          <p:nvPr>
            <p:ph idx="1"/>
          </p:nvPr>
        </p:nvPicPr>
        <p:blipFill rotWithShape="1">
          <a:blip r:embed="rId2">
            <a:extLst>
              <a:ext uri="{28A0092B-C50C-407E-A947-70E740481C1C}">
                <a14:useLocalDpi xmlns:a14="http://schemas.microsoft.com/office/drawing/2010/main" val="0"/>
              </a:ext>
            </a:extLst>
          </a:blip>
          <a:srcRect l="-1681" t="148" r="1681" b="27931"/>
          <a:stretch/>
        </p:blipFill>
        <p:spPr>
          <a:xfrm>
            <a:off x="409075" y="-141063"/>
            <a:ext cx="8951493" cy="6999064"/>
          </a:xfrm>
        </p:spPr>
      </p:pic>
    </p:spTree>
    <p:extLst>
      <p:ext uri="{BB962C8B-B14F-4D97-AF65-F5344CB8AC3E}">
        <p14:creationId xmlns:p14="http://schemas.microsoft.com/office/powerpoint/2010/main" val="1777131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77334" y="5704350"/>
            <a:ext cx="8596667" cy="566738"/>
          </a:xfrm>
        </p:spPr>
        <p:txBody>
          <a:bodyPr>
            <a:noAutofit/>
          </a:bodyPr>
          <a:lstStyle/>
          <a:p>
            <a:r>
              <a:rPr lang="en-IN" dirty="0">
                <a:solidFill>
                  <a:schemeClr val="tx1"/>
                </a:solidFill>
                <a:latin typeface="Times New Roman" panose="02020603050405020304" pitchFamily="18" charset="0"/>
                <a:cs typeface="Times New Roman" panose="02020603050405020304" pitchFamily="18" charset="0"/>
              </a:rPr>
              <a:t>The primary safety outcome (major bleeding) occurred in only one patient at 48 </a:t>
            </a:r>
            <a:r>
              <a:rPr lang="en-IN" dirty="0" smtClean="0">
                <a:solidFill>
                  <a:schemeClr val="tx1"/>
                </a:solidFill>
                <a:latin typeface="Times New Roman" panose="02020603050405020304" pitchFamily="18" charset="0"/>
                <a:cs typeface="Times New Roman" panose="02020603050405020304" pitchFamily="18" charset="0"/>
              </a:rPr>
              <a:t>h- in </a:t>
            </a:r>
            <a:r>
              <a:rPr lang="en-IN" dirty="0" err="1" smtClean="0">
                <a:solidFill>
                  <a:schemeClr val="tx1"/>
                </a:solidFill>
                <a:latin typeface="Times New Roman" panose="02020603050405020304" pitchFamily="18" charset="0"/>
                <a:cs typeface="Times New Roman" panose="02020603050405020304" pitchFamily="18" charset="0"/>
              </a:rPr>
              <a:t>ticagrelor</a:t>
            </a:r>
            <a:r>
              <a:rPr lang="en-IN" dirty="0" smtClean="0">
                <a:solidFill>
                  <a:schemeClr val="tx1"/>
                </a:solidFill>
                <a:latin typeface="Times New Roman" panose="02020603050405020304" pitchFamily="18" charset="0"/>
                <a:cs typeface="Times New Roman" panose="02020603050405020304" pitchFamily="18" charset="0"/>
              </a:rPr>
              <a:t> group </a:t>
            </a:r>
            <a:r>
              <a:rPr lang="en-IN" dirty="0">
                <a:solidFill>
                  <a:schemeClr val="tx1"/>
                </a:solidFill>
                <a:latin typeface="Times New Roman" panose="02020603050405020304" pitchFamily="18" charset="0"/>
                <a:cs typeface="Times New Roman" panose="02020603050405020304" pitchFamily="18" charset="0"/>
              </a:rPr>
              <a:t>and was infrequent and similar in both groups at 30 </a:t>
            </a:r>
            <a:r>
              <a:rPr lang="en-IN" dirty="0" smtClean="0">
                <a:solidFill>
                  <a:schemeClr val="tx1"/>
                </a:solidFill>
                <a:latin typeface="Times New Roman" panose="02020603050405020304" pitchFamily="18" charset="0"/>
                <a:cs typeface="Times New Roman" panose="02020603050405020304" pitchFamily="18" charset="0"/>
              </a:rPr>
              <a:t>days.</a:t>
            </a:r>
            <a:r>
              <a:rPr lang="en-IN" dirty="0">
                <a:solidFill>
                  <a:schemeClr val="tx1"/>
                </a:solidFill>
                <a:latin typeface="Times New Roman" panose="02020603050405020304" pitchFamily="18" charset="0"/>
                <a:cs typeface="Times New Roman" panose="02020603050405020304" pitchFamily="18" charset="0"/>
              </a:rPr>
              <a:t/>
            </a:r>
            <a:br>
              <a:rPr lang="en-IN" dirty="0">
                <a:solidFill>
                  <a:schemeClr val="tx1"/>
                </a:solidFill>
                <a:latin typeface="Times New Roman" panose="02020603050405020304" pitchFamily="18" charset="0"/>
                <a:cs typeface="Times New Roman" panose="02020603050405020304" pitchFamily="18" charset="0"/>
              </a:rPr>
            </a:br>
            <a:endParaRPr lang="en-IN" dirty="0">
              <a:solidFill>
                <a:schemeClr val="tx1"/>
              </a:solidFill>
            </a:endParaRPr>
          </a:p>
        </p:txBody>
      </p:sp>
      <p:pic>
        <p:nvPicPr>
          <p:cNvPr id="9" name="Picture Placeholder 8"/>
          <p:cNvPicPr>
            <a:picLocks noGrp="1" noChangeAspect="1"/>
          </p:cNvPicPr>
          <p:nvPr>
            <p:ph type="pic" idx="1"/>
          </p:nvPr>
        </p:nvPicPr>
        <p:blipFill>
          <a:blip r:embed="rId2">
            <a:extLst>
              <a:ext uri="{28A0092B-C50C-407E-A947-70E740481C1C}">
                <a14:useLocalDpi xmlns:a14="http://schemas.microsoft.com/office/drawing/2010/main" val="0"/>
              </a:ext>
            </a:extLst>
          </a:blip>
          <a:srcRect t="4157" b="4157"/>
          <a:stretch>
            <a:fillRect/>
          </a:stretch>
        </p:blipFill>
        <p:spPr>
          <a:xfrm>
            <a:off x="761555" y="512533"/>
            <a:ext cx="8596668" cy="4046620"/>
          </a:xfrm>
        </p:spPr>
      </p:pic>
      <p:sp>
        <p:nvSpPr>
          <p:cNvPr id="8" name="Text Placeholder 7"/>
          <p:cNvSpPr>
            <a:spLocks noGrp="1"/>
          </p:cNvSpPr>
          <p:nvPr>
            <p:ph type="body" sz="half" idx="2"/>
          </p:nvPr>
        </p:nvSpPr>
        <p:spPr>
          <a:xfrm>
            <a:off x="761556" y="6271088"/>
            <a:ext cx="8596667" cy="674024"/>
          </a:xfrm>
        </p:spPr>
        <p:txBody>
          <a:bodyPr/>
          <a:lstStyle/>
          <a:p>
            <a:endParaRPr lang="en-IN" dirty="0"/>
          </a:p>
        </p:txBody>
      </p:sp>
    </p:spTree>
    <p:extLst>
      <p:ext uri="{BB962C8B-B14F-4D97-AF65-F5344CB8AC3E}">
        <p14:creationId xmlns:p14="http://schemas.microsoft.com/office/powerpoint/2010/main" val="2453652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82653" y="98257"/>
            <a:ext cx="4776372" cy="340895"/>
          </a:xfrm>
        </p:spPr>
        <p:txBody>
          <a:bodyPr>
            <a:normAutofit fontScale="90000"/>
          </a:bodyPr>
          <a:lstStyle/>
          <a:p>
            <a:r>
              <a:rPr lang="en-IN" b="1" dirty="0">
                <a:solidFill>
                  <a:schemeClr val="tx1"/>
                </a:solidFill>
              </a:rPr>
              <a:t>Kaplan-Meier curves for major </a:t>
            </a:r>
            <a:r>
              <a:rPr lang="en-IN" b="1" dirty="0" smtClean="0">
                <a:solidFill>
                  <a:schemeClr val="tx1"/>
                </a:solidFill>
              </a:rPr>
              <a:t>bleeding </a:t>
            </a:r>
            <a:r>
              <a:rPr lang="en-IN" b="1" dirty="0">
                <a:solidFill>
                  <a:schemeClr val="tx1"/>
                </a:solidFill>
              </a:rPr>
              <a:t>at 30 days for</a:t>
            </a:r>
            <a:r>
              <a:rPr lang="en-IN" b="1" dirty="0">
                <a:solidFill>
                  <a:srgbClr val="FF0000"/>
                </a:solidFill>
              </a:rPr>
              <a:t> </a:t>
            </a:r>
            <a:r>
              <a:rPr lang="en-IN" b="1" dirty="0" err="1">
                <a:solidFill>
                  <a:srgbClr val="00B0F0"/>
                </a:solidFill>
              </a:rPr>
              <a:t>ticagrelor</a:t>
            </a:r>
            <a:r>
              <a:rPr lang="en-IN" b="1" dirty="0">
                <a:solidFill>
                  <a:srgbClr val="FF0000"/>
                </a:solidFill>
              </a:rPr>
              <a:t> </a:t>
            </a:r>
            <a:r>
              <a:rPr lang="en-IN" b="1" dirty="0" smtClean="0">
                <a:solidFill>
                  <a:schemeClr val="tx1"/>
                </a:solidFill>
              </a:rPr>
              <a:t>versus</a:t>
            </a:r>
            <a:r>
              <a:rPr lang="en-IN" b="1" dirty="0" smtClean="0">
                <a:solidFill>
                  <a:srgbClr val="FF0000"/>
                </a:solidFill>
              </a:rPr>
              <a:t> </a:t>
            </a:r>
            <a:r>
              <a:rPr lang="en-IN" b="1" dirty="0" err="1">
                <a:solidFill>
                  <a:srgbClr val="FF0000"/>
                </a:solidFill>
              </a:rPr>
              <a:t>clopidogrel</a:t>
            </a:r>
            <a:r>
              <a:rPr lang="en-IN" b="1" dirty="0">
                <a:solidFill>
                  <a:srgbClr val="FF0000"/>
                </a:solidFill>
              </a:rPr>
              <a:t> </a:t>
            </a:r>
            <a:endParaRPr lang="en-IN" dirty="0">
              <a:solidFill>
                <a:srgbClr val="FF0000"/>
              </a:solidFill>
            </a:endParaRPr>
          </a:p>
        </p:txBody>
      </p:sp>
      <p:sp>
        <p:nvSpPr>
          <p:cNvPr id="3" name="Content Placeholder 2"/>
          <p:cNvSpPr>
            <a:spLocks noGrp="1"/>
          </p:cNvSpPr>
          <p:nvPr>
            <p:ph sz="half" idx="1"/>
          </p:nvPr>
        </p:nvSpPr>
        <p:spPr>
          <a:xfrm>
            <a:off x="282741" y="609600"/>
            <a:ext cx="5299912" cy="6248400"/>
          </a:xfrm>
        </p:spPr>
        <p:txBody>
          <a:bodyPr>
            <a:noAutofit/>
          </a:bodyPr>
          <a:lstStyle/>
          <a:p>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rate of minor bleeding was not different at 48 h but was more frequent in the </a:t>
            </a:r>
            <a:r>
              <a:rPr lang="en-IN" sz="2400" dirty="0" err="1">
                <a:latin typeface="Times New Roman" panose="02020603050405020304" pitchFamily="18" charset="0"/>
                <a:cs typeface="Times New Roman" panose="02020603050405020304" pitchFamily="18" charset="0"/>
              </a:rPr>
              <a:t>ticagrelor</a:t>
            </a:r>
            <a:r>
              <a:rPr lang="en-IN" sz="2400" dirty="0">
                <a:latin typeface="Times New Roman" panose="02020603050405020304" pitchFamily="18" charset="0"/>
                <a:cs typeface="Times New Roman" panose="02020603050405020304" pitchFamily="18" charset="0"/>
              </a:rPr>
              <a:t> group compared with the </a:t>
            </a:r>
            <a:r>
              <a:rPr lang="en-IN" sz="2400" dirty="0" err="1">
                <a:latin typeface="Times New Roman" panose="02020603050405020304" pitchFamily="18" charset="0"/>
                <a:cs typeface="Times New Roman" panose="02020603050405020304" pitchFamily="18" charset="0"/>
              </a:rPr>
              <a:t>clopidogrel</a:t>
            </a:r>
            <a:r>
              <a:rPr lang="en-IN" sz="2400" dirty="0">
                <a:latin typeface="Times New Roman" panose="02020603050405020304" pitchFamily="18" charset="0"/>
                <a:cs typeface="Times New Roman" panose="02020603050405020304" pitchFamily="18" charset="0"/>
              </a:rPr>
              <a:t> group at 30 days, as was the rate of any </a:t>
            </a:r>
            <a:r>
              <a:rPr lang="en-IN" sz="2400" dirty="0" smtClean="0">
                <a:latin typeface="Times New Roman" panose="02020603050405020304" pitchFamily="18" charset="0"/>
                <a:cs typeface="Times New Roman" panose="02020603050405020304" pitchFamily="18" charset="0"/>
              </a:rPr>
              <a:t>bleeding. </a:t>
            </a:r>
          </a:p>
          <a:p>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net clinical benefit outcome did not differ between the study </a:t>
            </a:r>
            <a:r>
              <a:rPr lang="en-IN" sz="2400" dirty="0" smtClean="0">
                <a:latin typeface="Times New Roman" panose="02020603050405020304" pitchFamily="18" charset="0"/>
                <a:cs typeface="Times New Roman" panose="02020603050405020304" pitchFamily="18" charset="0"/>
              </a:rPr>
              <a:t>group.</a:t>
            </a:r>
          </a:p>
          <a:p>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Non-bleeding adverse events, especially dyspnoea, were more frequent in the </a:t>
            </a:r>
            <a:r>
              <a:rPr lang="en-IN" sz="2400" dirty="0" err="1">
                <a:latin typeface="Times New Roman" panose="02020603050405020304" pitchFamily="18" charset="0"/>
                <a:cs typeface="Times New Roman" panose="02020603050405020304" pitchFamily="18" charset="0"/>
              </a:rPr>
              <a:t>ticagrelor</a:t>
            </a:r>
            <a:r>
              <a:rPr lang="en-IN" sz="2400" dirty="0">
                <a:latin typeface="Times New Roman" panose="02020603050405020304" pitchFamily="18" charset="0"/>
                <a:cs typeface="Times New Roman" panose="02020603050405020304" pitchFamily="18" charset="0"/>
              </a:rPr>
              <a:t> group </a:t>
            </a:r>
            <a:r>
              <a:rPr lang="en-IN" sz="2400" dirty="0" smtClean="0">
                <a:latin typeface="Times New Roman" panose="02020603050405020304" pitchFamily="18" charset="0"/>
                <a:cs typeface="Times New Roman" panose="02020603050405020304" pitchFamily="18" charset="0"/>
              </a:rPr>
              <a:t>compared </a:t>
            </a:r>
            <a:r>
              <a:rPr lang="en-IN" sz="2400" dirty="0">
                <a:latin typeface="Times New Roman" panose="02020603050405020304" pitchFamily="18" charset="0"/>
                <a:cs typeface="Times New Roman" panose="02020603050405020304" pitchFamily="18" charset="0"/>
              </a:rPr>
              <a:t>with the </a:t>
            </a:r>
            <a:r>
              <a:rPr lang="en-IN" sz="2400" dirty="0" err="1">
                <a:latin typeface="Times New Roman" panose="02020603050405020304" pitchFamily="18" charset="0"/>
                <a:cs typeface="Times New Roman" panose="02020603050405020304" pitchFamily="18" charset="0"/>
              </a:rPr>
              <a:t>clopidogrel</a:t>
            </a:r>
            <a:r>
              <a:rPr lang="en-IN" sz="2400" dirty="0">
                <a:latin typeface="Times New Roman" panose="02020603050405020304" pitchFamily="18" charset="0"/>
                <a:cs typeface="Times New Roman" panose="02020603050405020304" pitchFamily="18" charset="0"/>
              </a:rPr>
              <a:t> group </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and led to more frequent discontinuation of study </a:t>
            </a:r>
            <a:r>
              <a:rPr lang="en-IN" sz="2400" dirty="0" smtClean="0">
                <a:latin typeface="Times New Roman" panose="02020603050405020304" pitchFamily="18" charset="0"/>
                <a:cs typeface="Times New Roman" panose="02020603050405020304" pitchFamily="18" charset="0"/>
              </a:rPr>
              <a:t>drug. </a:t>
            </a:r>
            <a:endParaRPr lang="en-IN" sz="2400" dirty="0">
              <a:latin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97851" y="2093495"/>
            <a:ext cx="6081065" cy="4764505"/>
          </a:xfrm>
        </p:spPr>
      </p:pic>
    </p:spTree>
    <p:extLst>
      <p:ext uri="{BB962C8B-B14F-4D97-AF65-F5344CB8AC3E}">
        <p14:creationId xmlns:p14="http://schemas.microsoft.com/office/powerpoint/2010/main" val="337945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N" dirty="0" smtClean="0"/>
              <a:t>DISCUSSION</a:t>
            </a:r>
            <a:endParaRPr lang="en-IN" dirty="0"/>
          </a:p>
        </p:txBody>
      </p:sp>
      <p:sp>
        <p:nvSpPr>
          <p:cNvPr id="6" name="Content Placeholder 5"/>
          <p:cNvSpPr>
            <a:spLocks noGrp="1"/>
          </p:cNvSpPr>
          <p:nvPr>
            <p:ph idx="1"/>
          </p:nvPr>
        </p:nvSpPr>
        <p:spPr>
          <a:xfrm>
            <a:off x="677334" y="1311443"/>
            <a:ext cx="8596668" cy="4729920"/>
          </a:xfrm>
        </p:spPr>
        <p:txBody>
          <a:bodyPr>
            <a:normAutofit/>
          </a:bodyPr>
          <a:lstStyle/>
          <a:p>
            <a:r>
              <a:rPr lang="en-IN" sz="2400" dirty="0"/>
              <a:t>Despite a higher level of platelet inhibition, </a:t>
            </a:r>
            <a:r>
              <a:rPr lang="en-IN" sz="2400" dirty="0" err="1"/>
              <a:t>ticagrelor</a:t>
            </a:r>
            <a:r>
              <a:rPr lang="en-IN" sz="2400" dirty="0"/>
              <a:t> was not superior to </a:t>
            </a:r>
            <a:r>
              <a:rPr lang="en-IN" sz="2400" dirty="0" err="1"/>
              <a:t>clopidogrel</a:t>
            </a:r>
            <a:r>
              <a:rPr lang="en-IN" sz="2400" dirty="0"/>
              <a:t> in reducing </a:t>
            </a:r>
            <a:r>
              <a:rPr lang="en-IN" sz="2400" dirty="0" err="1"/>
              <a:t>periprocedural</a:t>
            </a:r>
            <a:r>
              <a:rPr lang="en-IN" sz="2400" dirty="0"/>
              <a:t> myocardial infarction or myocardial injury within 48 h of high-risk PCI in stable coronary patients</a:t>
            </a:r>
            <a:r>
              <a:rPr lang="en-IN" sz="2400" dirty="0" smtClean="0"/>
              <a:t>.</a:t>
            </a:r>
          </a:p>
          <a:p>
            <a:r>
              <a:rPr lang="en-IN" sz="2400" dirty="0" smtClean="0"/>
              <a:t> </a:t>
            </a:r>
            <a:r>
              <a:rPr lang="en-IN" sz="2400" dirty="0"/>
              <a:t>Moreover, none </a:t>
            </a:r>
            <a:r>
              <a:rPr lang="en-IN" sz="2400" dirty="0" smtClean="0"/>
              <a:t>of </a:t>
            </a:r>
            <a:r>
              <a:rPr lang="en-IN" sz="2400" dirty="0"/>
              <a:t>clinical outcomes differed between the study groups at 30-day follow-up</a:t>
            </a:r>
            <a:r>
              <a:rPr lang="en-IN" sz="2400" dirty="0" smtClean="0"/>
              <a:t>.</a:t>
            </a:r>
          </a:p>
          <a:p>
            <a:r>
              <a:rPr lang="en-IN" sz="2400" dirty="0" smtClean="0"/>
              <a:t> </a:t>
            </a:r>
            <a:r>
              <a:rPr lang="en-IN" sz="2400" dirty="0"/>
              <a:t>The more potent platelet inhibitory effect of </a:t>
            </a:r>
            <a:r>
              <a:rPr lang="en-IN" sz="2400" dirty="0" err="1"/>
              <a:t>ticagrelor</a:t>
            </a:r>
            <a:r>
              <a:rPr lang="en-IN" sz="2400" dirty="0"/>
              <a:t> translated to increased minor bleeding. </a:t>
            </a:r>
          </a:p>
          <a:p>
            <a:r>
              <a:rPr lang="en-IN" sz="2400" dirty="0" smtClean="0"/>
              <a:t>This </a:t>
            </a:r>
            <a:r>
              <a:rPr lang="en-IN" sz="2400" dirty="0"/>
              <a:t>study supports the safety of elective percutaneous revascularisation, with low rates of complications.</a:t>
            </a:r>
            <a:endParaRPr lang="en-IN" sz="2400" dirty="0" smtClean="0"/>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8314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44642"/>
          </a:xfrm>
        </p:spPr>
        <p:txBody>
          <a:bodyPr>
            <a:normAutofit fontScale="90000"/>
          </a:bodyPr>
          <a:lstStyle/>
          <a:p>
            <a:endParaRPr lang="en-IN" dirty="0"/>
          </a:p>
        </p:txBody>
      </p:sp>
      <p:sp>
        <p:nvSpPr>
          <p:cNvPr id="3" name="Content Placeholder 2"/>
          <p:cNvSpPr>
            <a:spLocks noGrp="1"/>
          </p:cNvSpPr>
          <p:nvPr>
            <p:ph idx="1"/>
          </p:nvPr>
        </p:nvSpPr>
        <p:spPr>
          <a:xfrm>
            <a:off x="677333" y="445169"/>
            <a:ext cx="10139056" cy="6533147"/>
          </a:xfrm>
        </p:spPr>
        <p:txBody>
          <a:bodyPr>
            <a:normAutofit/>
          </a:bodyPr>
          <a:lstStyle/>
          <a:p>
            <a:r>
              <a:rPr lang="en-IN" sz="2400" dirty="0" smtClean="0"/>
              <a:t>By </a:t>
            </a:r>
            <a:r>
              <a:rPr lang="en-IN" sz="2400" dirty="0"/>
              <a:t>contrast, </a:t>
            </a:r>
            <a:r>
              <a:rPr lang="en-IN" sz="2400" dirty="0" err="1"/>
              <a:t>periprocedural</a:t>
            </a:r>
            <a:r>
              <a:rPr lang="en-IN" sz="2400" dirty="0"/>
              <a:t> </a:t>
            </a:r>
            <a:r>
              <a:rPr lang="en-IN" sz="2400" dirty="0" err="1"/>
              <a:t>myonecrosis</a:t>
            </a:r>
            <a:r>
              <a:rPr lang="en-IN" sz="2400" dirty="0"/>
              <a:t> was frequent in this study, with a similar level to other studies during the past </a:t>
            </a:r>
            <a:r>
              <a:rPr lang="en-IN" sz="2400" dirty="0" smtClean="0"/>
              <a:t>decade, but </a:t>
            </a:r>
            <a:r>
              <a:rPr lang="en-IN" sz="2400" dirty="0"/>
              <a:t>could be more related to mechanical rather than thrombotic </a:t>
            </a:r>
            <a:r>
              <a:rPr lang="en-IN" sz="2400" dirty="0" smtClean="0"/>
              <a:t>causes.</a:t>
            </a:r>
          </a:p>
          <a:p>
            <a:r>
              <a:rPr lang="en-IN" sz="2400" dirty="0" smtClean="0"/>
              <a:t>Primary </a:t>
            </a:r>
            <a:r>
              <a:rPr lang="en-IN" sz="2400" dirty="0"/>
              <a:t>outcome included myocardial infarction type 4a (157 [8%] events), type 4b (six [&lt;1%] events), and myocardial injury as defined in the third universal definitions of myocardial </a:t>
            </a:r>
            <a:r>
              <a:rPr lang="en-IN" sz="2400" dirty="0" smtClean="0"/>
              <a:t>infarction.</a:t>
            </a:r>
            <a:endParaRPr lang="en-IN" sz="2400" dirty="0" smtClean="0"/>
          </a:p>
          <a:p>
            <a:r>
              <a:rPr lang="en-IN" sz="2400" dirty="0" smtClean="0"/>
              <a:t>Our </a:t>
            </a:r>
            <a:r>
              <a:rPr lang="en-IN" sz="2400" dirty="0"/>
              <a:t>main secondary outcome, which included all degrees of myocardial injury, is aligned with the recent fourth universal definition of myocardial </a:t>
            </a:r>
            <a:r>
              <a:rPr lang="en-IN" sz="2400" dirty="0" err="1" smtClean="0"/>
              <a:t>infarction,which</a:t>
            </a:r>
            <a:r>
              <a:rPr lang="en-IN" sz="2400" dirty="0" smtClean="0"/>
              <a:t> </a:t>
            </a:r>
            <a:r>
              <a:rPr lang="en-IN" sz="2400" dirty="0"/>
              <a:t>appears to be very sensitive, as 1453 (77%) of 1883 patients </a:t>
            </a:r>
            <a:r>
              <a:rPr lang="en-IN" sz="2400" dirty="0" smtClean="0"/>
              <a:t>in this </a:t>
            </a:r>
            <a:r>
              <a:rPr lang="en-IN" sz="2400" dirty="0"/>
              <a:t>study had some degree of myocardial injury or infarction. </a:t>
            </a:r>
            <a:endParaRPr lang="en-IN" sz="2400" dirty="0" smtClean="0"/>
          </a:p>
          <a:p>
            <a:r>
              <a:rPr lang="en-IN" sz="2400" dirty="0"/>
              <a:t>Irrespective of the definition and severity of post-procedural </a:t>
            </a:r>
            <a:r>
              <a:rPr lang="en-IN" sz="2400" dirty="0" err="1"/>
              <a:t>myonecrosis</a:t>
            </a:r>
            <a:r>
              <a:rPr lang="en-IN" sz="2400" dirty="0"/>
              <a:t>, </a:t>
            </a:r>
            <a:r>
              <a:rPr lang="en-IN" sz="2400" dirty="0" smtClean="0"/>
              <a:t>this study</a:t>
            </a:r>
            <a:r>
              <a:rPr lang="en-IN" sz="2400" dirty="0" smtClean="0"/>
              <a:t> </a:t>
            </a:r>
            <a:r>
              <a:rPr lang="en-IN" sz="2400" dirty="0"/>
              <a:t>found no difference between the two study treatments.</a:t>
            </a:r>
          </a:p>
        </p:txBody>
      </p:sp>
    </p:spTree>
    <p:extLst>
      <p:ext uri="{BB962C8B-B14F-4D97-AF65-F5344CB8AC3E}">
        <p14:creationId xmlns:p14="http://schemas.microsoft.com/office/powerpoint/2010/main" val="2045965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60421"/>
          </a:xfrm>
        </p:spPr>
        <p:txBody>
          <a:bodyPr>
            <a:normAutofit fontScale="90000"/>
          </a:bodyPr>
          <a:lstStyle/>
          <a:p>
            <a:endParaRPr lang="en-IN" dirty="0"/>
          </a:p>
        </p:txBody>
      </p:sp>
      <p:sp>
        <p:nvSpPr>
          <p:cNvPr id="3" name="Content Placeholder 2"/>
          <p:cNvSpPr>
            <a:spLocks noGrp="1"/>
          </p:cNvSpPr>
          <p:nvPr>
            <p:ph idx="1"/>
          </p:nvPr>
        </p:nvSpPr>
        <p:spPr>
          <a:xfrm>
            <a:off x="677334" y="770021"/>
            <a:ext cx="9441224" cy="5271341"/>
          </a:xfrm>
        </p:spPr>
        <p:txBody>
          <a:bodyPr>
            <a:normAutofit/>
          </a:bodyPr>
          <a:lstStyle/>
          <a:p>
            <a:r>
              <a:rPr lang="en-IN" sz="2400" dirty="0"/>
              <a:t>S</a:t>
            </a:r>
            <a:r>
              <a:rPr lang="en-IN" sz="2400" dirty="0" smtClean="0"/>
              <a:t>everal </a:t>
            </a:r>
            <a:r>
              <a:rPr lang="en-IN" sz="2400" dirty="0"/>
              <a:t>studies and </a:t>
            </a:r>
            <a:r>
              <a:rPr lang="en-IN" sz="2400" dirty="0" err="1"/>
              <a:t>metanalyses</a:t>
            </a:r>
            <a:r>
              <a:rPr lang="en-IN" sz="2400" dirty="0"/>
              <a:t> have reported that </a:t>
            </a:r>
            <a:r>
              <a:rPr lang="en-IN" sz="2400" dirty="0" err="1"/>
              <a:t>periprocedural</a:t>
            </a:r>
            <a:r>
              <a:rPr lang="en-IN" sz="2400" dirty="0"/>
              <a:t> </a:t>
            </a:r>
            <a:r>
              <a:rPr lang="en-IN" sz="2400" dirty="0" err="1"/>
              <a:t>myonecrosis</a:t>
            </a:r>
            <a:r>
              <a:rPr lang="en-IN" sz="2400" dirty="0"/>
              <a:t>, even of limited magnitude, is associated with adverse cardiac events and all-cause </a:t>
            </a:r>
            <a:r>
              <a:rPr lang="en-IN" sz="2400" dirty="0" smtClean="0"/>
              <a:t>mortality.</a:t>
            </a:r>
          </a:p>
          <a:p>
            <a:r>
              <a:rPr lang="en-IN" sz="2400" dirty="0"/>
              <a:t>Failure of </a:t>
            </a:r>
            <a:r>
              <a:rPr lang="en-IN" sz="2400" dirty="0" err="1"/>
              <a:t>ticagrelor</a:t>
            </a:r>
            <a:r>
              <a:rPr lang="en-IN" sz="2400" dirty="0"/>
              <a:t> to prevent </a:t>
            </a:r>
            <a:r>
              <a:rPr lang="en-IN" sz="2400" dirty="0" err="1"/>
              <a:t>myonecrosis</a:t>
            </a:r>
            <a:r>
              <a:rPr lang="en-IN" sz="2400" dirty="0"/>
              <a:t> caused by PCI in stable patients with high-risk features contrasts with the effect of this drug in patients with acute coronary </a:t>
            </a:r>
            <a:r>
              <a:rPr lang="en-IN" sz="2400" dirty="0" err="1" smtClean="0"/>
              <a:t>syndrome,which</a:t>
            </a:r>
            <a:r>
              <a:rPr lang="en-IN" sz="2400" dirty="0" smtClean="0"/>
              <a:t> </a:t>
            </a:r>
            <a:r>
              <a:rPr lang="en-IN" sz="2400" dirty="0"/>
              <a:t>is a different situation with a more thrombotic physiopathology at the time of PCI</a:t>
            </a:r>
            <a:r>
              <a:rPr lang="en-IN" sz="2400" dirty="0" smtClean="0"/>
              <a:t>.</a:t>
            </a:r>
          </a:p>
          <a:p>
            <a:r>
              <a:rPr lang="en-IN" sz="2400" dirty="0"/>
              <a:t>In the present study, drug treatment was initiated before PCI in all patients and the results were consistent whatever the delay in administration before PCI.</a:t>
            </a:r>
          </a:p>
        </p:txBody>
      </p:sp>
    </p:spTree>
    <p:extLst>
      <p:ext uri="{BB962C8B-B14F-4D97-AF65-F5344CB8AC3E}">
        <p14:creationId xmlns:p14="http://schemas.microsoft.com/office/powerpoint/2010/main" val="2362438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77333" y="288759"/>
            <a:ext cx="10319529" cy="5752604"/>
          </a:xfrm>
        </p:spPr>
        <p:txBody>
          <a:bodyPr>
            <a:noAutofit/>
          </a:bodyPr>
          <a:lstStyle/>
          <a:p>
            <a:r>
              <a:rPr lang="en-IN" sz="2400" dirty="0" smtClean="0"/>
              <a:t>The results </a:t>
            </a:r>
            <a:r>
              <a:rPr lang="en-IN" sz="2400" dirty="0"/>
              <a:t>are aligned with other studies in elective </a:t>
            </a:r>
            <a:r>
              <a:rPr lang="en-IN" sz="2400" dirty="0" smtClean="0"/>
              <a:t>PCI, and </a:t>
            </a:r>
            <a:r>
              <a:rPr lang="en-IN" sz="2400" dirty="0" err="1" smtClean="0"/>
              <a:t>providedresults</a:t>
            </a:r>
            <a:r>
              <a:rPr lang="en-IN" sz="2400" dirty="0" smtClean="0"/>
              <a:t> </a:t>
            </a:r>
            <a:r>
              <a:rPr lang="en-IN" sz="2400" dirty="0"/>
              <a:t>of a pooled analysis of available global randomised data (ALPHEUS and SASSICAIA trials), representing 2664 stable coronary patients undergoing elective PCI and showing no benefit of stronger P2Y12 inhibition using </a:t>
            </a:r>
            <a:r>
              <a:rPr lang="en-IN" sz="2400" dirty="0" err="1"/>
              <a:t>ticagrelor</a:t>
            </a:r>
            <a:r>
              <a:rPr lang="en-IN" sz="2400" dirty="0"/>
              <a:t> or </a:t>
            </a:r>
            <a:r>
              <a:rPr lang="en-IN" sz="2400" dirty="0" err="1"/>
              <a:t>prasugrel</a:t>
            </a:r>
            <a:r>
              <a:rPr lang="en-IN" sz="2400" dirty="0"/>
              <a:t> compared with </a:t>
            </a:r>
            <a:r>
              <a:rPr lang="en-IN" sz="2400" dirty="0" err="1"/>
              <a:t>clopidogrel</a:t>
            </a:r>
            <a:r>
              <a:rPr lang="en-IN" sz="2400" dirty="0"/>
              <a:t> to decrease </a:t>
            </a:r>
            <a:r>
              <a:rPr lang="en-IN" sz="2400" dirty="0" err="1"/>
              <a:t>periprocedural</a:t>
            </a:r>
            <a:r>
              <a:rPr lang="en-IN" sz="2400" dirty="0"/>
              <a:t> </a:t>
            </a:r>
            <a:r>
              <a:rPr lang="en-IN" sz="2400" dirty="0" smtClean="0"/>
              <a:t>complications. </a:t>
            </a:r>
          </a:p>
          <a:p>
            <a:r>
              <a:rPr lang="en-IN" sz="2400" dirty="0" smtClean="0"/>
              <a:t>The  </a:t>
            </a:r>
            <a:r>
              <a:rPr lang="en-IN" sz="2400" dirty="0"/>
              <a:t>results are also aligned with studies of PCI in patients with non-ST elevation acute coronary </a:t>
            </a:r>
            <a:r>
              <a:rPr lang="en-IN" sz="2400" dirty="0" err="1" smtClean="0"/>
              <a:t>syndrome,showing</a:t>
            </a:r>
            <a:r>
              <a:rPr lang="en-IN" sz="2400" dirty="0" smtClean="0"/>
              <a:t> </a:t>
            </a:r>
            <a:r>
              <a:rPr lang="en-IN" sz="2400" dirty="0"/>
              <a:t>that oral antiplatelet </a:t>
            </a:r>
            <a:r>
              <a:rPr lang="en-IN" sz="2400" dirty="0" err="1"/>
              <a:t>pretreatment</a:t>
            </a:r>
            <a:r>
              <a:rPr lang="en-IN" sz="2400" dirty="0"/>
              <a:t> might cause more harm than benefit in patients treated with PCI. </a:t>
            </a:r>
            <a:endParaRPr lang="en-IN" sz="2400" dirty="0" smtClean="0"/>
          </a:p>
          <a:p>
            <a:r>
              <a:rPr lang="en-IN" sz="2400" dirty="0" smtClean="0"/>
              <a:t>The </a:t>
            </a:r>
            <a:r>
              <a:rPr lang="en-IN" sz="2400" dirty="0" err="1"/>
              <a:t>pharmacodynamic</a:t>
            </a:r>
            <a:r>
              <a:rPr lang="en-IN" sz="2400" dirty="0"/>
              <a:t> data show that </a:t>
            </a:r>
            <a:r>
              <a:rPr lang="en-IN" sz="2400" dirty="0" err="1"/>
              <a:t>ticagrelor</a:t>
            </a:r>
            <a:r>
              <a:rPr lang="en-IN" sz="2400" dirty="0"/>
              <a:t> was more potent than </a:t>
            </a:r>
            <a:r>
              <a:rPr lang="en-IN" sz="2400" dirty="0" err="1"/>
              <a:t>clopidogrel</a:t>
            </a:r>
            <a:r>
              <a:rPr lang="en-IN" sz="2400" dirty="0"/>
              <a:t> 4 h after the loading dose, with more than half of patients having high levels of P2Y12-mediated platelet reactivity in the </a:t>
            </a:r>
            <a:r>
              <a:rPr lang="en-IN" sz="2400" dirty="0" err="1"/>
              <a:t>clopidogrel</a:t>
            </a:r>
            <a:r>
              <a:rPr lang="en-IN" sz="2400" dirty="0"/>
              <a:t> group, as well as the next day after PCI, in line with previous </a:t>
            </a:r>
            <a:r>
              <a:rPr lang="en-IN" sz="2400" dirty="0" err="1"/>
              <a:t>pharmacodynamic</a:t>
            </a:r>
            <a:r>
              <a:rPr lang="en-IN" sz="2400" dirty="0"/>
              <a:t> studies in elective </a:t>
            </a:r>
            <a:r>
              <a:rPr lang="en-IN" sz="2400" dirty="0" smtClean="0"/>
              <a:t>PCI.</a:t>
            </a:r>
            <a:endParaRPr lang="en-IN" sz="2400" dirty="0"/>
          </a:p>
        </p:txBody>
      </p:sp>
    </p:spTree>
    <p:extLst>
      <p:ext uri="{BB962C8B-B14F-4D97-AF65-F5344CB8AC3E}">
        <p14:creationId xmlns:p14="http://schemas.microsoft.com/office/powerpoint/2010/main" val="2614324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2242"/>
            <a:ext cx="8596668" cy="148389"/>
          </a:xfrm>
        </p:spPr>
        <p:txBody>
          <a:bodyPr>
            <a:normAutofit fontScale="90000"/>
          </a:bodyPr>
          <a:lstStyle/>
          <a:p>
            <a:endParaRPr lang="en-IN" dirty="0"/>
          </a:p>
        </p:txBody>
      </p:sp>
      <p:sp>
        <p:nvSpPr>
          <p:cNvPr id="3" name="Content Placeholder 2"/>
          <p:cNvSpPr>
            <a:spLocks noGrp="1"/>
          </p:cNvSpPr>
          <p:nvPr>
            <p:ph idx="1"/>
          </p:nvPr>
        </p:nvSpPr>
        <p:spPr>
          <a:xfrm>
            <a:off x="677334" y="517359"/>
            <a:ext cx="8596668" cy="5524004"/>
          </a:xfrm>
        </p:spPr>
        <p:txBody>
          <a:bodyPr>
            <a:normAutofit/>
          </a:bodyPr>
          <a:lstStyle/>
          <a:p>
            <a:r>
              <a:rPr lang="en-IN" sz="2400" dirty="0"/>
              <a:t>Previous trials have shown a reduction in cardiac marker release and </a:t>
            </a:r>
            <a:r>
              <a:rPr lang="en-IN" sz="2400" dirty="0" err="1"/>
              <a:t>periprocedural</a:t>
            </a:r>
            <a:r>
              <a:rPr lang="en-IN" sz="2400" dirty="0"/>
              <a:t> events when using intravenous drugs such as glycoprotein </a:t>
            </a:r>
            <a:r>
              <a:rPr lang="en-IN" sz="2400" dirty="0" err="1"/>
              <a:t>IIb</a:t>
            </a:r>
            <a:r>
              <a:rPr lang="en-IN" sz="2400" dirty="0"/>
              <a:t>/</a:t>
            </a:r>
            <a:r>
              <a:rPr lang="en-IN" sz="2400" dirty="0" err="1"/>
              <a:t>IIIa</a:t>
            </a:r>
            <a:r>
              <a:rPr lang="en-IN" sz="2400" dirty="0"/>
              <a:t> inhibitors or </a:t>
            </a:r>
            <a:r>
              <a:rPr lang="en-IN" sz="2400" dirty="0" err="1" smtClean="0"/>
              <a:t>cangrelor</a:t>
            </a:r>
            <a:r>
              <a:rPr lang="en-IN" sz="2400" dirty="0" smtClean="0"/>
              <a:t>. These </a:t>
            </a:r>
            <a:r>
              <a:rPr lang="en-IN" sz="2400" dirty="0"/>
              <a:t>drugs immediately provide a more potent effect than that obtained with oral P2Y12 </a:t>
            </a:r>
            <a:r>
              <a:rPr lang="en-IN" sz="2400" dirty="0" smtClean="0"/>
              <a:t>inhibitors.</a:t>
            </a:r>
            <a:endParaRPr lang="en-IN" sz="2400" dirty="0"/>
          </a:p>
        </p:txBody>
      </p:sp>
    </p:spTree>
    <p:extLst>
      <p:ext uri="{BB962C8B-B14F-4D97-AF65-F5344CB8AC3E}">
        <p14:creationId xmlns:p14="http://schemas.microsoft.com/office/powerpoint/2010/main" val="64067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08547"/>
          </a:xfrm>
        </p:spPr>
        <p:txBody>
          <a:bodyPr>
            <a:normAutofit fontScale="90000"/>
          </a:bodyPr>
          <a:lstStyle/>
          <a:p>
            <a:endParaRPr lang="en-IN" dirty="0"/>
          </a:p>
        </p:txBody>
      </p:sp>
      <p:sp>
        <p:nvSpPr>
          <p:cNvPr id="3" name="Content Placeholder 2"/>
          <p:cNvSpPr>
            <a:spLocks noGrp="1"/>
          </p:cNvSpPr>
          <p:nvPr>
            <p:ph idx="1"/>
          </p:nvPr>
        </p:nvSpPr>
        <p:spPr>
          <a:xfrm>
            <a:off x="433137" y="609600"/>
            <a:ext cx="10347158" cy="5431762"/>
          </a:xfrm>
        </p:spPr>
        <p:txBody>
          <a:bodyPr>
            <a:normAutofit/>
          </a:bodyPr>
          <a:lstStyle/>
          <a:p>
            <a:r>
              <a:rPr lang="en-IN" sz="2400" dirty="0"/>
              <a:t>Regarding safety and adverse events, procedures were done almost exclusively with radial access, therefore limiting the risk of access site major bleeding, with little non-access site bleeding (</a:t>
            </a:r>
            <a:r>
              <a:rPr lang="en-IN" sz="2400" dirty="0" err="1"/>
              <a:t>eg</a:t>
            </a:r>
            <a:r>
              <a:rPr lang="en-IN" sz="2400" dirty="0"/>
              <a:t>, ecchymosis or epistaxis) showing the safety of 30-day dual antiplatelet therapy with both drugs</a:t>
            </a:r>
            <a:r>
              <a:rPr lang="en-IN" sz="2400" dirty="0" smtClean="0"/>
              <a:t>.</a:t>
            </a:r>
          </a:p>
          <a:p>
            <a:r>
              <a:rPr lang="en-IN" sz="2400" dirty="0" smtClean="0"/>
              <a:t> </a:t>
            </a:r>
            <a:r>
              <a:rPr lang="en-IN" sz="2400" dirty="0"/>
              <a:t>Beyond 30 days, de-escalation studies have suggested improved safety with single antiplatelet therapy (</a:t>
            </a:r>
            <a:r>
              <a:rPr lang="en-IN" sz="2400" i="1" dirty="0" err="1"/>
              <a:t>vs</a:t>
            </a:r>
            <a:r>
              <a:rPr lang="en-IN" sz="2400" i="1" dirty="0"/>
              <a:t> </a:t>
            </a:r>
            <a:r>
              <a:rPr lang="en-IN" sz="2400" dirty="0"/>
              <a:t>dual antiplatelet therapy) in elective </a:t>
            </a:r>
            <a:r>
              <a:rPr lang="en-IN" sz="2400" dirty="0" smtClean="0"/>
              <a:t>PCI.</a:t>
            </a:r>
          </a:p>
          <a:p>
            <a:endParaRPr lang="en-IN" sz="2400" dirty="0"/>
          </a:p>
        </p:txBody>
      </p:sp>
    </p:spTree>
    <p:extLst>
      <p:ext uri="{BB962C8B-B14F-4D97-AF65-F5344CB8AC3E}">
        <p14:creationId xmlns:p14="http://schemas.microsoft.com/office/powerpoint/2010/main" val="3954958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018" y="212558"/>
            <a:ext cx="8596668" cy="1320800"/>
          </a:xfrm>
        </p:spPr>
        <p:txBody>
          <a:bodyPr/>
          <a:lstStyle/>
          <a:p>
            <a:r>
              <a:rPr lang="en-IN" dirty="0" smtClean="0"/>
              <a:t>LIMITATIONS</a:t>
            </a:r>
            <a:endParaRPr lang="en-IN" dirty="0"/>
          </a:p>
        </p:txBody>
      </p:sp>
      <p:sp>
        <p:nvSpPr>
          <p:cNvPr id="3" name="Content Placeholder 2"/>
          <p:cNvSpPr>
            <a:spLocks noGrp="1"/>
          </p:cNvSpPr>
          <p:nvPr>
            <p:ph idx="1"/>
          </p:nvPr>
        </p:nvSpPr>
        <p:spPr>
          <a:xfrm>
            <a:off x="424670" y="872958"/>
            <a:ext cx="11330183" cy="5642810"/>
          </a:xfrm>
        </p:spPr>
        <p:txBody>
          <a:bodyPr>
            <a:noAutofit/>
          </a:bodyPr>
          <a:lstStyle/>
          <a:p>
            <a:r>
              <a:rPr lang="en-IN" sz="2400" dirty="0"/>
              <a:t>First, this was an open-label trial with inherent biases that were controlled by the use of the prospective, randomised, open-label, blinded endpoint design, which comprised masked adjudication of all outcomes, masked measurement of troponin after PCI, and an independent masked review of all PCI videos by core laboratory expert readers</a:t>
            </a:r>
            <a:r>
              <a:rPr lang="en-IN" sz="2400" dirty="0" smtClean="0"/>
              <a:t>.</a:t>
            </a:r>
          </a:p>
          <a:p>
            <a:r>
              <a:rPr lang="en-IN" sz="2400" dirty="0" smtClean="0"/>
              <a:t> </a:t>
            </a:r>
            <a:r>
              <a:rPr lang="en-IN" sz="2400" dirty="0"/>
              <a:t>Second, the trial does not provide reliable information on hard clinical outcomes, which are rare in elective PCI. </a:t>
            </a:r>
            <a:endParaRPr lang="en-IN" sz="2400" dirty="0" smtClean="0"/>
          </a:p>
          <a:p>
            <a:r>
              <a:rPr lang="en-IN" sz="2400" dirty="0" smtClean="0"/>
              <a:t>Third</a:t>
            </a:r>
            <a:r>
              <a:rPr lang="en-IN" sz="2400" dirty="0"/>
              <a:t>, all types of troponin assays were authorised in this trial to reflect real-life PCI centres but might have brought heterogeneity, as prognosis thresholds might be dependent on the type of assay used. </a:t>
            </a:r>
            <a:endParaRPr lang="en-IN" sz="2400" dirty="0" smtClean="0"/>
          </a:p>
          <a:p>
            <a:r>
              <a:rPr lang="en-IN" sz="2400" dirty="0" smtClean="0"/>
              <a:t>Fourth</a:t>
            </a:r>
            <a:r>
              <a:rPr lang="en-IN" sz="2400" dirty="0" smtClean="0"/>
              <a:t>, </a:t>
            </a:r>
            <a:r>
              <a:rPr lang="en-IN" sz="2400" dirty="0"/>
              <a:t>study included patients on chronic </a:t>
            </a:r>
            <a:r>
              <a:rPr lang="en-IN" sz="2400" dirty="0" err="1"/>
              <a:t>clopidogrel</a:t>
            </a:r>
            <a:r>
              <a:rPr lang="en-IN" sz="2400" dirty="0"/>
              <a:t> therapy, which represented almost half the study population and could potentially have blunted the differential effect compared with </a:t>
            </a:r>
            <a:r>
              <a:rPr lang="en-IN" sz="2400" dirty="0" err="1"/>
              <a:t>ticagrelor</a:t>
            </a:r>
            <a:r>
              <a:rPr lang="en-IN" sz="2400" dirty="0"/>
              <a:t>. However</a:t>
            </a:r>
            <a:r>
              <a:rPr lang="en-IN" sz="2400" dirty="0" smtClean="0"/>
              <a:t>, the </a:t>
            </a:r>
            <a:r>
              <a:rPr lang="en-IN" sz="2400" dirty="0" err="1"/>
              <a:t>prespecified</a:t>
            </a:r>
            <a:r>
              <a:rPr lang="en-IN" sz="2400" dirty="0"/>
              <a:t> subgroup analysis of </a:t>
            </a:r>
            <a:r>
              <a:rPr lang="en-IN" sz="2400" dirty="0" err="1"/>
              <a:t>clopidogrel</a:t>
            </a:r>
            <a:r>
              <a:rPr lang="en-IN" sz="2400" dirty="0"/>
              <a:t>-naive patients does not support this hypothesis.</a:t>
            </a:r>
          </a:p>
        </p:txBody>
      </p:sp>
    </p:spTree>
    <p:extLst>
      <p:ext uri="{BB962C8B-B14F-4D97-AF65-F5344CB8AC3E}">
        <p14:creationId xmlns:p14="http://schemas.microsoft.com/office/powerpoint/2010/main" val="1250823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98095"/>
          </a:xfrm>
        </p:spPr>
        <p:txBody>
          <a:bodyPr>
            <a:normAutofit/>
          </a:bodyPr>
          <a:lstStyle/>
          <a:p>
            <a:r>
              <a:rPr lang="en-IN" dirty="0" smtClean="0"/>
              <a:t>CONCLUSION</a:t>
            </a:r>
            <a:endParaRPr lang="en-IN" dirty="0"/>
          </a:p>
        </p:txBody>
      </p:sp>
      <p:sp>
        <p:nvSpPr>
          <p:cNvPr id="3" name="Content Placeholder 2"/>
          <p:cNvSpPr>
            <a:spLocks noGrp="1"/>
          </p:cNvSpPr>
          <p:nvPr>
            <p:ph idx="1"/>
          </p:nvPr>
        </p:nvSpPr>
        <p:spPr>
          <a:xfrm>
            <a:off x="677334" y="1684421"/>
            <a:ext cx="9489350" cy="4356942"/>
          </a:xfrm>
        </p:spPr>
        <p:txBody>
          <a:bodyPr>
            <a:normAutofit/>
          </a:bodyPr>
          <a:lstStyle/>
          <a:p>
            <a:r>
              <a:rPr lang="en-IN" sz="2400" dirty="0"/>
              <a:t>I</a:t>
            </a:r>
            <a:r>
              <a:rPr lang="en-IN" sz="2400" dirty="0" smtClean="0"/>
              <a:t>n </a:t>
            </a:r>
            <a:r>
              <a:rPr lang="en-IN" sz="2400" dirty="0"/>
              <a:t>patients undergoing elective high-risk PCI, treatment with </a:t>
            </a:r>
            <a:r>
              <a:rPr lang="en-IN" sz="2400" dirty="0" err="1"/>
              <a:t>ticagrelor</a:t>
            </a:r>
            <a:r>
              <a:rPr lang="en-IN" sz="2400" dirty="0"/>
              <a:t> showed no difference compared with </a:t>
            </a:r>
            <a:r>
              <a:rPr lang="en-IN" sz="2400" dirty="0" err="1"/>
              <a:t>clopidogrel</a:t>
            </a:r>
            <a:r>
              <a:rPr lang="en-IN" sz="2400" dirty="0"/>
              <a:t> in reduction of </a:t>
            </a:r>
            <a:r>
              <a:rPr lang="en-IN" sz="2400" dirty="0" err="1"/>
              <a:t>periprocedural</a:t>
            </a:r>
            <a:r>
              <a:rPr lang="en-IN" sz="2400" dirty="0"/>
              <a:t> myocardial necrosis. </a:t>
            </a:r>
            <a:endParaRPr lang="en-IN" sz="2400" dirty="0" smtClean="0"/>
          </a:p>
          <a:p>
            <a:r>
              <a:rPr lang="en-IN" sz="2400" dirty="0" smtClean="0"/>
              <a:t>Treatment </a:t>
            </a:r>
            <a:r>
              <a:rPr lang="en-IN" sz="2400" dirty="0"/>
              <a:t>with </a:t>
            </a:r>
            <a:r>
              <a:rPr lang="en-IN" sz="2400" dirty="0" err="1"/>
              <a:t>ticagrelor</a:t>
            </a:r>
            <a:r>
              <a:rPr lang="en-IN" sz="2400" dirty="0"/>
              <a:t> did not cause an increase in major bleeding but increased the rate of minor bleeding at 30 days</a:t>
            </a:r>
            <a:r>
              <a:rPr lang="en-IN" sz="2400" dirty="0" smtClean="0"/>
              <a:t>.</a:t>
            </a:r>
          </a:p>
          <a:p>
            <a:r>
              <a:rPr lang="en-IN" sz="2400" dirty="0" smtClean="0"/>
              <a:t> </a:t>
            </a:r>
            <a:r>
              <a:rPr lang="en-IN" sz="2400" dirty="0"/>
              <a:t>The results of the ALPHEUS trial support the use of </a:t>
            </a:r>
            <a:r>
              <a:rPr lang="en-IN" sz="2400" dirty="0" err="1"/>
              <a:t>clopidogrel</a:t>
            </a:r>
            <a:r>
              <a:rPr lang="en-IN" sz="2400" dirty="0"/>
              <a:t> as the standard of care for elective PCI in addition to aspirin and pave the way for the evaluation of other strategies to lower </a:t>
            </a:r>
            <a:r>
              <a:rPr lang="en-IN" sz="2400" dirty="0" err="1"/>
              <a:t>periprocedural</a:t>
            </a:r>
            <a:r>
              <a:rPr lang="en-IN" sz="2400" dirty="0"/>
              <a:t> </a:t>
            </a:r>
            <a:r>
              <a:rPr lang="en-IN" sz="2400" dirty="0" err="1"/>
              <a:t>myonecrosis</a:t>
            </a:r>
            <a:r>
              <a:rPr lang="en-IN" sz="2400" dirty="0"/>
              <a:t> after elective PCI.</a:t>
            </a:r>
          </a:p>
        </p:txBody>
      </p:sp>
    </p:spTree>
    <p:extLst>
      <p:ext uri="{BB962C8B-B14F-4D97-AF65-F5344CB8AC3E}">
        <p14:creationId xmlns:p14="http://schemas.microsoft.com/office/powerpoint/2010/main" val="46434597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290</TotalTime>
  <Words>2789</Words>
  <Application>Microsoft Office PowerPoint</Application>
  <PresentationFormat>Widescreen</PresentationFormat>
  <Paragraphs>116</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Times New Roman</vt:lpstr>
      <vt:lpstr>Trebuchet MS</vt:lpstr>
      <vt:lpstr>Wingdings</vt:lpstr>
      <vt:lpstr>Wingdings 3</vt:lpstr>
      <vt:lpstr>Facet</vt:lpstr>
      <vt:lpstr>ORIGINAL ARTICLE</vt:lpstr>
      <vt:lpstr> TICAGRELOR VERSUS CLOPIDOGREL IN ELECTIVE PERCUTANEOUS CORONARY INTERVENTION (ALPHEUS): A RANDOMISED, OPEN-LABEL, PHASE 3B TRIAL </vt:lpstr>
      <vt:lpstr>INTRODUCTION</vt:lpstr>
      <vt:lpstr>PowerPoint Presentation</vt:lpstr>
      <vt:lpstr>OBJECTIVE</vt:lpstr>
      <vt:lpstr>METHODS</vt:lpstr>
      <vt:lpstr>PowerPoint Presentation</vt:lpstr>
      <vt:lpstr>PowerPoint Presentation</vt:lpstr>
      <vt:lpstr>Procedures  </vt:lpstr>
      <vt:lpstr>PowerPoint Presentation</vt:lpstr>
      <vt:lpstr>Outcomes  </vt:lpstr>
      <vt:lpstr>PowerPoint Presentation</vt:lpstr>
      <vt:lpstr>PowerPoint Presentation</vt:lpstr>
      <vt:lpstr>Statistical analysis</vt:lpstr>
      <vt:lpstr>RESULTS</vt:lpstr>
      <vt:lpstr> </vt:lpstr>
      <vt:lpstr>PowerPoint Presentation</vt:lpstr>
      <vt:lpstr>PowerPoint Presentation</vt:lpstr>
      <vt:lpstr>Primary and secondary outcomes at 48 h </vt:lpstr>
      <vt:lpstr> </vt:lpstr>
      <vt:lpstr>PowerPoint Presentation</vt:lpstr>
      <vt:lpstr>PowerPoint Presentation</vt:lpstr>
      <vt:lpstr>The primary safety outcome (major bleeding) occurred in only one patient at 48 h- in ticagrelor group and was infrequent and similar in both groups at 30 days. </vt:lpstr>
      <vt:lpstr>Kaplan-Meier curves for major bleeding at 30 days for ticagrelor versus clopidogrel </vt:lpstr>
      <vt:lpstr>DISCUSSION</vt:lpstr>
      <vt:lpstr>PowerPoint Presentation</vt:lpstr>
      <vt:lpstr>PowerPoint Presentation</vt:lpstr>
      <vt:lpstr>PowerPoint Presentation</vt:lpstr>
      <vt:lpstr>PowerPoint Presentation</vt:lpstr>
      <vt:lpstr>PowerPoint Presentation</vt:lpstr>
      <vt:lpstr>LIMITATIONS</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ORIGINAL ARTICLE</dc:title>
  <dc:creator>home</dc:creator>
  <cp:lastModifiedBy>home</cp:lastModifiedBy>
  <cp:revision>34</cp:revision>
  <dcterms:created xsi:type="dcterms:W3CDTF">2020-12-24T06:09:06Z</dcterms:created>
  <dcterms:modified xsi:type="dcterms:W3CDTF">2020-12-31T14:53:08Z</dcterms:modified>
</cp:coreProperties>
</file>