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1" r:id="rId8"/>
    <p:sldId id="282" r:id="rId9"/>
    <p:sldId id="262" r:id="rId10"/>
    <p:sldId id="263" r:id="rId11"/>
    <p:sldId id="28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FF5BB-B38D-4594-B8C1-BF9FC4782FA8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568C-7250-43E6-B6BF-01E79A771A4D}" type="slidenum">
              <a:rPr lang="en-US" smtClean="0"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FF5BB-B38D-4594-B8C1-BF9FC4782FA8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568C-7250-43E6-B6BF-01E79A771A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FF5BB-B38D-4594-B8C1-BF9FC4782FA8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568C-7250-43E6-B6BF-01E79A771A4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FF5BB-B38D-4594-B8C1-BF9FC4782FA8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568C-7250-43E6-B6BF-01E79A771A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FF5BB-B38D-4594-B8C1-BF9FC4782FA8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568C-7250-43E6-B6BF-01E79A771A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FF5BB-B38D-4594-B8C1-BF9FC4782FA8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568C-7250-43E6-B6BF-01E79A771A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FF5BB-B38D-4594-B8C1-BF9FC4782FA8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568C-7250-43E6-B6BF-01E79A771A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FF5BB-B38D-4594-B8C1-BF9FC4782FA8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568C-7250-43E6-B6BF-01E79A771A4D}" type="slidenum">
              <a:rPr lang="en-US" smtClean="0"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FF5BB-B38D-4594-B8C1-BF9FC4782FA8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568C-7250-43E6-B6BF-01E79A771A4D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FF5BB-B38D-4594-B8C1-BF9FC4782FA8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568C-7250-43E6-B6BF-01E79A771A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FF5BB-B38D-4594-B8C1-BF9FC4782FA8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568C-7250-43E6-B6BF-01E79A771A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E9FF5BB-B38D-4594-B8C1-BF9FC4782FA8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4DA568C-7250-43E6-B6BF-01E79A771A4D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217963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REGEN-COV ANTIBODY COMBINATION</a:t>
            </a:r>
            <a:b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AND OUTCOMES IN OUTPATIENTS WITH COVID-19</a:t>
            </a:r>
            <a:endParaRPr lang="en-US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D.M. </a:t>
            </a:r>
            <a:r>
              <a:rPr lang="en-US" dirty="0" err="1" smtClean="0"/>
              <a:t>Weinreich</a:t>
            </a:r>
            <a:r>
              <a:rPr lang="en-US" dirty="0" smtClean="0"/>
              <a:t> et al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NEJM</a:t>
            </a:r>
          </a:p>
          <a:p>
            <a:pPr marL="0" indent="0">
              <a:buNone/>
            </a:pPr>
            <a:r>
              <a:rPr lang="en-US" dirty="0" smtClean="0"/>
              <a:t>Published on 29 </a:t>
            </a:r>
            <a:r>
              <a:rPr lang="en-US" dirty="0" err="1" smtClean="0"/>
              <a:t>Septembetr</a:t>
            </a:r>
            <a:r>
              <a:rPr lang="en-US" dirty="0" smtClean="0"/>
              <a:t> 2021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Original article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Dr. </a:t>
            </a:r>
            <a:r>
              <a:rPr lang="en-US" dirty="0" err="1" smtClean="0"/>
              <a:t>Nithya</a:t>
            </a:r>
            <a:r>
              <a:rPr lang="en-US" dirty="0" smtClean="0"/>
              <a:t> </a:t>
            </a:r>
            <a:r>
              <a:rPr lang="en-US" dirty="0" err="1" smtClean="0"/>
              <a:t>Ramanujan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Jr1, General Medicine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24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ctr"/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Severe acute respiratory </a:t>
            </a:r>
            <a:r>
              <a:rPr lang="en-US" dirty="0" smtClean="0"/>
              <a:t>syndrome coronavirus </a:t>
            </a:r>
            <a:r>
              <a:rPr lang="en-US" dirty="0"/>
              <a:t>2 (SARS-CoV-2) causes </a:t>
            </a:r>
            <a:r>
              <a:rPr lang="en-US" dirty="0" smtClean="0"/>
              <a:t>coronavirus disease </a:t>
            </a:r>
            <a:r>
              <a:rPr lang="en-US" dirty="0"/>
              <a:t>2019 (Covid-19), and as </a:t>
            </a:r>
            <a:r>
              <a:rPr lang="en-US" dirty="0" smtClean="0"/>
              <a:t>of September </a:t>
            </a:r>
            <a:r>
              <a:rPr lang="en-US" dirty="0"/>
              <a:t>2021, it has infected more than </a:t>
            </a:r>
            <a:r>
              <a:rPr lang="en-US" dirty="0" smtClean="0"/>
              <a:t>230 million </a:t>
            </a:r>
            <a:r>
              <a:rPr lang="en-US" dirty="0"/>
              <a:t>people and led to approximately 4.7 </a:t>
            </a:r>
            <a:r>
              <a:rPr lang="en-US" dirty="0" smtClean="0"/>
              <a:t>million deaths </a:t>
            </a:r>
            <a:r>
              <a:rPr lang="en-US" dirty="0"/>
              <a:t>globally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Although most </a:t>
            </a:r>
            <a:r>
              <a:rPr lang="en-US" dirty="0" smtClean="0"/>
              <a:t>patients with </a:t>
            </a:r>
            <a:r>
              <a:rPr lang="en-US" dirty="0"/>
              <a:t>Covid-19 receive care in the outpatient </a:t>
            </a:r>
            <a:r>
              <a:rPr lang="en-US" dirty="0" smtClean="0"/>
              <a:t>setting, some </a:t>
            </a:r>
            <a:r>
              <a:rPr lang="en-US" dirty="0"/>
              <a:t>have disease that progresses to </a:t>
            </a:r>
            <a:r>
              <a:rPr lang="en-US" dirty="0" smtClean="0"/>
              <a:t>severe illness </a:t>
            </a:r>
            <a:r>
              <a:rPr lang="en-US" dirty="0"/>
              <a:t>leading to hospitalization or </a:t>
            </a:r>
            <a:r>
              <a:rPr lang="en-US" dirty="0" smtClean="0"/>
              <a:t>death.</a:t>
            </a:r>
          </a:p>
          <a:p>
            <a:r>
              <a:rPr lang="en-US" dirty="0" smtClean="0"/>
              <a:t>Several investigational </a:t>
            </a:r>
            <a:r>
              <a:rPr lang="en-US" dirty="0"/>
              <a:t>therapeutic agents, </a:t>
            </a:r>
            <a:r>
              <a:rPr lang="en-US" dirty="0" smtClean="0"/>
              <a:t>including REGEN-COV </a:t>
            </a:r>
            <a:r>
              <a:rPr lang="en-US" dirty="0"/>
              <a:t>(previously known as REGN-COV2</a:t>
            </a:r>
            <a:r>
              <a:rPr lang="en-US" dirty="0" smtClean="0"/>
              <a:t>), are </a:t>
            </a:r>
            <a:r>
              <a:rPr lang="en-US" dirty="0"/>
              <a:t>available under emergency use authorization.</a:t>
            </a:r>
          </a:p>
          <a:p>
            <a:r>
              <a:rPr lang="en-US" dirty="0"/>
              <a:t>However, there have been limited clinical data </a:t>
            </a:r>
            <a:r>
              <a:rPr lang="en-US" dirty="0" smtClean="0"/>
              <a:t>to support </a:t>
            </a:r>
            <a:r>
              <a:rPr lang="en-US" dirty="0"/>
              <a:t>their wider use and no approved </a:t>
            </a:r>
            <a:r>
              <a:rPr lang="en-US" dirty="0" smtClean="0"/>
              <a:t>treatments to </a:t>
            </a:r>
            <a:r>
              <a:rPr lang="en-US" dirty="0"/>
              <a:t>reduce the risk of hospitalization </a:t>
            </a:r>
            <a:r>
              <a:rPr lang="en-US" dirty="0" smtClean="0"/>
              <a:t>or death </a:t>
            </a:r>
            <a:r>
              <a:rPr lang="en-US" dirty="0"/>
              <a:t>among patients with </a:t>
            </a:r>
            <a:r>
              <a:rPr lang="en-US" dirty="0" smtClean="0"/>
              <a:t>mild-to-moderate Covid-19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There </a:t>
            </a:r>
            <a:r>
              <a:rPr lang="en-US" dirty="0"/>
              <a:t>is also a need for </a:t>
            </a:r>
            <a:r>
              <a:rPr lang="en-US" dirty="0" smtClean="0"/>
              <a:t>therapeutic agents </a:t>
            </a:r>
            <a:r>
              <a:rPr lang="en-US" dirty="0"/>
              <a:t>that remain effective against </a:t>
            </a:r>
            <a:r>
              <a:rPr lang="en-US" dirty="0" smtClean="0"/>
              <a:t>emerging SARS-CoV-2 </a:t>
            </a:r>
            <a:r>
              <a:rPr lang="en-US" dirty="0"/>
              <a:t>variants of concern, which </a:t>
            </a:r>
            <a:r>
              <a:rPr lang="en-US" dirty="0" smtClean="0"/>
              <a:t>contain mutations </a:t>
            </a:r>
            <a:r>
              <a:rPr lang="en-US" dirty="0"/>
              <a:t>that attenuate immunity resulting </a:t>
            </a:r>
            <a:r>
              <a:rPr lang="en-US" dirty="0" smtClean="0"/>
              <a:t>from previous </a:t>
            </a:r>
            <a:r>
              <a:rPr lang="en-US" dirty="0"/>
              <a:t>SARS-CoV-2 infection, vaccination, </a:t>
            </a:r>
            <a:r>
              <a:rPr lang="en-US" dirty="0" smtClean="0"/>
              <a:t>and some </a:t>
            </a:r>
            <a:r>
              <a:rPr lang="en-US" dirty="0"/>
              <a:t>monoclonal antibodies</a:t>
            </a:r>
          </a:p>
        </p:txBody>
      </p:sp>
    </p:spTree>
    <p:extLst>
      <p:ext uri="{BB962C8B-B14F-4D97-AF65-F5344CB8AC3E}">
        <p14:creationId xmlns:p14="http://schemas.microsoft.com/office/powerpoint/2010/main" val="95416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2400" y="228600"/>
            <a:ext cx="8763000" cy="6324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To develop a therapeutic agent that </a:t>
            </a:r>
            <a:r>
              <a:rPr lang="en-US" dirty="0" smtClean="0"/>
              <a:t>would retain </a:t>
            </a:r>
            <a:r>
              <a:rPr lang="en-US" dirty="0"/>
              <a:t>activity against emerging variants, </a:t>
            </a:r>
            <a:r>
              <a:rPr lang="en-US" dirty="0" err="1" smtClean="0"/>
              <a:t>highthroughput</a:t>
            </a:r>
            <a:r>
              <a:rPr lang="en-US" dirty="0" smtClean="0"/>
              <a:t> screening </a:t>
            </a:r>
            <a:r>
              <a:rPr lang="en-US" dirty="0"/>
              <a:t>was undertaken to </a:t>
            </a:r>
            <a:r>
              <a:rPr lang="en-US" dirty="0" smtClean="0"/>
              <a:t>generate an </a:t>
            </a:r>
            <a:r>
              <a:rPr lang="en-US" dirty="0"/>
              <a:t>antibody cocktail consisting of two </a:t>
            </a:r>
            <a:r>
              <a:rPr lang="en-US" dirty="0" smtClean="0"/>
              <a:t>SARS-CoV-2 neutralizing </a:t>
            </a:r>
            <a:r>
              <a:rPr lang="en-US" dirty="0"/>
              <a:t>antibodies against distinct, </a:t>
            </a:r>
            <a:r>
              <a:rPr lang="en-US" dirty="0" err="1" smtClean="0"/>
              <a:t>nonoverlapping</a:t>
            </a:r>
            <a:r>
              <a:rPr lang="en-US" dirty="0" smtClean="0"/>
              <a:t> epitopes </a:t>
            </a:r>
            <a:r>
              <a:rPr lang="en-US" dirty="0"/>
              <a:t>on the spike </a:t>
            </a:r>
            <a:r>
              <a:rPr lang="en-US" dirty="0" smtClean="0"/>
              <a:t>protein.</a:t>
            </a:r>
          </a:p>
          <a:p>
            <a:r>
              <a:rPr lang="en-US" dirty="0" smtClean="0"/>
              <a:t>In vitro </a:t>
            </a:r>
            <a:r>
              <a:rPr lang="en-US" dirty="0"/>
              <a:t>studies showed that this antibody </a:t>
            </a:r>
            <a:r>
              <a:rPr lang="en-US" dirty="0" smtClean="0"/>
              <a:t>cocktail, REGEN-COV</a:t>
            </a:r>
            <a:r>
              <a:rPr lang="en-US" dirty="0"/>
              <a:t>, retains activity against </a:t>
            </a:r>
            <a:r>
              <a:rPr lang="en-US" dirty="0" smtClean="0"/>
              <a:t>current variants </a:t>
            </a:r>
            <a:r>
              <a:rPr lang="en-US" dirty="0"/>
              <a:t>of concern and variants of interest, </a:t>
            </a:r>
            <a:r>
              <a:rPr lang="en-US" dirty="0" smtClean="0"/>
              <a:t>including B.1.1.7 </a:t>
            </a:r>
            <a:r>
              <a:rPr lang="en-US" dirty="0"/>
              <a:t>(or alpha), B.1.429 (or epsilon</a:t>
            </a:r>
            <a:r>
              <a:rPr lang="en-US" dirty="0" smtClean="0"/>
              <a:t>), B.1.617.2 </a:t>
            </a:r>
            <a:r>
              <a:rPr lang="en-US" dirty="0"/>
              <a:t>(or delta), and E484K-containing </a:t>
            </a:r>
            <a:r>
              <a:rPr lang="en-US" dirty="0" smtClean="0"/>
              <a:t>variants such </a:t>
            </a:r>
            <a:r>
              <a:rPr lang="en-US" dirty="0"/>
              <a:t>as B.1.351 (or beta), P.1 (or gamma), </a:t>
            </a:r>
            <a:r>
              <a:rPr lang="en-US" dirty="0" smtClean="0"/>
              <a:t>and B.1.526 </a:t>
            </a:r>
            <a:r>
              <a:rPr lang="en-US" dirty="0"/>
              <a:t>(or iota</a:t>
            </a:r>
            <a:r>
              <a:rPr lang="en-US" dirty="0" smtClean="0"/>
              <a:t>).</a:t>
            </a:r>
            <a:endParaRPr lang="en-US" dirty="0"/>
          </a:p>
          <a:p>
            <a:r>
              <a:rPr lang="en-US" dirty="0" smtClean="0"/>
              <a:t>In </a:t>
            </a:r>
            <a:r>
              <a:rPr lang="en-US" dirty="0"/>
              <a:t>the phase 1–2 portion </a:t>
            </a:r>
            <a:r>
              <a:rPr lang="en-US" dirty="0" smtClean="0"/>
              <a:t>of this </a:t>
            </a:r>
            <a:r>
              <a:rPr lang="en-US" dirty="0"/>
              <a:t>phase 1–3 adaptive, multicenter, </a:t>
            </a:r>
            <a:r>
              <a:rPr lang="en-US" dirty="0" smtClean="0"/>
              <a:t>double-blind, randomized</a:t>
            </a:r>
            <a:r>
              <a:rPr lang="en-US" dirty="0"/>
              <a:t>, placebo-controlled trial, </a:t>
            </a:r>
            <a:r>
              <a:rPr lang="en-US" dirty="0" smtClean="0"/>
              <a:t>REGEN-COV was </a:t>
            </a:r>
            <a:r>
              <a:rPr lang="en-US" dirty="0"/>
              <a:t>efficacious in symptomatic outpatients, </a:t>
            </a:r>
            <a:r>
              <a:rPr lang="en-US" dirty="0" smtClean="0"/>
              <a:t>in whom </a:t>
            </a:r>
            <a:r>
              <a:rPr lang="en-US" dirty="0"/>
              <a:t>it reduced the SARS-CoV-2 viral </a:t>
            </a:r>
            <a:r>
              <a:rPr lang="en-US" dirty="0" smtClean="0"/>
              <a:t>load and </a:t>
            </a:r>
            <a:r>
              <a:rPr lang="en-US" dirty="0"/>
              <a:t>the need for medical attention related </a:t>
            </a:r>
            <a:r>
              <a:rPr lang="en-US" dirty="0" smtClean="0"/>
              <a:t>to Covid-19.</a:t>
            </a:r>
          </a:p>
          <a:p>
            <a:r>
              <a:rPr lang="en-US" dirty="0" smtClean="0"/>
              <a:t>Here</a:t>
            </a:r>
            <a:r>
              <a:rPr lang="en-US" dirty="0"/>
              <a:t>, we report the results of </a:t>
            </a:r>
            <a:r>
              <a:rPr lang="en-US" dirty="0" smtClean="0"/>
              <a:t>the primary </a:t>
            </a:r>
            <a:r>
              <a:rPr lang="en-US" dirty="0"/>
              <a:t>analysis of the phase 3 portion of </a:t>
            </a:r>
            <a:r>
              <a:rPr lang="en-US" dirty="0" smtClean="0"/>
              <a:t>this trial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336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92162"/>
          </a:xfrm>
        </p:spPr>
        <p:txBody>
          <a:bodyPr>
            <a:normAutofit fontScale="90000"/>
          </a:bodyPr>
          <a:lstStyle/>
          <a:p>
            <a:pPr marL="274320" lvl="0" indent="-274320">
              <a:spcBef>
                <a:spcPct val="20000"/>
              </a:spcBef>
              <a:tabLst/>
            </a:pP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</a:t>
            </a:r>
            <a:r>
              <a:rPr lang="en-US" sz="1900" spc="0" dirty="0">
                <a:ln>
                  <a:noFill/>
                </a:ln>
                <a:solidFill>
                  <a:srgbClr val="DFE6D0"/>
                </a:solidFill>
                <a:ea typeface="+mn-ea"/>
                <a:cs typeface="+mn-cs"/>
              </a:rPr>
              <a:t/>
            </a:r>
            <a:br>
              <a:rPr lang="en-US" sz="1900" spc="0" dirty="0">
                <a:ln>
                  <a:noFill/>
                </a:ln>
                <a:solidFill>
                  <a:srgbClr val="DFE6D0"/>
                </a:solidFill>
                <a:ea typeface="+mn-ea"/>
                <a:cs typeface="+mn-cs"/>
              </a:rPr>
            </a:br>
            <a:r>
              <a:rPr lang="en-US" dirty="0" smtClean="0"/>
              <a:t>        </a:t>
            </a:r>
            <a:r>
              <a:rPr lang="en-US" spc="0" dirty="0" smtClean="0">
                <a:ln>
                  <a:noFill/>
                </a:ln>
                <a:solidFill>
                  <a:srgbClr val="DFE6D0"/>
                </a:solidFill>
                <a:ea typeface="+mn-ea"/>
                <a:cs typeface="+mn-cs"/>
              </a:rPr>
              <a:t>TRIAL DESIGN AND OVERSIGHT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915400" cy="571500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hase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3 portion of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trial involving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outpatients with Covid-19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cohort 1-patients who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were ≥18 years of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age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lphaLcParenR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cohort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-those who were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&lt;18 years of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age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cohort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-those who were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pregnant at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randomization. </a:t>
            </a:r>
          </a:p>
          <a:p>
            <a:pPr marL="0" indent="0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Initially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patients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were randomly assigned in a 1:1:1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ratio to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receive intravenous REGEN-COV at a dose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of 2400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mg (1200 mg each of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casirivimab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imdevimab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 or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8000 mg (4000 mg of each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antibody) or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intravenous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placebo. 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esults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of the phase 1–2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portion of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trial,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showed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that the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2400-mg and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8000-mg doses had similar antiviral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and clinical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efficacy and that most clinical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events occurred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high-risk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patients.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Hence the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trial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was amended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on November 14, 2020,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so patients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subsequently enrolled had at least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one risk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factor for severe Covid-19 and were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randomly assigned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a 1:1:1 ratio to receive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intravenous REGEN-COV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at a dose of 1200 mg (600 mg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of each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antibody) or 2400 mg (1200 mg of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each antibody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 or intravenous placebo.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77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 February 25, 2021, on the basis of a recommendation from an independent data and safety monitoring committee, patients were no longer randomly assigned to receive placebo. </a:t>
            </a:r>
          </a:p>
          <a:p>
            <a:r>
              <a:rPr lang="en-US" dirty="0"/>
              <a:t>The phase 3 primary efficacy analysis presented here involved cohort 1 patients who were assigned to receive either 2400 mg or 1200 mg of REGEN-COV, with their concurrent placebo groups serving as a control.</a:t>
            </a:r>
          </a:p>
          <a:p>
            <a:r>
              <a:rPr lang="en-US" dirty="0"/>
              <a:t>The trial involving cohorts 2 and 3 is ongoing.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186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8600" y="304800"/>
            <a:ext cx="8610600" cy="5821363"/>
          </a:xfrm>
        </p:spPr>
        <p:txBody>
          <a:bodyPr>
            <a:normAutofit/>
          </a:bodyPr>
          <a:lstStyle/>
          <a:p>
            <a:r>
              <a:rPr lang="en-US" b="1" u="sng" dirty="0"/>
              <a:t>Patients</a:t>
            </a:r>
          </a:p>
          <a:p>
            <a:r>
              <a:rPr lang="en-US" dirty="0"/>
              <a:t>Eligible patients in cohort 1 were 18 years of </a:t>
            </a:r>
            <a:r>
              <a:rPr lang="en-US" dirty="0" smtClean="0"/>
              <a:t>age or </a:t>
            </a:r>
            <a:r>
              <a:rPr lang="en-US" dirty="0"/>
              <a:t>older and were not </a:t>
            </a:r>
            <a:r>
              <a:rPr lang="en-US" dirty="0" smtClean="0"/>
              <a:t>hospitalized.</a:t>
            </a:r>
          </a:p>
          <a:p>
            <a:r>
              <a:rPr lang="en-US" dirty="0" smtClean="0"/>
              <a:t>Confirmed </a:t>
            </a:r>
            <a:r>
              <a:rPr lang="en-US" dirty="0"/>
              <a:t>local SARS-CoV-2–positive </a:t>
            </a:r>
            <a:r>
              <a:rPr lang="en-US" dirty="0" smtClean="0"/>
              <a:t>diagnostic test </a:t>
            </a:r>
            <a:r>
              <a:rPr lang="en-US" dirty="0"/>
              <a:t>result </a:t>
            </a:r>
            <a:r>
              <a:rPr lang="en-US" dirty="0" smtClean="0"/>
              <a:t>within </a:t>
            </a:r>
            <a:r>
              <a:rPr lang="en-US" dirty="0"/>
              <a:t>72 hours </a:t>
            </a:r>
            <a:r>
              <a:rPr lang="en-US" dirty="0" smtClean="0"/>
              <a:t>before randomization</a:t>
            </a:r>
            <a:r>
              <a:rPr lang="en-US" dirty="0"/>
              <a:t>, with the onset of any </a:t>
            </a:r>
            <a:r>
              <a:rPr lang="en-US" dirty="0" smtClean="0"/>
              <a:t>Covid-19 </a:t>
            </a:r>
            <a:r>
              <a:rPr lang="en-US" dirty="0" smtClean="0"/>
              <a:t>symptom within </a:t>
            </a:r>
            <a:r>
              <a:rPr lang="en-US" dirty="0"/>
              <a:t>7 days before randomization</a:t>
            </a:r>
            <a:r>
              <a:rPr lang="en-US" dirty="0" smtClean="0"/>
              <a:t>.</a:t>
            </a:r>
          </a:p>
          <a:p>
            <a:r>
              <a:rPr lang="en-US" dirty="0"/>
              <a:t>All the patients were assessed at baseline </a:t>
            </a:r>
            <a:r>
              <a:rPr lang="en-US" dirty="0" smtClean="0"/>
              <a:t>for anti–SARS-CoV-2 </a:t>
            </a:r>
            <a:r>
              <a:rPr lang="en-US" dirty="0"/>
              <a:t>antibodies </a:t>
            </a:r>
            <a:r>
              <a:rPr lang="en-US" dirty="0" smtClean="0"/>
              <a:t>- anti-spike </a:t>
            </a:r>
            <a:r>
              <a:rPr lang="en-US" dirty="0"/>
              <a:t>(</a:t>
            </a:r>
            <a:r>
              <a:rPr lang="en-US" dirty="0" smtClean="0"/>
              <a:t>S1) IgA</a:t>
            </a:r>
            <a:r>
              <a:rPr lang="en-US" dirty="0"/>
              <a:t>, anti-spike (S1) </a:t>
            </a:r>
            <a:r>
              <a:rPr lang="en-US" dirty="0" err="1"/>
              <a:t>IgG</a:t>
            </a:r>
            <a:r>
              <a:rPr lang="en-US" dirty="0"/>
              <a:t>, and </a:t>
            </a:r>
            <a:r>
              <a:rPr lang="en-US" dirty="0" smtClean="0"/>
              <a:t>anti-</a:t>
            </a:r>
            <a:r>
              <a:rPr lang="en-US" dirty="0" err="1" smtClean="0"/>
              <a:t>nucleocapsid</a:t>
            </a:r>
            <a:r>
              <a:rPr lang="en-US" dirty="0"/>
              <a:t> </a:t>
            </a:r>
            <a:r>
              <a:rPr lang="en-US" dirty="0" err="1" smtClean="0"/>
              <a:t>IgG</a:t>
            </a:r>
            <a:r>
              <a:rPr lang="en-US" dirty="0" smtClean="0"/>
              <a:t> .</a:t>
            </a:r>
          </a:p>
          <a:p>
            <a:r>
              <a:rPr lang="en-US" dirty="0" smtClean="0"/>
              <a:t>Then categorized </a:t>
            </a:r>
            <a:r>
              <a:rPr lang="en-US" dirty="0"/>
              <a:t>for the analyses </a:t>
            </a:r>
            <a:r>
              <a:rPr lang="en-US" dirty="0" smtClean="0"/>
              <a:t>as serum </a:t>
            </a:r>
            <a:r>
              <a:rPr lang="en-US" dirty="0"/>
              <a:t>antibody–negative (if all available </a:t>
            </a:r>
            <a:r>
              <a:rPr lang="en-US" dirty="0" smtClean="0"/>
              <a:t>test results </a:t>
            </a:r>
            <a:r>
              <a:rPr lang="en-US" dirty="0"/>
              <a:t>were negative), serum </a:t>
            </a:r>
            <a:r>
              <a:rPr lang="en-US" dirty="0" smtClean="0"/>
              <a:t>antibody–positive (if </a:t>
            </a:r>
            <a:r>
              <a:rPr lang="en-US" dirty="0"/>
              <a:t>any available test result was positive), or </a:t>
            </a:r>
            <a:r>
              <a:rPr lang="en-US" dirty="0" smtClean="0"/>
              <a:t>other (inconclusive </a:t>
            </a:r>
            <a:r>
              <a:rPr lang="en-US" dirty="0"/>
              <a:t>or unknown results).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457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INCLUSION CRFITERIA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1.Male </a:t>
            </a:r>
            <a:r>
              <a:rPr lang="en-US" dirty="0"/>
              <a:t>or female ≥18 years of </a:t>
            </a:r>
            <a:r>
              <a:rPr lang="en-US" dirty="0" smtClean="0"/>
              <a:t>age </a:t>
            </a:r>
            <a:r>
              <a:rPr lang="en-US" dirty="0"/>
              <a:t>at randomization</a:t>
            </a:r>
          </a:p>
          <a:p>
            <a:pPr marL="0" indent="0">
              <a:buNone/>
            </a:pPr>
            <a:r>
              <a:rPr lang="en-US" dirty="0"/>
              <a:t>2. Has laboratory-confirmed SARS-CoV-2 infection (positive RT-PCR test) ≤72 hours </a:t>
            </a:r>
            <a:r>
              <a:rPr lang="en-US" dirty="0" smtClean="0"/>
              <a:t>of randomization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3. Is experiencing &gt;1 of the following symptoms at randomization: fever, cough, shortness </a:t>
            </a:r>
            <a:r>
              <a:rPr lang="en-US" dirty="0" smtClean="0"/>
              <a:t>of breath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4. Has experienced COVID-19 symptoms for &lt;7 days</a:t>
            </a:r>
          </a:p>
          <a:p>
            <a:pPr marL="0" indent="0">
              <a:buNone/>
            </a:pPr>
            <a:r>
              <a:rPr lang="en-US" dirty="0"/>
              <a:t>5. Maintains O2 saturation ≥93% on room air</a:t>
            </a:r>
          </a:p>
          <a:p>
            <a:pPr marL="0" indent="0">
              <a:buNone/>
            </a:pPr>
            <a:r>
              <a:rPr lang="en-US" dirty="0"/>
              <a:t>6. </a:t>
            </a:r>
            <a:r>
              <a:rPr lang="en-US" dirty="0" smtClean="0"/>
              <a:t>Willing </a:t>
            </a:r>
            <a:r>
              <a:rPr lang="en-US" dirty="0"/>
              <a:t>and able to provide informed </a:t>
            </a:r>
            <a:r>
              <a:rPr lang="en-US" dirty="0" smtClean="0"/>
              <a:t>consent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7. Is willing and able to comply with study procedures, including providing samples for </a:t>
            </a:r>
            <a:r>
              <a:rPr lang="en-US" dirty="0" smtClean="0"/>
              <a:t>viral shedding </a:t>
            </a:r>
            <a:r>
              <a:rPr lang="en-US" dirty="0"/>
              <a:t>testing after discharge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831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algn="ctr"/>
            <a:r>
              <a:rPr lang="en-US" dirty="0" smtClean="0"/>
              <a:t>EXCLUSION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458200" cy="54864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1. Has been admitted to a hospital prior to randomization, or is hospitalized (inpatient) </a:t>
            </a:r>
            <a:r>
              <a:rPr lang="en-US" dirty="0" smtClean="0"/>
              <a:t>at randomization</a:t>
            </a:r>
            <a:r>
              <a:rPr lang="en-US" dirty="0"/>
              <a:t>, due to COVID-19</a:t>
            </a:r>
          </a:p>
          <a:p>
            <a:pPr marL="0" indent="0">
              <a:buNone/>
            </a:pPr>
            <a:r>
              <a:rPr lang="en-US" dirty="0"/>
              <a:t>2. Has participated, or is participating, in a clinical research study evaluating </a:t>
            </a:r>
            <a:r>
              <a:rPr lang="en-US" dirty="0" smtClean="0"/>
              <a:t>COVID-1 convalescent </a:t>
            </a:r>
            <a:r>
              <a:rPr lang="en-US" dirty="0"/>
              <a:t>plasma, monoclonal antibodies against SARS-CoV-2, or </a:t>
            </a:r>
            <a:r>
              <a:rPr lang="en-US" dirty="0" smtClean="0"/>
              <a:t>intravenous immunoglobulin </a:t>
            </a:r>
            <a:r>
              <a:rPr lang="en-US" dirty="0"/>
              <a:t>(IVIG) within 3 months or less than 5 half-lives of the </a:t>
            </a:r>
            <a:r>
              <a:rPr lang="en-US" dirty="0" smtClean="0"/>
              <a:t>investigational product </a:t>
            </a:r>
            <a:r>
              <a:rPr lang="en-US" dirty="0"/>
              <a:t>(whichever is longer) prior to the screening visit</a:t>
            </a:r>
          </a:p>
          <a:p>
            <a:pPr marL="0" indent="0">
              <a:buNone/>
            </a:pPr>
            <a:r>
              <a:rPr lang="en-US" dirty="0"/>
              <a:t>3. Has a history of COVID-19 investigational or Emergency Use Authorization (EUA</a:t>
            </a:r>
            <a:r>
              <a:rPr lang="en-US" dirty="0" smtClean="0"/>
              <a:t>)- approved </a:t>
            </a:r>
            <a:r>
              <a:rPr lang="en-US" dirty="0"/>
              <a:t>treatments in the past 30 days or less than 5 half-lives of the </a:t>
            </a:r>
            <a:r>
              <a:rPr lang="en-US" dirty="0" smtClean="0"/>
              <a:t>investigational product </a:t>
            </a:r>
            <a:r>
              <a:rPr lang="en-US" dirty="0"/>
              <a:t>(whichever is longer) prior to the screening </a:t>
            </a:r>
            <a:r>
              <a:rPr lang="en-US" dirty="0" smtClean="0"/>
              <a:t>visit (</a:t>
            </a:r>
            <a:r>
              <a:rPr lang="en-US" dirty="0" err="1" smtClean="0"/>
              <a:t>remdesivir</a:t>
            </a:r>
            <a:r>
              <a:rPr lang="en-US" dirty="0"/>
              <a:t>, </a:t>
            </a:r>
            <a:r>
              <a:rPr lang="en-US" dirty="0" err="1"/>
              <a:t>hydroxychloroquine</a:t>
            </a:r>
            <a:r>
              <a:rPr lang="en-US" dirty="0"/>
              <a:t>, </a:t>
            </a:r>
            <a:r>
              <a:rPr lang="en-US" dirty="0" err="1"/>
              <a:t>tocilizumab</a:t>
            </a:r>
            <a:r>
              <a:rPr lang="en-US" dirty="0"/>
              <a:t>, </a:t>
            </a:r>
            <a:r>
              <a:rPr lang="en-US" dirty="0" err="1"/>
              <a:t>sarilumab</a:t>
            </a:r>
            <a:r>
              <a:rPr lang="en-US" dirty="0"/>
              <a:t>, and other </a:t>
            </a:r>
            <a:r>
              <a:rPr lang="en-US" dirty="0" err="1"/>
              <a:t>immunomodulatory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a</a:t>
            </a:r>
            <a:r>
              <a:rPr lang="en-US" dirty="0" smtClean="0"/>
              <a:t>gents)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4. Current use of any COVID-19 investigational or EUA-approved treatment</a:t>
            </a:r>
          </a:p>
          <a:p>
            <a:pPr marL="0" indent="0">
              <a:buNone/>
            </a:pPr>
            <a:r>
              <a:rPr lang="en-US" dirty="0"/>
              <a:t>5. Requires IVIG for medical condition other than COVID-19</a:t>
            </a:r>
          </a:p>
          <a:p>
            <a:pPr marL="0" indent="0">
              <a:buNone/>
            </a:pPr>
            <a:r>
              <a:rPr lang="en-US" dirty="0"/>
              <a:t>6. Has known allergy or hypersensitivity to components of study drug</a:t>
            </a:r>
          </a:p>
          <a:p>
            <a:pPr marL="0" indent="0">
              <a:buNone/>
            </a:pPr>
            <a:r>
              <a:rPr lang="en-US" dirty="0"/>
              <a:t>7. Has been discharged, or is planned to be discharged, to a quarantine center</a:t>
            </a:r>
          </a:p>
          <a:p>
            <a:pPr marL="0" indent="0">
              <a:buNone/>
            </a:pPr>
            <a:r>
              <a:rPr lang="en-US" dirty="0"/>
              <a:t>8. Pregnant or breastfeeding women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45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INTERVENTION AND ASSESSMENTS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534400" cy="5105400"/>
          </a:xfrm>
        </p:spPr>
        <p:txBody>
          <a:bodyPr>
            <a:normAutofit fontScale="92500"/>
          </a:bodyPr>
          <a:lstStyle/>
          <a:p>
            <a:r>
              <a:rPr lang="en-US" dirty="0"/>
              <a:t>At baseline (day 1), REGEN-COV (diluted </a:t>
            </a:r>
            <a:r>
              <a:rPr lang="en-US" dirty="0" smtClean="0"/>
              <a:t>in normal </a:t>
            </a:r>
            <a:r>
              <a:rPr lang="en-US" dirty="0"/>
              <a:t>saline solution) or saline placebo </a:t>
            </a:r>
            <a:r>
              <a:rPr lang="en-US" dirty="0" smtClean="0"/>
              <a:t>was administered </a:t>
            </a:r>
            <a:r>
              <a:rPr lang="en-US" dirty="0"/>
              <a:t>intravenously.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solutions </a:t>
            </a:r>
            <a:r>
              <a:rPr lang="en-US" dirty="0" smtClean="0"/>
              <a:t>were indistinguishable. </a:t>
            </a:r>
          </a:p>
          <a:p>
            <a:r>
              <a:rPr lang="en-US" dirty="0" smtClean="0"/>
              <a:t>Hospitalizations </a:t>
            </a:r>
            <a:r>
              <a:rPr lang="en-US" dirty="0"/>
              <a:t>were </a:t>
            </a:r>
            <a:r>
              <a:rPr lang="en-US" dirty="0" smtClean="0"/>
              <a:t>assessed to </a:t>
            </a:r>
            <a:r>
              <a:rPr lang="en-US" dirty="0"/>
              <a:t>be related to Covid-19 by the </a:t>
            </a:r>
            <a:r>
              <a:rPr lang="en-US" dirty="0" smtClean="0"/>
              <a:t>investigator.</a:t>
            </a:r>
          </a:p>
          <a:p>
            <a:r>
              <a:rPr lang="en-US" dirty="0" smtClean="0"/>
              <a:t>The</a:t>
            </a:r>
            <a:r>
              <a:rPr lang="en-US" dirty="0"/>
              <a:t> </a:t>
            </a:r>
            <a:r>
              <a:rPr lang="en-US" dirty="0" smtClean="0"/>
              <a:t>23-item </a:t>
            </a:r>
            <a:r>
              <a:rPr lang="en-US" dirty="0"/>
              <a:t>Symptoms Evolution of COVID-19 </a:t>
            </a:r>
            <a:r>
              <a:rPr lang="en-US" dirty="0" smtClean="0"/>
              <a:t>instrument, an </a:t>
            </a:r>
            <a:r>
              <a:rPr lang="en-US" dirty="0"/>
              <a:t>electronic diary, was used to </a:t>
            </a:r>
            <a:r>
              <a:rPr lang="en-US" dirty="0" smtClean="0"/>
              <a:t>assess </a:t>
            </a:r>
            <a:r>
              <a:rPr lang="fr-FR" dirty="0" smtClean="0"/>
              <a:t>Covid-19 </a:t>
            </a:r>
            <a:r>
              <a:rPr lang="fr-FR" dirty="0" err="1"/>
              <a:t>symptoms</a:t>
            </a:r>
            <a:r>
              <a:rPr lang="fr-FR" dirty="0"/>
              <a:t> </a:t>
            </a:r>
            <a:r>
              <a:rPr lang="fr-FR" dirty="0" err="1" smtClean="0"/>
              <a:t>daily</a:t>
            </a:r>
            <a:r>
              <a:rPr lang="fr-FR" dirty="0" smtClean="0"/>
              <a:t>.(</a:t>
            </a:r>
            <a:r>
              <a:rPr lang="en-US" dirty="0" smtClean="0"/>
              <a:t>feverish</a:t>
            </a:r>
            <a:r>
              <a:rPr lang="en-US" dirty="0"/>
              <a:t>, chills, sore throat, </a:t>
            </a:r>
            <a:r>
              <a:rPr lang="en-US" dirty="0" smtClean="0"/>
              <a:t>cough, shortness </a:t>
            </a:r>
            <a:r>
              <a:rPr lang="en-US" dirty="0"/>
              <a:t>of breath or difficulty breathing, nausea, vomiting, diarrhea, headache, red </a:t>
            </a:r>
            <a:r>
              <a:rPr lang="en-US" dirty="0" smtClean="0"/>
              <a:t>or</a:t>
            </a:r>
            <a:r>
              <a:rPr lang="en-US" dirty="0"/>
              <a:t> </a:t>
            </a:r>
            <a:r>
              <a:rPr lang="en-US" dirty="0" smtClean="0"/>
              <a:t>watery </a:t>
            </a:r>
            <a:r>
              <a:rPr lang="en-US" dirty="0"/>
              <a:t>eyes, body aches, loss of taste or smell, fatigue, loss of appetite, </a:t>
            </a:r>
            <a:r>
              <a:rPr lang="en-US" dirty="0" smtClean="0"/>
              <a:t>confusion, dizziness</a:t>
            </a:r>
            <a:r>
              <a:rPr lang="en-US" dirty="0"/>
              <a:t>, pressure or tight chest, chest pain, </a:t>
            </a:r>
            <a:r>
              <a:rPr lang="en-US" dirty="0" smtClean="0"/>
              <a:t>stomach ache</a:t>
            </a:r>
            <a:r>
              <a:rPr lang="en-US" dirty="0"/>
              <a:t>, rash, sneezing, sputum </a:t>
            </a:r>
            <a:r>
              <a:rPr lang="en-US" dirty="0" smtClean="0"/>
              <a:t>or phlegm</a:t>
            </a:r>
            <a:r>
              <a:rPr lang="en-US" dirty="0"/>
              <a:t>, runny nose).</a:t>
            </a:r>
            <a:endParaRPr lang="fr-FR" dirty="0" smtClean="0"/>
          </a:p>
          <a:p>
            <a:r>
              <a:rPr lang="fr-FR" dirty="0" smtClean="0"/>
              <a:t>Quantitative </a:t>
            </a:r>
            <a:r>
              <a:rPr lang="fr-FR" dirty="0" err="1" smtClean="0"/>
              <a:t>virologic</a:t>
            </a:r>
            <a:r>
              <a:rPr lang="fr-FR" dirty="0"/>
              <a:t> </a:t>
            </a:r>
            <a:r>
              <a:rPr lang="en-US" dirty="0" smtClean="0"/>
              <a:t>analysis </a:t>
            </a:r>
            <a:r>
              <a:rPr lang="en-US" dirty="0"/>
              <a:t>of nasopharyngeal swab </a:t>
            </a:r>
            <a:r>
              <a:rPr lang="en-US" dirty="0" smtClean="0"/>
              <a:t>samples and </a:t>
            </a:r>
            <a:r>
              <a:rPr lang="en-US" dirty="0"/>
              <a:t>serum antibody </a:t>
            </a:r>
            <a:r>
              <a:rPr lang="en-US" dirty="0" smtClean="0"/>
              <a:t>testing were </a:t>
            </a:r>
            <a:r>
              <a:rPr lang="en-US" dirty="0"/>
              <a:t>conducted in a central </a:t>
            </a:r>
            <a:r>
              <a:rPr lang="en-US" dirty="0" smtClean="0"/>
              <a:t>laboratory.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567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ENT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10200"/>
          </a:xfrm>
        </p:spPr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dirty="0" smtClean="0"/>
              <a:t>primary end </a:t>
            </a:r>
            <a:r>
              <a:rPr lang="en-US" dirty="0"/>
              <a:t>point </a:t>
            </a:r>
            <a:r>
              <a:rPr lang="en-US" dirty="0" smtClean="0"/>
              <a:t>-percentage </a:t>
            </a:r>
            <a:r>
              <a:rPr lang="en-US" dirty="0"/>
              <a:t>of patients </a:t>
            </a:r>
            <a:r>
              <a:rPr lang="en-US" dirty="0" smtClean="0"/>
              <a:t>with at </a:t>
            </a:r>
            <a:r>
              <a:rPr lang="en-US" dirty="0"/>
              <a:t>least one Covid-19–related hospitalization </a:t>
            </a:r>
            <a:r>
              <a:rPr lang="en-US" dirty="0" smtClean="0"/>
              <a:t>or death </a:t>
            </a:r>
            <a:r>
              <a:rPr lang="en-US" dirty="0"/>
              <a:t>from any cause through day 29. </a:t>
            </a:r>
            <a:endParaRPr lang="en-US" dirty="0" smtClean="0"/>
          </a:p>
          <a:p>
            <a:r>
              <a:rPr lang="en-US" dirty="0" smtClean="0"/>
              <a:t>The key secondary </a:t>
            </a:r>
            <a:r>
              <a:rPr lang="en-US" dirty="0"/>
              <a:t>clinical end points </a:t>
            </a:r>
            <a:r>
              <a:rPr lang="en-US" dirty="0" smtClean="0"/>
              <a:t>-percentage of </a:t>
            </a:r>
            <a:r>
              <a:rPr lang="en-US" dirty="0"/>
              <a:t>patients with at least one </a:t>
            </a:r>
            <a:r>
              <a:rPr lang="en-US" dirty="0" smtClean="0"/>
              <a:t>Covid-19–related hospitalization </a:t>
            </a:r>
            <a:r>
              <a:rPr lang="en-US" dirty="0"/>
              <a:t>or death from any cause </a:t>
            </a:r>
            <a:r>
              <a:rPr lang="en-US" dirty="0" smtClean="0"/>
              <a:t>from day </a:t>
            </a:r>
            <a:r>
              <a:rPr lang="en-US" dirty="0"/>
              <a:t>4 through day 29 and the time to </a:t>
            </a:r>
            <a:r>
              <a:rPr lang="en-US" dirty="0" smtClean="0"/>
              <a:t>resolution of </a:t>
            </a:r>
            <a:r>
              <a:rPr lang="en-US" dirty="0"/>
              <a:t>Covid-19 </a:t>
            </a:r>
            <a:r>
              <a:rPr lang="en-US" dirty="0" smtClean="0"/>
              <a:t>symptoms.</a:t>
            </a:r>
          </a:p>
          <a:p>
            <a:r>
              <a:rPr lang="en-US" dirty="0"/>
              <a:t>Data on targeted adverse events were </a:t>
            </a:r>
            <a:r>
              <a:rPr lang="en-US" dirty="0" smtClean="0"/>
              <a:t>collected in </a:t>
            </a:r>
            <a:r>
              <a:rPr lang="en-US" dirty="0"/>
              <a:t>this trial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</a:t>
            </a:r>
            <a:r>
              <a:rPr lang="en-US" dirty="0"/>
              <a:t>safety end points consisted </a:t>
            </a:r>
            <a:r>
              <a:rPr lang="en-US" dirty="0" smtClean="0"/>
              <a:t>of serious </a:t>
            </a:r>
            <a:r>
              <a:rPr lang="en-US" dirty="0"/>
              <a:t>adverse events and adverse events of </a:t>
            </a:r>
            <a:r>
              <a:rPr lang="en-US" dirty="0" smtClean="0"/>
              <a:t>special interest </a:t>
            </a:r>
            <a:r>
              <a:rPr lang="en-US" dirty="0"/>
              <a:t>(i.e., hypersensitivity events of </a:t>
            </a:r>
            <a:r>
              <a:rPr lang="en-US" dirty="0" smtClean="0"/>
              <a:t>grade</a:t>
            </a:r>
            <a:r>
              <a:rPr lang="en-US" dirty="0"/>
              <a:t>2 or higher, infusion-related reactions, and </a:t>
            </a:r>
            <a:r>
              <a:rPr lang="en-US" dirty="0" smtClean="0"/>
              <a:t>adverse events </a:t>
            </a:r>
            <a:r>
              <a:rPr lang="en-US" dirty="0"/>
              <a:t>for which medical attention at </a:t>
            </a:r>
            <a:r>
              <a:rPr lang="en-US" dirty="0" smtClean="0"/>
              <a:t>a health </a:t>
            </a:r>
            <a:r>
              <a:rPr lang="en-US" dirty="0"/>
              <a:t>care facility was warranted).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0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75" y="304800"/>
            <a:ext cx="8991600" cy="6400800"/>
          </a:xfrm>
        </p:spPr>
      </p:pic>
    </p:spTree>
    <p:extLst>
      <p:ext uri="{BB962C8B-B14F-4D97-AF65-F5344CB8AC3E}">
        <p14:creationId xmlns:p14="http://schemas.microsoft.com/office/powerpoint/2010/main" val="210095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808038"/>
          </a:xfrm>
        </p:spPr>
        <p:txBody>
          <a:bodyPr/>
          <a:lstStyle/>
          <a:p>
            <a:pPr algn="ctr"/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u="sng" dirty="0" smtClean="0"/>
              <a:t>TRIAL POPULATION</a:t>
            </a:r>
          </a:p>
          <a:p>
            <a:r>
              <a:rPr lang="en-US" dirty="0" smtClean="0"/>
              <a:t>Initially</a:t>
            </a:r>
            <a:r>
              <a:rPr lang="en-US" dirty="0"/>
              <a:t>, in the </a:t>
            </a:r>
            <a:r>
              <a:rPr lang="en-US" dirty="0" smtClean="0"/>
              <a:t>original phase </a:t>
            </a:r>
            <a:r>
              <a:rPr lang="en-US" dirty="0"/>
              <a:t>3 portion of the trial, 3088 </a:t>
            </a:r>
            <a:r>
              <a:rPr lang="en-US" dirty="0" smtClean="0"/>
              <a:t>patients, with </a:t>
            </a:r>
            <a:r>
              <a:rPr lang="en-US" dirty="0"/>
              <a:t>or without risk factors for severe </a:t>
            </a:r>
            <a:r>
              <a:rPr lang="en-US" dirty="0" smtClean="0"/>
              <a:t>Covid-19,were </a:t>
            </a:r>
            <a:r>
              <a:rPr lang="en-US" dirty="0"/>
              <a:t>randomly assigned to receive a single </a:t>
            </a:r>
            <a:r>
              <a:rPr lang="en-US" dirty="0" smtClean="0"/>
              <a:t>intravenous dose </a:t>
            </a:r>
            <a:r>
              <a:rPr lang="en-US" dirty="0"/>
              <a:t>of REGEN-COV (8000 mg or 2400 </a:t>
            </a:r>
            <a:r>
              <a:rPr lang="en-US" dirty="0" smtClean="0"/>
              <a:t>mg) or </a:t>
            </a:r>
            <a:r>
              <a:rPr lang="en-US" dirty="0"/>
              <a:t>placebo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 </a:t>
            </a:r>
            <a:r>
              <a:rPr lang="en-US" dirty="0"/>
              <a:t>the amended phase 3 portion </a:t>
            </a:r>
            <a:r>
              <a:rPr lang="en-US" dirty="0" smtClean="0"/>
              <a:t>of the </a:t>
            </a:r>
            <a:r>
              <a:rPr lang="en-US" dirty="0"/>
              <a:t>trial, an additional 2519 patients with </a:t>
            </a:r>
            <a:r>
              <a:rPr lang="en-US" dirty="0" smtClean="0"/>
              <a:t>at least </a:t>
            </a:r>
            <a:r>
              <a:rPr lang="en-US" dirty="0"/>
              <a:t>one risk factor for severe Covid-19 </a:t>
            </a:r>
            <a:r>
              <a:rPr lang="en-US" dirty="0" smtClean="0"/>
              <a:t>were randomly </a:t>
            </a:r>
            <a:r>
              <a:rPr lang="en-US" dirty="0"/>
              <a:t>assigned to receive a single dose </a:t>
            </a:r>
            <a:r>
              <a:rPr lang="en-US" dirty="0" smtClean="0"/>
              <a:t>of REGEN-COV </a:t>
            </a:r>
            <a:r>
              <a:rPr lang="en-US" dirty="0"/>
              <a:t>(2400 mg or 1200 mg) or </a:t>
            </a:r>
            <a:r>
              <a:rPr lang="en-US" dirty="0" smtClean="0"/>
              <a:t>placebo.</a:t>
            </a:r>
          </a:p>
          <a:p>
            <a:r>
              <a:rPr lang="en-US" dirty="0" smtClean="0"/>
              <a:t>The </a:t>
            </a:r>
            <a:r>
              <a:rPr lang="en-US" dirty="0"/>
              <a:t>median follow-up was 45 days, </a:t>
            </a:r>
            <a:r>
              <a:rPr lang="en-US" dirty="0" smtClean="0"/>
              <a:t>and 96.6</a:t>
            </a:r>
            <a:r>
              <a:rPr lang="en-US" dirty="0"/>
              <a:t>% of the patients had more than 28 days </a:t>
            </a:r>
            <a:r>
              <a:rPr lang="en-US" dirty="0" smtClean="0"/>
              <a:t>of follow-up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68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8600" y="228600"/>
            <a:ext cx="8686800" cy="6324600"/>
          </a:xfrm>
        </p:spPr>
        <p:txBody>
          <a:bodyPr>
            <a:normAutofit fontScale="92500"/>
          </a:bodyPr>
          <a:lstStyle/>
          <a:p>
            <a:r>
              <a:rPr lang="en-US" dirty="0"/>
              <a:t>The primary efficacy population </a:t>
            </a:r>
            <a:r>
              <a:rPr lang="en-US" dirty="0" smtClean="0"/>
              <a:t>included patients </a:t>
            </a:r>
            <a:r>
              <a:rPr lang="en-US" dirty="0"/>
              <a:t>with at least one risk factor for </a:t>
            </a:r>
            <a:r>
              <a:rPr lang="en-US" dirty="0" smtClean="0"/>
              <a:t>severe Covid-19 </a:t>
            </a:r>
            <a:r>
              <a:rPr lang="en-US" dirty="0"/>
              <a:t>and a test for SARS-CoV-2 confirmed </a:t>
            </a:r>
            <a:r>
              <a:rPr lang="en-US" dirty="0" smtClean="0"/>
              <a:t>at a </a:t>
            </a:r>
            <a:r>
              <a:rPr lang="en-US" dirty="0"/>
              <a:t>central laboratory to be positive at </a:t>
            </a:r>
            <a:r>
              <a:rPr lang="en-US" dirty="0" smtClean="0"/>
              <a:t>baseline.</a:t>
            </a:r>
          </a:p>
          <a:p>
            <a:r>
              <a:rPr lang="en-US" dirty="0" smtClean="0"/>
              <a:t>Among the 4057 </a:t>
            </a:r>
            <a:r>
              <a:rPr lang="en-US" dirty="0"/>
              <a:t>patients in the modified full analysis </a:t>
            </a:r>
            <a:r>
              <a:rPr lang="en-US" dirty="0" smtClean="0"/>
              <a:t>set, demographic </a:t>
            </a:r>
            <a:r>
              <a:rPr lang="en-US" dirty="0"/>
              <a:t>and baseline medical </a:t>
            </a:r>
            <a:r>
              <a:rPr lang="en-US" dirty="0" smtClean="0"/>
              <a:t>characteristics were </a:t>
            </a:r>
            <a:r>
              <a:rPr lang="en-US" dirty="0"/>
              <a:t>balanced between the </a:t>
            </a:r>
            <a:r>
              <a:rPr lang="en-US" dirty="0" smtClean="0"/>
              <a:t>REGEN-COV and </a:t>
            </a:r>
            <a:r>
              <a:rPr lang="en-US" dirty="0"/>
              <a:t>placebo </a:t>
            </a:r>
            <a:r>
              <a:rPr lang="en-US" dirty="0" smtClean="0"/>
              <a:t>groups.</a:t>
            </a:r>
          </a:p>
          <a:p>
            <a:r>
              <a:rPr lang="en-US" dirty="0" smtClean="0"/>
              <a:t> In the </a:t>
            </a:r>
            <a:r>
              <a:rPr lang="en-US" dirty="0"/>
              <a:t>overall modified full analysis set, the </a:t>
            </a:r>
            <a:r>
              <a:rPr lang="en-US" dirty="0" smtClean="0"/>
              <a:t>median age </a:t>
            </a:r>
            <a:r>
              <a:rPr lang="en-US" dirty="0"/>
              <a:t>was 50 years (interquartile range, 38 </a:t>
            </a:r>
            <a:r>
              <a:rPr lang="en-US" dirty="0" smtClean="0"/>
              <a:t>to 59</a:t>
            </a:r>
            <a:r>
              <a:rPr lang="en-US" dirty="0"/>
              <a:t>), 14% were at least 65 years of age, 49% </a:t>
            </a:r>
            <a:r>
              <a:rPr lang="en-US" dirty="0" smtClean="0"/>
              <a:t>were men</a:t>
            </a:r>
            <a:r>
              <a:rPr lang="en-US" dirty="0"/>
              <a:t>, and 35% were </a:t>
            </a:r>
            <a:r>
              <a:rPr lang="en-US" dirty="0" smtClean="0"/>
              <a:t>Hispanic.</a:t>
            </a:r>
          </a:p>
          <a:p>
            <a:r>
              <a:rPr lang="en-US" dirty="0" smtClean="0"/>
              <a:t>The </a:t>
            </a:r>
            <a:r>
              <a:rPr lang="en-US" dirty="0"/>
              <a:t>most </a:t>
            </a:r>
            <a:r>
              <a:rPr lang="en-US" dirty="0" smtClean="0"/>
              <a:t>common risk </a:t>
            </a:r>
            <a:r>
              <a:rPr lang="en-US" dirty="0"/>
              <a:t>factors were obesity (in 58%), age of </a:t>
            </a:r>
            <a:r>
              <a:rPr lang="en-US" dirty="0" smtClean="0"/>
              <a:t>50 years </a:t>
            </a:r>
            <a:r>
              <a:rPr lang="en-US" dirty="0"/>
              <a:t>or older (52%), and cardiovascular </a:t>
            </a:r>
            <a:r>
              <a:rPr lang="en-US" dirty="0" smtClean="0"/>
              <a:t>disease (36%).</a:t>
            </a:r>
          </a:p>
          <a:p>
            <a:r>
              <a:rPr lang="en-US" dirty="0" smtClean="0"/>
              <a:t>A </a:t>
            </a:r>
            <a:r>
              <a:rPr lang="en-US" dirty="0"/>
              <a:t>total of 3% of the patients were </a:t>
            </a:r>
            <a:r>
              <a:rPr lang="en-US" dirty="0" err="1" smtClean="0"/>
              <a:t>immunocompromised</a:t>
            </a:r>
            <a:r>
              <a:rPr lang="en-US" dirty="0" smtClean="0"/>
              <a:t>.</a:t>
            </a:r>
          </a:p>
          <a:p>
            <a:r>
              <a:rPr lang="en-US" dirty="0"/>
              <a:t>The median viral load on </a:t>
            </a:r>
            <a:r>
              <a:rPr lang="en-US" dirty="0" smtClean="0"/>
              <a:t>nasopharyngeal RT-PCR </a:t>
            </a:r>
            <a:r>
              <a:rPr lang="en-US" dirty="0"/>
              <a:t>was 6.98 log10 copies per milliliter (</a:t>
            </a:r>
            <a:r>
              <a:rPr lang="en-US" dirty="0" smtClean="0"/>
              <a:t>range,5.45 </a:t>
            </a:r>
            <a:r>
              <a:rPr lang="en-US" dirty="0"/>
              <a:t>to 7.85), and the majority of patients (69</a:t>
            </a:r>
            <a:r>
              <a:rPr lang="en-US" dirty="0" smtClean="0"/>
              <a:t>%) were </a:t>
            </a:r>
            <a:r>
              <a:rPr lang="en-US" dirty="0"/>
              <a:t>SARS-CoV-2 serum antibody–negative </a:t>
            </a:r>
            <a:r>
              <a:rPr lang="en-US" dirty="0" smtClean="0"/>
              <a:t>at baseline</a:t>
            </a:r>
            <a:r>
              <a:rPr lang="en-US" dirty="0"/>
              <a:t>; the high median viral load and the </a:t>
            </a:r>
            <a:r>
              <a:rPr lang="en-US" dirty="0" smtClean="0"/>
              <a:t>lack of </a:t>
            </a:r>
            <a:r>
              <a:rPr lang="en-US" dirty="0"/>
              <a:t>an endogenous immune response at </a:t>
            </a:r>
            <a:r>
              <a:rPr lang="en-US" dirty="0" smtClean="0"/>
              <a:t>baseline suggested </a:t>
            </a:r>
            <a:r>
              <a:rPr lang="en-US" dirty="0"/>
              <a:t>that enrolled patients were in the </a:t>
            </a:r>
            <a:r>
              <a:rPr lang="en-US" dirty="0" smtClean="0"/>
              <a:t>early phase </a:t>
            </a:r>
            <a:r>
              <a:rPr lang="en-US" dirty="0"/>
              <a:t>of infection.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7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8600" y="304800"/>
            <a:ext cx="8458200" cy="61722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At randomization, the </a:t>
            </a:r>
            <a:r>
              <a:rPr lang="en-US" dirty="0" smtClean="0"/>
              <a:t>patients reported </a:t>
            </a:r>
            <a:r>
              <a:rPr lang="en-US" dirty="0"/>
              <a:t>that they had had Covid-19 </a:t>
            </a:r>
            <a:r>
              <a:rPr lang="en-US" dirty="0" smtClean="0"/>
              <a:t>symptoms for </a:t>
            </a:r>
            <a:r>
              <a:rPr lang="en-US" dirty="0"/>
              <a:t>a median of 3 days (interquartile </a:t>
            </a:r>
            <a:r>
              <a:rPr lang="en-US" dirty="0" smtClean="0"/>
              <a:t>range, 2 </a:t>
            </a:r>
            <a:r>
              <a:rPr lang="en-US" dirty="0"/>
              <a:t>to 5).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nasopharyngeal viral load, </a:t>
            </a:r>
            <a:r>
              <a:rPr lang="en-US" dirty="0" smtClean="0"/>
              <a:t>serum antibody–negative </a:t>
            </a:r>
            <a:r>
              <a:rPr lang="en-US" dirty="0"/>
              <a:t>status, and median </a:t>
            </a:r>
            <a:r>
              <a:rPr lang="en-US" dirty="0" smtClean="0"/>
              <a:t>duration of </a:t>
            </a:r>
            <a:r>
              <a:rPr lang="en-US" dirty="0"/>
              <a:t>Covid-19 symptoms at randomization </a:t>
            </a:r>
            <a:r>
              <a:rPr lang="en-US" dirty="0" smtClean="0"/>
              <a:t>were similar </a:t>
            </a:r>
            <a:r>
              <a:rPr lang="en-US" dirty="0"/>
              <a:t>across the trial groups. </a:t>
            </a:r>
            <a:endParaRPr lang="en-US" dirty="0" smtClean="0"/>
          </a:p>
          <a:p>
            <a:r>
              <a:rPr lang="en-US" b="1" u="sng" dirty="0" smtClean="0"/>
              <a:t>NATURAL HISTORY OF COVID-19 IN OUTPATIENTS</a:t>
            </a:r>
          </a:p>
          <a:p>
            <a:r>
              <a:rPr lang="en-US" dirty="0" smtClean="0"/>
              <a:t>Among </a:t>
            </a:r>
            <a:r>
              <a:rPr lang="en-US" dirty="0"/>
              <a:t>the patients who received placebo, </a:t>
            </a:r>
            <a:r>
              <a:rPr lang="en-US" dirty="0" smtClean="0"/>
              <a:t>there was </a:t>
            </a:r>
            <a:r>
              <a:rPr lang="en-US" dirty="0"/>
              <a:t>an association between the baseline </a:t>
            </a:r>
            <a:r>
              <a:rPr lang="en-US" dirty="0" smtClean="0"/>
              <a:t>viral load </a:t>
            </a:r>
            <a:r>
              <a:rPr lang="en-US" dirty="0"/>
              <a:t>and Covid-19–related hospitalization or </a:t>
            </a:r>
            <a:r>
              <a:rPr lang="en-US" dirty="0" smtClean="0"/>
              <a:t>death from </a:t>
            </a:r>
            <a:r>
              <a:rPr lang="en-US" dirty="0"/>
              <a:t>any cause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A total of 55 of 876 </a:t>
            </a:r>
            <a:r>
              <a:rPr lang="en-US" dirty="0" smtClean="0"/>
              <a:t>patients (6.3</a:t>
            </a:r>
            <a:r>
              <a:rPr lang="en-US" dirty="0"/>
              <a:t>%) with a high baseline viral load (&gt;106 </a:t>
            </a:r>
            <a:r>
              <a:rPr lang="en-US" dirty="0" smtClean="0"/>
              <a:t>copies per </a:t>
            </a:r>
            <a:r>
              <a:rPr lang="en-US" dirty="0"/>
              <a:t>milliliter) were hospitalized or died, as </a:t>
            </a:r>
            <a:r>
              <a:rPr lang="en-US" dirty="0" smtClean="0"/>
              <a:t>compared with </a:t>
            </a:r>
            <a:r>
              <a:rPr lang="en-US" dirty="0"/>
              <a:t>6 of 457 patients (1.3%) with a </a:t>
            </a:r>
            <a:r>
              <a:rPr lang="en-US" dirty="0" smtClean="0"/>
              <a:t>lower viral </a:t>
            </a:r>
            <a:r>
              <a:rPr lang="en-US" dirty="0"/>
              <a:t>load (≤106 copies per milliliter</a:t>
            </a:r>
            <a:r>
              <a:rPr lang="en-US" dirty="0" smtClean="0"/>
              <a:t>).</a:t>
            </a:r>
            <a:endParaRPr lang="en-US" dirty="0"/>
          </a:p>
          <a:p>
            <a:r>
              <a:rPr lang="en-US" dirty="0"/>
              <a:t>Patients in the placebo group who were </a:t>
            </a:r>
            <a:r>
              <a:rPr lang="en-US" dirty="0" smtClean="0"/>
              <a:t>serum antibody–negative </a:t>
            </a:r>
            <a:r>
              <a:rPr lang="en-US" dirty="0"/>
              <a:t>at baseline had </a:t>
            </a:r>
            <a:r>
              <a:rPr lang="en-US" dirty="0" smtClean="0"/>
              <a:t>higher median </a:t>
            </a:r>
            <a:r>
              <a:rPr lang="en-US" dirty="0"/>
              <a:t>viral loads at baseline than those </a:t>
            </a:r>
            <a:r>
              <a:rPr lang="en-US" dirty="0" smtClean="0"/>
              <a:t>who were </a:t>
            </a:r>
            <a:r>
              <a:rPr lang="en-US" dirty="0"/>
              <a:t>serum </a:t>
            </a:r>
            <a:r>
              <a:rPr lang="en-US" dirty="0" smtClean="0"/>
              <a:t>antibody–positive.</a:t>
            </a:r>
          </a:p>
          <a:p>
            <a:r>
              <a:rPr lang="en-US" dirty="0" smtClean="0"/>
              <a:t>It </a:t>
            </a:r>
            <a:r>
              <a:rPr lang="en-US" dirty="0"/>
              <a:t>also took longer for the </a:t>
            </a:r>
            <a:r>
              <a:rPr lang="en-US" dirty="0" smtClean="0"/>
              <a:t>viral levels </a:t>
            </a:r>
            <a:r>
              <a:rPr lang="en-US" dirty="0"/>
              <a:t>in patients in the placebo group who </a:t>
            </a:r>
            <a:r>
              <a:rPr lang="en-US" dirty="0" smtClean="0"/>
              <a:t>were serum </a:t>
            </a:r>
            <a:r>
              <a:rPr lang="en-US" dirty="0"/>
              <a:t>antibody–negative at baseline to fall </a:t>
            </a:r>
            <a:r>
              <a:rPr lang="en-US" dirty="0" smtClean="0"/>
              <a:t>below the </a:t>
            </a:r>
            <a:r>
              <a:rPr lang="en-US" dirty="0"/>
              <a:t>lower limit of quantification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908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serum antibody–positive status </a:t>
            </a:r>
            <a:r>
              <a:rPr lang="en-US" dirty="0" smtClean="0"/>
              <a:t>did not </a:t>
            </a:r>
            <a:r>
              <a:rPr lang="en-US" dirty="0"/>
              <a:t>have a predictive value with respect to </a:t>
            </a:r>
            <a:r>
              <a:rPr lang="en-US" dirty="0" smtClean="0"/>
              <a:t>the reduction </a:t>
            </a:r>
            <a:r>
              <a:rPr lang="en-US" dirty="0"/>
              <a:t>in the incidences of hospitalization </a:t>
            </a:r>
            <a:r>
              <a:rPr lang="en-US" dirty="0" smtClean="0"/>
              <a:t>or death </a:t>
            </a:r>
            <a:r>
              <a:rPr lang="en-US" dirty="0"/>
              <a:t>suggests that some patients had an </a:t>
            </a:r>
            <a:r>
              <a:rPr lang="en-US" dirty="0" smtClean="0"/>
              <a:t>ineffective </a:t>
            </a:r>
            <a:r>
              <a:rPr lang="fr-FR" dirty="0" smtClean="0"/>
              <a:t>immune </a:t>
            </a:r>
            <a:r>
              <a:rPr lang="fr-FR" dirty="0" err="1"/>
              <a:t>response</a:t>
            </a:r>
            <a:r>
              <a:rPr lang="fr-FR" dirty="0"/>
              <a:t>. </a:t>
            </a:r>
            <a:endParaRPr lang="fr-FR" dirty="0" smtClean="0"/>
          </a:p>
          <a:p>
            <a:r>
              <a:rPr lang="fr-FR" dirty="0" smtClean="0"/>
              <a:t>For </a:t>
            </a:r>
            <a:r>
              <a:rPr lang="fr-FR" dirty="0" err="1"/>
              <a:t>example</a:t>
            </a:r>
            <a:r>
              <a:rPr lang="fr-FR" dirty="0"/>
              <a:t>, </a:t>
            </a:r>
            <a:r>
              <a:rPr lang="fr-FR" dirty="0" smtClean="0"/>
              <a:t>patients </a:t>
            </a:r>
            <a:r>
              <a:rPr lang="en-US" dirty="0" smtClean="0"/>
              <a:t>in </a:t>
            </a:r>
            <a:r>
              <a:rPr lang="en-US" dirty="0"/>
              <a:t>the placebo group who were serum </a:t>
            </a:r>
            <a:r>
              <a:rPr lang="en-US" dirty="0" smtClean="0"/>
              <a:t>antibody– positive </a:t>
            </a:r>
            <a:r>
              <a:rPr lang="en-US" dirty="0"/>
              <a:t>but still had disease progression </a:t>
            </a:r>
            <a:r>
              <a:rPr lang="en-US" dirty="0" smtClean="0"/>
              <a:t>leading to </a:t>
            </a:r>
            <a:r>
              <a:rPr lang="en-US" dirty="0"/>
              <a:t>hospitalization or death had high viral </a:t>
            </a:r>
            <a:r>
              <a:rPr lang="en-US" dirty="0" smtClean="0"/>
              <a:t>loads at </a:t>
            </a:r>
            <a:r>
              <a:rPr lang="en-US" dirty="0"/>
              <a:t>baseline and day 7, similar to those in </a:t>
            </a:r>
            <a:r>
              <a:rPr lang="en-US" dirty="0" smtClean="0"/>
              <a:t>the placebo </a:t>
            </a:r>
            <a:r>
              <a:rPr lang="en-US" dirty="0"/>
              <a:t>group who were serum </a:t>
            </a:r>
            <a:r>
              <a:rPr lang="en-US" dirty="0" smtClean="0"/>
              <a:t>antibody–negative and </a:t>
            </a:r>
            <a:r>
              <a:rPr lang="en-US" dirty="0"/>
              <a:t>were hospitalized or </a:t>
            </a:r>
            <a:r>
              <a:rPr lang="en-US" dirty="0" smtClean="0"/>
              <a:t>died.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0873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EFFICACY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10600" cy="548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 </a:t>
            </a:r>
            <a:r>
              <a:rPr lang="en-US" u="sng" dirty="0" smtClean="0"/>
              <a:t>Primary </a:t>
            </a:r>
            <a:r>
              <a:rPr lang="en-US" u="sng" dirty="0"/>
              <a:t>End Point</a:t>
            </a:r>
          </a:p>
          <a:p>
            <a:r>
              <a:rPr lang="en-US" dirty="0"/>
              <a:t>Covid-19–related hospitalization or death </a:t>
            </a:r>
            <a:r>
              <a:rPr lang="en-US" dirty="0" smtClean="0"/>
              <a:t>from any </a:t>
            </a:r>
            <a:r>
              <a:rPr lang="en-US" dirty="0"/>
              <a:t>cause occurred in 18 of 1355 patients in </a:t>
            </a:r>
            <a:r>
              <a:rPr lang="en-US" dirty="0" smtClean="0"/>
              <a:t>the REGEN-COV </a:t>
            </a:r>
            <a:r>
              <a:rPr lang="en-US" dirty="0"/>
              <a:t>2400-mg group (1.3%) and in 62 </a:t>
            </a:r>
            <a:r>
              <a:rPr lang="en-US" dirty="0" smtClean="0"/>
              <a:t>of 1341 </a:t>
            </a:r>
            <a:r>
              <a:rPr lang="en-US" dirty="0"/>
              <a:t>patients in the placebo </a:t>
            </a:r>
            <a:r>
              <a:rPr lang="en-US" dirty="0" smtClean="0"/>
              <a:t>group</a:t>
            </a:r>
            <a:r>
              <a:rPr lang="en-US" dirty="0"/>
              <a:t>(4.6</a:t>
            </a:r>
            <a:r>
              <a:rPr lang="en-US" dirty="0" smtClean="0"/>
              <a:t>%)- (relative risk reduction 71.3%)</a:t>
            </a:r>
          </a:p>
          <a:p>
            <a:r>
              <a:rPr lang="en-US" dirty="0"/>
              <a:t>T</a:t>
            </a:r>
            <a:r>
              <a:rPr lang="en-US" dirty="0" smtClean="0"/>
              <a:t>hese </a:t>
            </a:r>
            <a:r>
              <a:rPr lang="en-US" dirty="0"/>
              <a:t>outcomes occurred in 7 of </a:t>
            </a:r>
            <a:r>
              <a:rPr lang="en-US" dirty="0" smtClean="0"/>
              <a:t>736 patients </a:t>
            </a:r>
            <a:r>
              <a:rPr lang="en-US" dirty="0"/>
              <a:t>in the REGEN-COV 1200-mg </a:t>
            </a:r>
            <a:r>
              <a:rPr lang="en-US" dirty="0" smtClean="0"/>
              <a:t>group (1.0</a:t>
            </a:r>
            <a:r>
              <a:rPr lang="en-US" dirty="0"/>
              <a:t>%) and in 24 of 748 patients in the </a:t>
            </a:r>
            <a:r>
              <a:rPr lang="en-US" dirty="0" smtClean="0"/>
              <a:t>placebo group(3.2</a:t>
            </a:r>
            <a:r>
              <a:rPr lang="en-US" dirty="0"/>
              <a:t>%) (relative risk reduction, 70.4</a:t>
            </a:r>
            <a:r>
              <a:rPr lang="en-US" dirty="0" smtClean="0"/>
              <a:t>%)</a:t>
            </a:r>
          </a:p>
          <a:p>
            <a:r>
              <a:rPr lang="en-US" dirty="0" smtClean="0"/>
              <a:t>Five </a:t>
            </a:r>
            <a:r>
              <a:rPr lang="en-US" dirty="0"/>
              <a:t>deaths occurred </a:t>
            </a:r>
            <a:r>
              <a:rPr lang="en-US" dirty="0" smtClean="0"/>
              <a:t>during the </a:t>
            </a:r>
            <a:r>
              <a:rPr lang="en-US" dirty="0"/>
              <a:t>efficacy assessment period, including one </a:t>
            </a:r>
            <a:r>
              <a:rPr lang="en-US" dirty="0" smtClean="0"/>
              <a:t>in the </a:t>
            </a:r>
            <a:r>
              <a:rPr lang="en-US" dirty="0"/>
              <a:t>REGEN-COV 2400-mg group, one in </a:t>
            </a:r>
            <a:r>
              <a:rPr lang="en-US" dirty="0" smtClean="0"/>
              <a:t>the REGEN-COV </a:t>
            </a:r>
            <a:r>
              <a:rPr lang="en-US" dirty="0"/>
              <a:t>1200-mg group, and three in </a:t>
            </a:r>
            <a:r>
              <a:rPr lang="en-US" dirty="0" smtClean="0"/>
              <a:t>the placebo </a:t>
            </a:r>
            <a:r>
              <a:rPr lang="en-US" dirty="0"/>
              <a:t>group</a:t>
            </a:r>
            <a:r>
              <a:rPr lang="en-US" dirty="0" smtClean="0"/>
              <a:t>.</a:t>
            </a:r>
          </a:p>
          <a:p>
            <a:r>
              <a:rPr lang="en-US" dirty="0"/>
              <a:t>REGEN-COV </a:t>
            </a:r>
            <a:r>
              <a:rPr lang="en-US" dirty="0" smtClean="0"/>
              <a:t>was also </a:t>
            </a:r>
            <a:r>
              <a:rPr lang="en-US" dirty="0"/>
              <a:t>associated with decreases in </a:t>
            </a:r>
            <a:r>
              <a:rPr lang="en-US" dirty="0" smtClean="0"/>
              <a:t>hospitalization for </a:t>
            </a:r>
            <a:r>
              <a:rPr lang="en-US" dirty="0"/>
              <a:t>any cause or death from any </a:t>
            </a:r>
            <a:r>
              <a:rPr lang="en-US" dirty="0" smtClean="0"/>
              <a:t>cause.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304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2400" y="228600"/>
            <a:ext cx="8763000" cy="640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u="sng" dirty="0" smtClean="0"/>
              <a:t>KEY SECONDARY END POINTS</a:t>
            </a:r>
          </a:p>
          <a:p>
            <a:r>
              <a:rPr lang="en-US" dirty="0" smtClean="0"/>
              <a:t>The percentage of </a:t>
            </a:r>
            <a:r>
              <a:rPr lang="en-US" dirty="0"/>
              <a:t>patients with Covid-19–related </a:t>
            </a:r>
            <a:r>
              <a:rPr lang="en-US" dirty="0" smtClean="0"/>
              <a:t>hospitalization or </a:t>
            </a:r>
            <a:r>
              <a:rPr lang="en-US" dirty="0"/>
              <a:t>death from any cause was observed </a:t>
            </a:r>
            <a:r>
              <a:rPr lang="en-US" dirty="0" smtClean="0"/>
              <a:t>starting approximately </a:t>
            </a:r>
            <a:r>
              <a:rPr lang="en-US" dirty="0"/>
              <a:t>1 to 3 days after the </a:t>
            </a:r>
            <a:r>
              <a:rPr lang="en-US" dirty="0" smtClean="0"/>
              <a:t>patients received </a:t>
            </a:r>
            <a:r>
              <a:rPr lang="en-US" dirty="0"/>
              <a:t>REGEN-COV or </a:t>
            </a:r>
            <a:r>
              <a:rPr lang="en-US" dirty="0" smtClean="0"/>
              <a:t>placebo.</a:t>
            </a:r>
          </a:p>
          <a:p>
            <a:r>
              <a:rPr lang="en-US" dirty="0" smtClean="0"/>
              <a:t>After </a:t>
            </a:r>
            <a:r>
              <a:rPr lang="en-US" dirty="0"/>
              <a:t>these first 1 to 3 days, 5 of </a:t>
            </a:r>
            <a:r>
              <a:rPr lang="en-US" dirty="0" smtClean="0"/>
              <a:t>1351 patients </a:t>
            </a:r>
            <a:r>
              <a:rPr lang="en-US" dirty="0"/>
              <a:t>in the REGEN-COV 2400-mg </a:t>
            </a:r>
            <a:r>
              <a:rPr lang="en-US" dirty="0" smtClean="0"/>
              <a:t>group (0.4</a:t>
            </a:r>
            <a:r>
              <a:rPr lang="en-US" dirty="0"/>
              <a:t>%), 5 of 735 patients in the </a:t>
            </a:r>
            <a:r>
              <a:rPr lang="en-US" dirty="0" smtClean="0"/>
              <a:t>REGEN-COV 1200-mg </a:t>
            </a:r>
            <a:r>
              <a:rPr lang="en-US" dirty="0"/>
              <a:t>group (0.7%), 46 of 1340 patients </a:t>
            </a:r>
            <a:r>
              <a:rPr lang="en-US" dirty="0" smtClean="0"/>
              <a:t>in the </a:t>
            </a:r>
            <a:r>
              <a:rPr lang="en-US" dirty="0"/>
              <a:t>placebo group who underwent </a:t>
            </a:r>
            <a:r>
              <a:rPr lang="en-US" dirty="0" smtClean="0"/>
              <a:t>randomization concurrently </a:t>
            </a:r>
            <a:r>
              <a:rPr lang="en-US" dirty="0"/>
              <a:t>with the REGEN-COV </a:t>
            </a:r>
            <a:r>
              <a:rPr lang="en-US" dirty="0" smtClean="0"/>
              <a:t>2400-mg group </a:t>
            </a:r>
            <a:r>
              <a:rPr lang="en-US" dirty="0"/>
              <a:t>(3.4%), and 18 of 748 patients in </a:t>
            </a:r>
            <a:r>
              <a:rPr lang="en-US" dirty="0" smtClean="0"/>
              <a:t>the placebo </a:t>
            </a:r>
            <a:r>
              <a:rPr lang="en-US" dirty="0"/>
              <a:t>group who underwent </a:t>
            </a:r>
            <a:r>
              <a:rPr lang="en-US" dirty="0" smtClean="0"/>
              <a:t>randomization concurrently </a:t>
            </a:r>
            <a:r>
              <a:rPr lang="en-US" dirty="0"/>
              <a:t>with the REGEN-COV </a:t>
            </a:r>
            <a:r>
              <a:rPr lang="en-US" dirty="0" smtClean="0"/>
              <a:t>1200-mg group </a:t>
            </a:r>
            <a:r>
              <a:rPr lang="en-US" dirty="0"/>
              <a:t>(2.4%) had Covid-19–related </a:t>
            </a:r>
            <a:r>
              <a:rPr lang="en-US" dirty="0" smtClean="0"/>
              <a:t>hospitalization or died.</a:t>
            </a:r>
          </a:p>
          <a:p>
            <a:r>
              <a:rPr lang="en-US" dirty="0"/>
              <a:t>The median time to resolution of </a:t>
            </a:r>
            <a:r>
              <a:rPr lang="en-US" dirty="0" smtClean="0"/>
              <a:t>Covid-19 symptoms </a:t>
            </a:r>
            <a:r>
              <a:rPr lang="en-US" dirty="0"/>
              <a:t>was 4 days shorter in both </a:t>
            </a:r>
            <a:r>
              <a:rPr lang="en-US" dirty="0" smtClean="0"/>
              <a:t>REGENCOV dose </a:t>
            </a:r>
            <a:r>
              <a:rPr lang="en-US" dirty="0"/>
              <a:t>groups than in the placebo groups (</a:t>
            </a:r>
            <a:r>
              <a:rPr lang="en-US" dirty="0" smtClean="0"/>
              <a:t>10 days </a:t>
            </a:r>
            <a:r>
              <a:rPr lang="en-US" dirty="0"/>
              <a:t>vs. 14 days, </a:t>
            </a:r>
            <a:r>
              <a:rPr lang="en-US" dirty="0" smtClean="0"/>
              <a:t>respectively).</a:t>
            </a:r>
          </a:p>
        </p:txBody>
      </p:sp>
    </p:spTree>
    <p:extLst>
      <p:ext uri="{BB962C8B-B14F-4D97-AF65-F5344CB8AC3E}">
        <p14:creationId xmlns:p14="http://schemas.microsoft.com/office/powerpoint/2010/main" val="24098308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2400" y="228600"/>
            <a:ext cx="8839200" cy="6629400"/>
          </a:xfrm>
        </p:spPr>
        <p:txBody>
          <a:bodyPr>
            <a:normAutofit fontScale="92500"/>
          </a:bodyPr>
          <a:lstStyle/>
          <a:p>
            <a:r>
              <a:rPr lang="en-US" dirty="0"/>
              <a:t>The more rapid resolution of Covid-19 </a:t>
            </a:r>
            <a:r>
              <a:rPr lang="en-US" dirty="0" smtClean="0"/>
              <a:t>symptoms with </a:t>
            </a:r>
            <a:r>
              <a:rPr lang="en-US" dirty="0"/>
              <a:t>either dose of REGEN-COV was evident </a:t>
            </a:r>
            <a:r>
              <a:rPr lang="en-US" dirty="0" smtClean="0"/>
              <a:t>by day </a:t>
            </a:r>
            <a:r>
              <a:rPr lang="en-US" dirty="0"/>
              <a:t>3</a:t>
            </a:r>
            <a:r>
              <a:rPr lang="en-US" dirty="0" smtClean="0"/>
              <a:t>.</a:t>
            </a:r>
          </a:p>
          <a:p>
            <a:r>
              <a:rPr lang="en-US" dirty="0" smtClean="0"/>
              <a:t>Both </a:t>
            </a:r>
            <a:r>
              <a:rPr lang="en-US" dirty="0"/>
              <a:t>REGEN-COV doses were </a:t>
            </a:r>
            <a:r>
              <a:rPr lang="en-US" dirty="0" smtClean="0"/>
              <a:t>associated </a:t>
            </a:r>
            <a:r>
              <a:rPr lang="en-US" dirty="0"/>
              <a:t>with similar improvements in resolution of </a:t>
            </a:r>
            <a:r>
              <a:rPr lang="en-US" dirty="0" smtClean="0"/>
              <a:t>symptoms across subgroups.</a:t>
            </a:r>
          </a:p>
          <a:p>
            <a:pPr marL="0" indent="0">
              <a:buNone/>
            </a:pPr>
            <a:r>
              <a:rPr lang="en-US" dirty="0" smtClean="0"/>
              <a:t>  </a:t>
            </a:r>
            <a:r>
              <a:rPr lang="en-US" u="sng" dirty="0" smtClean="0"/>
              <a:t>OTHER SECONDARY END POINTS AND ADDITIONAL ANALYSES</a:t>
            </a:r>
          </a:p>
          <a:p>
            <a:r>
              <a:rPr lang="en-US" dirty="0" smtClean="0"/>
              <a:t>The </a:t>
            </a:r>
            <a:r>
              <a:rPr lang="en-US" dirty="0"/>
              <a:t>incidence of Covid-19–related </a:t>
            </a:r>
            <a:r>
              <a:rPr lang="en-US" dirty="0" smtClean="0"/>
              <a:t>hospitalization was </a:t>
            </a:r>
            <a:r>
              <a:rPr lang="en-US" dirty="0"/>
              <a:t>lower among patients who </a:t>
            </a:r>
            <a:r>
              <a:rPr lang="en-US" dirty="0" smtClean="0"/>
              <a:t>received REGEN-COV </a:t>
            </a:r>
            <a:r>
              <a:rPr lang="en-US" dirty="0"/>
              <a:t>than among those who </a:t>
            </a:r>
            <a:r>
              <a:rPr lang="en-US" dirty="0" smtClean="0"/>
              <a:t>received placebo. </a:t>
            </a:r>
          </a:p>
          <a:p>
            <a:r>
              <a:rPr lang="en-US" dirty="0" smtClean="0"/>
              <a:t>Among </a:t>
            </a:r>
            <a:r>
              <a:rPr lang="en-US" dirty="0"/>
              <a:t>patients who </a:t>
            </a:r>
            <a:r>
              <a:rPr lang="en-US" dirty="0" smtClean="0"/>
              <a:t>were hospitalized </a:t>
            </a:r>
            <a:r>
              <a:rPr lang="en-US" dirty="0"/>
              <a:t>due to Covid-19, those in </a:t>
            </a:r>
            <a:r>
              <a:rPr lang="en-US" dirty="0" smtClean="0"/>
              <a:t>the REGEN-COV </a:t>
            </a:r>
            <a:r>
              <a:rPr lang="en-US" dirty="0"/>
              <a:t>groups had shorter hospital </a:t>
            </a:r>
            <a:r>
              <a:rPr lang="en-US" dirty="0" smtClean="0"/>
              <a:t>stays and </a:t>
            </a:r>
            <a:r>
              <a:rPr lang="en-US" dirty="0"/>
              <a:t>a lower incidence of admission to an </a:t>
            </a:r>
            <a:r>
              <a:rPr lang="en-US" dirty="0" smtClean="0"/>
              <a:t>intensive care </a:t>
            </a:r>
            <a:r>
              <a:rPr lang="en-US" dirty="0"/>
              <a:t>unit (ICU) than those in the placebo </a:t>
            </a:r>
            <a:r>
              <a:rPr lang="en-US" dirty="0" smtClean="0"/>
              <a:t>groups.</a:t>
            </a:r>
            <a:endParaRPr lang="en-US" dirty="0"/>
          </a:p>
          <a:p>
            <a:r>
              <a:rPr lang="en-US" dirty="0"/>
              <a:t>Covid-19–related hospitalization, </a:t>
            </a:r>
            <a:r>
              <a:rPr lang="en-US" dirty="0" smtClean="0"/>
              <a:t>emergency department </a:t>
            </a:r>
            <a:r>
              <a:rPr lang="en-US" dirty="0"/>
              <a:t>visits, or death from any </a:t>
            </a:r>
            <a:r>
              <a:rPr lang="en-US" dirty="0" smtClean="0"/>
              <a:t>cause through </a:t>
            </a:r>
            <a:r>
              <a:rPr lang="en-US" dirty="0"/>
              <a:t>day 29 occurred in fewer patients in </a:t>
            </a:r>
            <a:r>
              <a:rPr lang="en-US" dirty="0" smtClean="0"/>
              <a:t>the REGEN-COV </a:t>
            </a:r>
            <a:r>
              <a:rPr lang="en-US" dirty="0"/>
              <a:t>groups than in the placebo </a:t>
            </a:r>
            <a:r>
              <a:rPr lang="en-US" dirty="0" smtClean="0"/>
              <a:t>groups.</a:t>
            </a:r>
          </a:p>
          <a:p>
            <a:r>
              <a:rPr lang="en-US" dirty="0"/>
              <a:t>F</a:t>
            </a:r>
            <a:r>
              <a:rPr lang="en-US" dirty="0" smtClean="0"/>
              <a:t>ewer </a:t>
            </a:r>
            <a:r>
              <a:rPr lang="en-US" dirty="0"/>
              <a:t>patients in the </a:t>
            </a:r>
            <a:r>
              <a:rPr lang="en-US" dirty="0" smtClean="0"/>
              <a:t>REGENCOV groups </a:t>
            </a:r>
            <a:r>
              <a:rPr lang="en-US" dirty="0"/>
              <a:t>had worsening Covid-19 leading </a:t>
            </a:r>
            <a:r>
              <a:rPr lang="en-US" dirty="0" smtClean="0"/>
              <a:t>to </a:t>
            </a:r>
            <a:r>
              <a:rPr lang="en-US" dirty="0"/>
              <a:t>any medically attended visit (hospitalization, </a:t>
            </a:r>
            <a:r>
              <a:rPr lang="en-US" dirty="0" smtClean="0"/>
              <a:t>an emergency </a:t>
            </a:r>
            <a:r>
              <a:rPr lang="en-US" dirty="0"/>
              <a:t>department visit, a visit to an </a:t>
            </a:r>
            <a:r>
              <a:rPr lang="en-US" dirty="0" smtClean="0"/>
              <a:t>urgent care </a:t>
            </a:r>
            <a:r>
              <a:rPr lang="en-US" dirty="0"/>
              <a:t>clinic or physician’s office, or a </a:t>
            </a:r>
            <a:r>
              <a:rPr lang="en-US" dirty="0" smtClean="0"/>
              <a:t>telemedicine visit</a:t>
            </a:r>
            <a:r>
              <a:rPr lang="en-US" dirty="0"/>
              <a:t>) or death from any </a:t>
            </a:r>
            <a:r>
              <a:rPr lang="en-US" dirty="0" smtClean="0"/>
              <a:t>cause.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43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8600" y="228600"/>
            <a:ext cx="8686800" cy="6324600"/>
          </a:xfrm>
        </p:spPr>
        <p:txBody>
          <a:bodyPr>
            <a:normAutofit/>
          </a:bodyPr>
          <a:lstStyle/>
          <a:p>
            <a:r>
              <a:rPr lang="en-US" dirty="0"/>
              <a:t>Fewer symptomatic patients without </a:t>
            </a:r>
            <a:r>
              <a:rPr lang="en-US" dirty="0" smtClean="0"/>
              <a:t>risk factors </a:t>
            </a:r>
            <a:r>
              <a:rPr lang="en-US" dirty="0"/>
              <a:t>for severe Covid-19 had at least </a:t>
            </a:r>
            <a:r>
              <a:rPr lang="en-US" dirty="0" smtClean="0"/>
              <a:t>one Covid-19–related </a:t>
            </a:r>
            <a:r>
              <a:rPr lang="en-US" dirty="0"/>
              <a:t>hospitalization or death </a:t>
            </a:r>
            <a:r>
              <a:rPr lang="en-US" dirty="0" smtClean="0"/>
              <a:t>from any </a:t>
            </a:r>
            <a:r>
              <a:rPr lang="en-US" dirty="0"/>
              <a:t>cause in the REGEN-COV groups than in </a:t>
            </a:r>
            <a:r>
              <a:rPr lang="en-US" dirty="0" smtClean="0"/>
              <a:t>the placebo </a:t>
            </a:r>
            <a:r>
              <a:rPr lang="en-US" dirty="0"/>
              <a:t>groups, although there were few </a:t>
            </a:r>
            <a:r>
              <a:rPr lang="en-US" dirty="0" smtClean="0"/>
              <a:t>hospitalizations or </a:t>
            </a:r>
            <a:r>
              <a:rPr lang="en-US" dirty="0"/>
              <a:t>deaths </a:t>
            </a:r>
            <a:r>
              <a:rPr lang="en-US" dirty="0" smtClean="0"/>
              <a:t>overall.</a:t>
            </a:r>
          </a:p>
          <a:p>
            <a:r>
              <a:rPr lang="en-US" dirty="0" smtClean="0"/>
              <a:t>In patients without </a:t>
            </a:r>
            <a:r>
              <a:rPr lang="en-US" dirty="0"/>
              <a:t>risk factors, the time to </a:t>
            </a:r>
            <a:r>
              <a:rPr lang="en-US" dirty="0" smtClean="0"/>
              <a:t>resolution of </a:t>
            </a:r>
            <a:r>
              <a:rPr lang="en-US" dirty="0"/>
              <a:t>symptoms was 2 or 3 days shorter in </a:t>
            </a:r>
            <a:r>
              <a:rPr lang="en-US" dirty="0" smtClean="0"/>
              <a:t>patients who </a:t>
            </a:r>
            <a:r>
              <a:rPr lang="en-US" dirty="0"/>
              <a:t>received REGEN-COV than in those </a:t>
            </a:r>
            <a:r>
              <a:rPr lang="en-US" dirty="0" smtClean="0"/>
              <a:t>who received </a:t>
            </a:r>
            <a:r>
              <a:rPr lang="en-US" dirty="0"/>
              <a:t>placebo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These data indicate a </a:t>
            </a:r>
            <a:r>
              <a:rPr lang="en-US" dirty="0"/>
              <a:t>potential benefit of REGEN-COV, regardless </a:t>
            </a:r>
            <a:r>
              <a:rPr lang="en-US" dirty="0" smtClean="0"/>
              <a:t>of the </a:t>
            </a:r>
            <a:r>
              <a:rPr lang="en-US" dirty="0"/>
              <a:t>presence or absence of baseline risk </a:t>
            </a:r>
            <a:r>
              <a:rPr lang="en-US" dirty="0" smtClean="0"/>
              <a:t>factors for </a:t>
            </a:r>
            <a:r>
              <a:rPr lang="en-US" dirty="0"/>
              <a:t>severe Covid-19</a:t>
            </a:r>
            <a:r>
              <a:rPr lang="en-US" dirty="0" smtClean="0"/>
              <a:t>.</a:t>
            </a:r>
          </a:p>
          <a:p>
            <a:r>
              <a:rPr lang="en-US" dirty="0"/>
              <a:t>All REGEN-COV dose levels led to similar </a:t>
            </a:r>
            <a:r>
              <a:rPr lang="en-US" dirty="0" smtClean="0"/>
              <a:t>and more </a:t>
            </a:r>
            <a:r>
              <a:rPr lang="en-US" dirty="0"/>
              <a:t>rapid declines in the viral load than placebo.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0563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2400" y="228600"/>
            <a:ext cx="8839200" cy="6400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    </a:t>
            </a:r>
            <a:r>
              <a:rPr lang="en-US" b="1" u="sng" dirty="0" smtClean="0"/>
              <a:t>SAFETY</a:t>
            </a:r>
          </a:p>
          <a:p>
            <a:r>
              <a:rPr lang="en-US" dirty="0" smtClean="0"/>
              <a:t>More </a:t>
            </a:r>
            <a:r>
              <a:rPr lang="en-US" dirty="0"/>
              <a:t>patients had serious adverse events in </a:t>
            </a:r>
            <a:r>
              <a:rPr lang="en-US" dirty="0" smtClean="0"/>
              <a:t>the placebo </a:t>
            </a:r>
            <a:r>
              <a:rPr lang="en-US" dirty="0"/>
              <a:t>group (4.0%) than in the three </a:t>
            </a:r>
            <a:r>
              <a:rPr lang="en-US" dirty="0" smtClean="0"/>
              <a:t>REGENCOV groups </a:t>
            </a:r>
            <a:r>
              <a:rPr lang="en-US" dirty="0"/>
              <a:t>(1.1 to 1.7</a:t>
            </a:r>
            <a:r>
              <a:rPr lang="en-US" dirty="0" smtClean="0"/>
              <a:t>%).</a:t>
            </a:r>
          </a:p>
          <a:p>
            <a:r>
              <a:rPr lang="en-US" dirty="0" smtClean="0"/>
              <a:t>More patients had </a:t>
            </a:r>
            <a:r>
              <a:rPr lang="en-US" dirty="0"/>
              <a:t>adverse events that resulted in death in </a:t>
            </a:r>
            <a:r>
              <a:rPr lang="en-US" dirty="0" smtClean="0"/>
              <a:t>the placebo </a:t>
            </a:r>
            <a:r>
              <a:rPr lang="en-US" dirty="0"/>
              <a:t>group (5 of 1843 patients [0.3%]) </a:t>
            </a:r>
            <a:r>
              <a:rPr lang="en-US" dirty="0" smtClean="0"/>
              <a:t>than in </a:t>
            </a:r>
            <a:r>
              <a:rPr lang="en-US" dirty="0"/>
              <a:t>the REGEN-COV groups: 1 of 827 </a:t>
            </a:r>
            <a:r>
              <a:rPr lang="en-US" dirty="0" smtClean="0"/>
              <a:t>patients (0.1</a:t>
            </a:r>
            <a:r>
              <a:rPr lang="en-US" dirty="0"/>
              <a:t>%) in the 1200-mg group, 1 of 1849 </a:t>
            </a:r>
            <a:r>
              <a:rPr lang="en-US" dirty="0" smtClean="0"/>
              <a:t>patients (&lt;</a:t>
            </a:r>
            <a:r>
              <a:rPr lang="en-US" dirty="0"/>
              <a:t>0.1%) in the 2400-mg group, and none of </a:t>
            </a:r>
            <a:r>
              <a:rPr lang="en-US" dirty="0" smtClean="0"/>
              <a:t>the 1012 </a:t>
            </a:r>
            <a:r>
              <a:rPr lang="en-US" dirty="0"/>
              <a:t>patients in the 8000-mg </a:t>
            </a:r>
            <a:r>
              <a:rPr lang="en-US" dirty="0" smtClean="0"/>
              <a:t>group. </a:t>
            </a:r>
          </a:p>
          <a:p>
            <a:r>
              <a:rPr lang="en-US" dirty="0" smtClean="0"/>
              <a:t>Most </a:t>
            </a:r>
            <a:r>
              <a:rPr lang="en-US" dirty="0"/>
              <a:t>adverse events were </a:t>
            </a:r>
            <a:r>
              <a:rPr lang="en-US" dirty="0" smtClean="0"/>
              <a:t>consistent with </a:t>
            </a:r>
            <a:r>
              <a:rPr lang="en-US" dirty="0"/>
              <a:t>complications of </a:t>
            </a:r>
            <a:r>
              <a:rPr lang="en-US" dirty="0" smtClean="0"/>
              <a:t>Covid-19, and the </a:t>
            </a:r>
            <a:r>
              <a:rPr lang="en-US" dirty="0"/>
              <a:t>majority were not considered by the </a:t>
            </a:r>
            <a:r>
              <a:rPr lang="en-US" dirty="0" smtClean="0"/>
              <a:t>investigators to </a:t>
            </a:r>
            <a:r>
              <a:rPr lang="en-US" dirty="0"/>
              <a:t>be related to the trial drug</a:t>
            </a:r>
            <a:r>
              <a:rPr lang="en-US" dirty="0" smtClean="0"/>
              <a:t>.</a:t>
            </a:r>
          </a:p>
          <a:p>
            <a:r>
              <a:rPr lang="en-US" dirty="0" smtClean="0"/>
              <a:t>Few patients had </a:t>
            </a:r>
            <a:r>
              <a:rPr lang="en-US" dirty="0"/>
              <a:t>infusion-related reactions of grade </a:t>
            </a:r>
            <a:r>
              <a:rPr lang="en-US" dirty="0" smtClean="0"/>
              <a:t>2 or </a:t>
            </a:r>
            <a:r>
              <a:rPr lang="en-US" dirty="0"/>
              <a:t>higher (no patients in the placebo </a:t>
            </a:r>
            <a:r>
              <a:rPr lang="en-US" dirty="0" smtClean="0"/>
              <a:t>group; 2 </a:t>
            </a:r>
            <a:r>
              <a:rPr lang="en-US" dirty="0"/>
              <a:t>patients in the 1200-mg group, 1 patient in </a:t>
            </a:r>
            <a:r>
              <a:rPr lang="en-US" dirty="0" smtClean="0"/>
              <a:t>the 2400-mg </a:t>
            </a:r>
            <a:r>
              <a:rPr lang="en-US" dirty="0"/>
              <a:t>group, and 3 patients in the </a:t>
            </a:r>
            <a:r>
              <a:rPr lang="en-US" dirty="0" smtClean="0"/>
              <a:t>8000-mg group</a:t>
            </a:r>
            <a:r>
              <a:rPr lang="en-US" dirty="0"/>
              <a:t>) or hypersensitivity reactions (1 patient </a:t>
            </a:r>
            <a:r>
              <a:rPr lang="en-US" dirty="0" smtClean="0"/>
              <a:t>in the </a:t>
            </a:r>
            <a:r>
              <a:rPr lang="en-US" dirty="0"/>
              <a:t>placebo group and 1 patient in the </a:t>
            </a:r>
            <a:r>
              <a:rPr lang="en-US" dirty="0" smtClean="0"/>
              <a:t>2400-mg group).</a:t>
            </a:r>
          </a:p>
          <a:p>
            <a:r>
              <a:rPr lang="en-US" dirty="0" smtClean="0"/>
              <a:t>A </a:t>
            </a:r>
            <a:r>
              <a:rPr lang="en-US" dirty="0"/>
              <a:t>similar safety profile </a:t>
            </a:r>
            <a:r>
              <a:rPr lang="en-US" dirty="0" smtClean="0"/>
              <a:t>was observed </a:t>
            </a:r>
            <a:r>
              <a:rPr lang="en-US" dirty="0"/>
              <a:t>among the REGEN-COV doses, with </a:t>
            </a:r>
            <a:r>
              <a:rPr lang="en-US" dirty="0" smtClean="0"/>
              <a:t>no discernable </a:t>
            </a:r>
            <a:r>
              <a:rPr lang="en-US" dirty="0"/>
              <a:t>imbalance in safety events.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1022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8600" y="152400"/>
            <a:ext cx="8686800" cy="6477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   </a:t>
            </a:r>
            <a:r>
              <a:rPr lang="en-US" b="1" u="sng" dirty="0" smtClean="0"/>
              <a:t>PHARMACOKINETICS</a:t>
            </a:r>
          </a:p>
          <a:p>
            <a:r>
              <a:rPr lang="en-US" dirty="0" smtClean="0"/>
              <a:t>The </a:t>
            </a:r>
            <a:r>
              <a:rPr lang="en-US" dirty="0"/>
              <a:t>mean concentrations of </a:t>
            </a:r>
            <a:r>
              <a:rPr lang="en-US" dirty="0" err="1"/>
              <a:t>casirivimab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dirty="0" err="1" smtClean="0"/>
              <a:t>imdevimab</a:t>
            </a:r>
            <a:r>
              <a:rPr lang="en-US" dirty="0" smtClean="0"/>
              <a:t> </a:t>
            </a:r>
            <a:r>
              <a:rPr lang="en-US" dirty="0"/>
              <a:t>in serum increased in a </a:t>
            </a:r>
            <a:r>
              <a:rPr lang="en-US" dirty="0" smtClean="0"/>
              <a:t>dose-proportional manner </a:t>
            </a:r>
            <a:r>
              <a:rPr lang="en-US" dirty="0"/>
              <a:t>and were consistent with </a:t>
            </a:r>
            <a:r>
              <a:rPr lang="en-US" dirty="0" smtClean="0"/>
              <a:t>linear pharmacokinetics </a:t>
            </a:r>
            <a:r>
              <a:rPr lang="en-US" dirty="0"/>
              <a:t>for the single intravenous </a:t>
            </a:r>
            <a:r>
              <a:rPr lang="en-US" dirty="0" smtClean="0"/>
              <a:t>doses. </a:t>
            </a:r>
          </a:p>
          <a:p>
            <a:r>
              <a:rPr lang="en-US" dirty="0" smtClean="0"/>
              <a:t>At </a:t>
            </a:r>
            <a:r>
              <a:rPr lang="en-US" dirty="0"/>
              <a:t>the end of the infusion, the </a:t>
            </a:r>
            <a:r>
              <a:rPr lang="en-US" dirty="0" smtClean="0"/>
              <a:t>mean (―</a:t>
            </a:r>
            <a:r>
              <a:rPr lang="en-US" dirty="0"/>
              <a:t>SD) concentrations of </a:t>
            </a:r>
            <a:r>
              <a:rPr lang="en-US" dirty="0" err="1"/>
              <a:t>casirivimab</a:t>
            </a:r>
            <a:r>
              <a:rPr lang="en-US" dirty="0"/>
              <a:t> and </a:t>
            </a:r>
            <a:r>
              <a:rPr lang="en-US" dirty="0" err="1" smtClean="0"/>
              <a:t>imdevimab</a:t>
            </a:r>
            <a:r>
              <a:rPr lang="en-US" dirty="0"/>
              <a:t> </a:t>
            </a:r>
            <a:r>
              <a:rPr lang="en-US" dirty="0" smtClean="0"/>
              <a:t>in </a:t>
            </a:r>
            <a:r>
              <a:rPr lang="en-US" dirty="0"/>
              <a:t>serum were 185</a:t>
            </a:r>
            <a:r>
              <a:rPr lang="en-US" dirty="0" smtClean="0"/>
              <a:t>±74.5 </a:t>
            </a:r>
            <a:r>
              <a:rPr lang="en-US" dirty="0"/>
              <a:t>mg per </a:t>
            </a:r>
            <a:r>
              <a:rPr lang="en-US" dirty="0" smtClean="0"/>
              <a:t>liter and </a:t>
            </a:r>
            <a:r>
              <a:rPr lang="en-US" dirty="0"/>
              <a:t>192</a:t>
            </a:r>
            <a:r>
              <a:rPr lang="en-US" dirty="0" smtClean="0"/>
              <a:t>±78.9 </a:t>
            </a:r>
            <a:r>
              <a:rPr lang="en-US" dirty="0"/>
              <a:t>mg per liter, respectively, with </a:t>
            </a:r>
            <a:r>
              <a:rPr lang="en-US" dirty="0" smtClean="0"/>
              <a:t>the REGEN-COV </a:t>
            </a:r>
            <a:r>
              <a:rPr lang="en-US" dirty="0"/>
              <a:t>1200-mg dose and 321</a:t>
            </a:r>
            <a:r>
              <a:rPr lang="en-US" dirty="0" smtClean="0"/>
              <a:t>±106 </a:t>
            </a:r>
            <a:r>
              <a:rPr lang="en-US" dirty="0"/>
              <a:t>mg </a:t>
            </a:r>
            <a:r>
              <a:rPr lang="en-US" dirty="0" smtClean="0"/>
              <a:t>per liter </a:t>
            </a:r>
            <a:r>
              <a:rPr lang="en-US" dirty="0"/>
              <a:t>and 321</a:t>
            </a:r>
            <a:r>
              <a:rPr lang="en-US" dirty="0" smtClean="0"/>
              <a:t>±112 </a:t>
            </a:r>
            <a:r>
              <a:rPr lang="en-US" dirty="0"/>
              <a:t>mg per liter, respectively, </a:t>
            </a:r>
            <a:r>
              <a:rPr lang="en-US" dirty="0" smtClean="0"/>
              <a:t>with the </a:t>
            </a:r>
            <a:r>
              <a:rPr lang="en-US" dirty="0"/>
              <a:t>REGEN-COV 2400-mg dose. </a:t>
            </a:r>
            <a:endParaRPr lang="en-US" dirty="0" smtClean="0"/>
          </a:p>
          <a:p>
            <a:r>
              <a:rPr lang="en-US" dirty="0" smtClean="0"/>
              <a:t>At </a:t>
            </a:r>
            <a:r>
              <a:rPr lang="en-US" dirty="0"/>
              <a:t>day 29, </a:t>
            </a:r>
            <a:r>
              <a:rPr lang="en-US" dirty="0" smtClean="0"/>
              <a:t>the mean </a:t>
            </a:r>
            <a:r>
              <a:rPr lang="en-US" dirty="0"/>
              <a:t>concentrations of </a:t>
            </a:r>
            <a:r>
              <a:rPr lang="en-US" dirty="0" err="1"/>
              <a:t>casirivimab</a:t>
            </a:r>
            <a:r>
              <a:rPr lang="en-US" dirty="0"/>
              <a:t> and </a:t>
            </a:r>
            <a:r>
              <a:rPr lang="en-US" dirty="0" err="1" smtClean="0"/>
              <a:t>imdevimab</a:t>
            </a:r>
            <a:r>
              <a:rPr lang="en-US" dirty="0"/>
              <a:t> </a:t>
            </a:r>
            <a:r>
              <a:rPr lang="en-US" dirty="0" smtClean="0"/>
              <a:t>in </a:t>
            </a:r>
            <a:r>
              <a:rPr lang="en-US" dirty="0"/>
              <a:t>serum were 46.4</a:t>
            </a:r>
            <a:r>
              <a:rPr lang="en-US" dirty="0" smtClean="0"/>
              <a:t>±22.5 </a:t>
            </a:r>
            <a:r>
              <a:rPr lang="en-US" dirty="0"/>
              <a:t>mg per </a:t>
            </a:r>
            <a:r>
              <a:rPr lang="en-US" dirty="0" smtClean="0"/>
              <a:t>liter and </a:t>
            </a:r>
            <a:r>
              <a:rPr lang="en-US" dirty="0"/>
              <a:t>38.3</a:t>
            </a:r>
            <a:r>
              <a:rPr lang="en-US" dirty="0" smtClean="0"/>
              <a:t>±19.6 </a:t>
            </a:r>
            <a:r>
              <a:rPr lang="en-US" dirty="0"/>
              <a:t>mg per liter, respectively, with </a:t>
            </a:r>
            <a:r>
              <a:rPr lang="en-US" dirty="0" smtClean="0"/>
              <a:t>the REGEN-COV </a:t>
            </a:r>
            <a:r>
              <a:rPr lang="en-US" dirty="0"/>
              <a:t>1200-mg dose and 73.2</a:t>
            </a:r>
            <a:r>
              <a:rPr lang="en-US" dirty="0" smtClean="0"/>
              <a:t>±27.2 mg </a:t>
            </a:r>
            <a:r>
              <a:rPr lang="en-US" dirty="0"/>
              <a:t>per liter </a:t>
            </a:r>
            <a:r>
              <a:rPr lang="en-US" dirty="0" smtClean="0"/>
              <a:t>and 60±22.9mg </a:t>
            </a:r>
            <a:r>
              <a:rPr lang="en-US" dirty="0"/>
              <a:t>per liter, </a:t>
            </a:r>
            <a:r>
              <a:rPr lang="en-US" dirty="0" smtClean="0"/>
              <a:t>respectively, with </a:t>
            </a:r>
            <a:r>
              <a:rPr lang="en-US" dirty="0"/>
              <a:t>the REGEN-COV 2400-mg dose. </a:t>
            </a:r>
            <a:endParaRPr lang="en-US" dirty="0" smtClean="0"/>
          </a:p>
          <a:p>
            <a:r>
              <a:rPr lang="en-US" dirty="0" smtClean="0"/>
              <a:t>The mean estimated </a:t>
            </a:r>
            <a:r>
              <a:rPr lang="en-US" dirty="0"/>
              <a:t>half-life was 28.8 days for </a:t>
            </a:r>
            <a:r>
              <a:rPr lang="en-US" dirty="0" err="1" smtClean="0"/>
              <a:t>casirivimab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dirty="0"/>
              <a:t>25.5 days for </a:t>
            </a:r>
            <a:r>
              <a:rPr lang="en-US" dirty="0" err="1"/>
              <a:t>imdevimab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033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/>
          <a:lstStyle/>
          <a:p>
            <a:pPr algn="ctr"/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5486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Previous data from the phase 1–2 portion of </a:t>
            </a:r>
            <a:r>
              <a:rPr lang="en-US" dirty="0" smtClean="0"/>
              <a:t>this trial </a:t>
            </a:r>
            <a:r>
              <a:rPr lang="en-US" dirty="0"/>
              <a:t>showed that in outpatients with </a:t>
            </a:r>
            <a:r>
              <a:rPr lang="en-US" dirty="0" smtClean="0"/>
              <a:t>Covid-19, REGEN-COV </a:t>
            </a:r>
            <a:r>
              <a:rPr lang="en-US" dirty="0"/>
              <a:t>lowered the viral load, reduced </a:t>
            </a:r>
            <a:r>
              <a:rPr lang="en-US" dirty="0" smtClean="0"/>
              <a:t>the need </a:t>
            </a:r>
            <a:r>
              <a:rPr lang="en-US" dirty="0"/>
              <a:t>for medical attention related to </a:t>
            </a:r>
            <a:r>
              <a:rPr lang="en-US" dirty="0" smtClean="0"/>
              <a:t>Covid-19, and </a:t>
            </a:r>
            <a:r>
              <a:rPr lang="en-US" dirty="0"/>
              <a:t>may have reduced the risk of hospitalization.</a:t>
            </a:r>
          </a:p>
          <a:p>
            <a:r>
              <a:rPr lang="en-US" dirty="0" smtClean="0"/>
              <a:t>The </a:t>
            </a:r>
            <a:r>
              <a:rPr lang="en-US" dirty="0"/>
              <a:t>phase 3 clinical outcomes data </a:t>
            </a:r>
            <a:r>
              <a:rPr lang="en-US" dirty="0" smtClean="0"/>
              <a:t>presented here </a:t>
            </a:r>
            <a:r>
              <a:rPr lang="en-US" dirty="0"/>
              <a:t>are consistent with and </a:t>
            </a:r>
            <a:r>
              <a:rPr lang="en-US" dirty="0" smtClean="0"/>
              <a:t>strengthen these </a:t>
            </a:r>
            <a:r>
              <a:rPr lang="en-US" dirty="0"/>
              <a:t>findings showing that early use of </a:t>
            </a:r>
            <a:r>
              <a:rPr lang="en-US" dirty="0" smtClean="0"/>
              <a:t>REGENCOV in </a:t>
            </a:r>
            <a:r>
              <a:rPr lang="en-US" dirty="0"/>
              <a:t>outpatients with risk factors for </a:t>
            </a:r>
            <a:r>
              <a:rPr lang="en-US" dirty="0" smtClean="0"/>
              <a:t>severe Covid-19 </a:t>
            </a:r>
            <a:r>
              <a:rPr lang="en-US" dirty="0"/>
              <a:t>can lower the risk of hospitalization </a:t>
            </a:r>
            <a:r>
              <a:rPr lang="en-US" dirty="0" smtClean="0"/>
              <a:t>or death </a:t>
            </a:r>
            <a:r>
              <a:rPr lang="en-US" dirty="0"/>
              <a:t>from any cause. </a:t>
            </a:r>
            <a:endParaRPr lang="en-US" dirty="0" smtClean="0"/>
          </a:p>
          <a:p>
            <a:r>
              <a:rPr lang="en-US" dirty="0" smtClean="0"/>
              <a:t>Both </a:t>
            </a:r>
            <a:r>
              <a:rPr lang="en-US" dirty="0"/>
              <a:t>doses of </a:t>
            </a:r>
            <a:r>
              <a:rPr lang="en-US" dirty="0" smtClean="0"/>
              <a:t>intravenous REGEN-COV </a:t>
            </a:r>
            <a:r>
              <a:rPr lang="en-US" dirty="0"/>
              <a:t>(1200 mg and 2400 mg) led to </a:t>
            </a:r>
            <a:r>
              <a:rPr lang="en-US" dirty="0" smtClean="0"/>
              <a:t>a reduction </a:t>
            </a:r>
            <a:r>
              <a:rPr lang="en-US" dirty="0"/>
              <a:t>in Covid-19–related </a:t>
            </a:r>
            <a:r>
              <a:rPr lang="en-US" dirty="0" smtClean="0"/>
              <a:t>hospitalization or </a:t>
            </a:r>
            <a:r>
              <a:rPr lang="en-US" dirty="0"/>
              <a:t>death from any cause over a period of </a:t>
            </a:r>
            <a:r>
              <a:rPr lang="en-US" dirty="0" smtClean="0"/>
              <a:t>28 days </a:t>
            </a:r>
            <a:r>
              <a:rPr lang="en-US" dirty="0"/>
              <a:t>after treatment.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small number of </a:t>
            </a:r>
            <a:r>
              <a:rPr lang="en-US" dirty="0" smtClean="0"/>
              <a:t>deaths limited </a:t>
            </a:r>
            <a:r>
              <a:rPr lang="en-US" dirty="0"/>
              <a:t>the ability to assess the effects </a:t>
            </a:r>
            <a:r>
              <a:rPr lang="en-US" dirty="0" smtClean="0"/>
              <a:t>of REGEN-</a:t>
            </a:r>
            <a:r>
              <a:rPr lang="en-US" dirty="0"/>
              <a:t> </a:t>
            </a:r>
            <a:r>
              <a:rPr lang="en-US" dirty="0" smtClean="0"/>
              <a:t>COV </a:t>
            </a:r>
            <a:r>
              <a:rPr lang="en-US" dirty="0"/>
              <a:t>on mortality. </a:t>
            </a:r>
            <a:endParaRPr lang="en-US" dirty="0" smtClean="0"/>
          </a:p>
          <a:p>
            <a:r>
              <a:rPr lang="en-US" dirty="0"/>
              <a:t>In patients who were hospitalized, REGEN-COV led to a shorter duration of hospitalization and a lower incidence of ICU-level care.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370637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2400" y="152400"/>
            <a:ext cx="8839200" cy="6477000"/>
          </a:xfrm>
        </p:spPr>
        <p:txBody>
          <a:bodyPr>
            <a:normAutofit/>
          </a:bodyPr>
          <a:lstStyle/>
          <a:p>
            <a:r>
              <a:rPr lang="en-US" dirty="0" smtClean="0"/>
              <a:t>In </a:t>
            </a:r>
            <a:r>
              <a:rPr lang="en-US" dirty="0"/>
              <a:t>addition, at both doses, REGEN-COV resulted in more rapid resolution of Covid-19 symptoms by a median of 4 days than placebo. </a:t>
            </a:r>
          </a:p>
          <a:p>
            <a:r>
              <a:rPr lang="en-US" dirty="0"/>
              <a:t>Therefore, a single dose of REGEN-COV in outpatients with Covid-19 has the potential to improve patient outcomes and reduce the </a:t>
            </a:r>
            <a:r>
              <a:rPr lang="en-US" dirty="0" smtClean="0"/>
              <a:t>health </a:t>
            </a:r>
            <a:r>
              <a:rPr lang="en-US" dirty="0"/>
              <a:t>care burden during this pandemic by </a:t>
            </a:r>
            <a:r>
              <a:rPr lang="en-US" dirty="0" smtClean="0"/>
              <a:t>reducing morbidity</a:t>
            </a:r>
            <a:r>
              <a:rPr lang="en-US" dirty="0"/>
              <a:t>, including hospitalizations and </a:t>
            </a:r>
            <a:r>
              <a:rPr lang="en-US" dirty="0" smtClean="0"/>
              <a:t>ICU level</a:t>
            </a:r>
            <a:r>
              <a:rPr lang="en-US" dirty="0"/>
              <a:t> </a:t>
            </a:r>
            <a:r>
              <a:rPr lang="en-US" dirty="0" smtClean="0"/>
              <a:t>care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Furthermore</a:t>
            </a:r>
            <a:r>
              <a:rPr lang="en-US" dirty="0"/>
              <a:t>, REGEN-COV can </a:t>
            </a:r>
            <a:r>
              <a:rPr lang="en-US" dirty="0" smtClean="0"/>
              <a:t>speed up </a:t>
            </a:r>
            <a:r>
              <a:rPr lang="en-US" dirty="0"/>
              <a:t>recovery from Covid-19, which is an </a:t>
            </a:r>
            <a:r>
              <a:rPr lang="en-US" dirty="0" smtClean="0"/>
              <a:t>additional benefit </a:t>
            </a:r>
            <a:r>
              <a:rPr lang="en-US" dirty="0"/>
              <a:t>for patients because there is </a:t>
            </a:r>
            <a:r>
              <a:rPr lang="en-US" dirty="0" smtClean="0"/>
              <a:t>a growing </a:t>
            </a:r>
            <a:r>
              <a:rPr lang="en-US" dirty="0"/>
              <a:t>body of evidence that some </a:t>
            </a:r>
            <a:r>
              <a:rPr lang="en-US" dirty="0" smtClean="0"/>
              <a:t>patients, including </a:t>
            </a:r>
            <a:r>
              <a:rPr lang="en-US" dirty="0"/>
              <a:t>those with mild symptoms, will </a:t>
            </a:r>
            <a:r>
              <a:rPr lang="en-US" dirty="0" smtClean="0"/>
              <a:t>have a </a:t>
            </a:r>
            <a:r>
              <a:rPr lang="en-US" dirty="0"/>
              <a:t>variably prolonged course of recovery</a:t>
            </a:r>
            <a:r>
              <a:rPr lang="en-US" dirty="0" smtClean="0"/>
              <a:t>.</a:t>
            </a:r>
          </a:p>
          <a:p>
            <a:r>
              <a:rPr lang="en-US" dirty="0" smtClean="0"/>
              <a:t>It was previously </a:t>
            </a:r>
            <a:r>
              <a:rPr lang="en-US" dirty="0"/>
              <a:t>hypothesized that although </a:t>
            </a:r>
            <a:r>
              <a:rPr lang="en-US" dirty="0" smtClean="0"/>
              <a:t>host factors </a:t>
            </a:r>
            <a:r>
              <a:rPr lang="en-US" dirty="0"/>
              <a:t>play a role in the disease course, the </a:t>
            </a:r>
            <a:r>
              <a:rPr lang="en-US" dirty="0" smtClean="0"/>
              <a:t>risk of </a:t>
            </a:r>
            <a:r>
              <a:rPr lang="en-US" dirty="0"/>
              <a:t>illness and death associated with </a:t>
            </a:r>
            <a:r>
              <a:rPr lang="en-US" dirty="0" smtClean="0"/>
              <a:t>SARS-CoV-2 infection </a:t>
            </a:r>
            <a:r>
              <a:rPr lang="en-US" dirty="0"/>
              <a:t>may be influenced by a higher </a:t>
            </a:r>
            <a:r>
              <a:rPr lang="en-US" dirty="0" smtClean="0"/>
              <a:t>viral burden</a:t>
            </a:r>
            <a:r>
              <a:rPr lang="en-US" dirty="0"/>
              <a:t>, such that early use of an </a:t>
            </a:r>
            <a:r>
              <a:rPr lang="en-US" dirty="0" smtClean="0"/>
              <a:t>anti-spike monoclonal </a:t>
            </a:r>
            <a:r>
              <a:rPr lang="en-US" dirty="0"/>
              <a:t>antibody combination could </a:t>
            </a:r>
            <a:r>
              <a:rPr lang="en-US" dirty="0" smtClean="0"/>
              <a:t>reduce this </a:t>
            </a:r>
            <a:r>
              <a:rPr lang="en-US" dirty="0"/>
              <a:t>risk.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1022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8600" y="304800"/>
            <a:ext cx="8763000" cy="6324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 support of </a:t>
            </a:r>
            <a:r>
              <a:rPr lang="en-US" dirty="0" smtClean="0"/>
              <a:t>the hypothesis</a:t>
            </a:r>
            <a:r>
              <a:rPr lang="en-US" dirty="0"/>
              <a:t>, </a:t>
            </a:r>
            <a:r>
              <a:rPr lang="en-US" dirty="0" smtClean="0"/>
              <a:t> this trial found that </a:t>
            </a:r>
            <a:r>
              <a:rPr lang="en-US" dirty="0"/>
              <a:t>patients in the placebo group </a:t>
            </a:r>
            <a:r>
              <a:rPr lang="en-US" dirty="0" smtClean="0"/>
              <a:t>who had </a:t>
            </a:r>
            <a:r>
              <a:rPr lang="en-US" dirty="0"/>
              <a:t>a Covid-19–related hospitalization or </a:t>
            </a:r>
            <a:r>
              <a:rPr lang="en-US" dirty="0" smtClean="0"/>
              <a:t>died had </a:t>
            </a:r>
            <a:r>
              <a:rPr lang="en-US" dirty="0"/>
              <a:t>higher baseline viral loads and cleared </a:t>
            </a:r>
            <a:r>
              <a:rPr lang="en-US" dirty="0" smtClean="0"/>
              <a:t>virus more </a:t>
            </a:r>
            <a:r>
              <a:rPr lang="en-US" dirty="0"/>
              <a:t>slowly than those in the placebo </a:t>
            </a:r>
            <a:r>
              <a:rPr lang="en-US" dirty="0" smtClean="0"/>
              <a:t>group who </a:t>
            </a:r>
            <a:r>
              <a:rPr lang="en-US" dirty="0"/>
              <a:t>were not hospitalized or did not die</a:t>
            </a:r>
            <a:r>
              <a:rPr lang="en-US" dirty="0" smtClean="0"/>
              <a:t>.</a:t>
            </a:r>
          </a:p>
          <a:p>
            <a:r>
              <a:rPr lang="en-US" dirty="0" smtClean="0"/>
              <a:t>Since</a:t>
            </a:r>
            <a:r>
              <a:rPr lang="en-US" dirty="0"/>
              <a:t> </a:t>
            </a:r>
            <a:r>
              <a:rPr lang="en-US" dirty="0" smtClean="0"/>
              <a:t>a </a:t>
            </a:r>
            <a:r>
              <a:rPr lang="en-US" dirty="0"/>
              <a:t>higher baseline viral </a:t>
            </a:r>
            <a:r>
              <a:rPr lang="en-US" dirty="0" smtClean="0"/>
              <a:t>load is </a:t>
            </a:r>
            <a:r>
              <a:rPr lang="en-US" dirty="0"/>
              <a:t>associated with baseline </a:t>
            </a:r>
            <a:r>
              <a:rPr lang="en-US" dirty="0" smtClean="0"/>
              <a:t>SARS-CoV-2–</a:t>
            </a:r>
            <a:r>
              <a:rPr lang="en-US" dirty="0" err="1" smtClean="0"/>
              <a:t>seronegative</a:t>
            </a:r>
            <a:r>
              <a:rPr lang="en-US" dirty="0"/>
              <a:t> </a:t>
            </a:r>
            <a:r>
              <a:rPr lang="en-US" dirty="0" smtClean="0"/>
              <a:t>status</a:t>
            </a:r>
            <a:r>
              <a:rPr lang="en-US" dirty="0"/>
              <a:t>, the effect of baseline </a:t>
            </a:r>
            <a:r>
              <a:rPr lang="en-US" dirty="0" smtClean="0"/>
              <a:t>serologic status </a:t>
            </a:r>
            <a:r>
              <a:rPr lang="en-US" dirty="0"/>
              <a:t>in patients who received placebo </a:t>
            </a:r>
            <a:r>
              <a:rPr lang="en-US" dirty="0" smtClean="0"/>
              <a:t>was similarly </a:t>
            </a:r>
            <a:r>
              <a:rPr lang="en-US" dirty="0"/>
              <a:t>evaluated in this portion of the trial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</a:t>
            </a:r>
            <a:r>
              <a:rPr lang="en-US" dirty="0"/>
              <a:t> </a:t>
            </a:r>
            <a:r>
              <a:rPr lang="en-US" dirty="0" smtClean="0"/>
              <a:t>the </a:t>
            </a:r>
            <a:r>
              <a:rPr lang="en-US" dirty="0"/>
              <a:t>initial analysis involving the first 275 </a:t>
            </a:r>
            <a:r>
              <a:rPr lang="en-US" dirty="0" smtClean="0"/>
              <a:t>patients in </a:t>
            </a:r>
            <a:r>
              <a:rPr lang="en-US" dirty="0"/>
              <a:t>the phase 1–2 portion of </a:t>
            </a:r>
            <a:r>
              <a:rPr lang="en-US" dirty="0" smtClean="0"/>
              <a:t>the </a:t>
            </a:r>
            <a:r>
              <a:rPr lang="en-US" dirty="0"/>
              <a:t>trial, </a:t>
            </a:r>
            <a:r>
              <a:rPr lang="en-US" dirty="0" smtClean="0"/>
              <a:t>found </a:t>
            </a:r>
            <a:r>
              <a:rPr lang="en-US" dirty="0"/>
              <a:t>that among patients who received </a:t>
            </a:r>
            <a:r>
              <a:rPr lang="en-US" dirty="0" smtClean="0"/>
              <a:t>placebo, those </a:t>
            </a:r>
            <a:r>
              <a:rPr lang="en-US" dirty="0"/>
              <a:t>who were serum antibody–negative at </a:t>
            </a:r>
            <a:r>
              <a:rPr lang="en-US" dirty="0" smtClean="0"/>
              <a:t>baseline had </a:t>
            </a:r>
            <a:r>
              <a:rPr lang="en-US" dirty="0"/>
              <a:t>a higher incidence of </a:t>
            </a:r>
            <a:r>
              <a:rPr lang="en-US" dirty="0" smtClean="0"/>
              <a:t>Covid-19–related medically </a:t>
            </a:r>
            <a:r>
              <a:rPr lang="en-US" dirty="0"/>
              <a:t>attended visits than those who </a:t>
            </a:r>
            <a:r>
              <a:rPr lang="en-US" dirty="0" smtClean="0"/>
              <a:t>were serum </a:t>
            </a:r>
            <a:r>
              <a:rPr lang="en-US" dirty="0"/>
              <a:t>antibody–positive at baseline</a:t>
            </a:r>
            <a:r>
              <a:rPr lang="en-US" dirty="0" smtClean="0"/>
              <a:t>.</a:t>
            </a:r>
          </a:p>
          <a:p>
            <a:r>
              <a:rPr lang="en-US" dirty="0"/>
              <a:t>In </a:t>
            </a:r>
            <a:r>
              <a:rPr lang="en-US" dirty="0" smtClean="0"/>
              <a:t>contrast, in </a:t>
            </a:r>
            <a:r>
              <a:rPr lang="en-US" dirty="0"/>
              <a:t>this larger phase 3 data set, patients in </a:t>
            </a:r>
            <a:r>
              <a:rPr lang="en-US" dirty="0" smtClean="0"/>
              <a:t>the placebo </a:t>
            </a:r>
            <a:r>
              <a:rPr lang="en-US" dirty="0"/>
              <a:t>group who were serum </a:t>
            </a:r>
            <a:r>
              <a:rPr lang="en-US" dirty="0" smtClean="0"/>
              <a:t>antibody–positive at </a:t>
            </a:r>
            <a:r>
              <a:rPr lang="en-US" dirty="0"/>
              <a:t>baseline had a similar incidence of </a:t>
            </a:r>
            <a:r>
              <a:rPr lang="en-US" dirty="0" smtClean="0"/>
              <a:t>hospitalization or </a:t>
            </a:r>
            <a:r>
              <a:rPr lang="en-US" dirty="0"/>
              <a:t>death as those who were </a:t>
            </a:r>
            <a:r>
              <a:rPr lang="en-US" dirty="0" smtClean="0"/>
              <a:t>serum antibody–negative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5770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8600" y="228600"/>
            <a:ext cx="8763000" cy="6400800"/>
          </a:xfrm>
        </p:spPr>
        <p:txBody>
          <a:bodyPr>
            <a:normAutofit/>
          </a:bodyPr>
          <a:lstStyle/>
          <a:p>
            <a:r>
              <a:rPr lang="en-US" dirty="0"/>
              <a:t>This </a:t>
            </a:r>
            <a:r>
              <a:rPr lang="en-US" dirty="0" smtClean="0"/>
              <a:t>suggest </a:t>
            </a:r>
            <a:r>
              <a:rPr lang="en-US" dirty="0"/>
              <a:t>that some </a:t>
            </a:r>
            <a:r>
              <a:rPr lang="en-US" dirty="0" smtClean="0"/>
              <a:t>serum antibody–positive </a:t>
            </a:r>
            <a:r>
              <a:rPr lang="en-US" dirty="0"/>
              <a:t>patients have an </a:t>
            </a:r>
            <a:r>
              <a:rPr lang="en-US" dirty="0" smtClean="0"/>
              <a:t>ineffective immune </a:t>
            </a:r>
            <a:r>
              <a:rPr lang="en-US" dirty="0"/>
              <a:t>response, consistent with the </a:t>
            </a:r>
            <a:r>
              <a:rPr lang="en-US" dirty="0" smtClean="0"/>
              <a:t>finding that </a:t>
            </a:r>
            <a:r>
              <a:rPr lang="en-US" dirty="0"/>
              <a:t>among the patients who received </a:t>
            </a:r>
            <a:r>
              <a:rPr lang="en-US" dirty="0" smtClean="0"/>
              <a:t>placebo in </a:t>
            </a:r>
            <a:r>
              <a:rPr lang="en-US" dirty="0"/>
              <a:t>this trial, those who were serum </a:t>
            </a:r>
            <a:r>
              <a:rPr lang="en-US" dirty="0" smtClean="0"/>
              <a:t>antibody– positive </a:t>
            </a:r>
            <a:r>
              <a:rPr lang="en-US" dirty="0"/>
              <a:t>and had a Covid-19–related </a:t>
            </a:r>
            <a:r>
              <a:rPr lang="en-US" dirty="0" smtClean="0"/>
              <a:t>hospitalization or </a:t>
            </a:r>
            <a:r>
              <a:rPr lang="en-US" dirty="0"/>
              <a:t>who died had high baseline viral </a:t>
            </a:r>
            <a:r>
              <a:rPr lang="en-US" dirty="0" smtClean="0"/>
              <a:t>load levels </a:t>
            </a:r>
            <a:r>
              <a:rPr lang="en-US" dirty="0"/>
              <a:t>similar to the levels in those who </a:t>
            </a:r>
            <a:r>
              <a:rPr lang="en-US" dirty="0" smtClean="0"/>
              <a:t>were serum </a:t>
            </a:r>
            <a:r>
              <a:rPr lang="en-US" dirty="0"/>
              <a:t>antibody–negative and had these events.</a:t>
            </a:r>
          </a:p>
          <a:p>
            <a:r>
              <a:rPr lang="en-US" dirty="0"/>
              <a:t>T</a:t>
            </a:r>
            <a:r>
              <a:rPr lang="en-US" dirty="0" smtClean="0"/>
              <a:t>his </a:t>
            </a:r>
            <a:r>
              <a:rPr lang="en-US" dirty="0"/>
              <a:t>trial showed that REGEN-COV </a:t>
            </a:r>
            <a:r>
              <a:rPr lang="en-US" dirty="0" smtClean="0"/>
              <a:t>is associated </a:t>
            </a:r>
            <a:r>
              <a:rPr lang="en-US" dirty="0"/>
              <a:t>with clinical benefit, regardless </a:t>
            </a:r>
            <a:r>
              <a:rPr lang="en-US" dirty="0" smtClean="0"/>
              <a:t>of baseline </a:t>
            </a:r>
            <a:r>
              <a:rPr lang="en-US" dirty="0"/>
              <a:t>serum antibody status, so that </a:t>
            </a:r>
            <a:r>
              <a:rPr lang="en-US" dirty="0" smtClean="0"/>
              <a:t>serologic testing </a:t>
            </a:r>
            <a:r>
              <a:rPr lang="en-US" dirty="0"/>
              <a:t>at the time of the Covid-19 </a:t>
            </a:r>
            <a:r>
              <a:rPr lang="en-US" dirty="0" smtClean="0"/>
              <a:t>diagnosis is </a:t>
            </a:r>
            <a:r>
              <a:rPr lang="en-US" dirty="0"/>
              <a:t>less critical for making clinical </a:t>
            </a:r>
            <a:r>
              <a:rPr lang="en-US" dirty="0" smtClean="0"/>
              <a:t>treatment decisions.</a:t>
            </a:r>
          </a:p>
          <a:p>
            <a:r>
              <a:rPr lang="en-US" dirty="0"/>
              <a:t>Both the 1200-mg and 2400-mg doses </a:t>
            </a:r>
            <a:r>
              <a:rPr lang="en-US" dirty="0" smtClean="0"/>
              <a:t>of REGEN-COV </a:t>
            </a:r>
            <a:r>
              <a:rPr lang="en-US" dirty="0"/>
              <a:t>had similar antiviral and </a:t>
            </a:r>
            <a:r>
              <a:rPr lang="en-US" dirty="0" smtClean="0"/>
              <a:t>clinical efficacy</a:t>
            </a:r>
            <a:r>
              <a:rPr lang="en-US" dirty="0"/>
              <a:t>. </a:t>
            </a:r>
            <a:r>
              <a:rPr lang="en-US" dirty="0" smtClean="0"/>
              <a:t>This </a:t>
            </a:r>
            <a:r>
              <a:rPr lang="en-US" dirty="0"/>
              <a:t>suggests that, in this </a:t>
            </a:r>
            <a:r>
              <a:rPr lang="en-US" dirty="0" smtClean="0"/>
              <a:t>trial, REGEN-COV </a:t>
            </a:r>
            <a:r>
              <a:rPr lang="en-US" dirty="0"/>
              <a:t>concentrations were above the </a:t>
            </a:r>
            <a:r>
              <a:rPr lang="en-US" dirty="0" smtClean="0"/>
              <a:t>minimally effective </a:t>
            </a:r>
            <a:r>
              <a:rPr lang="en-US" dirty="0"/>
              <a:t>dose. </a:t>
            </a:r>
            <a:endParaRPr lang="en-US" dirty="0" smtClean="0"/>
          </a:p>
          <a:p>
            <a:r>
              <a:rPr lang="en-US" dirty="0" smtClean="0"/>
              <a:t>Both </a:t>
            </a:r>
            <a:r>
              <a:rPr lang="en-US" dirty="0"/>
              <a:t>doses reduced </a:t>
            </a:r>
            <a:r>
              <a:rPr lang="en-US" dirty="0" smtClean="0"/>
              <a:t>viral loads</a:t>
            </a:r>
            <a:r>
              <a:rPr lang="en-US" dirty="0"/>
              <a:t>, particularly in patients with higher </a:t>
            </a:r>
            <a:r>
              <a:rPr lang="en-US" dirty="0" smtClean="0"/>
              <a:t>viral loads</a:t>
            </a:r>
            <a:r>
              <a:rPr lang="en-US" dirty="0"/>
              <a:t>, with a faster time to viral clearance </a:t>
            </a:r>
            <a:r>
              <a:rPr lang="en-US" dirty="0" smtClean="0"/>
              <a:t>than placebo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9867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2400" y="228600"/>
            <a:ext cx="8763000" cy="6400800"/>
          </a:xfrm>
        </p:spPr>
        <p:txBody>
          <a:bodyPr>
            <a:normAutofit/>
          </a:bodyPr>
          <a:lstStyle/>
          <a:p>
            <a:r>
              <a:rPr lang="en-US" dirty="0"/>
              <a:t>Low incidences of serious adverse </a:t>
            </a:r>
            <a:r>
              <a:rPr lang="en-US" dirty="0" smtClean="0"/>
              <a:t>events, hypersensitivity </a:t>
            </a:r>
            <a:r>
              <a:rPr lang="en-US" dirty="0"/>
              <a:t>reactions, and </a:t>
            </a:r>
            <a:r>
              <a:rPr lang="en-US" dirty="0" smtClean="0"/>
              <a:t>infusion-related reactions </a:t>
            </a:r>
            <a:r>
              <a:rPr lang="en-US" dirty="0"/>
              <a:t>were observed.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concentrations of </a:t>
            </a:r>
            <a:r>
              <a:rPr lang="en-US" dirty="0" smtClean="0"/>
              <a:t>each antibody </a:t>
            </a:r>
            <a:r>
              <a:rPr lang="en-US" dirty="0"/>
              <a:t>in serum from the end of </a:t>
            </a:r>
            <a:r>
              <a:rPr lang="en-US" dirty="0" smtClean="0"/>
              <a:t>infusion through </a:t>
            </a:r>
            <a:r>
              <a:rPr lang="en-US" dirty="0"/>
              <a:t>day 29 were well above the </a:t>
            </a:r>
            <a:r>
              <a:rPr lang="en-US" dirty="0" smtClean="0"/>
              <a:t>predicted neutralization </a:t>
            </a:r>
            <a:r>
              <a:rPr lang="en-US" dirty="0"/>
              <a:t>target concentration based on </a:t>
            </a:r>
            <a:r>
              <a:rPr lang="en-US" dirty="0" smtClean="0"/>
              <a:t>in vitro </a:t>
            </a:r>
            <a:r>
              <a:rPr lang="en-US" dirty="0"/>
              <a:t>and preclinical data</a:t>
            </a:r>
            <a:r>
              <a:rPr lang="en-US" dirty="0" smtClean="0"/>
              <a:t>.</a:t>
            </a:r>
          </a:p>
          <a:p>
            <a:r>
              <a:rPr lang="en-US" dirty="0"/>
              <a:t>The emergence of resistant variants of </a:t>
            </a:r>
            <a:r>
              <a:rPr lang="en-US" dirty="0" err="1" smtClean="0"/>
              <a:t>SARSCoV</a:t>
            </a:r>
            <a:r>
              <a:rPr lang="en-US" dirty="0" smtClean="0"/>
              <a:t>- 2 </a:t>
            </a:r>
            <a:r>
              <a:rPr lang="en-US" dirty="0"/>
              <a:t>during treatment with an antiviral </a:t>
            </a:r>
            <a:r>
              <a:rPr lang="en-US" dirty="0" smtClean="0"/>
              <a:t>agent or </a:t>
            </a:r>
            <a:r>
              <a:rPr lang="en-US" dirty="0"/>
              <a:t>agents or by circulation within the </a:t>
            </a:r>
            <a:r>
              <a:rPr lang="en-US" dirty="0" smtClean="0"/>
              <a:t>global community </a:t>
            </a:r>
            <a:r>
              <a:rPr lang="en-US" dirty="0"/>
              <a:t>will continue to be a challenge </a:t>
            </a:r>
            <a:r>
              <a:rPr lang="en-US" dirty="0" smtClean="0"/>
              <a:t>in the development </a:t>
            </a:r>
            <a:r>
              <a:rPr lang="en-US" dirty="0"/>
              <a:t>of effective Covid-19 </a:t>
            </a:r>
            <a:r>
              <a:rPr lang="en-US" dirty="0" smtClean="0"/>
              <a:t>therapeutic agents </a:t>
            </a:r>
            <a:r>
              <a:rPr lang="en-US" dirty="0"/>
              <a:t>and vaccines</a:t>
            </a:r>
            <a:r>
              <a:rPr lang="en-US" dirty="0" smtClean="0"/>
              <a:t>.</a:t>
            </a:r>
          </a:p>
          <a:p>
            <a:r>
              <a:rPr lang="en-US" dirty="0"/>
              <a:t>In vitro studies and </a:t>
            </a:r>
            <a:r>
              <a:rPr lang="en-US" dirty="0" smtClean="0"/>
              <a:t>in vivo </a:t>
            </a:r>
            <a:r>
              <a:rPr lang="en-US" dirty="0"/>
              <a:t>animal studies have shown that </a:t>
            </a:r>
            <a:r>
              <a:rPr lang="en-US" dirty="0" smtClean="0"/>
              <a:t>combinations of </a:t>
            </a:r>
            <a:r>
              <a:rPr lang="en-US" dirty="0"/>
              <a:t>noncompeting antibody-based </a:t>
            </a:r>
            <a:r>
              <a:rPr lang="en-US" dirty="0" smtClean="0"/>
              <a:t>therapeutics, such </a:t>
            </a:r>
            <a:r>
              <a:rPr lang="en-US" dirty="0"/>
              <a:t>as REGEN-COV, are able to </a:t>
            </a:r>
            <a:r>
              <a:rPr lang="en-US" dirty="0" smtClean="0"/>
              <a:t>suppress the </a:t>
            </a:r>
            <a:r>
              <a:rPr lang="en-US" dirty="0"/>
              <a:t>emergence of resistant variants.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9983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28600"/>
            <a:ext cx="8610600" cy="6400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REGENCOV was </a:t>
            </a:r>
            <a:r>
              <a:rPr lang="en-US" dirty="0"/>
              <a:t>also found to protect against the </a:t>
            </a:r>
            <a:r>
              <a:rPr lang="en-US" dirty="0" smtClean="0"/>
              <a:t>selection of </a:t>
            </a:r>
            <a:r>
              <a:rPr lang="en-US" dirty="0"/>
              <a:t>SARS-CoV-2 variants in an analysis </a:t>
            </a:r>
            <a:r>
              <a:rPr lang="en-US" dirty="0" smtClean="0"/>
              <a:t>of spike </a:t>
            </a:r>
            <a:r>
              <a:rPr lang="en-US" dirty="0"/>
              <a:t>protein genetic diversity involving </a:t>
            </a:r>
            <a:r>
              <a:rPr lang="en-US" dirty="0" smtClean="0"/>
              <a:t>1000 patients </a:t>
            </a:r>
            <a:r>
              <a:rPr lang="en-US" dirty="0"/>
              <a:t>with Covid-19 (either outpatients </a:t>
            </a:r>
            <a:r>
              <a:rPr lang="en-US" dirty="0" smtClean="0"/>
              <a:t>from this </a:t>
            </a:r>
            <a:r>
              <a:rPr lang="en-US" dirty="0"/>
              <a:t>trial or hospitalized patients from a </a:t>
            </a:r>
            <a:r>
              <a:rPr lang="en-US" dirty="0" smtClean="0"/>
              <a:t>separate trial).</a:t>
            </a:r>
            <a:endParaRPr lang="en-US" dirty="0"/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REGEN-COV combination </a:t>
            </a:r>
            <a:r>
              <a:rPr lang="en-US" dirty="0" smtClean="0"/>
              <a:t>antibody therapy </a:t>
            </a:r>
            <a:r>
              <a:rPr lang="en-US" dirty="0"/>
              <a:t>has had efficacy in vitro against </a:t>
            </a:r>
            <a:r>
              <a:rPr lang="en-US" dirty="0" smtClean="0"/>
              <a:t>currently circulating </a:t>
            </a:r>
            <a:r>
              <a:rPr lang="en-US" dirty="0"/>
              <a:t>variants of concern and </a:t>
            </a:r>
            <a:r>
              <a:rPr lang="en-US" dirty="0" smtClean="0"/>
              <a:t>variants of </a:t>
            </a:r>
            <a:r>
              <a:rPr lang="en-US" dirty="0"/>
              <a:t>interest, including B.1.1.7 (alpha), </a:t>
            </a:r>
            <a:r>
              <a:rPr lang="en-US" dirty="0" smtClean="0"/>
              <a:t>B.1.351 </a:t>
            </a:r>
            <a:r>
              <a:rPr lang="sv-SE" dirty="0" smtClean="0"/>
              <a:t>(beta</a:t>
            </a:r>
            <a:r>
              <a:rPr lang="sv-SE" dirty="0"/>
              <a:t>), B.1.617.2 (delta), and P.1 (gamma</a:t>
            </a:r>
            <a:r>
              <a:rPr lang="sv-SE" dirty="0" smtClean="0"/>
              <a:t>).</a:t>
            </a:r>
          </a:p>
          <a:p>
            <a:r>
              <a:rPr lang="en-US" dirty="0"/>
              <a:t>The 2400-mg dose of REGEN-COV </a:t>
            </a:r>
            <a:r>
              <a:rPr lang="en-US" dirty="0" smtClean="0"/>
              <a:t>received an </a:t>
            </a:r>
            <a:r>
              <a:rPr lang="en-US" dirty="0"/>
              <a:t>emergency use authorization (EUA) from </a:t>
            </a:r>
            <a:r>
              <a:rPr lang="en-US" dirty="0" smtClean="0"/>
              <a:t>the Food </a:t>
            </a:r>
            <a:r>
              <a:rPr lang="en-US" dirty="0"/>
              <a:t>and Drug Administration in November </a:t>
            </a:r>
            <a:r>
              <a:rPr lang="en-US" dirty="0" smtClean="0"/>
              <a:t>2020 for </a:t>
            </a:r>
            <a:r>
              <a:rPr lang="en-US" dirty="0"/>
              <a:t>the treatment of high-risk outpatients </a:t>
            </a:r>
            <a:r>
              <a:rPr lang="en-US" dirty="0" smtClean="0"/>
              <a:t>with mild-to-moderate Covid-19.</a:t>
            </a:r>
          </a:p>
          <a:p>
            <a:r>
              <a:rPr lang="en-US" dirty="0" smtClean="0"/>
              <a:t>In </a:t>
            </a:r>
            <a:r>
              <a:rPr lang="en-US" dirty="0"/>
              <a:t>June 2021, </a:t>
            </a:r>
            <a:r>
              <a:rPr lang="en-US" dirty="0" smtClean="0"/>
              <a:t>after this </a:t>
            </a:r>
            <a:r>
              <a:rPr lang="en-US" dirty="0"/>
              <a:t>trial showed that the 1200-mg dose </a:t>
            </a:r>
            <a:r>
              <a:rPr lang="en-US" dirty="0" smtClean="0"/>
              <a:t>provided a </a:t>
            </a:r>
            <a:r>
              <a:rPr lang="en-US" dirty="0"/>
              <a:t>similar decrease in the risk of </a:t>
            </a:r>
            <a:r>
              <a:rPr lang="en-US" dirty="0" smtClean="0"/>
              <a:t>hospitalization or </a:t>
            </a:r>
            <a:r>
              <a:rPr lang="en-US" dirty="0"/>
              <a:t>death and a </a:t>
            </a:r>
            <a:r>
              <a:rPr lang="en-US" dirty="0" err="1"/>
              <a:t>virologic</a:t>
            </a:r>
            <a:r>
              <a:rPr lang="en-US" dirty="0"/>
              <a:t> efficacy that </a:t>
            </a:r>
            <a:r>
              <a:rPr lang="en-US" dirty="0" smtClean="0"/>
              <a:t>was similar </a:t>
            </a:r>
            <a:r>
              <a:rPr lang="en-US" dirty="0"/>
              <a:t>to that provided by the 2400-mg </a:t>
            </a:r>
            <a:r>
              <a:rPr lang="en-US" dirty="0" smtClean="0"/>
              <a:t>dose, the </a:t>
            </a:r>
            <a:r>
              <a:rPr lang="en-US" dirty="0"/>
              <a:t>1200-mg dose received an EUA (replacing </a:t>
            </a:r>
            <a:r>
              <a:rPr lang="en-US" dirty="0" smtClean="0"/>
              <a:t>the 2400-mg </a:t>
            </a:r>
            <a:r>
              <a:rPr lang="en-US" dirty="0"/>
              <a:t>dose</a:t>
            </a:r>
            <a:r>
              <a:rPr lang="en-US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2198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REGEN-COV has also been included in the National Institutes of Health treatment guidelines for high-risk outpatients with Covid-19. </a:t>
            </a:r>
          </a:p>
          <a:p>
            <a:r>
              <a:rPr lang="en-US" dirty="0" smtClean="0"/>
              <a:t>The data from this phase 3 trial in</a:t>
            </a:r>
            <a:r>
              <a:rPr lang="en-US" dirty="0"/>
              <a:t>volving outpatients with Covid-19 showed that </a:t>
            </a:r>
            <a:r>
              <a:rPr lang="en-US" dirty="0" smtClean="0"/>
              <a:t>the 1200-mg </a:t>
            </a:r>
            <a:r>
              <a:rPr lang="en-US" dirty="0"/>
              <a:t>dose of REGEN-COV, like the </a:t>
            </a:r>
            <a:r>
              <a:rPr lang="en-US" dirty="0" smtClean="0"/>
              <a:t>2400-mg dose</a:t>
            </a:r>
            <a:r>
              <a:rPr lang="en-US" dirty="0"/>
              <a:t>, reduced the risk of Covid-19–related </a:t>
            </a:r>
            <a:r>
              <a:rPr lang="en-US" dirty="0" smtClean="0"/>
              <a:t>hospitalization or </a:t>
            </a:r>
            <a:r>
              <a:rPr lang="en-US" dirty="0"/>
              <a:t>death and sped the time to recovery.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370086"/>
      </p:ext>
    </p:extLst>
  </p:cSld>
  <p:clrMapOvr>
    <a:masterClrMapping/>
  </p:clrMapOvr>
</p:sld>
</file>

<file path=ppt/theme/theme1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269</TotalTime>
  <Words>3719</Words>
  <Application>Microsoft Office PowerPoint</Application>
  <PresentationFormat>On-screen Show (4:3)</PresentationFormat>
  <Paragraphs>147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Thatch</vt:lpstr>
      <vt:lpstr>REGEN-COV ANTIBODY COMBINATION AND OUTCOMES IN OUTPATIENTS WITH COVID-19</vt:lpstr>
      <vt:lpstr>INTRODUCTION</vt:lpstr>
      <vt:lpstr>PowerPoint Presentation</vt:lpstr>
      <vt:lpstr>           TRIAL DESIGN AND OVERSIGHT </vt:lpstr>
      <vt:lpstr>PowerPoint Presentation</vt:lpstr>
      <vt:lpstr>PowerPoint Presentation</vt:lpstr>
      <vt:lpstr>INCLUSION CRFITERIA</vt:lpstr>
      <vt:lpstr>EXCLUSION CRITERIA</vt:lpstr>
      <vt:lpstr>INTERVENTION AND ASSESSMENTS</vt:lpstr>
      <vt:lpstr>ENT POINTS</vt:lpstr>
      <vt:lpstr>PowerPoint Presentation</vt:lpstr>
      <vt:lpstr>RESULTS</vt:lpstr>
      <vt:lpstr>PowerPoint Presentation</vt:lpstr>
      <vt:lpstr>PowerPoint Presentation</vt:lpstr>
      <vt:lpstr>PowerPoint Presentation</vt:lpstr>
      <vt:lpstr> EFFICACY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DISCUSSION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33</cp:revision>
  <dcterms:created xsi:type="dcterms:W3CDTF">2021-10-04T19:36:45Z</dcterms:created>
  <dcterms:modified xsi:type="dcterms:W3CDTF">2021-10-05T14:06:32Z</dcterms:modified>
</cp:coreProperties>
</file>