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7" r:id="rId1"/>
  </p:sldMasterIdLst>
  <p:sldIdLst>
    <p:sldId id="292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91" r:id="rId15"/>
    <p:sldId id="270" r:id="rId16"/>
    <p:sldId id="271" r:id="rId17"/>
    <p:sldId id="272" r:id="rId18"/>
    <p:sldId id="273" r:id="rId19"/>
    <p:sldId id="274" r:id="rId20"/>
    <p:sldId id="282" r:id="rId21"/>
    <p:sldId id="283" r:id="rId22"/>
    <p:sldId id="290" r:id="rId23"/>
    <p:sldId id="284" r:id="rId24"/>
    <p:sldId id="285" r:id="rId25"/>
    <p:sldId id="286" r:id="rId26"/>
    <p:sldId id="288" r:id="rId27"/>
    <p:sldId id="287" r:id="rId28"/>
    <p:sldId id="289" r:id="rId29"/>
    <p:sldId id="276" r:id="rId30"/>
    <p:sldId id="277" r:id="rId31"/>
    <p:sldId id="278" r:id="rId32"/>
    <p:sldId id="279" r:id="rId33"/>
    <p:sldId id="280" r:id="rId34"/>
    <p:sldId id="28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" initials="h" lastIdx="0" clrIdx="0">
    <p:extLst>
      <p:ext uri="{19B8F6BF-5375-455C-9EA6-DF929625EA0E}">
        <p15:presenceInfo xmlns:p15="http://schemas.microsoft.com/office/powerpoint/2012/main" userId="ho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78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08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98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9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4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96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87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57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0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7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321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60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676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371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358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77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64DE79-268F-4C1A-8933-263129D2AF90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3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ARTICLE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NITHYA RAMANUJAN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JUNIOR RESIDENT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MEDICINE</a:t>
            </a:r>
          </a:p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95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 FOR THE TREATMENT OF VENOUS</a:t>
            </a:r>
            <a:b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THROMBOEMBOLISM ASSOCIATED WITH CANCER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GIANCARLO AGNELLI ET AL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ENGLAND JOURNAL OF MEDICINE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29, 2020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26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Venous thromboembolism- common cause of death &amp; complication in cancer patients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thromboembolism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bleeding. 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Hence anticoagulant treatment challenging.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studies involving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patients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necessary.</a:t>
            </a:r>
          </a:p>
        </p:txBody>
      </p:sp>
    </p:spTree>
    <p:extLst>
      <p:ext uri="{BB962C8B-B14F-4D97-AF65-F5344CB8AC3E}">
        <p14:creationId xmlns:p14="http://schemas.microsoft.com/office/powerpoint/2010/main" val="359868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7989" y="788821"/>
            <a:ext cx="10804358" cy="5491663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guidelines recommend the use of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lowmolecular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-weight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heparin for the treatment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cancer-associated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venous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thromboembolism.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Recently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added the use of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edoxaban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rivaroxaban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(oral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agents factor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inhibitors).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by a higher risk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than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LMWH.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ainly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occurring at gastrointestinal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favourable efficacy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safety in the general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with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venous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thromboembolism.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090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558" y="2514600"/>
            <a:ext cx="10455441" cy="3662057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Caravaggio trial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assess whether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noninferior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s/c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LMWH,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recurrent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 thromboembolism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patients with cancer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increasing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risk of major bleeding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lang="en-IN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regards to rates of: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individual components of the primary efficacy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symptomatic recurrence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cause death</a:t>
            </a:r>
          </a:p>
        </p:txBody>
      </p:sp>
    </p:spTree>
    <p:extLst>
      <p:ext uri="{BB962C8B-B14F-4D97-AF65-F5344CB8AC3E}">
        <p14:creationId xmlns:p14="http://schemas.microsoft.com/office/powerpoint/2010/main" val="84998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Multinational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randomized,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controlled, investigator-initiated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open-label,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noninferiority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blinded adjudication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outcomes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of trial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Consecutive adults with cancer who had a newly diagnosed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or incidental proximal lower-limb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eligible to participate in the trial.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96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17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657282"/>
            <a:ext cx="9601196" cy="786510"/>
          </a:xfrm>
        </p:spPr>
        <p:txBody>
          <a:bodyPr/>
          <a:lstStyle/>
          <a:p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Criteria </a:t>
            </a:r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269" y="1443792"/>
            <a:ext cx="10463460" cy="4632156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DVT-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of </a:t>
            </a:r>
            <a:r>
              <a:rPr lang="en-IN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or more filling defects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IN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compression ultrasonography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venography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 venography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 venography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involving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least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popliteal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proximal veins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PE- one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more among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intraluminal filling defect at CT pulmonary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angiography(CTPA)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intraluminal filling defect, or a new sudden cut-off of vessels more than 2.5 mm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DM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pulmonary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angiogram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perfusion defect of at least 75% of a segment with a local normal ventilation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(high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probability) on ventilation/perfusion lung scan (VQ scan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 PE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must be one or more filling defect in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segmental or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proximal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chest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CTPA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87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94873" y="730001"/>
            <a:ext cx="9601200" cy="761916"/>
          </a:xfrm>
        </p:spPr>
        <p:txBody>
          <a:bodyPr>
            <a:normAutofit fontScale="90000"/>
          </a:bodyPr>
          <a:lstStyle/>
          <a:p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90337" y="1491917"/>
            <a:ext cx="10611852" cy="46682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Consecutive patients with a newly diagnosed, objectively confirmed: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proximal lower-limb DVT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PE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 PE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segmental or more proximal pulmonary artery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Any type of cancer (</a:t>
            </a:r>
            <a:r>
              <a:rPr lang="en-IN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than basal-cell or squamous-cell carcinoma of the skin, </a:t>
            </a:r>
            <a:r>
              <a:rPr lang="en-IN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brain </a:t>
            </a:r>
            <a:r>
              <a:rPr lang="en-IN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</a:t>
            </a:r>
            <a:r>
              <a:rPr lang="en-IN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known </a:t>
            </a:r>
            <a:r>
              <a:rPr lang="en-IN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intracerebral</a:t>
            </a:r>
            <a:r>
              <a:rPr lang="en-IN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metastases and acute </a:t>
            </a:r>
            <a:r>
              <a:rPr lang="en-IN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leukemia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that meets at least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cancer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cancer within six months before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inclusion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receiving treatment for cancer at the time of inclusion or any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for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 during 6 months prior to randomization, or recurrent locally advanced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metastatic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cancer.</a:t>
            </a: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cancer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-Cancer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diagnosed within 2 years before the study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Signed and dated informed consent, available before the start of any specific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 procedure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64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0810" y="705937"/>
            <a:ext cx="9601200" cy="725821"/>
          </a:xfrm>
        </p:spPr>
        <p:txBody>
          <a:bodyPr>
            <a:normAutofit fontScale="90000"/>
          </a:bodyPr>
          <a:lstStyle/>
          <a:p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criteria</a:t>
            </a:r>
            <a:endParaRPr lang="en-IN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66273" y="1431758"/>
            <a:ext cx="10599822" cy="472841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&lt;18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therapeutic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doses of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LMWH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fondaparinux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UFH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&gt;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 hours before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doses of a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vitamin K antagonist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thrombectomy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vena cava filter insertion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thrombolysis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to manage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index episode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anticoagulant treatment for a disease other than the index VTE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episode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concomitant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strong inhibitors or inducers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both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cytochrome P-450 3A4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P-Glycoprotein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 to bleeding risk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733926" y="673769"/>
            <a:ext cx="10756231" cy="5702967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concomitant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thienopyridine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therapy (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clopidogrel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prasugrel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ticagrelor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or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aspirin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165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8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g/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(5.0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 or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platelet count &lt;75x109/L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history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heparin-induced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thrombocytopenia, creatinine clearance &lt; 30 ml /min </a:t>
            </a:r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Cockcroft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Gault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equation)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uncontrolled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(systolic BP&gt; 180 mm Hg or diastolic BP &gt; 100 mm Hg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despite antihypertensive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pregnancy or breast feeding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84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67063" y="428291"/>
            <a:ext cx="9601200" cy="1147763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Randomization and Trial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2051" y="1576054"/>
            <a:ext cx="10563727" cy="4596146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Eligible patients were randomly assigned in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1:1 ratio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receive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monotherapy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either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6 months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maximum proportion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patients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incidental VTE 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history of cancer was set at 20%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overall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 population for each of the strata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orally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 dose of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 BD*7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mg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thereafter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s/c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dose of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IU/KG OD*1 month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f/b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IU/KG daily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daily dose allowed for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18,000 IU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drugs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be 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temporarily withheld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c/o a 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platelet </a:t>
            </a:r>
            <a:r>
              <a:rPr lang="en-IN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count&lt;50,000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any condition associated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IN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of bleeding, including surgery, </a:t>
            </a:r>
            <a:r>
              <a:rPr lang="en-IN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invasive procedures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deterioration of renal function</a:t>
            </a:r>
            <a:r>
              <a:rPr lang="en-IN" dirty="0"/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23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OUTCOME MEASURES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368" y="2556932"/>
            <a:ext cx="10587790" cy="3603236"/>
          </a:xfrm>
        </p:spPr>
        <p:txBody>
          <a:bodyPr>
            <a:noAutofit/>
          </a:bodyPr>
          <a:lstStyle/>
          <a:p>
            <a:r>
              <a:rPr lang="en-IN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OUTCOME</a:t>
            </a:r>
          </a:p>
          <a:p>
            <a:pPr marL="0" indent="0">
              <a:buNone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Objectively </a:t>
            </a:r>
            <a:r>
              <a:rPr lang="en-IN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confirmed recurrent  VTE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included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proximal </a:t>
            </a: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DVT </a:t>
            </a:r>
            <a:r>
              <a:rPr lang="en-IN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IN" sz="28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lowerlimbs</a:t>
            </a: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(symptomatic or incidental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DVT </a:t>
            </a:r>
            <a:r>
              <a:rPr lang="en-IN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upper </a:t>
            </a: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limbs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(symptomatic,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incidental, or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fatal) occurring during the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6-month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endParaRPr lang="en-IN" sz="2800" dirty="0" smtClean="0"/>
          </a:p>
        </p:txBody>
      </p:sp>
    </p:spTree>
    <p:extLst>
      <p:ext uri="{BB962C8B-B14F-4D97-AF65-F5344CB8AC3E}">
        <p14:creationId xmlns:p14="http://schemas.microsoft.com/office/powerpoint/2010/main" val="330350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54242" y="861011"/>
            <a:ext cx="10335126" cy="5335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</a:p>
          <a:p>
            <a:r>
              <a:rPr lang="en-IN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Proximal </a:t>
            </a: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located in the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popliteal or a more proximal vein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Incidental PE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involving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segmental or more proximal pulmonary artery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DVT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detected by imaging testing performed to confirm the suspicion of DVT.</a:t>
            </a:r>
          </a:p>
          <a:p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 DVT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detected by imaging testing performed not to confirm the suspicion of DVT but for other reasons (e.g. cancer diagnosis or staging).</a:t>
            </a:r>
          </a:p>
          <a:p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PE-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detected by imaging testing performed to confirm the suspicion of PE.</a:t>
            </a:r>
          </a:p>
          <a:p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 PE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detected by imaging testing performed not to confirm the suspicion of PE but for other reasons (e.g. cancer diagnosis or staging).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404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1579" y="596816"/>
            <a:ext cx="11032958" cy="5623509"/>
          </a:xfrm>
        </p:spPr>
        <p:txBody>
          <a:bodyPr>
            <a:noAutofit/>
          </a:bodyPr>
          <a:lstStyle/>
          <a:p>
            <a:r>
              <a:rPr lang="en-IN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venous thromboembolism (VTE)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Confirmed recurrent proximal DVT or PE occurring during the study treatment period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composite of:</a:t>
            </a:r>
          </a:p>
          <a:p>
            <a:pPr marL="0" indent="0">
              <a:buNone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IN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en-I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proximal DVT of the </a:t>
            </a:r>
            <a:r>
              <a:rPr lang="en-I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(symptomatic or unsuspected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A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proximal DVT must be distinguished from the original thrombus 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comparing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imaging modalities (compression 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USG,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venography, 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CT,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MR venography). </a:t>
            </a:r>
            <a:r>
              <a:rPr lang="en-IN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event requires-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or more new filling defect evident on the second imaging test 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evident 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original images, or an interval imaging test clearly showing </a:t>
            </a:r>
            <a:r>
              <a:rPr lang="en-I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thrombus resolution;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symptomatic patients, if the venous segment was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noncompressible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randomization, a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increase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 mm or more) in diameter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thrombus during full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compression.</a:t>
            </a:r>
          </a:p>
          <a:p>
            <a:pPr marL="0" indent="0">
              <a:buNone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I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contralateral proximal DVT of the lower limbs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(symptomatic or unsuspected): </a:t>
            </a:r>
            <a:r>
              <a:rPr lang="en-IN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</a:t>
            </a:r>
            <a:r>
              <a:rPr lang="en-IN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 requires-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or more new filling defects at compression USG, venography, CT, or MR venography.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Unsuspected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thrombus-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evident on the second imaging test and not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evident on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images.</a:t>
            </a:r>
          </a:p>
          <a:p>
            <a:pPr marL="0" indent="0">
              <a:buNone/>
            </a:pPr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DVT of the upper limbs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symptomatic)- </a:t>
            </a:r>
            <a:r>
              <a:rPr lang="en-IN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</a:t>
            </a:r>
            <a:r>
              <a:rPr lang="en-IN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 requires-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or more new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filling defects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compression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USG,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venography,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 venography.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09862" y="716632"/>
            <a:ext cx="10780295" cy="5455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pulmonary embolism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(symptomatic or unsuspected):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 of 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IN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intraluminal filling defect at CT pulmonary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angiography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intraluminal filling defect, or an extension of an existing defect, or a new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sudden cut-off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vessels more than 2.5 mm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DM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pulmonary angiogram;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perfusion defect of at least 75% of a segment with a local normal ventilation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(high probability) on ventilation/perfusion lung scan (VQ scan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inconclusive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CTPA,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angiography, or VQ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 evidence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new or recurrent PE with demonstration of a new or recurrent DVT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lower extremities by compression USG or venography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7724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54241" y="897105"/>
            <a:ext cx="10250905" cy="546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Fatal </a:t>
            </a:r>
            <a:r>
              <a:rPr lang="en-IN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 based on objective diagnostic testing before death or autopsy;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death where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 is the most probable cause of a sudden and unexplained death according to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adjudication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 </a:t>
            </a:r>
            <a:r>
              <a:rPr lang="en-I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unsuspected PE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event requires-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new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filling defect in segmental or more-proximal arteries at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CTPA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second study not appreciated on previous images or an interval study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clearly showing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emboli resolution.</a:t>
            </a:r>
          </a:p>
        </p:txBody>
      </p:sp>
    </p:spTree>
    <p:extLst>
      <p:ext uri="{BB962C8B-B14F-4D97-AF65-F5344CB8AC3E}">
        <p14:creationId xmlns:p14="http://schemas.microsoft.com/office/powerpoint/2010/main" val="1498890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3768" y="740777"/>
            <a:ext cx="10776953" cy="5407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 SAFETY OUTCOME</a:t>
            </a:r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ajor bleeding-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clinically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overt bleeding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one or more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decrease in 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2g/dl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transfusion of 2 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units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occurring at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site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(intracranial,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intraspinal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intraocular,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pericardial,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intraarticular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intramuscular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compartment syndrome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retroperitoneal)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resulting 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occurring during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 after the last dose was administered.</a:t>
            </a:r>
          </a:p>
        </p:txBody>
      </p:sp>
    </p:spTree>
    <p:extLst>
      <p:ext uri="{BB962C8B-B14F-4D97-AF65-F5344CB8AC3E}">
        <p14:creationId xmlns:p14="http://schemas.microsoft.com/office/powerpoint/2010/main" val="3159747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61737" y="680537"/>
            <a:ext cx="10864516" cy="561197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IN" sz="3200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SAFETY OUTCOMES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Clinically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Relevant non-major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bleeding-</a:t>
            </a:r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Acute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overt bleeding that does not meet the criteria for major and consists of: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any bleeding compromising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hemodynamics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spontaneous hematoma larger than 25 cm2, or 100 cm2 if there was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cause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intramuscular hematoma documented by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epistaxis or gingival bleeding requiring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tamponade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other medical intervention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bleeding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venipuncture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&gt;5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minutes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hematuria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was macroscopic and was spontaneous or lasted for more than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hours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invasive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hemoptysis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hematemesis or spontaneous rectal bleeding requiring endoscopy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other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bleeding considered to have clinical consequences for a patient such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medical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410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717550"/>
            <a:ext cx="9601200" cy="714375"/>
          </a:xfrm>
        </p:spPr>
        <p:txBody>
          <a:bodyPr>
            <a:normAutofit/>
          </a:bodyPr>
          <a:lstStyle/>
          <a:p>
            <a:r>
              <a:rPr lang="en-IN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IN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745957" y="1431925"/>
            <a:ext cx="10262937" cy="477637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and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characteristics of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were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in the two treatment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groups (Age, male sex, weight, platelet&lt;1 lakh, creatinine clearance≤ 50ml/min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median duration of the assigned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was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 days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175 days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easons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discontinuation of a trial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included adverse event, death, investigator decision, non compliance,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 reason, cancer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rotocol violation,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echnical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problem, and withdrawal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consent.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899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70020" y="848978"/>
            <a:ext cx="10720137" cy="53713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u="sng" dirty="0" smtClean="0">
                <a:solidFill>
                  <a:srgbClr val="FF0000"/>
                </a:solidFill>
              </a:rPr>
              <a:t>PRIMARY EFFICACY AND SAFETY OUTCOMES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outcome of recurrent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occurred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5.6%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7.9% 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occurred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3.8%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4.0% 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occurred in 11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in 10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Major non-gastrointestinal bleeding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occurred in 11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patients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were no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fatal bleeding episodes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and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group.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12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outcomes</a:t>
            </a:r>
            <a:endParaRPr lang="en-IN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87" y="2634916"/>
            <a:ext cx="10126810" cy="3212432"/>
          </a:xfrm>
        </p:spPr>
      </p:pic>
    </p:spTree>
    <p:extLst>
      <p:ext uri="{BB962C8B-B14F-4D97-AF65-F5344CB8AC3E}">
        <p14:creationId xmlns:p14="http://schemas.microsoft.com/office/powerpoint/2010/main" val="3762942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4579" y="829733"/>
            <a:ext cx="3718455" cy="1371600"/>
          </a:xfrm>
        </p:spPr>
        <p:txBody>
          <a:bodyPr/>
          <a:lstStyle/>
          <a:p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TYPES OF MAJOR</a:t>
            </a:r>
            <a:b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IN THE TWO GROUPS</a:t>
            </a:r>
            <a:endParaRPr lang="en-IN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41" y="0"/>
            <a:ext cx="7342059" cy="6713621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24579" y="2934813"/>
            <a:ext cx="3939925" cy="2438404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site of fatal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in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intracranial in 1 patient and retroperitoneal in 1 patient.</a:t>
            </a:r>
          </a:p>
        </p:txBody>
      </p:sp>
    </p:spTree>
    <p:extLst>
      <p:ext uri="{BB962C8B-B14F-4D97-AF65-F5344CB8AC3E}">
        <p14:creationId xmlns:p14="http://schemas.microsoft.com/office/powerpoint/2010/main" val="3109486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733927" y="740694"/>
            <a:ext cx="10491536" cy="5467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Outcomes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combined cumulative incidence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VTE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major bleeding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to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nonmajor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higher 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 than 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group.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relevant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major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higher 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 compared to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607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085" y="1388534"/>
            <a:ext cx="4218182" cy="13716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SITES OF CLINICALLY RELEVANT NONMAJOR</a:t>
            </a:r>
            <a:b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IN THE TWO GROUPS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376" y="288759"/>
            <a:ext cx="7233362" cy="628048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8673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9" y="794084"/>
            <a:ext cx="10539662" cy="5293895"/>
          </a:xfrm>
        </p:spPr>
      </p:pic>
    </p:spTree>
    <p:extLst>
      <p:ext uri="{BB962C8B-B14F-4D97-AF65-F5344CB8AC3E}">
        <p14:creationId xmlns:p14="http://schemas.microsoft.com/office/powerpoint/2010/main" val="626758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745958" y="782052"/>
            <a:ext cx="10395284" cy="5390148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 from any cause by day 210 occurred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135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(23.4%)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 patients (26.4%)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deaths were related to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cancer (85.2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and 88.2%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deaths related to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in each groups.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deaths related to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in each groups.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deaths from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occurred more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3 days after the discontinuation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trial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sub group analyses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interaction was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noted between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subgroups and treatment for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VTE</a:t>
            </a:r>
            <a:r>
              <a:rPr lang="en-IN" dirty="0" smtClean="0"/>
              <a:t>. </a:t>
            </a:r>
          </a:p>
          <a:p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events in both groups were also studied.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adverse event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progression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cancer.</a:t>
            </a:r>
            <a:endParaRPr lang="en-IN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099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Deaths and Causes of Death at day 210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53" y="2057398"/>
            <a:ext cx="6785508" cy="3705727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705043" y="2418346"/>
            <a:ext cx="3628704" cy="3693695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#Two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fatal bleedings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occurred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3 days after discontinuation of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drug(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96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66274" y="561559"/>
            <a:ext cx="9601200" cy="990516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866274" y="1443790"/>
            <a:ext cx="9601200" cy="4896852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Caravaggio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that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noninferior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s/c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recurrent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VTE in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cancer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efficacy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consistent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contributes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evidence of the efficacy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 oral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anticoagulants in the treatment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in cancer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frequencies of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bleeding were similar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major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 bleeding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findings with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 to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 are in contrast to the results of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 studies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showed a higher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incidence of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other direct oral 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anticoagulants than 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IN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 similar population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9401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3768" y="728663"/>
            <a:ext cx="10876548" cy="5636042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Episodes of non major bleeding were numerically higher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group; consistent with previous studies with direct oral anticoagulants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 smtClean="0"/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episodes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genitourinary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upper airways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reasons for the increased incidence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major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relevant bleeding in 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trial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patients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predominantly advanced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cancer and acute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symptomatic VTE.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variety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cancer types, including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one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that occurred at gastrointestinal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sites, were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in the trial, which was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with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cancer distribution in the general population.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Cancers associated with high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thromboembolic risk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 lung and colorectal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cancers, were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represented.</a:t>
            </a:r>
          </a:p>
        </p:txBody>
      </p:sp>
    </p:spTree>
    <p:extLst>
      <p:ext uri="{BB962C8B-B14F-4D97-AF65-F5344CB8AC3E}">
        <p14:creationId xmlns:p14="http://schemas.microsoft.com/office/powerpoint/2010/main" val="1714782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09862" y="740695"/>
            <a:ext cx="10780295" cy="5551821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anticancer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therapy was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excluded, which led to the inclusion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receiving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broad array of cytotoxic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biologic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therapies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frequencies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VTE and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bleeding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6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in patients receiving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consistent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results of previous studies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Episodes of recurrent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were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numerically lower in patients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than in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because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lower incidence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PE.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observed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studies,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time-to-event curves appeared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diverge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 at about 30 days, when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dose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reduced.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uncertain whether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divergence suggests that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continuing with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initial dose of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might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improved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efficacy of this agent, a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benefit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must be balanced with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increase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bleeding.</a:t>
            </a:r>
          </a:p>
        </p:txBody>
      </p:sp>
    </p:spTree>
    <p:extLst>
      <p:ext uri="{BB962C8B-B14F-4D97-AF65-F5344CB8AC3E}">
        <p14:creationId xmlns:p14="http://schemas.microsoft.com/office/powerpoint/2010/main" val="2108638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21895" y="752726"/>
            <a:ext cx="10912642" cy="5539790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trial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investigated the efficacy and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of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during the initial 6-month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VTE 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cancer.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studies are required to assess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clinical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 of a more extended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duration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in these patients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younger than 65 years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age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seen to be more effective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preventing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recurrentVTE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apparent decrease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efficacy with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age that was shown in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subgroup analysis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considered as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 generating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warrants attention in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studies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446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8147" y="620379"/>
            <a:ext cx="10672011" cy="569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u="sng" dirty="0" smtClean="0">
                <a:solidFill>
                  <a:srgbClr val="00B050"/>
                </a:solidFill>
              </a:rPr>
              <a:t>LIMITATIONS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was not a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prespecified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outcome; however, after the publication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results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studies of other direct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anticoagulants, such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emerged as a relevant safety outcome.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atients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brain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tumors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 cerebral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metastases, or acute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leukemia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enrolled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safety reasons,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these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cannot be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extrapolated to these patient groups. 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large majority of studies regarding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treatment of VTE,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 was powered for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outcome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VTE) and was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powered to make definitive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about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bleeding.</a:t>
            </a:r>
            <a:endParaRPr lang="en-IN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22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799" y="728663"/>
            <a:ext cx="10828421" cy="5455569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favorable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safety profile that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 agreement with the results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randomized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trials of this drug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 to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treatment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VTE 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findings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expand the proportion 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cancer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VTE who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eligible for treatment with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 cancer.</a:t>
            </a:r>
          </a:p>
          <a:p>
            <a:pPr marL="0" indent="0" algn="ctr">
              <a:buNone/>
            </a:pPr>
            <a:r>
              <a:rPr lang="en-IN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ral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noninferior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subcutaneous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treatment of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 associated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thromboembolism without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increased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of major bleeding</a:t>
            </a:r>
            <a:r>
              <a:rPr lang="en-IN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4190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505</TotalTime>
  <Words>2656</Words>
  <Application>Microsoft Office PowerPoint</Application>
  <PresentationFormat>Widescreen</PresentationFormat>
  <Paragraphs>163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Garamond</vt:lpstr>
      <vt:lpstr>Times New Roman</vt:lpstr>
      <vt:lpstr>Wingdings</vt:lpstr>
      <vt:lpstr>Organic</vt:lpstr>
      <vt:lpstr>ORIGINAL ARTICLE</vt:lpstr>
      <vt:lpstr>APIXABAN FOR THE TREATMENT OF VENOUS THROMBOEMBOLISM ASSOCIATED WITH CANCER</vt:lpstr>
      <vt:lpstr>INTRODUCTION</vt:lpstr>
      <vt:lpstr>PowerPoint Presentation</vt:lpstr>
      <vt:lpstr>OBJECTIVE</vt:lpstr>
      <vt:lpstr>TRIAL DESIGN</vt:lpstr>
      <vt:lpstr>PowerPoint Presentation</vt:lpstr>
      <vt:lpstr>Criteria for diagnosis </vt:lpstr>
      <vt:lpstr>Inclusion Criteria</vt:lpstr>
      <vt:lpstr>Exclusion criteria</vt:lpstr>
      <vt:lpstr>PowerPoint Presentation</vt:lpstr>
      <vt:lpstr>Randomization and Trial Intervention</vt:lpstr>
      <vt:lpstr>OUTCOME MEASURES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Bleeding outcomes</vt:lpstr>
      <vt:lpstr>THE TYPES OF MAJOR BLEEDING IN THE TWO GROUPS</vt:lpstr>
      <vt:lpstr>PowerPoint Presentation</vt:lpstr>
      <vt:lpstr>THE SITES OF CLINICALLY RELEVANT NONMAJOR BLEEDING IN THE TWO GROUPS</vt:lpstr>
      <vt:lpstr>PowerPoint Presentation</vt:lpstr>
      <vt:lpstr>PowerPoint Presentation</vt:lpstr>
      <vt:lpstr>Deaths and Causes of Death at day 210</vt:lpstr>
      <vt:lpstr>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APIXABAN FOR THE TREATMENT OF VENOUS THROMBOEMBOLISM ASSOCIATED WITH CANCER</dc:title>
  <dc:creator>home</dc:creator>
  <cp:lastModifiedBy>home</cp:lastModifiedBy>
  <cp:revision>83</cp:revision>
  <dcterms:created xsi:type="dcterms:W3CDTF">2021-06-13T13:47:50Z</dcterms:created>
  <dcterms:modified xsi:type="dcterms:W3CDTF">2021-06-16T16:36:51Z</dcterms:modified>
</cp:coreProperties>
</file>