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7" r:id="rId10"/>
    <p:sldId id="268" r:id="rId11"/>
    <p:sldId id="265" r:id="rId12"/>
    <p:sldId id="266" r:id="rId13"/>
    <p:sldId id="269" r:id="rId14"/>
    <p:sldId id="270" r:id="rId15"/>
    <p:sldId id="277" r:id="rId16"/>
    <p:sldId id="271" r:id="rId17"/>
    <p:sldId id="272" r:id="rId18"/>
    <p:sldId id="273" r:id="rId19"/>
    <p:sldId id="293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47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1F06D-E693-4ACE-A242-C5C2917D6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5EB343-EC69-4DDA-93C7-538CB0FE5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9D024-A280-4B97-A749-8511359C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AE52F-7294-4A56-A48F-A114CC74B053}" type="datetimeFigureOut">
              <a:rPr lang="en-IN" smtClean="0"/>
              <a:t>24-08-2021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C692C-57AD-43AF-BB50-3C748D0BB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1AD79-68AA-4A78-BE2E-5B9C5B582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9F95-CFA5-4045-A5A5-8F42B02F9A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4858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00994-01A0-453A-86E5-099609D46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186CD-25B8-4320-8BB1-7076E515B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03E62-77F4-4101-AE84-9C6591EB3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AE52F-7294-4A56-A48F-A114CC74B053}" type="datetimeFigureOut">
              <a:rPr lang="en-IN" smtClean="0"/>
              <a:t>24-08-2021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C8439-CE13-41CA-8B1D-99EC9CB69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5E2B5-76E8-40DE-91CD-2DFE0CB8C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9F95-CFA5-4045-A5A5-8F42B02F9A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4042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83196-B95F-42FE-B210-399577D84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95578-C9FC-42DF-89EE-2D570F720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AB25B-9FF9-4914-BB2F-1CDB862E6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AE52F-7294-4A56-A48F-A114CC74B053}" type="datetimeFigureOut">
              <a:rPr lang="en-IN" smtClean="0"/>
              <a:t>24-08-2021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82C61-D506-471A-A501-013F50B3D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E11C0-43DB-4D75-83BD-A38AFDAD5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9F95-CFA5-4045-A5A5-8F42B02F9A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689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6D50-C08E-4A83-8ED5-9E73E0057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8BC48-F754-4D4C-9EC3-87309757DA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204C5-7F69-469E-AC15-1B5D4F20DC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547387-9EBA-41F8-A8F6-6DB7EAED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AE52F-7294-4A56-A48F-A114CC74B053}" type="datetimeFigureOut">
              <a:rPr lang="en-IN" smtClean="0"/>
              <a:t>24-08-2021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12AF45-8DAE-45C5-910B-EF378A097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7F68FE-677A-4E19-A005-A12CD5212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9F95-CFA5-4045-A5A5-8F42B02F9A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42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E6619-5264-4D25-83A6-FEE0626D4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C6B47-A307-45DC-AFD0-622119F62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492DD2-CF0F-477B-A741-D5DA7814F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94DC5-36C8-49E1-8246-A0650248F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41DE6B-6AC5-4F7C-B00C-9633DE1AC6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62D25B-0E5B-43E8-8109-FAA01DFB3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AE52F-7294-4A56-A48F-A114CC74B053}" type="datetimeFigureOut">
              <a:rPr lang="en-IN" smtClean="0"/>
              <a:t>24-08-2021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541D50-04A8-45D4-AE8D-C50B70845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7DE2E3-6004-4DF7-9C60-58AAE856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9F95-CFA5-4045-A5A5-8F42B02F9A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873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CF3C8-237E-4E19-945D-B4466F33E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1040DE-6892-41B8-B4BA-388C2BA9A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AE52F-7294-4A56-A48F-A114CC74B053}" type="datetimeFigureOut">
              <a:rPr lang="en-IN" smtClean="0"/>
              <a:t>24-08-2021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B8D3E4-2D67-4AF2-8471-9B0540395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6964D-C7FD-4B04-B7E5-0EBEF9CB3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9F95-CFA5-4045-A5A5-8F42B02F9A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893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C339FD-E3B3-4D96-BB74-0A7CEC87C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AE52F-7294-4A56-A48F-A114CC74B053}" type="datetimeFigureOut">
              <a:rPr lang="en-IN" smtClean="0"/>
              <a:t>24-08-2021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73EFEC-E911-46F2-9842-4459C6321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D9B7E-185F-4B6F-8D02-FBE49B4A2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9F95-CFA5-4045-A5A5-8F42B02F9A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929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2DF83-A0E0-4191-9E3C-6A243FE03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26926-CB9C-43C2-8021-1813F9AB8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B4346-A099-45A9-A229-7028388D3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6098FE-7B5B-4AE2-AD8C-6DA6B8AE5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AE52F-7294-4A56-A48F-A114CC74B053}" type="datetimeFigureOut">
              <a:rPr lang="en-IN" smtClean="0"/>
              <a:t>24-08-2021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B782D-D2C9-4E37-895B-D00C9D8CE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7D3915-18C3-4064-90E2-6F71DC399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9F95-CFA5-4045-A5A5-8F42B02F9A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015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727BE-63C2-4C4C-B63E-359B967BA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25B0F4-1F5F-439C-9A42-AC9AC19235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9313D-5170-42AB-968B-9EC8CAD7D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7D352-56DD-4D11-AC94-80303D1AC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AE52F-7294-4A56-A48F-A114CC74B053}" type="datetimeFigureOut">
              <a:rPr lang="en-IN" smtClean="0"/>
              <a:t>24-08-2021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60A62F-47EF-413B-B79A-C92A99D91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D99DB6-1925-4A2D-A235-B5F175A8D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9F95-CFA5-4045-A5A5-8F42B02F9A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8581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2D886-4D1A-44F2-B41F-AE40CE9DD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1A3CE5-E385-41FF-9C56-899C15A51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ED393-0D7B-4457-9D7A-FA772B4B1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AE52F-7294-4A56-A48F-A114CC74B053}" type="datetimeFigureOut">
              <a:rPr lang="en-IN" smtClean="0"/>
              <a:t>24-08-2021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C38DA-582D-4308-B086-45CF2536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F600D-F9D5-4843-9818-C8ED90FCA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9F95-CFA5-4045-A5A5-8F42B02F9A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4167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30641C-B124-4439-A4C7-263469BDCE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974A9A-60BB-4AFA-9EEC-FC1EFD3419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FB8B9-E260-4808-A6DE-E2790A99F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AE52F-7294-4A56-A48F-A114CC74B053}" type="datetimeFigureOut">
              <a:rPr lang="en-IN" smtClean="0"/>
              <a:t>24-08-2021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2C19E-F09C-4B1F-898E-B2FF971BB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6EAFE-EDA0-4395-B1AD-D5D9D6FED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9F95-CFA5-4045-A5A5-8F42B02F9A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372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F3DAD9-8005-4682-BDA9-E45353E70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AB844-D233-4388-8E77-C73D86629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8B6A2-5DFC-41A4-9B24-A47A01FC95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AE52F-7294-4A56-A48F-A114CC74B053}" type="datetimeFigureOut">
              <a:rPr lang="en-IN" smtClean="0"/>
              <a:t>24-08-2021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9095A-AF2F-40E2-ABD4-BE05D42A13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FF483-52BE-4197-BD47-1E8B1FE2C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29F95-CFA5-4045-A5A5-8F42B02F9A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625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52894-916A-4879-BB2A-9C01CC38F2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Approach to thrombocytopenia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1EE736-50EF-4D0A-8F6C-48B981B6A6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                                                                                           </a:t>
            </a:r>
            <a:r>
              <a:rPr lang="en-IN" dirty="0" err="1"/>
              <a:t>jithin</a:t>
            </a:r>
            <a:r>
              <a:rPr lang="en-IN" dirty="0"/>
              <a:t> P  JR1 Medicine</a:t>
            </a:r>
          </a:p>
        </p:txBody>
      </p:sp>
    </p:spTree>
    <p:extLst>
      <p:ext uri="{BB962C8B-B14F-4D97-AF65-F5344CB8AC3E}">
        <p14:creationId xmlns:p14="http://schemas.microsoft.com/office/powerpoint/2010/main" val="400098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F93E-6DF2-43F6-B195-6E4026EE0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BAC71-1AF8-472C-AF20-75FDEA538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</a:t>
            </a:r>
            <a:r>
              <a:rPr lang="en-IN" dirty="0" err="1"/>
              <a:t>latelets</a:t>
            </a:r>
            <a:r>
              <a:rPr lang="en-IN" dirty="0"/>
              <a:t> are one of the blood cells that are released from megakaryocytes</a:t>
            </a:r>
          </a:p>
          <a:p>
            <a:pPr marL="0" indent="0">
              <a:buNone/>
            </a:pPr>
            <a:r>
              <a:rPr lang="en-IN" dirty="0"/>
              <a:t>They have a vital roe in </a:t>
            </a:r>
            <a:r>
              <a:rPr lang="en-IN" dirty="0" err="1"/>
              <a:t>hemostasis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Normal count 150,000-450,000/</a:t>
            </a:r>
            <a:r>
              <a:rPr lang="en-IN" dirty="0" err="1"/>
              <a:t>micrL</a:t>
            </a:r>
            <a:endParaRPr lang="en-IN" dirty="0"/>
          </a:p>
          <a:p>
            <a:pPr marL="0" indent="0">
              <a:buNone/>
            </a:pPr>
            <a:r>
              <a:rPr lang="en-IN" dirty="0" err="1"/>
              <a:t>thrombopoetin</a:t>
            </a:r>
            <a:r>
              <a:rPr lang="en-IN" dirty="0"/>
              <a:t>[TPO]</a:t>
            </a:r>
          </a:p>
          <a:p>
            <a:pPr marL="0" indent="0">
              <a:buNone/>
            </a:pPr>
            <a:r>
              <a:rPr lang="en-IN" dirty="0"/>
              <a:t>Lifespan 7-10 days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8922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08B31-DDCE-43AE-9E85-4B8C0B441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Decreased production     Increased consumption</a:t>
            </a: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68937-B85B-49A7-898C-86FE822B9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5619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Marrow hypoplasia                              Immune mechanisms</a:t>
            </a:r>
          </a:p>
          <a:p>
            <a:r>
              <a:rPr lang="en-US" dirty="0"/>
              <a:t>Marrow infiltration                               coagulation activation</a:t>
            </a:r>
          </a:p>
          <a:p>
            <a:r>
              <a:rPr lang="en-US" dirty="0"/>
              <a:t>Hematinic deficiency                            mechanical pooling</a:t>
            </a:r>
          </a:p>
          <a:p>
            <a:r>
              <a:rPr lang="en-US" dirty="0"/>
              <a:t>Familial thrombocytopathies              thrombotic microangiopathies                                                                                                                                  </a:t>
            </a:r>
            <a:endParaRPr lang="en-IN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274D1EE5-81F1-42D3-9727-A0CCDF36E0E0}"/>
              </a:ext>
            </a:extLst>
          </p:cNvPr>
          <p:cNvSpPr/>
          <p:nvPr/>
        </p:nvSpPr>
        <p:spPr>
          <a:xfrm>
            <a:off x="2067951" y="1223889"/>
            <a:ext cx="576757" cy="12654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8C4EE58B-FA59-42C4-8F0E-0CF8FD5BBA2F}"/>
              </a:ext>
            </a:extLst>
          </p:cNvPr>
          <p:cNvSpPr/>
          <p:nvPr/>
        </p:nvSpPr>
        <p:spPr>
          <a:xfrm>
            <a:off x="8395248" y="1265786"/>
            <a:ext cx="576756" cy="1325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4273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DCED3-4A2E-418E-84A1-D1CF43A30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Decreased production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C8A17-D744-4EB2-8CE9-13D8F52EF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/>
              <a:t>1 marrow hypoplasia</a:t>
            </a:r>
          </a:p>
          <a:p>
            <a:pPr marL="0" indent="0">
              <a:buNone/>
            </a:pPr>
            <a:r>
              <a:rPr lang="en-US" dirty="0"/>
              <a:t> • Childhood bone marrow failure syndromes</a:t>
            </a:r>
          </a:p>
          <a:p>
            <a:pPr marL="0" indent="0">
              <a:buNone/>
            </a:pPr>
            <a:r>
              <a:rPr lang="en-US" dirty="0"/>
              <a:t>    e.g. Fanconi’s </a:t>
            </a:r>
            <a:r>
              <a:rPr lang="en-US" dirty="0" err="1"/>
              <a:t>anaemia</a:t>
            </a:r>
            <a:r>
              <a:rPr lang="en-US" dirty="0"/>
              <a:t>, dyskeratosis congenita, </a:t>
            </a:r>
            <a:r>
              <a:rPr lang="en-US" dirty="0" err="1"/>
              <a:t>amegakaryocytic</a:t>
            </a:r>
            <a:r>
              <a:rPr lang="en-US" dirty="0"/>
              <a:t>           thrombocytopenia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• Idiopathic aplastic </a:t>
            </a:r>
            <a:r>
              <a:rPr lang="en-US" dirty="0" err="1"/>
              <a:t>anaemia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• Drug-induced: </a:t>
            </a:r>
            <a:r>
              <a:rPr lang="en-US" dirty="0" err="1"/>
              <a:t>cytotoxics</a:t>
            </a:r>
            <a:r>
              <a:rPr lang="en-US" dirty="0"/>
              <a:t>, antimetabolites</a:t>
            </a:r>
          </a:p>
          <a:p>
            <a:pPr marL="0" indent="0">
              <a:buNone/>
            </a:pPr>
            <a:r>
              <a:rPr lang="en-US" dirty="0"/>
              <a:t> • Transfusion-associated graft-versus-host disease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250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29224-22F4-4781-B059-C2D2B6E54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2 .</a:t>
            </a:r>
            <a:r>
              <a:rPr lang="en-US" sz="3200" b="1" dirty="0"/>
              <a:t>Marrow infiltration</a:t>
            </a:r>
            <a:endParaRPr lang="en-IN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025FD-8A59-49AE-9AC7-874C7C321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• </a:t>
            </a:r>
            <a:r>
              <a:rPr lang="en-US" dirty="0" err="1"/>
              <a:t>Leukaemia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• Myeloma</a:t>
            </a:r>
          </a:p>
          <a:p>
            <a:pPr marL="0" indent="0">
              <a:buNone/>
            </a:pPr>
            <a:r>
              <a:rPr lang="en-US" dirty="0"/>
              <a:t> • Carcinoma (rare) </a:t>
            </a:r>
          </a:p>
          <a:p>
            <a:pPr marL="0" indent="0">
              <a:buNone/>
            </a:pPr>
            <a:r>
              <a:rPr lang="en-US" dirty="0"/>
              <a:t> • Myeloﬁbrosis</a:t>
            </a:r>
          </a:p>
          <a:p>
            <a:pPr marL="0" indent="0">
              <a:buNone/>
            </a:pPr>
            <a:r>
              <a:rPr lang="en-US" dirty="0"/>
              <a:t> • Osteopetrosis</a:t>
            </a:r>
          </a:p>
          <a:p>
            <a:pPr marL="0" indent="0">
              <a:buNone/>
            </a:pPr>
            <a:r>
              <a:rPr lang="en-US" dirty="0"/>
              <a:t> • Lysosomal storage disorders</a:t>
            </a:r>
          </a:p>
          <a:p>
            <a:pPr marL="0" indent="0">
              <a:buNone/>
            </a:pPr>
            <a:r>
              <a:rPr lang="en-US" dirty="0"/>
              <a:t>          e.g. Gaucher’s disease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076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976AF-6BC0-403E-8CB0-05158DD70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1E40B-CD84-46AD-A9F0-EF698739A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3 .</a:t>
            </a:r>
            <a:r>
              <a:rPr lang="en-US" sz="3200" b="1" dirty="0" err="1"/>
              <a:t>Haematinic</a:t>
            </a:r>
            <a:r>
              <a:rPr lang="en-US" sz="3200" b="1" dirty="0"/>
              <a:t> deﬁciency </a:t>
            </a:r>
          </a:p>
          <a:p>
            <a:pPr marL="0" indent="0">
              <a:buNone/>
            </a:pPr>
            <a:r>
              <a:rPr lang="en-US" dirty="0"/>
              <a:t>       • Vitamin B12 and/or folate deﬁciency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4. </a:t>
            </a:r>
            <a:r>
              <a:rPr lang="en-US" sz="3200" b="1" dirty="0"/>
              <a:t>Familial (macro-)thrombocytopathies</a:t>
            </a:r>
          </a:p>
          <a:p>
            <a:pPr marL="0" indent="0">
              <a:buNone/>
            </a:pPr>
            <a:r>
              <a:rPr lang="en-US" dirty="0"/>
              <a:t> • Myosin heavy chain abnormalities, e.g. Alport’s syndrome,                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/>
              <a:t>Fechtner’s</a:t>
            </a:r>
            <a:r>
              <a:rPr lang="en-US" dirty="0"/>
              <a:t> syndrome, May–</a:t>
            </a:r>
            <a:r>
              <a:rPr lang="en-US" dirty="0" err="1"/>
              <a:t>Hegglin</a:t>
            </a:r>
            <a:r>
              <a:rPr lang="en-US" dirty="0"/>
              <a:t> anomaly</a:t>
            </a:r>
          </a:p>
          <a:p>
            <a:pPr marL="0" indent="0">
              <a:buNone/>
            </a:pPr>
            <a:r>
              <a:rPr lang="en-US" dirty="0"/>
              <a:t> • Bernard–</a:t>
            </a:r>
            <a:r>
              <a:rPr lang="en-US" dirty="0" err="1"/>
              <a:t>Soulier</a:t>
            </a:r>
            <a:r>
              <a:rPr lang="en-US" dirty="0"/>
              <a:t> syndrome</a:t>
            </a:r>
          </a:p>
          <a:p>
            <a:pPr marL="0" indent="0">
              <a:buNone/>
            </a:pPr>
            <a:r>
              <a:rPr lang="en-US" dirty="0"/>
              <a:t> • Montreal platelet syndrome</a:t>
            </a:r>
          </a:p>
          <a:p>
            <a:pPr marL="0" indent="0">
              <a:buNone/>
            </a:pPr>
            <a:r>
              <a:rPr lang="en-US" dirty="0"/>
              <a:t> • </a:t>
            </a:r>
            <a:r>
              <a:rPr lang="en-US" dirty="0" err="1"/>
              <a:t>Wiskott</a:t>
            </a:r>
            <a:r>
              <a:rPr lang="en-US" dirty="0"/>
              <a:t>–Aldrich syndrome (small platelets)</a:t>
            </a:r>
          </a:p>
        </p:txBody>
      </p:sp>
    </p:spTree>
    <p:extLst>
      <p:ext uri="{BB962C8B-B14F-4D97-AF65-F5344CB8AC3E}">
        <p14:creationId xmlns:p14="http://schemas.microsoft.com/office/powerpoint/2010/main" val="3043876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3739A-AC43-4C5E-A9B1-CEB2E0DC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Increased consumption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32999-156C-4BE6-A1F1-E642F5058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sz="3500" b="1" dirty="0"/>
              <a:t>Immune mechanisms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• Idiopathic thrombocytopenic purpura*</a:t>
            </a:r>
          </a:p>
          <a:p>
            <a:pPr marL="0" indent="0">
              <a:buNone/>
            </a:pPr>
            <a:r>
              <a:rPr lang="en-IN" dirty="0"/>
              <a:t>• Neonatal alloimmune thrombocytopenia</a:t>
            </a:r>
          </a:p>
          <a:p>
            <a:pPr marL="0" indent="0">
              <a:buNone/>
            </a:pPr>
            <a:r>
              <a:rPr lang="en-IN" dirty="0"/>
              <a:t>• Post-transfusion purpura</a:t>
            </a:r>
          </a:p>
          <a:p>
            <a:pPr marL="0" indent="0">
              <a:buNone/>
            </a:pPr>
            <a:r>
              <a:rPr lang="en-IN" dirty="0"/>
              <a:t>• Drug-associated, especially quinine, vancomycin and heparin</a:t>
            </a:r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r>
              <a:rPr lang="en-IN" sz="3500" b="1" dirty="0"/>
              <a:t>Coagulation activation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 • Disseminated intravascular coagulation  </a:t>
            </a:r>
          </a:p>
        </p:txBody>
      </p:sp>
    </p:spTree>
    <p:extLst>
      <p:ext uri="{BB962C8B-B14F-4D97-AF65-F5344CB8AC3E}">
        <p14:creationId xmlns:p14="http://schemas.microsoft.com/office/powerpoint/2010/main" val="4236353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030F5-30E1-412A-9841-17122AFE5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BCEEE-4CCA-424E-B342-8F7C7D84E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sz="3500" b="1" dirty="0"/>
              <a:t>Mechanical pooling</a:t>
            </a:r>
          </a:p>
          <a:p>
            <a:pPr marL="0" indent="0">
              <a:buNone/>
            </a:pPr>
            <a:r>
              <a:rPr lang="en-IN" dirty="0"/>
              <a:t> • Hypersplenism</a:t>
            </a:r>
          </a:p>
          <a:p>
            <a:pPr marL="0" indent="0">
              <a:buNone/>
            </a:pP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sz="3500" b="1" dirty="0"/>
              <a:t>Thrombotic microangiopathies</a:t>
            </a:r>
          </a:p>
          <a:p>
            <a:pPr marL="0" indent="0">
              <a:buNone/>
            </a:pPr>
            <a:r>
              <a:rPr lang="en-IN" dirty="0"/>
              <a:t> • Haemolytic </a:t>
            </a:r>
            <a:r>
              <a:rPr lang="en-IN" dirty="0" err="1"/>
              <a:t>uraemic</a:t>
            </a:r>
            <a:r>
              <a:rPr lang="en-IN" dirty="0"/>
              <a:t> syndrome (HUS) and atypical HUS</a:t>
            </a:r>
          </a:p>
          <a:p>
            <a:pPr marL="0" indent="0">
              <a:buNone/>
            </a:pPr>
            <a:r>
              <a:rPr lang="en-IN" dirty="0"/>
              <a:t> • Liver disease</a:t>
            </a:r>
          </a:p>
          <a:p>
            <a:pPr marL="0" indent="0">
              <a:buNone/>
            </a:pPr>
            <a:r>
              <a:rPr lang="en-IN" dirty="0"/>
              <a:t> • Thrombotic thrombocytopenic purpura</a:t>
            </a:r>
          </a:p>
          <a:p>
            <a:pPr marL="0" indent="0">
              <a:buNone/>
            </a:pPr>
            <a:r>
              <a:rPr lang="en-IN" dirty="0"/>
              <a:t> • Pre-eclampsia</a:t>
            </a:r>
          </a:p>
          <a:p>
            <a:pPr marL="0" indent="0">
              <a:buNone/>
            </a:pPr>
            <a:r>
              <a:rPr lang="en-US" b="1" dirty="0"/>
              <a:t>Others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• Gestational thrombocytopenia </a:t>
            </a:r>
          </a:p>
          <a:p>
            <a:pPr marL="0" indent="0">
              <a:buNone/>
            </a:pPr>
            <a:r>
              <a:rPr lang="en-US" dirty="0"/>
              <a:t>• Type 2B von Willebrand disease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8850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ECFB5-D48F-43A9-BC59-F8CD7C741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approach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AA519-9DC3-4870-AB9B-5EFBE01DB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history and physical examination, results of the CBC, and review of the peripheral blood smear are all critical components in the initial evaluation of thrombocytopenic patients </a:t>
            </a:r>
          </a:p>
          <a:p>
            <a:r>
              <a:rPr lang="en-US" dirty="0"/>
              <a:t>  myelodysplasia can present with isolated thrombocytopenia, the bone marrow should be examined in patients presenting with isolated thrombocytopenia who are older than 60 years of age.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17916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BC7F3-37EE-465E-AFAA-0633E00B0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42EC1-7734-47D2-BF1B-2D9596539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examination can document an enlarged spleen, evidence of chronic liver disease</a:t>
            </a:r>
          </a:p>
          <a:p>
            <a:r>
              <a:rPr lang="en-US" dirty="0"/>
              <a:t> petechiae first appear in areas of increased venous pressure, the ankles and feet in an ambulatory patient</a:t>
            </a:r>
          </a:p>
          <a:p>
            <a:r>
              <a:rPr lang="en-US" dirty="0"/>
              <a:t> Wet purpura, blood blisters that form on the oral mucosa, are thought to denote an increased risk of life-threatening hemorrhage in the thrombocytopenic patient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0591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E6AA-720E-4749-8A63-E0AB3EC34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945032-4D0F-4869-A873-332903B056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65126"/>
            <a:ext cx="10017369" cy="6317028"/>
          </a:xfrm>
        </p:spPr>
      </p:pic>
    </p:spTree>
    <p:extLst>
      <p:ext uri="{BB962C8B-B14F-4D97-AF65-F5344CB8AC3E}">
        <p14:creationId xmlns:p14="http://schemas.microsoft.com/office/powerpoint/2010/main" val="1689497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B76F2-6997-4971-AAB4-980CBFF8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98869F-0036-4793-9272-A1B8E62E5C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" y="365125"/>
            <a:ext cx="11066585" cy="6127750"/>
          </a:xfrm>
        </p:spPr>
      </p:pic>
    </p:spTree>
    <p:extLst>
      <p:ext uri="{BB962C8B-B14F-4D97-AF65-F5344CB8AC3E}">
        <p14:creationId xmlns:p14="http://schemas.microsoft.com/office/powerpoint/2010/main" val="1147780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982F0-B94E-4CE4-A87F-373D956DD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Peripheral smear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0232B-E3BB-4C33-8189-4301141E3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A key step is to review thrombocytopenia  and able to rule out “</a:t>
            </a:r>
            <a:r>
              <a:rPr lang="en-US" b="1" dirty="0" err="1"/>
              <a:t>pseudothrombocytopenia</a:t>
            </a:r>
            <a:r>
              <a:rPr lang="en-US" b="1" dirty="0"/>
              <a:t>,” </a:t>
            </a:r>
          </a:p>
          <a:p>
            <a:r>
              <a:rPr lang="en-US" dirty="0"/>
              <a:t>It is an in vitro artifact resulting from platelet agglutination via antibodies (usually IgG, but also IgM and IgA) when the calcium content is decreased by blood collection in EDTA</a:t>
            </a:r>
          </a:p>
          <a:p>
            <a:r>
              <a:rPr lang="en-US" dirty="0"/>
              <a:t> sodium citrate (blue top tube) or heparin (green top tube) or a smear from a finger stick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5702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E0E5-1DC7-4D0D-A987-1489E8CDB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72CE0-6DFB-408A-8DC6-204187D83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 The most common </a:t>
            </a:r>
            <a:r>
              <a:rPr lang="en-US" dirty="0" err="1"/>
              <a:t>noniatrogenic</a:t>
            </a:r>
            <a:r>
              <a:rPr lang="en-US" dirty="0"/>
              <a:t> cause of thrombocytopenia</a:t>
            </a:r>
          </a:p>
          <a:p>
            <a:endParaRPr lang="en-US" dirty="0"/>
          </a:p>
          <a:p>
            <a:r>
              <a:rPr lang="en-US" dirty="0"/>
              <a:t> This may or may not be associated with laboratory evidence of disseminated intravascular coagulation (DIC), which is most commonly seen in patients with systemic infections with gram-negative bacteria</a:t>
            </a:r>
          </a:p>
          <a:p>
            <a:endParaRPr lang="en-US" dirty="0"/>
          </a:p>
          <a:p>
            <a:r>
              <a:rPr lang="en-US" dirty="0"/>
              <a:t> Infections can affect both platelet production and platelet survival.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94432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4E80-55F4-42CE-A01B-4E793CF27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2AD7E-AD91-4426-B26B-D48012EC0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immune mechanisms - as in infectious mononucleosis and early HIV infection.</a:t>
            </a:r>
          </a:p>
          <a:p>
            <a:r>
              <a:rPr lang="en-US" dirty="0"/>
              <a:t> Late in HIV infection, pancytopenia and decreased and dysplastic platelet production are more common.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2401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A9C0C-AECF-4BB6-9D85-248955283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Drug induced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CDD75-5824-4919-9ECF-1E3577DF6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A predictable decrease in platelet count occurs after treatment with many chemotherapeutic drugs due to bone marrow suppression </a:t>
            </a:r>
          </a:p>
          <a:p>
            <a:r>
              <a:rPr lang="en-US" dirty="0"/>
              <a:t> all drugs should be suspect in a patient with thrombocytopenia without an apparent cause and should be stopped, or substituted, if possible.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1654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E7B1B-DBE0-4CDB-B347-2918705B8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26BF2-3E55-4861-92EA-B3D4BEB6E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Classic drug-dependent antibodies are antibodies that react with specific platelet surface antigens and result in thrombocytopenia only when the drug is present.</a:t>
            </a:r>
          </a:p>
          <a:p>
            <a:r>
              <a:rPr lang="en-US" dirty="0"/>
              <a:t> they are more common with quinine and sulfonamides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9243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4956D-6B85-4358-A05B-D3610279C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D7D70-61F1-476E-A1F7-04239D010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The thrombocytopenia typically occurs after a period of initial exposure (median length 21 days), or upon re exposure</a:t>
            </a:r>
          </a:p>
          <a:p>
            <a:r>
              <a:rPr lang="en-US" dirty="0"/>
              <a:t> resolves in 7–10 days after drug withdrawal. </a:t>
            </a:r>
          </a:p>
          <a:p>
            <a:r>
              <a:rPr lang="en-US" dirty="0"/>
              <a:t>platelet </a:t>
            </a:r>
            <a:r>
              <a:rPr lang="en-US" dirty="0" err="1"/>
              <a:t>Gp</a:t>
            </a:r>
            <a:r>
              <a:rPr lang="en-US" dirty="0"/>
              <a:t> IIb/IIIa inhibitory drugs, such as abciximab, differs in that it may occur within 24 h of initial exposure. This appears to be due to the presence of naturally occurring antibodies that cross-react with the drug bound to the platelet.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1126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203B5-B5F3-4433-8BEB-EA99846D7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27CCFE-3290-4B3D-8774-1C1DBC74C1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599" cy="6127750"/>
          </a:xfrm>
        </p:spPr>
      </p:pic>
    </p:spTree>
    <p:extLst>
      <p:ext uri="{BB962C8B-B14F-4D97-AF65-F5344CB8AC3E}">
        <p14:creationId xmlns:p14="http://schemas.microsoft.com/office/powerpoint/2010/main" val="3720788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EB1B3-90B1-4F6C-826F-5AA91E6F1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HIT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21266-F9D7-4384-8866-034515C5C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(1) The thrombocytopenia is not usually severe,  rarely &lt;20,000/</a:t>
            </a:r>
            <a:r>
              <a:rPr lang="en-US" dirty="0" err="1"/>
              <a:t>μL</a:t>
            </a:r>
            <a:endParaRPr lang="en-US" dirty="0"/>
          </a:p>
          <a:p>
            <a:r>
              <a:rPr lang="en-US" dirty="0"/>
              <a:t> (2) Heparin-induced thrombocytopenia (HIT) is not associated with    </a:t>
            </a:r>
          </a:p>
          <a:p>
            <a:pPr marL="0" indent="0">
              <a:buNone/>
            </a:pPr>
            <a:r>
              <a:rPr lang="en-US" dirty="0"/>
              <a:t>       bleeding and, in fact, markedly increases the risk of thrombosis.</a:t>
            </a:r>
          </a:p>
          <a:p>
            <a:r>
              <a:rPr lang="en-US" dirty="0"/>
              <a:t>HIT results from antibody formation to a complex of the platelet-specific protein platelet factor 4 (PF4) and heparin. </a:t>
            </a:r>
          </a:p>
          <a:p>
            <a:r>
              <a:rPr lang="en-US" dirty="0"/>
              <a:t>The anti-heparin/PF4 antibody can activate platelets through the </a:t>
            </a:r>
            <a:r>
              <a:rPr lang="en-US" dirty="0" err="1"/>
              <a:t>FcγRIIa</a:t>
            </a:r>
            <a:r>
              <a:rPr lang="en-US" dirty="0"/>
              <a:t> receptor and also activate monocytes and endothelial cells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5240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BA913-7A3C-4D6F-B668-A956F056F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6E4E1-53BA-4F1C-8990-39E78C135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HIT can occur after exposure to low-molecular-weight heparin (LMWH) as well as unfractionated heparin (UFH), although it is more common with the latter. </a:t>
            </a:r>
          </a:p>
          <a:p>
            <a:r>
              <a:rPr lang="en-US" dirty="0"/>
              <a:t>heparin for 5–14 days </a:t>
            </a:r>
          </a:p>
          <a:p>
            <a:r>
              <a:rPr lang="en-US" dirty="0"/>
              <a:t> It occurs before 5 days in those who were exposed to heparin in the prior few weeks or months (&lt;~100 days) and have circulating anti-heparin/PF4 antibodies.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4646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04DE1-03CF-4603-BD26-8EC6AD4E7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4T,s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C1C11-1E8A-4E4F-B1F1-F6E7CD9D9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Thrombocytopenia</a:t>
            </a:r>
          </a:p>
          <a:p>
            <a:endParaRPr lang="en-US" dirty="0"/>
          </a:p>
          <a:p>
            <a:r>
              <a:rPr lang="en-US" dirty="0"/>
              <a:t> Timing of platelet count drop </a:t>
            </a:r>
          </a:p>
          <a:p>
            <a:endParaRPr lang="en-US" dirty="0"/>
          </a:p>
          <a:p>
            <a:r>
              <a:rPr lang="en-US" dirty="0"/>
              <a:t>Thrombosis and other sequelae such as localized skin reactions </a:t>
            </a:r>
          </a:p>
          <a:p>
            <a:endParaRPr lang="en-US" dirty="0"/>
          </a:p>
          <a:p>
            <a:r>
              <a:rPr lang="en-US" dirty="0"/>
              <a:t>other causes of thrombocytopenia not evident.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65420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056C9-669D-44D4-972B-2AF629EDC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C6812-AACB-4317-A976-D40662520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Early </a:t>
            </a:r>
            <a:r>
              <a:rPr lang="en-US" dirty="0" err="1"/>
              <a:t>recgnition</a:t>
            </a:r>
            <a:r>
              <a:rPr lang="en-US" dirty="0"/>
              <a:t> and stop the drug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Alternatives </a:t>
            </a:r>
          </a:p>
          <a:p>
            <a:endParaRPr lang="en-US" dirty="0"/>
          </a:p>
          <a:p>
            <a:r>
              <a:rPr lang="en-US" dirty="0"/>
              <a:t>   </a:t>
            </a:r>
            <a:r>
              <a:rPr lang="en-US" dirty="0" err="1"/>
              <a:t>argatroban</a:t>
            </a:r>
            <a:endParaRPr lang="en-US" dirty="0"/>
          </a:p>
          <a:p>
            <a:r>
              <a:rPr lang="en-US" dirty="0"/>
              <a:t>   Bivalirudin</a:t>
            </a:r>
          </a:p>
          <a:p>
            <a:r>
              <a:rPr lang="en-US" dirty="0"/>
              <a:t>   </a:t>
            </a:r>
            <a:r>
              <a:rPr lang="en-US" dirty="0" err="1"/>
              <a:t>Fondaparinax</a:t>
            </a:r>
            <a:endParaRPr lang="en-US" dirty="0"/>
          </a:p>
          <a:p>
            <a:r>
              <a:rPr lang="en-US" dirty="0"/>
              <a:t>   Danaparoid</a:t>
            </a:r>
          </a:p>
          <a:p>
            <a:r>
              <a:rPr lang="en-US" dirty="0">
                <a:solidFill>
                  <a:srgbClr val="FF0000"/>
                </a:solidFill>
              </a:rPr>
              <a:t>   HIT antibody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409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A84B1-917D-43AC-8040-D7AABF430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172C0-4917-4154-88E1-1BC231EEC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Anticoagulation is considered in HIT due to high chance of thrombosis</a:t>
            </a:r>
          </a:p>
          <a:p>
            <a:r>
              <a:rPr lang="en-US" dirty="0"/>
              <a:t>Evidence of thrombus-3-6 months of warfarin</a:t>
            </a:r>
          </a:p>
          <a:p>
            <a:r>
              <a:rPr lang="en-US" dirty="0"/>
              <a:t>No thrombus-until few days after platelet recovery or 1 month</a:t>
            </a:r>
          </a:p>
          <a:p>
            <a:r>
              <a:rPr lang="en-US" dirty="0"/>
              <a:t>Warfarin therapy should be </a:t>
            </a:r>
            <a:r>
              <a:rPr lang="en-US" dirty="0" err="1"/>
              <a:t>ovelaped</a:t>
            </a:r>
            <a:r>
              <a:rPr lang="en-US" dirty="0"/>
              <a:t> with DTI or Fondaparinux and after resolution of thrombocytopenia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329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9753F-4529-4F18-A7F4-309847B0B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Immune thrombocytopenic purpura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75EC5-1474-420A-B9B9-3B2CF6DAF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acquired disorder in which there is immune-mediated destruction of platelets and possibly inhibition of platelet release from the megakaryocyte.</a:t>
            </a:r>
          </a:p>
          <a:p>
            <a:pPr marL="0" indent="0">
              <a:buNone/>
            </a:pPr>
            <a:r>
              <a:rPr lang="en-US" b="1" dirty="0"/>
              <a:t>  Secondary ITP </a:t>
            </a:r>
          </a:p>
          <a:p>
            <a:r>
              <a:rPr lang="en-US" dirty="0"/>
              <a:t>systemic lupus erythematosus (SLE),  HIV and hepatitis C, are common causes. </a:t>
            </a:r>
          </a:p>
          <a:p>
            <a:r>
              <a:rPr lang="en-US" dirty="0"/>
              <a:t>The association of ITP with Helicobacter pylori infection is unclear but appears to have a geographic distribution.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1877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F0B57-F6CB-453E-B92E-FC22CEEFC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B44E6-C698-48A5-8BA5-199B39707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serologic testing is usually not helpful due to the low sensitivity and specificity of the current tests</a:t>
            </a:r>
          </a:p>
          <a:p>
            <a:r>
              <a:rPr lang="en-US" dirty="0"/>
              <a:t> The peripheral blood smear may show large platelets, with otherwise normal morphology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09259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0B895-E07A-4510-8457-24A7E8FC7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54E16-1EDA-4739-81E9-AFA4CE9E6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testing for HIV infection and hepatitis C .</a:t>
            </a:r>
          </a:p>
          <a:p>
            <a:r>
              <a:rPr lang="en-US" dirty="0"/>
              <a:t>Serologic testing for SLE, serum protein electrophoresis, immunoglobulin levels to potentially detect hypogammaglobulinemia, selective testing for IgA deficiency or monoclonal gammopathies, and testing for H. pylori </a:t>
            </a:r>
          </a:p>
          <a:p>
            <a:r>
              <a:rPr lang="en-US" dirty="0"/>
              <a:t>Anemia- direct antiglobulin testing (</a:t>
            </a:r>
            <a:r>
              <a:rPr lang="en-US" dirty="0" err="1"/>
              <a:t>Coombs’</a:t>
            </a:r>
            <a:r>
              <a:rPr lang="en-US" dirty="0"/>
              <a:t> test) should be performed to rule out combined autoimmune hemolytic anemia with ITP [Evans’ syndrome]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847118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9F354-5F0C-46FA-9DCD-5D006CA3E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C8FCB-5C13-4837-842B-F08E86A6C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Initial treatment in patients without significant bleeding symptoms, severe thrombocytopenia (&lt;5000/</a:t>
            </a:r>
            <a:r>
              <a:rPr lang="en-US" dirty="0" err="1"/>
              <a:t>μL</a:t>
            </a:r>
            <a:r>
              <a:rPr lang="en-US" dirty="0"/>
              <a:t>), or signs of impending bleeding (such as retinal hemorrhage or large oral mucosal hemorrhages) can be instituted as an outpatient using single agents- </a:t>
            </a:r>
            <a:r>
              <a:rPr lang="en-US" b="1" dirty="0"/>
              <a:t>prednisone at 1 mg/kg, </a:t>
            </a:r>
          </a:p>
          <a:p>
            <a:r>
              <a:rPr lang="en-US" dirty="0"/>
              <a:t> </a:t>
            </a:r>
            <a:r>
              <a:rPr lang="en-US" b="1" dirty="0"/>
              <a:t>Rh0(D) immune globulin therapy </a:t>
            </a:r>
            <a:r>
              <a:rPr lang="en-US" dirty="0"/>
              <a:t>(</a:t>
            </a:r>
            <a:r>
              <a:rPr lang="en-US" dirty="0" err="1"/>
              <a:t>WinRho</a:t>
            </a:r>
            <a:r>
              <a:rPr lang="en-US" dirty="0"/>
              <a:t> SDF), at 50–75 </a:t>
            </a:r>
            <a:r>
              <a:rPr lang="en-US" dirty="0" err="1"/>
              <a:t>μg</a:t>
            </a:r>
            <a:r>
              <a:rPr lang="en-US" dirty="0"/>
              <a:t>/kg </a:t>
            </a:r>
          </a:p>
          <a:p>
            <a:endParaRPr lang="en-US" dirty="0"/>
          </a:p>
          <a:p>
            <a:r>
              <a:rPr lang="en-US" dirty="0"/>
              <a:t> the mechanism of action is production of limited hemolysis, with antibody-coated cells “saturating” the Fc receptors, inhibiting Fc receptor function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08655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4BB86-1F2F-4D12-899F-C0F304DF8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BA5CB-50C4-4B76-8FCA-F613CE975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b="1" dirty="0" err="1"/>
              <a:t>IVIgG</a:t>
            </a:r>
            <a:r>
              <a:rPr lang="en-US" dirty="0"/>
              <a:t> is dosed at 1–2 g/kg total, given over 1–5 days</a:t>
            </a:r>
          </a:p>
          <a:p>
            <a:r>
              <a:rPr lang="en-US" dirty="0"/>
              <a:t> aseptic meningitis and renal failure.</a:t>
            </a:r>
          </a:p>
          <a:p>
            <a:r>
              <a:rPr lang="en-US" dirty="0"/>
              <a:t> Patients with severe ITP and/or symptoms of bleeding, hospital admission and combined-modality therapy is given using high-dose glucocorticoids with </a:t>
            </a:r>
            <a:r>
              <a:rPr lang="en-US" dirty="0" err="1"/>
              <a:t>IVIgG</a:t>
            </a:r>
            <a:r>
              <a:rPr lang="en-US" dirty="0"/>
              <a:t> or anti-Rh0(D) therapy </a:t>
            </a:r>
          </a:p>
          <a:p>
            <a:r>
              <a:rPr lang="en-US" dirty="0"/>
              <a:t>rituximab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8843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AD9A1-B594-42D1-B4E5-BBC551E57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9AFC4-DE6F-4BB0-86DC-B692B0D58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Splenectomy has been used for treatment of patients who relapse after glucocorticoids are tapered</a:t>
            </a:r>
          </a:p>
          <a:p>
            <a:r>
              <a:rPr lang="en-US" dirty="0"/>
              <a:t> TPO receptor agonists </a:t>
            </a:r>
          </a:p>
          <a:p>
            <a:pPr marL="0" indent="0">
              <a:buNone/>
            </a:pPr>
            <a:r>
              <a:rPr lang="en-IN" b="1" dirty="0"/>
              <a:t>           romiplostim</a:t>
            </a:r>
          </a:p>
          <a:p>
            <a:pPr marL="0" indent="0">
              <a:buNone/>
            </a:pPr>
            <a:r>
              <a:rPr lang="en-IN" b="1" dirty="0"/>
              <a:t>           </a:t>
            </a:r>
            <a:r>
              <a:rPr lang="en-IN" b="1" dirty="0" err="1"/>
              <a:t>eltrombopag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796634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9A571-3414-4D4F-A319-B2F8260F3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Inherited thrombocytopenia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E3072-1A42-4155-AC74-F5931F73D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Autosomal dominant</a:t>
            </a:r>
          </a:p>
          <a:p>
            <a:r>
              <a:rPr lang="en-US" dirty="0"/>
              <a:t>   May-</a:t>
            </a:r>
            <a:r>
              <a:rPr lang="en-US" dirty="0" err="1"/>
              <a:t>Hegglin</a:t>
            </a:r>
            <a:r>
              <a:rPr lang="en-US" dirty="0"/>
              <a:t> anomaly</a:t>
            </a:r>
          </a:p>
          <a:p>
            <a:r>
              <a:rPr lang="en-US" dirty="0"/>
              <a:t>    </a:t>
            </a:r>
            <a:r>
              <a:rPr lang="en-US" dirty="0" err="1"/>
              <a:t>Fechtner</a:t>
            </a:r>
            <a:r>
              <a:rPr lang="en-US" dirty="0"/>
              <a:t> syndrome</a:t>
            </a:r>
          </a:p>
          <a:p>
            <a:pPr marL="0" indent="0">
              <a:buNone/>
            </a:pPr>
            <a:r>
              <a:rPr lang="en-US" b="1" dirty="0"/>
              <a:t>Autosomal recessive</a:t>
            </a:r>
          </a:p>
          <a:p>
            <a:r>
              <a:rPr lang="en-US" dirty="0"/>
              <a:t> congenital </a:t>
            </a:r>
            <a:r>
              <a:rPr lang="en-US" dirty="0" err="1"/>
              <a:t>amegacaryocytic</a:t>
            </a:r>
            <a:r>
              <a:rPr lang="en-US" dirty="0"/>
              <a:t> thrombocytopenia</a:t>
            </a:r>
          </a:p>
          <a:p>
            <a:r>
              <a:rPr lang="en-US" dirty="0"/>
              <a:t>Thrombocytopenia with absent radii</a:t>
            </a:r>
          </a:p>
          <a:p>
            <a:r>
              <a:rPr lang="en-US" dirty="0"/>
              <a:t>Bernard </a:t>
            </a:r>
            <a:r>
              <a:rPr lang="en-US" dirty="0" err="1"/>
              <a:t>soulier</a:t>
            </a:r>
            <a:r>
              <a:rPr lang="en-US" dirty="0"/>
              <a:t> syndrome</a:t>
            </a:r>
          </a:p>
          <a:p>
            <a:pPr marL="0" indent="0">
              <a:buNone/>
            </a:pPr>
            <a:r>
              <a:rPr lang="en-US" b="1" dirty="0"/>
              <a:t>X-linked-    </a:t>
            </a:r>
            <a:r>
              <a:rPr lang="en-US" dirty="0"/>
              <a:t>  </a:t>
            </a:r>
            <a:r>
              <a:rPr lang="en-US" dirty="0" err="1"/>
              <a:t>Wiskot</a:t>
            </a:r>
            <a:r>
              <a:rPr lang="en-US" dirty="0"/>
              <a:t>-Aldrich syndrome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5729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8F670-A822-4BF1-B822-F822B6F2A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Thrombotic Thrombocytopenic Purpura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F2A23-22A5-4A1D-B79F-A06913474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 Pentad </a:t>
            </a:r>
            <a:r>
              <a:rPr lang="en-US" dirty="0"/>
              <a:t>of findings </a:t>
            </a:r>
          </a:p>
          <a:p>
            <a:r>
              <a:rPr lang="en-US" dirty="0"/>
              <a:t>microangiopathic hemolytic anemia</a:t>
            </a:r>
          </a:p>
          <a:p>
            <a:r>
              <a:rPr lang="en-US" dirty="0"/>
              <a:t> thrombocytopenia</a:t>
            </a:r>
          </a:p>
          <a:p>
            <a:r>
              <a:rPr lang="en-US" dirty="0"/>
              <a:t> renal failure </a:t>
            </a:r>
          </a:p>
          <a:p>
            <a:r>
              <a:rPr lang="en-US" dirty="0"/>
              <a:t>neurologic findings</a:t>
            </a:r>
          </a:p>
          <a:p>
            <a:r>
              <a:rPr lang="en-US" dirty="0"/>
              <a:t> fever</a:t>
            </a:r>
          </a:p>
          <a:p>
            <a:r>
              <a:rPr lang="en-US" dirty="0"/>
              <a:t> inherited (</a:t>
            </a:r>
            <a:r>
              <a:rPr lang="en-US" b="1" dirty="0"/>
              <a:t>Upshaw-Schulman syndrome</a:t>
            </a:r>
            <a:r>
              <a:rPr lang="en-US" dirty="0"/>
              <a:t>) and idiopathic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60471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BCA46-A684-4656-A1F7-D0423CE91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BC7AEE-79D8-4C83-9243-3AAC215EB2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86154"/>
            <a:ext cx="9566031" cy="5906721"/>
          </a:xfrm>
        </p:spPr>
      </p:pic>
    </p:spTree>
    <p:extLst>
      <p:ext uri="{BB962C8B-B14F-4D97-AF65-F5344CB8AC3E}">
        <p14:creationId xmlns:p14="http://schemas.microsoft.com/office/powerpoint/2010/main" val="17495661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CB460-1DE2-480A-9764-26BE3E715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65BBC-1ABB-498F-B21C-B697CE42E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increased lactate dehydrogenase and indirect bilirubin,</a:t>
            </a:r>
          </a:p>
          <a:p>
            <a:r>
              <a:rPr lang="en-US" dirty="0"/>
              <a:t> decreased haptoglobin, and increased reticulocyte count</a:t>
            </a:r>
          </a:p>
          <a:p>
            <a:r>
              <a:rPr lang="en-US" dirty="0"/>
              <a:t> with a negative direct antiglobulin test. </a:t>
            </a:r>
          </a:p>
          <a:p>
            <a:r>
              <a:rPr lang="en-US" dirty="0"/>
              <a:t>The peripheral smear should be examined for evidence of schistocytes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20106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8AC6E-1065-49F2-8BFD-32C0252D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87CB8-026E-48EA-AC41-148038CDA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Plasma exchange remains the mainstay of treatment of TTP. ADAMTS13 antibody-mediated TTP (idiopathic TTP) appears to respond best to plasma exchange. Plasma exchange is continued until the platelet count is normal and signs of hemolysis are resolved for at least 2 days. </a:t>
            </a:r>
          </a:p>
          <a:p>
            <a:r>
              <a:rPr lang="en-US" dirty="0"/>
              <a:t>Glucocorticoids  used as an adjunct to plasma exchange</a:t>
            </a:r>
          </a:p>
          <a:p>
            <a:r>
              <a:rPr lang="en-IN" dirty="0"/>
              <a:t>rituximab, vincristine, cyclophosphamide, and splenectomy, with rituximab </a:t>
            </a:r>
          </a:p>
        </p:txBody>
      </p:sp>
    </p:spTree>
    <p:extLst>
      <p:ext uri="{BB962C8B-B14F-4D97-AF65-F5344CB8AC3E}">
        <p14:creationId xmlns:p14="http://schemas.microsoft.com/office/powerpoint/2010/main" val="16790853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3692A-0440-4246-B252-A66958064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Hemolytic uremic syndrome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15552-8DDF-47EC-A264-521E3814B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 HUS is a syndrome characterized by acute renal failure, microangiopathic </a:t>
            </a:r>
            <a:r>
              <a:rPr lang="en-IN" dirty="0" err="1"/>
              <a:t>hemolytic</a:t>
            </a:r>
            <a:r>
              <a:rPr lang="en-IN" dirty="0"/>
              <a:t> </a:t>
            </a:r>
            <a:r>
              <a:rPr lang="en-IN" dirty="0" err="1"/>
              <a:t>anemia</a:t>
            </a:r>
            <a:r>
              <a:rPr lang="en-IN" dirty="0"/>
              <a:t>, and thrombocytopenia.</a:t>
            </a:r>
          </a:p>
          <a:p>
            <a:r>
              <a:rPr lang="en-IN" dirty="0"/>
              <a:t> preceded by an episode of </a:t>
            </a:r>
            <a:r>
              <a:rPr lang="en-IN" dirty="0" err="1"/>
              <a:t>diarrhea</a:t>
            </a:r>
            <a:r>
              <a:rPr lang="en-IN" dirty="0"/>
              <a:t>, often </a:t>
            </a:r>
            <a:r>
              <a:rPr lang="en-IN" dirty="0" err="1"/>
              <a:t>hemorrhagic</a:t>
            </a:r>
            <a:r>
              <a:rPr lang="en-IN" dirty="0"/>
              <a:t> in nature, predominantly in children- Escherichia coli O157:H7 </a:t>
            </a:r>
          </a:p>
          <a:p>
            <a:r>
              <a:rPr lang="en-US" dirty="0"/>
              <a:t> ADAMTS13 levels are generally reported to be normal in HUS</a:t>
            </a:r>
          </a:p>
          <a:p>
            <a:r>
              <a:rPr lang="en-US" dirty="0"/>
              <a:t>Treatment is mainly supportive</a:t>
            </a:r>
          </a:p>
          <a:p>
            <a:r>
              <a:rPr lang="en-IN" dirty="0"/>
              <a:t>eculizumab [C5  blocker] and  plasma exchange</a:t>
            </a:r>
          </a:p>
        </p:txBody>
      </p:sp>
    </p:spTree>
    <p:extLst>
      <p:ext uri="{BB962C8B-B14F-4D97-AF65-F5344CB8AC3E}">
        <p14:creationId xmlns:p14="http://schemas.microsoft.com/office/powerpoint/2010/main" val="31663581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92DBD-3069-4552-BDFE-2200B3AF0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7E9B2-3E50-4985-8ADA-8CCF4C499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278283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2040</TotalTime>
  <Words>1480</Words>
  <Application>Microsoft Office PowerPoint</Application>
  <PresentationFormat>Widescreen</PresentationFormat>
  <Paragraphs>175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Approach to thrombocytopenia</vt:lpstr>
      <vt:lpstr>introduction</vt:lpstr>
      <vt:lpstr>Decreased production     Increased consumption</vt:lpstr>
      <vt:lpstr>Decreased production</vt:lpstr>
      <vt:lpstr>2 .Marrow infiltration</vt:lpstr>
      <vt:lpstr>PowerPoint Presentation</vt:lpstr>
      <vt:lpstr>Increased consumption</vt:lpstr>
      <vt:lpstr>PowerPoint Presentation</vt:lpstr>
      <vt:lpstr>approach</vt:lpstr>
      <vt:lpstr>PowerPoint Presentation</vt:lpstr>
      <vt:lpstr>PowerPoint Presentation</vt:lpstr>
      <vt:lpstr>PowerPoint Presentation</vt:lpstr>
      <vt:lpstr>Peripheral smear</vt:lpstr>
      <vt:lpstr>infection</vt:lpstr>
      <vt:lpstr>PowerPoint Presentation</vt:lpstr>
      <vt:lpstr>Drug induced</vt:lpstr>
      <vt:lpstr>PowerPoint Presentation</vt:lpstr>
      <vt:lpstr> </vt:lpstr>
      <vt:lpstr>PowerPoint Presentation</vt:lpstr>
      <vt:lpstr>HIT</vt:lpstr>
      <vt:lpstr>PowerPoint Presentation</vt:lpstr>
      <vt:lpstr>4T,s</vt:lpstr>
      <vt:lpstr>treatment</vt:lpstr>
      <vt:lpstr>PowerPoint Presentation</vt:lpstr>
      <vt:lpstr>Immune thrombocytopenic purpura</vt:lpstr>
      <vt:lpstr>PowerPoint Presentation</vt:lpstr>
      <vt:lpstr>PowerPoint Presentation</vt:lpstr>
      <vt:lpstr>treatment</vt:lpstr>
      <vt:lpstr>PowerPoint Presentation</vt:lpstr>
      <vt:lpstr>PowerPoint Presentation</vt:lpstr>
      <vt:lpstr>Inherited thrombocytopenia</vt:lpstr>
      <vt:lpstr>Thrombotic Thrombocytopenic Purpura </vt:lpstr>
      <vt:lpstr>PowerPoint Presentation</vt:lpstr>
      <vt:lpstr>PowerPoint Presentation</vt:lpstr>
      <vt:lpstr>PowerPoint Presentation</vt:lpstr>
      <vt:lpstr>Hemolytic uremic syndrome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Ticagrelor and Aspirin or Aspirin alone  in Acute Ischemic Stroke or TIA</dc:title>
  <dc:creator>MIDHUN</dc:creator>
  <cp:lastModifiedBy>MIDHUN</cp:lastModifiedBy>
  <cp:revision>97</cp:revision>
  <dcterms:created xsi:type="dcterms:W3CDTF">2021-03-30T06:29:22Z</dcterms:created>
  <dcterms:modified xsi:type="dcterms:W3CDTF">2021-08-24T02:19:43Z</dcterms:modified>
</cp:coreProperties>
</file>