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97" r:id="rId14"/>
    <p:sldId id="269" r:id="rId15"/>
    <p:sldId id="270" r:id="rId16"/>
    <p:sldId id="271" r:id="rId17"/>
    <p:sldId id="272" r:id="rId18"/>
    <p:sldId id="268" r:id="rId19"/>
    <p:sldId id="273" r:id="rId20"/>
    <p:sldId id="274" r:id="rId21"/>
    <p:sldId id="317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8" r:id="rId40"/>
    <p:sldId id="292" r:id="rId41"/>
    <p:sldId id="293" r:id="rId42"/>
    <p:sldId id="294" r:id="rId43"/>
    <p:sldId id="295" r:id="rId44"/>
    <p:sldId id="316" r:id="rId45"/>
    <p:sldId id="296" r:id="rId46"/>
    <p:sldId id="299" r:id="rId47"/>
    <p:sldId id="300" r:id="rId48"/>
    <p:sldId id="301" r:id="rId49"/>
    <p:sldId id="302" r:id="rId50"/>
    <p:sldId id="306" r:id="rId51"/>
    <p:sldId id="303" r:id="rId52"/>
    <p:sldId id="304" r:id="rId53"/>
    <p:sldId id="305" r:id="rId54"/>
    <p:sldId id="307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C7F726-C6F9-4A5D-B71E-7DA0142C0EC3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348849D-39B7-4619-B1D4-26FFF7680345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lnSpc>
              <a:spcPct val="200000"/>
            </a:lnSpc>
          </a:pPr>
          <a:r>
            <a:rPr lang="en-US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DECREASED CONSCIOUSNESS</a:t>
          </a:r>
          <a:endParaRPr lang="en-IN" b="1" dirty="0">
            <a:solidFill>
              <a:schemeClr val="bg2">
                <a:lumMod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515569E-FDFA-4DCE-A5CC-D0AE0CFC887F}" type="parTrans" cxnId="{4B520953-A46B-4BAE-943F-BD9E9AA1FE3F}">
      <dgm:prSet/>
      <dgm:spPr/>
      <dgm:t>
        <a:bodyPr/>
        <a:lstStyle/>
        <a:p>
          <a:endParaRPr lang="en-IN"/>
        </a:p>
      </dgm:t>
    </dgm:pt>
    <dgm:pt modelId="{B73B9F8C-812A-48FF-9E75-BA80EB0E0FC8}" type="sibTrans" cxnId="{4B520953-A46B-4BAE-943F-BD9E9AA1FE3F}">
      <dgm:prSet/>
      <dgm:spPr/>
      <dgm:t>
        <a:bodyPr/>
        <a:lstStyle/>
        <a:p>
          <a:endParaRPr lang="en-IN"/>
        </a:p>
      </dgm:t>
    </dgm:pt>
    <dgm:pt modelId="{006EB69B-CD97-40B5-975A-EF38827E6065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6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raised ICP</a:t>
          </a:r>
          <a:endParaRPr lang="en-IN" sz="1600" b="1" dirty="0">
            <a:solidFill>
              <a:schemeClr val="bg2">
                <a:lumMod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0C4F10-2034-4CBC-82D5-503E06A8A41F}" type="parTrans" cxnId="{55E1A942-FA93-4ECF-BC05-834A2D96494B}">
      <dgm:prSet/>
      <dgm:spPr/>
      <dgm:t>
        <a:bodyPr/>
        <a:lstStyle/>
        <a:p>
          <a:endParaRPr lang="en-IN"/>
        </a:p>
      </dgm:t>
    </dgm:pt>
    <dgm:pt modelId="{4928D7D3-B109-4D84-9A93-34FECCAE12DA}" type="sibTrans" cxnId="{55E1A942-FA93-4ECF-BC05-834A2D96494B}">
      <dgm:prSet/>
      <dgm:spPr/>
      <dgm:t>
        <a:bodyPr/>
        <a:lstStyle/>
        <a:p>
          <a:endParaRPr lang="en-IN"/>
        </a:p>
      </dgm:t>
    </dgm:pt>
    <dgm:pt modelId="{C277CED4-E9B9-4B09-A12C-6996811B7FE5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US" sz="12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SEIZURES</a:t>
          </a:r>
          <a:endParaRPr lang="en-IN" sz="1200" b="1" dirty="0">
            <a:solidFill>
              <a:schemeClr val="bg2">
                <a:lumMod val="10000"/>
              </a:schemeClr>
            </a:solidFill>
          </a:endParaRPr>
        </a:p>
      </dgm:t>
    </dgm:pt>
    <dgm:pt modelId="{0E11E381-F874-48A5-A7D1-0BA1EA85B8FD}" type="parTrans" cxnId="{36AF839D-D13E-4883-B7F0-A1627193EAC6}">
      <dgm:prSet/>
      <dgm:spPr/>
      <dgm:t>
        <a:bodyPr/>
        <a:lstStyle/>
        <a:p>
          <a:endParaRPr lang="en-IN"/>
        </a:p>
      </dgm:t>
    </dgm:pt>
    <dgm:pt modelId="{E3E6E198-2C70-43EE-AD4D-0DBBD58566EF}" type="sibTrans" cxnId="{36AF839D-D13E-4883-B7F0-A1627193EAC6}">
      <dgm:prSet/>
      <dgm:spPr/>
      <dgm:t>
        <a:bodyPr/>
        <a:lstStyle/>
        <a:p>
          <a:endParaRPr lang="en-IN"/>
        </a:p>
      </dgm:t>
    </dgm:pt>
    <dgm:pt modelId="{45E26B97-3DEF-4C11-AC96-2323C0EE36B2}">
      <dgm:prSet phldrT="[Text]"/>
      <dgm:spPr/>
      <dgm:t>
        <a:bodyPr/>
        <a:lstStyle/>
        <a:p>
          <a:endParaRPr lang="en-IN"/>
        </a:p>
      </dgm:t>
    </dgm:pt>
    <dgm:pt modelId="{4B492E3C-75D7-4496-AB2E-10B6E9DE1EC6}" type="parTrans" cxnId="{ED728312-D27E-4B17-9560-7EE80CCDBF86}">
      <dgm:prSet/>
      <dgm:spPr/>
      <dgm:t>
        <a:bodyPr/>
        <a:lstStyle/>
        <a:p>
          <a:endParaRPr lang="en-IN"/>
        </a:p>
      </dgm:t>
    </dgm:pt>
    <dgm:pt modelId="{A8376DC5-EC12-441B-BD26-97C0F07C8277}" type="sibTrans" cxnId="{ED728312-D27E-4B17-9560-7EE80CCDBF86}">
      <dgm:prSet/>
      <dgm:spPr/>
      <dgm:t>
        <a:bodyPr/>
        <a:lstStyle/>
        <a:p>
          <a:endParaRPr lang="en-IN"/>
        </a:p>
      </dgm:t>
    </dgm:pt>
    <dgm:pt modelId="{72AF7C68-0031-43A3-BAC6-A90608391690}" type="pres">
      <dgm:prSet presAssocID="{EEC7F726-C6F9-4A5D-B71E-7DA0142C0EC3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1F7F789-33F9-4D39-ACCA-77C1FEB30084}" type="pres">
      <dgm:prSet presAssocID="{C348849D-39B7-4619-B1D4-26FFF7680345}" presName="gear1" presStyleLbl="node1" presStyleIdx="0" presStyleCnt="3">
        <dgm:presLayoutVars>
          <dgm:chMax val="1"/>
          <dgm:bulletEnabled val="1"/>
        </dgm:presLayoutVars>
      </dgm:prSet>
      <dgm:spPr/>
    </dgm:pt>
    <dgm:pt modelId="{3A36C6BF-9DD8-49AA-9EF2-1C4DC6E06D60}" type="pres">
      <dgm:prSet presAssocID="{C348849D-39B7-4619-B1D4-26FFF7680345}" presName="gear1srcNode" presStyleLbl="node1" presStyleIdx="0" presStyleCnt="3"/>
      <dgm:spPr/>
    </dgm:pt>
    <dgm:pt modelId="{A9D14F97-E5CE-426B-9022-C8A7A5636890}" type="pres">
      <dgm:prSet presAssocID="{C348849D-39B7-4619-B1D4-26FFF7680345}" presName="gear1dstNode" presStyleLbl="node1" presStyleIdx="0" presStyleCnt="3"/>
      <dgm:spPr/>
    </dgm:pt>
    <dgm:pt modelId="{DAB239A1-4EDA-4E9C-8DE6-2655C86A718B}" type="pres">
      <dgm:prSet presAssocID="{006EB69B-CD97-40B5-975A-EF38827E6065}" presName="gear2" presStyleLbl="node1" presStyleIdx="1" presStyleCnt="3" custLinFactNeighborX="-1813" custLinFactNeighborY="-895">
        <dgm:presLayoutVars>
          <dgm:chMax val="1"/>
          <dgm:bulletEnabled val="1"/>
        </dgm:presLayoutVars>
      </dgm:prSet>
      <dgm:spPr/>
    </dgm:pt>
    <dgm:pt modelId="{BE2ECD5E-23D1-4561-8F36-78F89F958011}" type="pres">
      <dgm:prSet presAssocID="{006EB69B-CD97-40B5-975A-EF38827E6065}" presName="gear2srcNode" presStyleLbl="node1" presStyleIdx="1" presStyleCnt="3"/>
      <dgm:spPr/>
    </dgm:pt>
    <dgm:pt modelId="{005BE193-9D1A-475C-A4EA-D962039E28BC}" type="pres">
      <dgm:prSet presAssocID="{006EB69B-CD97-40B5-975A-EF38827E6065}" presName="gear2dstNode" presStyleLbl="node1" presStyleIdx="1" presStyleCnt="3"/>
      <dgm:spPr/>
    </dgm:pt>
    <dgm:pt modelId="{3B75CE48-46FB-4E90-8E9A-479FD23DB88E}" type="pres">
      <dgm:prSet presAssocID="{C277CED4-E9B9-4B09-A12C-6996811B7FE5}" presName="gear3" presStyleLbl="node1" presStyleIdx="2" presStyleCnt="3"/>
      <dgm:spPr/>
    </dgm:pt>
    <dgm:pt modelId="{A1F37227-B04A-4864-B241-9BF862C5E9FD}" type="pres">
      <dgm:prSet presAssocID="{C277CED4-E9B9-4B09-A12C-6996811B7FE5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C7A17BE8-033F-414C-B9CF-D4D61556A3B0}" type="pres">
      <dgm:prSet presAssocID="{C277CED4-E9B9-4B09-A12C-6996811B7FE5}" presName="gear3srcNode" presStyleLbl="node1" presStyleIdx="2" presStyleCnt="3"/>
      <dgm:spPr/>
    </dgm:pt>
    <dgm:pt modelId="{75DFDEA5-0D71-46C9-884A-707AA4A0094F}" type="pres">
      <dgm:prSet presAssocID="{C277CED4-E9B9-4B09-A12C-6996811B7FE5}" presName="gear3dstNode" presStyleLbl="node1" presStyleIdx="2" presStyleCnt="3"/>
      <dgm:spPr/>
    </dgm:pt>
    <dgm:pt modelId="{095D02A9-CFDE-4783-8148-B688B04DD0E8}" type="pres">
      <dgm:prSet presAssocID="{B73B9F8C-812A-48FF-9E75-BA80EB0E0FC8}" presName="connector1" presStyleLbl="sibTrans2D1" presStyleIdx="0" presStyleCnt="3"/>
      <dgm:spPr/>
    </dgm:pt>
    <dgm:pt modelId="{B4CD727D-9CDC-47FD-8966-2E071309581D}" type="pres">
      <dgm:prSet presAssocID="{4928D7D3-B109-4D84-9A93-34FECCAE12DA}" presName="connector2" presStyleLbl="sibTrans2D1" presStyleIdx="1" presStyleCnt="3"/>
      <dgm:spPr/>
    </dgm:pt>
    <dgm:pt modelId="{5218C050-77D8-49F9-864E-8830DE477EE2}" type="pres">
      <dgm:prSet presAssocID="{E3E6E198-2C70-43EE-AD4D-0DBBD58566EF}" presName="connector3" presStyleLbl="sibTrans2D1" presStyleIdx="2" presStyleCnt="3"/>
      <dgm:spPr/>
    </dgm:pt>
  </dgm:ptLst>
  <dgm:cxnLst>
    <dgm:cxn modelId="{ED728312-D27E-4B17-9560-7EE80CCDBF86}" srcId="{EEC7F726-C6F9-4A5D-B71E-7DA0142C0EC3}" destId="{45E26B97-3DEF-4C11-AC96-2323C0EE36B2}" srcOrd="3" destOrd="0" parTransId="{4B492E3C-75D7-4496-AB2E-10B6E9DE1EC6}" sibTransId="{A8376DC5-EC12-441B-BD26-97C0F07C8277}"/>
    <dgm:cxn modelId="{6E37842B-D989-4C31-B1F1-C00A5F474D48}" type="presOf" srcId="{006EB69B-CD97-40B5-975A-EF38827E6065}" destId="{DAB239A1-4EDA-4E9C-8DE6-2655C86A718B}" srcOrd="0" destOrd="0" presId="urn:microsoft.com/office/officeart/2005/8/layout/gear1"/>
    <dgm:cxn modelId="{98B3EC32-055E-404E-BA66-9F3303B60076}" type="presOf" srcId="{C277CED4-E9B9-4B09-A12C-6996811B7FE5}" destId="{3B75CE48-46FB-4E90-8E9A-479FD23DB88E}" srcOrd="0" destOrd="0" presId="urn:microsoft.com/office/officeart/2005/8/layout/gear1"/>
    <dgm:cxn modelId="{30012936-4748-4474-AD1C-F8E7415D4FAC}" type="presOf" srcId="{4928D7D3-B109-4D84-9A93-34FECCAE12DA}" destId="{B4CD727D-9CDC-47FD-8966-2E071309581D}" srcOrd="0" destOrd="0" presId="urn:microsoft.com/office/officeart/2005/8/layout/gear1"/>
    <dgm:cxn modelId="{2567CA36-E82E-4772-94F0-16C8672DEEF6}" type="presOf" srcId="{C348849D-39B7-4619-B1D4-26FFF7680345}" destId="{3A36C6BF-9DD8-49AA-9EF2-1C4DC6E06D60}" srcOrd="1" destOrd="0" presId="urn:microsoft.com/office/officeart/2005/8/layout/gear1"/>
    <dgm:cxn modelId="{8741483C-1066-4FED-862B-DB99DE842BDF}" type="presOf" srcId="{C277CED4-E9B9-4B09-A12C-6996811B7FE5}" destId="{C7A17BE8-033F-414C-B9CF-D4D61556A3B0}" srcOrd="2" destOrd="0" presId="urn:microsoft.com/office/officeart/2005/8/layout/gear1"/>
    <dgm:cxn modelId="{55E1A942-FA93-4ECF-BC05-834A2D96494B}" srcId="{EEC7F726-C6F9-4A5D-B71E-7DA0142C0EC3}" destId="{006EB69B-CD97-40B5-975A-EF38827E6065}" srcOrd="1" destOrd="0" parTransId="{3C0C4F10-2034-4CBC-82D5-503E06A8A41F}" sibTransId="{4928D7D3-B109-4D84-9A93-34FECCAE12DA}"/>
    <dgm:cxn modelId="{3476C563-6205-4CB1-B809-F25DDA38004A}" type="presOf" srcId="{B73B9F8C-812A-48FF-9E75-BA80EB0E0FC8}" destId="{095D02A9-CFDE-4783-8148-B688B04DD0E8}" srcOrd="0" destOrd="0" presId="urn:microsoft.com/office/officeart/2005/8/layout/gear1"/>
    <dgm:cxn modelId="{F3C1434A-F1F7-49A6-819A-338737B17EAB}" type="presOf" srcId="{E3E6E198-2C70-43EE-AD4D-0DBBD58566EF}" destId="{5218C050-77D8-49F9-864E-8830DE477EE2}" srcOrd="0" destOrd="0" presId="urn:microsoft.com/office/officeart/2005/8/layout/gear1"/>
    <dgm:cxn modelId="{4B520953-A46B-4BAE-943F-BD9E9AA1FE3F}" srcId="{EEC7F726-C6F9-4A5D-B71E-7DA0142C0EC3}" destId="{C348849D-39B7-4619-B1D4-26FFF7680345}" srcOrd="0" destOrd="0" parTransId="{7515569E-FDFA-4DCE-A5CC-D0AE0CFC887F}" sibTransId="{B73B9F8C-812A-48FF-9E75-BA80EB0E0FC8}"/>
    <dgm:cxn modelId="{34CF3F80-630A-4657-AE0E-12BC3EB0FD88}" type="presOf" srcId="{006EB69B-CD97-40B5-975A-EF38827E6065}" destId="{BE2ECD5E-23D1-4561-8F36-78F89F958011}" srcOrd="1" destOrd="0" presId="urn:microsoft.com/office/officeart/2005/8/layout/gear1"/>
    <dgm:cxn modelId="{F77B998E-9FD3-4BA5-982B-90D4BBABD099}" type="presOf" srcId="{C348849D-39B7-4619-B1D4-26FFF7680345}" destId="{A9D14F97-E5CE-426B-9022-C8A7A5636890}" srcOrd="2" destOrd="0" presId="urn:microsoft.com/office/officeart/2005/8/layout/gear1"/>
    <dgm:cxn modelId="{7FEA4497-6BD9-41C1-B7F9-860D29C55B92}" type="presOf" srcId="{C277CED4-E9B9-4B09-A12C-6996811B7FE5}" destId="{A1F37227-B04A-4864-B241-9BF862C5E9FD}" srcOrd="1" destOrd="0" presId="urn:microsoft.com/office/officeart/2005/8/layout/gear1"/>
    <dgm:cxn modelId="{36AF839D-D13E-4883-B7F0-A1627193EAC6}" srcId="{EEC7F726-C6F9-4A5D-B71E-7DA0142C0EC3}" destId="{C277CED4-E9B9-4B09-A12C-6996811B7FE5}" srcOrd="2" destOrd="0" parTransId="{0E11E381-F874-48A5-A7D1-0BA1EA85B8FD}" sibTransId="{E3E6E198-2C70-43EE-AD4D-0DBBD58566EF}"/>
    <dgm:cxn modelId="{BE22FD9D-4A3B-448B-9560-56D8FED16D57}" type="presOf" srcId="{C277CED4-E9B9-4B09-A12C-6996811B7FE5}" destId="{75DFDEA5-0D71-46C9-884A-707AA4A0094F}" srcOrd="3" destOrd="0" presId="urn:microsoft.com/office/officeart/2005/8/layout/gear1"/>
    <dgm:cxn modelId="{BB7218B4-9B8D-4484-8D47-9A1DF270DC03}" type="presOf" srcId="{EEC7F726-C6F9-4A5D-B71E-7DA0142C0EC3}" destId="{72AF7C68-0031-43A3-BAC6-A90608391690}" srcOrd="0" destOrd="0" presId="urn:microsoft.com/office/officeart/2005/8/layout/gear1"/>
    <dgm:cxn modelId="{09980DD9-D76E-492F-9E90-A6B085096671}" type="presOf" srcId="{C348849D-39B7-4619-B1D4-26FFF7680345}" destId="{21F7F789-33F9-4D39-ACCA-77C1FEB30084}" srcOrd="0" destOrd="0" presId="urn:microsoft.com/office/officeart/2005/8/layout/gear1"/>
    <dgm:cxn modelId="{1C5D64E0-D8C9-485F-B3BA-1F560E84757B}" type="presOf" srcId="{006EB69B-CD97-40B5-975A-EF38827E6065}" destId="{005BE193-9D1A-475C-A4EA-D962039E28BC}" srcOrd="2" destOrd="0" presId="urn:microsoft.com/office/officeart/2005/8/layout/gear1"/>
    <dgm:cxn modelId="{191A7C03-DBF6-4389-8669-9433F788E88D}" type="presParOf" srcId="{72AF7C68-0031-43A3-BAC6-A90608391690}" destId="{21F7F789-33F9-4D39-ACCA-77C1FEB30084}" srcOrd="0" destOrd="0" presId="urn:microsoft.com/office/officeart/2005/8/layout/gear1"/>
    <dgm:cxn modelId="{2A57913E-B2A7-4241-B6BE-7B601FE62C48}" type="presParOf" srcId="{72AF7C68-0031-43A3-BAC6-A90608391690}" destId="{3A36C6BF-9DD8-49AA-9EF2-1C4DC6E06D60}" srcOrd="1" destOrd="0" presId="urn:microsoft.com/office/officeart/2005/8/layout/gear1"/>
    <dgm:cxn modelId="{09EBAEFD-6A8B-469D-AFC8-C08D0E73A0E9}" type="presParOf" srcId="{72AF7C68-0031-43A3-BAC6-A90608391690}" destId="{A9D14F97-E5CE-426B-9022-C8A7A5636890}" srcOrd="2" destOrd="0" presId="urn:microsoft.com/office/officeart/2005/8/layout/gear1"/>
    <dgm:cxn modelId="{130A5DDE-5E10-49F6-894D-CEC351FAEF54}" type="presParOf" srcId="{72AF7C68-0031-43A3-BAC6-A90608391690}" destId="{DAB239A1-4EDA-4E9C-8DE6-2655C86A718B}" srcOrd="3" destOrd="0" presId="urn:microsoft.com/office/officeart/2005/8/layout/gear1"/>
    <dgm:cxn modelId="{722CBC3D-C5A3-4D32-AE0D-9876588C16D0}" type="presParOf" srcId="{72AF7C68-0031-43A3-BAC6-A90608391690}" destId="{BE2ECD5E-23D1-4561-8F36-78F89F958011}" srcOrd="4" destOrd="0" presId="urn:microsoft.com/office/officeart/2005/8/layout/gear1"/>
    <dgm:cxn modelId="{3486D19B-F0CE-41A3-A34B-A6F0E8041F75}" type="presParOf" srcId="{72AF7C68-0031-43A3-BAC6-A90608391690}" destId="{005BE193-9D1A-475C-A4EA-D962039E28BC}" srcOrd="5" destOrd="0" presId="urn:microsoft.com/office/officeart/2005/8/layout/gear1"/>
    <dgm:cxn modelId="{434538B1-203C-425F-8591-1FC68978370C}" type="presParOf" srcId="{72AF7C68-0031-43A3-BAC6-A90608391690}" destId="{3B75CE48-46FB-4E90-8E9A-479FD23DB88E}" srcOrd="6" destOrd="0" presId="urn:microsoft.com/office/officeart/2005/8/layout/gear1"/>
    <dgm:cxn modelId="{93E60DEA-53A6-439D-B5CD-38215C2DAC01}" type="presParOf" srcId="{72AF7C68-0031-43A3-BAC6-A90608391690}" destId="{A1F37227-B04A-4864-B241-9BF862C5E9FD}" srcOrd="7" destOrd="0" presId="urn:microsoft.com/office/officeart/2005/8/layout/gear1"/>
    <dgm:cxn modelId="{0F7170C9-CFBC-45FE-AB16-592E3831A469}" type="presParOf" srcId="{72AF7C68-0031-43A3-BAC6-A90608391690}" destId="{C7A17BE8-033F-414C-B9CF-D4D61556A3B0}" srcOrd="8" destOrd="0" presId="urn:microsoft.com/office/officeart/2005/8/layout/gear1"/>
    <dgm:cxn modelId="{AFCA030C-7AAF-4ED9-B296-EF1C02E54966}" type="presParOf" srcId="{72AF7C68-0031-43A3-BAC6-A90608391690}" destId="{75DFDEA5-0D71-46C9-884A-707AA4A0094F}" srcOrd="9" destOrd="0" presId="urn:microsoft.com/office/officeart/2005/8/layout/gear1"/>
    <dgm:cxn modelId="{98814C0B-9260-4132-AFAA-9B1E53DC0D8E}" type="presParOf" srcId="{72AF7C68-0031-43A3-BAC6-A90608391690}" destId="{095D02A9-CFDE-4783-8148-B688B04DD0E8}" srcOrd="10" destOrd="0" presId="urn:microsoft.com/office/officeart/2005/8/layout/gear1"/>
    <dgm:cxn modelId="{C2F1B9CD-B96B-4675-9B5B-B3BA1CA14A36}" type="presParOf" srcId="{72AF7C68-0031-43A3-BAC6-A90608391690}" destId="{B4CD727D-9CDC-47FD-8966-2E071309581D}" srcOrd="11" destOrd="0" presId="urn:microsoft.com/office/officeart/2005/8/layout/gear1"/>
    <dgm:cxn modelId="{F49CE6F3-1834-4979-A85F-1D9620D09D07}" type="presParOf" srcId="{72AF7C68-0031-43A3-BAC6-A90608391690}" destId="{5218C050-77D8-49F9-864E-8830DE477EE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F7F789-33F9-4D39-ACCA-77C1FEB30084}">
      <dsp:nvSpPr>
        <dsp:cNvPr id="0" name=""/>
        <dsp:cNvSpPr/>
      </dsp:nvSpPr>
      <dsp:spPr>
        <a:xfrm>
          <a:off x="3774415" y="1904926"/>
          <a:ext cx="2328242" cy="2328242"/>
        </a:xfrm>
        <a:prstGeom prst="gear9">
          <a:avLst/>
        </a:prstGeom>
        <a:solidFill>
          <a:schemeClr val="tx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DECREASED CONSCIOUSNESS</a:t>
          </a:r>
          <a:endParaRPr lang="en-IN" sz="1200" b="1" kern="1200" dirty="0">
            <a:solidFill>
              <a:schemeClr val="bg2">
                <a:lumMod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42495" y="2450306"/>
        <a:ext cx="1392082" cy="1196764"/>
      </dsp:txXfrm>
    </dsp:sp>
    <dsp:sp modelId="{DAB239A1-4EDA-4E9C-8DE6-2655C86A718B}">
      <dsp:nvSpPr>
        <dsp:cNvPr id="0" name=""/>
        <dsp:cNvSpPr/>
      </dsp:nvSpPr>
      <dsp:spPr>
        <a:xfrm>
          <a:off x="2389102" y="1339459"/>
          <a:ext cx="1693267" cy="1693267"/>
        </a:xfrm>
        <a:prstGeom prst="gear6">
          <a:avLst/>
        </a:prstGeom>
        <a:solidFill>
          <a:schemeClr val="accent4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raised ICP</a:t>
          </a:r>
          <a:endParaRPr lang="en-IN" sz="1600" b="1" kern="1200" dirty="0">
            <a:solidFill>
              <a:schemeClr val="bg2">
                <a:lumMod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15387" y="1768320"/>
        <a:ext cx="840697" cy="835545"/>
      </dsp:txXfrm>
    </dsp:sp>
    <dsp:sp modelId="{3B75CE48-46FB-4E90-8E9A-479FD23DB88E}">
      <dsp:nvSpPr>
        <dsp:cNvPr id="0" name=""/>
        <dsp:cNvSpPr/>
      </dsp:nvSpPr>
      <dsp:spPr>
        <a:xfrm rot="20700000">
          <a:off x="3368204" y="186432"/>
          <a:ext cx="1659056" cy="1659056"/>
        </a:xfrm>
        <a:prstGeom prst="gear6">
          <a:avLst/>
        </a:prstGeom>
        <a:solidFill>
          <a:schemeClr val="bg2">
            <a:lumMod val="9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SEIZURES</a:t>
          </a:r>
          <a:endParaRPr lang="en-IN" sz="1200" b="1" kern="1200" dirty="0">
            <a:solidFill>
              <a:schemeClr val="bg2">
                <a:lumMod val="10000"/>
              </a:schemeClr>
            </a:solidFill>
          </a:endParaRPr>
        </a:p>
      </dsp:txBody>
      <dsp:txXfrm rot="-20700000">
        <a:off x="3732083" y="550311"/>
        <a:ext cx="931297" cy="931297"/>
      </dsp:txXfrm>
    </dsp:sp>
    <dsp:sp modelId="{095D02A9-CFDE-4783-8148-B688B04DD0E8}">
      <dsp:nvSpPr>
        <dsp:cNvPr id="0" name=""/>
        <dsp:cNvSpPr/>
      </dsp:nvSpPr>
      <dsp:spPr>
        <a:xfrm>
          <a:off x="3595815" y="1553356"/>
          <a:ext cx="2980150" cy="2980150"/>
        </a:xfrm>
        <a:prstGeom prst="circularArrow">
          <a:avLst>
            <a:gd name="adj1" fmla="val 4688"/>
            <a:gd name="adj2" fmla="val 299029"/>
            <a:gd name="adj3" fmla="val 2517156"/>
            <a:gd name="adj4" fmla="val 15859145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D727D-9CDC-47FD-8966-2E071309581D}">
      <dsp:nvSpPr>
        <dsp:cNvPr id="0" name=""/>
        <dsp:cNvSpPr/>
      </dsp:nvSpPr>
      <dsp:spPr>
        <a:xfrm>
          <a:off x="2119927" y="979791"/>
          <a:ext cx="2165265" cy="216526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18C050-77D8-49F9-864E-8830DE477EE2}">
      <dsp:nvSpPr>
        <dsp:cNvPr id="0" name=""/>
        <dsp:cNvSpPr/>
      </dsp:nvSpPr>
      <dsp:spPr>
        <a:xfrm>
          <a:off x="2984447" y="-177130"/>
          <a:ext cx="2334592" cy="233459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3575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4526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506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485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290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698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614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721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31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2499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2274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2187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151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9534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332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5674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9E97E-11CC-46AA-867A-C0EFF067B52C}" type="datetimeFigureOut">
              <a:rPr lang="en-IN" smtClean="0"/>
              <a:t>02-09-2021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A21CD4E-543E-4A24-8410-EBD072FF1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88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4836D-C75C-470D-BBBB-31CE6D887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232681"/>
            <a:ext cx="7690199" cy="164630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 MENINGITIS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27164-CA8D-4648-9020-7AC0B11E2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9057360" cy="109689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 HAREESH M V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JUNIOR RESIDENT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MEDICINE</a:t>
            </a:r>
            <a:endParaRPr lang="en-I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865F7A-FAD3-46EC-BB49-FA656A921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7" y="3428999"/>
            <a:ext cx="3843864" cy="321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1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9199E-054F-4AA0-A309-98FF26532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 MENINGITIS</a:t>
            </a:r>
            <a:endParaRPr lang="en-IN" sz="2800" u="sn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122BD-16AE-4806-B6B5-C195A39A8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4" y="1469429"/>
            <a:ext cx="10305933" cy="576262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BACTERIAL MENINGITIS &amp; ACUTE VIRAL MENINGITIS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A36C7A-FE03-4D06-AFA7-4855793E255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Epidemiology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Etiopathogenesis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presentation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71E961B-E603-4851-83C8-AF45FE077B8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2090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DB747-7565-4B95-8C33-A484B1ECD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3173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 BACTERIAL MENINGITIS </a:t>
            </a:r>
            <a:br>
              <a:rPr lang="en-IN" u="sng" dirty="0">
                <a:solidFill>
                  <a:schemeClr val="accent4">
                    <a:lumMod val="75000"/>
                  </a:schemeClr>
                </a:solidFill>
              </a:rPr>
            </a:br>
            <a:endParaRPr lang="en-IN" u="sn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FAC48-9AC9-4E5B-8C97-D126C9E20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83" y="1651247"/>
            <a:ext cx="10813001" cy="439011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Acute purulent infection within the subarachnoid space (SAS)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339F424-FFCB-43D1-BA60-D29DE0C1E6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2832194"/>
              </p:ext>
            </p:extLst>
          </p:nvPr>
        </p:nvGraphicFramePr>
        <p:xfrm>
          <a:off x="-568171" y="2403680"/>
          <a:ext cx="7972148" cy="4233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64073545-093A-42BC-9056-CADD0662AE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6927" y="2255612"/>
            <a:ext cx="2024047" cy="20240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49CC93-0A36-4891-A565-208DBE01C621}"/>
              </a:ext>
            </a:extLst>
          </p:cNvPr>
          <p:cNvSpPr txBox="1"/>
          <p:nvPr/>
        </p:nvSpPr>
        <p:spPr>
          <a:xfrm>
            <a:off x="7270812" y="3708723"/>
            <a:ext cx="4065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*MENINGOENCEPHALITIS</a:t>
            </a:r>
            <a:endParaRPr lang="en-IN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876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B7722-CD0E-4DF7-A52A-4BB9B4BFE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50" y="319597"/>
            <a:ext cx="8856752" cy="5721766"/>
          </a:xfrm>
        </p:spPr>
        <p:txBody>
          <a:bodyPr/>
          <a:lstStyle/>
          <a:p>
            <a:pPr marL="0" indent="0" algn="ctr">
              <a:buNone/>
            </a:pPr>
            <a:r>
              <a:rPr lang="en-IN" sz="2400" b="1" u="sng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EPIDEMIOLOGY 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form of suppurative CNS infection</a:t>
            </a:r>
          </a:p>
          <a:p>
            <a:pPr marL="0" indent="0">
              <a:buNone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organisms most often responsible for community-acquired bacterial meningitis 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N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 pneumoniae (~50%),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Neisseria meningitidis (~25%),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B streptococci (~15%),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Listeria monocytogenes (~10%).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Haemophilus influenzae type b &lt;10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605884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DA1DB-9340-4003-9CA7-98142FBBF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61" y="692459"/>
            <a:ext cx="10653204" cy="53489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pneumoniae 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cause of meningitis in adults &gt;20 years of age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Predisposing conditions : pneumococcal pneumonia. 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Risk factors : acute or chronic pneumococcal sinusitis or otitis media, alcoholism, diabetes, splenectomy, hypogammaglobulinemia, complement deficiency, and head trauma with basilar skull fracture and CSF rhinorrhea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mortality rate remains ~20% despite antibiotic therapy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32D2C3-5FDD-47DB-8DAA-D7D4B2345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471" y="540381"/>
            <a:ext cx="381000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49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DC2E0-2962-4150-85C1-388884AC2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73" y="479395"/>
            <a:ext cx="9667782" cy="5561968"/>
          </a:xfrm>
        </p:spPr>
        <p:txBody>
          <a:bodyPr/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i="1" u="sng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 meningitidis </a:t>
            </a:r>
          </a:p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presence of petechial or purpuric skin lesions : important clue </a:t>
            </a:r>
          </a:p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Fulminant meningitis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progressing to death within hours of symptom onset. </a:t>
            </a:r>
          </a:p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Nasopharyngeal colonization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asymptomatic carrier state / invasive meningococcal disease. </a:t>
            </a:r>
          </a:p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with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deficiencies of any of the complement components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including properdin, are highly susceptible to meningococcal infections.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86EB36-AC71-4D48-B661-167D3E01C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06" y="257453"/>
            <a:ext cx="3568321" cy="262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53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E6B7F-6630-4B44-9372-9F6C7287C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50" y="541539"/>
            <a:ext cx="8815526" cy="5499824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quadrivalent (</a:t>
            </a:r>
            <a:r>
              <a:rPr lang="en-US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serogroups A, C, W-135, and 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meningococcal glycoconjugate vaccine: 11- to 18-year</a:t>
            </a:r>
          </a:p>
          <a:p>
            <a:pPr>
              <a:lnSpc>
                <a:spcPct val="2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vaccine does not contain serogroup B, which is responsible for one-third of cases of meningococcal disease. </a:t>
            </a:r>
          </a:p>
          <a:p>
            <a:pPr>
              <a:lnSpc>
                <a:spcPct val="2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16–23 years : </a:t>
            </a:r>
            <a:r>
              <a:rPr lang="en-US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serogroup B meningococcal (</a:t>
            </a:r>
            <a:r>
              <a:rPr lang="en-US" sz="20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MenB</a:t>
            </a:r>
            <a:r>
              <a:rPr lang="en-US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vaccine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ACIP recommendation)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2A188D-F948-479F-BE81-B30C842CF0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501" b="40024"/>
          <a:stretch/>
        </p:blipFill>
        <p:spPr>
          <a:xfrm>
            <a:off x="8284746" y="3293616"/>
            <a:ext cx="3123060" cy="234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337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B69C4-F376-4AEA-9E84-E7D6CD278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128" y="648071"/>
            <a:ext cx="8847874" cy="539329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IN" sz="2400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Gram-negative bacilli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Meningitis in individuals with chronic and debilitating diseases such as </a:t>
            </a:r>
            <a:r>
              <a:rPr lang="en-IN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diabetes, cirrhosis, or alcoholism and in those with chronic urinary tract infections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Complicate </a:t>
            </a:r>
            <a:r>
              <a:rPr lang="en-IN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neurosurgical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procedures: craniotomy, and head trauma associated with CSF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rhinorrhea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otorrhea.</a:t>
            </a:r>
          </a:p>
        </p:txBody>
      </p:sp>
    </p:spTree>
    <p:extLst>
      <p:ext uri="{BB962C8B-B14F-4D97-AF65-F5344CB8AC3E}">
        <p14:creationId xmlns:p14="http://schemas.microsoft.com/office/powerpoint/2010/main" val="1581946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039E0-48DA-482B-B38E-F5857DD47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61" y="497151"/>
            <a:ext cx="9543495" cy="5544212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000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H. influenzae type b (Hib)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Hib conjugate vaccine dramatically declined meningitis in children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frequently, H. influenzae causes meningitis in unvaccinated children and older adults, and non-b H. influenzae is an emerging pathogen.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126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B9C2F-EED6-41AD-A179-09BB1B6DF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83" y="745725"/>
            <a:ext cx="9907480" cy="5295638"/>
          </a:xfrm>
        </p:spPr>
        <p:txBody>
          <a:bodyPr/>
          <a:lstStyle/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4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 monocytogenes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Increasingly important cause of meningitis in neonates (60 years, and immunocompromised individuals of all ages.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is acquired by ingesting foods contaminated by listeria.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Foodborne human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listerial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infection :  from contaminated coleslaw, milk, soft cheeses, and several types of “ready-to-eat” foods, including delicatessen meat and uncooked hotdogs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795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07ECEFC-0EBA-430A-AC91-FF561C7F9E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844181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7480249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0846256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19984949"/>
                    </a:ext>
                  </a:extLst>
                </a:gridCol>
              </a:tblGrid>
              <a:tr h="807599">
                <a:tc>
                  <a:txBody>
                    <a:bodyPr/>
                    <a:lstStyle/>
                    <a:p>
                      <a:r>
                        <a:rPr lang="en-US" dirty="0"/>
                        <a:t>Meningitis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Etiological agent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Special features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325518"/>
                  </a:ext>
                </a:extLst>
              </a:tr>
              <a:tr h="141000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Otitis, mastoiditis, and sinusitis 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Meningitis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Streptococci sp., gram-negative anaerobes, Staphylococcus aureus, Haemophilus sp., and Enterobacteriaceae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398552"/>
                  </a:ext>
                </a:extLst>
              </a:tr>
              <a:tr h="8075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Meningitis complicating endocarditis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viridans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streptococci, S. aureus, Streptococcus </a:t>
                      </a:r>
                      <a:r>
                        <a:rPr lang="en-IN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bovis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the HACEK group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674389"/>
                  </a:ext>
                </a:extLst>
              </a:tr>
              <a:tr h="141000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meningitis in neonates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B Streptococcus, or Streptococcus agalactiae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individuals aged &gt;50 years, particularly those with underlying diseases 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978940"/>
                  </a:ext>
                </a:extLst>
              </a:tr>
              <a:tr h="242279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meningitis that occurs following invasive neurosurgical procedures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aureus and coagulase-negative staphylococci 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shunting procedures for hydrocephalus, or as a complication of the use of subcutaneous Ommaya reservoirs for administration of intrathecal chemotherapy.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144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472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9C523-87FC-41A7-83F0-41DE4EBC7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717" y="1"/>
            <a:ext cx="10892901" cy="6041362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en-IN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C10A8A-DDF8-4C55-A545-F6C899FC1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29" t="15923" r="28932" b="8738"/>
          <a:stretch/>
        </p:blipFill>
        <p:spPr>
          <a:xfrm>
            <a:off x="0" y="506027"/>
            <a:ext cx="12192000" cy="635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21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38135-C577-4F67-BB81-BDA504F77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2492" y="816638"/>
            <a:ext cx="8997751" cy="576262"/>
          </a:xfrm>
        </p:spPr>
        <p:txBody>
          <a:bodyPr/>
          <a:lstStyle/>
          <a:p>
            <a:pPr algn="ctr"/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PRESENTATION </a:t>
            </a:r>
          </a:p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DAA1F-1ED9-41A8-BC78-E9A0286CE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4" y="2278637"/>
            <a:ext cx="4185623" cy="3164998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Fever 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Headache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stiff neck, 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altered level of consciousness. 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9933FF-DC8B-4D5D-BAF0-56A907F8F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62492" y="1414365"/>
            <a:ext cx="9198758" cy="576262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acute fulminant illness /subacute infection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 clinical triad of meningitis :  fever, headache, and nuchal rigidity</a:t>
            </a:r>
            <a:endParaRPr lang="en-IN" sz="2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5E23D-8366-4F1F-A6FF-FC8DF30A1B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79506" y="2399894"/>
            <a:ext cx="4185617" cy="3304117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Nausea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vomiting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photophobia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1962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4BF81-61D2-4CC7-B9F8-7CFDD9B6F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62" y="603683"/>
            <a:ext cx="8901140" cy="5437680"/>
          </a:xfrm>
        </p:spPr>
        <p:txBody>
          <a:bodyPr/>
          <a:lstStyle/>
          <a:p>
            <a:pPr marL="0" indent="0">
              <a:buNone/>
            </a:pP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Nuchal rigidity (“stiff neck”) </a:t>
            </a:r>
          </a:p>
          <a:p>
            <a:pPr>
              <a:lnSpc>
                <a:spcPct val="2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 pathognomonic sign of meningeal irritation </a:t>
            </a:r>
          </a:p>
          <a:p>
            <a:pPr>
              <a:lnSpc>
                <a:spcPct val="2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when the neck resists passive flexion. </a:t>
            </a:r>
          </a:p>
          <a:p>
            <a:pPr>
              <a:lnSpc>
                <a:spcPct val="2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Kernig’s and Brudzinski’s signs are also classic signs</a:t>
            </a:r>
          </a:p>
          <a:p>
            <a:pPr>
              <a:lnSpc>
                <a:spcPct val="2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 prevalence of cervical spine disease in older individuals may result in false-positive tests for nuchal rigidity.</a:t>
            </a: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50000"/>
              </a:lnSpc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2760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7E11A-9CD5-4DA0-85F9-75D85BF3C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272" y="355107"/>
            <a:ext cx="7199790" cy="568625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Kernig’s sign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elicited with the patient in the supine position.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thigh is flexed on the abdomen, with the knee flexed; attempts to passively extend the knee elicit pain when meningeal irritation is present.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Brudzinski’s sign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elicited with the patient in the supine position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when passive flexion of the neck results in spontaneous flexion of the hips and knees.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may be absent or reduced in very young or elderly patients, immunocompromised individuals, or patients with a severely depressed mental status. 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104F01-9B3B-42EF-AEFB-E6E15E485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42" y="0"/>
            <a:ext cx="3668959" cy="30144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48AC47-7986-46F8-B70B-C089764D94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42" y="3429000"/>
            <a:ext cx="3668959" cy="291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89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2122C-7E03-4FC2-9119-8CE2042D5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905" y="1003177"/>
            <a:ext cx="8247355" cy="503818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Seizures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 as part of the initial presentation of bacterial meningitis or during the course of the illness in 20–40% of patients.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Focal seizures : due to focal arterial ischemia or infarction, cortical venous thrombosis with hemorrhage, or focal edema.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Generalized seizure activity and status epilepticus : hyponatremia, cerebral anoxia, or, less commonly, the toxic effects of antimicrobial agents.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decreased level of consciousness occurs in &gt;75% of patients and can vary from lethargy to coma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1A0D4C0-803F-4FB2-9148-1B52433E2F58}"/>
              </a:ext>
            </a:extLst>
          </p:cNvPr>
          <p:cNvGrpSpPr/>
          <p:nvPr/>
        </p:nvGrpSpPr>
        <p:grpSpPr>
          <a:xfrm>
            <a:off x="8975324" y="664140"/>
            <a:ext cx="2450237" cy="2460800"/>
            <a:chOff x="3368204" y="186432"/>
            <a:chExt cx="1659056" cy="1659056"/>
          </a:xfrm>
        </p:grpSpPr>
        <p:sp>
          <p:nvSpPr>
            <p:cNvPr id="5" name="Shape 4">
              <a:extLst>
                <a:ext uri="{FF2B5EF4-FFF2-40B4-BE49-F238E27FC236}">
                  <a16:creationId xmlns:a16="http://schemas.microsoft.com/office/drawing/2014/main" id="{B4D050A9-D5D3-4B03-8E21-276C555E27BA}"/>
                </a:ext>
              </a:extLst>
            </p:cNvPr>
            <p:cNvSpPr/>
            <p:nvPr/>
          </p:nvSpPr>
          <p:spPr>
            <a:xfrm rot="20700000">
              <a:off x="3368204" y="186432"/>
              <a:ext cx="1659056" cy="1659056"/>
            </a:xfrm>
            <a:prstGeom prst="gear6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Shape 4">
              <a:extLst>
                <a:ext uri="{FF2B5EF4-FFF2-40B4-BE49-F238E27FC236}">
                  <a16:creationId xmlns:a16="http://schemas.microsoft.com/office/drawing/2014/main" id="{0253D28D-5394-4C31-820E-3DDE960BCF49}"/>
                </a:ext>
              </a:extLst>
            </p:cNvPr>
            <p:cNvSpPr txBox="1"/>
            <p:nvPr/>
          </p:nvSpPr>
          <p:spPr>
            <a:xfrm>
              <a:off x="3732083" y="550311"/>
              <a:ext cx="931297" cy="9312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SEIZURES</a:t>
              </a:r>
              <a:endParaRPr lang="en-IN" sz="1200" b="1" kern="12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6253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ECA90-6E7D-49B0-B5F8-54D3DFC6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681" y="506027"/>
            <a:ext cx="10502283" cy="5535335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4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Raised ICP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 of bacterial meningitis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cause of obtundation and coma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90% of patients will have a CSF opening pressure &gt;180 mmH2 O, and 20% have opening pressures &gt;400 mmH2 O.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disastrous complication of increased ICP is cerebral herniation.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incidence of herniation in patients with bacterial meningitis : 1- 8% of cases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554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8EDD6-750F-408E-8EE3-B74AD8B8F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61" y="372863"/>
            <a:ext cx="8851037" cy="56685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Signs of increased ICP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deteriorating or reduced level of consciousness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Papilledema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Dilated poorly reactive pupils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Sixth nerve palsies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Decerebrate posturing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cushing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reflex (bradycardia, hypertension, and irregular respirations).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F355DE-6B05-490C-A1A9-6AB900FB73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07" t="29255" r="37670" b="19871"/>
          <a:stretch/>
        </p:blipFill>
        <p:spPr>
          <a:xfrm>
            <a:off x="6096000" y="887767"/>
            <a:ext cx="4193740" cy="350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807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65CAB-B628-47DB-9B5F-D07CD9018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17" y="266330"/>
            <a:ext cx="9463596" cy="5775033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 </a:t>
            </a:r>
          </a:p>
          <a:p>
            <a:pPr marL="457200" indent="-457200">
              <a:buAutoNum type="arabicParenR"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CSF Analysis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8A1521-A37A-4075-99D4-C579A4B141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71" t="25114" r="8616" b="24272"/>
          <a:stretch/>
        </p:blipFill>
        <p:spPr>
          <a:xfrm>
            <a:off x="1627573" y="1402672"/>
            <a:ext cx="6486618" cy="456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44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842EF-169C-4000-A116-A78FDD10A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39" y="266330"/>
            <a:ext cx="10306975" cy="577503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Neuroimaging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Almost all patients with bacterial meningitis will have neuroimaging studies performed during the course of their illness.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MRI is preferred over CT because of its superiority in demonstrating areas of cerebral edema and ischemia.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bacterial meningitis:  diffuse meningeal enhancement is often seen after the administration of gadolinium.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Meningeal enhancement is not diagnostic of meningitis but occurs in any CNS disease associated with increased blood-brain barrier permeability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254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58FC16-2B92-44E8-AD56-2B912F8B7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97" y="891082"/>
            <a:ext cx="4297655" cy="429765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0FB431-ABA1-4FBA-BD46-1CFF02519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475" y="891082"/>
            <a:ext cx="6747953" cy="506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5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0E0C8-5E44-47FD-B780-9C776F590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73" y="372862"/>
            <a:ext cx="10475650" cy="58148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DIAGNOSIS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Viral meningoencephalitis &amp; HSV encephalitis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Rocky Mountain spotted fever (RMSF)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Ehrlichioses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Focal suppurative CNS infections: subdural &amp; epidural empyema and brain abscess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Subarachnoid </a:t>
            </a: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hemorrhage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484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E59EB-FA13-40F3-99B7-6BA9B73D9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107" y="727969"/>
            <a:ext cx="8918895" cy="5313393"/>
          </a:xfrm>
        </p:spPr>
        <p:txBody>
          <a:bodyPr/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medication-induced hypersensitivity meningitis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chemical meningitis : rupture of </a:t>
            </a: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tumor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contents into the CSF (e.g., from a cystic glioma or craniopharyngioma epidermoid or dermoid cyst)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carcinomatous or lymphomatous meningitis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meningitis associated with inflammatory disorders : sarcoid, systemic lupus erythematosus (SLE), and </a:t>
            </a: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Behçet’s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syndrome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pituitary apoplexy;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uveomeningitic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syndromes (Vogt </a:t>
            </a:r>
            <a:r>
              <a:rPr lang="en-I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Koyanagi</a:t>
            </a: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-Harada syndrome)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7931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29979-DC7D-41CE-98D9-280C37C80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5" y="665825"/>
            <a:ext cx="8874507" cy="53755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EMPIRICAL ANTIMICROBIAL THERAPY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ANTIMICROBIAL THERAPY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ADJUNCTIVE THERAPY</a:t>
            </a:r>
            <a:endParaRPr lang="en-IN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9575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1E17E-3CDA-47D4-9D34-ED48EB722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266331"/>
            <a:ext cx="9587883" cy="5775032"/>
          </a:xfrm>
        </p:spPr>
        <p:txBody>
          <a:bodyPr/>
          <a:lstStyle/>
          <a:p>
            <a:pPr marL="0" indent="0" algn="ctr">
              <a:buNone/>
            </a:pPr>
            <a:r>
              <a:rPr lang="en-IN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EMPIRICAL ANTIMICROBIAL THERAPY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Bacterial meningitis is a medical emergency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begin antibiotic therapy within 60 min of a patient’s arrival in the emergency room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Empirical antimicrobial therapy is initiated in patients with suspected bacterial meningitis before the results of CSF Gram’s stain and culture are known.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pneumoniae &amp; N. meningitidis : most common etiologic organisms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776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796D-F0BC-4FF6-A0D5-D2CA3EE08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99495"/>
            <a:ext cx="8715242" cy="5641867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Combination of </a:t>
            </a:r>
            <a:r>
              <a:rPr lang="en-US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dexamethasone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a </a:t>
            </a:r>
            <a:r>
              <a:rPr lang="en-US" sz="2000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third- or fourth-generation cephalosporin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e.G.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Ceftriaxone, cefotaxime, or cefepime)+ </a:t>
            </a:r>
            <a:r>
              <a:rPr lang="en-US" sz="20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vancomycin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000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acyclovir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+/- doxycycline.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21B747-6DC4-4D80-BFA4-143BA6A5F7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08" t="24854" r="12912" b="39288"/>
          <a:stretch/>
        </p:blipFill>
        <p:spPr>
          <a:xfrm>
            <a:off x="1464814" y="2246050"/>
            <a:ext cx="7927762" cy="44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41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F11DF7-F534-4800-BF42-FA1442451D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4025" t="20975" r="6263" b="20161"/>
          <a:stretch/>
        </p:blipFill>
        <p:spPr>
          <a:xfrm>
            <a:off x="1491448" y="221942"/>
            <a:ext cx="7377343" cy="6150929"/>
          </a:xfrm>
        </p:spPr>
      </p:pic>
    </p:spTree>
    <p:extLst>
      <p:ext uri="{BB962C8B-B14F-4D97-AF65-F5344CB8AC3E}">
        <p14:creationId xmlns:p14="http://schemas.microsoft.com/office/powerpoint/2010/main" val="876194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C7DF4-1879-4B08-9312-85F859288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497150"/>
            <a:ext cx="9907480" cy="591252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Ceftriaxone / cefotaxime 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susceptible S. pneumoniae, group B streptococci &amp; H. influenzae and adequate coverage for N. meningitidis.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Cefepime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Broad-spectrum fourth-generation cephalosporin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vitro activity similar to that of cefotaxime / ceftriaxone against S. pneumoniae &amp; N. meningitidis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Greater activity against Enterobacter species &amp; Pseudomonas aeruginosa.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Equivalent to cefotaxime in the treatment of penicillin-sensitive pneumococcal and meningococcal meningitis</a:t>
            </a:r>
          </a:p>
        </p:txBody>
      </p:sp>
    </p:spTree>
    <p:extLst>
      <p:ext uri="{BB962C8B-B14F-4D97-AF65-F5344CB8AC3E}">
        <p14:creationId xmlns:p14="http://schemas.microsoft.com/office/powerpoint/2010/main" val="2741134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B1E47-BCDA-4435-88EF-626A33B24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5" y="497151"/>
            <a:ext cx="8874507" cy="5544212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Ampicillin 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coverage of L. monocytogenes 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individuals 55, or those with suspected impaired cell-mediated immunity because of chronic illness, organ transplantation, pregnancy, malignancy, or immunosuppressive therapy.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Metronidazole 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cover gram-negative anaerobes in patients with otitis, sinusitis, or mastoiditis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071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B64B2-BABE-4F54-97D8-681BBB99F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61" y="363985"/>
            <a:ext cx="10546672" cy="5362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Hospital acquired meningitis,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(following neurosurgical procedures)</a:t>
            </a:r>
          </a:p>
          <a:p>
            <a:pPr marL="0" indent="0">
              <a:buNone/>
            </a:pPr>
            <a:endParaRPr lang="en-IN" sz="2000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staphylococci and gram-negative organisms including P. aeruginosa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combination of vancomycin and ceftazidime or meropenem.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Ceftazidime or meropenem should be substituted for ceftriaxone or cefotaxime in neurosurgical patients and in neutropenic patients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ceftriaxone and cefotaxime do not provide adequate activity against CNS infection with P. aeruginosa</a:t>
            </a:r>
          </a:p>
        </p:txBody>
      </p:sp>
    </p:spTree>
    <p:extLst>
      <p:ext uri="{BB962C8B-B14F-4D97-AF65-F5344CB8AC3E}">
        <p14:creationId xmlns:p14="http://schemas.microsoft.com/office/powerpoint/2010/main" val="4825468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FD892-045F-413D-AF52-CE89DF2C1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04" y="807869"/>
            <a:ext cx="8679198" cy="5233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Meropenem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highly active in vitro against L. monocytogenes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demonstrated to be effective in cases of meningitis caused by P. aeruginosa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shows good activity against penicillin-resistant pneumococci.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886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63CE7-CE3E-4939-BF76-D493128BA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83" y="585927"/>
            <a:ext cx="8750219" cy="54554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 ANTIMICROBIAL THERAPY</a:t>
            </a:r>
          </a:p>
          <a:p>
            <a:pPr marL="0" indent="0">
              <a:buNone/>
            </a:pPr>
            <a:endParaRPr lang="en-IN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Meningococcal Meningitis </a:t>
            </a:r>
          </a:p>
          <a:p>
            <a:pPr algn="just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ceftriaxone and cefotaxime provide adequate empirical coverage for N. meningitidis</a:t>
            </a:r>
          </a:p>
          <a:p>
            <a:pPr algn="just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penicillin G remains the antibiotic of choice for meningococcal meningitis caused by susceptible strains</a:t>
            </a:r>
          </a:p>
          <a:p>
            <a:pPr algn="just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uncomplicated meningococcal meningitis : 7-day course of IV antibiotic therapy 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225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657ED-C1C7-4746-B953-5E3CDB341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208" y="639193"/>
            <a:ext cx="8998794" cy="5402170"/>
          </a:xfrm>
        </p:spPr>
        <p:txBody>
          <a:bodyPr/>
          <a:lstStyle/>
          <a:p>
            <a:pPr marL="0" indent="0">
              <a:buNone/>
            </a:pPr>
            <a:r>
              <a:rPr lang="en-US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Chemoprophylaxis  for index case and all close contacts 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 contacts are defined as those individuals who have had contact with oropharyngeal secretions, either through kissing or by sharing toys, beverages, or cigarettes</a:t>
            </a:r>
            <a:endParaRPr lang="en-IN" dirty="0"/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2-day regimen of rifampin (600 mg every 12 h for 2 days in adults and 10 mg/kg every 12 h for 2 days in children &gt;1 year).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Rifampin is not recommended in pregnant women. 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Alternatively, adults can be treated with one dose of azithromycin (500 mg) or one intramuscular dose of ceftriaxone (250 mg). </a:t>
            </a:r>
          </a:p>
        </p:txBody>
      </p:sp>
    </p:spTree>
    <p:extLst>
      <p:ext uri="{BB962C8B-B14F-4D97-AF65-F5344CB8AC3E}">
        <p14:creationId xmlns:p14="http://schemas.microsoft.com/office/powerpoint/2010/main" val="37604206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D4934-EB20-43DD-A043-6D9D891AA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171" y="426129"/>
            <a:ext cx="10315852" cy="5615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Pneumococcal Meningitis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ceftriaxone, cefotaxime, or cefepime + vancomycin.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CSF isolates of S. pneumoniae should be tested for sensitivity to penicillin and the cephalosporins. 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 with MICs of are considered to have, and those with MICs ≥2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/mL are considered resistant.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329F887-752B-44D1-BABD-12DD2E1303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754296"/>
              </p:ext>
            </p:extLst>
          </p:nvPr>
        </p:nvGraphicFramePr>
        <p:xfrm>
          <a:off x="870011" y="2547447"/>
          <a:ext cx="8102150" cy="1763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1075">
                  <a:extLst>
                    <a:ext uri="{9D8B030D-6E8A-4147-A177-3AD203B41FA5}">
                      <a16:colId xmlns:a16="http://schemas.microsoft.com/office/drawing/2014/main" val="969194540"/>
                    </a:ext>
                  </a:extLst>
                </a:gridCol>
                <a:gridCol w="4051075">
                  <a:extLst>
                    <a:ext uri="{9D8B030D-6E8A-4147-A177-3AD203B41FA5}">
                      <a16:colId xmlns:a16="http://schemas.microsoft.com/office/drawing/2014/main" val="581609208"/>
                    </a:ext>
                  </a:extLst>
                </a:gridCol>
              </a:tblGrid>
              <a:tr h="665825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isolate of S. pneumoniae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MIC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835516"/>
                  </a:ext>
                </a:extLst>
              </a:tr>
              <a:tr h="271516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susceptible to penicillin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809453"/>
                  </a:ext>
                </a:extLst>
              </a:tr>
              <a:tr h="271516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sensitive to the cephalosporins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MICs ≤0.5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546390"/>
                  </a:ext>
                </a:extLst>
              </a:tr>
              <a:tr h="271516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intermediate resistance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195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90311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3A881-51FE-48FB-8550-8C4674577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17" y="195309"/>
            <a:ext cx="10528916" cy="584605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2-week course of intravenous antimicrobial therapy is recommended for pneumococcal meningitis. 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LP should be performed 24–36 h after the initiation of antimicrobial therapy to document sterilization of the CSF.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Failure to sterilize the CSF after 24–36 h of antibiotic therapy should be considered presumptive evidence of antibiotic resistance. 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penicillin- and cephalosporin-resistant strains of S. pneumoniae :  benefit from the addition of intraventricular vancomycin. 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intraventricular route of administration is preferred over the intrathecal route because adequate concentrations of vancomycin in the cerebral ventricles are not always achieved with intrathecal administration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0718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75FE4-47FD-4A2F-A181-62743446E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83" y="603683"/>
            <a:ext cx="8830119" cy="5437680"/>
          </a:xfrm>
        </p:spPr>
        <p:txBody>
          <a:bodyPr/>
          <a:lstStyle/>
          <a:p>
            <a:pPr marL="0" indent="0" algn="just">
              <a:buNone/>
            </a:pPr>
            <a:r>
              <a:rPr lang="en-IN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Listeria Meningitis </a:t>
            </a:r>
          </a:p>
          <a:p>
            <a:pPr algn="just">
              <a:lnSpc>
                <a:spcPct val="2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treated with </a:t>
            </a:r>
            <a:r>
              <a:rPr lang="en-IN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ampicillin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at least 3 weeks </a:t>
            </a:r>
          </a:p>
          <a:p>
            <a:pPr algn="just">
              <a:lnSpc>
                <a:spcPct val="250000"/>
              </a:lnSpc>
            </a:pPr>
            <a:r>
              <a:rPr lang="en-IN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Gentamicin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added in critically ill patients (2 mg/kg loading dose, then 7.5 mg/kg per day given every 8 h and adjusted for serum levels and renal function). </a:t>
            </a:r>
          </a:p>
          <a:p>
            <a:pPr algn="just">
              <a:lnSpc>
                <a:spcPct val="2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combination of </a:t>
            </a:r>
            <a:r>
              <a:rPr lang="en-IN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trimethoprim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(10–20 mg/kg per day) and </a:t>
            </a:r>
            <a:r>
              <a:rPr lang="en-IN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sulfamethoxazole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(50–100 mg/kg per day) given every 6 h may provide an alternative in penicillin-allergic patients.</a:t>
            </a:r>
          </a:p>
        </p:txBody>
      </p:sp>
    </p:spTree>
    <p:extLst>
      <p:ext uri="{BB962C8B-B14F-4D97-AF65-F5344CB8AC3E}">
        <p14:creationId xmlns:p14="http://schemas.microsoft.com/office/powerpoint/2010/main" val="21245501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091F5-63BA-4009-AF34-9727E31AA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027" y="488273"/>
            <a:ext cx="10715348" cy="55530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Staphylococcal Meningitis </a:t>
            </a:r>
          </a:p>
          <a:p>
            <a:pPr algn="just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Meningitis due to susceptible strains of S. aureus or coagulase-negative staphylococci is </a:t>
            </a:r>
            <a:r>
              <a:rPr lang="en-IN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treated with nafcillin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IN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Vancomycin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drug of choice for methicillin resistant staphylococci and for patients allergic to penicillin. </a:t>
            </a:r>
          </a:p>
          <a:p>
            <a:pPr algn="just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these patients, the CSF should be monitored during therapy. </a:t>
            </a:r>
          </a:p>
          <a:p>
            <a:pPr algn="just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CSF is not sterilized after 48 h of intravenous vancomycin therapy, then either </a:t>
            </a:r>
            <a:r>
              <a:rPr lang="en-IN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intraventricular or intrathecal vancomycin,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mg once daily, can be added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03123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FAD2D-4439-4229-AD7A-36D2A8A2A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61" y="230819"/>
            <a:ext cx="8821241" cy="581054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Gram-Negative Bacillary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third-generation cephalosporins—cefotaxime, ceftriaxone, and ceftazidime—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exception of meningitis due to P. aeruginosa: treated with ceftazidime or meropenem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3-week course of intravenous antibiotic therapy is recommended for meningitis due to gram-negative bacilli.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A5B531-F949-4DEB-8928-29CDC77A0B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47" t="37800" r="41602" b="11907"/>
          <a:stretch/>
        </p:blipFill>
        <p:spPr>
          <a:xfrm>
            <a:off x="3104224" y="2277123"/>
            <a:ext cx="7806433" cy="435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013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ED3EC-2068-47EB-9CCD-484D4AA6B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186" y="363984"/>
            <a:ext cx="9960745" cy="5677379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ADJUNCTIVE THERAPY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Bactericidal antibiotics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release of bacterial cell-wall components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inflammatory cytokines (IL-1β &amp; TNF-α ).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Dexamethasone : inhibit the synthesis of IL-1β and TNF-α at the level of mRNA, decreasing CSF outflow resistance, and stabilizing the blood-brain barrier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Dexamethasone is  given 20 min before antibiotic therapy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demonstrated its efficacy in decreasing meningeal inflammation and neurologic sequelae such as the incidence of sensorineural hearing loss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1713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29E76-90B7-4F5A-A7BF-22B0B6106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94" y="656949"/>
            <a:ext cx="8794608" cy="5384414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INCREASED INTRACRANIAL PRESSURE </a:t>
            </a:r>
          </a:p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Emergency treatment of increased ICP includes elevation of the patient’s head to 30–45°, intubation and hyperventilation (Paco2 25–30 mmHg), and mannitol. </a:t>
            </a:r>
          </a:p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increased ICP should be managed in an intensive care unit</a:t>
            </a:r>
          </a:p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accurate ICP measurements are best obtained with an ICP monitoring device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7990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EC84B-166D-4A39-BDE9-3E582E2CE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42151"/>
          </a:xfrm>
        </p:spPr>
        <p:txBody>
          <a:bodyPr/>
          <a:lstStyle/>
          <a:p>
            <a:pPr algn="ctr"/>
            <a:r>
              <a:rPr lang="en-IN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VIRAL MENINGITIS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F4AE1-5AE2-4AD5-BC79-31B3926D8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660" y="1518083"/>
            <a:ext cx="8741342" cy="4523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3FBB42-BC1A-492B-A014-9E3BC1A20F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01" t="36505" r="6869" b="26214"/>
          <a:stretch/>
        </p:blipFill>
        <p:spPr>
          <a:xfrm>
            <a:off x="2095128" y="1518083"/>
            <a:ext cx="8363253" cy="440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949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E238E-0BFA-4BD0-A6CA-375B1FBD5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83" y="346229"/>
            <a:ext cx="9135123" cy="5695133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Immunocompetent adults : headache, fever, and signs of meningeal irritation coupled with an inflammatory CSF profile.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Headache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frontal or retroorbital and  associated with photophobia and pain on moving the eyes.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Nuchal rigidity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may be mild and present only near the limit of neck anteflexion.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Constitutional signs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malaise, myalgia, anorexia, nausea and vomiting, abdominal pain, and/or diarrhea.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often have mild lethargy or drowsiness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profound alterations in consciousness- do not occur in viral meningitis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64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2E747-D800-4329-8D4B-13D9332C7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416" y="532661"/>
            <a:ext cx="10839634" cy="55087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LABORATORY INVESTIGATIONS</a:t>
            </a:r>
          </a:p>
          <a:p>
            <a:pPr marL="0" indent="0">
              <a:buNone/>
            </a:pP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CSF Examination </a:t>
            </a:r>
          </a:p>
          <a:p>
            <a:endParaRPr lang="en-US" dirty="0"/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typical CSF profile :  pleocytosis, a normal or slightly elevated protein concentration (0.2– 0.8 g/L [20–80 mg/dL]), a normal glucose concentration, and a normal or mildly elevated opening pressure (100–350 mmH2 O).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n-US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Organisms are not seen on Gram’s stain of CSF.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CSF cell count : </a:t>
            </a:r>
            <a:r>
              <a:rPr lang="en-US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25–500/</a:t>
            </a:r>
            <a:r>
              <a:rPr lang="en-US" dirty="0" err="1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μL</a:t>
            </a:r>
            <a:r>
              <a:rPr lang="en-US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(several thousand/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lymphocytic choriomeningitis virus (LCMV) and mumps virus)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829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2A3BA-148F-483A-815A-E7CD97753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62" y="612559"/>
            <a:ext cx="9259410" cy="542880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CSF -Differential count : </a:t>
            </a:r>
            <a:r>
              <a:rPr 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Lymphocytes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predominant.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PMNs may predominate in the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48 h of illness, especially with infections due to echovirus 9, West Nile virus (WNV), eastern equine encephalitis (EEE) virus, or mumps.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PMN pleocytosis occurs in 45% of patients with WNV meningitis and can persist for a week or longer before shifting to a lymphocytic pleocytosis.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PMN pleocytosis + low glucose : CMV infections in immunocompromised hosts /bacterial meningitis /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parameningeal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infections</a:t>
            </a:r>
            <a:r>
              <a:rPr lang="en-US" dirty="0"/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§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94239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BFCEE-AE7C-494C-B8A4-0DC701FC5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73" y="408373"/>
            <a:ext cx="10342485" cy="563298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CSF glucose concentration : normal in viral infections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in 10–30% : mumps , LCMV, echoviruses and other enteroviruses, HSV-2, and VZV. 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As a rule, a lymphocytic pleocytosis with a low glucose concentration should suggest fungal or tuberculous meningitis, Listeria meningoencephalitis, or noninfectious disorders (e.g., sarcoid, neoplastic meningitis).</a:t>
            </a:r>
            <a:endParaRPr lang="en-IN" sz="2000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2923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EAB40-04C4-4D10-9448-DE9B95962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621437"/>
            <a:ext cx="11132598" cy="5419925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Polymerase Chain Reaction </a:t>
            </a:r>
          </a:p>
          <a:p>
            <a:pPr algn="just">
              <a:lnSpc>
                <a:spcPct val="2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most important method for diagnosing CNS viral infections.</a:t>
            </a:r>
          </a:p>
          <a:p>
            <a:pPr algn="just">
              <a:lnSpc>
                <a:spcPct val="2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enteroviral ,  HSV infections , CMV, Epstein-Barr virus (EBV), VZV, and human herpesvirus 6 (HHV-6). </a:t>
            </a:r>
          </a:p>
          <a:p>
            <a:pPr algn="just">
              <a:lnSpc>
                <a:spcPct val="2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CSF PCR tests are available for WNV but are not as sensitive as detection of WNV-specific CSF IgM. </a:t>
            </a:r>
          </a:p>
          <a:p>
            <a:pPr algn="just">
              <a:lnSpc>
                <a:spcPct val="2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PCR is also useful in the diagnosis of - Mycoplasma pneumoniae</a:t>
            </a:r>
          </a:p>
          <a:p>
            <a:pPr algn="just">
              <a:lnSpc>
                <a:spcPct val="2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PCR of throat washings may assist in diagnosis of enteroviral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mycoplasmal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CNS infections. </a:t>
            </a:r>
          </a:p>
          <a:p>
            <a:pPr algn="just">
              <a:lnSpc>
                <a:spcPct val="2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PCR of stool specimens may also assist in diagnosis of enteroviral infections 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4704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2D169-D187-490B-A4C0-B8DAF592D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488273"/>
            <a:ext cx="8652565" cy="555309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Viral Culture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viruses may be isolated from throat swabs, stool, blood, and urine.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enteroviral infections, viral shedding in stool may persist for several weeks..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F53849-07E1-4D6D-AC15-D12F5E217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998987"/>
              </p:ext>
            </p:extLst>
          </p:nvPr>
        </p:nvGraphicFramePr>
        <p:xfrm>
          <a:off x="883718" y="2192784"/>
          <a:ext cx="8517734" cy="3089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867">
                  <a:extLst>
                    <a:ext uri="{9D8B030D-6E8A-4147-A177-3AD203B41FA5}">
                      <a16:colId xmlns:a16="http://schemas.microsoft.com/office/drawing/2014/main" val="1626437478"/>
                    </a:ext>
                  </a:extLst>
                </a:gridCol>
                <a:gridCol w="4258867">
                  <a:extLst>
                    <a:ext uri="{9D8B030D-6E8A-4147-A177-3AD203B41FA5}">
                      <a16:colId xmlns:a16="http://schemas.microsoft.com/office/drawing/2014/main" val="3163495520"/>
                    </a:ext>
                  </a:extLst>
                </a:gridCol>
              </a:tblGrid>
              <a:tr h="879044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Enteroviruses and adenoviruses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feces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364116"/>
                  </a:ext>
                </a:extLst>
              </a:tr>
              <a:tr h="736795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enteroviruses, and LCMV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54635"/>
                  </a:ext>
                </a:extLst>
              </a:tr>
              <a:tr h="736795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mumps and CMV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urine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320739"/>
                  </a:ext>
                </a:extLst>
              </a:tr>
              <a:tr h="736795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enteroviruses, mumps, and adenoviruses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throat washings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675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4875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4DC4C-A31E-4CBF-8B3D-9EC2980C1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5" y="603683"/>
            <a:ext cx="9925235" cy="5437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Serologic Studies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Serologic studies are important for the diagnosis of arboviruses such as WNV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however these tests are less useful for viruses such as HSV, VZV, CMV, and EBV that have a high seroprevalence in the general population.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CSF oligoclonal gamma globulin bands occur in association with a number of viral infections. 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3398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C5784-AD67-4638-8991-6D366A3A1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682" y="186431"/>
            <a:ext cx="9756560" cy="64540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u="sng" dirty="0">
                <a:solidFill>
                  <a:srgbClr val="0070C0"/>
                </a:solidFill>
              </a:rPr>
              <a:t> </a:t>
            </a:r>
            <a:r>
              <a:rPr lang="en-IN" sz="24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DIAGNOSIS </a:t>
            </a:r>
          </a:p>
          <a:p>
            <a:pPr>
              <a:lnSpc>
                <a:spcPct val="200000"/>
              </a:lnSpc>
              <a:buAutoNum type="arabicParenBoth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untreated or partially treated bacterial meningitis</a:t>
            </a:r>
          </a:p>
          <a:p>
            <a:pPr>
              <a:lnSpc>
                <a:spcPct val="200000"/>
              </a:lnSpc>
              <a:buAutoNum type="arabicParenBoth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stages of meningitis caused by fungi, mycobacteria, or Treponema pallidum (neurosyphilis</a:t>
            </a:r>
          </a:p>
          <a:p>
            <a:pPr>
              <a:lnSpc>
                <a:spcPct val="200000"/>
              </a:lnSpc>
              <a:buAutoNum type="arabicParenBoth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meningitis caused by agents such as Mycoplasma, Listeria spp., Brucella spp., Coxiella spp., Leptospira spp., and Rickettsia spp.;</a:t>
            </a:r>
          </a:p>
          <a:p>
            <a:pPr>
              <a:lnSpc>
                <a:spcPct val="200000"/>
              </a:lnSpc>
              <a:buAutoNum type="arabicParenBoth"/>
            </a:pP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parameningeal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infections; </a:t>
            </a:r>
          </a:p>
          <a:p>
            <a:pPr>
              <a:lnSpc>
                <a:spcPct val="200000"/>
              </a:lnSpc>
              <a:buAutoNum type="arabicParenBoth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neoplastic meningitis</a:t>
            </a:r>
          </a:p>
          <a:p>
            <a:pPr>
              <a:lnSpc>
                <a:spcPct val="200000"/>
              </a:lnSpc>
              <a:buAutoNum type="arabicParenBoth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meningitis secondary to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noninfectious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inflammatory diseases, including medication-induced hypersensitivity meningitis, SLE and other rheumatologic diseases, sarcoidosis,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Behçet’s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syndrome, and the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uveomeningitic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syndromes. </a:t>
            </a:r>
          </a:p>
        </p:txBody>
      </p:sp>
    </p:spTree>
    <p:extLst>
      <p:ext uri="{BB962C8B-B14F-4D97-AF65-F5344CB8AC3E}">
        <p14:creationId xmlns:p14="http://schemas.microsoft.com/office/powerpoint/2010/main" val="30977231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42750-A726-4FB3-B134-57980D7C8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94" y="577049"/>
            <a:ext cx="8794608" cy="546431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IN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 VIRAL ETIOLOGIES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Enteroviruses (EV)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Arbovirus infections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HSV meningitis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VZV meningitis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EBV infections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HIV meningitis </a:t>
            </a:r>
          </a:p>
        </p:txBody>
      </p:sp>
    </p:spTree>
    <p:extLst>
      <p:ext uri="{BB962C8B-B14F-4D97-AF65-F5344CB8AC3E}">
        <p14:creationId xmlns:p14="http://schemas.microsoft.com/office/powerpoint/2010/main" val="16669050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6776E-9342-4063-8C22-8728458B6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947" y="727969"/>
            <a:ext cx="9312675" cy="531339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Analgesics, antipyretics, and antiemetics.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 and electrolyte status should be monitored. 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suspected bacterial meningitis should receive appropriate empirical therapy pending culture results .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Hospitalization : immunocompetent patients /Immunocompromised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patientsand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patients 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or intravenous acyclovir may be of benefit in patients with meningitis caused by HSV-1 or 2 and in cases of severe EBV or VZV infection.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6894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DB12F-5690-42C8-BC52-AA01267DE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00" y="257452"/>
            <a:ext cx="9294920" cy="510032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Seriously ill patients : intravenous acyclovir (15–30 mg/kg per day in three divided doses), which can be followed by an oral drug such as acyclovir (800 mg five times daily), famciclovir (500 mg </a:t>
            </a:r>
            <a:r>
              <a:rPr lang="en-US" sz="200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tid</a:t>
            </a:r>
            <a:r>
              <a:rPr lang="en-US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), or valacyclovir (1000 mg </a:t>
            </a:r>
            <a:r>
              <a:rPr lang="en-US" sz="200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tid</a:t>
            </a:r>
            <a:r>
              <a:rPr lang="en-US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for a total course of 7–14 days.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Patients who are less ill can be treated with oral drugs alone.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HIV meningitis should receive highly active antiretroviral therapy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no specific therapy of proven benefit for patients with arboviral encephalitis, including that caused by WNV.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6376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C8D5B-6655-4E6C-9DC9-300170F3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878889"/>
            <a:ext cx="8812363" cy="5162473"/>
          </a:xfrm>
        </p:spPr>
        <p:txBody>
          <a:bodyPr/>
          <a:lstStyle/>
          <a:p>
            <a:pPr algn="just">
              <a:lnSpc>
                <a:spcPct val="2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Intramuscular gamma globulin or intravenous immunoglobulin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Ivig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:  deficient humoral immunity (E.G., X-linked agammaglobulinemia) </a:t>
            </a:r>
          </a:p>
          <a:p>
            <a:pPr algn="just">
              <a:lnSpc>
                <a:spcPct val="2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Intraventricular administration of immunoglobulin through 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ommaya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reservoir : chronic enteroviral meningitis who have not responded to intramuscular or intravenous immunoglobulin</a:t>
            </a:r>
          </a:p>
          <a:p>
            <a:pPr algn="just">
              <a:lnSpc>
                <a:spcPct val="2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of vaccination.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1828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A29A5-DBFC-4B21-B7D5-4C51E9545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21" y="263370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U </a:t>
            </a:r>
            <a:endParaRPr lang="en-IN" sz="6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4509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358</TotalTime>
  <Words>2845</Words>
  <Application>Microsoft Office PowerPoint</Application>
  <PresentationFormat>Widescreen</PresentationFormat>
  <Paragraphs>293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Arial</vt:lpstr>
      <vt:lpstr>Times New Roman</vt:lpstr>
      <vt:lpstr>Trebuchet MS</vt:lpstr>
      <vt:lpstr>Wingdings</vt:lpstr>
      <vt:lpstr>Wingdings 3</vt:lpstr>
      <vt:lpstr>Facet</vt:lpstr>
      <vt:lpstr>ACUTE MENINGITIS</vt:lpstr>
      <vt:lpstr>ACUTE MENINGITIS</vt:lpstr>
      <vt:lpstr>ACUTE BACTERIAL MENINGITIS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VIRAL MENINGITIS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SREERAJ HARIDAS</dc:creator>
  <cp:lastModifiedBy>SREERAJ HARIDAS</cp:lastModifiedBy>
  <cp:revision>85</cp:revision>
  <dcterms:created xsi:type="dcterms:W3CDTF">2021-08-31T13:27:50Z</dcterms:created>
  <dcterms:modified xsi:type="dcterms:W3CDTF">2021-09-02T02:48:20Z</dcterms:modified>
</cp:coreProperties>
</file>