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305" r:id="rId15"/>
    <p:sldId id="271" r:id="rId16"/>
    <p:sldId id="270" r:id="rId17"/>
    <p:sldId id="273" r:id="rId18"/>
    <p:sldId id="274" r:id="rId19"/>
    <p:sldId id="275" r:id="rId20"/>
    <p:sldId id="276" r:id="rId21"/>
    <p:sldId id="278" r:id="rId22"/>
    <p:sldId id="280" r:id="rId23"/>
    <p:sldId id="281" r:id="rId24"/>
    <p:sldId id="282" r:id="rId25"/>
    <p:sldId id="279" r:id="rId26"/>
    <p:sldId id="284" r:id="rId27"/>
    <p:sldId id="306" r:id="rId28"/>
    <p:sldId id="285" r:id="rId29"/>
    <p:sldId id="286" r:id="rId30"/>
    <p:sldId id="283" r:id="rId31"/>
    <p:sldId id="287" r:id="rId32"/>
    <p:sldId id="288" r:id="rId33"/>
    <p:sldId id="290" r:id="rId34"/>
    <p:sldId id="289" r:id="rId35"/>
    <p:sldId id="292" r:id="rId36"/>
    <p:sldId id="293" r:id="rId37"/>
    <p:sldId id="294" r:id="rId38"/>
    <p:sldId id="295" r:id="rId39"/>
    <p:sldId id="296" r:id="rId40"/>
    <p:sldId id="297" r:id="rId41"/>
    <p:sldId id="298" r:id="rId42"/>
    <p:sldId id="299" r:id="rId43"/>
    <p:sldId id="291" r:id="rId44"/>
    <p:sldId id="301" r:id="rId45"/>
    <p:sldId id="302" r:id="rId46"/>
    <p:sldId id="300" r:id="rId47"/>
    <p:sldId id="30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D72F5-A190-4199-B72C-7D5A8094083A}"/>
              </a:ext>
            </a:extLst>
          </p:cNvPr>
          <p:cNvSpPr>
            <a:spLocks noGrp="1"/>
          </p:cNvSpPr>
          <p:nvPr>
            <p:ph type="ctrTitle"/>
          </p:nvPr>
        </p:nvSpPr>
        <p:spPr/>
        <p:txBody>
          <a:bodyPr/>
          <a:lstStyle/>
          <a:p>
            <a:r>
              <a:rPr lang="en-US" dirty="0"/>
              <a:t>WILSON’S DISEASE: REVISITING AN OLD FRIEND</a:t>
            </a:r>
            <a:endParaRPr lang="en-IN" dirty="0"/>
          </a:p>
        </p:txBody>
      </p:sp>
      <p:sp>
        <p:nvSpPr>
          <p:cNvPr id="3" name="Subtitle 2">
            <a:extLst>
              <a:ext uri="{FF2B5EF4-FFF2-40B4-BE49-F238E27FC236}">
                <a16:creationId xmlns:a16="http://schemas.microsoft.com/office/drawing/2014/main" id="{2A79EFB7-9BC5-4ADB-9789-85D68B892790}"/>
              </a:ext>
            </a:extLst>
          </p:cNvPr>
          <p:cNvSpPr>
            <a:spLocks noGrp="1"/>
          </p:cNvSpPr>
          <p:nvPr>
            <p:ph type="subTitle" idx="1"/>
          </p:nvPr>
        </p:nvSpPr>
        <p:spPr/>
        <p:txBody>
          <a:bodyPr/>
          <a:lstStyle/>
          <a:p>
            <a:r>
              <a:rPr lang="en-US" dirty="0"/>
              <a:t>World Journal of Hepatology</a:t>
            </a:r>
            <a:endParaRPr lang="en-IN" dirty="0"/>
          </a:p>
        </p:txBody>
      </p:sp>
    </p:spTree>
    <p:extLst>
      <p:ext uri="{BB962C8B-B14F-4D97-AF65-F5344CB8AC3E}">
        <p14:creationId xmlns:p14="http://schemas.microsoft.com/office/powerpoint/2010/main" val="2112952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2351-3998-4673-BAFA-31DEEC08E218}"/>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B31C0A72-9538-4CE2-BD1D-2AB2A509A421}"/>
              </a:ext>
            </a:extLst>
          </p:cNvPr>
          <p:cNvSpPr>
            <a:spLocks noGrp="1"/>
          </p:cNvSpPr>
          <p:nvPr>
            <p:ph idx="1"/>
          </p:nvPr>
        </p:nvSpPr>
        <p:spPr/>
        <p:txBody>
          <a:bodyPr>
            <a:normAutofit/>
          </a:bodyPr>
          <a:lstStyle/>
          <a:p>
            <a:r>
              <a:rPr lang="en-US" dirty="0"/>
              <a:t>CHRONIC PRESENTATION</a:t>
            </a:r>
          </a:p>
          <a:p>
            <a:pPr algn="l"/>
            <a:r>
              <a:rPr lang="en-US" sz="1800" b="0" i="0" u="none" strike="noStrike" baseline="0" dirty="0">
                <a:solidFill>
                  <a:srgbClr val="000000"/>
                </a:solidFill>
                <a:latin typeface="BookAntiqua"/>
              </a:rPr>
              <a:t>Starts as a slight transaminase elevation that progresses slowly to fibrosis and, finally, cirrhosis</a:t>
            </a:r>
          </a:p>
          <a:p>
            <a:pPr algn="l"/>
            <a:r>
              <a:rPr lang="en-US" dirty="0">
                <a:solidFill>
                  <a:srgbClr val="000000"/>
                </a:solidFill>
                <a:latin typeface="BookAntiqua"/>
              </a:rPr>
              <a:t>Splenomegaly maybe seen as part of portal hypertension</a:t>
            </a:r>
          </a:p>
          <a:p>
            <a:pPr algn="l"/>
            <a:r>
              <a:rPr lang="en-US" sz="1800" b="0" i="0" u="none" strike="noStrike" baseline="0" dirty="0">
                <a:solidFill>
                  <a:srgbClr val="000000"/>
                </a:solidFill>
                <a:latin typeface="BookAntiqua"/>
              </a:rPr>
              <a:t>Young patients more than three years of age showing cirrhosis should be evaluated for WD</a:t>
            </a:r>
          </a:p>
          <a:p>
            <a:pPr algn="l"/>
            <a:r>
              <a:rPr lang="en-US" sz="1800" b="0" i="0" u="none" strike="noStrike" baseline="0" dirty="0">
                <a:solidFill>
                  <a:srgbClr val="000000"/>
                </a:solidFill>
                <a:latin typeface="BookAntiqua"/>
              </a:rPr>
              <a:t>WD can initially be confused with autoimmune hepatitis, as they occur at a similar age and are manifested by jaundice and increased transaminases and </a:t>
            </a:r>
            <a:r>
              <a:rPr lang="en-US" sz="1800" b="0" i="0" u="none" strike="noStrike" baseline="0" dirty="0" err="1">
                <a:solidFill>
                  <a:srgbClr val="000000"/>
                </a:solidFill>
                <a:latin typeface="BookAntiqua"/>
              </a:rPr>
              <a:t>gammaglobulins</a:t>
            </a:r>
            <a:r>
              <a:rPr lang="en-US" sz="1800" b="0" i="0" u="none" strike="noStrike" baseline="0" dirty="0">
                <a:solidFill>
                  <a:srgbClr val="000000"/>
                </a:solidFill>
                <a:latin typeface="BookAntiqua"/>
              </a:rPr>
              <a:t> </a:t>
            </a:r>
          </a:p>
          <a:p>
            <a:pPr algn="l"/>
            <a:r>
              <a:rPr lang="en-US" dirty="0">
                <a:solidFill>
                  <a:srgbClr val="000000"/>
                </a:solidFill>
                <a:latin typeface="BookAntiqua"/>
              </a:rPr>
              <a:t>Wilsons disease can also lead to hepatic steatosis</a:t>
            </a:r>
            <a:endParaRPr lang="en-US" sz="1800" b="0" i="0" u="none" strike="noStrike" baseline="0" dirty="0">
              <a:solidFill>
                <a:srgbClr val="000000"/>
              </a:solidFill>
              <a:latin typeface="BookAntiqua"/>
            </a:endParaRPr>
          </a:p>
        </p:txBody>
      </p:sp>
    </p:spTree>
    <p:extLst>
      <p:ext uri="{BB962C8B-B14F-4D97-AF65-F5344CB8AC3E}">
        <p14:creationId xmlns:p14="http://schemas.microsoft.com/office/powerpoint/2010/main" val="3169321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71AD5-28D2-4A7F-A095-38E4A83452CB}"/>
              </a:ext>
            </a:extLst>
          </p:cNvPr>
          <p:cNvSpPr>
            <a:spLocks noGrp="1"/>
          </p:cNvSpPr>
          <p:nvPr>
            <p:ph type="title"/>
          </p:nvPr>
        </p:nvSpPr>
        <p:spPr/>
        <p:txBody>
          <a:bodyPr/>
          <a:lstStyle/>
          <a:p>
            <a:r>
              <a:rPr lang="en-US" dirty="0"/>
              <a:t>Neurologic symptoms:</a:t>
            </a:r>
            <a:endParaRPr lang="en-IN" dirty="0"/>
          </a:p>
        </p:txBody>
      </p:sp>
      <p:sp>
        <p:nvSpPr>
          <p:cNvPr id="3" name="Content Placeholder 2">
            <a:extLst>
              <a:ext uri="{FF2B5EF4-FFF2-40B4-BE49-F238E27FC236}">
                <a16:creationId xmlns:a16="http://schemas.microsoft.com/office/drawing/2014/main" id="{38CD8D0C-215A-4CE3-9689-437F6698E92F}"/>
              </a:ext>
            </a:extLst>
          </p:cNvPr>
          <p:cNvSpPr>
            <a:spLocks noGrp="1"/>
          </p:cNvSpPr>
          <p:nvPr>
            <p:ph idx="1"/>
          </p:nvPr>
        </p:nvSpPr>
        <p:spPr/>
        <p:txBody>
          <a:bodyPr>
            <a:normAutofit/>
          </a:bodyPr>
          <a:lstStyle/>
          <a:p>
            <a:pPr algn="l"/>
            <a:r>
              <a:rPr lang="en-US" sz="2000" dirty="0">
                <a:solidFill>
                  <a:srgbClr val="000000"/>
                </a:solidFill>
              </a:rPr>
              <a:t>T</a:t>
            </a:r>
            <a:r>
              <a:rPr lang="en-US" sz="2000" b="0" i="0" u="none" strike="noStrike" baseline="0" dirty="0">
                <a:solidFill>
                  <a:srgbClr val="000000"/>
                </a:solidFill>
              </a:rPr>
              <a:t>ypically appears after liver manifestations</a:t>
            </a:r>
          </a:p>
          <a:p>
            <a:pPr algn="l"/>
            <a:r>
              <a:rPr lang="en-US" sz="2000" dirty="0">
                <a:solidFill>
                  <a:srgbClr val="000000"/>
                </a:solidFill>
              </a:rPr>
              <a:t>M</a:t>
            </a:r>
            <a:r>
              <a:rPr lang="en-US" sz="2000" b="0" i="0" u="none" strike="noStrike" baseline="0" dirty="0">
                <a:solidFill>
                  <a:srgbClr val="000000"/>
                </a:solidFill>
              </a:rPr>
              <a:t>ainly through extrapyramidal system dysfunction and bulbar involvement</a:t>
            </a:r>
          </a:p>
          <a:p>
            <a:pPr algn="l"/>
            <a:r>
              <a:rPr lang="en-US" sz="2000" b="0" i="0" u="none" strike="noStrike" baseline="0" dirty="0">
                <a:solidFill>
                  <a:srgbClr val="000000"/>
                </a:solidFill>
              </a:rPr>
              <a:t>Most common symptom </a:t>
            </a:r>
            <a:r>
              <a:rPr lang="en-US" sz="2000" dirty="0">
                <a:solidFill>
                  <a:srgbClr val="000000"/>
                </a:solidFill>
              </a:rPr>
              <a:t>-</a:t>
            </a:r>
            <a:r>
              <a:rPr lang="en-US" sz="2000" b="0" i="0" u="none" strike="noStrike" baseline="0" dirty="0">
                <a:solidFill>
                  <a:srgbClr val="000000"/>
                </a:solidFill>
              </a:rPr>
              <a:t> dysarthria </a:t>
            </a:r>
          </a:p>
          <a:p>
            <a:pPr algn="l"/>
            <a:r>
              <a:rPr lang="en-US" sz="2000" b="0" i="0" u="none" strike="noStrike" baseline="0" dirty="0">
                <a:solidFill>
                  <a:srgbClr val="000000"/>
                </a:solidFill>
              </a:rPr>
              <a:t>Other manifestations : tremors, parkinsonism, involuntary movements, cerebellar dysfunction, chorea, or hyperreflexia</a:t>
            </a:r>
          </a:p>
          <a:p>
            <a:pPr algn="l"/>
            <a:r>
              <a:rPr lang="en-US" sz="2000" dirty="0">
                <a:solidFill>
                  <a:srgbClr val="000000"/>
                </a:solidFill>
              </a:rPr>
              <a:t>D</a:t>
            </a:r>
            <a:r>
              <a:rPr lang="en-US" sz="2000" b="0" i="0" u="none" strike="noStrike" baseline="0" dirty="0">
                <a:solidFill>
                  <a:srgbClr val="000000"/>
                </a:solidFill>
              </a:rPr>
              <a:t>ystonia affecting the face and jaw </a:t>
            </a:r>
            <a:r>
              <a:rPr lang="en-US" sz="2000" dirty="0">
                <a:solidFill>
                  <a:srgbClr val="000000"/>
                </a:solidFill>
              </a:rPr>
              <a:t>– </a:t>
            </a:r>
            <a:r>
              <a:rPr lang="en-US" sz="2000" dirty="0" err="1">
                <a:solidFill>
                  <a:srgbClr val="000000"/>
                </a:solidFill>
              </a:rPr>
              <a:t>wilsons</a:t>
            </a:r>
            <a:r>
              <a:rPr lang="en-US" sz="2000" dirty="0">
                <a:solidFill>
                  <a:srgbClr val="000000"/>
                </a:solidFill>
              </a:rPr>
              <a:t> face</a:t>
            </a:r>
            <a:endParaRPr lang="en-IN" sz="2000" dirty="0"/>
          </a:p>
        </p:txBody>
      </p:sp>
    </p:spTree>
    <p:extLst>
      <p:ext uri="{BB962C8B-B14F-4D97-AF65-F5344CB8AC3E}">
        <p14:creationId xmlns:p14="http://schemas.microsoft.com/office/powerpoint/2010/main" val="990621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6D02C-DEF2-4638-8BCD-44121BD76323}"/>
              </a:ext>
            </a:extLst>
          </p:cNvPr>
          <p:cNvSpPr>
            <a:spLocks noGrp="1"/>
          </p:cNvSpPr>
          <p:nvPr>
            <p:ph type="title"/>
          </p:nvPr>
        </p:nvSpPr>
        <p:spPr/>
        <p:txBody>
          <a:bodyPr/>
          <a:lstStyle/>
          <a:p>
            <a:r>
              <a:rPr lang="en-US" dirty="0"/>
              <a:t>Psychiatric symptoms</a:t>
            </a:r>
            <a:endParaRPr lang="en-IN" dirty="0"/>
          </a:p>
        </p:txBody>
      </p:sp>
      <p:sp>
        <p:nvSpPr>
          <p:cNvPr id="3" name="Content Placeholder 2">
            <a:extLst>
              <a:ext uri="{FF2B5EF4-FFF2-40B4-BE49-F238E27FC236}">
                <a16:creationId xmlns:a16="http://schemas.microsoft.com/office/drawing/2014/main" id="{42DC560B-1C6D-4112-AC56-30948D8B27F9}"/>
              </a:ext>
            </a:extLst>
          </p:cNvPr>
          <p:cNvSpPr>
            <a:spLocks noGrp="1"/>
          </p:cNvSpPr>
          <p:nvPr>
            <p:ph idx="1"/>
          </p:nvPr>
        </p:nvSpPr>
        <p:spPr/>
        <p:txBody>
          <a:bodyPr/>
          <a:lstStyle/>
          <a:p>
            <a:pPr algn="l"/>
            <a:r>
              <a:rPr lang="en-US" sz="2000" dirty="0">
                <a:solidFill>
                  <a:srgbClr val="000000"/>
                </a:solidFill>
              </a:rPr>
              <a:t>Initial manifestation in 1/3</a:t>
            </a:r>
            <a:r>
              <a:rPr lang="en-US" sz="2000" baseline="30000" dirty="0">
                <a:solidFill>
                  <a:srgbClr val="000000"/>
                </a:solidFill>
              </a:rPr>
              <a:t>rd</a:t>
            </a:r>
            <a:r>
              <a:rPr lang="en-US" sz="2000" dirty="0">
                <a:solidFill>
                  <a:srgbClr val="000000"/>
                </a:solidFill>
              </a:rPr>
              <a:t> patients</a:t>
            </a:r>
          </a:p>
          <a:p>
            <a:pPr algn="l"/>
            <a:r>
              <a:rPr lang="en-US" sz="2000" b="0" i="0" u="none" strike="noStrike" baseline="0" dirty="0">
                <a:solidFill>
                  <a:srgbClr val="000000"/>
                </a:solidFill>
              </a:rPr>
              <a:t> Typical symptoms are depression and anxiety</a:t>
            </a:r>
          </a:p>
          <a:p>
            <a:pPr algn="l"/>
            <a:r>
              <a:rPr lang="en-US" sz="2000" dirty="0">
                <a:solidFill>
                  <a:srgbClr val="000000"/>
                </a:solidFill>
              </a:rPr>
              <a:t>C</a:t>
            </a:r>
            <a:r>
              <a:rPr lang="en-US" sz="2000" b="0" i="0" u="none" strike="noStrike" baseline="0" dirty="0">
                <a:solidFill>
                  <a:srgbClr val="000000"/>
                </a:solidFill>
              </a:rPr>
              <a:t>hanges in behavior or personality or impulsivity can occur</a:t>
            </a:r>
          </a:p>
          <a:p>
            <a:pPr algn="l"/>
            <a:r>
              <a:rPr lang="en-US" sz="2000" dirty="0">
                <a:solidFill>
                  <a:srgbClr val="000000"/>
                </a:solidFill>
              </a:rPr>
              <a:t>A</a:t>
            </a:r>
            <a:r>
              <a:rPr lang="en-US" sz="2000" b="0" i="0" u="none" strike="noStrike" baseline="0" dirty="0">
                <a:solidFill>
                  <a:srgbClr val="000000"/>
                </a:solidFill>
              </a:rPr>
              <a:t>ffective disorders are more common than psychotic spectrum disorders</a:t>
            </a:r>
            <a:endParaRPr lang="en-IN" dirty="0"/>
          </a:p>
        </p:txBody>
      </p:sp>
    </p:spTree>
    <p:extLst>
      <p:ext uri="{BB962C8B-B14F-4D97-AF65-F5344CB8AC3E}">
        <p14:creationId xmlns:p14="http://schemas.microsoft.com/office/powerpoint/2010/main" val="465879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AB9BD-D8CC-4076-B302-A5D7A8F8377C}"/>
              </a:ext>
            </a:extLst>
          </p:cNvPr>
          <p:cNvSpPr>
            <a:spLocks noGrp="1"/>
          </p:cNvSpPr>
          <p:nvPr>
            <p:ph type="title"/>
          </p:nvPr>
        </p:nvSpPr>
        <p:spPr/>
        <p:txBody>
          <a:bodyPr/>
          <a:lstStyle/>
          <a:p>
            <a:r>
              <a:rPr lang="en-US" dirty="0" err="1"/>
              <a:t>Occular</a:t>
            </a:r>
            <a:r>
              <a:rPr lang="en-US" dirty="0"/>
              <a:t> manifestations: </a:t>
            </a:r>
            <a:endParaRPr lang="en-IN" dirty="0"/>
          </a:p>
        </p:txBody>
      </p:sp>
      <p:sp>
        <p:nvSpPr>
          <p:cNvPr id="3" name="Content Placeholder 2">
            <a:extLst>
              <a:ext uri="{FF2B5EF4-FFF2-40B4-BE49-F238E27FC236}">
                <a16:creationId xmlns:a16="http://schemas.microsoft.com/office/drawing/2014/main" id="{55FCD9D3-5228-4194-88CF-8A8342C99354}"/>
              </a:ext>
            </a:extLst>
          </p:cNvPr>
          <p:cNvSpPr>
            <a:spLocks noGrp="1"/>
          </p:cNvSpPr>
          <p:nvPr>
            <p:ph idx="1"/>
          </p:nvPr>
        </p:nvSpPr>
        <p:spPr/>
        <p:txBody>
          <a:bodyPr/>
          <a:lstStyle/>
          <a:p>
            <a:pPr marL="0" indent="0" algn="l">
              <a:buNone/>
            </a:pPr>
            <a:endParaRPr lang="en-IN" sz="1800" b="1" i="1" u="none" strike="noStrike" baseline="0" dirty="0">
              <a:solidFill>
                <a:srgbClr val="000000"/>
              </a:solidFill>
              <a:latin typeface="ArialNarrow-BoldItalic"/>
            </a:endParaRPr>
          </a:p>
          <a:p>
            <a:pPr algn="l"/>
            <a:r>
              <a:rPr lang="en-US" sz="2000" b="0" i="0" u="none" strike="noStrike" baseline="0" dirty="0">
                <a:solidFill>
                  <a:srgbClr val="000000"/>
                </a:solidFill>
                <a:latin typeface="BookAntiqua"/>
              </a:rPr>
              <a:t>Kayser-Fleischer´s (KF) ring is a frequent manifestation of WD, which affects the Descemet membrane of the cornea</a:t>
            </a:r>
          </a:p>
          <a:p>
            <a:pPr algn="l"/>
            <a:r>
              <a:rPr lang="en-US" sz="2000" b="0" i="0" u="none" strike="noStrike" baseline="0" dirty="0">
                <a:solidFill>
                  <a:srgbClr val="000000"/>
                </a:solidFill>
                <a:latin typeface="BookAntiqua"/>
              </a:rPr>
              <a:t>The slit-lamp examination shows a brown-gold colored ring on the periphery of the cornea</a:t>
            </a:r>
          </a:p>
          <a:p>
            <a:pPr algn="l"/>
            <a:r>
              <a:rPr lang="en-US" sz="2000" b="0" i="0" u="none" strike="noStrike" baseline="0" dirty="0">
                <a:solidFill>
                  <a:srgbClr val="000000"/>
                </a:solidFill>
                <a:latin typeface="BookAntiqua"/>
              </a:rPr>
              <a:t>It is present in more than 90% of patients with WD showing neurological involvement but only in half of cases with liver disease</a:t>
            </a:r>
          </a:p>
          <a:p>
            <a:pPr algn="l"/>
            <a:r>
              <a:rPr lang="en-US" sz="2000" dirty="0">
                <a:solidFill>
                  <a:srgbClr val="000000"/>
                </a:solidFill>
                <a:latin typeface="BookAntiqua"/>
              </a:rPr>
              <a:t>T</a:t>
            </a:r>
            <a:r>
              <a:rPr lang="en-US" sz="2000" b="0" i="0" u="none" strike="noStrike" baseline="0" dirty="0">
                <a:solidFill>
                  <a:srgbClr val="000000"/>
                </a:solidFill>
                <a:latin typeface="BookAntiqua"/>
              </a:rPr>
              <a:t>he KF ring does not affect vision, and its disappearance has been seen in patients undergoing effective treatment and </a:t>
            </a:r>
            <a:r>
              <a:rPr lang="en-US" sz="2000" dirty="0">
                <a:solidFill>
                  <a:srgbClr val="000000"/>
                </a:solidFill>
                <a:latin typeface="BookAntiqua"/>
              </a:rPr>
              <a:t>liver transplantation</a:t>
            </a:r>
          </a:p>
          <a:p>
            <a:pPr algn="l"/>
            <a:r>
              <a:rPr lang="en-US" sz="2000" dirty="0">
                <a:solidFill>
                  <a:srgbClr val="000000"/>
                </a:solidFill>
                <a:latin typeface="BookAntiqua"/>
              </a:rPr>
              <a:t>KF ring has also been described in </a:t>
            </a:r>
            <a:r>
              <a:rPr lang="en-US" sz="2000" dirty="0" err="1">
                <a:solidFill>
                  <a:srgbClr val="000000"/>
                </a:solidFill>
                <a:latin typeface="BookAntiqua"/>
              </a:rPr>
              <a:t>cholesteatic</a:t>
            </a:r>
            <a:r>
              <a:rPr lang="en-US" sz="2000" dirty="0">
                <a:solidFill>
                  <a:srgbClr val="000000"/>
                </a:solidFill>
                <a:latin typeface="BookAntiqua"/>
              </a:rPr>
              <a:t> syndromes</a:t>
            </a:r>
            <a:endParaRPr lang="en-IN" sz="2000" dirty="0"/>
          </a:p>
        </p:txBody>
      </p:sp>
    </p:spTree>
    <p:extLst>
      <p:ext uri="{BB962C8B-B14F-4D97-AF65-F5344CB8AC3E}">
        <p14:creationId xmlns:p14="http://schemas.microsoft.com/office/powerpoint/2010/main" val="963636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D699-CCD7-4D44-81B0-ACF8E903B2B4}"/>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EC289943-2FF8-452D-8D4C-D9E3212DF739}"/>
              </a:ext>
            </a:extLst>
          </p:cNvPr>
          <p:cNvPicPr>
            <a:picLocks noGrp="1" noChangeAspect="1"/>
          </p:cNvPicPr>
          <p:nvPr>
            <p:ph idx="1"/>
          </p:nvPr>
        </p:nvPicPr>
        <p:blipFill>
          <a:blip r:embed="rId2"/>
          <a:stretch>
            <a:fillRect/>
          </a:stretch>
        </p:blipFill>
        <p:spPr>
          <a:xfrm>
            <a:off x="2543175" y="2139165"/>
            <a:ext cx="4623594" cy="3729029"/>
          </a:xfrm>
          <a:prstGeom prst="rect">
            <a:avLst/>
          </a:prstGeom>
        </p:spPr>
      </p:pic>
    </p:spTree>
    <p:extLst>
      <p:ext uri="{BB962C8B-B14F-4D97-AF65-F5344CB8AC3E}">
        <p14:creationId xmlns:p14="http://schemas.microsoft.com/office/powerpoint/2010/main" val="2525949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462903-FCC9-48F9-98E6-BED698C32EFA}"/>
              </a:ext>
            </a:extLst>
          </p:cNvPr>
          <p:cNvPicPr>
            <a:picLocks noChangeAspect="1"/>
          </p:cNvPicPr>
          <p:nvPr/>
        </p:nvPicPr>
        <p:blipFill>
          <a:blip r:embed="rId2"/>
          <a:stretch>
            <a:fillRect/>
          </a:stretch>
        </p:blipFill>
        <p:spPr>
          <a:xfrm>
            <a:off x="364189" y="714375"/>
            <a:ext cx="9665636" cy="5448299"/>
          </a:xfrm>
          <a:prstGeom prst="rect">
            <a:avLst/>
          </a:prstGeom>
        </p:spPr>
      </p:pic>
    </p:spTree>
    <p:extLst>
      <p:ext uri="{BB962C8B-B14F-4D97-AF65-F5344CB8AC3E}">
        <p14:creationId xmlns:p14="http://schemas.microsoft.com/office/powerpoint/2010/main" val="3347179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3B33-44C9-4259-A919-85812068E782}"/>
              </a:ext>
            </a:extLst>
          </p:cNvPr>
          <p:cNvSpPr>
            <a:spLocks noGrp="1"/>
          </p:cNvSpPr>
          <p:nvPr>
            <p:ph type="title"/>
          </p:nvPr>
        </p:nvSpPr>
        <p:spPr/>
        <p:txBody>
          <a:bodyPr/>
          <a:lstStyle/>
          <a:p>
            <a:r>
              <a:rPr lang="en-US" dirty="0"/>
              <a:t>Diagnosis </a:t>
            </a:r>
            <a:endParaRPr lang="en-IN" dirty="0"/>
          </a:p>
        </p:txBody>
      </p:sp>
      <p:sp>
        <p:nvSpPr>
          <p:cNvPr id="3" name="Content Placeholder 2">
            <a:extLst>
              <a:ext uri="{FF2B5EF4-FFF2-40B4-BE49-F238E27FC236}">
                <a16:creationId xmlns:a16="http://schemas.microsoft.com/office/drawing/2014/main" id="{09AFFB91-F292-4EED-AC0E-C6482BA95192}"/>
              </a:ext>
            </a:extLst>
          </p:cNvPr>
          <p:cNvSpPr>
            <a:spLocks noGrp="1"/>
          </p:cNvSpPr>
          <p:nvPr>
            <p:ph idx="1"/>
          </p:nvPr>
        </p:nvSpPr>
        <p:spPr/>
        <p:txBody>
          <a:bodyPr/>
          <a:lstStyle/>
          <a:p>
            <a:r>
              <a:rPr lang="en-US" dirty="0"/>
              <a:t>no  specific  diagnostic  tests  for  WD   </a:t>
            </a:r>
            <a:r>
              <a:rPr lang="en-IN" dirty="0"/>
              <a:t>.</a:t>
            </a:r>
            <a:r>
              <a:rPr lang="en-US" dirty="0"/>
              <a:t> Instead,  a  combination  of clinical signs and symptoms and some tests are required to achieve the final diagnosis.</a:t>
            </a:r>
          </a:p>
          <a:p>
            <a:pPr marL="0" indent="0">
              <a:buNone/>
            </a:pPr>
            <a:endParaRPr lang="en-IN" dirty="0"/>
          </a:p>
        </p:txBody>
      </p:sp>
    </p:spTree>
    <p:extLst>
      <p:ext uri="{BB962C8B-B14F-4D97-AF65-F5344CB8AC3E}">
        <p14:creationId xmlns:p14="http://schemas.microsoft.com/office/powerpoint/2010/main" val="738769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C743-4EF7-2A4C-BFDE-C6AD58F94723}"/>
              </a:ext>
            </a:extLst>
          </p:cNvPr>
          <p:cNvSpPr>
            <a:spLocks noGrp="1"/>
          </p:cNvSpPr>
          <p:nvPr>
            <p:ph type="title"/>
          </p:nvPr>
        </p:nvSpPr>
        <p:spPr/>
        <p:txBody>
          <a:bodyPr/>
          <a:lstStyle/>
          <a:p>
            <a:r>
              <a:rPr lang="en-US"/>
              <a:t>Ceruloplasmin</a:t>
            </a:r>
          </a:p>
        </p:txBody>
      </p:sp>
      <p:sp>
        <p:nvSpPr>
          <p:cNvPr id="3" name="Content Placeholder 2">
            <a:extLst>
              <a:ext uri="{FF2B5EF4-FFF2-40B4-BE49-F238E27FC236}">
                <a16:creationId xmlns:a16="http://schemas.microsoft.com/office/drawing/2014/main" id="{933CFD9A-95F1-0542-9B74-16F9AEB66304}"/>
              </a:ext>
            </a:extLst>
          </p:cNvPr>
          <p:cNvSpPr>
            <a:spLocks noGrp="1"/>
          </p:cNvSpPr>
          <p:nvPr>
            <p:ph idx="1"/>
          </p:nvPr>
        </p:nvSpPr>
        <p:spPr>
          <a:xfrm>
            <a:off x="677334" y="1442503"/>
            <a:ext cx="8596668" cy="4598859"/>
          </a:xfrm>
        </p:spPr>
        <p:txBody>
          <a:bodyPr/>
          <a:lstStyle/>
          <a:p>
            <a:r>
              <a:rPr lang="en-US" dirty="0" err="1"/>
              <a:t>Carr</a:t>
            </a:r>
            <a:r>
              <a:rPr lang="en-IN" dirty="0" err="1"/>
              <a:t>ies</a:t>
            </a:r>
            <a:r>
              <a:rPr lang="en-IN" dirty="0"/>
              <a:t> </a:t>
            </a:r>
            <a:r>
              <a:rPr lang="en-US" dirty="0"/>
              <a:t>90%  of  serum circulating  copper</a:t>
            </a:r>
            <a:endParaRPr lang="en-IN" dirty="0"/>
          </a:p>
          <a:p>
            <a:r>
              <a:rPr lang="en-US" dirty="0"/>
              <a:t>synthesized  in  the  liver  and  excreted  into  the  circulation  from hepatocytes,  mostly  as  </a:t>
            </a:r>
            <a:r>
              <a:rPr lang="en-US" dirty="0" err="1"/>
              <a:t>holoceruloplasmin</a:t>
            </a:r>
            <a:r>
              <a:rPr lang="en-US" dirty="0"/>
              <a:t>  (containing  six  copper  atoms)  and  the </a:t>
            </a:r>
            <a:r>
              <a:rPr lang="en-IN" dirty="0"/>
              <a:t>rest</a:t>
            </a:r>
            <a:r>
              <a:rPr lang="en-US" dirty="0"/>
              <a:t>  as  </a:t>
            </a:r>
            <a:r>
              <a:rPr lang="en-US" dirty="0" err="1"/>
              <a:t>apoceruloplasmin</a:t>
            </a:r>
            <a:r>
              <a:rPr lang="en-US" dirty="0"/>
              <a:t>  (not  joined  to  copper)</a:t>
            </a:r>
            <a:endParaRPr lang="en-IN" dirty="0"/>
          </a:p>
          <a:p>
            <a:r>
              <a:rPr lang="en-US" dirty="0"/>
              <a:t>Ceruloplasmin  levels  may be  determined  enzymatically  by  its  copper-dependent  oxidase  activity  or  by  immunological assays</a:t>
            </a:r>
            <a:r>
              <a:rPr lang="en-IN" dirty="0"/>
              <a:t>. </a:t>
            </a:r>
          </a:p>
          <a:p>
            <a:r>
              <a:rPr lang="en-IN" dirty="0"/>
              <a:t>Immunological assay measures the total ceruloplasmin level but not the  ceruloplasmin  oxidase  activity. So the use  of  enzymatic  assays  is more  appropriate</a:t>
            </a:r>
          </a:p>
        </p:txBody>
      </p:sp>
    </p:spTree>
    <p:extLst>
      <p:ext uri="{BB962C8B-B14F-4D97-AF65-F5344CB8AC3E}">
        <p14:creationId xmlns:p14="http://schemas.microsoft.com/office/powerpoint/2010/main" val="3187782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3EAE-5ADF-4BE4-98E4-FE19183062D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C356555-CE7A-4146-9DF6-1CB64DB0E94D}"/>
              </a:ext>
            </a:extLst>
          </p:cNvPr>
          <p:cNvSpPr>
            <a:spLocks noGrp="1"/>
          </p:cNvSpPr>
          <p:nvPr>
            <p:ph idx="1"/>
          </p:nvPr>
        </p:nvSpPr>
        <p:spPr/>
        <p:txBody>
          <a:bodyPr>
            <a:noAutofit/>
          </a:bodyPr>
          <a:lstStyle/>
          <a:p>
            <a:r>
              <a:rPr lang="en-US" sz="2000" dirty="0"/>
              <a:t>Blood  ceruloplasmin  levels  are  typically  low  (&lt;  0.2  g/L)  in patients  with  WD  and  neurological  </a:t>
            </a:r>
            <a:r>
              <a:rPr lang="en-IN" sz="2000" dirty="0"/>
              <a:t>involvement</a:t>
            </a:r>
          </a:p>
          <a:p>
            <a:r>
              <a:rPr lang="en-IN" sz="2000" dirty="0"/>
              <a:t>May  be  higher  in  up to  half  of  patients  </a:t>
            </a:r>
          </a:p>
          <a:p>
            <a:pPr algn="l"/>
            <a:r>
              <a:rPr lang="en-IN" sz="2000" b="0" i="0" u="none" strike="noStrike" baseline="0" dirty="0"/>
              <a:t>ceruloplasmin levels </a:t>
            </a:r>
            <a:r>
              <a:rPr lang="en-US" sz="2000" b="0" i="0" u="none" strike="noStrike" baseline="0" dirty="0"/>
              <a:t>can be reduced in other conditions such as renal or enteric protein loss, malabsorption, end-stage liver disease, or aceruloplasminemia</a:t>
            </a:r>
            <a:endParaRPr lang="en-IN" sz="2000" dirty="0"/>
          </a:p>
          <a:p>
            <a:pPr marL="0" indent="0">
              <a:buNone/>
            </a:pPr>
            <a:endParaRPr lang="en-IN" sz="2000" dirty="0"/>
          </a:p>
          <a:p>
            <a:r>
              <a:rPr lang="en-US" sz="2000" dirty="0"/>
              <a:t>Ceruloplasmin  is  also  an  acute-phase  reactant  and  may  be  elevated in  inflammation  or  infections,  resulting  in  false  negatives  in  WD  patients</a:t>
            </a:r>
          </a:p>
          <a:p>
            <a:pPr marL="0" indent="0">
              <a:buNone/>
            </a:pPr>
            <a:r>
              <a:rPr lang="en-IN" sz="2000" dirty="0"/>
              <a:t>  </a:t>
            </a:r>
          </a:p>
        </p:txBody>
      </p:sp>
    </p:spTree>
    <p:extLst>
      <p:ext uri="{BB962C8B-B14F-4D97-AF65-F5344CB8AC3E}">
        <p14:creationId xmlns:p14="http://schemas.microsoft.com/office/powerpoint/2010/main" val="2300232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D6C2-9046-9941-BA59-219B1F11AFCF}"/>
              </a:ext>
            </a:extLst>
          </p:cNvPr>
          <p:cNvSpPr>
            <a:spLocks noGrp="1"/>
          </p:cNvSpPr>
          <p:nvPr>
            <p:ph type="title"/>
          </p:nvPr>
        </p:nvSpPr>
        <p:spPr/>
        <p:txBody>
          <a:bodyPr/>
          <a:lstStyle/>
          <a:p>
            <a:r>
              <a:rPr lang="en-US"/>
              <a:t>Serum copper</a:t>
            </a:r>
          </a:p>
        </p:txBody>
      </p:sp>
      <p:sp>
        <p:nvSpPr>
          <p:cNvPr id="3" name="Content Placeholder 2">
            <a:extLst>
              <a:ext uri="{FF2B5EF4-FFF2-40B4-BE49-F238E27FC236}">
                <a16:creationId xmlns:a16="http://schemas.microsoft.com/office/drawing/2014/main" id="{48128B61-F866-664F-A911-510F2B5F9C28}"/>
              </a:ext>
            </a:extLst>
          </p:cNvPr>
          <p:cNvSpPr>
            <a:spLocks noGrp="1"/>
          </p:cNvSpPr>
          <p:nvPr>
            <p:ph idx="1"/>
          </p:nvPr>
        </p:nvSpPr>
        <p:spPr>
          <a:xfrm>
            <a:off x="677334" y="1466953"/>
            <a:ext cx="8596668" cy="4574410"/>
          </a:xfrm>
        </p:spPr>
        <p:txBody>
          <a:bodyPr/>
          <a:lstStyle/>
          <a:p>
            <a:r>
              <a:rPr lang="en-US" dirty="0"/>
              <a:t> </a:t>
            </a:r>
            <a:r>
              <a:rPr lang="en-US" b="1" dirty="0"/>
              <a:t>Normal  or  elevated  serum  copper</a:t>
            </a:r>
            <a:r>
              <a:rPr lang="en-US" dirty="0"/>
              <a:t>  levels  along  with  </a:t>
            </a:r>
            <a:r>
              <a:rPr lang="en-US" b="1" dirty="0"/>
              <a:t>decreased  ceruloplasmin</a:t>
            </a:r>
            <a:r>
              <a:rPr lang="en-US" dirty="0"/>
              <a:t>  suggestive of increased non ceruloplasmin bound copper</a:t>
            </a:r>
          </a:p>
          <a:p>
            <a:r>
              <a:rPr lang="en-US" b="1" dirty="0"/>
              <a:t>Low  total  serum  copper  levels </a:t>
            </a:r>
            <a:r>
              <a:rPr lang="en-US" dirty="0"/>
              <a:t> maybe  found  even  though  </a:t>
            </a:r>
            <a:r>
              <a:rPr lang="en-US" b="1" dirty="0"/>
              <a:t>free  copper </a:t>
            </a:r>
            <a:r>
              <a:rPr lang="en-US" dirty="0"/>
              <a:t> (albumin-bound copper  or  non-ceruloplasmin  bound  copper)  may  be  </a:t>
            </a:r>
            <a:r>
              <a:rPr lang="en-US" b="1" dirty="0"/>
              <a:t>increased</a:t>
            </a:r>
            <a:r>
              <a:rPr lang="en-US" dirty="0"/>
              <a:t>. </a:t>
            </a:r>
          </a:p>
          <a:p>
            <a:r>
              <a:rPr lang="en-US" dirty="0"/>
              <a:t>Total  serum  copper  mostly  reflects ceruloplasmin-bound  copper</a:t>
            </a:r>
            <a:endParaRPr lang="en-IN" dirty="0"/>
          </a:p>
        </p:txBody>
      </p:sp>
    </p:spTree>
    <p:extLst>
      <p:ext uri="{BB962C8B-B14F-4D97-AF65-F5344CB8AC3E}">
        <p14:creationId xmlns:p14="http://schemas.microsoft.com/office/powerpoint/2010/main" val="4158928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5CEC3-1189-4B6F-A67B-8EA76B27882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8D72D33-0B4B-45C9-9F66-C057B57A98E4}"/>
              </a:ext>
            </a:extLst>
          </p:cNvPr>
          <p:cNvSpPr>
            <a:spLocks noGrp="1"/>
          </p:cNvSpPr>
          <p:nvPr>
            <p:ph idx="1"/>
          </p:nvPr>
        </p:nvSpPr>
        <p:spPr/>
        <p:txBody>
          <a:bodyPr/>
          <a:lstStyle/>
          <a:p>
            <a:r>
              <a:rPr lang="en-US" dirty="0"/>
              <a:t>Introduction</a:t>
            </a:r>
          </a:p>
          <a:p>
            <a:r>
              <a:rPr lang="en-US" dirty="0"/>
              <a:t>Genetics </a:t>
            </a:r>
          </a:p>
          <a:p>
            <a:r>
              <a:rPr lang="en-US" dirty="0"/>
              <a:t>Clinical features</a:t>
            </a:r>
          </a:p>
          <a:p>
            <a:r>
              <a:rPr lang="en-US" dirty="0"/>
              <a:t>Diagnosis </a:t>
            </a:r>
          </a:p>
          <a:p>
            <a:r>
              <a:rPr lang="en-US" dirty="0"/>
              <a:t>Treatment </a:t>
            </a:r>
            <a:endParaRPr lang="en-IN" dirty="0"/>
          </a:p>
        </p:txBody>
      </p:sp>
    </p:spTree>
    <p:extLst>
      <p:ext uri="{BB962C8B-B14F-4D97-AF65-F5344CB8AC3E}">
        <p14:creationId xmlns:p14="http://schemas.microsoft.com/office/powerpoint/2010/main" val="1827775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F33E-8658-479C-9ED8-37C62295854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678CB2D-B0DF-49BB-B472-6A4FFA21BBF6}"/>
              </a:ext>
            </a:extLst>
          </p:cNvPr>
          <p:cNvSpPr>
            <a:spLocks noGrp="1"/>
          </p:cNvSpPr>
          <p:nvPr>
            <p:ph idx="1"/>
          </p:nvPr>
        </p:nvSpPr>
        <p:spPr/>
        <p:txBody>
          <a:bodyPr/>
          <a:lstStyle/>
          <a:p>
            <a:r>
              <a:rPr lang="en-US" dirty="0"/>
              <a:t>Patients  with  WD  have  free  copper  levels  between 10-20  mg/dL  and  symptomatic  individuals  have  levels  &gt;  20  mg/dL</a:t>
            </a:r>
            <a:endParaRPr lang="en-IN" dirty="0"/>
          </a:p>
          <a:p>
            <a:r>
              <a:rPr lang="en-US" dirty="0"/>
              <a:t>It is preferable to use enzymatically determined ceruloplasmin levels when calculating free copper</a:t>
            </a:r>
          </a:p>
          <a:p>
            <a:endParaRPr lang="en-IN" dirty="0"/>
          </a:p>
        </p:txBody>
      </p:sp>
    </p:spTree>
    <p:extLst>
      <p:ext uri="{BB962C8B-B14F-4D97-AF65-F5344CB8AC3E}">
        <p14:creationId xmlns:p14="http://schemas.microsoft.com/office/powerpoint/2010/main" val="3919760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25C3B-B055-B24D-BD4D-E8AB2C56E4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E85BC8-2E08-AE42-A519-91BB9411F89B}"/>
              </a:ext>
            </a:extLst>
          </p:cNvPr>
          <p:cNvSpPr>
            <a:spLocks noGrp="1"/>
          </p:cNvSpPr>
          <p:nvPr>
            <p:ph idx="1"/>
          </p:nvPr>
        </p:nvSpPr>
        <p:spPr/>
        <p:txBody>
          <a:bodyPr/>
          <a:lstStyle/>
          <a:p>
            <a:r>
              <a:rPr lang="en-IN" dirty="0"/>
              <a:t>In </a:t>
            </a:r>
            <a:r>
              <a:rPr lang="en-US" dirty="0"/>
              <a:t>2009, a new method called exchangeable copper (</a:t>
            </a:r>
            <a:r>
              <a:rPr lang="en-US" dirty="0" err="1"/>
              <a:t>CuEXC</a:t>
            </a:r>
            <a:r>
              <a:rPr lang="en-US" dirty="0"/>
              <a:t>) was proposed for the direct determination of labile copper</a:t>
            </a:r>
            <a:endParaRPr lang="en-IN" dirty="0"/>
          </a:p>
          <a:p>
            <a:r>
              <a:rPr lang="en-US" dirty="0"/>
              <a:t>values greater than 2.08 mmol/L suggest a high risk of severe neurological disease</a:t>
            </a:r>
            <a:endParaRPr lang="en-IN" dirty="0"/>
          </a:p>
          <a:p>
            <a:r>
              <a:rPr lang="en-US" dirty="0"/>
              <a:t>When its threshold is higher than 18.5%, this biomarker reaches a sensitivity and specificity close to 100% in WD diagnosis</a:t>
            </a:r>
            <a:endParaRPr lang="en-IN" dirty="0"/>
          </a:p>
          <a:p>
            <a:r>
              <a:rPr lang="en-US" dirty="0"/>
              <a:t>Therefore, it could differentiate WD from other liver diseases and healthy heterozygous subjects, representing a promising family screening marker</a:t>
            </a:r>
          </a:p>
        </p:txBody>
      </p:sp>
    </p:spTree>
    <p:extLst>
      <p:ext uri="{BB962C8B-B14F-4D97-AF65-F5344CB8AC3E}">
        <p14:creationId xmlns:p14="http://schemas.microsoft.com/office/powerpoint/2010/main" val="1707306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0395-517A-6E43-99CD-89A9EB3FF8E7}"/>
              </a:ext>
            </a:extLst>
          </p:cNvPr>
          <p:cNvSpPr>
            <a:spLocks noGrp="1"/>
          </p:cNvSpPr>
          <p:nvPr>
            <p:ph type="title"/>
          </p:nvPr>
        </p:nvSpPr>
        <p:spPr/>
        <p:txBody>
          <a:bodyPr/>
          <a:lstStyle/>
          <a:p>
            <a:r>
              <a:rPr lang="en-US"/>
              <a:t>Urinary copper excretion</a:t>
            </a:r>
          </a:p>
        </p:txBody>
      </p:sp>
      <p:sp>
        <p:nvSpPr>
          <p:cNvPr id="3" name="Content Placeholder 2">
            <a:extLst>
              <a:ext uri="{FF2B5EF4-FFF2-40B4-BE49-F238E27FC236}">
                <a16:creationId xmlns:a16="http://schemas.microsoft.com/office/drawing/2014/main" id="{C05043C0-23A5-A640-9B66-E0161A6D341E}"/>
              </a:ext>
            </a:extLst>
          </p:cNvPr>
          <p:cNvSpPr>
            <a:spLocks noGrp="1"/>
          </p:cNvSpPr>
          <p:nvPr>
            <p:ph idx="1"/>
          </p:nvPr>
        </p:nvSpPr>
        <p:spPr>
          <a:xfrm>
            <a:off x="677334" y="1564749"/>
            <a:ext cx="8596668" cy="4476613"/>
          </a:xfrm>
        </p:spPr>
        <p:txBody>
          <a:bodyPr/>
          <a:lstStyle/>
          <a:p>
            <a:r>
              <a:rPr lang="en-US" dirty="0"/>
              <a:t>Urinary copper excretion in 24 h reflects the amount of circulating non-ceruloplasmin</a:t>
            </a:r>
            <a:r>
              <a:rPr lang="en-IN" dirty="0"/>
              <a:t> copper</a:t>
            </a:r>
          </a:p>
          <a:p>
            <a:r>
              <a:rPr lang="en-US" dirty="0"/>
              <a:t>Cut off for children : 0.64  mmol/24  h  or  40  g/24  h </a:t>
            </a:r>
          </a:p>
          <a:p>
            <a:r>
              <a:rPr lang="en-US" dirty="0"/>
              <a:t>Cut off for  adults  is  1.6  mmol/24  h  (100  g/24  h)</a:t>
            </a:r>
            <a:endParaRPr lang="en-IN" dirty="0"/>
          </a:p>
          <a:p>
            <a:r>
              <a:rPr lang="en-US" dirty="0"/>
              <a:t>In  up  to  16%-23%,  especially  in asymptomatic  children  and  siblings,  urinary  copper  excretion  may  be  lower  than  the values  set</a:t>
            </a:r>
            <a:r>
              <a:rPr lang="en-IN" dirty="0"/>
              <a:t> </a:t>
            </a:r>
          </a:p>
        </p:txBody>
      </p:sp>
    </p:spTree>
    <p:extLst>
      <p:ext uri="{BB962C8B-B14F-4D97-AF65-F5344CB8AC3E}">
        <p14:creationId xmlns:p14="http://schemas.microsoft.com/office/powerpoint/2010/main" val="3605567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61C43-6910-4951-84CE-B35F4A2A14A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72FCFB7-E1BF-4DA7-B3F6-8F04073D0E98}"/>
              </a:ext>
            </a:extLst>
          </p:cNvPr>
          <p:cNvSpPr>
            <a:spLocks noGrp="1"/>
          </p:cNvSpPr>
          <p:nvPr>
            <p:ph idx="1"/>
          </p:nvPr>
        </p:nvSpPr>
        <p:spPr/>
        <p:txBody>
          <a:bodyPr/>
          <a:lstStyle/>
          <a:p>
            <a:r>
              <a:rPr lang="en-IN" sz="2000" dirty="0"/>
              <a:t>After  D  penicillamine  (DPA)  administration  (1.000  mg  administered in  two  doses),  urinary  copper  excretion  is measured</a:t>
            </a:r>
          </a:p>
          <a:p>
            <a:pPr algn="l"/>
            <a:r>
              <a:rPr lang="en-IN" sz="2000" b="0" i="0" u="none" strike="noStrike" baseline="0" dirty="0"/>
              <a:t>urinary copper excretion values &gt; </a:t>
            </a:r>
            <a:r>
              <a:rPr lang="en-US" sz="2000" b="0" i="0" u="none" strike="noStrike" baseline="0" dirty="0"/>
              <a:t>160 </a:t>
            </a:r>
            <a:r>
              <a:rPr lang="en-US" sz="2000" b="0" i="0" u="none" strike="noStrike" baseline="0" dirty="0" err="1"/>
              <a:t>μg</a:t>
            </a:r>
            <a:r>
              <a:rPr lang="en-US" sz="2000" b="0" i="0" u="none" strike="noStrike" baseline="0" dirty="0"/>
              <a:t>/24 h is compatible with WD in children</a:t>
            </a:r>
            <a:endParaRPr lang="en-IN" sz="2000" dirty="0"/>
          </a:p>
          <a:p>
            <a:r>
              <a:rPr lang="en-IN" sz="2000" dirty="0"/>
              <a:t>patients  with  autoimmune  hepatitis,  cholestatic  diseases,  acute  liver failure,  or  asymptomatic  heterozygous  patients  can  show  elevated  urinary  copper excretion </a:t>
            </a:r>
          </a:p>
          <a:p>
            <a:endParaRPr lang="en-IN" dirty="0"/>
          </a:p>
        </p:txBody>
      </p:sp>
    </p:spTree>
    <p:extLst>
      <p:ext uri="{BB962C8B-B14F-4D97-AF65-F5344CB8AC3E}">
        <p14:creationId xmlns:p14="http://schemas.microsoft.com/office/powerpoint/2010/main" val="2417987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A3EFD-C947-7442-8270-DFBD3866056D}"/>
              </a:ext>
            </a:extLst>
          </p:cNvPr>
          <p:cNvSpPr>
            <a:spLocks noGrp="1"/>
          </p:cNvSpPr>
          <p:nvPr>
            <p:ph type="title"/>
          </p:nvPr>
        </p:nvSpPr>
        <p:spPr/>
        <p:txBody>
          <a:bodyPr/>
          <a:lstStyle/>
          <a:p>
            <a:r>
              <a:rPr lang="en-US"/>
              <a:t>Liver biopsy</a:t>
            </a:r>
          </a:p>
        </p:txBody>
      </p:sp>
      <p:sp>
        <p:nvSpPr>
          <p:cNvPr id="3" name="Content Placeholder 2">
            <a:extLst>
              <a:ext uri="{FF2B5EF4-FFF2-40B4-BE49-F238E27FC236}">
                <a16:creationId xmlns:a16="http://schemas.microsoft.com/office/drawing/2014/main" id="{27936A86-BEC5-6D4E-A49D-B635358DF343}"/>
              </a:ext>
            </a:extLst>
          </p:cNvPr>
          <p:cNvSpPr>
            <a:spLocks noGrp="1"/>
          </p:cNvSpPr>
          <p:nvPr>
            <p:ph idx="1"/>
          </p:nvPr>
        </p:nvSpPr>
        <p:spPr>
          <a:xfrm>
            <a:off x="677334" y="1930400"/>
            <a:ext cx="5418666" cy="4660900"/>
          </a:xfrm>
        </p:spPr>
        <p:txBody>
          <a:bodyPr>
            <a:normAutofit/>
          </a:bodyPr>
          <a:lstStyle/>
          <a:p>
            <a:r>
              <a:rPr lang="en-US" dirty="0"/>
              <a:t>invasive  technique</a:t>
            </a:r>
          </a:p>
          <a:p>
            <a:r>
              <a:rPr lang="en-US" dirty="0"/>
              <a:t>Use  is  limited  to  patients  with  compatible  clinical  or biochemical findings but without a definite diagnosis.</a:t>
            </a:r>
            <a:endParaRPr lang="en-IN" dirty="0"/>
          </a:p>
          <a:p>
            <a:r>
              <a:rPr lang="en-IN" dirty="0"/>
              <a:t>No  specific  histological  changes-Mild  steatosis  may  be  observed</a:t>
            </a:r>
          </a:p>
          <a:p>
            <a:r>
              <a:rPr lang="en-US" dirty="0"/>
              <a:t>staining  of  metallothionein  (protein-bound  to  intrahepatocyte  copper)  by  orcein  or  lysosomal  copper  complexes,  using  </a:t>
            </a:r>
            <a:r>
              <a:rPr lang="en-US" dirty="0" err="1"/>
              <a:t>rodain</a:t>
            </a:r>
            <a:r>
              <a:rPr lang="en-US" dirty="0"/>
              <a:t>  or  </a:t>
            </a:r>
            <a:r>
              <a:rPr lang="en-US" dirty="0" err="1"/>
              <a:t>rubenic</a:t>
            </a:r>
            <a:r>
              <a:rPr lang="en-US" dirty="0"/>
              <a:t> acid,  show  liver  copper  deposits</a:t>
            </a:r>
            <a:endParaRPr lang="en-IN" dirty="0"/>
          </a:p>
        </p:txBody>
      </p:sp>
      <p:pic>
        <p:nvPicPr>
          <p:cNvPr id="4" name="Picture 3">
            <a:extLst>
              <a:ext uri="{FF2B5EF4-FFF2-40B4-BE49-F238E27FC236}">
                <a16:creationId xmlns:a16="http://schemas.microsoft.com/office/drawing/2014/main" id="{94407B7B-265A-4106-A5CF-28836A6BC583}"/>
              </a:ext>
            </a:extLst>
          </p:cNvPr>
          <p:cNvPicPr>
            <a:picLocks noChangeAspect="1"/>
          </p:cNvPicPr>
          <p:nvPr/>
        </p:nvPicPr>
        <p:blipFill>
          <a:blip r:embed="rId2"/>
          <a:stretch>
            <a:fillRect/>
          </a:stretch>
        </p:blipFill>
        <p:spPr>
          <a:xfrm>
            <a:off x="6331427" y="2084388"/>
            <a:ext cx="3793647" cy="2843213"/>
          </a:xfrm>
          <a:prstGeom prst="rect">
            <a:avLst/>
          </a:prstGeom>
        </p:spPr>
      </p:pic>
    </p:spTree>
    <p:extLst>
      <p:ext uri="{BB962C8B-B14F-4D97-AF65-F5344CB8AC3E}">
        <p14:creationId xmlns:p14="http://schemas.microsoft.com/office/powerpoint/2010/main" val="3331937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8619-35AB-4AB3-AB48-1C122D434535}"/>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38544B2E-C102-4F2E-B970-E226A4A33AA3}"/>
              </a:ext>
            </a:extLst>
          </p:cNvPr>
          <p:cNvSpPr>
            <a:spLocks noGrp="1"/>
          </p:cNvSpPr>
          <p:nvPr>
            <p:ph idx="1"/>
          </p:nvPr>
        </p:nvSpPr>
        <p:spPr/>
        <p:txBody>
          <a:bodyPr/>
          <a:lstStyle/>
          <a:p>
            <a:r>
              <a:rPr lang="en-US" sz="2000" dirty="0"/>
              <a:t>hepatic  accumulation  of copper  cannot  be  ruled  out  with  histochemistry  as  staining  only  reveals  copper deposits  in  less  than  10%  of  patients.</a:t>
            </a:r>
            <a:endParaRPr lang="en-IN" sz="2000" dirty="0"/>
          </a:p>
          <a:p>
            <a:r>
              <a:rPr lang="en-US" sz="2000" b="1" dirty="0"/>
              <a:t>intrahepatic  copper  quantification </a:t>
            </a:r>
            <a:r>
              <a:rPr lang="en-US" sz="2000" dirty="0"/>
              <a:t> is essential  for  the  diagnosis  of  WD  after  a  hepatic  biopsy.</a:t>
            </a:r>
          </a:p>
          <a:p>
            <a:r>
              <a:rPr lang="en-US" sz="2000" dirty="0"/>
              <a:t>For  the  determination  of copper  in  dry  weight,  it  is  necessary  to  obtain  a  significant  sample  (at  least  1  cm)  and its  placement  in  a  copper-free  and  dry  container.</a:t>
            </a:r>
          </a:p>
          <a:p>
            <a:r>
              <a:rPr lang="en-US" sz="2000" dirty="0"/>
              <a:t>Values  greater</a:t>
            </a:r>
            <a:r>
              <a:rPr lang="en-US" sz="2000" b="1" dirty="0"/>
              <a:t>  than  250  </a:t>
            </a:r>
            <a:r>
              <a:rPr lang="el-GR" sz="2000" b="1" dirty="0"/>
              <a:t>μ</a:t>
            </a:r>
            <a:r>
              <a:rPr lang="en-US" sz="2000" b="1" dirty="0"/>
              <a:t>g/g  (4 mmol/g)  are  diagnostic</a:t>
            </a:r>
            <a:r>
              <a:rPr lang="en-US" sz="2000" dirty="0"/>
              <a:t>,  while  values  less  than  50  </a:t>
            </a:r>
            <a:r>
              <a:rPr lang="el-GR" sz="2000" dirty="0"/>
              <a:t>μ</a:t>
            </a:r>
            <a:r>
              <a:rPr lang="en-US" sz="2000" dirty="0"/>
              <a:t>g/g  (0.8  </a:t>
            </a:r>
            <a:r>
              <a:rPr lang="el-GR" sz="2000" dirty="0"/>
              <a:t>μ</a:t>
            </a:r>
            <a:r>
              <a:rPr lang="en-US" sz="2000" dirty="0"/>
              <a:t>mol/g)  make  the diagnosis  highly  unlikely.</a:t>
            </a:r>
          </a:p>
          <a:p>
            <a:endParaRPr lang="en-IN" dirty="0"/>
          </a:p>
        </p:txBody>
      </p:sp>
    </p:spTree>
    <p:extLst>
      <p:ext uri="{BB962C8B-B14F-4D97-AF65-F5344CB8AC3E}">
        <p14:creationId xmlns:p14="http://schemas.microsoft.com/office/powerpoint/2010/main" val="24091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6D1D-689E-0E47-B9EE-35AE642B9D66}"/>
              </a:ext>
            </a:extLst>
          </p:cNvPr>
          <p:cNvSpPr>
            <a:spLocks noGrp="1"/>
          </p:cNvSpPr>
          <p:nvPr>
            <p:ph type="title"/>
          </p:nvPr>
        </p:nvSpPr>
        <p:spPr/>
        <p:txBody>
          <a:bodyPr/>
          <a:lstStyle/>
          <a:p>
            <a:r>
              <a:rPr lang="en-US"/>
              <a:t>Neurological and psychiatric assessment</a:t>
            </a:r>
          </a:p>
        </p:txBody>
      </p:sp>
      <p:sp>
        <p:nvSpPr>
          <p:cNvPr id="3" name="Content Placeholder 2">
            <a:extLst>
              <a:ext uri="{FF2B5EF4-FFF2-40B4-BE49-F238E27FC236}">
                <a16:creationId xmlns:a16="http://schemas.microsoft.com/office/drawing/2014/main" id="{28A87BBF-862E-E641-9FBF-607538EB29C9}"/>
              </a:ext>
            </a:extLst>
          </p:cNvPr>
          <p:cNvSpPr>
            <a:spLocks noGrp="1"/>
          </p:cNvSpPr>
          <p:nvPr>
            <p:ph idx="1"/>
          </p:nvPr>
        </p:nvSpPr>
        <p:spPr>
          <a:xfrm>
            <a:off x="677334" y="1332481"/>
            <a:ext cx="8596668" cy="4506344"/>
          </a:xfrm>
        </p:spPr>
        <p:txBody>
          <a:bodyPr>
            <a:normAutofit/>
          </a:bodyPr>
          <a:lstStyle/>
          <a:p>
            <a:pPr marL="0" indent="0">
              <a:buNone/>
            </a:pPr>
            <a:endParaRPr lang="en-IN" dirty="0"/>
          </a:p>
          <a:p>
            <a:r>
              <a:rPr lang="en-US" dirty="0"/>
              <a:t>Magnetic  resonance imaging  (MRI)  shows  structural  abnormalities  with  a  hyperintensity  in  the  T2 sequence  in  </a:t>
            </a:r>
            <a:r>
              <a:rPr lang="en-US" dirty="0">
                <a:solidFill>
                  <a:srgbClr val="FF0000"/>
                </a:solidFill>
              </a:rPr>
              <a:t>the  basal  ganglia,  tectum,  spinal  bulb,  thalamus,  and  brainstem</a:t>
            </a:r>
          </a:p>
          <a:p>
            <a:r>
              <a:rPr lang="en-US" dirty="0"/>
              <a:t>Decreased  intensity  in  the  T1  sequence  in  the  basal  ganglia</a:t>
            </a:r>
            <a:endParaRPr lang="en-IN" dirty="0"/>
          </a:p>
          <a:p>
            <a:r>
              <a:rPr lang="en-US" dirty="0">
                <a:solidFill>
                  <a:srgbClr val="FF0000"/>
                </a:solidFill>
              </a:rPr>
              <a:t>giant  panda  face sign</a:t>
            </a:r>
            <a:r>
              <a:rPr lang="en-US" dirty="0"/>
              <a:t>,  found  in  14%  of  patients</a:t>
            </a:r>
            <a:r>
              <a:rPr lang="en-IN" dirty="0"/>
              <a:t>-hyperintensity  of  the  tegmentum  of  the  midbrain,  especially  around  the  red  nucleus,  which maintains  its  normal  </a:t>
            </a:r>
            <a:r>
              <a:rPr lang="en-IN" dirty="0" err="1"/>
              <a:t>hypointensity</a:t>
            </a:r>
            <a:r>
              <a:rPr lang="en-IN" dirty="0"/>
              <a:t>  on  T2-weighted  imaging  axial  sections  of  the  brain.</a:t>
            </a:r>
          </a:p>
          <a:p>
            <a:r>
              <a:rPr lang="en-IN" dirty="0" err="1"/>
              <a:t>Gaint</a:t>
            </a:r>
            <a:r>
              <a:rPr lang="en-IN" dirty="0"/>
              <a:t> panda face </a:t>
            </a:r>
            <a:r>
              <a:rPr lang="en-US" dirty="0"/>
              <a:t>with  the  </a:t>
            </a:r>
            <a:r>
              <a:rPr lang="en-US" dirty="0" err="1"/>
              <a:t>tectal</a:t>
            </a:r>
            <a:r>
              <a:rPr lang="en-US" dirty="0"/>
              <a:t>  and  center-protuberance  plaque's  hyperintensity  and the  simultaneous  involvement  of  the  basal  ganglia,  thalamus,  and  brainstem,  are practically pathognomonic of WD</a:t>
            </a:r>
          </a:p>
        </p:txBody>
      </p:sp>
    </p:spTree>
    <p:extLst>
      <p:ext uri="{BB962C8B-B14F-4D97-AF65-F5344CB8AC3E}">
        <p14:creationId xmlns:p14="http://schemas.microsoft.com/office/powerpoint/2010/main" val="549302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B6BA-C625-456D-92D1-073AC06D5FCD}"/>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FEE0B850-2C21-4835-906C-6243FCCEFA8E}"/>
              </a:ext>
            </a:extLst>
          </p:cNvPr>
          <p:cNvPicPr>
            <a:picLocks noGrp="1" noChangeAspect="1"/>
          </p:cNvPicPr>
          <p:nvPr>
            <p:ph idx="1"/>
          </p:nvPr>
        </p:nvPicPr>
        <p:blipFill>
          <a:blip r:embed="rId2"/>
          <a:stretch>
            <a:fillRect/>
          </a:stretch>
        </p:blipFill>
        <p:spPr>
          <a:xfrm>
            <a:off x="1370821" y="2147288"/>
            <a:ext cx="7605698" cy="4101112"/>
          </a:xfrm>
          <a:prstGeom prst="rect">
            <a:avLst/>
          </a:prstGeom>
        </p:spPr>
      </p:pic>
    </p:spTree>
    <p:extLst>
      <p:ext uri="{BB962C8B-B14F-4D97-AF65-F5344CB8AC3E}">
        <p14:creationId xmlns:p14="http://schemas.microsoft.com/office/powerpoint/2010/main" val="1275190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01CD-3826-1E4A-83F4-99153257C393}"/>
              </a:ext>
            </a:extLst>
          </p:cNvPr>
          <p:cNvSpPr>
            <a:spLocks noGrp="1"/>
          </p:cNvSpPr>
          <p:nvPr>
            <p:ph type="title"/>
          </p:nvPr>
        </p:nvSpPr>
        <p:spPr/>
        <p:txBody>
          <a:bodyPr/>
          <a:lstStyle/>
          <a:p>
            <a:r>
              <a:rPr lang="en-US"/>
              <a:t>Genetic testing</a:t>
            </a:r>
          </a:p>
        </p:txBody>
      </p:sp>
      <p:sp>
        <p:nvSpPr>
          <p:cNvPr id="3" name="Content Placeholder 2">
            <a:extLst>
              <a:ext uri="{FF2B5EF4-FFF2-40B4-BE49-F238E27FC236}">
                <a16:creationId xmlns:a16="http://schemas.microsoft.com/office/drawing/2014/main" id="{4242CFE0-0888-FB40-93F2-F74AFA4A3B80}"/>
              </a:ext>
            </a:extLst>
          </p:cNvPr>
          <p:cNvSpPr>
            <a:spLocks noGrp="1"/>
          </p:cNvSpPr>
          <p:nvPr>
            <p:ph idx="1"/>
          </p:nvPr>
        </p:nvSpPr>
        <p:spPr/>
        <p:txBody>
          <a:bodyPr/>
          <a:lstStyle/>
          <a:p>
            <a:r>
              <a:rPr lang="en-US" dirty="0">
                <a:solidFill>
                  <a:srgbClr val="FF0000"/>
                </a:solidFill>
              </a:rPr>
              <a:t>Direct  sequencing  of  the  ATP7B  gene – greatest efficacy</a:t>
            </a:r>
            <a:endParaRPr lang="en-IN" dirty="0">
              <a:solidFill>
                <a:srgbClr val="FF0000"/>
              </a:solidFill>
            </a:endParaRPr>
          </a:p>
          <a:p>
            <a:r>
              <a:rPr lang="en-US" dirty="0"/>
              <a:t>most  common  mutation  (H1069Q)  is  present  in  40%-50%  of patients  in  Western  countries</a:t>
            </a:r>
          </a:p>
          <a:p>
            <a:r>
              <a:rPr lang="en-US" dirty="0"/>
              <a:t>However,  17%  of  patients  with  a  diagnosis  established by  the  Leipzig  criteria  do  not  have  any  identifiable  ATP7B  gene  mutation</a:t>
            </a:r>
            <a:endParaRPr lang="en-IN" dirty="0"/>
          </a:p>
          <a:p>
            <a:r>
              <a:rPr lang="en-US" dirty="0"/>
              <a:t>explained  by  the  inability  of  genetic  testing  to  distinguish  disease-specific mutations  from  polymorphisms  of  the  gene  and  the  absence  of  analyzing  the  noncoding  regions  of  the  gene</a:t>
            </a:r>
          </a:p>
        </p:txBody>
      </p:sp>
    </p:spTree>
    <p:extLst>
      <p:ext uri="{BB962C8B-B14F-4D97-AF65-F5344CB8AC3E}">
        <p14:creationId xmlns:p14="http://schemas.microsoft.com/office/powerpoint/2010/main" val="3155693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CB576-602E-3F40-96BF-3A604CDAF308}"/>
              </a:ext>
            </a:extLst>
          </p:cNvPr>
          <p:cNvSpPr>
            <a:spLocks noGrp="1"/>
          </p:cNvSpPr>
          <p:nvPr>
            <p:ph type="title"/>
          </p:nvPr>
        </p:nvSpPr>
        <p:spPr/>
        <p:txBody>
          <a:bodyPr/>
          <a:lstStyle/>
          <a:p>
            <a:r>
              <a:rPr lang="en-US"/>
              <a:t>How is the diagnosis established?</a:t>
            </a:r>
          </a:p>
        </p:txBody>
      </p:sp>
      <p:sp>
        <p:nvSpPr>
          <p:cNvPr id="3" name="Content Placeholder 2">
            <a:extLst>
              <a:ext uri="{FF2B5EF4-FFF2-40B4-BE49-F238E27FC236}">
                <a16:creationId xmlns:a16="http://schemas.microsoft.com/office/drawing/2014/main" id="{F3895303-560E-9C42-AE79-91531C5DE231}"/>
              </a:ext>
            </a:extLst>
          </p:cNvPr>
          <p:cNvSpPr>
            <a:spLocks noGrp="1"/>
          </p:cNvSpPr>
          <p:nvPr>
            <p:ph idx="1"/>
          </p:nvPr>
        </p:nvSpPr>
        <p:spPr/>
        <p:txBody>
          <a:bodyPr/>
          <a:lstStyle/>
          <a:p>
            <a:r>
              <a:rPr lang="en-US"/>
              <a:t>single  test  does  not  allow  a  definite  diagnosis  of  WD</a:t>
            </a:r>
            <a:endParaRPr lang="en-IN"/>
          </a:p>
          <a:p>
            <a:r>
              <a:rPr lang="en-US"/>
              <a:t>scoring  system  that  combines  clinical  parameters  with  biochemical</a:t>
            </a:r>
            <a:r>
              <a:rPr lang="en-IN"/>
              <a:t> imaging  tests,  known  as  the </a:t>
            </a:r>
            <a:r>
              <a:rPr lang="en-IN" b="1"/>
              <a:t> Leipzig  criteria</a:t>
            </a:r>
          </a:p>
          <a:p>
            <a:r>
              <a:rPr lang="en-US" b="1"/>
              <a:t>More  than  4  points  </a:t>
            </a:r>
            <a:r>
              <a:rPr lang="en-US"/>
              <a:t>are  required  to  establish  the  diagnosis  of  WD  according  to  these criteria</a:t>
            </a:r>
            <a:endParaRPr lang="en-IN"/>
          </a:p>
          <a:p>
            <a:r>
              <a:rPr lang="en-US"/>
              <a:t>liver  biopsy  and  the  genetic  assessment  may  not  be needed  if  other  test  results  add  up  to  at  least  4  points</a:t>
            </a:r>
          </a:p>
        </p:txBody>
      </p:sp>
    </p:spTree>
    <p:extLst>
      <p:ext uri="{BB962C8B-B14F-4D97-AF65-F5344CB8AC3E}">
        <p14:creationId xmlns:p14="http://schemas.microsoft.com/office/powerpoint/2010/main" val="4072515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B4B59-FB5E-4D7B-9001-2EFADDF42746}"/>
              </a:ext>
            </a:extLst>
          </p:cNvPr>
          <p:cNvSpPr>
            <a:spLocks noGrp="1"/>
          </p:cNvSpPr>
          <p:nvPr>
            <p:ph type="title"/>
          </p:nvPr>
        </p:nvSpPr>
        <p:spPr/>
        <p:txBody>
          <a:bodyPr/>
          <a:lstStyle/>
          <a:p>
            <a:r>
              <a:rPr lang="en-US" dirty="0"/>
              <a:t>Introduction</a:t>
            </a:r>
            <a:endParaRPr lang="en-IN" dirty="0"/>
          </a:p>
        </p:txBody>
      </p:sp>
      <p:sp>
        <p:nvSpPr>
          <p:cNvPr id="3" name="Content Placeholder 2">
            <a:extLst>
              <a:ext uri="{FF2B5EF4-FFF2-40B4-BE49-F238E27FC236}">
                <a16:creationId xmlns:a16="http://schemas.microsoft.com/office/drawing/2014/main" id="{16FB4456-7769-4D82-AC9A-9464F3301B59}"/>
              </a:ext>
            </a:extLst>
          </p:cNvPr>
          <p:cNvSpPr>
            <a:spLocks noGrp="1"/>
          </p:cNvSpPr>
          <p:nvPr>
            <p:ph idx="1"/>
          </p:nvPr>
        </p:nvSpPr>
        <p:spPr/>
        <p:txBody>
          <a:bodyPr>
            <a:normAutofit/>
          </a:bodyPr>
          <a:lstStyle/>
          <a:p>
            <a:pPr algn="l"/>
            <a:r>
              <a:rPr lang="en-US" sz="2000" dirty="0">
                <a:solidFill>
                  <a:srgbClr val="000000"/>
                </a:solidFill>
              </a:rPr>
              <a:t>A</a:t>
            </a:r>
            <a:r>
              <a:rPr lang="en-US" sz="2000" b="0" i="0" u="none" strike="noStrike" baseline="0" dirty="0">
                <a:solidFill>
                  <a:srgbClr val="000000"/>
                </a:solidFill>
              </a:rPr>
              <a:t>utosomal-recessive monogenic disorder </a:t>
            </a:r>
          </a:p>
          <a:p>
            <a:pPr algn="l"/>
            <a:r>
              <a:rPr lang="en-US" sz="2000" dirty="0">
                <a:solidFill>
                  <a:srgbClr val="000000"/>
                </a:solidFill>
              </a:rPr>
              <a:t>First </a:t>
            </a:r>
            <a:r>
              <a:rPr lang="en-US" sz="2000" b="0" i="0" u="none" strike="noStrike" baseline="0" dirty="0">
                <a:solidFill>
                  <a:srgbClr val="000000"/>
                </a:solidFill>
              </a:rPr>
              <a:t>described in 1912 by Kinnear Wilson</a:t>
            </a:r>
          </a:p>
          <a:p>
            <a:pPr algn="l"/>
            <a:r>
              <a:rPr lang="en-US" sz="2000" dirty="0">
                <a:solidFill>
                  <a:srgbClr val="000000"/>
                </a:solidFill>
              </a:rPr>
              <a:t>Due to</a:t>
            </a:r>
            <a:r>
              <a:rPr lang="en-US" sz="2000" b="0" i="0" u="none" strike="noStrike" baseline="0" dirty="0">
                <a:solidFill>
                  <a:srgbClr val="000000"/>
                </a:solidFill>
              </a:rPr>
              <a:t> mutation in the </a:t>
            </a:r>
            <a:r>
              <a:rPr lang="en-US" sz="2000" b="0" i="1" u="none" strike="noStrike" baseline="0" dirty="0">
                <a:solidFill>
                  <a:srgbClr val="000000"/>
                </a:solidFill>
              </a:rPr>
              <a:t>ATP7B </a:t>
            </a:r>
            <a:r>
              <a:rPr lang="en-US" sz="2000" b="0" i="0" u="none" strike="noStrike" baseline="0" dirty="0">
                <a:solidFill>
                  <a:srgbClr val="000000"/>
                </a:solidFill>
              </a:rPr>
              <a:t>gene, which encodes a transporter protein with ATPase activity. This transporter is involved in incorporating copper into </a:t>
            </a:r>
            <a:r>
              <a:rPr lang="en-US" sz="2000" b="0" i="0" u="none" strike="noStrike" baseline="0" dirty="0" err="1">
                <a:solidFill>
                  <a:srgbClr val="000000"/>
                </a:solidFill>
              </a:rPr>
              <a:t>apoceruloplasmin</a:t>
            </a:r>
            <a:r>
              <a:rPr lang="en-US" sz="2000" b="0" i="0" u="none" strike="noStrike" baseline="0" dirty="0">
                <a:solidFill>
                  <a:srgbClr val="000000"/>
                </a:solidFill>
              </a:rPr>
              <a:t>, which is finally eliminated in bile. </a:t>
            </a:r>
            <a:endParaRPr lang="en-US" sz="2000" dirty="0">
              <a:solidFill>
                <a:srgbClr val="000000"/>
              </a:solidFill>
            </a:endParaRPr>
          </a:p>
          <a:p>
            <a:pPr algn="l"/>
            <a:r>
              <a:rPr lang="en-US" sz="2000" b="0" i="0" u="none" strike="noStrike" baseline="0" dirty="0">
                <a:solidFill>
                  <a:srgbClr val="000000"/>
                </a:solidFill>
              </a:rPr>
              <a:t>Mutation leads to free copper </a:t>
            </a:r>
            <a:r>
              <a:rPr lang="en-US" sz="2000" dirty="0">
                <a:solidFill>
                  <a:srgbClr val="000000"/>
                </a:solidFill>
              </a:rPr>
              <a:t>being </a:t>
            </a:r>
            <a:r>
              <a:rPr lang="en-US" sz="2000" b="0" i="0" u="none" strike="noStrike" baseline="0" dirty="0">
                <a:solidFill>
                  <a:srgbClr val="000000"/>
                </a:solidFill>
              </a:rPr>
              <a:t>released into the bloodstream which is then excreted via urine.</a:t>
            </a:r>
          </a:p>
        </p:txBody>
      </p:sp>
    </p:spTree>
    <p:extLst>
      <p:ext uri="{BB962C8B-B14F-4D97-AF65-F5344CB8AC3E}">
        <p14:creationId xmlns:p14="http://schemas.microsoft.com/office/powerpoint/2010/main" val="2939424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0408F-B39A-491A-9408-06C2E1248219}"/>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9DE21D8E-E11C-4010-BA5C-C5A2EB215C07}"/>
              </a:ext>
            </a:extLst>
          </p:cNvPr>
          <p:cNvPicPr>
            <a:picLocks noGrp="1" noChangeAspect="1"/>
          </p:cNvPicPr>
          <p:nvPr>
            <p:ph idx="1"/>
          </p:nvPr>
        </p:nvPicPr>
        <p:blipFill>
          <a:blip r:embed="rId2"/>
          <a:stretch>
            <a:fillRect/>
          </a:stretch>
        </p:blipFill>
        <p:spPr>
          <a:xfrm>
            <a:off x="713890" y="1409700"/>
            <a:ext cx="8706335" cy="4962525"/>
          </a:xfrm>
        </p:spPr>
      </p:pic>
    </p:spTree>
    <p:extLst>
      <p:ext uri="{BB962C8B-B14F-4D97-AF65-F5344CB8AC3E}">
        <p14:creationId xmlns:p14="http://schemas.microsoft.com/office/powerpoint/2010/main" val="3260048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83EE6-9040-4839-B690-377221EFDDEC}"/>
              </a:ext>
            </a:extLst>
          </p:cNvPr>
          <p:cNvSpPr>
            <a:spLocks noGrp="1"/>
          </p:cNvSpPr>
          <p:nvPr>
            <p:ph type="title"/>
          </p:nvPr>
        </p:nvSpPr>
        <p:spPr/>
        <p:txBody>
          <a:bodyPr/>
          <a:lstStyle/>
          <a:p>
            <a:endParaRPr lang="en-IN" dirty="0"/>
          </a:p>
        </p:txBody>
      </p:sp>
      <p:pic>
        <p:nvPicPr>
          <p:cNvPr id="5" name="Content Placeholder 4">
            <a:extLst>
              <a:ext uri="{FF2B5EF4-FFF2-40B4-BE49-F238E27FC236}">
                <a16:creationId xmlns:a16="http://schemas.microsoft.com/office/drawing/2014/main" id="{10589BCB-1B5D-4A00-A26D-D2D6B100DE1E}"/>
              </a:ext>
            </a:extLst>
          </p:cNvPr>
          <p:cNvPicPr>
            <a:picLocks noGrp="1" noChangeAspect="1"/>
          </p:cNvPicPr>
          <p:nvPr>
            <p:ph idx="1"/>
          </p:nvPr>
        </p:nvPicPr>
        <p:blipFill>
          <a:blip r:embed="rId2"/>
          <a:stretch>
            <a:fillRect/>
          </a:stretch>
        </p:blipFill>
        <p:spPr>
          <a:xfrm>
            <a:off x="1238250" y="1371600"/>
            <a:ext cx="8267700" cy="5143500"/>
          </a:xfrm>
        </p:spPr>
      </p:pic>
    </p:spTree>
    <p:extLst>
      <p:ext uri="{BB962C8B-B14F-4D97-AF65-F5344CB8AC3E}">
        <p14:creationId xmlns:p14="http://schemas.microsoft.com/office/powerpoint/2010/main" val="1969503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B66A-8072-42E2-9896-6E6496555CF9}"/>
              </a:ext>
            </a:extLst>
          </p:cNvPr>
          <p:cNvSpPr>
            <a:spLocks noGrp="1"/>
          </p:cNvSpPr>
          <p:nvPr>
            <p:ph type="title"/>
          </p:nvPr>
        </p:nvSpPr>
        <p:spPr/>
        <p:txBody>
          <a:bodyPr/>
          <a:lstStyle/>
          <a:p>
            <a:r>
              <a:rPr lang="en-US" dirty="0"/>
              <a:t>Treatment </a:t>
            </a:r>
            <a:endParaRPr lang="en-IN" dirty="0"/>
          </a:p>
        </p:txBody>
      </p:sp>
      <p:sp>
        <p:nvSpPr>
          <p:cNvPr id="3" name="Content Placeholder 2">
            <a:extLst>
              <a:ext uri="{FF2B5EF4-FFF2-40B4-BE49-F238E27FC236}">
                <a16:creationId xmlns:a16="http://schemas.microsoft.com/office/drawing/2014/main" id="{157BF3F7-39EA-4835-8CE7-BCA04174C7B6}"/>
              </a:ext>
            </a:extLst>
          </p:cNvPr>
          <p:cNvSpPr>
            <a:spLocks noGrp="1"/>
          </p:cNvSpPr>
          <p:nvPr>
            <p:ph idx="1"/>
          </p:nvPr>
        </p:nvSpPr>
        <p:spPr/>
        <p:txBody>
          <a:bodyPr/>
          <a:lstStyle/>
          <a:p>
            <a:r>
              <a:rPr lang="en-US" dirty="0"/>
              <a:t>Lifelong  treatment  is  necessary  even  in  asymptomatic  patients</a:t>
            </a:r>
            <a:endParaRPr lang="en-IN" dirty="0"/>
          </a:p>
          <a:p>
            <a:r>
              <a:rPr lang="en-IN" dirty="0"/>
              <a:t>Once </a:t>
            </a:r>
            <a:r>
              <a:rPr lang="en-US" dirty="0"/>
              <a:t>treatment  is  indicated  for  WD,  it should  be  monitored  in  terms  of  efficacy  (including  adherence  to  treatment)  and  side effects</a:t>
            </a:r>
            <a:endParaRPr lang="en-IN" dirty="0"/>
          </a:p>
          <a:p>
            <a:endParaRPr lang="en-IN" dirty="0"/>
          </a:p>
          <a:p>
            <a:r>
              <a:rPr lang="en-US" dirty="0"/>
              <a:t>Assess  urinary  copper  excretion</a:t>
            </a:r>
          </a:p>
          <a:p>
            <a:pPr marL="0" indent="0" algn="ctr">
              <a:buNone/>
            </a:pPr>
            <a:r>
              <a:rPr lang="en-US" dirty="0"/>
              <a:t>    every  two  weeks for 4-6  </a:t>
            </a:r>
            <a:r>
              <a:rPr lang="en-US" dirty="0" err="1"/>
              <a:t>wk</a:t>
            </a:r>
            <a:r>
              <a:rPr lang="en-US" dirty="0"/>
              <a:t>, then </a:t>
            </a:r>
          </a:p>
          <a:p>
            <a:pPr marL="0" indent="0" algn="ctr">
              <a:buNone/>
            </a:pPr>
            <a:r>
              <a:rPr lang="en-US" dirty="0"/>
              <a:t>every  2-3  </a:t>
            </a:r>
            <a:r>
              <a:rPr lang="en-US" dirty="0" err="1"/>
              <a:t>mo</a:t>
            </a:r>
            <a:r>
              <a:rPr lang="en-US" dirty="0"/>
              <a:t> for  6-12  </a:t>
            </a:r>
            <a:r>
              <a:rPr lang="en-IN" dirty="0"/>
              <a:t>months</a:t>
            </a:r>
          </a:p>
          <a:p>
            <a:endParaRPr lang="en-IN" dirty="0"/>
          </a:p>
        </p:txBody>
      </p:sp>
    </p:spTree>
    <p:extLst>
      <p:ext uri="{BB962C8B-B14F-4D97-AF65-F5344CB8AC3E}">
        <p14:creationId xmlns:p14="http://schemas.microsoft.com/office/powerpoint/2010/main" val="2915433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EBB7-8B85-C14A-8377-903AFEAE89D7}"/>
              </a:ext>
            </a:extLst>
          </p:cNvPr>
          <p:cNvSpPr>
            <a:spLocks noGrp="1"/>
          </p:cNvSpPr>
          <p:nvPr>
            <p:ph type="title"/>
          </p:nvPr>
        </p:nvSpPr>
        <p:spPr/>
        <p:txBody>
          <a:bodyPr/>
          <a:lstStyle/>
          <a:p>
            <a:r>
              <a:rPr lang="en-IN" dirty="0"/>
              <a:t>DPA – d </a:t>
            </a:r>
            <a:r>
              <a:rPr lang="en-IN" dirty="0" err="1"/>
              <a:t>penicillamine</a:t>
            </a:r>
            <a:endParaRPr lang="en-US" dirty="0"/>
          </a:p>
        </p:txBody>
      </p:sp>
      <p:sp>
        <p:nvSpPr>
          <p:cNvPr id="3" name="Content Placeholder 2">
            <a:extLst>
              <a:ext uri="{FF2B5EF4-FFF2-40B4-BE49-F238E27FC236}">
                <a16:creationId xmlns:a16="http://schemas.microsoft.com/office/drawing/2014/main" id="{B9B6F6FC-0F95-2C49-ACC3-795EFB4C5980}"/>
              </a:ext>
            </a:extLst>
          </p:cNvPr>
          <p:cNvSpPr>
            <a:spLocks noGrp="1"/>
          </p:cNvSpPr>
          <p:nvPr>
            <p:ph idx="1"/>
          </p:nvPr>
        </p:nvSpPr>
        <p:spPr>
          <a:xfrm>
            <a:off x="677334" y="2257425"/>
            <a:ext cx="10086974" cy="3000375"/>
          </a:xfrm>
        </p:spPr>
        <p:txBody>
          <a:bodyPr>
            <a:normAutofit/>
          </a:bodyPr>
          <a:lstStyle/>
          <a:p>
            <a:r>
              <a:rPr lang="en-US" dirty="0"/>
              <a:t>First-line  drug  for  WD</a:t>
            </a:r>
          </a:p>
          <a:p>
            <a:r>
              <a:rPr lang="en-US" dirty="0"/>
              <a:t>Mechanism</a:t>
            </a:r>
          </a:p>
          <a:p>
            <a:pPr>
              <a:buFont typeface="Wingdings" pitchFamily="2" charset="2"/>
              <a:buChar char="ü"/>
            </a:pPr>
            <a:r>
              <a:rPr lang="en-US" dirty="0"/>
              <a:t>chelation  of  circulating copper </a:t>
            </a:r>
            <a:r>
              <a:rPr lang="en-US" dirty="0">
                <a:sym typeface="Wingdings" pitchFamily="2" charset="2"/>
              </a:rPr>
              <a:t></a:t>
            </a:r>
            <a:r>
              <a:rPr lang="en-US" dirty="0"/>
              <a:t>excreted  in  the  urine</a:t>
            </a:r>
            <a:endParaRPr lang="en-IN" dirty="0"/>
          </a:p>
          <a:p>
            <a:pPr>
              <a:buFont typeface="Wingdings" pitchFamily="2" charset="2"/>
              <a:buChar char="ü"/>
            </a:pPr>
            <a:r>
              <a:rPr lang="en-IN" dirty="0"/>
              <a:t>I</a:t>
            </a:r>
            <a:r>
              <a:rPr lang="en-US" dirty="0" err="1"/>
              <a:t>nduces</a:t>
            </a:r>
            <a:r>
              <a:rPr lang="en-US" dirty="0"/>
              <a:t> synthesis  of  </a:t>
            </a:r>
            <a:r>
              <a:rPr lang="en-US" dirty="0" err="1"/>
              <a:t>metallothionein</a:t>
            </a:r>
            <a:r>
              <a:rPr lang="en-US" dirty="0"/>
              <a:t>  in  the  liver,  a  cysteine-rich  protein  with  a  high  affinity for metal ions.</a:t>
            </a:r>
            <a:endParaRPr lang="en-IN" dirty="0"/>
          </a:p>
          <a:p>
            <a:endParaRPr lang="en-US" dirty="0"/>
          </a:p>
        </p:txBody>
      </p:sp>
    </p:spTree>
    <p:extLst>
      <p:ext uri="{BB962C8B-B14F-4D97-AF65-F5344CB8AC3E}">
        <p14:creationId xmlns:p14="http://schemas.microsoft.com/office/powerpoint/2010/main" val="4156998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5B05-D047-4B24-B04D-097EFF0D559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0237324-4E16-4A26-88FA-7070670945AF}"/>
              </a:ext>
            </a:extLst>
          </p:cNvPr>
          <p:cNvSpPr>
            <a:spLocks noGrp="1"/>
          </p:cNvSpPr>
          <p:nvPr>
            <p:ph idx="1"/>
          </p:nvPr>
        </p:nvSpPr>
        <p:spPr/>
        <p:txBody>
          <a:bodyPr/>
          <a:lstStyle/>
          <a:p>
            <a:r>
              <a:rPr lang="en-US" dirty="0"/>
              <a:t>Dose</a:t>
            </a:r>
          </a:p>
          <a:p>
            <a:pPr marL="0" indent="0">
              <a:buNone/>
            </a:pPr>
            <a:r>
              <a:rPr lang="en-US" dirty="0"/>
              <a:t>     Adults</a:t>
            </a:r>
            <a:r>
              <a:rPr lang="en-IN" dirty="0"/>
              <a:t>- </a:t>
            </a:r>
            <a:r>
              <a:rPr lang="en-US" dirty="0">
                <a:solidFill>
                  <a:srgbClr val="FF0000"/>
                </a:solidFill>
              </a:rPr>
              <a:t>750-1500  mg</a:t>
            </a:r>
            <a:r>
              <a:rPr lang="en-IN" dirty="0">
                <a:solidFill>
                  <a:srgbClr val="FF0000"/>
                </a:solidFill>
              </a:rPr>
              <a:t> orally</a:t>
            </a:r>
          </a:p>
          <a:p>
            <a:pPr marL="0" indent="0">
              <a:buNone/>
            </a:pPr>
            <a:r>
              <a:rPr lang="en-US" dirty="0"/>
              <a:t>     Children- 20 mg/kg/d, in  2  or  3 divided  doses</a:t>
            </a:r>
            <a:endParaRPr lang="en-IN" dirty="0"/>
          </a:p>
          <a:p>
            <a:r>
              <a:rPr lang="en-US" dirty="0"/>
              <a:t>Should  not  be  taken  with  food,  antacids,  or  iron supplements  because  they  decrease  its  absorption</a:t>
            </a:r>
            <a:endParaRPr lang="en-IN" dirty="0"/>
          </a:p>
          <a:p>
            <a:r>
              <a:rPr lang="en-US" dirty="0"/>
              <a:t>Pyridoxine  supplementation recommended</a:t>
            </a:r>
            <a:endParaRPr lang="en-IN" dirty="0"/>
          </a:p>
          <a:p>
            <a:r>
              <a:rPr lang="en-US" dirty="0"/>
              <a:t>DPA  therapy  have  hepatic  </a:t>
            </a:r>
            <a:r>
              <a:rPr lang="en-IN" dirty="0"/>
              <a:t>improvements </a:t>
            </a:r>
            <a:r>
              <a:rPr lang="en-IN" dirty="0" err="1"/>
              <a:t>upto</a:t>
            </a:r>
            <a:r>
              <a:rPr lang="en-IN" dirty="0"/>
              <a:t> 90 %</a:t>
            </a:r>
            <a:r>
              <a:rPr lang="en-US" dirty="0"/>
              <a:t>.  </a:t>
            </a:r>
          </a:p>
          <a:p>
            <a:r>
              <a:rPr lang="en-US" dirty="0"/>
              <a:t>Efficacy  of  DPA  in  neurologic  WD- less  satisfactory</a:t>
            </a:r>
            <a:endParaRPr lang="en-IN" dirty="0"/>
          </a:p>
        </p:txBody>
      </p:sp>
    </p:spTree>
    <p:extLst>
      <p:ext uri="{BB962C8B-B14F-4D97-AF65-F5344CB8AC3E}">
        <p14:creationId xmlns:p14="http://schemas.microsoft.com/office/powerpoint/2010/main" val="2115385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A0E6C5-77EE-9B45-9BFC-AEC92CC43466}"/>
              </a:ext>
            </a:extLst>
          </p:cNvPr>
          <p:cNvSpPr>
            <a:spLocks noGrp="1"/>
          </p:cNvSpPr>
          <p:nvPr>
            <p:ph idx="1"/>
          </p:nvPr>
        </p:nvSpPr>
        <p:spPr>
          <a:xfrm>
            <a:off x="381000" y="457200"/>
            <a:ext cx="11811000" cy="5943600"/>
          </a:xfrm>
        </p:spPr>
        <p:txBody>
          <a:bodyPr>
            <a:normAutofit/>
          </a:bodyPr>
          <a:lstStyle/>
          <a:p>
            <a:pPr marL="0" indent="0">
              <a:buNone/>
            </a:pPr>
            <a:r>
              <a:rPr lang="en-IN" u="sng" dirty="0"/>
              <a:t>ADVERSE REACTIONS OF DPA </a:t>
            </a:r>
            <a:endParaRPr lang="en-IN" dirty="0"/>
          </a:p>
          <a:p>
            <a:pPr marL="0" indent="0">
              <a:buNone/>
            </a:pPr>
            <a:r>
              <a:rPr lang="en-IN" dirty="0"/>
              <a:t> </a:t>
            </a:r>
            <a:r>
              <a:rPr lang="en-IN" dirty="0">
                <a:solidFill>
                  <a:srgbClr val="00B050"/>
                </a:solidFill>
              </a:rPr>
              <a:t>Early (1-3 </a:t>
            </a:r>
            <a:r>
              <a:rPr lang="en-IN" dirty="0" err="1">
                <a:solidFill>
                  <a:srgbClr val="00B050"/>
                </a:solidFill>
              </a:rPr>
              <a:t>wk</a:t>
            </a:r>
            <a:r>
              <a:rPr lang="en-IN" dirty="0">
                <a:solidFill>
                  <a:srgbClr val="00B050"/>
                </a:solidFill>
              </a:rPr>
              <a:t>) </a:t>
            </a:r>
            <a:r>
              <a:rPr lang="en-IN" dirty="0">
                <a:sym typeface="Wingdings" pitchFamily="2" charset="2"/>
              </a:rPr>
              <a:t></a:t>
            </a:r>
            <a:r>
              <a:rPr lang="en-IN" dirty="0"/>
              <a:t> Fever, cutaneous eruptions, myelosuppression, proteinuria, lymphadenopathy</a:t>
            </a:r>
          </a:p>
          <a:p>
            <a:pPr marL="0" indent="0">
              <a:buNone/>
            </a:pPr>
            <a:r>
              <a:rPr lang="en-IN" dirty="0"/>
              <a:t>  </a:t>
            </a:r>
            <a:r>
              <a:rPr lang="en-IN" dirty="0">
                <a:solidFill>
                  <a:srgbClr val="00B050"/>
                </a:solidFill>
              </a:rPr>
              <a:t>Late (&gt;3wks)</a:t>
            </a:r>
            <a:r>
              <a:rPr lang="en-IN" dirty="0">
                <a:sym typeface="Wingdings" pitchFamily="2" charset="2"/>
              </a:rPr>
              <a:t></a:t>
            </a:r>
            <a:r>
              <a:rPr lang="en-IN" dirty="0"/>
              <a:t> Renal: Nephrotoxicity</a:t>
            </a:r>
          </a:p>
          <a:p>
            <a:pPr marL="0" indent="0">
              <a:buNone/>
            </a:pPr>
            <a:r>
              <a:rPr lang="en-IN" dirty="0"/>
              <a:t>                           </a:t>
            </a:r>
            <a:r>
              <a:rPr lang="en-IN" dirty="0">
                <a:sym typeface="Wingdings" pitchFamily="2" charset="2"/>
              </a:rPr>
              <a:t></a:t>
            </a:r>
            <a:r>
              <a:rPr lang="en-IN" dirty="0"/>
              <a:t>Lungs: </a:t>
            </a:r>
            <a:r>
              <a:rPr lang="en-IN" dirty="0" err="1"/>
              <a:t>Goodpasture</a:t>
            </a:r>
            <a:r>
              <a:rPr lang="en-IN" dirty="0"/>
              <a:t> syndrome </a:t>
            </a:r>
          </a:p>
          <a:p>
            <a:pPr marL="0" indent="0">
              <a:buNone/>
            </a:pPr>
            <a:r>
              <a:rPr lang="en-IN" dirty="0"/>
              <a:t>                           </a:t>
            </a:r>
            <a:r>
              <a:rPr lang="en-IN" dirty="0">
                <a:sym typeface="Wingdings" pitchFamily="2" charset="2"/>
              </a:rPr>
              <a:t></a:t>
            </a:r>
            <a:r>
              <a:rPr lang="en-IN" dirty="0"/>
              <a:t>Bone marrow: Aplasia </a:t>
            </a:r>
          </a:p>
          <a:p>
            <a:pPr marL="0" indent="0">
              <a:buNone/>
            </a:pPr>
            <a:r>
              <a:rPr lang="en-IN" dirty="0"/>
              <a:t>                           </a:t>
            </a:r>
            <a:r>
              <a:rPr lang="en-IN" dirty="0">
                <a:sym typeface="Wingdings" pitchFamily="2" charset="2"/>
              </a:rPr>
              <a:t></a:t>
            </a:r>
            <a:r>
              <a:rPr lang="en-IN" dirty="0"/>
              <a:t>Skin: Pemphigus, </a:t>
            </a:r>
            <a:r>
              <a:rPr lang="en-IN" dirty="0" err="1"/>
              <a:t>pemphigoid</a:t>
            </a:r>
            <a:r>
              <a:rPr lang="en-IN" dirty="0"/>
              <a:t> lesions, </a:t>
            </a:r>
            <a:r>
              <a:rPr lang="en-IN" dirty="0" err="1"/>
              <a:t>aphthous</a:t>
            </a:r>
            <a:r>
              <a:rPr lang="en-IN" dirty="0"/>
              <a:t> stomatitis, hair loss </a:t>
            </a:r>
          </a:p>
          <a:p>
            <a:pPr marL="0" indent="0">
              <a:buNone/>
            </a:pPr>
            <a:r>
              <a:rPr lang="en-IN" dirty="0"/>
              <a:t>                           </a:t>
            </a:r>
            <a:r>
              <a:rPr lang="en-IN" dirty="0">
                <a:sym typeface="Wingdings" pitchFamily="2" charset="2"/>
              </a:rPr>
              <a:t></a:t>
            </a:r>
            <a:r>
              <a:rPr lang="en-IN" dirty="0"/>
              <a:t>Autoimmunity: Lupus </a:t>
            </a:r>
            <a:r>
              <a:rPr lang="en-IN" dirty="0" err="1"/>
              <a:t>erythematosus</a:t>
            </a:r>
            <a:r>
              <a:rPr lang="en-IN" dirty="0"/>
              <a:t>, myasthenia gravis, </a:t>
            </a:r>
            <a:r>
              <a:rPr lang="en-IN" dirty="0" err="1"/>
              <a:t>polymyositis</a:t>
            </a:r>
            <a:r>
              <a:rPr lang="en-IN" dirty="0"/>
              <a:t>,   </a:t>
            </a:r>
          </a:p>
          <a:p>
            <a:pPr marL="0" indent="0">
              <a:buNone/>
            </a:pPr>
            <a:r>
              <a:rPr lang="en-IN" dirty="0"/>
              <a:t>                               immunoglobulin A depression</a:t>
            </a:r>
          </a:p>
          <a:p>
            <a:pPr marL="0" indent="0">
              <a:buNone/>
            </a:pPr>
            <a:endParaRPr lang="en-IN" dirty="0"/>
          </a:p>
          <a:p>
            <a:pPr marL="0" indent="0">
              <a:buNone/>
            </a:pPr>
            <a:r>
              <a:rPr lang="en-US" dirty="0">
                <a:solidFill>
                  <a:srgbClr val="FF0000"/>
                </a:solidFill>
              </a:rPr>
              <a:t>Dose-dependent</a:t>
            </a:r>
            <a:r>
              <a:rPr lang="en-IN" dirty="0">
                <a:solidFill>
                  <a:srgbClr val="FF0000"/>
                </a:solidFill>
              </a:rPr>
              <a:t> Side effects- </a:t>
            </a:r>
            <a:r>
              <a:rPr lang="en-IN" dirty="0"/>
              <a:t> Pyridoxine deficiency </a:t>
            </a:r>
          </a:p>
          <a:p>
            <a:pPr marL="0" indent="0">
              <a:buNone/>
            </a:pPr>
            <a:r>
              <a:rPr lang="en-IN" dirty="0"/>
              <a:t>                                                       Mammary hypertrophy </a:t>
            </a:r>
          </a:p>
          <a:p>
            <a:pPr marL="0" indent="0">
              <a:buNone/>
            </a:pPr>
            <a:r>
              <a:rPr lang="en-IN" dirty="0"/>
              <a:t>                                                       Skin: </a:t>
            </a:r>
            <a:r>
              <a:rPr lang="en-IN" dirty="0" err="1"/>
              <a:t>Elastosis</a:t>
            </a:r>
            <a:r>
              <a:rPr lang="en-IN" dirty="0"/>
              <a:t> </a:t>
            </a:r>
            <a:r>
              <a:rPr lang="en-IN" dirty="0" err="1"/>
              <a:t>serpiginosa</a:t>
            </a:r>
            <a:r>
              <a:rPr lang="en-IN" dirty="0"/>
              <a:t>, lichen </a:t>
            </a:r>
            <a:r>
              <a:rPr lang="en-IN" dirty="0" err="1"/>
              <a:t>planus</a:t>
            </a:r>
            <a:r>
              <a:rPr lang="en-IN" dirty="0"/>
              <a:t>, </a:t>
            </a:r>
            <a:r>
              <a:rPr lang="en-IN" dirty="0" err="1"/>
              <a:t>progeria</a:t>
            </a:r>
            <a:r>
              <a:rPr lang="en-IN" dirty="0"/>
              <a:t>-     </a:t>
            </a:r>
          </a:p>
          <a:p>
            <a:pPr marL="0" indent="0">
              <a:buNone/>
            </a:pPr>
            <a:r>
              <a:rPr lang="en-IN" dirty="0"/>
              <a:t>                                                       like skin changes </a:t>
            </a:r>
          </a:p>
          <a:p>
            <a:pPr marL="0" indent="0">
              <a:buNone/>
            </a:pPr>
            <a:r>
              <a:rPr lang="en-IN" dirty="0"/>
              <a:t>Neurological deterioration (10%-50%)</a:t>
            </a:r>
            <a:endParaRPr lang="en-US" dirty="0"/>
          </a:p>
        </p:txBody>
      </p:sp>
    </p:spTree>
    <p:extLst>
      <p:ext uri="{BB962C8B-B14F-4D97-AF65-F5344CB8AC3E}">
        <p14:creationId xmlns:p14="http://schemas.microsoft.com/office/powerpoint/2010/main" val="1244827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5EEE-3880-0B4A-964A-855BC02399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3FEF39-126D-474B-812D-6CB223DF0D8F}"/>
              </a:ext>
            </a:extLst>
          </p:cNvPr>
          <p:cNvSpPr>
            <a:spLocks noGrp="1"/>
          </p:cNvSpPr>
          <p:nvPr>
            <p:ph idx="1"/>
          </p:nvPr>
        </p:nvSpPr>
        <p:spPr/>
        <p:txBody>
          <a:bodyPr/>
          <a:lstStyle/>
          <a:p>
            <a:r>
              <a:rPr lang="en-IN" dirty="0"/>
              <a:t>If adverse reactions occurs, DPA discontinued and replaced  with another  drug</a:t>
            </a:r>
          </a:p>
          <a:p>
            <a:r>
              <a:rPr lang="en-IN" dirty="0"/>
              <a:t>Neurological worsening – less with Zn salts</a:t>
            </a:r>
          </a:p>
          <a:p>
            <a:endParaRPr lang="en-US" dirty="0"/>
          </a:p>
        </p:txBody>
      </p:sp>
    </p:spTree>
    <p:extLst>
      <p:ext uri="{BB962C8B-B14F-4D97-AF65-F5344CB8AC3E}">
        <p14:creationId xmlns:p14="http://schemas.microsoft.com/office/powerpoint/2010/main" val="2502436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5C3E-55C8-0E43-B7E9-76DD31B1DAEC}"/>
              </a:ext>
            </a:extLst>
          </p:cNvPr>
          <p:cNvSpPr>
            <a:spLocks noGrp="1"/>
          </p:cNvSpPr>
          <p:nvPr>
            <p:ph type="title"/>
          </p:nvPr>
        </p:nvSpPr>
        <p:spPr/>
        <p:txBody>
          <a:bodyPr/>
          <a:lstStyle/>
          <a:p>
            <a:r>
              <a:rPr lang="en-US" dirty="0" err="1"/>
              <a:t>Trientine</a:t>
            </a:r>
            <a:endParaRPr lang="en-US" dirty="0"/>
          </a:p>
        </p:txBody>
      </p:sp>
      <p:sp>
        <p:nvSpPr>
          <p:cNvPr id="3" name="Content Placeholder 2">
            <a:extLst>
              <a:ext uri="{FF2B5EF4-FFF2-40B4-BE49-F238E27FC236}">
                <a16:creationId xmlns:a16="http://schemas.microsoft.com/office/drawing/2014/main" id="{0A0ABE4F-3736-AC4D-BE3B-C26720AA2AFA}"/>
              </a:ext>
            </a:extLst>
          </p:cNvPr>
          <p:cNvSpPr>
            <a:spLocks noGrp="1"/>
          </p:cNvSpPr>
          <p:nvPr>
            <p:ph idx="1"/>
          </p:nvPr>
        </p:nvSpPr>
        <p:spPr>
          <a:xfrm>
            <a:off x="381000" y="1295400"/>
            <a:ext cx="10981265" cy="5137964"/>
          </a:xfrm>
        </p:spPr>
        <p:txBody>
          <a:bodyPr>
            <a:normAutofit/>
          </a:bodyPr>
          <a:lstStyle/>
          <a:p>
            <a:r>
              <a:rPr lang="en-US" dirty="0"/>
              <a:t>Chelating  agent, similar mechanism  of  action </a:t>
            </a:r>
            <a:r>
              <a:rPr lang="en-IN" dirty="0"/>
              <a:t>and efficacy</a:t>
            </a:r>
            <a:r>
              <a:rPr lang="en-US" dirty="0"/>
              <a:t> to  DPA</a:t>
            </a:r>
            <a:endParaRPr lang="en-IN" dirty="0"/>
          </a:p>
          <a:p>
            <a:r>
              <a:rPr lang="en-US" dirty="0"/>
              <a:t>Forms  a complex  with  four  nitrogen  atoms  and  copper</a:t>
            </a:r>
            <a:r>
              <a:rPr lang="en-US" dirty="0">
                <a:sym typeface="Wingdings" pitchFamily="2" charset="2"/>
              </a:rPr>
              <a:t></a:t>
            </a:r>
            <a:r>
              <a:rPr lang="en-US" dirty="0"/>
              <a:t> excreted  in  the  urine</a:t>
            </a:r>
            <a:endParaRPr lang="en-IN" dirty="0"/>
          </a:p>
          <a:p>
            <a:r>
              <a:rPr lang="en-IN" dirty="0"/>
              <a:t>DOSE </a:t>
            </a:r>
            <a:r>
              <a:rPr lang="en-US" dirty="0"/>
              <a:t> </a:t>
            </a:r>
          </a:p>
          <a:p>
            <a:pPr marL="0" indent="0">
              <a:buNone/>
            </a:pPr>
            <a:r>
              <a:rPr lang="en-US" dirty="0"/>
              <a:t>Adults -</a:t>
            </a:r>
            <a:r>
              <a:rPr lang="en-IN" dirty="0">
                <a:solidFill>
                  <a:srgbClr val="FF0000"/>
                </a:solidFill>
              </a:rPr>
              <a:t>Orally</a:t>
            </a:r>
            <a:r>
              <a:rPr lang="en-US" dirty="0">
                <a:solidFill>
                  <a:srgbClr val="FF0000"/>
                </a:solidFill>
              </a:rPr>
              <a:t> 900  to  2700  mg/d</a:t>
            </a:r>
            <a:r>
              <a:rPr lang="en-US" dirty="0"/>
              <a:t>(initial  chelation  phase)</a:t>
            </a:r>
          </a:p>
          <a:p>
            <a:pPr marL="0" indent="0">
              <a:buNone/>
            </a:pPr>
            <a:r>
              <a:rPr lang="en-US" dirty="0"/>
              <a:t>              </a:t>
            </a:r>
            <a:r>
              <a:rPr lang="en-US" dirty="0">
                <a:solidFill>
                  <a:srgbClr val="FF0000"/>
                </a:solidFill>
              </a:rPr>
              <a:t>750  to  1500  mg/d </a:t>
            </a:r>
            <a:r>
              <a:rPr lang="en-US" dirty="0"/>
              <a:t>(maintenance  phase) </a:t>
            </a:r>
          </a:p>
          <a:p>
            <a:pPr marL="0" indent="0">
              <a:buNone/>
            </a:pPr>
            <a:r>
              <a:rPr lang="en-US" dirty="0"/>
              <a:t>Children-20  mg/kg/d  is  recommended  in  children</a:t>
            </a:r>
            <a:endParaRPr lang="en-IN" dirty="0"/>
          </a:p>
          <a:p>
            <a:r>
              <a:rPr lang="en-US" dirty="0"/>
              <a:t>Challenge  in  </a:t>
            </a:r>
            <a:r>
              <a:rPr lang="en-US" dirty="0" err="1"/>
              <a:t>trientine</a:t>
            </a:r>
            <a:r>
              <a:rPr lang="en-US" dirty="0"/>
              <a:t>  treatment- instability, kept  cold  (2ºC-8ºC).  </a:t>
            </a:r>
            <a:endParaRPr lang="en-IN" dirty="0"/>
          </a:p>
          <a:p>
            <a:r>
              <a:rPr lang="en-US" dirty="0"/>
              <a:t>Well-tolerated  chelating agent, but higher  rates  of  neurological  deterioration</a:t>
            </a:r>
            <a:r>
              <a:rPr lang="en-IN" dirty="0"/>
              <a:t> is observed </a:t>
            </a:r>
          </a:p>
          <a:p>
            <a:r>
              <a:rPr lang="en-IN" dirty="0"/>
              <a:t>Few side effects: Bone marrow depression, sideroblastic </a:t>
            </a:r>
            <a:r>
              <a:rPr lang="en-IN" dirty="0" err="1"/>
              <a:t>anemia</a:t>
            </a:r>
            <a:r>
              <a:rPr lang="en-IN" dirty="0"/>
              <a:t> </a:t>
            </a:r>
            <a:r>
              <a:rPr lang="en-IN" dirty="0" err="1"/>
              <a:t>hemorrhagic</a:t>
            </a:r>
            <a:r>
              <a:rPr lang="en-IN" dirty="0"/>
              <a:t> gastritis and skin rash N</a:t>
            </a:r>
            <a:endParaRPr lang="en-US" dirty="0"/>
          </a:p>
        </p:txBody>
      </p:sp>
    </p:spTree>
    <p:extLst>
      <p:ext uri="{BB962C8B-B14F-4D97-AF65-F5344CB8AC3E}">
        <p14:creationId xmlns:p14="http://schemas.microsoft.com/office/powerpoint/2010/main" val="628523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9604-86B7-0444-8476-66EC55017870}"/>
              </a:ext>
            </a:extLst>
          </p:cNvPr>
          <p:cNvSpPr>
            <a:spLocks noGrp="1"/>
          </p:cNvSpPr>
          <p:nvPr>
            <p:ph type="title"/>
          </p:nvPr>
        </p:nvSpPr>
        <p:spPr/>
        <p:txBody>
          <a:bodyPr/>
          <a:lstStyle/>
          <a:p>
            <a:r>
              <a:rPr lang="en-US" dirty="0"/>
              <a:t>Zinc salts</a:t>
            </a:r>
          </a:p>
        </p:txBody>
      </p:sp>
      <p:sp>
        <p:nvSpPr>
          <p:cNvPr id="3" name="Content Placeholder 2">
            <a:extLst>
              <a:ext uri="{FF2B5EF4-FFF2-40B4-BE49-F238E27FC236}">
                <a16:creationId xmlns:a16="http://schemas.microsoft.com/office/drawing/2014/main" id="{2CC74697-3DE4-FC47-BDAF-081EA7F42AF9}"/>
              </a:ext>
            </a:extLst>
          </p:cNvPr>
          <p:cNvSpPr>
            <a:spLocks noGrp="1"/>
          </p:cNvSpPr>
          <p:nvPr>
            <p:ph idx="1"/>
          </p:nvPr>
        </p:nvSpPr>
        <p:spPr>
          <a:xfrm>
            <a:off x="304800" y="1219200"/>
            <a:ext cx="11506200" cy="5486400"/>
          </a:xfrm>
        </p:spPr>
        <p:txBody>
          <a:bodyPr>
            <a:normAutofit/>
          </a:bodyPr>
          <a:lstStyle/>
          <a:p>
            <a:r>
              <a:rPr lang="en-US" dirty="0"/>
              <a:t>Induces  metallothionein  synthesis  in  enterocytes, and hepatocytes</a:t>
            </a:r>
          </a:p>
          <a:p>
            <a:r>
              <a:rPr lang="en-US" dirty="0"/>
              <a:t>Dose- </a:t>
            </a:r>
            <a:r>
              <a:rPr lang="en-US" dirty="0">
                <a:solidFill>
                  <a:srgbClr val="FF0000"/>
                </a:solidFill>
              </a:rPr>
              <a:t>150 mg/d</a:t>
            </a:r>
            <a:r>
              <a:rPr lang="en-US" dirty="0"/>
              <a:t>, divided in 3 doses, </a:t>
            </a:r>
          </a:p>
          <a:p>
            <a:pPr marL="0" indent="0">
              <a:buNone/>
            </a:pPr>
            <a:r>
              <a:rPr lang="en-US" dirty="0"/>
              <a:t>                 children lower than 50 kg-75mg/day</a:t>
            </a:r>
          </a:p>
          <a:p>
            <a:r>
              <a:rPr lang="en-US" dirty="0"/>
              <a:t>At least 30 min before meal</a:t>
            </a:r>
          </a:p>
          <a:p>
            <a:pPr algn="ctr"/>
            <a:r>
              <a:rPr lang="en-IN" dirty="0"/>
              <a:t>Side effects -Gastric irritation elevation of serum amylase and lipase ,bone marrow depression</a:t>
            </a:r>
          </a:p>
          <a:p>
            <a:pPr algn="ctr"/>
            <a:r>
              <a:rPr lang="en-IN" dirty="0"/>
              <a:t>neurological deterioration is </a:t>
            </a:r>
            <a:r>
              <a:rPr lang="en-IN" b="1" dirty="0"/>
              <a:t>very uncommon</a:t>
            </a:r>
          </a:p>
          <a:p>
            <a:r>
              <a:rPr lang="en-US" dirty="0"/>
              <a:t>Zinc salts are not recommended as initial treatment, particularly in acute liver failure. </a:t>
            </a:r>
          </a:p>
          <a:p>
            <a:r>
              <a:rPr lang="en-US" dirty="0"/>
              <a:t>First-line therapy </a:t>
            </a:r>
            <a:r>
              <a:rPr lang="en-US" dirty="0">
                <a:sym typeface="Wingdings" pitchFamily="2" charset="2"/>
              </a:rPr>
              <a:t></a:t>
            </a:r>
            <a:r>
              <a:rPr lang="en-US" dirty="0"/>
              <a:t>asymptomatic patients or as maintenance treatment after initiation with chelating agents</a:t>
            </a:r>
          </a:p>
        </p:txBody>
      </p:sp>
    </p:spTree>
    <p:extLst>
      <p:ext uri="{BB962C8B-B14F-4D97-AF65-F5344CB8AC3E}">
        <p14:creationId xmlns:p14="http://schemas.microsoft.com/office/powerpoint/2010/main" val="2364229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8EE5-798B-2842-A591-294AA2CC8E8D}"/>
              </a:ext>
            </a:extLst>
          </p:cNvPr>
          <p:cNvSpPr>
            <a:spLocks noGrp="1"/>
          </p:cNvSpPr>
          <p:nvPr>
            <p:ph type="title"/>
          </p:nvPr>
        </p:nvSpPr>
        <p:spPr/>
        <p:txBody>
          <a:bodyPr>
            <a:normAutofit/>
          </a:bodyPr>
          <a:lstStyle/>
          <a:p>
            <a:r>
              <a:rPr lang="en-US" u="sng" dirty="0"/>
              <a:t>NEW TREATMENT OPTIONS</a:t>
            </a:r>
          </a:p>
        </p:txBody>
      </p:sp>
      <p:sp>
        <p:nvSpPr>
          <p:cNvPr id="3" name="Content Placeholder 2">
            <a:extLst>
              <a:ext uri="{FF2B5EF4-FFF2-40B4-BE49-F238E27FC236}">
                <a16:creationId xmlns:a16="http://schemas.microsoft.com/office/drawing/2014/main" id="{A5233E2F-D364-FA40-8A03-B8CAEF0F6517}"/>
              </a:ext>
            </a:extLst>
          </p:cNvPr>
          <p:cNvSpPr>
            <a:spLocks noGrp="1"/>
          </p:cNvSpPr>
          <p:nvPr>
            <p:ph idx="1"/>
          </p:nvPr>
        </p:nvSpPr>
        <p:spPr>
          <a:xfrm>
            <a:off x="677335" y="1552524"/>
            <a:ext cx="11362266" cy="4772075"/>
          </a:xfrm>
        </p:spPr>
        <p:txBody>
          <a:bodyPr>
            <a:normAutofit/>
          </a:bodyPr>
          <a:lstStyle/>
          <a:p>
            <a:r>
              <a:rPr lang="en-US" sz="2000" dirty="0" err="1">
                <a:solidFill>
                  <a:srgbClr val="FF0000"/>
                </a:solidFill>
              </a:rPr>
              <a:t>Trientine</a:t>
            </a:r>
            <a:r>
              <a:rPr lang="en-US" sz="2000" dirty="0">
                <a:solidFill>
                  <a:srgbClr val="FF0000"/>
                </a:solidFill>
              </a:rPr>
              <a:t>  </a:t>
            </a:r>
            <a:r>
              <a:rPr lang="en-US" sz="2000" dirty="0" err="1">
                <a:solidFill>
                  <a:srgbClr val="FF0000"/>
                </a:solidFill>
              </a:rPr>
              <a:t>tetrahydrochloride</a:t>
            </a:r>
            <a:r>
              <a:rPr lang="en-US" sz="2000" dirty="0">
                <a:solidFill>
                  <a:srgbClr val="FF0000"/>
                </a:solidFill>
              </a:rPr>
              <a:t> </a:t>
            </a:r>
            <a:r>
              <a:rPr lang="en-US" sz="2000" dirty="0"/>
              <a:t> stable  at  normal  temperature</a:t>
            </a:r>
            <a:endParaRPr lang="en-IN" sz="2000" dirty="0"/>
          </a:p>
          <a:p>
            <a:r>
              <a:rPr lang="en-US" sz="2000" dirty="0" err="1">
                <a:solidFill>
                  <a:srgbClr val="FF0000"/>
                </a:solidFill>
              </a:rPr>
              <a:t>Tetrathiomolybdate</a:t>
            </a:r>
            <a:r>
              <a:rPr lang="en-US" sz="2000" dirty="0">
                <a:solidFill>
                  <a:srgbClr val="FF0000"/>
                </a:solidFill>
              </a:rPr>
              <a:t>  ammonium  (TTM) -</a:t>
            </a:r>
            <a:r>
              <a:rPr lang="en-US" sz="2000" dirty="0"/>
              <a:t>potent  </a:t>
            </a:r>
            <a:r>
              <a:rPr lang="en-US" sz="2000" dirty="0" err="1"/>
              <a:t>decoppering</a:t>
            </a:r>
            <a:r>
              <a:rPr lang="en-US" sz="2000" dirty="0"/>
              <a:t>  drug,  reduces intestinal  absorption  of  copper</a:t>
            </a:r>
            <a:r>
              <a:rPr lang="en-US" sz="2000" dirty="0">
                <a:sym typeface="Wingdings" pitchFamily="2" charset="2"/>
              </a:rPr>
              <a:t></a:t>
            </a:r>
            <a:r>
              <a:rPr lang="en-US" sz="2000" dirty="0"/>
              <a:t> forms  a  tripartite  complex  with  proteins  and copper</a:t>
            </a:r>
            <a:r>
              <a:rPr lang="en-US" sz="2000" dirty="0">
                <a:sym typeface="Wingdings" pitchFamily="2" charset="2"/>
              </a:rPr>
              <a:t></a:t>
            </a:r>
            <a:r>
              <a:rPr lang="en-US" sz="2000" dirty="0"/>
              <a:t> subsequently  excreted. </a:t>
            </a:r>
          </a:p>
          <a:p>
            <a:r>
              <a:rPr lang="en-US" sz="2000" dirty="0"/>
              <a:t>N</a:t>
            </a:r>
            <a:r>
              <a:rPr lang="en-IN" sz="2000" dirty="0" err="1"/>
              <a:t>ot</a:t>
            </a:r>
            <a:r>
              <a:rPr lang="en-IN" sz="2000" dirty="0"/>
              <a:t> associated  with  neurological  deterioration</a:t>
            </a:r>
          </a:p>
          <a:p>
            <a:r>
              <a:rPr lang="en-US" sz="2000" dirty="0" err="1">
                <a:solidFill>
                  <a:srgbClr val="FF0000"/>
                </a:solidFill>
              </a:rPr>
              <a:t>Methanobactins</a:t>
            </a:r>
            <a:r>
              <a:rPr lang="en-US" sz="2000" dirty="0"/>
              <a:t>  being investigated  with  positive  results  in  WD  treatment. </a:t>
            </a:r>
          </a:p>
          <a:p>
            <a:pPr marL="0" indent="0">
              <a:buNone/>
            </a:pPr>
            <a:r>
              <a:rPr lang="en-US" sz="2000" dirty="0"/>
              <a:t>   Remove  copper  from  the mitochondria, avoiding cell toxicity, acute liver failure</a:t>
            </a:r>
          </a:p>
        </p:txBody>
      </p:sp>
    </p:spTree>
    <p:extLst>
      <p:ext uri="{BB962C8B-B14F-4D97-AF65-F5344CB8AC3E}">
        <p14:creationId xmlns:p14="http://schemas.microsoft.com/office/powerpoint/2010/main" val="233696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9E55-0EDD-41E7-BB51-A67EF02043E0}"/>
              </a:ext>
            </a:extLst>
          </p:cNvPr>
          <p:cNvSpPr>
            <a:spLocks noGrp="1"/>
          </p:cNvSpPr>
          <p:nvPr>
            <p:ph type="title"/>
          </p:nvPr>
        </p:nvSpPr>
        <p:spPr/>
        <p:txBody>
          <a:bodyPr/>
          <a:lstStyle/>
          <a:p>
            <a:r>
              <a:rPr lang="en-US" dirty="0"/>
              <a:t>Genetics </a:t>
            </a:r>
            <a:endParaRPr lang="en-IN" dirty="0"/>
          </a:p>
        </p:txBody>
      </p:sp>
      <p:sp>
        <p:nvSpPr>
          <p:cNvPr id="3" name="Content Placeholder 2">
            <a:extLst>
              <a:ext uri="{FF2B5EF4-FFF2-40B4-BE49-F238E27FC236}">
                <a16:creationId xmlns:a16="http://schemas.microsoft.com/office/drawing/2014/main" id="{D53EDB11-6CDD-4723-AE39-F3E4F42DAAD5}"/>
              </a:ext>
            </a:extLst>
          </p:cNvPr>
          <p:cNvSpPr>
            <a:spLocks noGrp="1"/>
          </p:cNvSpPr>
          <p:nvPr>
            <p:ph idx="1"/>
          </p:nvPr>
        </p:nvSpPr>
        <p:spPr>
          <a:xfrm>
            <a:off x="677333" y="2160589"/>
            <a:ext cx="9066741" cy="4221161"/>
          </a:xfrm>
        </p:spPr>
        <p:txBody>
          <a:bodyPr>
            <a:normAutofit/>
          </a:bodyPr>
          <a:lstStyle/>
          <a:p>
            <a:pPr algn="l"/>
            <a:r>
              <a:rPr lang="en-US" sz="2000" b="0" i="0" u="none" strike="noStrike" baseline="0" dirty="0">
                <a:solidFill>
                  <a:srgbClr val="000000"/>
                </a:solidFill>
              </a:rPr>
              <a:t>The </a:t>
            </a:r>
            <a:r>
              <a:rPr lang="en-US" sz="2000" b="0" i="1" u="none" strike="noStrike" baseline="0" dirty="0">
                <a:solidFill>
                  <a:srgbClr val="000000"/>
                </a:solidFill>
              </a:rPr>
              <a:t>ATP7B </a:t>
            </a:r>
            <a:r>
              <a:rPr lang="en-US" sz="2000" b="0" i="0" u="none" strike="noStrike" baseline="0" dirty="0">
                <a:solidFill>
                  <a:srgbClr val="000000"/>
                </a:solidFill>
              </a:rPr>
              <a:t>gene is located on chromosome 13q14.3 and comprises 20 introns and 21 exons, encoding a protein of 165 amino acids[</a:t>
            </a:r>
          </a:p>
          <a:p>
            <a:pPr algn="l"/>
            <a:r>
              <a:rPr lang="en-US" sz="2000" dirty="0">
                <a:solidFill>
                  <a:srgbClr val="000000"/>
                </a:solidFill>
              </a:rPr>
              <a:t>800 mutations have been discovered</a:t>
            </a:r>
          </a:p>
          <a:p>
            <a:pPr algn="l"/>
            <a:r>
              <a:rPr lang="en-US" sz="2000" b="0" i="0" u="none" strike="noStrike" baseline="0" dirty="0">
                <a:solidFill>
                  <a:srgbClr val="000000"/>
                </a:solidFill>
              </a:rPr>
              <a:t>Mutations mainly affect the central regions of the gene (both 8 and 14 exons are the most frequently affected)</a:t>
            </a:r>
          </a:p>
          <a:p>
            <a:pPr algn="l"/>
            <a:r>
              <a:rPr lang="en-US" sz="2000" b="0" i="0" u="none" strike="noStrike" baseline="0" dirty="0">
                <a:solidFill>
                  <a:srgbClr val="000000"/>
                </a:solidFill>
              </a:rPr>
              <a:t>most common mutations are H1069Q and R778L </a:t>
            </a:r>
          </a:p>
          <a:p>
            <a:pPr algn="l"/>
            <a:r>
              <a:rPr lang="en-US" sz="2000" dirty="0">
                <a:solidFill>
                  <a:srgbClr val="000000"/>
                </a:solidFill>
              </a:rPr>
              <a:t>90 -98% heterozygous with each allele showing different mutation</a:t>
            </a:r>
            <a:r>
              <a:rPr lang="en-US" sz="2000" b="0" i="0" u="none" strike="noStrike" baseline="0" dirty="0">
                <a:solidFill>
                  <a:srgbClr val="000000"/>
                </a:solidFill>
              </a:rPr>
              <a:t> </a:t>
            </a:r>
          </a:p>
        </p:txBody>
      </p:sp>
    </p:spTree>
    <p:extLst>
      <p:ext uri="{BB962C8B-B14F-4D97-AF65-F5344CB8AC3E}">
        <p14:creationId xmlns:p14="http://schemas.microsoft.com/office/powerpoint/2010/main" val="3662861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720F-852B-BB42-9149-F62799EEA7E3}"/>
              </a:ext>
            </a:extLst>
          </p:cNvPr>
          <p:cNvSpPr>
            <a:spLocks noGrp="1"/>
          </p:cNvSpPr>
          <p:nvPr>
            <p:ph type="title"/>
          </p:nvPr>
        </p:nvSpPr>
        <p:spPr/>
        <p:txBody>
          <a:bodyPr/>
          <a:lstStyle/>
          <a:p>
            <a:r>
              <a:rPr lang="en-IN" dirty="0"/>
              <a:t>C</a:t>
            </a:r>
            <a:r>
              <a:rPr lang="en-US" dirty="0" err="1"/>
              <a:t>opper</a:t>
            </a:r>
            <a:r>
              <a:rPr lang="en-US" dirty="0"/>
              <a:t> restriction</a:t>
            </a:r>
            <a:r>
              <a:rPr lang="en-IN" dirty="0"/>
              <a:t> -Diet</a:t>
            </a:r>
            <a:endParaRPr lang="en-US" dirty="0"/>
          </a:p>
        </p:txBody>
      </p:sp>
      <p:sp>
        <p:nvSpPr>
          <p:cNvPr id="3" name="Content Placeholder 2">
            <a:extLst>
              <a:ext uri="{FF2B5EF4-FFF2-40B4-BE49-F238E27FC236}">
                <a16:creationId xmlns:a16="http://schemas.microsoft.com/office/drawing/2014/main" id="{F6E4AB1D-5C1E-D241-BBDA-A944000FA4E6}"/>
              </a:ext>
            </a:extLst>
          </p:cNvPr>
          <p:cNvSpPr>
            <a:spLocks noGrp="1"/>
          </p:cNvSpPr>
          <p:nvPr>
            <p:ph idx="1"/>
          </p:nvPr>
        </p:nvSpPr>
        <p:spPr/>
        <p:txBody>
          <a:bodyPr/>
          <a:lstStyle/>
          <a:p>
            <a:r>
              <a:rPr lang="en-US" dirty="0"/>
              <a:t>Avoid</a:t>
            </a:r>
            <a:r>
              <a:rPr lang="en-US" dirty="0">
                <a:sym typeface="Wingdings" pitchFamily="2" charset="2"/>
              </a:rPr>
              <a:t> </a:t>
            </a:r>
            <a:r>
              <a:rPr lang="en-US" dirty="0"/>
              <a:t>chocolate,  fruits,  nuts, mushrooms,  liver, seafood</a:t>
            </a:r>
            <a:endParaRPr lang="en-IN" dirty="0"/>
          </a:p>
          <a:p>
            <a:r>
              <a:rPr lang="en-US" dirty="0"/>
              <a:t>AASLD  and  EASL  guidelines  recommend avoiding  the  intake  of  high-concentration  copper  foods  or  water,  particularly  within the  first  year  of  diagnosis</a:t>
            </a:r>
            <a:endParaRPr lang="en-IN" dirty="0"/>
          </a:p>
          <a:p>
            <a:pPr marL="0" indent="0">
              <a:buNone/>
            </a:pPr>
            <a:endParaRPr lang="en-US" dirty="0"/>
          </a:p>
        </p:txBody>
      </p:sp>
    </p:spTree>
    <p:extLst>
      <p:ext uri="{BB962C8B-B14F-4D97-AF65-F5344CB8AC3E}">
        <p14:creationId xmlns:p14="http://schemas.microsoft.com/office/powerpoint/2010/main" val="3424915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CA89F-E5EA-6A48-8C39-87B0ACD8D223}"/>
              </a:ext>
            </a:extLst>
          </p:cNvPr>
          <p:cNvSpPr>
            <a:spLocks noGrp="1"/>
          </p:cNvSpPr>
          <p:nvPr>
            <p:ph type="title"/>
          </p:nvPr>
        </p:nvSpPr>
        <p:spPr/>
        <p:txBody>
          <a:bodyPr/>
          <a:lstStyle/>
          <a:p>
            <a:r>
              <a:rPr lang="en-IN" dirty="0"/>
              <a:t>Liver transplantation</a:t>
            </a:r>
            <a:endParaRPr lang="en-US" dirty="0"/>
          </a:p>
        </p:txBody>
      </p:sp>
      <p:sp>
        <p:nvSpPr>
          <p:cNvPr id="3" name="Content Placeholder 2">
            <a:extLst>
              <a:ext uri="{FF2B5EF4-FFF2-40B4-BE49-F238E27FC236}">
                <a16:creationId xmlns:a16="http://schemas.microsoft.com/office/drawing/2014/main" id="{44C1E1BA-AB3B-704B-A9CE-B54D9CDBBE51}"/>
              </a:ext>
            </a:extLst>
          </p:cNvPr>
          <p:cNvSpPr>
            <a:spLocks noGrp="1"/>
          </p:cNvSpPr>
          <p:nvPr>
            <p:ph idx="1"/>
          </p:nvPr>
        </p:nvSpPr>
        <p:spPr/>
        <p:txBody>
          <a:bodyPr>
            <a:normAutofit/>
          </a:bodyPr>
          <a:lstStyle/>
          <a:p>
            <a:r>
              <a:rPr lang="en-US" sz="2000" dirty="0"/>
              <a:t>Good  survival  rate</a:t>
            </a:r>
            <a:endParaRPr lang="en-IN" sz="2000" dirty="0"/>
          </a:p>
          <a:p>
            <a:r>
              <a:rPr lang="en-US" sz="2000" dirty="0"/>
              <a:t>Indication</a:t>
            </a:r>
            <a:r>
              <a:rPr lang="en-US" sz="2000" b="1" dirty="0"/>
              <a:t> - </a:t>
            </a:r>
            <a:r>
              <a:rPr lang="en-US" sz="2000" dirty="0">
                <a:solidFill>
                  <a:srgbClr val="00B050"/>
                </a:solidFill>
              </a:rPr>
              <a:t>acute  liver  failure</a:t>
            </a:r>
          </a:p>
          <a:p>
            <a:pPr marL="0" indent="0">
              <a:buNone/>
            </a:pPr>
            <a:r>
              <a:rPr lang="en-US" sz="2000" dirty="0">
                <a:solidFill>
                  <a:srgbClr val="00B050"/>
                </a:solidFill>
              </a:rPr>
              <a:t>                          end-stage  liver  disease</a:t>
            </a:r>
            <a:endParaRPr lang="en-IN" sz="2000" dirty="0">
              <a:solidFill>
                <a:srgbClr val="00B050"/>
              </a:solidFill>
            </a:endParaRPr>
          </a:p>
          <a:p>
            <a:r>
              <a:rPr lang="en-US" sz="2000" b="1" dirty="0"/>
              <a:t>King's  score -</a:t>
            </a:r>
            <a:r>
              <a:rPr lang="en-US" sz="2000" dirty="0"/>
              <a:t>decide  on  LT</a:t>
            </a:r>
            <a:r>
              <a:rPr lang="en-IN" sz="2000" dirty="0"/>
              <a:t>-index,  greater  than  11  is  associated  with  a  high  risk  of  death</a:t>
            </a:r>
          </a:p>
          <a:p>
            <a:pPr marL="0" indent="0">
              <a:buNone/>
            </a:pPr>
            <a:r>
              <a:rPr lang="en-US" sz="2000" dirty="0"/>
              <a:t>Provides  functionality  for  hepatic  ATP7B</a:t>
            </a:r>
            <a:r>
              <a:rPr lang="en-US" sz="2000" dirty="0">
                <a:sym typeface="Wingdings" pitchFamily="2" charset="2"/>
              </a:rPr>
              <a:t></a:t>
            </a:r>
            <a:r>
              <a:rPr lang="en-US" sz="2000" dirty="0"/>
              <a:t>in  normalization  of copper metabolism and removal</a:t>
            </a:r>
          </a:p>
          <a:p>
            <a:pPr marL="0" indent="0">
              <a:buNone/>
            </a:pPr>
            <a:r>
              <a:rPr lang="en-US" sz="2000" dirty="0"/>
              <a:t>chelation therapy may be discontinued after  LT</a:t>
            </a:r>
            <a:endParaRPr lang="en-IN" sz="2000" dirty="0"/>
          </a:p>
        </p:txBody>
      </p:sp>
    </p:spTree>
    <p:extLst>
      <p:ext uri="{BB962C8B-B14F-4D97-AF65-F5344CB8AC3E}">
        <p14:creationId xmlns:p14="http://schemas.microsoft.com/office/powerpoint/2010/main" val="903998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A3FF-197B-D441-8317-3FD8A30A9A5F}"/>
              </a:ext>
            </a:extLst>
          </p:cNvPr>
          <p:cNvSpPr>
            <a:spLocks noGrp="1"/>
          </p:cNvSpPr>
          <p:nvPr>
            <p:ph type="title"/>
          </p:nvPr>
        </p:nvSpPr>
        <p:spPr>
          <a:xfrm>
            <a:off x="495300" y="876300"/>
            <a:ext cx="9829800" cy="1219200"/>
          </a:xfrm>
        </p:spPr>
        <p:txBody>
          <a:bodyPr>
            <a:normAutofit/>
          </a:bodyPr>
          <a:lstStyle/>
          <a:p>
            <a:r>
              <a:rPr lang="en-US" sz="3600" dirty="0"/>
              <a:t>Treatment in special situations: Pregnancy</a:t>
            </a:r>
          </a:p>
        </p:txBody>
      </p:sp>
      <p:sp>
        <p:nvSpPr>
          <p:cNvPr id="3" name="Content Placeholder 2">
            <a:extLst>
              <a:ext uri="{FF2B5EF4-FFF2-40B4-BE49-F238E27FC236}">
                <a16:creationId xmlns:a16="http://schemas.microsoft.com/office/drawing/2014/main" id="{83BB3FF1-B31C-8249-B757-CBE5BB090CFA}"/>
              </a:ext>
            </a:extLst>
          </p:cNvPr>
          <p:cNvSpPr>
            <a:spLocks noGrp="1"/>
          </p:cNvSpPr>
          <p:nvPr>
            <p:ph idx="1"/>
          </p:nvPr>
        </p:nvSpPr>
        <p:spPr>
          <a:xfrm>
            <a:off x="333375" y="2686051"/>
            <a:ext cx="11706225" cy="2548320"/>
          </a:xfrm>
        </p:spPr>
        <p:txBody>
          <a:bodyPr>
            <a:normAutofit/>
          </a:bodyPr>
          <a:lstStyle/>
          <a:p>
            <a:r>
              <a:rPr lang="en-US" dirty="0"/>
              <a:t>Should  not discontinued  in  pregnant  patients  </a:t>
            </a:r>
          </a:p>
          <a:p>
            <a:r>
              <a:rPr lang="en-US" dirty="0"/>
              <a:t>DPA  has  </a:t>
            </a:r>
            <a:r>
              <a:rPr lang="en-US" dirty="0" err="1"/>
              <a:t>teratogenic</a:t>
            </a:r>
            <a:r>
              <a:rPr lang="en-US" dirty="0"/>
              <a:t>  potential</a:t>
            </a:r>
          </a:p>
          <a:p>
            <a:r>
              <a:rPr lang="en-US" dirty="0"/>
              <a:t>copper  deficiency may have </a:t>
            </a:r>
            <a:r>
              <a:rPr lang="en-US" dirty="0" err="1"/>
              <a:t>teratogenic</a:t>
            </a:r>
            <a:r>
              <a:rPr lang="en-US" dirty="0"/>
              <a:t>  effect, advised to reduce chelating therapy by 25%-50% during pregnancy</a:t>
            </a:r>
            <a:endParaRPr lang="en-IN" dirty="0"/>
          </a:p>
          <a:p>
            <a:endParaRPr lang="en-IN" dirty="0"/>
          </a:p>
        </p:txBody>
      </p:sp>
    </p:spTree>
    <p:extLst>
      <p:ext uri="{BB962C8B-B14F-4D97-AF65-F5344CB8AC3E}">
        <p14:creationId xmlns:p14="http://schemas.microsoft.com/office/powerpoint/2010/main" val="4262580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1CC3-3C7D-497D-8C50-BD8AB3C708A3}"/>
              </a:ext>
            </a:extLst>
          </p:cNvPr>
          <p:cNvSpPr>
            <a:spLocks noGrp="1"/>
          </p:cNvSpPr>
          <p:nvPr>
            <p:ph type="title"/>
          </p:nvPr>
        </p:nvSpPr>
        <p:spPr/>
        <p:txBody>
          <a:bodyPr/>
          <a:lstStyle/>
          <a:p>
            <a:r>
              <a:rPr lang="en-US" dirty="0"/>
              <a:t>Prognosis</a:t>
            </a:r>
            <a:endParaRPr lang="en-IN" dirty="0"/>
          </a:p>
        </p:txBody>
      </p:sp>
      <p:sp>
        <p:nvSpPr>
          <p:cNvPr id="3" name="Content Placeholder 2">
            <a:extLst>
              <a:ext uri="{FF2B5EF4-FFF2-40B4-BE49-F238E27FC236}">
                <a16:creationId xmlns:a16="http://schemas.microsoft.com/office/drawing/2014/main" id="{C0C72680-9CE5-4986-8C3A-96AA6A4760C6}"/>
              </a:ext>
            </a:extLst>
          </p:cNvPr>
          <p:cNvSpPr>
            <a:spLocks noGrp="1"/>
          </p:cNvSpPr>
          <p:nvPr>
            <p:ph idx="1"/>
          </p:nvPr>
        </p:nvSpPr>
        <p:spPr/>
        <p:txBody>
          <a:bodyPr/>
          <a:lstStyle/>
          <a:p>
            <a:r>
              <a:rPr lang="en-IN" dirty="0"/>
              <a:t>absence  of  adequate  treatment,  the  prognosis  of  WD  is  fatal</a:t>
            </a:r>
          </a:p>
          <a:p>
            <a:r>
              <a:rPr lang="en-US" dirty="0"/>
              <a:t>severe  neurological  alterations  may  not  be  improved,  although  most  patients  show significantly  improved  neurological  involvement.</a:t>
            </a:r>
            <a:endParaRPr lang="en-IN" dirty="0"/>
          </a:p>
          <a:p>
            <a:r>
              <a:rPr lang="en-US" dirty="0"/>
              <a:t>psychiatric  manifestations also  improve, even  disappear</a:t>
            </a:r>
            <a:endParaRPr lang="en-IN" dirty="0"/>
          </a:p>
          <a:p>
            <a:r>
              <a:rPr lang="en-US" dirty="0"/>
              <a:t>patients  with  cirrhosis  often remain  compensated  and  do  not  have  cirrhosis  complications</a:t>
            </a:r>
            <a:r>
              <a:rPr lang="en-IN" dirty="0"/>
              <a:t> and </a:t>
            </a:r>
            <a:r>
              <a:rPr lang="en-US" dirty="0"/>
              <a:t>patients  with WD and liver cirrhosis should be screened for HCC</a:t>
            </a:r>
          </a:p>
          <a:p>
            <a:endParaRPr lang="en-IN" dirty="0"/>
          </a:p>
        </p:txBody>
      </p:sp>
    </p:spTree>
    <p:extLst>
      <p:ext uri="{BB962C8B-B14F-4D97-AF65-F5344CB8AC3E}">
        <p14:creationId xmlns:p14="http://schemas.microsoft.com/office/powerpoint/2010/main" val="1827534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35BC-FE53-C043-B099-948206D07A83}"/>
              </a:ext>
            </a:extLst>
          </p:cNvPr>
          <p:cNvSpPr>
            <a:spLocks noGrp="1"/>
          </p:cNvSpPr>
          <p:nvPr>
            <p:ph type="title"/>
          </p:nvPr>
        </p:nvSpPr>
        <p:spPr/>
        <p:txBody>
          <a:bodyPr/>
          <a:lstStyle/>
          <a:p>
            <a:r>
              <a:rPr lang="en-US" dirty="0"/>
              <a:t>FUTURE TREATMENT APPROACHES FOR WD</a:t>
            </a:r>
          </a:p>
        </p:txBody>
      </p:sp>
      <p:sp>
        <p:nvSpPr>
          <p:cNvPr id="3" name="Content Placeholder 2">
            <a:extLst>
              <a:ext uri="{FF2B5EF4-FFF2-40B4-BE49-F238E27FC236}">
                <a16:creationId xmlns:a16="http://schemas.microsoft.com/office/drawing/2014/main" id="{A5FC27BE-86E0-934F-9C3C-A3B07635DFF4}"/>
              </a:ext>
            </a:extLst>
          </p:cNvPr>
          <p:cNvSpPr>
            <a:spLocks noGrp="1"/>
          </p:cNvSpPr>
          <p:nvPr>
            <p:ph idx="1"/>
          </p:nvPr>
        </p:nvSpPr>
        <p:spPr>
          <a:xfrm>
            <a:off x="228601" y="1699220"/>
            <a:ext cx="10077450" cy="4701580"/>
          </a:xfrm>
        </p:spPr>
        <p:txBody>
          <a:bodyPr>
            <a:normAutofit/>
          </a:bodyPr>
          <a:lstStyle/>
          <a:p>
            <a:r>
              <a:rPr lang="en-US" sz="2000" dirty="0">
                <a:solidFill>
                  <a:srgbClr val="00B050"/>
                </a:solidFill>
              </a:rPr>
              <a:t>Liver-targeted  gene  therapy  </a:t>
            </a:r>
          </a:p>
          <a:p>
            <a:r>
              <a:rPr lang="en-US" sz="2000" dirty="0"/>
              <a:t>Murillo  et  al</a:t>
            </a:r>
            <a:r>
              <a:rPr lang="en-IN" sz="2000" dirty="0"/>
              <a:t> </a:t>
            </a:r>
            <a:r>
              <a:rPr lang="en-US" sz="2000" dirty="0"/>
              <a:t>  demonstrated  that  the  use  of  recombinant adeno-associated  viral  vector  (rAAV8),  containing  complementary  DNA  encoding copper  transporting  ATPase2,  normalized  soluble  </a:t>
            </a:r>
            <a:r>
              <a:rPr lang="en-US" sz="2000" dirty="0" err="1"/>
              <a:t>holoceruloplasmin</a:t>
            </a:r>
            <a:r>
              <a:rPr lang="en-US" sz="2000" dirty="0"/>
              <a:t>,  and  hepatic parenchymal  copper  levels  for  more  than  six  months  after  a  single  administration,  in an  animal  model</a:t>
            </a:r>
            <a:endParaRPr lang="en-IN" sz="2000" dirty="0"/>
          </a:p>
          <a:p>
            <a:r>
              <a:rPr lang="en-US" sz="2000" dirty="0">
                <a:solidFill>
                  <a:srgbClr val="00B050"/>
                </a:solidFill>
              </a:rPr>
              <a:t>hepatocyte  transplantation</a:t>
            </a:r>
            <a:r>
              <a:rPr lang="en-US" sz="2000" b="1" dirty="0"/>
              <a:t> </a:t>
            </a:r>
            <a:r>
              <a:rPr lang="en-US" sz="2000" dirty="0"/>
              <a:t> has  been proposed  as  an  alternative  approach  to  LT,  but  has   disadvantages  such  as  weak viability  in  cell  culture,  the  complexity  of  hepatocyte  source,  and  the  vulnerability  to cryopreservation</a:t>
            </a:r>
          </a:p>
        </p:txBody>
      </p:sp>
    </p:spTree>
    <p:extLst>
      <p:ext uri="{BB962C8B-B14F-4D97-AF65-F5344CB8AC3E}">
        <p14:creationId xmlns:p14="http://schemas.microsoft.com/office/powerpoint/2010/main" val="2443144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2648-D4D9-AF46-906D-CB2EFB525E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565C63-CC81-FA41-95B0-F832C27A5580}"/>
              </a:ext>
            </a:extLst>
          </p:cNvPr>
          <p:cNvSpPr>
            <a:spLocks noGrp="1"/>
          </p:cNvSpPr>
          <p:nvPr>
            <p:ph idx="1"/>
          </p:nvPr>
        </p:nvSpPr>
        <p:spPr>
          <a:xfrm>
            <a:off x="609600" y="1600206"/>
            <a:ext cx="9067800" cy="4724394"/>
          </a:xfrm>
        </p:spPr>
        <p:txBody>
          <a:bodyPr>
            <a:normAutofit/>
          </a:bodyPr>
          <a:lstStyle/>
          <a:p>
            <a:r>
              <a:rPr lang="en-US" sz="2000" dirty="0">
                <a:solidFill>
                  <a:srgbClr val="00B050"/>
                </a:solidFill>
              </a:rPr>
              <a:t>Stem-cell  therapy -</a:t>
            </a:r>
            <a:r>
              <a:rPr lang="en-US" sz="2000" dirty="0"/>
              <a:t>potential therapeutic  approach  in  several  liver  diseases</a:t>
            </a:r>
            <a:r>
              <a:rPr lang="en-IN" sz="2000" dirty="0"/>
              <a:t>.</a:t>
            </a:r>
            <a:r>
              <a:rPr lang="en-US" sz="2000" dirty="0"/>
              <a:t> </a:t>
            </a:r>
          </a:p>
          <a:p>
            <a:r>
              <a:rPr lang="en-US" sz="2000" dirty="0"/>
              <a:t>The  differentiation  potential  of mesenchymal  cells  into  hepatocytes  has  been  demonstrated</a:t>
            </a:r>
            <a:r>
              <a:rPr lang="en-IN" sz="2000" dirty="0"/>
              <a:t>.</a:t>
            </a:r>
          </a:p>
          <a:p>
            <a:r>
              <a:rPr lang="en-US" sz="2000" dirty="0">
                <a:solidFill>
                  <a:srgbClr val="00B050"/>
                </a:solidFill>
              </a:rPr>
              <a:t>Induced  Pluripotent  Stem  Cells  </a:t>
            </a:r>
            <a:r>
              <a:rPr lang="en-US" sz="2000" dirty="0"/>
              <a:t>(iPSCs) </a:t>
            </a:r>
          </a:p>
          <a:p>
            <a:r>
              <a:rPr lang="en-US" sz="2000" dirty="0"/>
              <a:t>previous  study  described  the  generation  of  iPSCs  from  WD  donor fibroblasts  (skin  samples)  that  bear  the  R778L  mutation  in  the  ATP7B  gene</a:t>
            </a:r>
            <a:r>
              <a:rPr lang="en-US" sz="2000" dirty="0">
                <a:sym typeface="Wingdings" pitchFamily="2" charset="2"/>
              </a:rPr>
              <a:t> </a:t>
            </a:r>
            <a:r>
              <a:rPr lang="en-US" sz="2000" dirty="0"/>
              <a:t>differentiation  into  hepatocyte-like  cells  with  defective  copper  transport. They reported  gene  correction  using  a  </a:t>
            </a:r>
            <a:r>
              <a:rPr lang="en-US" sz="2000" dirty="0" err="1"/>
              <a:t>lentiviral</a:t>
            </a:r>
            <a:r>
              <a:rPr lang="en-US" sz="2000" dirty="0"/>
              <a:t>  vector.</a:t>
            </a:r>
          </a:p>
          <a:p>
            <a:r>
              <a:rPr lang="en-US" sz="2000" dirty="0"/>
              <a:t>genetically  corrected  iPSCs  could  be  an  option  for  autologous transplantation  in  WD  patients</a:t>
            </a:r>
          </a:p>
        </p:txBody>
      </p:sp>
    </p:spTree>
    <p:extLst>
      <p:ext uri="{BB962C8B-B14F-4D97-AF65-F5344CB8AC3E}">
        <p14:creationId xmlns:p14="http://schemas.microsoft.com/office/powerpoint/2010/main" val="1736113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E2CB58-A730-4AA3-A3BD-1DDF495964ED}"/>
              </a:ext>
            </a:extLst>
          </p:cNvPr>
          <p:cNvPicPr>
            <a:picLocks noChangeAspect="1"/>
          </p:cNvPicPr>
          <p:nvPr/>
        </p:nvPicPr>
        <p:blipFill>
          <a:blip r:embed="rId2"/>
          <a:stretch>
            <a:fillRect/>
          </a:stretch>
        </p:blipFill>
        <p:spPr>
          <a:xfrm>
            <a:off x="295275" y="390525"/>
            <a:ext cx="10940970" cy="6324599"/>
          </a:xfrm>
          <a:prstGeom prst="rect">
            <a:avLst/>
          </a:prstGeom>
        </p:spPr>
      </p:pic>
    </p:spTree>
    <p:extLst>
      <p:ext uri="{BB962C8B-B14F-4D97-AF65-F5344CB8AC3E}">
        <p14:creationId xmlns:p14="http://schemas.microsoft.com/office/powerpoint/2010/main" val="3039830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BCB5-3EC6-480E-B5BC-C8DD04AFB942}"/>
              </a:ext>
            </a:extLst>
          </p:cNvPr>
          <p:cNvSpPr>
            <a:spLocks noGrp="1"/>
          </p:cNvSpPr>
          <p:nvPr>
            <p:ph type="title"/>
          </p:nvPr>
        </p:nvSpPr>
        <p:spPr>
          <a:xfrm>
            <a:off x="886884" y="3276600"/>
            <a:ext cx="8596668" cy="1320800"/>
          </a:xfrm>
        </p:spPr>
        <p:txBody>
          <a:bodyPr/>
          <a:lstStyle/>
          <a:p>
            <a:r>
              <a:rPr lang="en-US" dirty="0"/>
              <a:t>THANK YOU</a:t>
            </a:r>
            <a:endParaRPr lang="en-IN" dirty="0"/>
          </a:p>
        </p:txBody>
      </p:sp>
    </p:spTree>
    <p:extLst>
      <p:ext uri="{BB962C8B-B14F-4D97-AF65-F5344CB8AC3E}">
        <p14:creationId xmlns:p14="http://schemas.microsoft.com/office/powerpoint/2010/main" val="2560169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E659-DC04-4A23-B232-A65ED02BB36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3F9A4BC-B80A-4FF3-A306-0955B2F8D8CC}"/>
              </a:ext>
            </a:extLst>
          </p:cNvPr>
          <p:cNvSpPr>
            <a:spLocks noGrp="1"/>
          </p:cNvSpPr>
          <p:nvPr>
            <p:ph idx="1"/>
          </p:nvPr>
        </p:nvSpPr>
        <p:spPr/>
        <p:txBody>
          <a:bodyPr/>
          <a:lstStyle/>
          <a:p>
            <a:pPr algn="l"/>
            <a:r>
              <a:rPr lang="en-US" sz="2000" dirty="0">
                <a:solidFill>
                  <a:srgbClr val="000000"/>
                </a:solidFill>
              </a:rPr>
              <a:t>Phenotype and penetrance are extremely variable</a:t>
            </a:r>
          </a:p>
          <a:p>
            <a:pPr algn="l"/>
            <a:r>
              <a:rPr lang="en-US" sz="2000" b="0" i="0" u="none" strike="noStrike" baseline="0" dirty="0">
                <a:solidFill>
                  <a:srgbClr val="000000"/>
                </a:solidFill>
              </a:rPr>
              <a:t>Even patients carrying two disease-causing mutations do not necessarily have a demonstrable alteration of copper metabolism</a:t>
            </a:r>
          </a:p>
          <a:p>
            <a:pPr algn="l"/>
            <a:r>
              <a:rPr lang="en-US" sz="2000" b="0" i="0" u="none" strike="noStrike" baseline="0" dirty="0">
                <a:solidFill>
                  <a:srgbClr val="000000"/>
                </a:solidFill>
              </a:rPr>
              <a:t>Some of the proposed reasons are differences in copper intake, individual antioxidant capacity or susceptibility to liver fibrosis, and hormonal influences</a:t>
            </a:r>
            <a:endParaRPr lang="en-IN" sz="2000" dirty="0"/>
          </a:p>
          <a:p>
            <a:endParaRPr lang="en-IN" dirty="0"/>
          </a:p>
        </p:txBody>
      </p:sp>
    </p:spTree>
    <p:extLst>
      <p:ext uri="{BB962C8B-B14F-4D97-AF65-F5344CB8AC3E}">
        <p14:creationId xmlns:p14="http://schemas.microsoft.com/office/powerpoint/2010/main" val="337287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63A85-5AD0-4739-98BD-9AFC8466D45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42082DC-3FEF-4B34-9119-93E566346D92}"/>
              </a:ext>
            </a:extLst>
          </p:cNvPr>
          <p:cNvSpPr>
            <a:spLocks noGrp="1"/>
          </p:cNvSpPr>
          <p:nvPr>
            <p:ph idx="1"/>
          </p:nvPr>
        </p:nvSpPr>
        <p:spPr/>
        <p:txBody>
          <a:bodyPr>
            <a:normAutofit/>
          </a:bodyPr>
          <a:lstStyle/>
          <a:p>
            <a:pPr algn="l"/>
            <a:r>
              <a:rPr lang="en-US" sz="2000" b="0" i="0" u="none" strike="noStrike" baseline="0" dirty="0">
                <a:solidFill>
                  <a:srgbClr val="000000"/>
                </a:solidFill>
              </a:rPr>
              <a:t>The European Association for the Study of the Liver (EASL) and the American Association for the Study of Liver Diseases (AASLD) recommend an appropriate study of the index case taking into account the family history of liver- and brain-related disease</a:t>
            </a:r>
          </a:p>
          <a:p>
            <a:pPr algn="l"/>
            <a:r>
              <a:rPr lang="en-US" sz="2000" b="0" i="0" u="none" strike="noStrike" baseline="0" dirty="0">
                <a:solidFill>
                  <a:srgbClr val="000000"/>
                </a:solidFill>
              </a:rPr>
              <a:t>These guidelines propose to assess the patient's siblings since the risk of WD is 25% </a:t>
            </a:r>
          </a:p>
        </p:txBody>
      </p:sp>
    </p:spTree>
    <p:extLst>
      <p:ext uri="{BB962C8B-B14F-4D97-AF65-F5344CB8AC3E}">
        <p14:creationId xmlns:p14="http://schemas.microsoft.com/office/powerpoint/2010/main" val="4245967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52A8-0612-485E-A026-FECBBB931362}"/>
              </a:ext>
            </a:extLst>
          </p:cNvPr>
          <p:cNvSpPr>
            <a:spLocks noGrp="1"/>
          </p:cNvSpPr>
          <p:nvPr>
            <p:ph type="title"/>
          </p:nvPr>
        </p:nvSpPr>
        <p:spPr/>
        <p:txBody>
          <a:bodyPr/>
          <a:lstStyle/>
          <a:p>
            <a:r>
              <a:rPr lang="en-US" dirty="0"/>
              <a:t>Clinical features</a:t>
            </a:r>
            <a:endParaRPr lang="en-IN" dirty="0"/>
          </a:p>
        </p:txBody>
      </p:sp>
      <p:sp>
        <p:nvSpPr>
          <p:cNvPr id="3" name="Content Placeholder 2">
            <a:extLst>
              <a:ext uri="{FF2B5EF4-FFF2-40B4-BE49-F238E27FC236}">
                <a16:creationId xmlns:a16="http://schemas.microsoft.com/office/drawing/2014/main" id="{BA10B910-BA47-4414-B8FD-47992EB12035}"/>
              </a:ext>
            </a:extLst>
          </p:cNvPr>
          <p:cNvSpPr>
            <a:spLocks noGrp="1"/>
          </p:cNvSpPr>
          <p:nvPr>
            <p:ph idx="1"/>
          </p:nvPr>
        </p:nvSpPr>
        <p:spPr/>
        <p:txBody>
          <a:bodyPr>
            <a:normAutofit/>
          </a:bodyPr>
          <a:lstStyle/>
          <a:p>
            <a:r>
              <a:rPr lang="en-US" sz="2000" dirty="0"/>
              <a:t>Usually occurs between 5 to 35 years of age</a:t>
            </a:r>
          </a:p>
          <a:p>
            <a:pPr algn="l"/>
            <a:r>
              <a:rPr lang="en-US" sz="2000" b="0" i="0" u="none" strike="noStrike" baseline="0" dirty="0">
                <a:solidFill>
                  <a:srgbClr val="000000"/>
                </a:solidFill>
              </a:rPr>
              <a:t>it should be investigated in patients with liver failure due to an unknown cause and those with liver disease and neuropsychiatric </a:t>
            </a:r>
            <a:r>
              <a:rPr lang="en-IN" sz="2000" b="0" i="0" u="none" strike="noStrike" baseline="0" dirty="0">
                <a:solidFill>
                  <a:srgbClr val="000000"/>
                </a:solidFill>
              </a:rPr>
              <a:t>symptomatology</a:t>
            </a:r>
            <a:endParaRPr lang="en-IN" sz="2000" dirty="0"/>
          </a:p>
        </p:txBody>
      </p:sp>
    </p:spTree>
    <p:extLst>
      <p:ext uri="{BB962C8B-B14F-4D97-AF65-F5344CB8AC3E}">
        <p14:creationId xmlns:p14="http://schemas.microsoft.com/office/powerpoint/2010/main" val="282463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63394-254E-4532-A1F6-796C23BC8705}"/>
              </a:ext>
            </a:extLst>
          </p:cNvPr>
          <p:cNvSpPr>
            <a:spLocks noGrp="1"/>
          </p:cNvSpPr>
          <p:nvPr>
            <p:ph type="title"/>
          </p:nvPr>
        </p:nvSpPr>
        <p:spPr/>
        <p:txBody>
          <a:bodyPr/>
          <a:lstStyle/>
          <a:p>
            <a:r>
              <a:rPr lang="en-US" dirty="0"/>
              <a:t>Liver </a:t>
            </a:r>
            <a:endParaRPr lang="en-IN" dirty="0"/>
          </a:p>
        </p:txBody>
      </p:sp>
      <p:sp>
        <p:nvSpPr>
          <p:cNvPr id="3" name="Content Placeholder 2">
            <a:extLst>
              <a:ext uri="{FF2B5EF4-FFF2-40B4-BE49-F238E27FC236}">
                <a16:creationId xmlns:a16="http://schemas.microsoft.com/office/drawing/2014/main" id="{FBE7DBD3-62B5-4E09-8E4C-D630F976EFE0}"/>
              </a:ext>
            </a:extLst>
          </p:cNvPr>
          <p:cNvSpPr>
            <a:spLocks noGrp="1"/>
          </p:cNvSpPr>
          <p:nvPr>
            <p:ph idx="1"/>
          </p:nvPr>
        </p:nvSpPr>
        <p:spPr/>
        <p:txBody>
          <a:bodyPr/>
          <a:lstStyle/>
          <a:p>
            <a:pPr marL="0" indent="0" algn="l">
              <a:buNone/>
            </a:pPr>
            <a:endParaRPr lang="en-US" sz="1800" b="0" i="0" u="none" strike="noStrike" baseline="0" dirty="0">
              <a:solidFill>
                <a:srgbClr val="000000"/>
              </a:solidFill>
              <a:latin typeface="BookAntiqua"/>
            </a:endParaRPr>
          </a:p>
          <a:p>
            <a:pPr algn="l"/>
            <a:r>
              <a:rPr lang="en-US" sz="2000" b="0" i="0" u="none" strike="noStrike" baseline="0" dirty="0">
                <a:solidFill>
                  <a:srgbClr val="000000"/>
                </a:solidFill>
              </a:rPr>
              <a:t>The clinical spectrum ranges from asymptomatic patients, with mild analytical alterations, to subjects with fulminant liver failure. </a:t>
            </a:r>
          </a:p>
          <a:p>
            <a:pPr algn="l"/>
            <a:r>
              <a:rPr lang="en-US" sz="2000" dirty="0">
                <a:solidFill>
                  <a:srgbClr val="000000"/>
                </a:solidFill>
              </a:rPr>
              <a:t>A</a:t>
            </a:r>
            <a:r>
              <a:rPr lang="en-US" sz="2000" b="0" i="0" u="none" strike="noStrike" baseline="0" dirty="0">
                <a:solidFill>
                  <a:srgbClr val="000000"/>
                </a:solidFill>
              </a:rPr>
              <a:t>cute (from acute hepatitis to fulminant liver failure) and chronic presentation (from steatosis to compensated and decompensated cirrhosis)</a:t>
            </a:r>
          </a:p>
          <a:p>
            <a:pPr algn="l"/>
            <a:r>
              <a:rPr lang="en-US" sz="2000" b="0" i="0" u="none" strike="noStrike" baseline="0" dirty="0"/>
              <a:t>Asymptomatic forms usually have only hepatomegaly, discretely elevated transaminases, or are identified during the screening of an index case</a:t>
            </a:r>
            <a:endParaRPr lang="en-IN" sz="2000" dirty="0"/>
          </a:p>
        </p:txBody>
      </p:sp>
    </p:spTree>
    <p:extLst>
      <p:ext uri="{BB962C8B-B14F-4D97-AF65-F5344CB8AC3E}">
        <p14:creationId xmlns:p14="http://schemas.microsoft.com/office/powerpoint/2010/main" val="1048188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B99BE-914D-4307-8286-F0CEAF9DBD7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33CD175-5448-4C98-9793-A96B0CC3E5CC}"/>
              </a:ext>
            </a:extLst>
          </p:cNvPr>
          <p:cNvSpPr>
            <a:spLocks noGrp="1"/>
          </p:cNvSpPr>
          <p:nvPr>
            <p:ph idx="1"/>
          </p:nvPr>
        </p:nvSpPr>
        <p:spPr/>
        <p:txBody>
          <a:bodyPr>
            <a:normAutofit/>
          </a:bodyPr>
          <a:lstStyle/>
          <a:p>
            <a:pPr algn="l"/>
            <a:r>
              <a:rPr lang="en-US" sz="2000" b="0" i="0" u="none" strike="noStrike" baseline="0" dirty="0">
                <a:solidFill>
                  <a:srgbClr val="000000"/>
                </a:solidFill>
              </a:rPr>
              <a:t>Acute presentation:</a:t>
            </a:r>
          </a:p>
          <a:p>
            <a:pPr algn="l"/>
            <a:r>
              <a:rPr lang="en-US" sz="2000" b="0" i="0" u="none" strike="noStrike" baseline="0" dirty="0">
                <a:solidFill>
                  <a:srgbClr val="000000"/>
                </a:solidFill>
              </a:rPr>
              <a:t> WD should be suspected in a patient with acute hepatitis, in which viral hepatitis is ruled out. </a:t>
            </a:r>
          </a:p>
          <a:p>
            <a:pPr algn="l"/>
            <a:r>
              <a:rPr lang="en-US" sz="2000" b="0" i="0" u="none" strike="noStrike" baseline="0" dirty="0">
                <a:solidFill>
                  <a:srgbClr val="000000"/>
                </a:solidFill>
              </a:rPr>
              <a:t>Present with jaundice and abdominal </a:t>
            </a:r>
          </a:p>
          <a:p>
            <a:pPr algn="l"/>
            <a:r>
              <a:rPr lang="en-US" sz="2000" b="0" i="0" u="none" strike="noStrike" baseline="0" dirty="0">
                <a:solidFill>
                  <a:srgbClr val="000000"/>
                </a:solidFill>
              </a:rPr>
              <a:t>Beyond these signs and symptoms, the elevation of hemoglobin, cholinesterase, and low alkaline phosphatase are characteristic of acute WD</a:t>
            </a:r>
          </a:p>
          <a:p>
            <a:pPr algn="l"/>
            <a:r>
              <a:rPr lang="en-US" sz="2000" dirty="0">
                <a:solidFill>
                  <a:srgbClr val="000000"/>
                </a:solidFill>
              </a:rPr>
              <a:t>Sometimes may present as hemolytic anemia with negative </a:t>
            </a:r>
            <a:r>
              <a:rPr lang="en-US" sz="2000" dirty="0" err="1">
                <a:solidFill>
                  <a:srgbClr val="000000"/>
                </a:solidFill>
              </a:rPr>
              <a:t>coombs</a:t>
            </a:r>
            <a:r>
              <a:rPr lang="en-US" sz="2000" dirty="0">
                <a:solidFill>
                  <a:srgbClr val="000000"/>
                </a:solidFill>
              </a:rPr>
              <a:t> test</a:t>
            </a:r>
            <a:endParaRPr lang="en-US" sz="2000" b="0" i="0" u="none" strike="noStrike" baseline="0" dirty="0">
              <a:solidFill>
                <a:srgbClr val="000000"/>
              </a:solidFill>
            </a:endParaRPr>
          </a:p>
          <a:p>
            <a:pPr algn="l"/>
            <a:r>
              <a:rPr lang="en-US" sz="2000" b="0" i="0" u="none" strike="noStrike" baseline="0" dirty="0">
                <a:solidFill>
                  <a:srgbClr val="000000"/>
                </a:solidFill>
              </a:rPr>
              <a:t>2%-5% of acute liver failure events</a:t>
            </a:r>
            <a:endParaRPr lang="en-IN" sz="2000" dirty="0"/>
          </a:p>
        </p:txBody>
      </p:sp>
    </p:spTree>
    <p:extLst>
      <p:ext uri="{BB962C8B-B14F-4D97-AF65-F5344CB8AC3E}">
        <p14:creationId xmlns:p14="http://schemas.microsoft.com/office/powerpoint/2010/main" val="63043865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240</TotalTime>
  <Words>2455</Words>
  <Application>Microsoft Office PowerPoint</Application>
  <PresentationFormat>Widescreen</PresentationFormat>
  <Paragraphs>206</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ArialNarrow-BoldItalic</vt:lpstr>
      <vt:lpstr>BookAntiqua</vt:lpstr>
      <vt:lpstr>Trebuchet MS</vt:lpstr>
      <vt:lpstr>Wingdings</vt:lpstr>
      <vt:lpstr>Wingdings 3</vt:lpstr>
      <vt:lpstr>Facet</vt:lpstr>
      <vt:lpstr>WILSON’S DISEASE: REVISITING AN OLD FRIEND</vt:lpstr>
      <vt:lpstr>PowerPoint Presentation</vt:lpstr>
      <vt:lpstr>Introduction</vt:lpstr>
      <vt:lpstr>Genetics </vt:lpstr>
      <vt:lpstr>PowerPoint Presentation</vt:lpstr>
      <vt:lpstr>PowerPoint Presentation</vt:lpstr>
      <vt:lpstr>Clinical features</vt:lpstr>
      <vt:lpstr>Liver </vt:lpstr>
      <vt:lpstr>PowerPoint Presentation</vt:lpstr>
      <vt:lpstr>PowerPoint Presentation</vt:lpstr>
      <vt:lpstr>Neurologic symptoms:</vt:lpstr>
      <vt:lpstr>Psychiatric symptoms</vt:lpstr>
      <vt:lpstr>Occular manifestations: </vt:lpstr>
      <vt:lpstr>PowerPoint Presentation</vt:lpstr>
      <vt:lpstr>PowerPoint Presentation</vt:lpstr>
      <vt:lpstr>Diagnosis </vt:lpstr>
      <vt:lpstr>Ceruloplasmin</vt:lpstr>
      <vt:lpstr>PowerPoint Presentation</vt:lpstr>
      <vt:lpstr>Serum copper</vt:lpstr>
      <vt:lpstr>PowerPoint Presentation</vt:lpstr>
      <vt:lpstr>PowerPoint Presentation</vt:lpstr>
      <vt:lpstr>Urinary copper excretion</vt:lpstr>
      <vt:lpstr>PowerPoint Presentation</vt:lpstr>
      <vt:lpstr>Liver biopsy</vt:lpstr>
      <vt:lpstr>PowerPoint Presentation</vt:lpstr>
      <vt:lpstr>Neurological and psychiatric assessment</vt:lpstr>
      <vt:lpstr>PowerPoint Presentation</vt:lpstr>
      <vt:lpstr>Genetic testing</vt:lpstr>
      <vt:lpstr>How is the diagnosis established?</vt:lpstr>
      <vt:lpstr>PowerPoint Presentation</vt:lpstr>
      <vt:lpstr>PowerPoint Presentation</vt:lpstr>
      <vt:lpstr>Treatment </vt:lpstr>
      <vt:lpstr>DPA – d penicillamine</vt:lpstr>
      <vt:lpstr>PowerPoint Presentation</vt:lpstr>
      <vt:lpstr>PowerPoint Presentation</vt:lpstr>
      <vt:lpstr>PowerPoint Presentation</vt:lpstr>
      <vt:lpstr>Trientine</vt:lpstr>
      <vt:lpstr>Zinc salts</vt:lpstr>
      <vt:lpstr>NEW TREATMENT OPTIONS</vt:lpstr>
      <vt:lpstr>Copper restriction -Diet</vt:lpstr>
      <vt:lpstr>Liver transplantation</vt:lpstr>
      <vt:lpstr>Treatment in special situations: Pregnancy</vt:lpstr>
      <vt:lpstr>Prognosis</vt:lpstr>
      <vt:lpstr>FUTURE TREATMENT APPROACHES FOR WD</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WILSON’S DISEASE: REVISITING AN OLD FRIEND</dc:title>
  <dc:creator>sajeevgeorgev@gmail.com</dc:creator>
  <cp:lastModifiedBy>sajeevgeorgev@gmail.com</cp:lastModifiedBy>
  <cp:revision>18</cp:revision>
  <dcterms:created xsi:type="dcterms:W3CDTF">2022-03-22T16:55:08Z</dcterms:created>
  <dcterms:modified xsi:type="dcterms:W3CDTF">2022-03-23T02:22:16Z</dcterms:modified>
</cp:coreProperties>
</file>