
<file path=[Content_Types].xml><?xml version="1.0" encoding="utf-8"?>
<Types xmlns="http://schemas.openxmlformats.org/package/2006/content-types">
  <Default Extension="jpeg" ContentType="image/jpeg"/>
  <Default Extension="php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78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  <p:sldId id="296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2" r:id="rId56"/>
    <p:sldId id="310" r:id="rId57"/>
    <p:sldId id="311" r:id="rId58"/>
    <p:sldId id="313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821F5B-4D1B-4314-9885-A691D2B5A5C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E6B424C-A2CC-4745-B465-3D560ED54B23}">
      <dgm:prSet phldrT="[Text]"/>
      <dgm:spPr/>
      <dgm:t>
        <a:bodyPr/>
        <a:lstStyle/>
        <a:p>
          <a:r>
            <a:rPr lang="en-US" sz="1800" b="0" i="0" u="none" strike="noStrike" cap="none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Mutations in ATP7B </a:t>
          </a:r>
          <a:endParaRPr lang="en-IN" dirty="0"/>
        </a:p>
      </dgm:t>
    </dgm:pt>
    <dgm:pt modelId="{B3768B95-CBF7-43BA-9E56-427100329D3E}" type="parTrans" cxnId="{EF76398C-446A-4DD1-AE6B-17B10D2D9880}">
      <dgm:prSet/>
      <dgm:spPr/>
      <dgm:t>
        <a:bodyPr/>
        <a:lstStyle/>
        <a:p>
          <a:endParaRPr lang="en-IN"/>
        </a:p>
      </dgm:t>
    </dgm:pt>
    <dgm:pt modelId="{BCDAC6EA-4E33-41B0-A178-A2A93019DE0C}" type="sibTrans" cxnId="{EF76398C-446A-4DD1-AE6B-17B10D2D9880}">
      <dgm:prSet/>
      <dgm:spPr/>
      <dgm:t>
        <a:bodyPr/>
        <a:lstStyle/>
        <a:p>
          <a:endParaRPr lang="en-IN"/>
        </a:p>
      </dgm:t>
    </dgm:pt>
    <dgm:pt modelId="{7B0F4528-EB58-4140-A1A2-315DD5FFD9B1}">
      <dgm:prSet phldrT="[Text]"/>
      <dgm:spPr/>
      <dgm:t>
        <a:bodyPr/>
        <a:lstStyle/>
        <a:p>
          <a:r>
            <a:rPr lang="en-US" sz="1800" b="0" i="0" u="none" strike="noStrike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Decreased synthesis of copper-bound ceruloplasmin</a:t>
          </a:r>
          <a:endParaRPr lang="en-IN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E4DF6A24-2188-4ECA-AC0E-4B00AE4452EE}" type="parTrans" cxnId="{293C79C3-1BFA-40CF-88F8-38D6A673920F}">
      <dgm:prSet/>
      <dgm:spPr/>
      <dgm:t>
        <a:bodyPr/>
        <a:lstStyle/>
        <a:p>
          <a:endParaRPr lang="en-IN"/>
        </a:p>
      </dgm:t>
    </dgm:pt>
    <dgm:pt modelId="{EEC92DA5-09B9-4A35-A030-C191726B340B}" type="sibTrans" cxnId="{293C79C3-1BFA-40CF-88F8-38D6A673920F}">
      <dgm:prSet/>
      <dgm:spPr/>
      <dgm:t>
        <a:bodyPr/>
        <a:lstStyle/>
        <a:p>
          <a:endParaRPr lang="en-IN"/>
        </a:p>
      </dgm:t>
    </dgm:pt>
    <dgm:pt modelId="{4DCBD7DE-57B7-45C1-9504-50F3B059203A}">
      <dgm:prSet phldrT="[Text]"/>
      <dgm:spPr/>
      <dgm:t>
        <a:bodyPr/>
        <a:lstStyle/>
        <a:p>
          <a:r>
            <a:rPr lang="en-US" sz="1800" b="0" i="0" u="none" strike="noStrike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increased cytosolic  levels of copper</a:t>
          </a:r>
          <a:endParaRPr lang="en-IN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8E9A3488-46D2-42A4-B857-845FBFF678AA}" type="parTrans" cxnId="{6D1B2928-C468-4F3E-9815-DF8B06EA53A7}">
      <dgm:prSet/>
      <dgm:spPr/>
      <dgm:t>
        <a:bodyPr/>
        <a:lstStyle/>
        <a:p>
          <a:endParaRPr lang="en-IN"/>
        </a:p>
      </dgm:t>
    </dgm:pt>
    <dgm:pt modelId="{2D55EF0D-DD96-4D2A-8004-5835232F6DC8}" type="sibTrans" cxnId="{6D1B2928-C468-4F3E-9815-DF8B06EA53A7}">
      <dgm:prSet/>
      <dgm:spPr/>
      <dgm:t>
        <a:bodyPr/>
        <a:lstStyle/>
        <a:p>
          <a:endParaRPr lang="en-IN"/>
        </a:p>
      </dgm:t>
    </dgm:pt>
    <dgm:pt modelId="{6CB81244-FD4A-47A8-9840-B5E8263F8C3C}">
      <dgm:prSet phldrT="[Text]"/>
      <dgm:spPr/>
      <dgm:t>
        <a:bodyPr/>
        <a:lstStyle/>
        <a:p>
          <a:r>
            <a:rPr lang="en-US" sz="1800" b="0" i="0" u="none" strike="noStrike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increased Mitochondrial, and nuclear levels of copper</a:t>
          </a:r>
          <a:endParaRPr lang="en-IN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390F6C46-69AD-4D44-87B2-E4FBAD254A0D}" type="parTrans" cxnId="{46B8DE28-ECC7-4063-AAD8-FA2043AD77B1}">
      <dgm:prSet/>
      <dgm:spPr/>
      <dgm:t>
        <a:bodyPr/>
        <a:lstStyle/>
        <a:p>
          <a:endParaRPr lang="en-IN"/>
        </a:p>
      </dgm:t>
    </dgm:pt>
    <dgm:pt modelId="{53F0C6A3-AE7E-41F3-957C-74725ADC8A72}" type="sibTrans" cxnId="{46B8DE28-ECC7-4063-AAD8-FA2043AD77B1}">
      <dgm:prSet/>
      <dgm:spPr/>
      <dgm:t>
        <a:bodyPr/>
        <a:lstStyle/>
        <a:p>
          <a:endParaRPr lang="en-IN"/>
        </a:p>
      </dgm:t>
    </dgm:pt>
    <dgm:pt modelId="{F1C0FF85-845C-46F5-9AE5-924BA23AB79B}">
      <dgm:prSet phldrT="[Text]"/>
      <dgm:spPr/>
      <dgm:t>
        <a:bodyPr/>
        <a:lstStyle/>
        <a:p>
          <a:r>
            <a:rPr lang="en-US" sz="1800" b="0" i="0" u="none" strike="noStrike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Impaired excretion of copper</a:t>
          </a:r>
          <a:endParaRPr lang="en-IN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011DFEDE-F4C4-4B80-B2C0-0308794A94B2}" type="parTrans" cxnId="{95C8F43F-B273-4DE1-B93E-D645B90C69F4}">
      <dgm:prSet/>
      <dgm:spPr/>
      <dgm:t>
        <a:bodyPr/>
        <a:lstStyle/>
        <a:p>
          <a:endParaRPr lang="en-IN"/>
        </a:p>
      </dgm:t>
    </dgm:pt>
    <dgm:pt modelId="{0B599187-F0F9-493F-8126-C4F0CDEFEF54}" type="sibTrans" cxnId="{95C8F43F-B273-4DE1-B93E-D645B90C69F4}">
      <dgm:prSet/>
      <dgm:spPr/>
      <dgm:t>
        <a:bodyPr/>
        <a:lstStyle/>
        <a:p>
          <a:endParaRPr lang="en-IN"/>
        </a:p>
      </dgm:t>
    </dgm:pt>
    <dgm:pt modelId="{3BE4DFB7-BED6-44BD-A2DC-27CBD50AC73F}" type="pres">
      <dgm:prSet presAssocID="{9E821F5B-4D1B-4314-9885-A691D2B5A5C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E4F418F-554F-40F3-97A6-1DB84F399CBF}" type="pres">
      <dgm:prSet presAssocID="{8E6B424C-A2CC-4745-B465-3D560ED54B23}" presName="centerShape" presStyleLbl="node0" presStyleIdx="0" presStyleCnt="1"/>
      <dgm:spPr/>
    </dgm:pt>
    <dgm:pt modelId="{958D336F-721F-44EC-80D4-965609FD154C}" type="pres">
      <dgm:prSet presAssocID="{7B0F4528-EB58-4140-A1A2-315DD5FFD9B1}" presName="node" presStyleLbl="node1" presStyleIdx="0" presStyleCnt="4">
        <dgm:presLayoutVars>
          <dgm:bulletEnabled val="1"/>
        </dgm:presLayoutVars>
      </dgm:prSet>
      <dgm:spPr/>
    </dgm:pt>
    <dgm:pt modelId="{9A89ECAB-9ED6-4EA2-A646-F0701BCBFCEA}" type="pres">
      <dgm:prSet presAssocID="{7B0F4528-EB58-4140-A1A2-315DD5FFD9B1}" presName="dummy" presStyleCnt="0"/>
      <dgm:spPr/>
    </dgm:pt>
    <dgm:pt modelId="{7699768B-A558-4746-BC8A-A8A57ADDD1EB}" type="pres">
      <dgm:prSet presAssocID="{EEC92DA5-09B9-4A35-A030-C191726B340B}" presName="sibTrans" presStyleLbl="sibTrans2D1" presStyleIdx="0" presStyleCnt="4"/>
      <dgm:spPr/>
    </dgm:pt>
    <dgm:pt modelId="{0ED358E0-06E0-4249-974A-AA4E513EBE16}" type="pres">
      <dgm:prSet presAssocID="{4DCBD7DE-57B7-45C1-9504-50F3B059203A}" presName="node" presStyleLbl="node1" presStyleIdx="1" presStyleCnt="4">
        <dgm:presLayoutVars>
          <dgm:bulletEnabled val="1"/>
        </dgm:presLayoutVars>
      </dgm:prSet>
      <dgm:spPr/>
    </dgm:pt>
    <dgm:pt modelId="{BD7197BF-B3D5-45AD-ADA4-6E7CFA39DFC4}" type="pres">
      <dgm:prSet presAssocID="{4DCBD7DE-57B7-45C1-9504-50F3B059203A}" presName="dummy" presStyleCnt="0"/>
      <dgm:spPr/>
    </dgm:pt>
    <dgm:pt modelId="{9D86899A-EA6F-4634-801B-B566B406D4DD}" type="pres">
      <dgm:prSet presAssocID="{2D55EF0D-DD96-4D2A-8004-5835232F6DC8}" presName="sibTrans" presStyleLbl="sibTrans2D1" presStyleIdx="1" presStyleCnt="4"/>
      <dgm:spPr/>
    </dgm:pt>
    <dgm:pt modelId="{158496F2-E013-4395-8DE1-F4FFC86B009C}" type="pres">
      <dgm:prSet presAssocID="{6CB81244-FD4A-47A8-9840-B5E8263F8C3C}" presName="node" presStyleLbl="node1" presStyleIdx="2" presStyleCnt="4">
        <dgm:presLayoutVars>
          <dgm:bulletEnabled val="1"/>
        </dgm:presLayoutVars>
      </dgm:prSet>
      <dgm:spPr/>
    </dgm:pt>
    <dgm:pt modelId="{E3DEB68E-02EF-4D60-91EF-A377A18B0F1F}" type="pres">
      <dgm:prSet presAssocID="{6CB81244-FD4A-47A8-9840-B5E8263F8C3C}" presName="dummy" presStyleCnt="0"/>
      <dgm:spPr/>
    </dgm:pt>
    <dgm:pt modelId="{62C70CFB-6FE4-4C9D-B2A9-DB0817A39800}" type="pres">
      <dgm:prSet presAssocID="{53F0C6A3-AE7E-41F3-957C-74725ADC8A72}" presName="sibTrans" presStyleLbl="sibTrans2D1" presStyleIdx="2" presStyleCnt="4"/>
      <dgm:spPr/>
    </dgm:pt>
    <dgm:pt modelId="{3598E55C-8925-4B95-B65D-4FDB0D6AA851}" type="pres">
      <dgm:prSet presAssocID="{F1C0FF85-845C-46F5-9AE5-924BA23AB79B}" presName="node" presStyleLbl="node1" presStyleIdx="3" presStyleCnt="4">
        <dgm:presLayoutVars>
          <dgm:bulletEnabled val="1"/>
        </dgm:presLayoutVars>
      </dgm:prSet>
      <dgm:spPr/>
    </dgm:pt>
    <dgm:pt modelId="{19B2D9E3-A406-40CC-B700-DAA28EBD2690}" type="pres">
      <dgm:prSet presAssocID="{F1C0FF85-845C-46F5-9AE5-924BA23AB79B}" presName="dummy" presStyleCnt="0"/>
      <dgm:spPr/>
    </dgm:pt>
    <dgm:pt modelId="{2F64FB4F-C5CB-4B60-B8E9-29BB01BCC5D6}" type="pres">
      <dgm:prSet presAssocID="{0B599187-F0F9-493F-8126-C4F0CDEFEF54}" presName="sibTrans" presStyleLbl="sibTrans2D1" presStyleIdx="3" presStyleCnt="4"/>
      <dgm:spPr/>
    </dgm:pt>
  </dgm:ptLst>
  <dgm:cxnLst>
    <dgm:cxn modelId="{E8704C11-549A-405C-8E9C-6C927A78C10E}" type="presOf" srcId="{6CB81244-FD4A-47A8-9840-B5E8263F8C3C}" destId="{158496F2-E013-4395-8DE1-F4FFC86B009C}" srcOrd="0" destOrd="0" presId="urn:microsoft.com/office/officeart/2005/8/layout/radial6"/>
    <dgm:cxn modelId="{0DDDD516-332E-4AB3-AC9C-E40A18D840B7}" type="presOf" srcId="{4DCBD7DE-57B7-45C1-9504-50F3B059203A}" destId="{0ED358E0-06E0-4249-974A-AA4E513EBE16}" srcOrd="0" destOrd="0" presId="urn:microsoft.com/office/officeart/2005/8/layout/radial6"/>
    <dgm:cxn modelId="{13B6441D-A6F3-4E90-AB9C-929DBA5733C4}" type="presOf" srcId="{F1C0FF85-845C-46F5-9AE5-924BA23AB79B}" destId="{3598E55C-8925-4B95-B65D-4FDB0D6AA851}" srcOrd="0" destOrd="0" presId="urn:microsoft.com/office/officeart/2005/8/layout/radial6"/>
    <dgm:cxn modelId="{464EA522-8E26-4BEE-8E96-0EA78EFDF2B3}" type="presOf" srcId="{EEC92DA5-09B9-4A35-A030-C191726B340B}" destId="{7699768B-A558-4746-BC8A-A8A57ADDD1EB}" srcOrd="0" destOrd="0" presId="urn:microsoft.com/office/officeart/2005/8/layout/radial6"/>
    <dgm:cxn modelId="{6D1B2928-C468-4F3E-9815-DF8B06EA53A7}" srcId="{8E6B424C-A2CC-4745-B465-3D560ED54B23}" destId="{4DCBD7DE-57B7-45C1-9504-50F3B059203A}" srcOrd="1" destOrd="0" parTransId="{8E9A3488-46D2-42A4-B857-845FBFF678AA}" sibTransId="{2D55EF0D-DD96-4D2A-8004-5835232F6DC8}"/>
    <dgm:cxn modelId="{46B8DE28-ECC7-4063-AAD8-FA2043AD77B1}" srcId="{8E6B424C-A2CC-4745-B465-3D560ED54B23}" destId="{6CB81244-FD4A-47A8-9840-B5E8263F8C3C}" srcOrd="2" destOrd="0" parTransId="{390F6C46-69AD-4D44-87B2-E4FBAD254A0D}" sibTransId="{53F0C6A3-AE7E-41F3-957C-74725ADC8A72}"/>
    <dgm:cxn modelId="{0AE12B29-7E42-488D-B4C2-7167F6BF11A0}" type="presOf" srcId="{7B0F4528-EB58-4140-A1A2-315DD5FFD9B1}" destId="{958D336F-721F-44EC-80D4-965609FD154C}" srcOrd="0" destOrd="0" presId="urn:microsoft.com/office/officeart/2005/8/layout/radial6"/>
    <dgm:cxn modelId="{95C8F43F-B273-4DE1-B93E-D645B90C69F4}" srcId="{8E6B424C-A2CC-4745-B465-3D560ED54B23}" destId="{F1C0FF85-845C-46F5-9AE5-924BA23AB79B}" srcOrd="3" destOrd="0" parTransId="{011DFEDE-F4C4-4B80-B2C0-0308794A94B2}" sibTransId="{0B599187-F0F9-493F-8126-C4F0CDEFEF54}"/>
    <dgm:cxn modelId="{30CA9252-2DB0-4407-BFB1-A5F3354D6843}" type="presOf" srcId="{2D55EF0D-DD96-4D2A-8004-5835232F6DC8}" destId="{9D86899A-EA6F-4634-801B-B566B406D4DD}" srcOrd="0" destOrd="0" presId="urn:microsoft.com/office/officeart/2005/8/layout/radial6"/>
    <dgm:cxn modelId="{C6C27D81-1638-4CF6-BCA4-9784F7EFA130}" type="presOf" srcId="{8E6B424C-A2CC-4745-B465-3D560ED54B23}" destId="{0E4F418F-554F-40F3-97A6-1DB84F399CBF}" srcOrd="0" destOrd="0" presId="urn:microsoft.com/office/officeart/2005/8/layout/radial6"/>
    <dgm:cxn modelId="{EF76398C-446A-4DD1-AE6B-17B10D2D9880}" srcId="{9E821F5B-4D1B-4314-9885-A691D2B5A5CD}" destId="{8E6B424C-A2CC-4745-B465-3D560ED54B23}" srcOrd="0" destOrd="0" parTransId="{B3768B95-CBF7-43BA-9E56-427100329D3E}" sibTransId="{BCDAC6EA-4E33-41B0-A178-A2A93019DE0C}"/>
    <dgm:cxn modelId="{4E2BF994-7E95-40ED-A228-D8821D41B20C}" type="presOf" srcId="{9E821F5B-4D1B-4314-9885-A691D2B5A5CD}" destId="{3BE4DFB7-BED6-44BD-A2DC-27CBD50AC73F}" srcOrd="0" destOrd="0" presId="urn:microsoft.com/office/officeart/2005/8/layout/radial6"/>
    <dgm:cxn modelId="{D6F32CA0-CCBF-45F7-A54A-369A474EC744}" type="presOf" srcId="{0B599187-F0F9-493F-8126-C4F0CDEFEF54}" destId="{2F64FB4F-C5CB-4B60-B8E9-29BB01BCC5D6}" srcOrd="0" destOrd="0" presId="urn:microsoft.com/office/officeart/2005/8/layout/radial6"/>
    <dgm:cxn modelId="{94E306B6-36C6-441B-BC71-924BAA5B2A44}" type="presOf" srcId="{53F0C6A3-AE7E-41F3-957C-74725ADC8A72}" destId="{62C70CFB-6FE4-4C9D-B2A9-DB0817A39800}" srcOrd="0" destOrd="0" presId="urn:microsoft.com/office/officeart/2005/8/layout/radial6"/>
    <dgm:cxn modelId="{293C79C3-1BFA-40CF-88F8-38D6A673920F}" srcId="{8E6B424C-A2CC-4745-B465-3D560ED54B23}" destId="{7B0F4528-EB58-4140-A1A2-315DD5FFD9B1}" srcOrd="0" destOrd="0" parTransId="{E4DF6A24-2188-4ECA-AC0E-4B00AE4452EE}" sibTransId="{EEC92DA5-09B9-4A35-A030-C191726B340B}"/>
    <dgm:cxn modelId="{0031A794-5DC6-472B-8EF0-0991AE476251}" type="presParOf" srcId="{3BE4DFB7-BED6-44BD-A2DC-27CBD50AC73F}" destId="{0E4F418F-554F-40F3-97A6-1DB84F399CBF}" srcOrd="0" destOrd="0" presId="urn:microsoft.com/office/officeart/2005/8/layout/radial6"/>
    <dgm:cxn modelId="{AE99B27E-F0C4-44B0-BB70-41CA16B8FB3B}" type="presParOf" srcId="{3BE4DFB7-BED6-44BD-A2DC-27CBD50AC73F}" destId="{958D336F-721F-44EC-80D4-965609FD154C}" srcOrd="1" destOrd="0" presId="urn:microsoft.com/office/officeart/2005/8/layout/radial6"/>
    <dgm:cxn modelId="{ACB07E5E-321E-4831-8612-600E0D79D882}" type="presParOf" srcId="{3BE4DFB7-BED6-44BD-A2DC-27CBD50AC73F}" destId="{9A89ECAB-9ED6-4EA2-A646-F0701BCBFCEA}" srcOrd="2" destOrd="0" presId="urn:microsoft.com/office/officeart/2005/8/layout/radial6"/>
    <dgm:cxn modelId="{EF7E1C1B-F434-4A98-8C99-1F021F8DF11F}" type="presParOf" srcId="{3BE4DFB7-BED6-44BD-A2DC-27CBD50AC73F}" destId="{7699768B-A558-4746-BC8A-A8A57ADDD1EB}" srcOrd="3" destOrd="0" presId="urn:microsoft.com/office/officeart/2005/8/layout/radial6"/>
    <dgm:cxn modelId="{02F22721-4357-4F9F-82CD-B72545CFBB4A}" type="presParOf" srcId="{3BE4DFB7-BED6-44BD-A2DC-27CBD50AC73F}" destId="{0ED358E0-06E0-4249-974A-AA4E513EBE16}" srcOrd="4" destOrd="0" presId="urn:microsoft.com/office/officeart/2005/8/layout/radial6"/>
    <dgm:cxn modelId="{2A3C3F7D-86E5-49EA-8019-45BD9946C91A}" type="presParOf" srcId="{3BE4DFB7-BED6-44BD-A2DC-27CBD50AC73F}" destId="{BD7197BF-B3D5-45AD-ADA4-6E7CFA39DFC4}" srcOrd="5" destOrd="0" presId="urn:microsoft.com/office/officeart/2005/8/layout/radial6"/>
    <dgm:cxn modelId="{FB3E8A03-458B-44C2-A6BF-6C76127788F5}" type="presParOf" srcId="{3BE4DFB7-BED6-44BD-A2DC-27CBD50AC73F}" destId="{9D86899A-EA6F-4634-801B-B566B406D4DD}" srcOrd="6" destOrd="0" presId="urn:microsoft.com/office/officeart/2005/8/layout/radial6"/>
    <dgm:cxn modelId="{E87E47DD-1808-4732-9F7A-54A90A88B109}" type="presParOf" srcId="{3BE4DFB7-BED6-44BD-A2DC-27CBD50AC73F}" destId="{158496F2-E013-4395-8DE1-F4FFC86B009C}" srcOrd="7" destOrd="0" presId="urn:microsoft.com/office/officeart/2005/8/layout/radial6"/>
    <dgm:cxn modelId="{A4382D39-7B69-439A-AF65-EEAEF9B98D58}" type="presParOf" srcId="{3BE4DFB7-BED6-44BD-A2DC-27CBD50AC73F}" destId="{E3DEB68E-02EF-4D60-91EF-A377A18B0F1F}" srcOrd="8" destOrd="0" presId="urn:microsoft.com/office/officeart/2005/8/layout/radial6"/>
    <dgm:cxn modelId="{B664F78B-62F8-47AD-88CA-F8F5CFB2E0A1}" type="presParOf" srcId="{3BE4DFB7-BED6-44BD-A2DC-27CBD50AC73F}" destId="{62C70CFB-6FE4-4C9D-B2A9-DB0817A39800}" srcOrd="9" destOrd="0" presId="urn:microsoft.com/office/officeart/2005/8/layout/radial6"/>
    <dgm:cxn modelId="{81793C8E-9F5C-4F5B-86FB-14B477676277}" type="presParOf" srcId="{3BE4DFB7-BED6-44BD-A2DC-27CBD50AC73F}" destId="{3598E55C-8925-4B95-B65D-4FDB0D6AA851}" srcOrd="10" destOrd="0" presId="urn:microsoft.com/office/officeart/2005/8/layout/radial6"/>
    <dgm:cxn modelId="{CDA4F95C-007E-49B9-8835-69CF039A5FBA}" type="presParOf" srcId="{3BE4DFB7-BED6-44BD-A2DC-27CBD50AC73F}" destId="{19B2D9E3-A406-40CC-B700-DAA28EBD2690}" srcOrd="11" destOrd="0" presId="urn:microsoft.com/office/officeart/2005/8/layout/radial6"/>
    <dgm:cxn modelId="{E24CC737-F7E3-4974-8CCC-5AEAD2CA14A8}" type="presParOf" srcId="{3BE4DFB7-BED6-44BD-A2DC-27CBD50AC73F}" destId="{2F64FB4F-C5CB-4B60-B8E9-29BB01BCC5D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81D54F-4B99-4587-BA4D-96E2C50BF00A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0EB44E6-2BB6-4453-8D19-A048ED1E44CF}">
      <dgm:prSet phldrT="[Text]"/>
      <dgm:spPr/>
      <dgm:t>
        <a:bodyPr/>
        <a:lstStyle/>
        <a:p>
          <a:r>
            <a:rPr lang="en-US" b="0" i="0" u="none" strike="noStrike" baseline="0" dirty="0">
              <a:solidFill>
                <a:schemeClr val="bg1"/>
              </a:solidFill>
              <a:latin typeface="AdvOT223abdbc"/>
            </a:rPr>
            <a:t>Increased intracellular copper </a:t>
          </a:r>
          <a:endParaRPr lang="en-IN" dirty="0">
            <a:solidFill>
              <a:schemeClr val="bg1"/>
            </a:solidFill>
          </a:endParaRPr>
        </a:p>
      </dgm:t>
    </dgm:pt>
    <dgm:pt modelId="{855B0CE1-64BF-4B75-AAFA-92B865DDE523}" type="parTrans" cxnId="{48C53866-848E-41EE-A456-F0B3EB1D8186}">
      <dgm:prSet/>
      <dgm:spPr/>
      <dgm:t>
        <a:bodyPr/>
        <a:lstStyle/>
        <a:p>
          <a:endParaRPr lang="en-IN"/>
        </a:p>
      </dgm:t>
    </dgm:pt>
    <dgm:pt modelId="{F54D410D-E5B2-4256-8B96-98684E2B5758}" type="sibTrans" cxnId="{48C53866-848E-41EE-A456-F0B3EB1D8186}">
      <dgm:prSet/>
      <dgm:spPr/>
      <dgm:t>
        <a:bodyPr/>
        <a:lstStyle/>
        <a:p>
          <a:endParaRPr lang="en-IN"/>
        </a:p>
      </dgm:t>
    </dgm:pt>
    <dgm:pt modelId="{CCEFBCA4-8991-4579-B2FB-FB44C9DEC128}">
      <dgm:prSet phldrT="[Text]"/>
      <dgm:spPr/>
      <dgm:t>
        <a:bodyPr/>
        <a:lstStyle/>
        <a:p>
          <a:r>
            <a:rPr lang="en-US" b="0" i="0" u="none" strike="noStrike" baseline="0" dirty="0">
              <a:solidFill>
                <a:schemeClr val="bg1"/>
              </a:solidFill>
              <a:latin typeface="AdvOT223abdbc"/>
            </a:rPr>
            <a:t>Induces oxidative stress </a:t>
          </a:r>
          <a:endParaRPr lang="en-IN" dirty="0">
            <a:solidFill>
              <a:schemeClr val="bg1"/>
            </a:solidFill>
          </a:endParaRPr>
        </a:p>
      </dgm:t>
    </dgm:pt>
    <dgm:pt modelId="{79C62D42-B089-4574-8AB8-57316769F673}" type="parTrans" cxnId="{3162A479-0A94-4DB6-AAD8-72BA1C1D6C71}">
      <dgm:prSet/>
      <dgm:spPr/>
      <dgm:t>
        <a:bodyPr/>
        <a:lstStyle/>
        <a:p>
          <a:endParaRPr lang="en-IN"/>
        </a:p>
      </dgm:t>
    </dgm:pt>
    <dgm:pt modelId="{951BCE1A-358E-407F-8B8E-D9ACA14F88D4}" type="sibTrans" cxnId="{3162A479-0A94-4DB6-AAD8-72BA1C1D6C71}">
      <dgm:prSet/>
      <dgm:spPr/>
      <dgm:t>
        <a:bodyPr/>
        <a:lstStyle/>
        <a:p>
          <a:endParaRPr lang="en-IN"/>
        </a:p>
      </dgm:t>
    </dgm:pt>
    <dgm:pt modelId="{67DCA747-79A4-40F7-9AA9-33B7C12D0041}">
      <dgm:prSet phldrT="[Text]"/>
      <dgm:spPr/>
      <dgm:t>
        <a:bodyPr/>
        <a:lstStyle/>
        <a:p>
          <a:r>
            <a:rPr lang="en-US" b="0" i="0" u="none" strike="noStrike" baseline="0" dirty="0">
              <a:solidFill>
                <a:schemeClr val="bg1"/>
              </a:solidFill>
              <a:latin typeface="AdvOT223abdbc"/>
            </a:rPr>
            <a:t>Production of hydroxyl radicals and reduced superoxide dismutase and glutathione </a:t>
          </a:r>
          <a:endParaRPr lang="en-IN" dirty="0">
            <a:solidFill>
              <a:schemeClr val="bg1"/>
            </a:solidFill>
          </a:endParaRPr>
        </a:p>
      </dgm:t>
    </dgm:pt>
    <dgm:pt modelId="{1916527D-965E-4B7D-A87A-A29AE856FFB4}" type="parTrans" cxnId="{EDF857FD-BBBE-45ED-89A7-2E987A3AE067}">
      <dgm:prSet/>
      <dgm:spPr/>
      <dgm:t>
        <a:bodyPr/>
        <a:lstStyle/>
        <a:p>
          <a:endParaRPr lang="en-IN"/>
        </a:p>
      </dgm:t>
    </dgm:pt>
    <dgm:pt modelId="{7361BB22-72ED-490A-91DD-72DF9C4410E2}" type="sibTrans" cxnId="{EDF857FD-BBBE-45ED-89A7-2E987A3AE067}">
      <dgm:prSet/>
      <dgm:spPr/>
      <dgm:t>
        <a:bodyPr/>
        <a:lstStyle/>
        <a:p>
          <a:endParaRPr lang="en-IN"/>
        </a:p>
      </dgm:t>
    </dgm:pt>
    <dgm:pt modelId="{77D5E6EE-2226-4FB2-B313-4747E1E0A37A}">
      <dgm:prSet phldrT="[Text]"/>
      <dgm:spPr/>
      <dgm:t>
        <a:bodyPr/>
        <a:lstStyle/>
        <a:p>
          <a:r>
            <a:rPr lang="en-US" b="0" i="0" u="none" strike="noStrike" baseline="0" dirty="0">
              <a:solidFill>
                <a:schemeClr val="bg1"/>
              </a:solidFill>
              <a:latin typeface="AdvOT223abdbc"/>
            </a:rPr>
            <a:t>Damage of cellular lipids, proteins, and nucleic acids</a:t>
          </a:r>
          <a:endParaRPr lang="en-IN" dirty="0">
            <a:solidFill>
              <a:schemeClr val="bg1"/>
            </a:solidFill>
          </a:endParaRPr>
        </a:p>
      </dgm:t>
    </dgm:pt>
    <dgm:pt modelId="{175B372B-4D98-4DC0-8625-13C2DBD7F0D2}" type="parTrans" cxnId="{0642F4CD-6D50-4A46-901B-DD1742A36995}">
      <dgm:prSet/>
      <dgm:spPr/>
      <dgm:t>
        <a:bodyPr/>
        <a:lstStyle/>
        <a:p>
          <a:endParaRPr lang="en-IN"/>
        </a:p>
      </dgm:t>
    </dgm:pt>
    <dgm:pt modelId="{E12B20C8-9634-4DDA-BAE8-29C8BFD539A8}" type="sibTrans" cxnId="{0642F4CD-6D50-4A46-901B-DD1742A36995}">
      <dgm:prSet/>
      <dgm:spPr/>
      <dgm:t>
        <a:bodyPr/>
        <a:lstStyle/>
        <a:p>
          <a:endParaRPr lang="en-IN"/>
        </a:p>
      </dgm:t>
    </dgm:pt>
    <dgm:pt modelId="{E9CBE053-5597-4850-8738-DC26A6F61E56}">
      <dgm:prSet phldrT="[Text]"/>
      <dgm:spPr/>
      <dgm:t>
        <a:bodyPr/>
        <a:lstStyle/>
        <a:p>
          <a:r>
            <a:rPr lang="en-US" dirty="0" err="1"/>
            <a:t>Manifesttions</a:t>
          </a:r>
          <a:r>
            <a:rPr lang="en-US" dirty="0"/>
            <a:t> of </a:t>
          </a:r>
          <a:r>
            <a:rPr lang="en-US" dirty="0" err="1"/>
            <a:t>cirrhosis,lenticular</a:t>
          </a:r>
          <a:r>
            <a:rPr lang="en-US" dirty="0"/>
            <a:t> degeneration</a:t>
          </a:r>
          <a:endParaRPr lang="en-IN" dirty="0"/>
        </a:p>
      </dgm:t>
    </dgm:pt>
    <dgm:pt modelId="{E900CFA5-D43C-4B83-BF1D-BC8C003A33E2}" type="parTrans" cxnId="{59CB42B2-60AF-4BA2-9BBB-0CB182A3B29D}">
      <dgm:prSet/>
      <dgm:spPr/>
      <dgm:t>
        <a:bodyPr/>
        <a:lstStyle/>
        <a:p>
          <a:endParaRPr lang="en-IN"/>
        </a:p>
      </dgm:t>
    </dgm:pt>
    <dgm:pt modelId="{F59277D7-9179-4D98-A3C3-2B66BF1A691B}" type="sibTrans" cxnId="{59CB42B2-60AF-4BA2-9BBB-0CB182A3B29D}">
      <dgm:prSet/>
      <dgm:spPr/>
      <dgm:t>
        <a:bodyPr/>
        <a:lstStyle/>
        <a:p>
          <a:endParaRPr lang="en-IN"/>
        </a:p>
      </dgm:t>
    </dgm:pt>
    <dgm:pt modelId="{E4342074-DEB0-419F-AC1F-BD0810ADA5B9}" type="pres">
      <dgm:prSet presAssocID="{1D81D54F-4B99-4587-BA4D-96E2C50BF00A}" presName="Name0" presStyleCnt="0">
        <dgm:presLayoutVars>
          <dgm:dir/>
          <dgm:resizeHandles val="exact"/>
        </dgm:presLayoutVars>
      </dgm:prSet>
      <dgm:spPr/>
    </dgm:pt>
    <dgm:pt modelId="{617BC649-0B65-4AA0-BFED-6E3A024F722C}" type="pres">
      <dgm:prSet presAssocID="{30EB44E6-2BB6-4453-8D19-A048ED1E44CF}" presName="node" presStyleLbl="node1" presStyleIdx="0" presStyleCnt="5">
        <dgm:presLayoutVars>
          <dgm:bulletEnabled val="1"/>
        </dgm:presLayoutVars>
      </dgm:prSet>
      <dgm:spPr/>
    </dgm:pt>
    <dgm:pt modelId="{9E0A0A07-D5DE-44B5-A0F6-E76F4A68BE9E}" type="pres">
      <dgm:prSet presAssocID="{F54D410D-E5B2-4256-8B96-98684E2B5758}" presName="sibTrans" presStyleLbl="sibTrans1D1" presStyleIdx="0" presStyleCnt="4"/>
      <dgm:spPr/>
    </dgm:pt>
    <dgm:pt modelId="{C12793D1-F470-492E-9AA0-6CADD21185D0}" type="pres">
      <dgm:prSet presAssocID="{F54D410D-E5B2-4256-8B96-98684E2B5758}" presName="connectorText" presStyleLbl="sibTrans1D1" presStyleIdx="0" presStyleCnt="4"/>
      <dgm:spPr/>
    </dgm:pt>
    <dgm:pt modelId="{F8CF1B9F-A4C2-458F-9095-D57DF53C9858}" type="pres">
      <dgm:prSet presAssocID="{CCEFBCA4-8991-4579-B2FB-FB44C9DEC128}" presName="node" presStyleLbl="node1" presStyleIdx="1" presStyleCnt="5">
        <dgm:presLayoutVars>
          <dgm:bulletEnabled val="1"/>
        </dgm:presLayoutVars>
      </dgm:prSet>
      <dgm:spPr/>
    </dgm:pt>
    <dgm:pt modelId="{D93A87C3-924C-4923-BE3F-1C622AB7AA94}" type="pres">
      <dgm:prSet presAssocID="{951BCE1A-358E-407F-8B8E-D9ACA14F88D4}" presName="sibTrans" presStyleLbl="sibTrans1D1" presStyleIdx="1" presStyleCnt="4"/>
      <dgm:spPr/>
    </dgm:pt>
    <dgm:pt modelId="{E838D8BC-BC83-4557-B8A5-28DA71F354C4}" type="pres">
      <dgm:prSet presAssocID="{951BCE1A-358E-407F-8B8E-D9ACA14F88D4}" presName="connectorText" presStyleLbl="sibTrans1D1" presStyleIdx="1" presStyleCnt="4"/>
      <dgm:spPr/>
    </dgm:pt>
    <dgm:pt modelId="{9973767F-6B24-4AE6-8C9D-D37D52F679A0}" type="pres">
      <dgm:prSet presAssocID="{67DCA747-79A4-40F7-9AA9-33B7C12D0041}" presName="node" presStyleLbl="node1" presStyleIdx="2" presStyleCnt="5">
        <dgm:presLayoutVars>
          <dgm:bulletEnabled val="1"/>
        </dgm:presLayoutVars>
      </dgm:prSet>
      <dgm:spPr/>
    </dgm:pt>
    <dgm:pt modelId="{26BCC7BA-AE99-4A1B-97B3-8C580143A21F}" type="pres">
      <dgm:prSet presAssocID="{7361BB22-72ED-490A-91DD-72DF9C4410E2}" presName="sibTrans" presStyleLbl="sibTrans1D1" presStyleIdx="2" presStyleCnt="4"/>
      <dgm:spPr/>
    </dgm:pt>
    <dgm:pt modelId="{310C08B0-AF0C-46D6-B33B-B41891F87739}" type="pres">
      <dgm:prSet presAssocID="{7361BB22-72ED-490A-91DD-72DF9C4410E2}" presName="connectorText" presStyleLbl="sibTrans1D1" presStyleIdx="2" presStyleCnt="4"/>
      <dgm:spPr/>
    </dgm:pt>
    <dgm:pt modelId="{A6BFDA94-3CFE-44E3-ACA1-6C0A0DF75D4A}" type="pres">
      <dgm:prSet presAssocID="{77D5E6EE-2226-4FB2-B313-4747E1E0A37A}" presName="node" presStyleLbl="node1" presStyleIdx="3" presStyleCnt="5">
        <dgm:presLayoutVars>
          <dgm:bulletEnabled val="1"/>
        </dgm:presLayoutVars>
      </dgm:prSet>
      <dgm:spPr/>
    </dgm:pt>
    <dgm:pt modelId="{8B17CE20-B257-44E7-B174-3CC7201748CD}" type="pres">
      <dgm:prSet presAssocID="{E12B20C8-9634-4DDA-BAE8-29C8BFD539A8}" presName="sibTrans" presStyleLbl="sibTrans1D1" presStyleIdx="3" presStyleCnt="4"/>
      <dgm:spPr/>
    </dgm:pt>
    <dgm:pt modelId="{94A0579B-7838-4892-A6F6-38702D1DD462}" type="pres">
      <dgm:prSet presAssocID="{E12B20C8-9634-4DDA-BAE8-29C8BFD539A8}" presName="connectorText" presStyleLbl="sibTrans1D1" presStyleIdx="3" presStyleCnt="4"/>
      <dgm:spPr/>
    </dgm:pt>
    <dgm:pt modelId="{C6E83BF2-1E38-4050-AD86-2825966E6934}" type="pres">
      <dgm:prSet presAssocID="{E9CBE053-5597-4850-8738-DC26A6F61E56}" presName="node" presStyleLbl="node1" presStyleIdx="4" presStyleCnt="5">
        <dgm:presLayoutVars>
          <dgm:bulletEnabled val="1"/>
        </dgm:presLayoutVars>
      </dgm:prSet>
      <dgm:spPr/>
    </dgm:pt>
  </dgm:ptLst>
  <dgm:cxnLst>
    <dgm:cxn modelId="{8325C30B-5D40-4E56-8F58-463ED519859F}" type="presOf" srcId="{67DCA747-79A4-40F7-9AA9-33B7C12D0041}" destId="{9973767F-6B24-4AE6-8C9D-D37D52F679A0}" srcOrd="0" destOrd="0" presId="urn:microsoft.com/office/officeart/2005/8/layout/bProcess3"/>
    <dgm:cxn modelId="{D775BF10-7BD7-40EF-8571-5D19D5D2CE51}" type="presOf" srcId="{E12B20C8-9634-4DDA-BAE8-29C8BFD539A8}" destId="{94A0579B-7838-4892-A6F6-38702D1DD462}" srcOrd="1" destOrd="0" presId="urn:microsoft.com/office/officeart/2005/8/layout/bProcess3"/>
    <dgm:cxn modelId="{7866451C-285C-4811-B7D6-E456DB2FB951}" type="presOf" srcId="{951BCE1A-358E-407F-8B8E-D9ACA14F88D4}" destId="{E838D8BC-BC83-4557-B8A5-28DA71F354C4}" srcOrd="1" destOrd="0" presId="urn:microsoft.com/office/officeart/2005/8/layout/bProcess3"/>
    <dgm:cxn modelId="{6320FE36-D2BA-4E5F-9741-B5E26E7C8999}" type="presOf" srcId="{E12B20C8-9634-4DDA-BAE8-29C8BFD539A8}" destId="{8B17CE20-B257-44E7-B174-3CC7201748CD}" srcOrd="0" destOrd="0" presId="urn:microsoft.com/office/officeart/2005/8/layout/bProcess3"/>
    <dgm:cxn modelId="{49550342-1191-4DDB-A983-D7CD6E155425}" type="presOf" srcId="{77D5E6EE-2226-4FB2-B313-4747E1E0A37A}" destId="{A6BFDA94-3CFE-44E3-ACA1-6C0A0DF75D4A}" srcOrd="0" destOrd="0" presId="urn:microsoft.com/office/officeart/2005/8/layout/bProcess3"/>
    <dgm:cxn modelId="{15948D44-5824-4043-AD8A-F8C66BAA879F}" type="presOf" srcId="{7361BB22-72ED-490A-91DD-72DF9C4410E2}" destId="{26BCC7BA-AE99-4A1B-97B3-8C580143A21F}" srcOrd="0" destOrd="0" presId="urn:microsoft.com/office/officeart/2005/8/layout/bProcess3"/>
    <dgm:cxn modelId="{48C53866-848E-41EE-A456-F0B3EB1D8186}" srcId="{1D81D54F-4B99-4587-BA4D-96E2C50BF00A}" destId="{30EB44E6-2BB6-4453-8D19-A048ED1E44CF}" srcOrd="0" destOrd="0" parTransId="{855B0CE1-64BF-4B75-AAFA-92B865DDE523}" sibTransId="{F54D410D-E5B2-4256-8B96-98684E2B5758}"/>
    <dgm:cxn modelId="{3162A479-0A94-4DB6-AAD8-72BA1C1D6C71}" srcId="{1D81D54F-4B99-4587-BA4D-96E2C50BF00A}" destId="{CCEFBCA4-8991-4579-B2FB-FB44C9DEC128}" srcOrd="1" destOrd="0" parTransId="{79C62D42-B089-4574-8AB8-57316769F673}" sibTransId="{951BCE1A-358E-407F-8B8E-D9ACA14F88D4}"/>
    <dgm:cxn modelId="{58646EAF-840C-497F-89C0-F0F3398929E3}" type="presOf" srcId="{951BCE1A-358E-407F-8B8E-D9ACA14F88D4}" destId="{D93A87C3-924C-4923-BE3F-1C622AB7AA94}" srcOrd="0" destOrd="0" presId="urn:microsoft.com/office/officeart/2005/8/layout/bProcess3"/>
    <dgm:cxn modelId="{59CB42B2-60AF-4BA2-9BBB-0CB182A3B29D}" srcId="{1D81D54F-4B99-4587-BA4D-96E2C50BF00A}" destId="{E9CBE053-5597-4850-8738-DC26A6F61E56}" srcOrd="4" destOrd="0" parTransId="{E900CFA5-D43C-4B83-BF1D-BC8C003A33E2}" sibTransId="{F59277D7-9179-4D98-A3C3-2B66BF1A691B}"/>
    <dgm:cxn modelId="{14A225B3-BEEA-4A98-96F8-486DD2CF5491}" type="presOf" srcId="{E9CBE053-5597-4850-8738-DC26A6F61E56}" destId="{C6E83BF2-1E38-4050-AD86-2825966E6934}" srcOrd="0" destOrd="0" presId="urn:microsoft.com/office/officeart/2005/8/layout/bProcess3"/>
    <dgm:cxn modelId="{410487BD-E87C-4C7C-98D0-235BFAA627B9}" type="presOf" srcId="{7361BB22-72ED-490A-91DD-72DF9C4410E2}" destId="{310C08B0-AF0C-46D6-B33B-B41891F87739}" srcOrd="1" destOrd="0" presId="urn:microsoft.com/office/officeart/2005/8/layout/bProcess3"/>
    <dgm:cxn modelId="{78A9B4BE-6882-46F0-9435-65E78A63D775}" type="presOf" srcId="{30EB44E6-2BB6-4453-8D19-A048ED1E44CF}" destId="{617BC649-0B65-4AA0-BFED-6E3A024F722C}" srcOrd="0" destOrd="0" presId="urn:microsoft.com/office/officeart/2005/8/layout/bProcess3"/>
    <dgm:cxn modelId="{D996F3C5-62B3-4CAF-A89A-444394F8AD49}" type="presOf" srcId="{1D81D54F-4B99-4587-BA4D-96E2C50BF00A}" destId="{E4342074-DEB0-419F-AC1F-BD0810ADA5B9}" srcOrd="0" destOrd="0" presId="urn:microsoft.com/office/officeart/2005/8/layout/bProcess3"/>
    <dgm:cxn modelId="{0642F4CD-6D50-4A46-901B-DD1742A36995}" srcId="{1D81D54F-4B99-4587-BA4D-96E2C50BF00A}" destId="{77D5E6EE-2226-4FB2-B313-4747E1E0A37A}" srcOrd="3" destOrd="0" parTransId="{175B372B-4D98-4DC0-8625-13C2DBD7F0D2}" sibTransId="{E12B20C8-9634-4DDA-BAE8-29C8BFD539A8}"/>
    <dgm:cxn modelId="{A48DDFD4-2006-43B9-BEEE-B39ABB67BDCC}" type="presOf" srcId="{F54D410D-E5B2-4256-8B96-98684E2B5758}" destId="{C12793D1-F470-492E-9AA0-6CADD21185D0}" srcOrd="1" destOrd="0" presId="urn:microsoft.com/office/officeart/2005/8/layout/bProcess3"/>
    <dgm:cxn modelId="{1C210BE1-51AA-4B60-BCF7-09AAB0C9D2DF}" type="presOf" srcId="{CCEFBCA4-8991-4579-B2FB-FB44C9DEC128}" destId="{F8CF1B9F-A4C2-458F-9095-D57DF53C9858}" srcOrd="0" destOrd="0" presId="urn:microsoft.com/office/officeart/2005/8/layout/bProcess3"/>
    <dgm:cxn modelId="{652917F8-5251-4F32-A97A-ED69397466F5}" type="presOf" srcId="{F54D410D-E5B2-4256-8B96-98684E2B5758}" destId="{9E0A0A07-D5DE-44B5-A0F6-E76F4A68BE9E}" srcOrd="0" destOrd="0" presId="urn:microsoft.com/office/officeart/2005/8/layout/bProcess3"/>
    <dgm:cxn modelId="{EDF857FD-BBBE-45ED-89A7-2E987A3AE067}" srcId="{1D81D54F-4B99-4587-BA4D-96E2C50BF00A}" destId="{67DCA747-79A4-40F7-9AA9-33B7C12D0041}" srcOrd="2" destOrd="0" parTransId="{1916527D-965E-4B7D-A87A-A29AE856FFB4}" sibTransId="{7361BB22-72ED-490A-91DD-72DF9C4410E2}"/>
    <dgm:cxn modelId="{6B5581A8-F09B-4D94-BC7A-2B25B882A63A}" type="presParOf" srcId="{E4342074-DEB0-419F-AC1F-BD0810ADA5B9}" destId="{617BC649-0B65-4AA0-BFED-6E3A024F722C}" srcOrd="0" destOrd="0" presId="urn:microsoft.com/office/officeart/2005/8/layout/bProcess3"/>
    <dgm:cxn modelId="{AE289A3E-7B59-460C-B60E-707358E67430}" type="presParOf" srcId="{E4342074-DEB0-419F-AC1F-BD0810ADA5B9}" destId="{9E0A0A07-D5DE-44B5-A0F6-E76F4A68BE9E}" srcOrd="1" destOrd="0" presId="urn:microsoft.com/office/officeart/2005/8/layout/bProcess3"/>
    <dgm:cxn modelId="{6A31F42A-6D48-496F-B265-D2B7193C5B30}" type="presParOf" srcId="{9E0A0A07-D5DE-44B5-A0F6-E76F4A68BE9E}" destId="{C12793D1-F470-492E-9AA0-6CADD21185D0}" srcOrd="0" destOrd="0" presId="urn:microsoft.com/office/officeart/2005/8/layout/bProcess3"/>
    <dgm:cxn modelId="{C52B99BA-56B1-4C87-864B-6B4A81F98EF3}" type="presParOf" srcId="{E4342074-DEB0-419F-AC1F-BD0810ADA5B9}" destId="{F8CF1B9F-A4C2-458F-9095-D57DF53C9858}" srcOrd="2" destOrd="0" presId="urn:microsoft.com/office/officeart/2005/8/layout/bProcess3"/>
    <dgm:cxn modelId="{0CAB395F-4457-4A6C-8EF8-003C0641E479}" type="presParOf" srcId="{E4342074-DEB0-419F-AC1F-BD0810ADA5B9}" destId="{D93A87C3-924C-4923-BE3F-1C622AB7AA94}" srcOrd="3" destOrd="0" presId="urn:microsoft.com/office/officeart/2005/8/layout/bProcess3"/>
    <dgm:cxn modelId="{14406735-40D7-4F56-9B67-69DD56EC7F9A}" type="presParOf" srcId="{D93A87C3-924C-4923-BE3F-1C622AB7AA94}" destId="{E838D8BC-BC83-4557-B8A5-28DA71F354C4}" srcOrd="0" destOrd="0" presId="urn:microsoft.com/office/officeart/2005/8/layout/bProcess3"/>
    <dgm:cxn modelId="{50463919-E0FE-459A-B873-CCDDDAA7BF94}" type="presParOf" srcId="{E4342074-DEB0-419F-AC1F-BD0810ADA5B9}" destId="{9973767F-6B24-4AE6-8C9D-D37D52F679A0}" srcOrd="4" destOrd="0" presId="urn:microsoft.com/office/officeart/2005/8/layout/bProcess3"/>
    <dgm:cxn modelId="{1CB731DA-FC69-437B-98F4-7603A3698E8F}" type="presParOf" srcId="{E4342074-DEB0-419F-AC1F-BD0810ADA5B9}" destId="{26BCC7BA-AE99-4A1B-97B3-8C580143A21F}" srcOrd="5" destOrd="0" presId="urn:microsoft.com/office/officeart/2005/8/layout/bProcess3"/>
    <dgm:cxn modelId="{AFD1D5F6-54C6-4CBF-A772-441FF0688B66}" type="presParOf" srcId="{26BCC7BA-AE99-4A1B-97B3-8C580143A21F}" destId="{310C08B0-AF0C-46D6-B33B-B41891F87739}" srcOrd="0" destOrd="0" presId="urn:microsoft.com/office/officeart/2005/8/layout/bProcess3"/>
    <dgm:cxn modelId="{A537E255-2872-4BC8-B7E2-C0A6B80DC1D6}" type="presParOf" srcId="{E4342074-DEB0-419F-AC1F-BD0810ADA5B9}" destId="{A6BFDA94-3CFE-44E3-ACA1-6C0A0DF75D4A}" srcOrd="6" destOrd="0" presId="urn:microsoft.com/office/officeart/2005/8/layout/bProcess3"/>
    <dgm:cxn modelId="{E0EEA2B9-540E-49F1-B3EF-097F437BC41C}" type="presParOf" srcId="{E4342074-DEB0-419F-AC1F-BD0810ADA5B9}" destId="{8B17CE20-B257-44E7-B174-3CC7201748CD}" srcOrd="7" destOrd="0" presId="urn:microsoft.com/office/officeart/2005/8/layout/bProcess3"/>
    <dgm:cxn modelId="{DF05E62A-C8E8-4759-AB6B-91F66E7712D1}" type="presParOf" srcId="{8B17CE20-B257-44E7-B174-3CC7201748CD}" destId="{94A0579B-7838-4892-A6F6-38702D1DD462}" srcOrd="0" destOrd="0" presId="urn:microsoft.com/office/officeart/2005/8/layout/bProcess3"/>
    <dgm:cxn modelId="{45D69C4D-516F-4275-A805-0E0A2C43D7D6}" type="presParOf" srcId="{E4342074-DEB0-419F-AC1F-BD0810ADA5B9}" destId="{C6E83BF2-1E38-4050-AD86-2825966E6934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F2FF07-6037-4A7E-A8F5-AC063FF2B067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270A8415-7D07-4DBF-8243-83CBC1538011}">
      <dgm:prSet phldrT="[Text]"/>
      <dgm:spPr/>
      <dgm:t>
        <a:bodyPr/>
        <a:lstStyle/>
        <a:p>
          <a:r>
            <a:rPr lang="en-US" dirty="0"/>
            <a:t>Mitochondrial dysfunction</a:t>
          </a:r>
          <a:endParaRPr lang="en-IN" dirty="0"/>
        </a:p>
      </dgm:t>
    </dgm:pt>
    <dgm:pt modelId="{08D3A63A-C2C9-4161-95CA-8B10C8B7C51D}" type="parTrans" cxnId="{9601F7DF-49BC-4C70-9DB8-067024A75F52}">
      <dgm:prSet/>
      <dgm:spPr/>
      <dgm:t>
        <a:bodyPr/>
        <a:lstStyle/>
        <a:p>
          <a:endParaRPr lang="en-IN"/>
        </a:p>
      </dgm:t>
    </dgm:pt>
    <dgm:pt modelId="{EF396F97-F4BF-42A0-9E4D-0FB0A19F5D2E}" type="sibTrans" cxnId="{9601F7DF-49BC-4C70-9DB8-067024A75F52}">
      <dgm:prSet/>
      <dgm:spPr/>
      <dgm:t>
        <a:bodyPr/>
        <a:lstStyle/>
        <a:p>
          <a:endParaRPr lang="en-IN"/>
        </a:p>
      </dgm:t>
    </dgm:pt>
    <dgm:pt modelId="{C55EB345-06EB-43B7-B1FB-C7514E33C844}" type="pres">
      <dgm:prSet presAssocID="{41F2FF07-6037-4A7E-A8F5-AC063FF2B06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B37859B-BB74-4D41-B8EC-6D4932B6C32B}" type="pres">
      <dgm:prSet presAssocID="{270A8415-7D07-4DBF-8243-83CBC1538011}" presName="gear1" presStyleLbl="node1" presStyleIdx="0" presStyleCnt="1" custScaleX="146653" custScaleY="176070" custLinFactNeighborX="30236" custLinFactNeighborY="-96575">
        <dgm:presLayoutVars>
          <dgm:chMax val="1"/>
          <dgm:bulletEnabled val="1"/>
        </dgm:presLayoutVars>
      </dgm:prSet>
      <dgm:spPr/>
    </dgm:pt>
    <dgm:pt modelId="{C8869DBA-576C-43D1-BB5C-97A64308A571}" type="pres">
      <dgm:prSet presAssocID="{270A8415-7D07-4DBF-8243-83CBC1538011}" presName="gear1srcNode" presStyleLbl="node1" presStyleIdx="0" presStyleCnt="1"/>
      <dgm:spPr/>
    </dgm:pt>
    <dgm:pt modelId="{F1AEFB3B-C2F1-451F-AFDD-218820DBD631}" type="pres">
      <dgm:prSet presAssocID="{270A8415-7D07-4DBF-8243-83CBC1538011}" presName="gear1dstNode" presStyleLbl="node1" presStyleIdx="0" presStyleCnt="1"/>
      <dgm:spPr/>
    </dgm:pt>
    <dgm:pt modelId="{22958F4A-E01C-45DC-B950-D153D6E39119}" type="pres">
      <dgm:prSet presAssocID="{EF396F97-F4BF-42A0-9E4D-0FB0A19F5D2E}" presName="connector1" presStyleLbl="sibTrans2D1" presStyleIdx="0" presStyleCnt="1" custFlipVert="0" custFlipHor="1" custScaleX="12393" custScaleY="8167" custLinFactY="-21295" custLinFactNeighborX="41087" custLinFactNeighborY="-100000"/>
      <dgm:spPr/>
    </dgm:pt>
  </dgm:ptLst>
  <dgm:cxnLst>
    <dgm:cxn modelId="{72165945-A92E-4761-A1E0-482038472F4F}" type="presOf" srcId="{270A8415-7D07-4DBF-8243-83CBC1538011}" destId="{BB37859B-BB74-4D41-B8EC-6D4932B6C32B}" srcOrd="0" destOrd="0" presId="urn:microsoft.com/office/officeart/2005/8/layout/gear1"/>
    <dgm:cxn modelId="{F8720270-80F0-4902-8324-9B5B2D565AE7}" type="presOf" srcId="{270A8415-7D07-4DBF-8243-83CBC1538011}" destId="{F1AEFB3B-C2F1-451F-AFDD-218820DBD631}" srcOrd="2" destOrd="0" presId="urn:microsoft.com/office/officeart/2005/8/layout/gear1"/>
    <dgm:cxn modelId="{9408387F-33B2-478C-9B74-B3686E17622C}" type="presOf" srcId="{270A8415-7D07-4DBF-8243-83CBC1538011}" destId="{C8869DBA-576C-43D1-BB5C-97A64308A571}" srcOrd="1" destOrd="0" presId="urn:microsoft.com/office/officeart/2005/8/layout/gear1"/>
    <dgm:cxn modelId="{6BBCB282-2F98-467B-AF3B-7AB968D710AB}" type="presOf" srcId="{EF396F97-F4BF-42A0-9E4D-0FB0A19F5D2E}" destId="{22958F4A-E01C-45DC-B950-D153D6E39119}" srcOrd="0" destOrd="0" presId="urn:microsoft.com/office/officeart/2005/8/layout/gear1"/>
    <dgm:cxn modelId="{9601F7DF-49BC-4C70-9DB8-067024A75F52}" srcId="{41F2FF07-6037-4A7E-A8F5-AC063FF2B067}" destId="{270A8415-7D07-4DBF-8243-83CBC1538011}" srcOrd="0" destOrd="0" parTransId="{08D3A63A-C2C9-4161-95CA-8B10C8B7C51D}" sibTransId="{EF396F97-F4BF-42A0-9E4D-0FB0A19F5D2E}"/>
    <dgm:cxn modelId="{FD3B7FE9-0241-40DE-8719-2F6604115F2F}" type="presOf" srcId="{41F2FF07-6037-4A7E-A8F5-AC063FF2B067}" destId="{C55EB345-06EB-43B7-B1FB-C7514E33C844}" srcOrd="0" destOrd="0" presId="urn:microsoft.com/office/officeart/2005/8/layout/gear1"/>
    <dgm:cxn modelId="{6F352C3C-DD5C-43B7-9B10-504CF6D88864}" type="presParOf" srcId="{C55EB345-06EB-43B7-B1FB-C7514E33C844}" destId="{BB37859B-BB74-4D41-B8EC-6D4932B6C32B}" srcOrd="0" destOrd="0" presId="urn:microsoft.com/office/officeart/2005/8/layout/gear1"/>
    <dgm:cxn modelId="{314AA9D7-8612-497C-BA16-6EC46EBA184B}" type="presParOf" srcId="{C55EB345-06EB-43B7-B1FB-C7514E33C844}" destId="{C8869DBA-576C-43D1-BB5C-97A64308A571}" srcOrd="1" destOrd="0" presId="urn:microsoft.com/office/officeart/2005/8/layout/gear1"/>
    <dgm:cxn modelId="{49DB7D7E-2E8E-4AFD-B55B-E2E830FE42B4}" type="presParOf" srcId="{C55EB345-06EB-43B7-B1FB-C7514E33C844}" destId="{F1AEFB3B-C2F1-451F-AFDD-218820DBD631}" srcOrd="2" destOrd="0" presId="urn:microsoft.com/office/officeart/2005/8/layout/gear1"/>
    <dgm:cxn modelId="{12D15599-291C-4BA8-BC50-D643E78B1A80}" type="presParOf" srcId="{C55EB345-06EB-43B7-B1FB-C7514E33C844}" destId="{22958F4A-E01C-45DC-B950-D153D6E39119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AA5855-89D8-44FA-B8A6-93BC680E683F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55D0A76-8BA9-4930-906C-BA3C7DFA4451}">
      <dgm:prSet phldrT="[Text]"/>
      <dgm:spPr/>
      <dgm:t>
        <a:bodyPr/>
        <a:lstStyle/>
        <a:p>
          <a:r>
            <a:rPr lang="en-IN" dirty="0"/>
            <a:t>Initial Phase</a:t>
          </a:r>
        </a:p>
      </dgm:t>
    </dgm:pt>
    <dgm:pt modelId="{111463B4-9404-456C-849A-7DC8A15CC127}" type="parTrans" cxnId="{3E815606-CA71-4574-BFBE-4E6932989B4E}">
      <dgm:prSet/>
      <dgm:spPr/>
      <dgm:t>
        <a:bodyPr/>
        <a:lstStyle/>
        <a:p>
          <a:endParaRPr lang="en-IN"/>
        </a:p>
      </dgm:t>
    </dgm:pt>
    <dgm:pt modelId="{7D3E6FFF-0C63-40E6-B615-CDC7AB82D4B6}" type="sibTrans" cxnId="{3E815606-CA71-4574-BFBE-4E6932989B4E}">
      <dgm:prSet/>
      <dgm:spPr/>
      <dgm:t>
        <a:bodyPr/>
        <a:lstStyle/>
        <a:p>
          <a:endParaRPr lang="en-IN"/>
        </a:p>
      </dgm:t>
    </dgm:pt>
    <dgm:pt modelId="{B6748823-0A12-4DEB-ABA6-6E30BDAFF60E}">
      <dgm:prSet phldrT="[Text]"/>
      <dgm:spPr/>
      <dgm:t>
        <a:bodyPr/>
        <a:lstStyle/>
        <a:p>
          <a:r>
            <a:rPr lang="en-IN" dirty="0"/>
            <a:t>Maintenance Therapy</a:t>
          </a:r>
        </a:p>
      </dgm:t>
    </dgm:pt>
    <dgm:pt modelId="{9B9BADE5-AB8F-4A9B-B690-ABC886296955}" type="parTrans" cxnId="{6A2D1FF5-DEF2-4A5B-A96B-EC921F7892CE}">
      <dgm:prSet/>
      <dgm:spPr/>
      <dgm:t>
        <a:bodyPr/>
        <a:lstStyle/>
        <a:p>
          <a:endParaRPr lang="en-IN"/>
        </a:p>
      </dgm:t>
    </dgm:pt>
    <dgm:pt modelId="{31CD8F23-0F9E-4FC6-9624-29315A759254}" type="sibTrans" cxnId="{6A2D1FF5-DEF2-4A5B-A96B-EC921F7892CE}">
      <dgm:prSet/>
      <dgm:spPr/>
      <dgm:t>
        <a:bodyPr/>
        <a:lstStyle/>
        <a:p>
          <a:endParaRPr lang="en-IN"/>
        </a:p>
      </dgm:t>
    </dgm:pt>
    <dgm:pt modelId="{14CD1D18-B8A3-49BA-9E08-6A0613799DE4}" type="pres">
      <dgm:prSet presAssocID="{4DAA5855-89D8-44FA-B8A6-93BC680E683F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DF54E19-728B-4D46-9268-0BB69471DA22}" type="pres">
      <dgm:prSet presAssocID="{B6748823-0A12-4DEB-ABA6-6E30BDAFF60E}" presName="Accent2" presStyleCnt="0"/>
      <dgm:spPr/>
    </dgm:pt>
    <dgm:pt modelId="{0192D6E7-1258-4809-AADE-F6317B9ADBC9}" type="pres">
      <dgm:prSet presAssocID="{B6748823-0A12-4DEB-ABA6-6E30BDAFF60E}" presName="Accent" presStyleLbl="node1" presStyleIdx="0" presStyleCnt="2"/>
      <dgm:spPr/>
    </dgm:pt>
    <dgm:pt modelId="{AC7B6A43-8DBF-4EDC-81E9-5CB11A2AC7D0}" type="pres">
      <dgm:prSet presAssocID="{B6748823-0A12-4DEB-ABA6-6E30BDAFF60E}" presName="ParentBackground2" presStyleCnt="0"/>
      <dgm:spPr/>
    </dgm:pt>
    <dgm:pt modelId="{E1F8ECC6-7893-42D1-BDBC-74466C7D77F3}" type="pres">
      <dgm:prSet presAssocID="{B6748823-0A12-4DEB-ABA6-6E30BDAFF60E}" presName="ParentBackground" presStyleLbl="fgAcc1" presStyleIdx="0" presStyleCnt="2" custScaleX="76345" custScaleY="92283"/>
      <dgm:spPr/>
    </dgm:pt>
    <dgm:pt modelId="{0FB088D0-3F9E-4104-8EC5-44A090A16B05}" type="pres">
      <dgm:prSet presAssocID="{B6748823-0A12-4DEB-ABA6-6E30BDAFF60E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DE78039-65BE-46CA-8120-412A1A53D71B}" type="pres">
      <dgm:prSet presAssocID="{455D0A76-8BA9-4930-906C-BA3C7DFA4451}" presName="Accent1" presStyleCnt="0"/>
      <dgm:spPr/>
    </dgm:pt>
    <dgm:pt modelId="{6570146D-49F9-467A-BF1D-9395F2B66E31}" type="pres">
      <dgm:prSet presAssocID="{455D0A76-8BA9-4930-906C-BA3C7DFA4451}" presName="Accent" presStyleLbl="node1" presStyleIdx="1" presStyleCnt="2"/>
      <dgm:spPr/>
    </dgm:pt>
    <dgm:pt modelId="{2235C5B0-51BB-46ED-85AD-BED6A6D5DE17}" type="pres">
      <dgm:prSet presAssocID="{455D0A76-8BA9-4930-906C-BA3C7DFA4451}" presName="ParentBackground1" presStyleCnt="0"/>
      <dgm:spPr/>
    </dgm:pt>
    <dgm:pt modelId="{C4DAE872-9B25-4A1E-A73D-9DB2A61567A4}" type="pres">
      <dgm:prSet presAssocID="{455D0A76-8BA9-4930-906C-BA3C7DFA4451}" presName="ParentBackground" presStyleLbl="fgAcc1" presStyleIdx="1" presStyleCnt="2"/>
      <dgm:spPr/>
    </dgm:pt>
    <dgm:pt modelId="{3D47C687-0937-4ECD-AE99-1FAC905F6016}" type="pres">
      <dgm:prSet presAssocID="{455D0A76-8BA9-4930-906C-BA3C7DFA445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3E815606-CA71-4574-BFBE-4E6932989B4E}" srcId="{4DAA5855-89D8-44FA-B8A6-93BC680E683F}" destId="{455D0A76-8BA9-4930-906C-BA3C7DFA4451}" srcOrd="0" destOrd="0" parTransId="{111463B4-9404-456C-849A-7DC8A15CC127}" sibTransId="{7D3E6FFF-0C63-40E6-B615-CDC7AB82D4B6}"/>
    <dgm:cxn modelId="{5870E539-DDAF-4D1D-B89F-B01FFD91A7B3}" type="presOf" srcId="{455D0A76-8BA9-4930-906C-BA3C7DFA4451}" destId="{C4DAE872-9B25-4A1E-A73D-9DB2A61567A4}" srcOrd="0" destOrd="0" presId="urn:microsoft.com/office/officeart/2011/layout/CircleProcess"/>
    <dgm:cxn modelId="{598CA794-D684-4234-80D2-27F4DCC355D5}" type="presOf" srcId="{4DAA5855-89D8-44FA-B8A6-93BC680E683F}" destId="{14CD1D18-B8A3-49BA-9E08-6A0613799DE4}" srcOrd="0" destOrd="0" presId="urn:microsoft.com/office/officeart/2011/layout/CircleProcess"/>
    <dgm:cxn modelId="{4F0623B0-9532-4AFF-89D1-7F0854B1ED24}" type="presOf" srcId="{B6748823-0A12-4DEB-ABA6-6E30BDAFF60E}" destId="{0FB088D0-3F9E-4104-8EC5-44A090A16B05}" srcOrd="1" destOrd="0" presId="urn:microsoft.com/office/officeart/2011/layout/CircleProcess"/>
    <dgm:cxn modelId="{D3B974E2-1E63-491C-8D1B-6A323CD8B2F0}" type="presOf" srcId="{455D0A76-8BA9-4930-906C-BA3C7DFA4451}" destId="{3D47C687-0937-4ECD-AE99-1FAC905F6016}" srcOrd="1" destOrd="0" presId="urn:microsoft.com/office/officeart/2011/layout/CircleProcess"/>
    <dgm:cxn modelId="{AD6475F1-F3C7-4463-BECF-B07B38EA447A}" type="presOf" srcId="{B6748823-0A12-4DEB-ABA6-6E30BDAFF60E}" destId="{E1F8ECC6-7893-42D1-BDBC-74466C7D77F3}" srcOrd="0" destOrd="0" presId="urn:microsoft.com/office/officeart/2011/layout/CircleProcess"/>
    <dgm:cxn modelId="{6A2D1FF5-DEF2-4A5B-A96B-EC921F7892CE}" srcId="{4DAA5855-89D8-44FA-B8A6-93BC680E683F}" destId="{B6748823-0A12-4DEB-ABA6-6E30BDAFF60E}" srcOrd="1" destOrd="0" parTransId="{9B9BADE5-AB8F-4A9B-B690-ABC886296955}" sibTransId="{31CD8F23-0F9E-4FC6-9624-29315A759254}"/>
    <dgm:cxn modelId="{FD322778-4FFF-42EF-8F9A-2F2A1E47878A}" type="presParOf" srcId="{14CD1D18-B8A3-49BA-9E08-6A0613799DE4}" destId="{ADF54E19-728B-4D46-9268-0BB69471DA22}" srcOrd="0" destOrd="0" presId="urn:microsoft.com/office/officeart/2011/layout/CircleProcess"/>
    <dgm:cxn modelId="{9D2AF6E7-B9B0-4F9C-B82B-8A4B5203821B}" type="presParOf" srcId="{ADF54E19-728B-4D46-9268-0BB69471DA22}" destId="{0192D6E7-1258-4809-AADE-F6317B9ADBC9}" srcOrd="0" destOrd="0" presId="urn:microsoft.com/office/officeart/2011/layout/CircleProcess"/>
    <dgm:cxn modelId="{F992E372-6438-4457-9CBE-5A0C4CCEC55A}" type="presParOf" srcId="{14CD1D18-B8A3-49BA-9E08-6A0613799DE4}" destId="{AC7B6A43-8DBF-4EDC-81E9-5CB11A2AC7D0}" srcOrd="1" destOrd="0" presId="urn:microsoft.com/office/officeart/2011/layout/CircleProcess"/>
    <dgm:cxn modelId="{B76CF424-726D-4A25-9923-EA243D2C5411}" type="presParOf" srcId="{AC7B6A43-8DBF-4EDC-81E9-5CB11A2AC7D0}" destId="{E1F8ECC6-7893-42D1-BDBC-74466C7D77F3}" srcOrd="0" destOrd="0" presId="urn:microsoft.com/office/officeart/2011/layout/CircleProcess"/>
    <dgm:cxn modelId="{53B7516E-449C-4B20-AEC2-540017A4AE4F}" type="presParOf" srcId="{14CD1D18-B8A3-49BA-9E08-6A0613799DE4}" destId="{0FB088D0-3F9E-4104-8EC5-44A090A16B05}" srcOrd="2" destOrd="0" presId="urn:microsoft.com/office/officeart/2011/layout/CircleProcess"/>
    <dgm:cxn modelId="{09FDF851-4953-4FA9-AE6B-2F194EAE0EC3}" type="presParOf" srcId="{14CD1D18-B8A3-49BA-9E08-6A0613799DE4}" destId="{4DE78039-65BE-46CA-8120-412A1A53D71B}" srcOrd="3" destOrd="0" presId="urn:microsoft.com/office/officeart/2011/layout/CircleProcess"/>
    <dgm:cxn modelId="{17397CF4-2847-4C17-8481-DF875E179C40}" type="presParOf" srcId="{4DE78039-65BE-46CA-8120-412A1A53D71B}" destId="{6570146D-49F9-467A-BF1D-9395F2B66E31}" srcOrd="0" destOrd="0" presId="urn:microsoft.com/office/officeart/2011/layout/CircleProcess"/>
    <dgm:cxn modelId="{53F3F2C6-4027-43B6-8C38-1B9B310B4E58}" type="presParOf" srcId="{14CD1D18-B8A3-49BA-9E08-6A0613799DE4}" destId="{2235C5B0-51BB-46ED-85AD-BED6A6D5DE17}" srcOrd="4" destOrd="0" presId="urn:microsoft.com/office/officeart/2011/layout/CircleProcess"/>
    <dgm:cxn modelId="{FAB58366-F46D-4848-B5C8-BC2CD1A9DFBD}" type="presParOf" srcId="{2235C5B0-51BB-46ED-85AD-BED6A6D5DE17}" destId="{C4DAE872-9B25-4A1E-A73D-9DB2A61567A4}" srcOrd="0" destOrd="0" presId="urn:microsoft.com/office/officeart/2011/layout/CircleProcess"/>
    <dgm:cxn modelId="{5CD90928-704A-45A5-8D0B-66C6CA3EA50E}" type="presParOf" srcId="{14CD1D18-B8A3-49BA-9E08-6A0613799DE4}" destId="{3D47C687-0937-4ECD-AE99-1FAC905F6016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4FB4F-C5CB-4B60-B8E9-29BB01BCC5D6}">
      <dsp:nvSpPr>
        <dsp:cNvPr id="0" name=""/>
        <dsp:cNvSpPr/>
      </dsp:nvSpPr>
      <dsp:spPr>
        <a:xfrm>
          <a:off x="1858989" y="790633"/>
          <a:ext cx="5276731" cy="5276731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C70CFB-6FE4-4C9D-B2A9-DB0817A39800}">
      <dsp:nvSpPr>
        <dsp:cNvPr id="0" name=""/>
        <dsp:cNvSpPr/>
      </dsp:nvSpPr>
      <dsp:spPr>
        <a:xfrm>
          <a:off x="1858989" y="790633"/>
          <a:ext cx="5276731" cy="5276731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6899A-EA6F-4634-801B-B566B406D4DD}">
      <dsp:nvSpPr>
        <dsp:cNvPr id="0" name=""/>
        <dsp:cNvSpPr/>
      </dsp:nvSpPr>
      <dsp:spPr>
        <a:xfrm>
          <a:off x="1858989" y="790633"/>
          <a:ext cx="5276731" cy="5276731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9768B-A558-4746-BC8A-A8A57ADDD1EB}">
      <dsp:nvSpPr>
        <dsp:cNvPr id="0" name=""/>
        <dsp:cNvSpPr/>
      </dsp:nvSpPr>
      <dsp:spPr>
        <a:xfrm>
          <a:off x="1858989" y="790633"/>
          <a:ext cx="5276731" cy="5276731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F418F-554F-40F3-97A6-1DB84F399CBF}">
      <dsp:nvSpPr>
        <dsp:cNvPr id="0" name=""/>
        <dsp:cNvSpPr/>
      </dsp:nvSpPr>
      <dsp:spPr>
        <a:xfrm>
          <a:off x="3282981" y="2214625"/>
          <a:ext cx="2428747" cy="2428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u="none" strike="noStrike" kern="1200" cap="none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Mutations in ATP7B </a:t>
          </a:r>
          <a:endParaRPr lang="en-IN" sz="3100" kern="1200" dirty="0"/>
        </a:p>
      </dsp:txBody>
      <dsp:txXfrm>
        <a:off x="3638663" y="2570307"/>
        <a:ext cx="1717383" cy="1717383"/>
      </dsp:txXfrm>
    </dsp:sp>
    <dsp:sp modelId="{958D336F-721F-44EC-80D4-965609FD154C}">
      <dsp:nvSpPr>
        <dsp:cNvPr id="0" name=""/>
        <dsp:cNvSpPr/>
      </dsp:nvSpPr>
      <dsp:spPr>
        <a:xfrm>
          <a:off x="3647293" y="1776"/>
          <a:ext cx="1700123" cy="17001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strike="noStrike" kern="1200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Decreased synthesis of copper-bound ceruloplasmin</a:t>
          </a:r>
          <a:endParaRPr lang="en-IN" sz="15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3896270" y="250753"/>
        <a:ext cx="1202169" cy="1202169"/>
      </dsp:txXfrm>
    </dsp:sp>
    <dsp:sp modelId="{0ED358E0-06E0-4249-974A-AA4E513EBE16}">
      <dsp:nvSpPr>
        <dsp:cNvPr id="0" name=""/>
        <dsp:cNvSpPr/>
      </dsp:nvSpPr>
      <dsp:spPr>
        <a:xfrm>
          <a:off x="6224454" y="2578937"/>
          <a:ext cx="1700123" cy="17001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strike="noStrike" kern="1200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increased cytosolic  levels of copper</a:t>
          </a:r>
          <a:endParaRPr lang="en-IN" sz="15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6473431" y="2827914"/>
        <a:ext cx="1202169" cy="1202169"/>
      </dsp:txXfrm>
    </dsp:sp>
    <dsp:sp modelId="{158496F2-E013-4395-8DE1-F4FFC86B009C}">
      <dsp:nvSpPr>
        <dsp:cNvPr id="0" name=""/>
        <dsp:cNvSpPr/>
      </dsp:nvSpPr>
      <dsp:spPr>
        <a:xfrm>
          <a:off x="3647293" y="5156099"/>
          <a:ext cx="1700123" cy="17001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strike="noStrike" kern="1200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increased Mitochondrial, and nuclear levels of copper</a:t>
          </a:r>
          <a:endParaRPr lang="en-IN" sz="15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3896270" y="5405076"/>
        <a:ext cx="1202169" cy="1202169"/>
      </dsp:txXfrm>
    </dsp:sp>
    <dsp:sp modelId="{3598E55C-8925-4B95-B65D-4FDB0D6AA851}">
      <dsp:nvSpPr>
        <dsp:cNvPr id="0" name=""/>
        <dsp:cNvSpPr/>
      </dsp:nvSpPr>
      <dsp:spPr>
        <a:xfrm>
          <a:off x="1070132" y="2578937"/>
          <a:ext cx="1700123" cy="17001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strike="noStrike" kern="1200" cap="none" baseline="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Impaired excretion of copper</a:t>
          </a:r>
          <a:endParaRPr lang="en-IN" sz="15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1319109" y="2827914"/>
        <a:ext cx="1202169" cy="1202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A0A07-D5DE-44B5-A0F6-E76F4A68BE9E}">
      <dsp:nvSpPr>
        <dsp:cNvPr id="0" name=""/>
        <dsp:cNvSpPr/>
      </dsp:nvSpPr>
      <dsp:spPr>
        <a:xfrm>
          <a:off x="2260271" y="1340725"/>
          <a:ext cx="4882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8297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2491447" y="1383850"/>
        <a:ext cx="25944" cy="5188"/>
      </dsp:txXfrm>
    </dsp:sp>
    <dsp:sp modelId="{617BC649-0B65-4AA0-BFED-6E3A024F722C}">
      <dsp:nvSpPr>
        <dsp:cNvPr id="0" name=""/>
        <dsp:cNvSpPr/>
      </dsp:nvSpPr>
      <dsp:spPr>
        <a:xfrm>
          <a:off x="5993" y="709621"/>
          <a:ext cx="2256077" cy="1353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baseline="0" dirty="0">
              <a:solidFill>
                <a:schemeClr val="bg1"/>
              </a:solidFill>
              <a:latin typeface="AdvOT223abdbc"/>
            </a:rPr>
            <a:t>Increased intracellular copper </a:t>
          </a:r>
          <a:endParaRPr lang="en-IN" sz="1700" kern="1200" dirty="0">
            <a:solidFill>
              <a:schemeClr val="bg1"/>
            </a:solidFill>
          </a:endParaRPr>
        </a:p>
      </dsp:txBody>
      <dsp:txXfrm>
        <a:off x="5993" y="709621"/>
        <a:ext cx="2256077" cy="1353646"/>
      </dsp:txXfrm>
    </dsp:sp>
    <dsp:sp modelId="{D93A87C3-924C-4923-BE3F-1C622AB7AA94}">
      <dsp:nvSpPr>
        <dsp:cNvPr id="0" name=""/>
        <dsp:cNvSpPr/>
      </dsp:nvSpPr>
      <dsp:spPr>
        <a:xfrm>
          <a:off x="5035246" y="1340725"/>
          <a:ext cx="4882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8297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266423" y="1383850"/>
        <a:ext cx="25944" cy="5188"/>
      </dsp:txXfrm>
    </dsp:sp>
    <dsp:sp modelId="{F8CF1B9F-A4C2-458F-9095-D57DF53C9858}">
      <dsp:nvSpPr>
        <dsp:cNvPr id="0" name=""/>
        <dsp:cNvSpPr/>
      </dsp:nvSpPr>
      <dsp:spPr>
        <a:xfrm>
          <a:off x="2780969" y="709621"/>
          <a:ext cx="2256077" cy="1353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baseline="0" dirty="0">
              <a:solidFill>
                <a:schemeClr val="bg1"/>
              </a:solidFill>
              <a:latin typeface="AdvOT223abdbc"/>
            </a:rPr>
            <a:t>Induces oxidative stress </a:t>
          </a:r>
          <a:endParaRPr lang="en-IN" sz="1700" kern="1200" dirty="0">
            <a:solidFill>
              <a:schemeClr val="bg1"/>
            </a:solidFill>
          </a:endParaRPr>
        </a:p>
      </dsp:txBody>
      <dsp:txXfrm>
        <a:off x="2780969" y="709621"/>
        <a:ext cx="2256077" cy="1353646"/>
      </dsp:txXfrm>
    </dsp:sp>
    <dsp:sp modelId="{26BCC7BA-AE99-4A1B-97B3-8C580143A21F}">
      <dsp:nvSpPr>
        <dsp:cNvPr id="0" name=""/>
        <dsp:cNvSpPr/>
      </dsp:nvSpPr>
      <dsp:spPr>
        <a:xfrm>
          <a:off x="1134032" y="2061468"/>
          <a:ext cx="5549951" cy="488297"/>
        </a:xfrm>
        <a:custGeom>
          <a:avLst/>
          <a:gdLst/>
          <a:ahLst/>
          <a:cxnLst/>
          <a:rect l="0" t="0" r="0" b="0"/>
          <a:pathLst>
            <a:path>
              <a:moveTo>
                <a:pt x="5549951" y="0"/>
              </a:moveTo>
              <a:lnTo>
                <a:pt x="5549951" y="261248"/>
              </a:lnTo>
              <a:lnTo>
                <a:pt x="0" y="261248"/>
              </a:lnTo>
              <a:lnTo>
                <a:pt x="0" y="488297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3769654" y="2303023"/>
        <a:ext cx="278707" cy="5188"/>
      </dsp:txXfrm>
    </dsp:sp>
    <dsp:sp modelId="{9973767F-6B24-4AE6-8C9D-D37D52F679A0}">
      <dsp:nvSpPr>
        <dsp:cNvPr id="0" name=""/>
        <dsp:cNvSpPr/>
      </dsp:nvSpPr>
      <dsp:spPr>
        <a:xfrm>
          <a:off x="5555944" y="709621"/>
          <a:ext cx="2256077" cy="1353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baseline="0" dirty="0">
              <a:solidFill>
                <a:schemeClr val="bg1"/>
              </a:solidFill>
              <a:latin typeface="AdvOT223abdbc"/>
            </a:rPr>
            <a:t>Production of hydroxyl radicals and reduced superoxide dismutase and glutathione </a:t>
          </a:r>
          <a:endParaRPr lang="en-IN" sz="1700" kern="1200" dirty="0">
            <a:solidFill>
              <a:schemeClr val="bg1"/>
            </a:solidFill>
          </a:endParaRPr>
        </a:p>
      </dsp:txBody>
      <dsp:txXfrm>
        <a:off x="5555944" y="709621"/>
        <a:ext cx="2256077" cy="1353646"/>
      </dsp:txXfrm>
    </dsp:sp>
    <dsp:sp modelId="{8B17CE20-B257-44E7-B174-3CC7201748CD}">
      <dsp:nvSpPr>
        <dsp:cNvPr id="0" name=""/>
        <dsp:cNvSpPr/>
      </dsp:nvSpPr>
      <dsp:spPr>
        <a:xfrm>
          <a:off x="2260271" y="3213269"/>
          <a:ext cx="4882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8297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2491447" y="3256395"/>
        <a:ext cx="25944" cy="5188"/>
      </dsp:txXfrm>
    </dsp:sp>
    <dsp:sp modelId="{A6BFDA94-3CFE-44E3-ACA1-6C0A0DF75D4A}">
      <dsp:nvSpPr>
        <dsp:cNvPr id="0" name=""/>
        <dsp:cNvSpPr/>
      </dsp:nvSpPr>
      <dsp:spPr>
        <a:xfrm>
          <a:off x="5993" y="2582166"/>
          <a:ext cx="2256077" cy="1353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baseline="0" dirty="0">
              <a:solidFill>
                <a:schemeClr val="bg1"/>
              </a:solidFill>
              <a:latin typeface="AdvOT223abdbc"/>
            </a:rPr>
            <a:t>Damage of cellular lipids, proteins, and nucleic acids</a:t>
          </a:r>
          <a:endParaRPr lang="en-IN" sz="1700" kern="1200" dirty="0">
            <a:solidFill>
              <a:schemeClr val="bg1"/>
            </a:solidFill>
          </a:endParaRPr>
        </a:p>
      </dsp:txBody>
      <dsp:txXfrm>
        <a:off x="5993" y="2582166"/>
        <a:ext cx="2256077" cy="1353646"/>
      </dsp:txXfrm>
    </dsp:sp>
    <dsp:sp modelId="{C6E83BF2-1E38-4050-AD86-2825966E6934}">
      <dsp:nvSpPr>
        <dsp:cNvPr id="0" name=""/>
        <dsp:cNvSpPr/>
      </dsp:nvSpPr>
      <dsp:spPr>
        <a:xfrm>
          <a:off x="2780969" y="2582166"/>
          <a:ext cx="2256077" cy="1353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Manifesttions</a:t>
          </a:r>
          <a:r>
            <a:rPr lang="en-US" sz="1700" kern="1200" dirty="0"/>
            <a:t> of </a:t>
          </a:r>
          <a:r>
            <a:rPr lang="en-US" sz="1700" kern="1200" dirty="0" err="1"/>
            <a:t>cirrhosis,lenticular</a:t>
          </a:r>
          <a:r>
            <a:rPr lang="en-US" sz="1700" kern="1200" dirty="0"/>
            <a:t> degeneration</a:t>
          </a:r>
          <a:endParaRPr lang="en-IN" sz="1700" kern="1200" dirty="0"/>
        </a:p>
      </dsp:txBody>
      <dsp:txXfrm>
        <a:off x="2780969" y="2582166"/>
        <a:ext cx="2256077" cy="1353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7859B-BB74-4D41-B8EC-6D4932B6C32B}">
      <dsp:nvSpPr>
        <dsp:cNvPr id="0" name=""/>
        <dsp:cNvSpPr/>
      </dsp:nvSpPr>
      <dsp:spPr>
        <a:xfrm>
          <a:off x="727061" y="0"/>
          <a:ext cx="3032138" cy="364035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Mitochondrial dysfunction</a:t>
          </a:r>
          <a:endParaRPr lang="en-IN" sz="2500" kern="1200" dirty="0"/>
        </a:p>
      </dsp:txBody>
      <dsp:txXfrm>
        <a:off x="1336656" y="812326"/>
        <a:ext cx="1812948" cy="1949375"/>
      </dsp:txXfrm>
    </dsp:sp>
    <dsp:sp modelId="{22958F4A-E01C-45DC-B950-D153D6E39119}">
      <dsp:nvSpPr>
        <dsp:cNvPr id="0" name=""/>
        <dsp:cNvSpPr/>
      </dsp:nvSpPr>
      <dsp:spPr>
        <a:xfrm flipH="1">
          <a:off x="3088432" y="-103847"/>
          <a:ext cx="315166" cy="207694"/>
        </a:xfrm>
        <a:prstGeom prst="circularArrow">
          <a:avLst>
            <a:gd name="adj1" fmla="val 4878"/>
            <a:gd name="adj2" fmla="val 312630"/>
            <a:gd name="adj3" fmla="val 3108370"/>
            <a:gd name="adj4" fmla="val 15268630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2D6E7-1258-4809-AADE-F6317B9ADBC9}">
      <dsp:nvSpPr>
        <dsp:cNvPr id="0" name=""/>
        <dsp:cNvSpPr/>
      </dsp:nvSpPr>
      <dsp:spPr>
        <a:xfrm>
          <a:off x="4608232" y="1165555"/>
          <a:ext cx="3088142" cy="30880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8ECC6-7893-42D1-BDBC-74466C7D77F3}">
      <dsp:nvSpPr>
        <dsp:cNvPr id="0" name=""/>
        <dsp:cNvSpPr/>
      </dsp:nvSpPr>
      <dsp:spPr>
        <a:xfrm>
          <a:off x="5051955" y="1379719"/>
          <a:ext cx="2200012" cy="265977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Maintenance Therapy</a:t>
          </a:r>
        </a:p>
      </dsp:txBody>
      <dsp:txXfrm>
        <a:off x="5366691" y="1759757"/>
        <a:ext cx="1571587" cy="1899693"/>
      </dsp:txXfrm>
    </dsp:sp>
    <dsp:sp modelId="{6570146D-49F9-467A-BF1D-9395F2B66E31}">
      <dsp:nvSpPr>
        <dsp:cNvPr id="0" name=""/>
        <dsp:cNvSpPr/>
      </dsp:nvSpPr>
      <dsp:spPr>
        <a:xfrm rot="2700000">
          <a:off x="1417489" y="1165211"/>
          <a:ext cx="3088244" cy="308824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AE872-9B25-4A1E-A73D-9DB2A61567A4}">
      <dsp:nvSpPr>
        <dsp:cNvPr id="0" name=""/>
        <dsp:cNvSpPr/>
      </dsp:nvSpPr>
      <dsp:spPr>
        <a:xfrm>
          <a:off x="1520776" y="1268509"/>
          <a:ext cx="2881671" cy="288218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Initial Phase</a:t>
          </a:r>
        </a:p>
      </dsp:txBody>
      <dsp:txXfrm>
        <a:off x="1932345" y="1680328"/>
        <a:ext cx="2058533" cy="2058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05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19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120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25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50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05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91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946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990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435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046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2142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603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006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947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159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25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C3959E5-96CD-4F1C-BC1D-3A25E082BEA7}" type="datetimeFigureOut">
              <a:rPr lang="en-IN" smtClean="0"/>
              <a:t>02-11-2021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4DB7C06-FC06-46C9-8ABB-FCD5E2BBEE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3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cotarget.com/index.php?journal=oncotarget&amp;page=article&amp;op=view&amp;path%5b%5d=13917" TargetMode="External"/><Relationship Id="rId2" Type="http://schemas.openxmlformats.org/officeDocument/2006/relationships/image" Target="../media/image9.php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84807-181B-415D-A0FB-C1A65594B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745615"/>
            <a:ext cx="9800286" cy="2226185"/>
          </a:xfrm>
        </p:spPr>
        <p:txBody>
          <a:bodyPr>
            <a:noAutofit/>
          </a:bodyPr>
          <a:lstStyle/>
          <a:p>
            <a:r>
              <a:rPr lang="en-I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Wilson’s Disease: Clinical Practice</a:t>
            </a:r>
            <a:br>
              <a:rPr lang="en-I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5CA58C-5301-454F-A48E-423B2B453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 HAREESH M V.</a:t>
            </a:r>
          </a:p>
          <a:p>
            <a:pPr algn="r"/>
            <a:r>
              <a:rPr lang="en-IN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JR3- GENERAL MEDICINE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9D88F-7435-4F0D-99B8-A77448CD9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024" y="0"/>
            <a:ext cx="6963780" cy="683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2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FE096-DF01-4911-8B90-C160F76D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BDF4F0-577C-4C02-A8DF-3B5EEBA5CAF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1593" t="20251" r="24301" b="30974"/>
          <a:stretch/>
        </p:blipFill>
        <p:spPr>
          <a:xfrm>
            <a:off x="0" y="0"/>
            <a:ext cx="11980506" cy="6858000"/>
          </a:xfrm>
        </p:spPr>
      </p:pic>
    </p:spTree>
    <p:extLst>
      <p:ext uri="{BB962C8B-B14F-4D97-AF65-F5344CB8AC3E}">
        <p14:creationId xmlns:p14="http://schemas.microsoft.com/office/powerpoint/2010/main" val="105715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A23A0-9A3A-410D-8D0B-6E07501F95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46245" y="849086"/>
            <a:ext cx="10375642" cy="51878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HISTORICAL PERSPECTIVE</a:t>
            </a:r>
          </a:p>
          <a:p>
            <a:pPr>
              <a:lnSpc>
                <a:spcPct val="150000"/>
              </a:lnSpc>
            </a:pP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1861 : The </a:t>
            </a:r>
            <a:r>
              <a:rPr lang="en-US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possible case of WD was described by </a:t>
            </a:r>
            <a:r>
              <a:rPr lang="en-US" sz="22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frerichs</a:t>
            </a:r>
            <a:endParaRPr lang="en-US" sz="2200" b="0" i="0" u="none" strike="noStrike" cap="non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2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Kayser</a:t>
            </a:r>
            <a:r>
              <a:rPr lang="en-US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(1902) &amp; </a:t>
            </a:r>
            <a:r>
              <a:rPr lang="en-US" sz="22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fleischer</a:t>
            </a:r>
            <a:r>
              <a:rPr lang="en-US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(1903) :  greenish brown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 around cornea in patients of suspected multiple </a:t>
            </a:r>
            <a:r>
              <a:rPr lang="en-IN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Sclerosis.</a:t>
            </a:r>
          </a:p>
          <a:p>
            <a:pPr>
              <a:lnSpc>
                <a:spcPct val="150000"/>
              </a:lnSpc>
            </a:pP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1911 : Wilson - </a:t>
            </a:r>
            <a:r>
              <a:rPr lang="en-US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familial </a:t>
            </a:r>
            <a:r>
              <a:rPr lang="en-IN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“progressive lenticular degeneration” in association </a:t>
            </a:r>
            <a:r>
              <a:rPr lang="en-US" sz="22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cirrhosis of the liver</a:t>
            </a:r>
          </a:p>
          <a:p>
            <a:pPr algn="l">
              <a:lnSpc>
                <a:spcPct val="150000"/>
              </a:lnSpc>
            </a:pPr>
            <a:r>
              <a:rPr lang="en-US" sz="22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Walshe (1956)</a:t>
            </a:r>
            <a:r>
              <a:rPr lang="en-US" sz="2200" cap="none" dirty="0">
                <a:solidFill>
                  <a:srgbClr val="2197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demonstrated treatment success with </a:t>
            </a:r>
            <a:r>
              <a:rPr lang="en-US" sz="2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22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penicillamine</a:t>
            </a:r>
            <a:r>
              <a:rPr lang="en-US" sz="2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(DP) (1956) and </a:t>
            </a:r>
            <a:r>
              <a:rPr lang="en-US" sz="2200" b="0" i="0" u="none" strike="noStrike" cap="non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trientene</a:t>
            </a:r>
            <a:r>
              <a:rPr lang="en-US" sz="22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(1969).</a:t>
            </a:r>
            <a:endParaRPr lang="en-IN" sz="2200" cap="non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D1B89-30B6-4FBF-A2E3-1D42EA08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7" y="219075"/>
            <a:ext cx="1416924" cy="1881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C6EA95-DE20-49B8-AFE2-85C841BD6B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9" r="13926"/>
          <a:stretch/>
        </p:blipFill>
        <p:spPr>
          <a:xfrm>
            <a:off x="9144000" y="219075"/>
            <a:ext cx="2015412" cy="197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7582B-D89C-497D-BE13-7D62E52540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98170" y="951722"/>
            <a:ext cx="9769152" cy="4839477"/>
          </a:xfrm>
        </p:spPr>
        <p:txBody>
          <a:bodyPr/>
          <a:lstStyle/>
          <a:p>
            <a:pPr marL="0" indent="0" algn="ctr">
              <a:buNone/>
            </a:pPr>
            <a:r>
              <a:rPr lang="en-IN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</a:p>
          <a:p>
            <a:pPr algn="l">
              <a:lnSpc>
                <a:spcPct val="250000"/>
              </a:lnSpc>
            </a:pPr>
            <a:r>
              <a:rPr lang="en-IN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WD is </a:t>
            </a:r>
            <a:r>
              <a:rPr lang="en-US" b="0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1/10,000 to 1/30,000.</a:t>
            </a:r>
          </a:p>
          <a:p>
            <a:pPr algn="l">
              <a:lnSpc>
                <a:spcPct val="250000"/>
              </a:lnSpc>
            </a:pP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Parts of Europe such as Romania and Sardinia report highest </a:t>
            </a:r>
            <a:r>
              <a:rPr lang="en-IN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 </a:t>
            </a:r>
          </a:p>
          <a:p>
            <a:pPr algn="l">
              <a:lnSpc>
                <a:spcPct val="250000"/>
              </a:lnSpc>
            </a:pP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India, there are no community-based incidence and prevalence studies of WD.</a:t>
            </a:r>
          </a:p>
          <a:p>
            <a:pPr algn="l">
              <a:lnSpc>
                <a:spcPct val="250000"/>
              </a:lnSpc>
            </a:pP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 pediatric liver diseases, WD accounts for </a:t>
            </a:r>
            <a:r>
              <a:rPr lang="en-US" b="0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7.6–19.7%</a:t>
            </a: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tertiary hepatobiliary </a:t>
            </a:r>
            <a:r>
              <a:rPr lang="en-IN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centres.</a:t>
            </a:r>
            <a:endParaRPr lang="en-IN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6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427D-7AD1-4B2A-BB28-61B29DA8B3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4442" y="587830"/>
            <a:ext cx="10067730" cy="52033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0" i="0" u="sng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copper fluxes and pools</a:t>
            </a:r>
          </a:p>
          <a:p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body contains 110 mg of Cu</a:t>
            </a:r>
          </a:p>
          <a:p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 pool in the musculoskeletal system </a:t>
            </a:r>
          </a:p>
          <a:p>
            <a:pPr marL="0" indent="0">
              <a:buNone/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is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constant exchange with plasma. </a:t>
            </a:r>
          </a:p>
          <a:p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contains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1 mcg/ml : 60–95% bound to ceruloplasmin.</a:t>
            </a:r>
          </a:p>
          <a:p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Ceruloplasmin is a source of Cu for peripheral organs</a:t>
            </a:r>
          </a:p>
          <a:p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is an essential cofactor for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enzymes.</a:t>
            </a:r>
            <a:endParaRPr lang="en-IN" sz="1800" u="sng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9DD861-4470-48C8-9FCA-35B824ADC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4" t="25170" r="28062" b="14286"/>
          <a:stretch/>
        </p:blipFill>
        <p:spPr>
          <a:xfrm>
            <a:off x="0" y="-99722"/>
            <a:ext cx="12192000" cy="6957722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99BB17D-6857-42D8-9382-447821E9C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329977"/>
              </p:ext>
            </p:extLst>
          </p:nvPr>
        </p:nvGraphicFramePr>
        <p:xfrm>
          <a:off x="6624735" y="1411649"/>
          <a:ext cx="3909528" cy="1499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764">
                  <a:extLst>
                    <a:ext uri="{9D8B030D-6E8A-4147-A177-3AD203B41FA5}">
                      <a16:colId xmlns:a16="http://schemas.microsoft.com/office/drawing/2014/main" val="3046008987"/>
                    </a:ext>
                  </a:extLst>
                </a:gridCol>
                <a:gridCol w="1954764">
                  <a:extLst>
                    <a:ext uri="{9D8B030D-6E8A-4147-A177-3AD203B41FA5}">
                      <a16:colId xmlns:a16="http://schemas.microsoft.com/office/drawing/2014/main" val="2793710182"/>
                    </a:ext>
                  </a:extLst>
                </a:gridCol>
              </a:tblGrid>
              <a:tr h="499705">
                <a:tc>
                  <a:txBody>
                    <a:bodyPr/>
                    <a:lstStyle/>
                    <a:p>
                      <a:r>
                        <a:rPr lang="en-US" b="0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Muscles</a:t>
                      </a:r>
                      <a:endParaRPr lang="en-IN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mg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241"/>
                  </a:ext>
                </a:extLst>
              </a:tr>
              <a:tr h="499705">
                <a:tc>
                  <a:txBody>
                    <a:bodyPr/>
                    <a:lstStyle/>
                    <a:p>
                      <a:r>
                        <a:rPr lang="en-US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mg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32685"/>
                  </a:ext>
                </a:extLst>
              </a:tr>
              <a:tr h="499705">
                <a:tc>
                  <a:txBody>
                    <a:bodyPr/>
                    <a:lstStyle/>
                    <a:p>
                      <a:r>
                        <a:rPr lang="en-US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Connective tissues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17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72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7EA54-E3CF-431B-9D9B-214E3386CB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66326" y="634482"/>
            <a:ext cx="10111273" cy="51567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PATHOGENESIS</a:t>
            </a:r>
          </a:p>
          <a:p>
            <a:pPr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Autosomal recessive disorder</a:t>
            </a:r>
            <a:r>
              <a:rPr lang="en-US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ATP7B gene (chromosome 13q</a:t>
            </a:r>
            <a:r>
              <a:rPr lang="en-US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1800" b="0" i="0" u="none" strike="noStrike" cap="non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expressed in hepatocytes, Kidneys, and placenta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Encodes for P-type ATPase or copper translocase ATP7B</a:t>
            </a:r>
          </a:p>
          <a:p>
            <a:pPr algn="l"/>
            <a:endParaRPr lang="en-IN" sz="36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CB71E8-276B-4CE8-BECB-3A1732199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45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A50122-2471-4E31-AFD6-A9D682F0C22A}"/>
              </a:ext>
            </a:extLst>
          </p:cNvPr>
          <p:cNvSpPr txBox="1"/>
          <p:nvPr/>
        </p:nvSpPr>
        <p:spPr>
          <a:xfrm>
            <a:off x="2286000" y="6286500"/>
            <a:ext cx="762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3" tooltip="http://www.oncotarget.com/index.php?journal=oncotarget&amp;page=article&amp;op=view&amp;path[]=13917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4" tooltip="https://creativecommons.org/licenses/by/3.0/"/>
              </a:rPr>
              <a:t>CC BY</a:t>
            </a:r>
            <a:endParaRPr lang="en-IN" sz="900"/>
          </a:p>
        </p:txBody>
      </p:sp>
    </p:spTree>
    <p:extLst>
      <p:ext uri="{BB962C8B-B14F-4D97-AF65-F5344CB8AC3E}">
        <p14:creationId xmlns:p14="http://schemas.microsoft.com/office/powerpoint/2010/main" val="3781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01A99-286A-4A35-96AC-CD06E9F137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7036" y="503854"/>
            <a:ext cx="10260563" cy="5287346"/>
          </a:xfrm>
        </p:spPr>
        <p:txBody>
          <a:bodyPr>
            <a:normAutofit/>
          </a:bodyPr>
          <a:lstStyle/>
          <a:p>
            <a:pPr algn="just"/>
            <a:r>
              <a:rPr lang="en-US" sz="1800" b="1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ATP7B  : helps in transport of copper to the trans-</a:t>
            </a:r>
            <a:r>
              <a:rPr lang="en-US" sz="1800" b="1" i="0" u="none" strike="noStrike" cap="none" baseline="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golgi</a:t>
            </a:r>
            <a:r>
              <a:rPr lang="en-US" sz="1800" b="1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network and the biliary excretion of copper</a:t>
            </a:r>
            <a:r>
              <a:rPr lang="en-US" sz="1800" b="1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Antioxidant protein 1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copper chaperone : deliver copper to the 6 copper-binding domains in ATP7B. </a:t>
            </a:r>
          </a:p>
          <a:p>
            <a:pPr algn="just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Binding of copper to ATP7B causes </a:t>
            </a: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adenosine tri phosphate (ATP) hydrolysis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supplies energy for the transport of copper to the lysosome. </a:t>
            </a:r>
          </a:p>
          <a:p>
            <a:pPr algn="just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Here, copper is incorporated into </a:t>
            </a: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ceruloplasmin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is then released in the circulation. </a:t>
            </a:r>
          </a:p>
          <a:p>
            <a:pPr marL="0" indent="0" algn="just">
              <a:lnSpc>
                <a:spcPct val="300000"/>
              </a:lnSpc>
              <a:buNone/>
            </a:pPr>
            <a:endParaRPr lang="en-IN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B37A6E3-3384-4FCB-B36F-C7E7C9AA4B49}"/>
              </a:ext>
            </a:extLst>
          </p:cNvPr>
          <p:cNvCxnSpPr/>
          <p:nvPr/>
        </p:nvCxnSpPr>
        <p:spPr>
          <a:xfrm>
            <a:off x="5589037" y="1716833"/>
            <a:ext cx="0" cy="6064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CB3593-8C0F-49BC-91D8-9BF8DA3E95EB}"/>
              </a:ext>
            </a:extLst>
          </p:cNvPr>
          <p:cNvCxnSpPr>
            <a:cxnSpLocks/>
          </p:cNvCxnSpPr>
          <p:nvPr/>
        </p:nvCxnSpPr>
        <p:spPr>
          <a:xfrm>
            <a:off x="5601478" y="2822511"/>
            <a:ext cx="0" cy="11989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7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B7073-7E86-456F-8A4F-A2496C96F8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66326" y="718458"/>
            <a:ext cx="10111273" cy="5072742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0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of copper in the hepatocytes regulate the intracellular distribution and </a:t>
            </a:r>
            <a:r>
              <a:rPr lang="en-IN" sz="20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of ATP7b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normal copper levels, ATP7B helps In synthesis of cuproproteins such as ceruloplasmin.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Apoceruloplasmin</a:t>
            </a:r>
            <a:r>
              <a:rPr lang="en-US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(Copper-free ceruloplasmin) is less stable in Circulation than holo-ceruloplasmin (copper-bound ceruloplasmin). 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intracellular copper is in excess, ATP7b facilitates Its excretion into bile by exocytosis.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68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5C48BE9-5DC8-46E9-A8C9-050013A879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3306243"/>
              </p:ext>
            </p:extLst>
          </p:nvPr>
        </p:nvGraphicFramePr>
        <p:xfrm>
          <a:off x="1735494" y="0"/>
          <a:ext cx="899471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02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AE3B6-FB49-480D-9325-24B6C3BF1E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0260" y="429208"/>
            <a:ext cx="9887339" cy="5361991"/>
          </a:xfrm>
        </p:spPr>
        <p:txBody>
          <a:bodyPr/>
          <a:lstStyle/>
          <a:p>
            <a:pPr marL="0" indent="0" algn="ctr">
              <a:buNone/>
            </a:pPr>
            <a:r>
              <a:rPr lang="en-IN" sz="2000" b="1" i="0" u="none" strike="noStrike" baseline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Copper-Induced Liver Injury</a:t>
            </a:r>
            <a:endParaRPr lang="en-IN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1FCAF8C-6C00-4AD3-8769-8AA938BD89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6900868"/>
              </p:ext>
            </p:extLst>
          </p:nvPr>
        </p:nvGraphicFramePr>
        <p:xfrm>
          <a:off x="914401" y="1239070"/>
          <a:ext cx="7818016" cy="464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83F2136-688A-4D15-AD92-288647830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430761"/>
              </p:ext>
            </p:extLst>
          </p:nvPr>
        </p:nvGraphicFramePr>
        <p:xfrm>
          <a:off x="7875037" y="2137921"/>
          <a:ext cx="3759200" cy="4999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2945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68FF-47CF-4E2D-BDED-4C47A85EB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99" y="1001072"/>
            <a:ext cx="10364451" cy="159617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C0041-51A0-4A3B-AEB6-71691F0DD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980" y="2880085"/>
            <a:ext cx="4392970" cy="33601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EE8ABC-0271-45D9-AA27-E0A36E280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0" y="2880085"/>
            <a:ext cx="5662535" cy="336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5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8EAD35-CF76-4F4D-8662-B12E8E944B7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0098" t="22458" r="51223" b="13199"/>
          <a:stretch/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091777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589C4-054E-4EB3-BBCD-85C1DBAC49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0302" y="643812"/>
            <a:ext cx="10027298" cy="5147387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depend on the predominant organ involved (mainly liver and brain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b="0" i="0" u="none" strike="noStrike" cap="non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disease has been reported from 3 to 85 years of age. 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b="0" i="0" u="none" strike="noStrike" cap="non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copper starts accumulating soon after birth, the disease takes </a:t>
            </a:r>
            <a:r>
              <a:rPr lang="en-US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atleast</a:t>
            </a:r>
            <a:r>
              <a:rPr lang="en-US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years to manifest.</a:t>
            </a:r>
            <a:endParaRPr lang="en-IN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04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DF8546E-2074-4DE9-A918-9F0E86B3953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78752872"/>
              </p:ext>
            </p:extLst>
          </p:nvPr>
        </p:nvGraphicFramePr>
        <p:xfrm>
          <a:off x="1110343" y="158620"/>
          <a:ext cx="9262188" cy="3464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396">
                  <a:extLst>
                    <a:ext uri="{9D8B030D-6E8A-4147-A177-3AD203B41FA5}">
                      <a16:colId xmlns:a16="http://schemas.microsoft.com/office/drawing/2014/main" val="3483224708"/>
                    </a:ext>
                  </a:extLst>
                </a:gridCol>
                <a:gridCol w="3087396">
                  <a:extLst>
                    <a:ext uri="{9D8B030D-6E8A-4147-A177-3AD203B41FA5}">
                      <a16:colId xmlns:a16="http://schemas.microsoft.com/office/drawing/2014/main" val="1202163724"/>
                    </a:ext>
                  </a:extLst>
                </a:gridCol>
                <a:gridCol w="3087396">
                  <a:extLst>
                    <a:ext uri="{9D8B030D-6E8A-4147-A177-3AD203B41FA5}">
                      <a16:colId xmlns:a16="http://schemas.microsoft.com/office/drawing/2014/main" val="2469139808"/>
                    </a:ext>
                  </a:extLst>
                </a:gridCol>
              </a:tblGrid>
              <a:tr h="903949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i="0" u="sng" strike="noStrike" baseline="0" dirty="0">
                          <a:solidFill>
                            <a:schemeClr val="bg1"/>
                          </a:solidFill>
                          <a:latin typeface="AdvOT223abdbc"/>
                        </a:rPr>
                        <a:t>Age-phenotypic presentation: </a:t>
                      </a:r>
                      <a:r>
                        <a:rPr lang="en-IN" sz="2400" b="1" i="0" u="sng" strike="noStrike" baseline="0" dirty="0">
                          <a:solidFill>
                            <a:schemeClr val="bg1"/>
                          </a:solidFill>
                          <a:latin typeface="AdvOT223abdbc"/>
                        </a:rPr>
                        <a:t>Walshe and </a:t>
                      </a:r>
                      <a:r>
                        <a:rPr lang="en-IN" sz="2400" b="1" i="0" u="sng" strike="noStrike" baseline="0" dirty="0" err="1">
                          <a:solidFill>
                            <a:schemeClr val="bg1"/>
                          </a:solidFill>
                          <a:latin typeface="AdvOT223abdbc"/>
                        </a:rPr>
                        <a:t>Yealland</a:t>
                      </a:r>
                      <a:endParaRPr lang="en-IN" sz="2400" b="1" u="sng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84301"/>
                  </a:ext>
                </a:extLst>
              </a:tr>
              <a:tr h="577377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Hepatic</a:t>
                      </a:r>
                    </a:p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presentation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Neuropsychiatric</a:t>
                      </a:r>
                    </a:p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Presentation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307"/>
                  </a:ext>
                </a:extLst>
              </a:tr>
              <a:tr h="577377"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&lt;10 years: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dvOT223abdbc"/>
                        </a:rPr>
                        <a:t>83%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17%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864913"/>
                  </a:ext>
                </a:extLst>
              </a:tr>
              <a:tr h="577377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10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+20"/>
                        </a:rPr>
                        <a:t>–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18 years:;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52%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48%</a:t>
                      </a:r>
                      <a:endParaRPr lang="en-IN" dirty="0"/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32039"/>
                  </a:ext>
                </a:extLst>
              </a:tr>
              <a:tr h="577377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&gt;18 years: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24%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dvOT223abdbc"/>
                        </a:rPr>
                        <a:t>74%</a:t>
                      </a:r>
                      <a:endParaRPr lang="en-IN" dirty="0">
                        <a:highlight>
                          <a:srgbClr val="FFFF00"/>
                        </a:highlight>
                      </a:endParaRPr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832086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C0C5046-B91A-41E6-8092-59B2FBF85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909233"/>
              </p:ext>
            </p:extLst>
          </p:nvPr>
        </p:nvGraphicFramePr>
        <p:xfrm>
          <a:off x="1110343" y="4088018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44894741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66604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chemeClr val="bg1"/>
                          </a:solidFill>
                          <a:latin typeface="AdvOT223abdbc"/>
                        </a:rPr>
                        <a:t>Isolated hepatic involvement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u="none" strike="noStrike" baseline="0" dirty="0">
                          <a:solidFill>
                            <a:schemeClr val="bg1"/>
                          </a:solidFill>
                          <a:latin typeface="AdvOT223abdbc"/>
                        </a:rPr>
                        <a:t>20</a:t>
                      </a:r>
                      <a:r>
                        <a:rPr lang="en-IN" sz="1800" b="0" i="0" u="none" strike="noStrike" baseline="0" dirty="0">
                          <a:solidFill>
                            <a:schemeClr val="bg1"/>
                          </a:solidFill>
                          <a:latin typeface="AdvOT223abdbc+20"/>
                        </a:rPr>
                        <a:t>–</a:t>
                      </a:r>
                      <a:r>
                        <a:rPr lang="en-IN" sz="1800" b="0" i="0" u="none" strike="noStrike" baseline="0" dirty="0">
                          <a:solidFill>
                            <a:schemeClr val="bg1"/>
                          </a:solidFill>
                          <a:latin typeface="AdvOT223abdbc"/>
                        </a:rPr>
                        <a:t>54%</a:t>
                      </a:r>
                      <a:endParaRPr lang="en-IN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Isolated neurological 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8</a:t>
                      </a:r>
                      <a:r>
                        <a:rPr lang="en-IN" sz="1800" b="0" i="0" u="none" strike="noStrike" baseline="0" dirty="0">
                          <a:solidFill>
                            <a:srgbClr val="000000"/>
                          </a:solidFill>
                          <a:latin typeface="AdvOT223abdbc+20"/>
                        </a:rPr>
                        <a:t>–</a:t>
                      </a:r>
                      <a:r>
                        <a:rPr lang="en-IN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22%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86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1800" b="0" i="0" u="none" strike="noStrike" baseline="0" dirty="0" err="1">
                          <a:solidFill>
                            <a:srgbClr val="000000"/>
                          </a:solidFill>
                          <a:latin typeface="AdvOT223abdbc"/>
                        </a:rPr>
                        <a:t>Neurohepatic</a:t>
                      </a:r>
                      <a:endParaRPr lang="en-IN" sz="1800" b="0" i="0" u="none" strike="noStrike" baseline="0" dirty="0">
                        <a:solidFill>
                          <a:srgbClr val="000000"/>
                        </a:solidFill>
                        <a:latin typeface="AdvOT223abdb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11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+20"/>
                        </a:rPr>
                        <a:t>–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36%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1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asymptomatic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15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+20"/>
                        </a:rPr>
                        <a:t>–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AdvOT223abdbc"/>
                        </a:rPr>
                        <a:t>35%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6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0442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3559F-DEDB-4485-8B6D-AB6C1D0BEE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8334" y="737118"/>
            <a:ext cx="10139265" cy="50540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Hepatic Manifestations</a:t>
            </a:r>
          </a:p>
          <a:p>
            <a:r>
              <a:rPr lang="en-IN" sz="2400" b="0" i="0" u="none" strike="noStrike" cap="non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Asymptomatic WD    </a:t>
            </a:r>
            <a:r>
              <a:rPr lang="en-IN" sz="1800" b="0" i="0" u="none" strike="noStrike" cap="non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18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3–40%</a:t>
            </a:r>
            <a:endParaRPr lang="en-IN" sz="1800" b="0" i="0" u="none" strike="noStrike" cap="none" baseline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Incidentally detected hepatomegaly, raised transaminases</a:t>
            </a:r>
          </a:p>
          <a:p>
            <a:pPr algn="l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siblings of the index WD patients detected on Screening.</a:t>
            </a:r>
          </a:p>
          <a:p>
            <a:pPr algn="l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these cases are identified in first Decade of life or in adolescence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AdvOT223abdbc"/>
              </a:rPr>
              <a:t>.</a:t>
            </a:r>
            <a:endParaRPr lang="en-IN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3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D5117-56CD-40A6-BF78-C132B114B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5918" y="102637"/>
            <a:ext cx="8711682" cy="5688563"/>
          </a:xfrm>
        </p:spPr>
        <p:txBody>
          <a:bodyPr>
            <a:normAutofit/>
          </a:bodyPr>
          <a:lstStyle/>
          <a:p>
            <a:r>
              <a:rPr lang="en-IN" sz="2800" b="0" i="0" u="none" strike="noStrike" cap="non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hepatitis </a:t>
            </a:r>
            <a:r>
              <a:rPr lang="en-IN" sz="28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(10–25%)</a:t>
            </a:r>
            <a:endParaRPr lang="en-IN" sz="2800" b="0" i="0" u="none" strike="noStrike" cap="none" baseline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IN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mimics acute viral hepatitis, Autoimmune hepatitis, and drug-induced liver injury.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u="sng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Jaundice, anorexia, nausea, malaise, fever, pale stools, 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 in the abdomen</a:t>
            </a:r>
          </a:p>
          <a:p>
            <a:pPr marL="0" indent="0" algn="l">
              <a:lnSpc>
                <a:spcPct val="200000"/>
              </a:lnSpc>
              <a:buNone/>
            </a:pPr>
            <a:r>
              <a:rPr lang="en-US" sz="1800" b="0" i="0" u="sng" strike="noStrike" cap="none" baseline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Biochemical investigations </a:t>
            </a:r>
          </a:p>
          <a:p>
            <a:pPr>
              <a:lnSpc>
                <a:spcPct val="200000"/>
              </a:lnSpc>
            </a:pPr>
            <a:r>
              <a:rPr lang="en-IN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Conjugated hyperbilirubinemia, raised transaminases,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or marginally low synthetic functions</a:t>
            </a:r>
          </a:p>
          <a:p>
            <a:pPr algn="l"/>
            <a:r>
              <a:rPr lang="en-US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AdvOT223abdbc"/>
              </a:rPr>
              <a:t>consider WD in older children and adolescents with seronegative acute hepatitis</a:t>
            </a:r>
            <a:endParaRPr lang="en-US" sz="1800" b="1" i="0" u="none" strike="noStrike" cap="none" baseline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32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424F4-DE25-4593-834A-64616CC04C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2980" y="671804"/>
            <a:ext cx="10064620" cy="5119395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IN" sz="2400" b="1" i="0" u="none" strike="noStrike" cap="non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liver failure (8–20%)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Predominantly seen in childhood and adolescents.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associated with </a:t>
            </a:r>
            <a:r>
              <a:rPr lang="fr-FR" sz="1800" b="0" i="0" u="none" strike="noStrike" cap="none" baseline="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coombs-negative</a:t>
            </a:r>
            <a:r>
              <a:rPr lang="fr-FR" sz="1800" b="0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non immune </a:t>
            </a:r>
            <a:r>
              <a:rPr lang="fr-FR" sz="1800" b="0" i="0" u="none" strike="noStrike" cap="none" baseline="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intravascular</a:t>
            </a:r>
            <a:r>
              <a:rPr lang="fr-FR" sz="1800" b="0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0" i="0" u="none" strike="noStrike" cap="none" baseline="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hemolysis</a:t>
            </a:r>
            <a:endParaRPr lang="fr-FR" sz="1800" b="0" i="0" u="none" strike="noStrike" cap="none" baseline="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Mimics acute hepatitis </a:t>
            </a:r>
            <a:r>
              <a:rPr lang="en-US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deteriorates rapidly over days to weeks             fatal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jaundice, </a:t>
            </a:r>
            <a:r>
              <a:rPr lang="en-IN" sz="18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hemolysis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coagulopathy, ascites, encephalopathy, and renal failure</a:t>
            </a:r>
          </a:p>
          <a:p>
            <a:pPr algn="l"/>
            <a:endParaRPr lang="en-IN" sz="1800" b="0" i="0" u="none" strike="noStrike" baseline="0" dirty="0">
              <a:latin typeface="AdvOTc67769c5.B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D5B3DDC-7A8B-4DEF-8B76-97C63BD2CAE9}"/>
              </a:ext>
            </a:extLst>
          </p:cNvPr>
          <p:cNvCxnSpPr/>
          <p:nvPr/>
        </p:nvCxnSpPr>
        <p:spPr>
          <a:xfrm>
            <a:off x="3769566" y="4394719"/>
            <a:ext cx="49452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906C4BF-65EE-4026-9E5E-6ED99B99F468}"/>
              </a:ext>
            </a:extLst>
          </p:cNvPr>
          <p:cNvCxnSpPr/>
          <p:nvPr/>
        </p:nvCxnSpPr>
        <p:spPr>
          <a:xfrm>
            <a:off x="8074090" y="4394719"/>
            <a:ext cx="49452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32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0466C-4ACD-4309-B0DC-4F5D6A5434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6286" y="765110"/>
            <a:ext cx="9971314" cy="5026089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IN" sz="1800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</a:p>
          <a:p>
            <a:pPr>
              <a:lnSpc>
                <a:spcPct val="200000"/>
              </a:lnSpc>
            </a:pPr>
            <a:r>
              <a:rPr lang="en-US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high serum bilirubin, mild-to-moderate rise of liver enzymes, low serum alkaline phosphatase, low serum uric acid, </a:t>
            </a:r>
            <a:r>
              <a:rPr lang="en-IN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defective synthetic functions.</a:t>
            </a:r>
          </a:p>
          <a:p>
            <a:pPr>
              <a:lnSpc>
                <a:spcPct val="200000"/>
              </a:lnSpc>
            </a:pPr>
            <a:endParaRPr lang="en-IN" sz="1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combination of the ratio of </a:t>
            </a:r>
            <a:r>
              <a:rPr lang="en-US" cap="none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serum alkaline phosphatase/total bilirubin &lt;4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cap="none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aspartate </a:t>
            </a:r>
            <a:r>
              <a:rPr lang="en-IN" cap="none" dirty="0" err="1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transminase:alanine</a:t>
            </a:r>
            <a:r>
              <a:rPr lang="en-IN" cap="none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transaminase (AST:ALT) ratio &gt;2.2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been described to have a diagnostic sensitivity and specificity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100%</a:t>
            </a:r>
            <a:endParaRPr lang="en-IN" sz="1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1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C2171-6B8B-45C2-819B-4D7E133414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42188" y="718457"/>
            <a:ext cx="9635412" cy="5072743"/>
          </a:xfrm>
        </p:spPr>
        <p:txBody>
          <a:bodyPr/>
          <a:lstStyle/>
          <a:p>
            <a:pPr algn="l"/>
            <a:r>
              <a:rPr lang="en-US" sz="2800" b="0" i="0" u="none" strike="noStrike" cap="none" baseline="0" dirty="0">
                <a:solidFill>
                  <a:srgbClr val="7030A0"/>
                </a:solidFill>
                <a:latin typeface="Times New Roman "/>
              </a:rPr>
              <a:t>Acute on chronic liver failure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Acute on chronic liver failure (ACLF) :  WD was the underlying chronic liver disease in 42–43% cases</a:t>
            </a:r>
            <a:endParaRPr lang="en-US" sz="1800" b="0" i="0" u="none" strike="noStrike" cap="none" baseline="0" dirty="0">
              <a:solidFill>
                <a:srgbClr val="2197D2"/>
              </a:solidFill>
              <a:latin typeface="Times New Roman "/>
            </a:endParaRP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Viral hepatitis  deteriorates underlying hepatic WD and is the first manifestation of the disease. 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There is a prodrome followed by deep jaundice, early-onset ascites, encephalopathy, and coagulopathy rapidly progressing to a multiorgan </a:t>
            </a:r>
            <a:r>
              <a:rPr lang="en-IN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dysfunction</a:t>
            </a:r>
            <a:endParaRPr lang="en-IN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292866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2E77B-EF95-45AE-8791-83E3E00F35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55576" y="718458"/>
            <a:ext cx="9822024" cy="5072742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US" cap="none" dirty="0">
                <a:latin typeface="Times New Roman "/>
              </a:rPr>
              <a:t>Chronic hepatitis (10–30%)35 is seen especially in adolescents </a:t>
            </a:r>
            <a:r>
              <a:rPr lang="en-IN" cap="none" dirty="0">
                <a:latin typeface="Times New Roman "/>
              </a:rPr>
              <a:t>and young adults</a:t>
            </a: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 "/>
              </a:rPr>
              <a:t>35%– 60% patients may present with complications of cirrhosis </a:t>
            </a: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 "/>
              </a:rPr>
              <a:t>The development of hepatocellular carcinoma (HCC) in patients with WD is rare compared with other causes of </a:t>
            </a:r>
            <a:r>
              <a:rPr lang="en-IN" cap="none" dirty="0">
                <a:latin typeface="Times New Roman "/>
              </a:rPr>
              <a:t>cirrhosis</a:t>
            </a:r>
            <a:endParaRPr lang="en-US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259446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9F50-B3A7-4CDD-BC31-023117874D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34278" y="690465"/>
            <a:ext cx="9943321" cy="5100734"/>
          </a:xfrm>
        </p:spPr>
        <p:txBody>
          <a:bodyPr/>
          <a:lstStyle/>
          <a:p>
            <a:pPr marL="0" indent="0" algn="ctr">
              <a:buNone/>
            </a:pPr>
            <a:r>
              <a:rPr lang="en-IN" sz="2800" b="1" i="0" u="none" strike="noStrike" baseline="0" dirty="0">
                <a:solidFill>
                  <a:srgbClr val="7030A0"/>
                </a:solidFill>
                <a:latin typeface="Times New Roman "/>
              </a:rPr>
              <a:t>Neurological Manifestations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Patients with neurological presentations tend to be </a:t>
            </a:r>
            <a:r>
              <a:rPr lang="en-US" sz="1800" b="1" i="0" u="none" strike="noStrike" cap="none" baseline="0" dirty="0">
                <a:highlight>
                  <a:srgbClr val="FFFF00"/>
                </a:highlight>
                <a:latin typeface="Times New Roman "/>
              </a:rPr>
              <a:t>older (second/third decade) 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 usually have a </a:t>
            </a:r>
            <a:r>
              <a:rPr lang="en-IN" sz="1800" b="1" i="0" u="none" strike="noStrike" cap="none" baseline="0" dirty="0" err="1">
                <a:highlight>
                  <a:srgbClr val="FFFF00"/>
                </a:highlight>
                <a:latin typeface="Times New Roman "/>
              </a:rPr>
              <a:t>kayser-fleischer</a:t>
            </a:r>
            <a:r>
              <a:rPr lang="en-IN" sz="1800" b="1" i="0" u="none" strike="noStrike" cap="none" baseline="0" dirty="0">
                <a:highlight>
                  <a:srgbClr val="FFFF00"/>
                </a:highlight>
                <a:latin typeface="Times New Roman "/>
              </a:rPr>
              <a:t> (KF) ring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 "/>
              </a:rPr>
              <a:t>Early or subtle neurological </a:t>
            </a:r>
            <a:r>
              <a:rPr lang="en-US" sz="1800" b="0" i="0" u="none" strike="noStrike" cap="none" baseline="0" dirty="0">
                <a:latin typeface="Times New Roman "/>
              </a:rPr>
              <a:t>manifestations in young children </a:t>
            </a:r>
            <a:r>
              <a:rPr lang="en-US" sz="1800" cap="none" dirty="0">
                <a:latin typeface="Times New Roman "/>
              </a:rPr>
              <a:t>: </a:t>
            </a:r>
            <a:r>
              <a:rPr lang="en-US" sz="1800" b="0" i="0" u="none" strike="noStrike" cap="none" baseline="0" dirty="0">
                <a:latin typeface="Times New Roman "/>
              </a:rPr>
              <a:t> deterioration of handwriting and school performance, dysarthria, </a:t>
            </a:r>
            <a:r>
              <a:rPr lang="en-IN" sz="1800" b="0" i="0" u="none" strike="noStrike" cap="none" baseline="0" dirty="0">
                <a:latin typeface="Times New Roman "/>
              </a:rPr>
              <a:t>and drooling of saliva</a:t>
            </a:r>
            <a:endParaRPr lang="en-IN" sz="1800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125293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91D3E-11E9-4EF1-9A38-3C839F83F0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58212" y="802434"/>
            <a:ext cx="9719388" cy="4988766"/>
          </a:xfrm>
        </p:spPr>
        <p:txBody>
          <a:bodyPr/>
          <a:lstStyle/>
          <a:p>
            <a:pPr marL="0" indent="0" algn="ctr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solidFill>
                  <a:srgbClr val="7030A0"/>
                </a:solidFill>
                <a:latin typeface="AdvOT223abdbc+20"/>
              </a:rPr>
              <a:t>“</a:t>
            </a:r>
            <a:r>
              <a:rPr lang="en-US" sz="1800" b="0" i="0" u="none" strike="noStrike" cap="none" baseline="0" dirty="0">
                <a:solidFill>
                  <a:srgbClr val="7030A0"/>
                </a:solidFill>
                <a:latin typeface="Times New Roman "/>
              </a:rPr>
              <a:t>WILSON'S FACIES”</a:t>
            </a:r>
            <a:endParaRPr lang="en-US" sz="1800" cap="none" dirty="0">
              <a:solidFill>
                <a:srgbClr val="7030A0"/>
              </a:solidFill>
              <a:latin typeface="Times New Roman "/>
            </a:endParaRPr>
          </a:p>
          <a:p>
            <a:pPr>
              <a:lnSpc>
                <a:spcPct val="25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 Wilson's facies is scored on the presence of vacuous smile, open mouth, hypersalivation, and dull look, a unique feature which gives an estimate of severity</a:t>
            </a:r>
            <a:r>
              <a:rPr lang="en-US" sz="1800" cap="none" dirty="0">
                <a:solidFill>
                  <a:srgbClr val="2197D2"/>
                </a:solidFill>
                <a:latin typeface="Times New Roman "/>
              </a:rPr>
              <a:t> </a:t>
            </a:r>
            <a:endParaRPr lang="en-IN" cap="none" dirty="0">
              <a:latin typeface="Times New Roman 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23EF13-F6ED-46C2-9602-D45AE4EEC5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15" t="21225" r="50791" b="8572"/>
          <a:stretch/>
        </p:blipFill>
        <p:spPr>
          <a:xfrm>
            <a:off x="1754155" y="10349"/>
            <a:ext cx="9190653" cy="684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AFEF-3169-4EC4-A1D9-BED198C69E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4988" y="531846"/>
            <a:ext cx="10092612" cy="5259354"/>
          </a:xfrm>
        </p:spPr>
        <p:txBody>
          <a:bodyPr>
            <a:normAutofit/>
          </a:bodyPr>
          <a:lstStyle/>
          <a:p>
            <a:pPr algn="l"/>
            <a:r>
              <a:rPr lang="en-US" b="0" i="0" u="none" strike="noStrike" cap="none" baseline="0" dirty="0">
                <a:solidFill>
                  <a:srgbClr val="000000"/>
                </a:solidFill>
                <a:latin typeface="Times New Roman "/>
              </a:rPr>
              <a:t>Primarily, the neurological form consists of extrapyramidal manifestations, but not exclusively limited to it.</a:t>
            </a:r>
            <a:endParaRPr lang="en-US" b="0" i="0" u="none" strike="noStrike" cap="none" baseline="0" dirty="0">
              <a:solidFill>
                <a:srgbClr val="2197D2"/>
              </a:solidFill>
              <a:latin typeface="Times New Roman "/>
            </a:endParaRPr>
          </a:p>
          <a:p>
            <a:pPr marL="0" indent="0" algn="l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Broadly, the extrapyramidal neurological abnormalities can be classified as: 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(A) an akinetic-rigid syndrome similar to </a:t>
            </a:r>
            <a:r>
              <a:rPr lang="en-US" sz="1800" b="0" i="0" u="none" strike="noStrike" cap="none" baseline="0" dirty="0" err="1">
                <a:solidFill>
                  <a:srgbClr val="000000"/>
                </a:solidFill>
                <a:latin typeface="Times New Roman "/>
              </a:rPr>
              <a:t>parkinson's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 disease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(B) </a:t>
            </a:r>
            <a:r>
              <a:rPr lang="en-US" sz="1800" b="0" i="0" u="none" strike="noStrike" cap="none" baseline="0" dirty="0" err="1">
                <a:solidFill>
                  <a:srgbClr val="000000"/>
                </a:solidFill>
                <a:latin typeface="Times New Roman "/>
              </a:rPr>
              <a:t>pseudosclerosis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 dominated by tremor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 (C) ataxia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 "/>
              </a:rPr>
              <a:t>(D) a dystonic syndrome</a:t>
            </a:r>
          </a:p>
          <a:p>
            <a:pPr marL="0" indent="0" algn="l">
              <a:lnSpc>
                <a:spcPct val="250000"/>
              </a:lnSpc>
              <a:buNone/>
            </a:pPr>
            <a:endParaRPr lang="en-IN" cap="none" dirty="0">
              <a:latin typeface="Times New Roman 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905F75-7E10-48CA-8622-9481BF194E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2" b="33447"/>
          <a:stretch/>
        </p:blipFill>
        <p:spPr>
          <a:xfrm>
            <a:off x="8425543" y="1066800"/>
            <a:ext cx="2920481" cy="530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A2636-5087-4D90-8B38-2050D58491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24946" y="923732"/>
            <a:ext cx="9952653" cy="48674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0" i="0" u="none" strike="noStrike" baseline="0" dirty="0">
                <a:solidFill>
                  <a:srgbClr val="7030A0"/>
                </a:solidFill>
                <a:latin typeface="Times New Roman "/>
              </a:rPr>
              <a:t>Psycho-</a:t>
            </a:r>
            <a:r>
              <a:rPr lang="en-IN" sz="2400" b="0" i="0" u="none" strike="noStrike" baseline="0" dirty="0" err="1">
                <a:solidFill>
                  <a:srgbClr val="7030A0"/>
                </a:solidFill>
                <a:latin typeface="Times New Roman "/>
              </a:rPr>
              <a:t>behavioral</a:t>
            </a:r>
            <a:r>
              <a:rPr lang="en-IN" sz="2400" b="0" i="0" u="none" strike="noStrike" baseline="0" dirty="0">
                <a:solidFill>
                  <a:srgbClr val="7030A0"/>
                </a:solidFill>
                <a:latin typeface="Times New Roman "/>
              </a:rPr>
              <a:t> Manifestations</a:t>
            </a:r>
          </a:p>
          <a:p>
            <a:pPr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Psycho-behavioral issues are very common in WD</a:t>
            </a:r>
          </a:p>
          <a:p>
            <a:pPr algn="l">
              <a:lnSpc>
                <a:spcPct val="300000"/>
              </a:lnSpc>
            </a:pPr>
            <a:r>
              <a:rPr lang="fr-FR" sz="1800" b="1" i="0" u="sng" strike="noStrike" cap="none" baseline="0" dirty="0" err="1">
                <a:latin typeface="Times New Roman "/>
              </a:rPr>
              <a:t>Core</a:t>
            </a:r>
            <a:r>
              <a:rPr lang="fr-FR" sz="1800" b="1" i="0" u="sng" strike="noStrike" cap="none" baseline="0" dirty="0">
                <a:latin typeface="Times New Roman "/>
              </a:rPr>
              <a:t> issues</a:t>
            </a:r>
            <a:r>
              <a:rPr lang="fr-FR" sz="1800" b="0" i="0" u="none" strike="noStrike" cap="none" baseline="0" dirty="0">
                <a:latin typeface="Times New Roman "/>
              </a:rPr>
              <a:t>: </a:t>
            </a:r>
            <a:r>
              <a:rPr lang="fr-FR" sz="1800" b="0" i="0" u="none" strike="noStrike" cap="none" baseline="0" dirty="0" err="1">
                <a:latin typeface="Times New Roman "/>
              </a:rPr>
              <a:t>organic</a:t>
            </a:r>
            <a:r>
              <a:rPr lang="fr-FR" sz="1800" b="0" i="0" u="none" strike="noStrike" cap="none" baseline="0" dirty="0">
                <a:latin typeface="Times New Roman "/>
              </a:rPr>
              <a:t> </a:t>
            </a:r>
            <a:r>
              <a:rPr lang="fr-FR" sz="1800" b="0" i="0" u="none" strike="noStrike" cap="none" baseline="0" dirty="0" err="1">
                <a:latin typeface="Times New Roman "/>
              </a:rPr>
              <a:t>dementia</a:t>
            </a:r>
            <a:r>
              <a:rPr lang="fr-FR" sz="1800" b="0" i="0" u="none" strike="noStrike" cap="none" baseline="0" dirty="0">
                <a:latin typeface="Times New Roman "/>
              </a:rPr>
              <a:t>, </a:t>
            </a:r>
            <a:r>
              <a:rPr lang="fr-FR" sz="1800" b="0" i="0" u="none" strike="noStrike" cap="none" baseline="0" dirty="0" err="1">
                <a:latin typeface="Times New Roman "/>
              </a:rPr>
              <a:t>psychosis</a:t>
            </a:r>
            <a:r>
              <a:rPr lang="fr-FR" sz="1800" b="0" i="0" u="none" strike="noStrike" cap="none" baseline="0" dirty="0">
                <a:latin typeface="Times New Roman "/>
              </a:rPr>
              <a:t>, </a:t>
            </a:r>
            <a:r>
              <a:rPr lang="fr-FR" sz="1800" b="0" i="0" u="none" strike="noStrike" cap="none" baseline="0" dirty="0" err="1">
                <a:latin typeface="Times New Roman "/>
              </a:rPr>
              <a:t>psychoneurosis</a:t>
            </a:r>
            <a:r>
              <a:rPr lang="fr-FR" sz="1800" b="0" i="0" u="none" strike="noStrike" cap="none" baseline="0" dirty="0">
                <a:latin typeface="Times New Roman "/>
              </a:rPr>
              <a:t>, </a:t>
            </a:r>
            <a:r>
              <a:rPr lang="en-US" sz="1800" b="0" i="0" u="none" strike="noStrike" cap="none" baseline="0" dirty="0">
                <a:latin typeface="Times New Roman "/>
              </a:rPr>
              <a:t>and behavioral disturbances characterized by impulsivity occasionally extending to unlawful behavior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 "/>
              </a:rPr>
              <a:t>The delay in diagnosis </a:t>
            </a:r>
            <a:r>
              <a:rPr lang="en-US" sz="1800" b="0" i="0" u="none" strike="noStrike" cap="none" baseline="0" dirty="0">
                <a:latin typeface="Times New Roman "/>
              </a:rPr>
              <a:t>ranges from 1 to 5 years</a:t>
            </a:r>
          </a:p>
          <a:p>
            <a:pPr algn="l"/>
            <a:endParaRPr lang="en-IN" sz="2400" dirty="0">
              <a:solidFill>
                <a:srgbClr val="7030A0"/>
              </a:solidFill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876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0C604-28DD-4778-8BF5-85099BB607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9004" y="513184"/>
            <a:ext cx="10148596" cy="5278015"/>
          </a:xfrm>
        </p:spPr>
        <p:txBody>
          <a:bodyPr/>
          <a:lstStyle/>
          <a:p>
            <a:pPr algn="l">
              <a:lnSpc>
                <a:spcPct val="300000"/>
              </a:lnSpc>
            </a:pPr>
            <a:r>
              <a:rPr lang="en-US" sz="1800" b="1" i="0" u="none" strike="noStrike" cap="none" baseline="0" dirty="0">
                <a:latin typeface="Times New Roman "/>
              </a:rPr>
              <a:t>Personality changes </a:t>
            </a:r>
            <a:r>
              <a:rPr lang="en-US" sz="1800" b="0" i="0" u="none" strike="noStrike" cap="none" baseline="0" dirty="0">
                <a:latin typeface="Times New Roman "/>
              </a:rPr>
              <a:t>:  bizarre behavior, impulsivity occasionally extending to criminal behavior, disinhibition, irritability, emotionality, decreased threshold for anger, </a:t>
            </a:r>
            <a:r>
              <a:rPr lang="en-IN" sz="1800" b="0" i="0" u="none" strike="noStrike" cap="none" baseline="0" dirty="0">
                <a:latin typeface="Times New Roman "/>
              </a:rPr>
              <a:t>and aggression</a:t>
            </a:r>
          </a:p>
          <a:p>
            <a:pPr algn="l">
              <a:lnSpc>
                <a:spcPct val="300000"/>
              </a:lnSpc>
            </a:pPr>
            <a:r>
              <a:rPr lang="en-US" sz="1800" b="1" i="0" u="none" strike="noStrike" cap="none" baseline="0" dirty="0">
                <a:latin typeface="Times New Roman "/>
              </a:rPr>
              <a:t>Depression </a:t>
            </a:r>
            <a:r>
              <a:rPr lang="en-US" sz="1800" b="0" i="0" u="none" strike="noStrike" cap="none" baseline="0" dirty="0">
                <a:latin typeface="Times New Roman "/>
              </a:rPr>
              <a:t>is the most common psychiatric manifestation</a:t>
            </a:r>
            <a:endParaRPr lang="en-IN" sz="1800" cap="none" dirty="0">
              <a:latin typeface="Times New Roman "/>
            </a:endParaRP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“</a:t>
            </a:r>
            <a:r>
              <a:rPr lang="en-US" sz="1800" b="1" i="0" u="none" strike="noStrike" cap="none" baseline="0" dirty="0">
                <a:latin typeface="Times New Roman "/>
              </a:rPr>
              <a:t>Schizophrenia-like</a:t>
            </a:r>
            <a:r>
              <a:rPr lang="en-US" sz="1800" b="0" i="0" u="none" strike="noStrike" cap="none" baseline="0" dirty="0">
                <a:latin typeface="Times New Roman "/>
              </a:rPr>
              <a:t>” and other forms of psychosis can rarely be the initial manifestation, but more commonly </a:t>
            </a:r>
            <a:r>
              <a:rPr lang="en-IN" sz="1800" b="0" i="0" u="none" strike="noStrike" cap="none" baseline="0" dirty="0">
                <a:latin typeface="Times New Roman "/>
              </a:rPr>
              <a:t>accompany other neurological features</a:t>
            </a:r>
            <a:endParaRPr lang="en-IN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110638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DCF3-AA25-4AE8-9F73-63BEB4ACF4F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3608" y="746450"/>
            <a:ext cx="9933992" cy="50447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dirty="0">
                <a:solidFill>
                  <a:srgbClr val="7030A0"/>
                </a:solidFill>
                <a:latin typeface="Times New Roman "/>
              </a:rPr>
              <a:t>Ocular Manifestations</a:t>
            </a:r>
          </a:p>
          <a:p>
            <a:pPr marL="0" indent="0">
              <a:buNone/>
            </a:pPr>
            <a:r>
              <a:rPr lang="en-IN" dirty="0">
                <a:latin typeface="Times New Roman "/>
              </a:rPr>
              <a:t>Kayser-Fleischer (KF) ring</a:t>
            </a:r>
          </a:p>
          <a:p>
            <a:pPr marL="0" indent="0">
              <a:buNone/>
            </a:pPr>
            <a:endParaRPr lang="en-IN" dirty="0">
              <a:latin typeface="Times New Roman "/>
            </a:endParaRPr>
          </a:p>
          <a:p>
            <a:r>
              <a:rPr lang="en-US" cap="none" dirty="0">
                <a:latin typeface="Times New Roman "/>
              </a:rPr>
              <a:t>Copper accumulates in the </a:t>
            </a:r>
            <a:r>
              <a:rPr lang="en-US" cap="none" dirty="0" err="1">
                <a:latin typeface="Times New Roman "/>
              </a:rPr>
              <a:t>descemet's</a:t>
            </a:r>
            <a:r>
              <a:rPr lang="en-US" cap="none" dirty="0">
                <a:latin typeface="Times New Roman "/>
              </a:rPr>
              <a:t> membrane of the cornea forming the KF ring</a:t>
            </a:r>
          </a:p>
          <a:p>
            <a:endParaRPr lang="en-US" cap="none" dirty="0">
              <a:latin typeface="Times New Roman "/>
            </a:endParaRPr>
          </a:p>
          <a:p>
            <a:r>
              <a:rPr lang="en-IN" cap="none" dirty="0">
                <a:latin typeface="Times New Roman "/>
              </a:rPr>
              <a:t>Greenish-brown in </a:t>
            </a:r>
            <a:r>
              <a:rPr lang="en-IN" cap="none" dirty="0" err="1">
                <a:latin typeface="Times New Roman "/>
              </a:rPr>
              <a:t>color</a:t>
            </a:r>
            <a:endParaRPr lang="en-IN" cap="none" dirty="0">
              <a:latin typeface="Times New Roman "/>
            </a:endParaRPr>
          </a:p>
          <a:p>
            <a:endParaRPr lang="en-IN" cap="none" dirty="0">
              <a:latin typeface="Times New Roman "/>
            </a:endParaRPr>
          </a:p>
          <a:p>
            <a:r>
              <a:rPr lang="en-US" cap="none" dirty="0">
                <a:latin typeface="Times New Roman "/>
              </a:rPr>
              <a:t>They are always bilateral and are seen in 50– 60% of hepatic and 95–100% cases of neurological WD</a:t>
            </a:r>
            <a:endParaRPr lang="en-IN" cap="none" dirty="0">
              <a:latin typeface="Times New Roman "/>
            </a:endParaRPr>
          </a:p>
          <a:p>
            <a:endParaRPr lang="en-IN" sz="2400" b="1" dirty="0">
              <a:solidFill>
                <a:srgbClr val="7030A0"/>
              </a:solidFill>
              <a:latin typeface="Times New Roman "/>
            </a:endParaRPr>
          </a:p>
          <a:p>
            <a:endParaRPr lang="en-IN" sz="2400" b="1" dirty="0">
              <a:solidFill>
                <a:srgbClr val="7030A0"/>
              </a:solidFill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334089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AB37-0CEA-4A01-AE82-B083865A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06CBA-0C33-4864-97DF-714E1409FB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6C87C-161C-43E9-9132-A02F83B5C7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38" t="21769" r="25688" b="6259"/>
          <a:stretch/>
        </p:blipFill>
        <p:spPr>
          <a:xfrm>
            <a:off x="0" y="-18862"/>
            <a:ext cx="12192000" cy="687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2E6ED-5147-42B0-B4D0-33EA78E5FC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7664" y="821094"/>
            <a:ext cx="10129935" cy="4970105"/>
          </a:xfrm>
        </p:spPr>
        <p:txBody>
          <a:bodyPr/>
          <a:lstStyle/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 "/>
              </a:rPr>
              <a:t>They appear </a:t>
            </a:r>
            <a:r>
              <a:rPr lang="en-US" sz="1800" b="0" i="0" u="none" strike="noStrike" cap="none" baseline="0" dirty="0">
                <a:latin typeface="Times New Roman "/>
              </a:rPr>
              <a:t>sequentially at the (upper &gt; lower &gt; medial &gt; lateral) segment of limbus and on chelation therapy disappear in the reverse direction. </a:t>
            </a:r>
          </a:p>
          <a:p>
            <a:pPr algn="l">
              <a:lnSpc>
                <a:spcPct val="300000"/>
              </a:lnSpc>
            </a:pPr>
            <a:endParaRPr lang="en-US" sz="1800" cap="none" dirty="0">
              <a:latin typeface="Times New Roman "/>
            </a:endParaRP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KF rings may mimic bile pigment rings seen in the stromal layer of the cornea in advanced cholestasis and hence need to be confirmed by an experienced </a:t>
            </a:r>
            <a:r>
              <a:rPr lang="en-IN" sz="1800" b="0" i="0" u="none" strike="noStrike" cap="none" baseline="0" dirty="0">
                <a:latin typeface="Times New Roman "/>
              </a:rPr>
              <a:t>ophthalmologist</a:t>
            </a:r>
            <a:endParaRPr lang="en-IN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167692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6F9D4-B722-4EC4-9782-4E8F4C9B4F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3648" y="942392"/>
            <a:ext cx="10073951" cy="4848807"/>
          </a:xfrm>
        </p:spPr>
        <p:txBody>
          <a:bodyPr>
            <a:normAutofit/>
          </a:bodyPr>
          <a:lstStyle/>
          <a:p>
            <a:pPr algn="l">
              <a:lnSpc>
                <a:spcPct val="250000"/>
              </a:lnSpc>
            </a:pPr>
            <a:r>
              <a:rPr lang="en-US" b="0" i="0" u="none" strike="noStrike" cap="none" baseline="0" dirty="0">
                <a:solidFill>
                  <a:srgbClr val="000000"/>
                </a:solidFill>
                <a:latin typeface="Times New Roman "/>
              </a:rPr>
              <a:t>Sunflower cataract is uncommon (2–17%) and is due to  copper deposition in the anterior capsule of the lens.</a:t>
            </a:r>
            <a:endParaRPr lang="en-US" b="0" i="0" u="none" strike="noStrike" cap="none" baseline="0" dirty="0">
              <a:solidFill>
                <a:srgbClr val="2197D2"/>
              </a:solidFill>
              <a:latin typeface="Times New Roman "/>
            </a:endParaRPr>
          </a:p>
          <a:p>
            <a:pPr algn="l">
              <a:lnSpc>
                <a:spcPct val="250000"/>
              </a:lnSpc>
            </a:pPr>
            <a:r>
              <a:rPr lang="en-US" b="0" i="0" u="none" strike="noStrike" cap="none" baseline="0" dirty="0">
                <a:solidFill>
                  <a:srgbClr val="000000"/>
                </a:solidFill>
                <a:latin typeface="Times New Roman "/>
              </a:rPr>
              <a:t>These are always associated with KF rings, do not disturb vision, and disappear with chelation therapy</a:t>
            </a:r>
            <a:endParaRPr lang="en-IN" cap="none" dirty="0">
              <a:latin typeface="Times New Roman 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BFBE7-0E3A-42E1-9B88-2899A3E1C4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58" t="37143" r="18724" b="34829"/>
          <a:stretch/>
        </p:blipFill>
        <p:spPr>
          <a:xfrm>
            <a:off x="327891" y="942392"/>
            <a:ext cx="11176753" cy="394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2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90FF0-AB82-4E8F-82A7-D8E2C2BD58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34278" y="643812"/>
            <a:ext cx="9943322" cy="5147387"/>
          </a:xfrm>
        </p:spPr>
        <p:txBody>
          <a:bodyPr/>
          <a:lstStyle/>
          <a:p>
            <a:pPr marL="0" indent="0" algn="ctr">
              <a:lnSpc>
                <a:spcPct val="300000"/>
              </a:lnSpc>
              <a:buNone/>
            </a:pPr>
            <a:r>
              <a:rPr lang="en-IN" sz="2400" b="1" i="0" u="none" strike="noStrike" cap="none" baseline="0" dirty="0">
                <a:solidFill>
                  <a:srgbClr val="7030A0"/>
                </a:solidFill>
                <a:latin typeface="Times New Roman "/>
              </a:rPr>
              <a:t>Renal manifestations: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latin typeface="Times New Roman "/>
              </a:rPr>
              <a:t>1. Renal tubular dysfunction with </a:t>
            </a:r>
            <a:r>
              <a:rPr lang="en-IN" sz="1800" b="0" i="0" u="none" strike="noStrike" cap="none" baseline="0" dirty="0" err="1">
                <a:latin typeface="Times New Roman "/>
              </a:rPr>
              <a:t>nephrocalcinosis</a:t>
            </a:r>
            <a:r>
              <a:rPr lang="en-IN" sz="1800" b="0" i="0" u="none" strike="noStrike" cap="none" baseline="0" dirty="0">
                <a:latin typeface="Times New Roman "/>
              </a:rPr>
              <a:t> (manifesting </a:t>
            </a:r>
            <a:r>
              <a:rPr lang="en-US" sz="1800" b="0" i="0" u="none" strike="noStrike" cap="none" baseline="0" dirty="0">
                <a:latin typeface="Times New Roman "/>
              </a:rPr>
              <a:t>as microscopic hematuria) is not uncommon in WD (strength 1; level of evidence, B).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2. Children on DP should be periodically evaluated for proteinuria </a:t>
            </a:r>
            <a:r>
              <a:rPr lang="en-IN" sz="1800" b="0" i="0" u="none" strike="noStrike" cap="none" baseline="0" dirty="0">
                <a:latin typeface="Times New Roman "/>
              </a:rPr>
              <a:t>to detect drug-induced glomerular </a:t>
            </a:r>
            <a:r>
              <a:rPr lang="en-US" sz="1800" b="0" i="0" u="none" strike="noStrike" cap="none" baseline="0" dirty="0">
                <a:latin typeface="Times New Roman "/>
              </a:rPr>
              <a:t>injury (strength 1; level of evidence, B).</a:t>
            </a:r>
            <a:endParaRPr lang="en-IN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270852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BA5F-72C4-4FCB-A0BA-23836F4235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3608" y="634482"/>
            <a:ext cx="9933992" cy="5156717"/>
          </a:xfrm>
        </p:spPr>
        <p:txBody>
          <a:bodyPr/>
          <a:lstStyle/>
          <a:p>
            <a:pPr marL="0" indent="0" algn="ctr">
              <a:buNone/>
            </a:pPr>
            <a:r>
              <a:rPr lang="en-IN" sz="2400" b="0" i="0" u="none" strike="noStrike" cap="none" baseline="0" dirty="0" err="1">
                <a:solidFill>
                  <a:srgbClr val="7030A0"/>
                </a:solidFill>
                <a:latin typeface="Times New Roman "/>
              </a:rPr>
              <a:t>Hematological</a:t>
            </a:r>
            <a:r>
              <a:rPr lang="en-IN" sz="2400" b="0" i="0" u="none" strike="noStrike" cap="none" baseline="0" dirty="0">
                <a:solidFill>
                  <a:srgbClr val="7030A0"/>
                </a:solidFill>
                <a:latin typeface="Times New Roman "/>
              </a:rPr>
              <a:t> manifestations: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1. Mild </a:t>
            </a:r>
            <a:r>
              <a:rPr lang="en-US" sz="1800" b="0" i="0" u="none" strike="noStrike" cap="none" baseline="0" dirty="0" err="1">
                <a:latin typeface="Times New Roman "/>
              </a:rPr>
              <a:t>coombs</a:t>
            </a:r>
            <a:r>
              <a:rPr lang="en-US" sz="1800" b="0" i="0" u="none" strike="noStrike" cap="none" baseline="0" dirty="0">
                <a:latin typeface="Times New Roman "/>
              </a:rPr>
              <a:t>-negative hemolytic anemia can occur in asymptomatic WD (strength 2; level of evidence, C).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2. Acute severe hemolysis can be an initial manifestation of ALF related to WD (strength 2; level of evidence, C).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3. WD should be suspected in adolescents and young adults with </a:t>
            </a:r>
            <a:r>
              <a:rPr lang="en-US" sz="1800" b="0" i="0" u="none" strike="noStrike" cap="none" baseline="0" dirty="0" err="1">
                <a:latin typeface="Times New Roman "/>
              </a:rPr>
              <a:t>coombs</a:t>
            </a:r>
            <a:r>
              <a:rPr lang="en-US" sz="1800" b="0" i="0" u="none" strike="noStrike" cap="none" baseline="0" dirty="0">
                <a:latin typeface="Times New Roman "/>
              </a:rPr>
              <a:t>-negative hemolytic anemia (strength 2; level </a:t>
            </a:r>
            <a:r>
              <a:rPr lang="en-IN" sz="1800" b="0" i="0" u="none" strike="noStrike" cap="none" baseline="0" dirty="0">
                <a:latin typeface="Times New Roman "/>
              </a:rPr>
              <a:t>of evidence, C).</a:t>
            </a:r>
            <a:endParaRPr lang="en-IN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731462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F5382-92A7-4D3F-BD7B-380D7016C0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78294" y="373224"/>
            <a:ext cx="9999305" cy="5417975"/>
          </a:xfrm>
        </p:spPr>
        <p:txBody>
          <a:bodyPr/>
          <a:lstStyle/>
          <a:p>
            <a:pPr marL="0" indent="0" algn="ctr">
              <a:lnSpc>
                <a:spcPct val="250000"/>
              </a:lnSpc>
              <a:buNone/>
            </a:pPr>
            <a:r>
              <a:rPr lang="en-IN" sz="2400" b="1" i="0" u="none" strike="noStrike" cap="none" baseline="0" dirty="0">
                <a:solidFill>
                  <a:srgbClr val="7030A0"/>
                </a:solidFill>
                <a:latin typeface="Times New Roman "/>
              </a:rPr>
              <a:t>Other system manifestations</a:t>
            </a:r>
            <a:r>
              <a:rPr lang="en-IN" sz="1800" b="0" i="0" u="none" strike="noStrike" cap="none" baseline="0" dirty="0">
                <a:latin typeface="Times New Roman "/>
              </a:rPr>
              <a:t>:</a:t>
            </a:r>
          </a:p>
          <a:p>
            <a:pPr marL="342900" indent="-342900" algn="l">
              <a:lnSpc>
                <a:spcPct val="250000"/>
              </a:lnSpc>
              <a:buAutoNum type="arabicPeriod"/>
            </a:pPr>
            <a:r>
              <a:rPr lang="en-US" sz="1800" b="1" i="0" u="none" strike="noStrike" cap="none" baseline="0" dirty="0">
                <a:latin typeface="Times New Roman "/>
              </a:rPr>
              <a:t>Joint manifestations </a:t>
            </a:r>
            <a:r>
              <a:rPr lang="en-US" sz="1800" b="0" i="0" u="none" strike="noStrike" cap="none" baseline="0" dirty="0">
                <a:latin typeface="Times New Roman "/>
              </a:rPr>
              <a:t>may be the presenting symptoms of WD.</a:t>
            </a:r>
          </a:p>
          <a:p>
            <a:pPr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 "/>
              </a:rPr>
              <a:t> Precocious onset degenerative joint disease (osteoarthritis, chondrocalcinosis) in the second and third decade should raise a suspicion of WD (strength 2; level of evidence, </a:t>
            </a:r>
            <a:r>
              <a:rPr lang="en-IN" sz="1800" b="0" i="0" u="none" strike="noStrike" cap="none" baseline="0" dirty="0">
                <a:latin typeface="Times New Roman "/>
              </a:rPr>
              <a:t>B)</a:t>
            </a:r>
          </a:p>
          <a:p>
            <a:pPr marL="0" indent="0" algn="l">
              <a:lnSpc>
                <a:spcPct val="250000"/>
              </a:lnSpc>
              <a:buNone/>
            </a:pPr>
            <a:r>
              <a:rPr lang="en-US" sz="1800" b="0" i="0" u="none" strike="noStrike" cap="none" baseline="0" dirty="0">
                <a:latin typeface="Times New Roman "/>
              </a:rPr>
              <a:t>2. </a:t>
            </a:r>
            <a:r>
              <a:rPr lang="en-US" sz="1800" b="1" i="0" u="none" strike="noStrike" cap="none" baseline="0" dirty="0">
                <a:latin typeface="Times New Roman "/>
              </a:rPr>
              <a:t>Asymptomatic arrhythmias</a:t>
            </a:r>
            <a:r>
              <a:rPr lang="en-US" sz="1800" b="0" i="0" u="none" strike="noStrike" cap="none" baseline="0" dirty="0">
                <a:latin typeface="Times New Roman "/>
              </a:rPr>
              <a:t> are common, and therefore, a Cardiac evaluation may be routinely performed in all adult patients (strength 1; level of evidence, B).</a:t>
            </a:r>
            <a:endParaRPr lang="en-IN" cap="none" dirty="0">
              <a:latin typeface="Times New Roman "/>
            </a:endParaRPr>
          </a:p>
        </p:txBody>
      </p:sp>
    </p:spTree>
    <p:extLst>
      <p:ext uri="{BB962C8B-B14F-4D97-AF65-F5344CB8AC3E}">
        <p14:creationId xmlns:p14="http://schemas.microsoft.com/office/powerpoint/2010/main" val="325289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C682-5550-4557-83D9-F0034B0E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495595"/>
            <a:ext cx="10364451" cy="1596177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56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D8D4-6188-4C8C-AD1C-ABB8C3CDDA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5656" y="709128"/>
            <a:ext cx="10101943" cy="508207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Serum ceruloplasmin</a:t>
            </a:r>
          </a:p>
          <a:p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level in a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with suspected disease may be suspicious of WD</a:t>
            </a:r>
            <a:r>
              <a:rPr lang="en-US" dirty="0"/>
              <a:t>.</a:t>
            </a:r>
          </a:p>
          <a:p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values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falsely normal in acute inflammation (ceruloplasmin is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acute phase reactant).</a:t>
            </a:r>
          </a:p>
          <a:p>
            <a:pPr>
              <a:lnSpc>
                <a:spcPct val="250000"/>
              </a:lnSpc>
            </a:pP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ceruloplasmin is typically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in neuropsychiatric disease compared with liver disease</a:t>
            </a:r>
            <a:endParaRPr lang="en-IN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15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8" end="2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charRg st="188" end="2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039E5AE-C49A-4B6B-A741-AF64DEB7696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48575196"/>
              </p:ext>
            </p:extLst>
          </p:nvPr>
        </p:nvGraphicFramePr>
        <p:xfrm>
          <a:off x="6615403" y="1399592"/>
          <a:ext cx="5374434" cy="3778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217">
                  <a:extLst>
                    <a:ext uri="{9D8B030D-6E8A-4147-A177-3AD203B41FA5}">
                      <a16:colId xmlns:a16="http://schemas.microsoft.com/office/drawing/2014/main" val="2481765402"/>
                    </a:ext>
                  </a:extLst>
                </a:gridCol>
                <a:gridCol w="2687217">
                  <a:extLst>
                    <a:ext uri="{9D8B030D-6E8A-4147-A177-3AD203B41FA5}">
                      <a16:colId xmlns:a16="http://schemas.microsoft.com/office/drawing/2014/main" val="4065099174"/>
                    </a:ext>
                  </a:extLst>
                </a:gridCol>
              </a:tblGrid>
              <a:tr h="1139226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latin typeface="AdvOT223abdbc"/>
                        </a:rPr>
                        <a:t>Normal values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latin typeface="AdvOT223abdbc"/>
                        </a:rPr>
                        <a:t>20 to 40 mg/dl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85376"/>
                  </a:ext>
                </a:extLst>
              </a:tr>
              <a:tr h="1278158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latin typeface="AdvOT223abdbc"/>
                        </a:rPr>
                        <a:t>strongly favor the diagnosis of WD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latin typeface="AdvOT223abdbc"/>
                        </a:rPr>
                        <a:t>&lt;10 mg/dl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51483"/>
                  </a:ext>
                </a:extLst>
              </a:tr>
              <a:tr h="1361514"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none" strike="noStrike" baseline="0" dirty="0">
                          <a:latin typeface="AdvOT223abdbc"/>
                        </a:rPr>
                        <a:t>Patients &amp; about 20% of heterozygotes.</a:t>
                      </a:r>
                      <a:endParaRPr lang="en-IN" b="1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latin typeface="AdvOT223abdbc"/>
                        </a:rPr>
                        <a:t>between 10 and 20 mg/dl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3745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6070484-1D9C-430F-BD33-8F3BEC76F8E8}"/>
              </a:ext>
            </a:extLst>
          </p:cNvPr>
          <p:cNvSpPr txBox="1"/>
          <p:nvPr/>
        </p:nvSpPr>
        <p:spPr>
          <a:xfrm>
            <a:off x="1380931" y="606490"/>
            <a:ext cx="5234472" cy="5755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Ceruloplasmin levels may be decreased in patients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other causes of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cirrhosis, malabsorption, and renal </a:t>
            </a:r>
            <a:r>
              <a:rPr lang="en-IN" sz="1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disease.</a:t>
            </a:r>
          </a:p>
          <a:p>
            <a:pPr marL="285750" indent="-285750" algn="l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serum ceruloplasmin levels alone cannot be</a:t>
            </a:r>
          </a:p>
          <a:p>
            <a:pPr algn="l">
              <a:lnSpc>
                <a:spcPct val="300000"/>
              </a:lnSpc>
            </a:pPr>
            <a:r>
              <a:rPr lang="en-US" sz="18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relied upon to make a diagnosis of WD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although very low levels below 5 mg/dl are highly suggestive of WD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9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11980-CAED-495C-B420-D2C995A45D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9632" y="914400"/>
            <a:ext cx="10017967" cy="4876799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250000"/>
              </a:lnSpc>
              <a:buNone/>
            </a:pPr>
            <a:r>
              <a:rPr lang="en-US" sz="24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Twenty-four–hour urinary copper assay</a:t>
            </a:r>
          </a:p>
          <a:p>
            <a:pPr>
              <a:lnSpc>
                <a:spcPct val="250000"/>
              </a:lnSpc>
            </a:pP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Reflects the serum free copper level.</a:t>
            </a: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excellent test in symptomatic patients, but may be false negative in those who are asymptomatic.</a:t>
            </a: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&gt;100 mcg/dl is considered virtually diagnostic, but recent studies have shown that lowering the cutoff levels to 40 mcg/dl for asymptomatic patients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the sensitivity</a:t>
            </a:r>
            <a:endParaRPr lang="en-IN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8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43647-36B3-4A9A-A394-AF55EF265F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0302" y="727788"/>
            <a:ext cx="10027298" cy="5645020"/>
          </a:xfrm>
        </p:spPr>
        <p:txBody>
          <a:bodyPr/>
          <a:lstStyle/>
          <a:p>
            <a:pPr algn="l">
              <a:lnSpc>
                <a:spcPct val="200000"/>
              </a:lnSpc>
            </a:pP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KF ring is highly specific for WD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its absence does not rule out the diagnosis (strength 1; level of evidence, A).</a:t>
            </a:r>
          </a:p>
          <a:p>
            <a:pPr algn="l">
              <a:lnSpc>
                <a:spcPct val="200000"/>
              </a:lnSpc>
            </a:pPr>
            <a:r>
              <a:rPr lang="en-US" sz="1800" b="1" i="0" u="none" strike="noStrike" cap="non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Serum total copper has no role in the diagnosis of wd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(strength 1; level of evidence, a).</a:t>
            </a:r>
          </a:p>
          <a:p>
            <a:pPr algn="l">
              <a:lnSpc>
                <a:spcPct val="200000"/>
              </a:lnSpc>
            </a:pP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degree of hemolysis in the setting of liver disease that is </a:t>
            </a:r>
            <a:r>
              <a:rPr lang="en-US" sz="1800" b="1" i="0" u="none" strike="noStrike" cap="non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coombs</a:t>
            </a: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-negative heightens the suspicion of wd (strength 2; level of evidence, a).</a:t>
            </a:r>
          </a:p>
          <a:p>
            <a:pPr algn="l">
              <a:lnSpc>
                <a:spcPct val="200000"/>
              </a:lnSpc>
            </a:pP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presence of significant hemolysis in an individual with </a:t>
            </a:r>
            <a:r>
              <a:rPr lang="en-US" sz="1800" b="1" i="0" u="none" strike="noStrike" cap="non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</a:t>
            </a:r>
            <a:r>
              <a:rPr lang="en-US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almost always due to wd (strength 2; level of evidence, </a:t>
            </a:r>
            <a:r>
              <a:rPr lang="en-IN" sz="1800" b="1" i="0" u="none" strike="noStrike" cap="non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a).</a:t>
            </a:r>
            <a:endParaRPr lang="en-IN" b="1" cap="non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87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8DFFA-DF1E-4431-B9DA-FD4AEE7AB3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66326" y="1004596"/>
            <a:ext cx="10036629" cy="4848807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biopsy and liver copper:</a:t>
            </a:r>
          </a:p>
          <a:p>
            <a:pPr>
              <a:lnSpc>
                <a:spcPct val="2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There are no histopathological features 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pathognomic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WD (strength 2; level of evidence, A).</a:t>
            </a:r>
          </a:p>
          <a:p>
            <a:pPr>
              <a:lnSpc>
                <a:spcPct val="2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Liver copper estimation has limited usefulness due to nonavailability of the test as well as logistic and quality issues (strength 2; level of evidence, A).</a:t>
            </a:r>
          </a:p>
          <a:p>
            <a:pPr>
              <a:lnSpc>
                <a:spcPct val="2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Histochemical stains for copper may only provide supportive evidence for diagnosis of WD (strength 2; level of evidence,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b).</a:t>
            </a:r>
          </a:p>
        </p:txBody>
      </p:sp>
    </p:spTree>
    <p:extLst>
      <p:ext uri="{BB962C8B-B14F-4D97-AF65-F5344CB8AC3E}">
        <p14:creationId xmlns:p14="http://schemas.microsoft.com/office/powerpoint/2010/main" val="320768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DBFD1-2E90-48AE-830B-662576B419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6954" y="699796"/>
            <a:ext cx="9980645" cy="5091403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IN" sz="2400" b="1" i="0" u="none" strike="noStrike" cap="non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resonance imaging brain</a:t>
            </a:r>
          </a:p>
          <a:p>
            <a:pPr algn="l">
              <a:lnSpc>
                <a:spcPct val="200000"/>
              </a:lnSpc>
            </a:pPr>
            <a:r>
              <a:rPr lang="en-IN" sz="1800" b="1" i="0" u="none" strike="noStrike" cap="non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“Face of giant panda”(14.3%)</a:t>
            </a:r>
          </a:p>
          <a:p>
            <a:pPr algn="l">
              <a:lnSpc>
                <a:spcPct val="200000"/>
              </a:lnSpc>
            </a:pPr>
            <a:r>
              <a:rPr lang="en-IN" sz="1800" b="1" i="0" u="none" strike="noStrike" cap="non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Tectal</a:t>
            </a:r>
            <a:r>
              <a:rPr lang="en-IN" sz="1800" b="1" i="0" u="none" strike="noStrike" cap="non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plate hyperintensity (75%):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of brain with certain features such as </a:t>
            </a:r>
            <a:r>
              <a:rPr lang="en-US" sz="18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tectal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plate hyperintensity is pathognomonic of WD (strength 2; level of 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evidence, B).</a:t>
            </a:r>
          </a:p>
          <a:p>
            <a:pPr algn="l">
              <a:lnSpc>
                <a:spcPct val="200000"/>
              </a:lnSpc>
            </a:pP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Central pontine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myelinolysis–like abnormalities (62.5%), and concurrent signal changes in basal ganglia, thalamus, and brainstem</a:t>
            </a:r>
          </a:p>
          <a:p>
            <a:pPr algn="l">
              <a:lnSpc>
                <a:spcPct val="2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features when present are virtually pathognomonic </a:t>
            </a:r>
            <a:r>
              <a:rPr lang="en-IN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WD.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0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2955E-D8BE-430B-84E7-D4F3FED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5EFFA-52F6-45AA-ABE7-557D007E766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04686F-ACF3-496F-9293-9CAC09227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38" t="21632" r="25841" b="9019"/>
          <a:stretch/>
        </p:blipFill>
        <p:spPr>
          <a:xfrm>
            <a:off x="21458" y="0"/>
            <a:ext cx="12170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2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821AB-08D7-4CAA-A958-86EA62C85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3474EB-5021-4B85-8E21-AB44DC1453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0000" t="16710" r="17710" b="15441"/>
          <a:stretch/>
        </p:blipFill>
        <p:spPr>
          <a:xfrm>
            <a:off x="844420" y="0"/>
            <a:ext cx="10503159" cy="6858000"/>
          </a:xfrm>
        </p:spPr>
      </p:pic>
    </p:spTree>
    <p:extLst>
      <p:ext uri="{BB962C8B-B14F-4D97-AF65-F5344CB8AC3E}">
        <p14:creationId xmlns:p14="http://schemas.microsoft.com/office/powerpoint/2010/main" val="403472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6CAF7-F925-4495-9956-910F8A9F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F30BC3-B5D9-4CA1-85C4-D2B3A78979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0000" t="49408" r="24608" b="33523"/>
          <a:stretch/>
        </p:blipFill>
        <p:spPr>
          <a:xfrm>
            <a:off x="5302898" y="1029705"/>
            <a:ext cx="6267744" cy="361360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95B7B8-E03F-4DEE-8912-DC0FA3D5D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09" t="19728" r="25306" b="11428"/>
          <a:stretch/>
        </p:blipFill>
        <p:spPr>
          <a:xfrm>
            <a:off x="0" y="0"/>
            <a:ext cx="4460033" cy="677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4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B7F41-52B4-431B-8B75-A2FBC56F3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4381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  <a:endParaRPr lang="en-IN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2F28C-FCF3-4B58-AB07-BF2426C355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4358" y="1362270"/>
            <a:ext cx="10223241" cy="442893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IN" b="1" cap="none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D-penicillamine</a:t>
            </a:r>
          </a:p>
          <a:p>
            <a:pPr>
              <a:lnSpc>
                <a:spcPct val="2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DP is the preferred standard therapy for WD</a:t>
            </a:r>
          </a:p>
          <a:p>
            <a:pPr>
              <a:lnSpc>
                <a:spcPct val="200000"/>
              </a:lnSpc>
            </a:pP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DP binds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copper through disulfide bonds, and every gram promotes urinary excretion of 200 mg of copper.</a:t>
            </a:r>
          </a:p>
          <a:p>
            <a:pPr>
              <a:lnSpc>
                <a:spcPct val="2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also induces hepatic metallothionein, a cytosolic metal-binding protein that sequesters copper, and renders it nontoxic.</a:t>
            </a:r>
            <a:endParaRPr lang="en-IN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29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E5575-A161-44D7-ABFF-8A9032280E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9632" y="438540"/>
            <a:ext cx="10017967" cy="5352660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Hepatic Cu levels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 during the first year but remain above normal for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years.</a:t>
            </a:r>
          </a:p>
          <a:p>
            <a:pPr>
              <a:lnSpc>
                <a:spcPct val="3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neurological WD, a </a:t>
            </a:r>
            <a:r>
              <a:rPr lang="en-US" b="1" cap="none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paradoxical worsening of symptoms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occasionally observed after starting DP :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attributed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sudden mobilization of free copper from neurological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tissues.</a:t>
            </a:r>
          </a:p>
          <a:p>
            <a:pPr>
              <a:lnSpc>
                <a:spcPct val="30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dose of DP is 20 mg/kg/day in children, while adults receive 750–1500 mg per day in 2–3 divided doses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an empty stomach.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442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E089-697A-485E-8FA3-0848245D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273FD-586D-4DF0-B0AC-80F5EE10BE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32E60E-06A7-4049-A01C-20DA68845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97" t="29524" r="19796" b="24898"/>
          <a:stretch/>
        </p:blipFill>
        <p:spPr>
          <a:xfrm>
            <a:off x="0" y="-15322"/>
            <a:ext cx="12192000" cy="687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9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F978-408C-4211-92B8-A6AE1BD37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1081EB-B3CF-4EA9-AF49-8DFFF142E72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7914" t="19980" r="19396" b="7267"/>
          <a:stretch/>
        </p:blipFill>
        <p:spPr>
          <a:xfrm>
            <a:off x="0" y="-70622"/>
            <a:ext cx="12192000" cy="6928622"/>
          </a:xfrm>
        </p:spPr>
      </p:pic>
    </p:spTree>
    <p:extLst>
      <p:ext uri="{BB962C8B-B14F-4D97-AF65-F5344CB8AC3E}">
        <p14:creationId xmlns:p14="http://schemas.microsoft.com/office/powerpoint/2010/main" val="114717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DE804-2598-4B5D-81BE-081EC3B7F8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40970" y="895740"/>
            <a:ext cx="10036629" cy="4895460"/>
          </a:xfrm>
        </p:spPr>
        <p:txBody>
          <a:bodyPr/>
          <a:lstStyle/>
          <a:p>
            <a:pPr marL="0" indent="0">
              <a:buNone/>
            </a:pPr>
            <a:r>
              <a:rPr lang="en-IN" sz="2400" b="0" i="0" u="none" strike="noStrike" cap="none" baseline="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Trientine</a:t>
            </a:r>
            <a:endParaRPr lang="en-IN" sz="2400" b="0" i="0" u="none" strike="noStrike" cap="none" baseline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en-IN" sz="18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Trientine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(triethylenetetramine-2-hydrochloride) is a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chelator with a mechanism of action similar to DP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Dosage is 750–1500 mg/day in 3 divided doses on empty stomach for adults (20 mg/kg/ 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for children).</a:t>
            </a:r>
          </a:p>
          <a:p>
            <a:pPr algn="l">
              <a:lnSpc>
                <a:spcPct val="250000"/>
              </a:lnSpc>
            </a:pPr>
            <a:r>
              <a:rPr lang="en-IN" sz="1800" b="0" i="0" u="none" strike="noStrike" cap="non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Trientine</a:t>
            </a:r>
            <a:r>
              <a:rPr lang="en-IN" sz="1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also cause paradoxical worsening in neurological WD, hence, it should be started in low doses and increased 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slowly similar to DP.</a:t>
            </a:r>
          </a:p>
        </p:txBody>
      </p:sp>
    </p:spTree>
    <p:extLst>
      <p:ext uri="{BB962C8B-B14F-4D97-AF65-F5344CB8AC3E}">
        <p14:creationId xmlns:p14="http://schemas.microsoft.com/office/powerpoint/2010/main" val="28850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72530-55C4-4583-9361-B440576CE9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2980" y="867748"/>
            <a:ext cx="10064620" cy="4923452"/>
          </a:xfrm>
        </p:spPr>
        <p:txBody>
          <a:bodyPr/>
          <a:lstStyle/>
          <a:p>
            <a:pPr marL="0" indent="0" algn="l">
              <a:buNone/>
            </a:pPr>
            <a:r>
              <a:rPr lang="en-IN" sz="2400" b="0" i="0" u="none" strike="noStrike" cap="non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Zinc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by </a:t>
            </a:r>
            <a:r>
              <a:rPr lang="en-US" sz="1800" b="1" i="0" u="none" strike="noStrike" cap="non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inducing metallothionein in enterocytes 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preferentially binds absorbed cu, sequesters it in the enterocytes, and prevents its entry into the portal circulation.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the enterocytes are naturally sloughed into the lumen, copper is excreted in the feces. 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Zinc also </a:t>
            </a:r>
            <a:r>
              <a:rPr lang="en-US" sz="1800" b="1" i="0" u="none" strike="noStrike" cap="non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induces metallothionein in hepatocytes </a:t>
            </a:r>
            <a:r>
              <a:rPr lang="en-US" sz="1800" b="0" i="0" u="none" strike="noStrike" cap="non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protects 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cu toxicity</a:t>
            </a:r>
            <a:r>
              <a:rPr lang="en-IN" sz="1800" b="0" i="0" u="none" strike="noStrike" baseline="0" dirty="0">
                <a:latin typeface="AdvOT223abdbc"/>
              </a:rPr>
              <a:t>.</a:t>
            </a:r>
            <a:endParaRPr lang="en-IN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9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22C43-6681-45C6-87C3-C7D13F1308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2980" y="802434"/>
            <a:ext cx="10064620" cy="4988766"/>
          </a:xfrm>
        </p:spPr>
        <p:txBody>
          <a:bodyPr/>
          <a:lstStyle/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action and takes much longer to achieve a negative </a:t>
            </a:r>
            <a:r>
              <a:rPr lang="en-IN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balance</a:t>
            </a:r>
          </a:p>
          <a:p>
            <a:pPr algn="l">
              <a:lnSpc>
                <a:spcPct val="300000"/>
              </a:lnSpc>
            </a:pPr>
            <a:r>
              <a:rPr lang="en-US" sz="1800" b="1" i="0" u="none" strike="noStrike" cap="non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effective as first-line therapy in symptomatic </a:t>
            </a:r>
            <a:r>
              <a:rPr lang="en-IN" sz="1800" b="1" i="0" u="none" strike="noStrike" cap="non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disease.</a:t>
            </a:r>
          </a:p>
          <a:p>
            <a:pPr algn="l">
              <a:lnSpc>
                <a:spcPct val="300000"/>
              </a:lnSpc>
            </a:pP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Acetate salts are preferred because of lesser incidence of gastric side effects.</a:t>
            </a:r>
          </a:p>
          <a:p>
            <a:pPr algn="l">
              <a:lnSpc>
                <a:spcPct val="300000"/>
              </a:lnSpc>
            </a:pPr>
            <a:r>
              <a:rPr lang="en-IN" sz="1800" b="0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Adults require </a:t>
            </a:r>
            <a:r>
              <a:rPr lang="en-US" sz="1800" b="0" i="0" u="none" strike="noStrike" cap="none" baseline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150 mg/day of elemental zinc in 3 divided doses</a:t>
            </a:r>
            <a:r>
              <a:rPr lang="en-US" sz="1800" b="0" i="0" u="none" strike="noStrike" cap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whereas children and those under 50 kg are given only 75 mg/day.</a:t>
            </a:r>
          </a:p>
          <a:p>
            <a:pPr algn="l">
              <a:lnSpc>
                <a:spcPct val="300000"/>
              </a:lnSpc>
            </a:pPr>
            <a:endParaRPr lang="en-US" sz="1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973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CD996-6CA8-4399-A198-8771309A8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C41F-85B5-4B02-A51D-C3D41397D53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79BE67-CF32-41D5-9CAA-F270D5F879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91" t="28435" r="38930" b="41225"/>
          <a:stretch/>
        </p:blipFill>
        <p:spPr>
          <a:xfrm>
            <a:off x="485190" y="774439"/>
            <a:ext cx="11296767" cy="450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9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2C00E-8B41-4DBF-A7F0-8DFB4CAB3B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5698" y="774442"/>
            <a:ext cx="10241902" cy="5016758"/>
          </a:xfrm>
        </p:spPr>
        <p:txBody>
          <a:bodyPr/>
          <a:lstStyle/>
          <a:p>
            <a:pPr marL="0" indent="0">
              <a:lnSpc>
                <a:spcPct val="250000"/>
              </a:lnSpc>
              <a:buNone/>
            </a:pPr>
            <a:r>
              <a:rPr lang="en-IN" b="1" cap="none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</a:t>
            </a:r>
            <a:r>
              <a:rPr lang="en-IN" b="1" cap="none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tetrathiomolybdate</a:t>
            </a:r>
            <a:endParaRPr lang="en-IN" b="1" cap="none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binds to the copper in the food, thus preventing its absorption.</a:t>
            </a: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taken on empty stomach, it is absorbed into the blood and forms a complex with circulating copper preventing cellular uptake, leading to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excretion in urine.</a:t>
            </a:r>
          </a:p>
          <a:p>
            <a:pPr>
              <a:lnSpc>
                <a:spcPct val="250000"/>
              </a:lnSpc>
            </a:pP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dosage used is 20 mg 3 times a day with meals and 20 mg 3 times a day in between the </a:t>
            </a:r>
            <a:r>
              <a:rPr lang="en-IN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meals.</a:t>
            </a:r>
          </a:p>
        </p:txBody>
      </p:sp>
    </p:spTree>
    <p:extLst>
      <p:ext uri="{BB962C8B-B14F-4D97-AF65-F5344CB8AC3E}">
        <p14:creationId xmlns:p14="http://schemas.microsoft.com/office/powerpoint/2010/main" val="330436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5537-2BA0-4A9C-8901-C53D2EE205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8334" y="690466"/>
            <a:ext cx="10139265" cy="51007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800" dirty="0">
                <a:solidFill>
                  <a:srgbClr val="7030A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TREATMENT PHASES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9F397C7-E2FD-4438-B7EA-FE33C97E23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901499"/>
              </p:ext>
            </p:extLst>
          </p:nvPr>
        </p:nvGraphicFramePr>
        <p:xfrm>
          <a:off x="2031999" y="719666"/>
          <a:ext cx="847426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0246CD4-8706-442D-8D15-C05CEF87F93C}"/>
              </a:ext>
            </a:extLst>
          </p:cNvPr>
          <p:cNvSpPr txBox="1"/>
          <p:nvPr/>
        </p:nvSpPr>
        <p:spPr>
          <a:xfrm>
            <a:off x="538066" y="1066800"/>
            <a:ext cx="2876938" cy="4993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reduce the body copper levels to subtoxic </a:t>
            </a:r>
            <a:r>
              <a:rPr lang="en-IN" sz="18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 has traditionally been the drug of choice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18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 and zinc </a:t>
            </a:r>
            <a:r>
              <a:rPr lang="en-IN" sz="1800" b="1" i="0" u="none" strike="noStrike" baseline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sulfate</a:t>
            </a:r>
            <a:endParaRPr lang="en-IN" sz="1800" b="1" i="0" u="none" strike="noStrike" baseline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US" sz="18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both effective in the majority of neuro-WD patients.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B2E3B-A4F6-421B-84B9-5913F24515E8}"/>
              </a:ext>
            </a:extLst>
          </p:cNvPr>
          <p:cNvSpPr txBox="1"/>
          <p:nvPr/>
        </p:nvSpPr>
        <p:spPr>
          <a:xfrm>
            <a:off x="9713167" y="797269"/>
            <a:ext cx="2211356" cy="4820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lifelong therapy </a:t>
            </a:r>
          </a:p>
          <a:p>
            <a:pPr marL="285750" indent="-285750" algn="l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prevents copper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reaccumulation</a:t>
            </a:r>
            <a:endParaRPr lang="en-US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endParaRPr lang="en-US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Zinc, is the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of choice.</a:t>
            </a:r>
          </a:p>
          <a:p>
            <a:pPr algn="l">
              <a:lnSpc>
                <a:spcPct val="250000"/>
              </a:lnSpc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50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  <p:bldP spid="5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52A6F-CEDB-4C30-8BE7-955D24647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04EFBF-C9B0-451A-BAE3-BB11F22EF86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0000" t="26519" r="10660" b="10809"/>
          <a:stretch/>
        </p:blipFill>
        <p:spPr>
          <a:xfrm>
            <a:off x="1259632" y="65314"/>
            <a:ext cx="8882743" cy="6301253"/>
          </a:xfrm>
        </p:spPr>
      </p:pic>
    </p:spTree>
    <p:extLst>
      <p:ext uri="{BB962C8B-B14F-4D97-AF65-F5344CB8AC3E}">
        <p14:creationId xmlns:p14="http://schemas.microsoft.com/office/powerpoint/2010/main" val="305529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627EA-88F9-49B0-9CCE-7E4E36586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941DF4-9F0A-4122-943F-7B8AED3A68F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0000" t="23794" r="11119" b="17621"/>
          <a:stretch/>
        </p:blipFill>
        <p:spPr>
          <a:xfrm>
            <a:off x="1987421" y="475924"/>
            <a:ext cx="7324530" cy="6208043"/>
          </a:xfrm>
        </p:spPr>
      </p:pic>
    </p:spTree>
    <p:extLst>
      <p:ext uri="{BB962C8B-B14F-4D97-AF65-F5344CB8AC3E}">
        <p14:creationId xmlns:p14="http://schemas.microsoft.com/office/powerpoint/2010/main" val="20266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71AA-2CE9-40AB-AB44-640128DD9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AE7B99-B69A-4CFB-9F4D-D945D64F139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0404" t="39599" r="50000" b="13787"/>
          <a:stretch/>
        </p:blipFill>
        <p:spPr>
          <a:xfrm>
            <a:off x="1119674" y="219139"/>
            <a:ext cx="9694506" cy="6419721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2595AA-FFEB-44C7-BE89-3902F6EA6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38" t="24612" r="50000" b="20345"/>
          <a:stretch/>
        </p:blipFill>
        <p:spPr>
          <a:xfrm>
            <a:off x="1119673" y="286899"/>
            <a:ext cx="9676435" cy="635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0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DE122-821F-4E3A-B01D-134FD6169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714834-A428-43FA-BFD0-859EBAD87D4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2C9355A-FE92-46EB-8090-D67B08373F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72" t="20448" r="50000" b="33524"/>
          <a:stretch/>
        </p:blipFill>
        <p:spPr>
          <a:xfrm>
            <a:off x="1474235" y="618516"/>
            <a:ext cx="9265300" cy="584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6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F2DB-16FF-46AD-A5F0-71AB9C127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7B15D78-BFB7-4564-BE49-21BE5A87EB0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0404" t="38509" r="50000" b="12170"/>
          <a:stretch/>
        </p:blipFill>
        <p:spPr>
          <a:xfrm>
            <a:off x="1194318" y="531251"/>
            <a:ext cx="8416213" cy="5896780"/>
          </a:xfrm>
        </p:spPr>
      </p:pic>
    </p:spTree>
    <p:extLst>
      <p:ext uri="{BB962C8B-B14F-4D97-AF65-F5344CB8AC3E}">
        <p14:creationId xmlns:p14="http://schemas.microsoft.com/office/powerpoint/2010/main" val="135278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8B3A6-5F6E-450F-B2AE-A6105B83D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167399"/>
            <a:ext cx="10364451" cy="1596177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81419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378</TotalTime>
  <Words>2326</Words>
  <Application>Microsoft Office PowerPoint</Application>
  <PresentationFormat>Widescreen</PresentationFormat>
  <Paragraphs>223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AdvOT223abdbc</vt:lpstr>
      <vt:lpstr>AdvOT223abdbc+20</vt:lpstr>
      <vt:lpstr>AdvOTc67769c5.BI</vt:lpstr>
      <vt:lpstr>Arial</vt:lpstr>
      <vt:lpstr>Times New Roman</vt:lpstr>
      <vt:lpstr>Times New Roman </vt:lpstr>
      <vt:lpstr>Tw Cen MT</vt:lpstr>
      <vt:lpstr>Wingdings</vt:lpstr>
      <vt:lpstr>Droplet</vt:lpstr>
      <vt:lpstr>Wilson’s Disease: Clinical Practice Guidelines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manifestations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SETHUNATH M S</cp:lastModifiedBy>
  <cp:revision>64</cp:revision>
  <dcterms:created xsi:type="dcterms:W3CDTF">2021-10-31T15:22:53Z</dcterms:created>
  <dcterms:modified xsi:type="dcterms:W3CDTF">2021-11-02T16:49:31Z</dcterms:modified>
</cp:coreProperties>
</file>