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64" r:id="rId5"/>
    <p:sldId id="265" r:id="rId6"/>
    <p:sldId id="262" r:id="rId7"/>
    <p:sldId id="266" r:id="rId8"/>
    <p:sldId id="268" r:id="rId9"/>
    <p:sldId id="267" r:id="rId10"/>
    <p:sldId id="258" r:id="rId11"/>
    <p:sldId id="259" r:id="rId12"/>
    <p:sldId id="260" r:id="rId13"/>
    <p:sldId id="269" r:id="rId14"/>
    <p:sldId id="270" r:id="rId15"/>
    <p:sldId id="261" r:id="rId16"/>
    <p:sldId id="273" r:id="rId17"/>
    <p:sldId id="272" r:id="rId18"/>
    <p:sldId id="271" r:id="rId19"/>
    <p:sldId id="275"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26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0A42FA-CD1F-4C19-8A1B-950A8EB95511}" type="datetimeFigureOut">
              <a:rPr lang="en-US" smtClean="0"/>
              <a:t>11/2/2021</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54D97A6C-96BF-42D1-998B-F67D3CCCE61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7017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A42FA-CD1F-4C19-8A1B-950A8EB9551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7A6C-96BF-42D1-998B-F67D3CCCE615}"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628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A42FA-CD1F-4C19-8A1B-950A8EB9551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7A6C-96BF-42D1-998B-F67D3CCCE615}"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87077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ED0A42FA-CD1F-4C19-8A1B-950A8EB95511}" type="datetimeFigureOut">
              <a:rPr lang="en-US" smtClean="0"/>
              <a:t>11/2/2021</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54D97A6C-96BF-42D1-998B-F67D3CCCE615}"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890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D0A42FA-CD1F-4C19-8A1B-950A8EB9551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7A6C-96BF-42D1-998B-F67D3CCCE61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1891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0A42FA-CD1F-4C19-8A1B-950A8EB9551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97A6C-96BF-42D1-998B-F67D3CCCE61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3197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0A42FA-CD1F-4C19-8A1B-950A8EB95511}"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97A6C-96BF-42D1-998B-F67D3CCCE615}"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0509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0A42FA-CD1F-4C19-8A1B-950A8EB9551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97A6C-96BF-42D1-998B-F67D3CCCE615}"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028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A42FA-CD1F-4C19-8A1B-950A8EB95511}"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97A6C-96BF-42D1-998B-F67D3CCCE615}" type="slidenum">
              <a:rPr lang="en-US" smtClean="0"/>
              <a:t>‹#›</a:t>
            </a:fld>
            <a:endParaRPr lang="en-US"/>
          </a:p>
        </p:txBody>
      </p:sp>
    </p:spTree>
    <p:extLst>
      <p:ext uri="{BB962C8B-B14F-4D97-AF65-F5344CB8AC3E}">
        <p14:creationId xmlns:p14="http://schemas.microsoft.com/office/powerpoint/2010/main" val="200355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0A42FA-CD1F-4C19-8A1B-950A8EB9551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97A6C-96BF-42D1-998B-F67D3CCCE61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6874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ED0A42FA-CD1F-4C19-8A1B-950A8EB95511}" type="datetimeFigureOut">
              <a:rPr lang="en-US" smtClean="0"/>
              <a:t>11/2/2021</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54D97A6C-96BF-42D1-998B-F67D3CCCE615}"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48607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0A42FA-CD1F-4C19-8A1B-950A8EB95511}" type="datetimeFigureOut">
              <a:rPr lang="en-US" smtClean="0"/>
              <a:t>11/2/2021</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54D97A6C-96BF-42D1-998B-F67D3CCCE615}" type="slidenum">
              <a:rPr lang="en-US" smtClean="0"/>
              <a:t>‹#›</a:t>
            </a:fld>
            <a:endParaRPr lang="en-US"/>
          </a:p>
        </p:txBody>
      </p:sp>
    </p:spTree>
    <p:extLst>
      <p:ext uri="{BB962C8B-B14F-4D97-AF65-F5344CB8AC3E}">
        <p14:creationId xmlns:p14="http://schemas.microsoft.com/office/powerpoint/2010/main" val="2618410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9241519-6EA3-4422-AC3D-2A591BD38C87}"/>
              </a:ext>
            </a:extLst>
          </p:cNvPr>
          <p:cNvSpPr>
            <a:spLocks noGrp="1"/>
          </p:cNvSpPr>
          <p:nvPr>
            <p:ph type="ctrTitle"/>
          </p:nvPr>
        </p:nvSpPr>
        <p:spPr>
          <a:xfrm>
            <a:off x="1190624" y="569357"/>
            <a:ext cx="9953626" cy="1863962"/>
          </a:xfrm>
        </p:spPr>
        <p:txBody>
          <a:bodyPr>
            <a:noAutofit/>
          </a:bodyPr>
          <a:lstStyle/>
          <a:p>
            <a:r>
              <a:rPr lang="en-US" sz="3600" b="1" dirty="0">
                <a:solidFill>
                  <a:schemeClr val="accent1">
                    <a:lumMod val="75000"/>
                  </a:schemeClr>
                </a:solidFill>
              </a:rPr>
              <a:t>Vericiguat in Patients with</a:t>
            </a:r>
            <a:br>
              <a:rPr lang="en-US" sz="3600" b="1" dirty="0">
                <a:solidFill>
                  <a:schemeClr val="accent1">
                    <a:lumMod val="75000"/>
                  </a:schemeClr>
                </a:solidFill>
              </a:rPr>
            </a:br>
            <a:r>
              <a:rPr lang="en-US" sz="3600" b="1" dirty="0">
                <a:solidFill>
                  <a:schemeClr val="accent1">
                    <a:lumMod val="75000"/>
                  </a:schemeClr>
                </a:solidFill>
              </a:rPr>
              <a:t>Heart Failure and Reduced Ejection Fraction</a:t>
            </a:r>
          </a:p>
        </p:txBody>
      </p:sp>
      <p:sp>
        <p:nvSpPr>
          <p:cNvPr id="17" name="Subtitle 16">
            <a:extLst>
              <a:ext uri="{FF2B5EF4-FFF2-40B4-BE49-F238E27FC236}">
                <a16:creationId xmlns:a16="http://schemas.microsoft.com/office/drawing/2014/main" id="{21A8AF39-CFBE-482B-9779-4673F28F1553}"/>
              </a:ext>
            </a:extLst>
          </p:cNvPr>
          <p:cNvSpPr>
            <a:spLocks noGrp="1"/>
          </p:cNvSpPr>
          <p:nvPr>
            <p:ph type="subTitle" idx="1"/>
          </p:nvPr>
        </p:nvSpPr>
        <p:spPr>
          <a:xfrm>
            <a:off x="1354653" y="2624606"/>
            <a:ext cx="8637072" cy="1071095"/>
          </a:xfrm>
        </p:spPr>
        <p:txBody>
          <a:bodyPr>
            <a:normAutofit lnSpcReduction="10000"/>
          </a:bodyPr>
          <a:lstStyle/>
          <a:p>
            <a:r>
              <a:rPr lang="en-US" sz="2800" b="1" i="0" dirty="0">
                <a:solidFill>
                  <a:srgbClr val="C00000"/>
                </a:solidFill>
                <a:effectLst/>
                <a:latin typeface="Times New Roman" panose="02020603050405020304" pitchFamily="18" charset="0"/>
              </a:rPr>
              <a:t>VICTORIA</a:t>
            </a:r>
            <a:r>
              <a:rPr lang="en-US" b="0" i="0" dirty="0">
                <a:solidFill>
                  <a:srgbClr val="000000"/>
                </a:solidFill>
                <a:effectLst/>
                <a:latin typeface="Times New Roman" panose="02020603050405020304" pitchFamily="18" charset="0"/>
              </a:rPr>
              <a:t> ( </a:t>
            </a:r>
            <a:r>
              <a:rPr lang="en-US" sz="2400" b="0" i="0" dirty="0" err="1">
                <a:solidFill>
                  <a:srgbClr val="000000"/>
                </a:solidFill>
                <a:effectLst/>
                <a:latin typeface="Times New Roman" panose="02020603050405020304" pitchFamily="18" charset="0"/>
              </a:rPr>
              <a:t>VerICiguaT</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GlObal</a:t>
            </a:r>
            <a:r>
              <a:rPr lang="en-US" sz="2400" b="0" i="0" dirty="0">
                <a:solidFill>
                  <a:srgbClr val="000000"/>
                </a:solidFill>
                <a:effectLst/>
                <a:latin typeface="Times New Roman" panose="02020603050405020304" pitchFamily="18" charset="0"/>
              </a:rPr>
              <a:t> study in subjects with Heart Failure with Reduced Ejection </a:t>
            </a:r>
            <a:r>
              <a:rPr lang="en-US" sz="2400" b="0" i="0" dirty="0" err="1">
                <a:solidFill>
                  <a:srgbClr val="000000"/>
                </a:solidFill>
                <a:effectLst/>
                <a:latin typeface="Times New Roman" panose="02020603050405020304" pitchFamily="18" charset="0"/>
              </a:rPr>
              <a:t>FrAction</a:t>
            </a:r>
            <a:r>
              <a:rPr lang="en-US" sz="2400" b="0" i="0" dirty="0">
                <a:solidFill>
                  <a:srgbClr val="000000"/>
                </a:solidFill>
                <a:effectLst/>
                <a:latin typeface="Times New Roman" panose="02020603050405020304" pitchFamily="18" charset="0"/>
              </a:rPr>
              <a:t> )</a:t>
            </a:r>
            <a:endParaRPr lang="en-US" dirty="0"/>
          </a:p>
        </p:txBody>
      </p:sp>
      <p:sp>
        <p:nvSpPr>
          <p:cNvPr id="18" name="TextBox 17">
            <a:extLst>
              <a:ext uri="{FF2B5EF4-FFF2-40B4-BE49-F238E27FC236}">
                <a16:creationId xmlns:a16="http://schemas.microsoft.com/office/drawing/2014/main" id="{AA525571-DACD-4812-8BAD-F5F0FDDD0B64}"/>
              </a:ext>
            </a:extLst>
          </p:cNvPr>
          <p:cNvSpPr txBox="1"/>
          <p:nvPr/>
        </p:nvSpPr>
        <p:spPr>
          <a:xfrm>
            <a:off x="7267575" y="5353050"/>
            <a:ext cx="4924425" cy="1200329"/>
          </a:xfrm>
          <a:prstGeom prst="rect">
            <a:avLst/>
          </a:prstGeom>
          <a:noFill/>
        </p:spPr>
        <p:txBody>
          <a:bodyPr wrap="square" rtlCol="0">
            <a:spAutoFit/>
          </a:bodyPr>
          <a:lstStyle/>
          <a:p>
            <a:r>
              <a:rPr lang="en-US" dirty="0"/>
              <a:t>DR. MONET PHILIPOSE</a:t>
            </a:r>
          </a:p>
          <a:p>
            <a:endParaRPr lang="en-US" dirty="0"/>
          </a:p>
          <a:p>
            <a:endParaRPr lang="en-US" dirty="0"/>
          </a:p>
          <a:p>
            <a:endParaRPr lang="en-US" dirty="0"/>
          </a:p>
        </p:txBody>
      </p:sp>
      <p:sp>
        <p:nvSpPr>
          <p:cNvPr id="22" name="TextBox 21">
            <a:extLst>
              <a:ext uri="{FF2B5EF4-FFF2-40B4-BE49-F238E27FC236}">
                <a16:creationId xmlns:a16="http://schemas.microsoft.com/office/drawing/2014/main" id="{C08AD03E-420F-4A3F-B447-568C811BEACF}"/>
              </a:ext>
            </a:extLst>
          </p:cNvPr>
          <p:cNvSpPr txBox="1"/>
          <p:nvPr/>
        </p:nvSpPr>
        <p:spPr>
          <a:xfrm>
            <a:off x="4095750" y="200025"/>
            <a:ext cx="4143375" cy="369332"/>
          </a:xfrm>
          <a:prstGeom prst="rect">
            <a:avLst/>
          </a:prstGeom>
          <a:noFill/>
        </p:spPr>
        <p:txBody>
          <a:bodyPr wrap="square" rtlCol="0">
            <a:spAutoFit/>
          </a:bodyPr>
          <a:lstStyle/>
          <a:p>
            <a:r>
              <a:rPr lang="en-US" b="1" dirty="0"/>
              <a:t>JOURNAL CLUB 3/11/21</a:t>
            </a:r>
          </a:p>
        </p:txBody>
      </p:sp>
      <p:sp>
        <p:nvSpPr>
          <p:cNvPr id="23" name="TextBox 22">
            <a:extLst>
              <a:ext uri="{FF2B5EF4-FFF2-40B4-BE49-F238E27FC236}">
                <a16:creationId xmlns:a16="http://schemas.microsoft.com/office/drawing/2014/main" id="{4B0CFE05-32AF-4199-AFE8-24AED91AF3C9}"/>
              </a:ext>
            </a:extLst>
          </p:cNvPr>
          <p:cNvSpPr txBox="1"/>
          <p:nvPr/>
        </p:nvSpPr>
        <p:spPr>
          <a:xfrm>
            <a:off x="5476875" y="3886988"/>
            <a:ext cx="5181600" cy="369332"/>
          </a:xfrm>
          <a:prstGeom prst="rect">
            <a:avLst/>
          </a:prstGeom>
          <a:noFill/>
        </p:spPr>
        <p:txBody>
          <a:bodyPr wrap="square" rtlCol="0">
            <a:spAutoFit/>
          </a:bodyPr>
          <a:lstStyle/>
          <a:p>
            <a:r>
              <a:rPr lang="en-US" b="1" dirty="0"/>
              <a:t>Published on March 28, 2020, at NEJM</a:t>
            </a:r>
          </a:p>
        </p:txBody>
      </p:sp>
    </p:spTree>
    <p:extLst>
      <p:ext uri="{BB962C8B-B14F-4D97-AF65-F5344CB8AC3E}">
        <p14:creationId xmlns:p14="http://schemas.microsoft.com/office/powerpoint/2010/main" val="212659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0B51-030B-4BE5-8CF3-15236FB0ED59}"/>
              </a:ext>
            </a:extLst>
          </p:cNvPr>
          <p:cNvSpPr>
            <a:spLocks noGrp="1"/>
          </p:cNvSpPr>
          <p:nvPr>
            <p:ph type="title"/>
          </p:nvPr>
        </p:nvSpPr>
        <p:spPr/>
        <p:txBody>
          <a:bodyPr/>
          <a:lstStyle/>
          <a:p>
            <a:r>
              <a:rPr lang="en-US" dirty="0"/>
              <a:t>VICTORIA TRIAL</a:t>
            </a:r>
          </a:p>
        </p:txBody>
      </p:sp>
      <p:sp>
        <p:nvSpPr>
          <p:cNvPr id="3" name="Content Placeholder 2">
            <a:extLst>
              <a:ext uri="{FF2B5EF4-FFF2-40B4-BE49-F238E27FC236}">
                <a16:creationId xmlns:a16="http://schemas.microsoft.com/office/drawing/2014/main" id="{576A5148-284E-447D-8A17-7C929B1204B1}"/>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 Multi-center, randomized, parallel, placebo-controlled, double-blind, event-driven, pivotal phase III trial of efficacy and safety of the </a:t>
            </a:r>
            <a:r>
              <a:rPr lang="en-US" b="1" i="0" dirty="0">
                <a:solidFill>
                  <a:srgbClr val="C00000"/>
                </a:solidFill>
                <a:effectLst/>
                <a:latin typeface="Times New Roman" panose="02020603050405020304" pitchFamily="18" charset="0"/>
              </a:rPr>
              <a:t>oral soluble guanylate cyclase stimulator vericiguat (MK-1242) </a:t>
            </a:r>
            <a:r>
              <a:rPr lang="en-US" b="0" i="0" dirty="0">
                <a:solidFill>
                  <a:srgbClr val="000000"/>
                </a:solidFill>
                <a:effectLst/>
                <a:latin typeface="Times New Roman" panose="02020603050405020304" pitchFamily="18" charset="0"/>
              </a:rPr>
              <a:t>in subjects with </a:t>
            </a:r>
            <a:r>
              <a:rPr lang="en-US" b="1" i="0" dirty="0">
                <a:solidFill>
                  <a:srgbClr val="000000"/>
                </a:solidFill>
                <a:effectLst/>
                <a:latin typeface="Times New Roman" panose="02020603050405020304" pitchFamily="18" charset="0"/>
              </a:rPr>
              <a:t>heart failure with reduced ejection fraction.</a:t>
            </a:r>
          </a:p>
          <a:p>
            <a:endParaRPr lang="en-US" b="1" dirty="0"/>
          </a:p>
        </p:txBody>
      </p:sp>
    </p:spTree>
    <p:extLst>
      <p:ext uri="{BB962C8B-B14F-4D97-AF65-F5344CB8AC3E}">
        <p14:creationId xmlns:p14="http://schemas.microsoft.com/office/powerpoint/2010/main" val="4246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22F9-4284-48B2-B63A-3DFA14FCA6F7}"/>
              </a:ext>
            </a:extLst>
          </p:cNvPr>
          <p:cNvSpPr>
            <a:spLocks noGrp="1"/>
          </p:cNvSpPr>
          <p:nvPr>
            <p:ph type="title"/>
          </p:nvPr>
        </p:nvSpPr>
        <p:spPr/>
        <p:txBody>
          <a:bodyPr>
            <a:normAutofit/>
          </a:bodyPr>
          <a:lstStyle/>
          <a:p>
            <a:r>
              <a:rPr lang="en-US" sz="2800" dirty="0"/>
              <a:t>INCLUSION CRITERIA</a:t>
            </a:r>
          </a:p>
        </p:txBody>
      </p:sp>
      <p:sp>
        <p:nvSpPr>
          <p:cNvPr id="3" name="Content Placeholder 2">
            <a:extLst>
              <a:ext uri="{FF2B5EF4-FFF2-40B4-BE49-F238E27FC236}">
                <a16:creationId xmlns:a16="http://schemas.microsoft.com/office/drawing/2014/main" id="{143CDC01-1F5F-481B-8D28-81BE1BA40754}"/>
              </a:ext>
            </a:extLst>
          </p:cNvPr>
          <p:cNvSpPr>
            <a:spLocks noGrp="1"/>
          </p:cNvSpPr>
          <p:nvPr>
            <p:ph idx="1"/>
          </p:nvPr>
        </p:nvSpPr>
        <p:spPr>
          <a:xfrm>
            <a:off x="1294362" y="1695519"/>
            <a:ext cx="9603275" cy="3294576"/>
          </a:xfrm>
        </p:spPr>
        <p:txBody>
          <a:bodyPr>
            <a:normAutofit/>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Heart failure with reduced ejection fraction (ejection fraction &lt;45%)</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NYHA (New York Heart Association) class II-IV</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Sinus rhythm: BNP (brain natriuretic peptide) &gt;= 300 </a:t>
            </a:r>
            <a:r>
              <a:rPr lang="en-US" b="0" i="0" dirty="0" err="1">
                <a:solidFill>
                  <a:srgbClr val="000000"/>
                </a:solidFill>
                <a:effectLst/>
                <a:latin typeface="Times New Roman" panose="02020603050405020304" pitchFamily="18" charset="0"/>
              </a:rPr>
              <a:t>pg</a:t>
            </a:r>
            <a:r>
              <a:rPr lang="en-US" b="0" i="0" dirty="0">
                <a:solidFill>
                  <a:srgbClr val="000000"/>
                </a:solidFill>
                <a:effectLst/>
                <a:latin typeface="Times New Roman" panose="02020603050405020304" pitchFamily="18" charset="0"/>
              </a:rPr>
              <a:t>/ml or </a:t>
            </a:r>
            <a:r>
              <a:rPr lang="en-US" b="0" i="0" dirty="0" err="1">
                <a:solidFill>
                  <a:srgbClr val="000000"/>
                </a:solidFill>
                <a:effectLst/>
                <a:latin typeface="Times New Roman" panose="02020603050405020304" pitchFamily="18" charset="0"/>
              </a:rPr>
              <a:t>NTproBNP</a:t>
            </a:r>
            <a:r>
              <a:rPr lang="en-US" b="0" i="0" dirty="0">
                <a:solidFill>
                  <a:srgbClr val="000000"/>
                </a:solidFill>
                <a:effectLst/>
                <a:latin typeface="Times New Roman" panose="02020603050405020304" pitchFamily="18" charset="0"/>
              </a:rPr>
              <a:t> &gt;=1000 </a:t>
            </a:r>
            <a:r>
              <a:rPr lang="en-US" b="0" i="0" dirty="0" err="1">
                <a:solidFill>
                  <a:srgbClr val="000000"/>
                </a:solidFill>
                <a:effectLst/>
                <a:latin typeface="Times New Roman" panose="02020603050405020304" pitchFamily="18" charset="0"/>
              </a:rPr>
              <a:t>pg</a:t>
            </a:r>
            <a:r>
              <a:rPr lang="en-US" b="0" i="0" dirty="0">
                <a:solidFill>
                  <a:srgbClr val="000000"/>
                </a:solidFill>
                <a:effectLst/>
                <a:latin typeface="Times New Roman" panose="02020603050405020304" pitchFamily="18" charset="0"/>
              </a:rPr>
              <a:t>/ml</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Atrial fibrillation: BNP&gt;=500 </a:t>
            </a:r>
            <a:r>
              <a:rPr lang="en-US" b="0" i="0" dirty="0" err="1">
                <a:solidFill>
                  <a:srgbClr val="000000"/>
                </a:solidFill>
                <a:effectLst/>
                <a:latin typeface="Times New Roman" panose="02020603050405020304" pitchFamily="18" charset="0"/>
              </a:rPr>
              <a:t>pg</a:t>
            </a:r>
            <a:r>
              <a:rPr lang="en-US" b="0" i="0" dirty="0">
                <a:solidFill>
                  <a:srgbClr val="000000"/>
                </a:solidFill>
                <a:effectLst/>
                <a:latin typeface="Times New Roman" panose="02020603050405020304" pitchFamily="18" charset="0"/>
              </a:rPr>
              <a:t>/ml or NT </a:t>
            </a:r>
            <a:r>
              <a:rPr lang="en-US" b="0" i="0" dirty="0" err="1">
                <a:solidFill>
                  <a:srgbClr val="000000"/>
                </a:solidFill>
                <a:effectLst/>
                <a:latin typeface="Times New Roman" panose="02020603050405020304" pitchFamily="18" charset="0"/>
              </a:rPr>
              <a:t>proBNP</a:t>
            </a:r>
            <a:r>
              <a:rPr lang="en-US" b="0" i="0" dirty="0">
                <a:solidFill>
                  <a:srgbClr val="000000"/>
                </a:solidFill>
                <a:effectLst/>
                <a:latin typeface="Times New Roman" panose="02020603050405020304" pitchFamily="18" charset="0"/>
              </a:rPr>
              <a:t> &gt;=1600 </a:t>
            </a:r>
            <a:r>
              <a:rPr lang="en-US" b="0" i="0" dirty="0" err="1">
                <a:solidFill>
                  <a:srgbClr val="000000"/>
                </a:solidFill>
                <a:effectLst/>
                <a:latin typeface="Times New Roman" panose="02020603050405020304" pitchFamily="18" charset="0"/>
              </a:rPr>
              <a:t>pg</a:t>
            </a:r>
            <a:r>
              <a:rPr lang="en-US" b="0" i="0" dirty="0">
                <a:solidFill>
                  <a:srgbClr val="000000"/>
                </a:solidFill>
                <a:effectLst/>
                <a:latin typeface="Times New Roman" panose="02020603050405020304" pitchFamily="18" charset="0"/>
              </a:rPr>
              <a:t>/ml</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SBP &gt;100 mmHg and on no diuretics for 24 hours</a:t>
            </a:r>
          </a:p>
          <a:p>
            <a:pPr marL="0" indent="0" algn="l">
              <a:buNone/>
            </a:pP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34115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81E7-1F65-46ED-8239-1B25BA9E8D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94C662-B87C-4A37-8258-9EFCEAB23B56}"/>
              </a:ext>
            </a:extLst>
          </p:cNvPr>
          <p:cNvSpPr>
            <a:spLocks noGrp="1"/>
          </p:cNvSpPr>
          <p:nvPr>
            <p:ph idx="1"/>
          </p:nvPr>
        </p:nvSpPr>
        <p:spPr/>
        <p:txBody>
          <a:bodyPr/>
          <a:lstStyle/>
          <a:p>
            <a:pPr marL="0" indent="0" algn="l">
              <a:buNone/>
            </a:pPr>
            <a:r>
              <a:rPr lang="en-US" sz="2800" b="0" i="0" dirty="0">
                <a:solidFill>
                  <a:srgbClr val="C00000"/>
                </a:solidFill>
                <a:effectLst/>
                <a:latin typeface="Times New Roman" panose="02020603050405020304" pitchFamily="18" charset="0"/>
              </a:rPr>
              <a:t>Hypothesis: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Vericiguat is superior to placebo in increasing the time to the first occurrence of death from cardiovascular cause or hospitalization due to heart failure in participants with heart failure with reduced ejection fraction.</a:t>
            </a:r>
          </a:p>
          <a:p>
            <a:endParaRPr lang="en-US" dirty="0"/>
          </a:p>
        </p:txBody>
      </p:sp>
    </p:spTree>
    <p:extLst>
      <p:ext uri="{BB962C8B-B14F-4D97-AF65-F5344CB8AC3E}">
        <p14:creationId xmlns:p14="http://schemas.microsoft.com/office/powerpoint/2010/main" val="222263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3442-0D6E-4193-A9AF-BA754F925151}"/>
              </a:ext>
            </a:extLst>
          </p:cNvPr>
          <p:cNvSpPr>
            <a:spLocks noGrp="1"/>
          </p:cNvSpPr>
          <p:nvPr>
            <p:ph type="title"/>
          </p:nvPr>
        </p:nvSpPr>
        <p:spPr/>
        <p:txBody>
          <a:bodyPr>
            <a:normAutofit/>
          </a:bodyPr>
          <a:lstStyle/>
          <a:p>
            <a:r>
              <a:rPr lang="en-US" sz="2000" b="1" dirty="0"/>
              <a:t>EXCLUSION CRITERIA</a:t>
            </a:r>
          </a:p>
        </p:txBody>
      </p:sp>
      <p:sp>
        <p:nvSpPr>
          <p:cNvPr id="3" name="Content Placeholder 2">
            <a:extLst>
              <a:ext uri="{FF2B5EF4-FFF2-40B4-BE49-F238E27FC236}">
                <a16:creationId xmlns:a16="http://schemas.microsoft.com/office/drawing/2014/main" id="{D7A5675F-3C20-48F1-ACC9-1D6365F9834F}"/>
              </a:ext>
            </a:extLst>
          </p:cNvPr>
          <p:cNvSpPr>
            <a:spLocks noGrp="1"/>
          </p:cNvSpPr>
          <p:nvPr>
            <p:ph idx="1"/>
          </p:nvPr>
        </p:nvSpPr>
        <p:spPr>
          <a:xfrm>
            <a:off x="1577945" y="1477941"/>
            <a:ext cx="9603275" cy="3294576"/>
          </a:xfrm>
        </p:spPr>
        <p:txBody>
          <a:bodyPr/>
          <a:lstStyle/>
          <a:p>
            <a:r>
              <a:rPr lang="en-US" dirty="0"/>
              <a:t>Systolic blood pressure &lt; 100 mm Hg</a:t>
            </a:r>
          </a:p>
          <a:p>
            <a:r>
              <a:rPr lang="en-US" dirty="0"/>
              <a:t>Concurrent or anticipated use of long-acting nitrates, soluble guanylate cyclase stimulators, or phosphodiesterase type 5 inhibitors.</a:t>
            </a:r>
          </a:p>
          <a:p>
            <a:r>
              <a:rPr lang="en-US" dirty="0"/>
              <a:t> Use of intravenous inotropes or implantable left ventricular assist devices.</a:t>
            </a:r>
          </a:p>
        </p:txBody>
      </p:sp>
    </p:spTree>
    <p:extLst>
      <p:ext uri="{BB962C8B-B14F-4D97-AF65-F5344CB8AC3E}">
        <p14:creationId xmlns:p14="http://schemas.microsoft.com/office/powerpoint/2010/main" val="304376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E90D-42A7-4701-96AB-19E830498FCD}"/>
              </a:ext>
            </a:extLst>
          </p:cNvPr>
          <p:cNvSpPr>
            <a:spLocks noGrp="1"/>
          </p:cNvSpPr>
          <p:nvPr>
            <p:ph type="title"/>
          </p:nvPr>
        </p:nvSpPr>
        <p:spPr/>
        <p:txBody>
          <a:bodyPr>
            <a:normAutofit/>
          </a:bodyPr>
          <a:lstStyle/>
          <a:p>
            <a:r>
              <a:rPr lang="en-US" sz="2000" b="1" dirty="0"/>
              <a:t>TRIAL CONDUCT</a:t>
            </a:r>
          </a:p>
        </p:txBody>
      </p:sp>
      <p:sp>
        <p:nvSpPr>
          <p:cNvPr id="3" name="Content Placeholder 2">
            <a:extLst>
              <a:ext uri="{FF2B5EF4-FFF2-40B4-BE49-F238E27FC236}">
                <a16:creationId xmlns:a16="http://schemas.microsoft.com/office/drawing/2014/main" id="{7E24731B-62CF-40D7-A1B5-5F0A06B51B4E}"/>
              </a:ext>
            </a:extLst>
          </p:cNvPr>
          <p:cNvSpPr>
            <a:spLocks noGrp="1"/>
          </p:cNvSpPr>
          <p:nvPr>
            <p:ph idx="1"/>
          </p:nvPr>
        </p:nvSpPr>
        <p:spPr>
          <a:xfrm>
            <a:off x="1458455" y="1390719"/>
            <a:ext cx="9603275" cy="3294576"/>
          </a:xfrm>
        </p:spPr>
        <p:txBody>
          <a:bodyPr>
            <a:normAutofit fontScale="40000" lnSpcReduction="20000"/>
          </a:bodyPr>
          <a:lstStyle/>
          <a:p>
            <a:r>
              <a:rPr lang="en-US" sz="5000" dirty="0">
                <a:latin typeface="Times New Roman" panose="02020603050405020304" pitchFamily="18" charset="0"/>
                <a:cs typeface="Times New Roman" panose="02020603050405020304" pitchFamily="18" charset="0"/>
              </a:rPr>
              <a:t>Screening period (0 to 30 days), without a run-in period </a:t>
            </a:r>
            <a:r>
              <a:rPr lang="en-US" sz="5000" dirty="0">
                <a:latin typeface="Times New Roman" panose="02020603050405020304" pitchFamily="18" charset="0"/>
                <a:cs typeface="Times New Roman" panose="02020603050405020304" pitchFamily="18" charset="0"/>
                <a:sym typeface="Wingdings" panose="05000000000000000000" pitchFamily="2" charset="2"/>
              </a:rPr>
              <a:t> </a:t>
            </a:r>
            <a:r>
              <a:rPr lang="en-US" sz="5000" dirty="0">
                <a:latin typeface="Times New Roman" panose="02020603050405020304" pitchFamily="18" charset="0"/>
                <a:cs typeface="Times New Roman" panose="02020603050405020304" pitchFamily="18" charset="0"/>
              </a:rPr>
              <a:t>during which adherence to the entry criteria was confirmed.</a:t>
            </a:r>
          </a:p>
          <a:p>
            <a:r>
              <a:rPr lang="en-US" sz="5000" dirty="0">
                <a:latin typeface="Times New Roman" panose="02020603050405020304" pitchFamily="18" charset="0"/>
                <a:cs typeface="Times New Roman" panose="02020603050405020304" pitchFamily="18" charset="0"/>
              </a:rPr>
              <a:t> Patients  randomly assigned, in a 1:1 ratio, to 2.5 mg of vericiguat or matching placebo, within six strata based on geographic region and, within North America, race.</a:t>
            </a:r>
          </a:p>
          <a:p>
            <a:r>
              <a:rPr lang="en-US" sz="5000" dirty="0">
                <a:latin typeface="Times New Roman" panose="02020603050405020304" pitchFamily="18" charset="0"/>
                <a:cs typeface="Times New Roman" panose="02020603050405020304" pitchFamily="18" charset="0"/>
              </a:rPr>
              <a:t> Doses were increased to 5 mg and ultimately to the target dose of 10 mg once daily in a blinded manner, as guided by evaluation of blood pressure and clinical symptoms.</a:t>
            </a:r>
          </a:p>
          <a:p>
            <a:r>
              <a:rPr lang="en-US" sz="5000" dirty="0">
                <a:latin typeface="Times New Roman" panose="02020603050405020304" pitchFamily="18" charset="0"/>
                <a:cs typeface="Times New Roman" panose="02020603050405020304" pitchFamily="18" charset="0"/>
              </a:rPr>
              <a:t> Evaluated at weeks 2 and 4, and every 4 months thereafter until the end of the trial.</a:t>
            </a:r>
          </a:p>
          <a:p>
            <a:pPr marL="0" indent="0">
              <a:buNone/>
            </a:pPr>
            <a:endParaRPr lang="en-US" dirty="0"/>
          </a:p>
        </p:txBody>
      </p:sp>
      <p:sp>
        <p:nvSpPr>
          <p:cNvPr id="5" name="TextBox 4">
            <a:extLst>
              <a:ext uri="{FF2B5EF4-FFF2-40B4-BE49-F238E27FC236}">
                <a16:creationId xmlns:a16="http://schemas.microsoft.com/office/drawing/2014/main" id="{3E59D26A-7076-4D04-9B40-798E22B75D8D}"/>
              </a:ext>
            </a:extLst>
          </p:cNvPr>
          <p:cNvSpPr txBox="1"/>
          <p:nvPr/>
        </p:nvSpPr>
        <p:spPr>
          <a:xfrm>
            <a:off x="1458455" y="4177463"/>
            <a:ext cx="9770270" cy="1015663"/>
          </a:xfrm>
          <a:prstGeom prst="rect">
            <a:avLst/>
          </a:prstGeom>
          <a:noFill/>
        </p:spPr>
        <p:txBody>
          <a:bodyPr wrap="square">
            <a:spAutoFit/>
          </a:bodyPr>
          <a:lstStyle/>
          <a:p>
            <a:pPr marL="0" indent="0" algn="l">
              <a:buNone/>
            </a:pPr>
            <a:r>
              <a:rPr lang="en-US" sz="2000" b="1" i="0" dirty="0">
                <a:solidFill>
                  <a:srgbClr val="000000"/>
                </a:solidFill>
                <a:effectLst/>
                <a:latin typeface="Times New Roman" panose="02020603050405020304" pitchFamily="18" charset="0"/>
              </a:rPr>
              <a:t>Intervention:</a:t>
            </a:r>
          </a:p>
          <a:p>
            <a:pPr algn="l">
              <a:buFont typeface="Arial" panose="020B0604020202020204" pitchFamily="34" charset="0"/>
              <a:buChar char="•"/>
            </a:pPr>
            <a:r>
              <a:rPr lang="en-US" sz="2000" b="0" i="0" dirty="0">
                <a:solidFill>
                  <a:schemeClr val="accent2">
                    <a:lumMod val="50000"/>
                  </a:schemeClr>
                </a:solidFill>
                <a:effectLst/>
                <a:latin typeface="Times New Roman" panose="02020603050405020304" pitchFamily="18" charset="0"/>
              </a:rPr>
              <a:t>A single daily dose of 10 mg vericiguat in addition to heart failure guideline therapy.</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Follow up for 10.8 months</a:t>
            </a:r>
          </a:p>
        </p:txBody>
      </p:sp>
    </p:spTree>
    <p:extLst>
      <p:ext uri="{BB962C8B-B14F-4D97-AF65-F5344CB8AC3E}">
        <p14:creationId xmlns:p14="http://schemas.microsoft.com/office/powerpoint/2010/main" val="250636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B7A22-332F-4B97-90C0-BD2BBEB3F538}"/>
              </a:ext>
            </a:extLst>
          </p:cNvPr>
          <p:cNvSpPr>
            <a:spLocks noGrp="1"/>
          </p:cNvSpPr>
          <p:nvPr>
            <p:ph idx="1"/>
          </p:nvPr>
        </p:nvSpPr>
        <p:spPr>
          <a:xfrm>
            <a:off x="1486465" y="1495425"/>
            <a:ext cx="9219070" cy="4637670"/>
          </a:xfrm>
        </p:spPr>
        <p:txBody>
          <a:bodyPr/>
          <a:lstStyle/>
          <a:p>
            <a:pPr marL="0" indent="0" algn="l">
              <a:buNone/>
            </a:pPr>
            <a:r>
              <a:rPr lang="en-US" sz="2400" b="1" i="0" dirty="0">
                <a:solidFill>
                  <a:srgbClr val="000000"/>
                </a:solidFill>
                <a:effectLst/>
                <a:latin typeface="Times New Roman" panose="02020603050405020304" pitchFamily="18" charset="0"/>
              </a:rPr>
              <a:t>Primary outcome event:</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Cardiovascular death</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First heart failure hospitalization.</a:t>
            </a:r>
          </a:p>
          <a:p>
            <a:pPr marL="0" indent="0" algn="l">
              <a:buNone/>
            </a:pPr>
            <a:r>
              <a:rPr lang="en-US" sz="2400" b="1" dirty="0">
                <a:solidFill>
                  <a:srgbClr val="000000"/>
                </a:solidFill>
                <a:latin typeface="Times New Roman" panose="02020603050405020304" pitchFamily="18" charset="0"/>
              </a:rPr>
              <a:t>Secondary outcomes</a:t>
            </a:r>
          </a:p>
          <a:p>
            <a:r>
              <a:rPr lang="en-US" dirty="0"/>
              <a:t>C</a:t>
            </a:r>
            <a:r>
              <a:rPr lang="en-US" sz="2000" dirty="0"/>
              <a:t>omponents of the primary outcome.</a:t>
            </a:r>
          </a:p>
          <a:p>
            <a:r>
              <a:rPr lang="en-US" sz="2000" dirty="0"/>
              <a:t> Subsequent hospitalizations for heart failure</a:t>
            </a:r>
          </a:p>
          <a:p>
            <a:r>
              <a:rPr lang="en-US" dirty="0"/>
              <a:t>A</a:t>
            </a:r>
            <a:r>
              <a:rPr lang="en-US" sz="2000" dirty="0"/>
              <a:t> composite of death from any cause or first hospitalization for heart failure, and death from any cause. </a:t>
            </a:r>
            <a:endParaRPr lang="en-US" sz="2400" b="1" i="0" dirty="0">
              <a:solidFill>
                <a:srgbClr val="000000"/>
              </a:solidFill>
              <a:effectLst/>
              <a:latin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F864DB0-FA5E-432D-A1A0-838072826082}"/>
              </a:ext>
            </a:extLst>
          </p:cNvPr>
          <p:cNvSpPr txBox="1"/>
          <p:nvPr/>
        </p:nvSpPr>
        <p:spPr>
          <a:xfrm>
            <a:off x="1628775" y="962025"/>
            <a:ext cx="3943350" cy="461665"/>
          </a:xfrm>
          <a:prstGeom prst="rect">
            <a:avLst/>
          </a:prstGeom>
          <a:noFill/>
        </p:spPr>
        <p:txBody>
          <a:bodyPr wrap="square" rtlCol="0">
            <a:spAutoFit/>
          </a:bodyPr>
          <a:lstStyle/>
          <a:p>
            <a:r>
              <a:rPr lang="en-US" sz="2400" b="1" dirty="0"/>
              <a:t>TRIAL OUTCOME</a:t>
            </a:r>
          </a:p>
        </p:txBody>
      </p:sp>
    </p:spTree>
    <p:extLst>
      <p:ext uri="{BB962C8B-B14F-4D97-AF65-F5344CB8AC3E}">
        <p14:creationId xmlns:p14="http://schemas.microsoft.com/office/powerpoint/2010/main" val="187418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AA8E-3DF1-485D-9BC4-50F7D5DCD0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097754-E3BB-4738-B5FD-DCC9991F15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F1800D-002C-4907-9DE3-750EA0F0A9EF}"/>
              </a:ext>
            </a:extLst>
          </p:cNvPr>
          <p:cNvPicPr>
            <a:picLocks noChangeAspect="1"/>
          </p:cNvPicPr>
          <p:nvPr/>
        </p:nvPicPr>
        <p:blipFill rotWithShape="1">
          <a:blip r:embed="rId2"/>
          <a:srcRect l="29688" t="21667" r="27265" b="9722"/>
          <a:stretch/>
        </p:blipFill>
        <p:spPr>
          <a:xfrm>
            <a:off x="247650" y="0"/>
            <a:ext cx="11915775" cy="6858000"/>
          </a:xfrm>
          <a:prstGeom prst="rect">
            <a:avLst/>
          </a:prstGeom>
        </p:spPr>
      </p:pic>
      <p:sp>
        <p:nvSpPr>
          <p:cNvPr id="6" name="TextBox 5">
            <a:extLst>
              <a:ext uri="{FF2B5EF4-FFF2-40B4-BE49-F238E27FC236}">
                <a16:creationId xmlns:a16="http://schemas.microsoft.com/office/drawing/2014/main" id="{148544F0-D6B9-4FB7-A1D4-94D415099B68}"/>
              </a:ext>
            </a:extLst>
          </p:cNvPr>
          <p:cNvSpPr txBox="1"/>
          <p:nvPr/>
        </p:nvSpPr>
        <p:spPr>
          <a:xfrm>
            <a:off x="866775" y="543930"/>
            <a:ext cx="2129265" cy="1200329"/>
          </a:xfrm>
          <a:prstGeom prst="rect">
            <a:avLst/>
          </a:prstGeom>
          <a:noFill/>
        </p:spPr>
        <p:txBody>
          <a:bodyPr wrap="square" rtlCol="0">
            <a:spAutoFit/>
          </a:bodyPr>
          <a:lstStyle/>
          <a:p>
            <a:r>
              <a:rPr lang="en-US" sz="2400" b="1" dirty="0"/>
              <a:t>SCREENING ,</a:t>
            </a:r>
          </a:p>
          <a:p>
            <a:r>
              <a:rPr lang="en-US" sz="2400" b="1" dirty="0"/>
              <a:t>ANALYSIS</a:t>
            </a:r>
          </a:p>
          <a:p>
            <a:r>
              <a:rPr lang="en-US" sz="2400" b="1" dirty="0"/>
              <a:t>FOLLOW UP</a:t>
            </a:r>
          </a:p>
        </p:txBody>
      </p:sp>
    </p:spTree>
    <p:extLst>
      <p:ext uri="{BB962C8B-B14F-4D97-AF65-F5344CB8AC3E}">
        <p14:creationId xmlns:p14="http://schemas.microsoft.com/office/powerpoint/2010/main" val="75488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15D6-B77D-4B81-9DA5-261B12A1CB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ABB287-6253-4E5C-BC2E-1147ED6076A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CE0974D-FF34-4F8D-BCCC-3B4AB123B818}"/>
              </a:ext>
            </a:extLst>
          </p:cNvPr>
          <p:cNvPicPr>
            <a:picLocks noChangeAspect="1"/>
          </p:cNvPicPr>
          <p:nvPr/>
        </p:nvPicPr>
        <p:blipFill rotWithShape="1">
          <a:blip r:embed="rId2"/>
          <a:srcRect l="31779" t="20293" r="31190" b="18634"/>
          <a:stretch/>
        </p:blipFill>
        <p:spPr>
          <a:xfrm>
            <a:off x="-131041" y="284072"/>
            <a:ext cx="12484965" cy="6573929"/>
          </a:xfrm>
          <a:prstGeom prst="rect">
            <a:avLst/>
          </a:prstGeom>
        </p:spPr>
      </p:pic>
      <p:sp>
        <p:nvSpPr>
          <p:cNvPr id="6" name="TextBox 5">
            <a:extLst>
              <a:ext uri="{FF2B5EF4-FFF2-40B4-BE49-F238E27FC236}">
                <a16:creationId xmlns:a16="http://schemas.microsoft.com/office/drawing/2014/main" id="{F7DA5BDC-6101-412D-B464-410EC63F2E4C}"/>
              </a:ext>
            </a:extLst>
          </p:cNvPr>
          <p:cNvSpPr txBox="1"/>
          <p:nvPr/>
        </p:nvSpPr>
        <p:spPr>
          <a:xfrm>
            <a:off x="3886200" y="0"/>
            <a:ext cx="5905499" cy="369332"/>
          </a:xfrm>
          <a:prstGeom prst="rect">
            <a:avLst/>
          </a:prstGeom>
          <a:noFill/>
        </p:spPr>
        <p:txBody>
          <a:bodyPr wrap="square" rtlCol="0">
            <a:spAutoFit/>
          </a:bodyPr>
          <a:lstStyle/>
          <a:p>
            <a:r>
              <a:rPr lang="en-US" b="1" dirty="0"/>
              <a:t>CHARACTERISTICS OF PATIENTS AT BASELINE</a:t>
            </a:r>
          </a:p>
        </p:txBody>
      </p:sp>
    </p:spTree>
    <p:extLst>
      <p:ext uri="{BB962C8B-B14F-4D97-AF65-F5344CB8AC3E}">
        <p14:creationId xmlns:p14="http://schemas.microsoft.com/office/powerpoint/2010/main" val="45153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C439-2B2A-48D9-9171-0A6A69E45A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E33309-FCA9-48C8-B6F4-35431ECE660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7A53ACA-0DC3-4D89-8A58-F795092D8AE9}"/>
              </a:ext>
            </a:extLst>
          </p:cNvPr>
          <p:cNvPicPr>
            <a:picLocks noChangeAspect="1"/>
          </p:cNvPicPr>
          <p:nvPr/>
        </p:nvPicPr>
        <p:blipFill rotWithShape="1">
          <a:blip r:embed="rId2"/>
          <a:srcRect l="28047" t="24721" r="26094" b="19638"/>
          <a:stretch/>
        </p:blipFill>
        <p:spPr>
          <a:xfrm>
            <a:off x="62085" y="445345"/>
            <a:ext cx="11934825" cy="5767388"/>
          </a:xfrm>
          <a:prstGeom prst="rect">
            <a:avLst/>
          </a:prstGeom>
        </p:spPr>
      </p:pic>
      <p:sp>
        <p:nvSpPr>
          <p:cNvPr id="6" name="TextBox 5">
            <a:extLst>
              <a:ext uri="{FF2B5EF4-FFF2-40B4-BE49-F238E27FC236}">
                <a16:creationId xmlns:a16="http://schemas.microsoft.com/office/drawing/2014/main" id="{620253A5-6419-4F88-9D46-A9498EE6BD41}"/>
              </a:ext>
            </a:extLst>
          </p:cNvPr>
          <p:cNvSpPr txBox="1"/>
          <p:nvPr/>
        </p:nvSpPr>
        <p:spPr>
          <a:xfrm>
            <a:off x="4267200" y="137288"/>
            <a:ext cx="3171825" cy="523220"/>
          </a:xfrm>
          <a:prstGeom prst="rect">
            <a:avLst/>
          </a:prstGeom>
          <a:noFill/>
        </p:spPr>
        <p:txBody>
          <a:bodyPr wrap="square" rtlCol="0">
            <a:spAutoFit/>
          </a:bodyPr>
          <a:lstStyle/>
          <a:p>
            <a:r>
              <a:rPr lang="en-US" sz="2800" b="1" dirty="0"/>
              <a:t>RESULTS</a:t>
            </a:r>
          </a:p>
        </p:txBody>
      </p:sp>
    </p:spTree>
    <p:extLst>
      <p:ext uri="{BB962C8B-B14F-4D97-AF65-F5344CB8AC3E}">
        <p14:creationId xmlns:p14="http://schemas.microsoft.com/office/powerpoint/2010/main" val="335149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DF2E-14A7-47E5-B0F4-27489AF1BA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BB6441-0003-4FC3-93CC-64964081C825}"/>
              </a:ext>
            </a:extLst>
          </p:cNvPr>
          <p:cNvSpPr>
            <a:spLocks noGrp="1"/>
          </p:cNvSpPr>
          <p:nvPr>
            <p:ph idx="1"/>
          </p:nvPr>
        </p:nvSpPr>
        <p:spPr/>
        <p:txBody>
          <a:bodyPr/>
          <a:lstStyle/>
          <a:p>
            <a:pPr marL="0" indent="0" algn="l">
              <a:buNone/>
            </a:pPr>
            <a:r>
              <a:rPr lang="en-US" sz="2800" b="1" i="0" dirty="0">
                <a:solidFill>
                  <a:srgbClr val="000000"/>
                </a:solidFill>
                <a:effectLst/>
                <a:latin typeface="Times New Roman" panose="02020603050405020304" pitchFamily="18" charset="0"/>
              </a:rPr>
              <a:t>Conclusion: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Compared to placebo, vericiguat has a beneficial effect with a hazard ratio of 0.90 (95% CI: 0.82 – 0.98; P=0.02) for either of primary outcome events in patients with </a:t>
            </a:r>
            <a:r>
              <a:rPr lang="en-US" b="0" i="0" dirty="0" err="1">
                <a:solidFill>
                  <a:srgbClr val="000000"/>
                </a:solidFill>
                <a:effectLst/>
                <a:latin typeface="Times New Roman" panose="02020603050405020304" pitchFamily="18" charset="0"/>
              </a:rPr>
              <a:t>NTproBNP</a:t>
            </a:r>
            <a:r>
              <a:rPr lang="en-US" b="0" i="0" dirty="0">
                <a:solidFill>
                  <a:srgbClr val="000000"/>
                </a:solidFill>
                <a:effectLst/>
                <a:latin typeface="Times New Roman" panose="02020603050405020304" pitchFamily="18" charset="0"/>
              </a:rPr>
              <a:t> &lt;8000 </a:t>
            </a:r>
            <a:r>
              <a:rPr lang="en-US" b="0" i="0" dirty="0" err="1">
                <a:solidFill>
                  <a:srgbClr val="000000"/>
                </a:solidFill>
                <a:effectLst/>
                <a:latin typeface="Times New Roman" panose="02020603050405020304" pitchFamily="18" charset="0"/>
              </a:rPr>
              <a:t>pg</a:t>
            </a:r>
            <a:r>
              <a:rPr lang="en-US" b="0" i="0" dirty="0">
                <a:solidFill>
                  <a:srgbClr val="000000"/>
                </a:solidFill>
                <a:effectLst/>
                <a:latin typeface="Times New Roman" panose="02020603050405020304" pitchFamily="18" charset="0"/>
              </a:rPr>
              <a:t>/ml.</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The risk of primary outcome event in vericiguat compared to placebo in patients age &lt; 75 and &gt;= 75 years was 0.84 and 1.04 respectively (P value=0.030).</a:t>
            </a:r>
          </a:p>
          <a:p>
            <a:endParaRPr lang="en-US" dirty="0"/>
          </a:p>
        </p:txBody>
      </p:sp>
    </p:spTree>
    <p:extLst>
      <p:ext uri="{BB962C8B-B14F-4D97-AF65-F5344CB8AC3E}">
        <p14:creationId xmlns:p14="http://schemas.microsoft.com/office/powerpoint/2010/main" val="95805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0D6A-FA16-4625-AF28-EFDF9B541C2B}"/>
              </a:ext>
            </a:extLst>
          </p:cNvPr>
          <p:cNvSpPr>
            <a:spLocks noGrp="1"/>
          </p:cNvSpPr>
          <p:nvPr>
            <p:ph type="title"/>
          </p:nvPr>
        </p:nvSpPr>
        <p:spPr/>
        <p:txBody>
          <a:bodyPr/>
          <a:lstStyle/>
          <a:p>
            <a:endParaRPr lang="en-US" dirty="0"/>
          </a:p>
        </p:txBody>
      </p:sp>
      <p:pic>
        <p:nvPicPr>
          <p:cNvPr id="1026" name="Picture 2" descr="See the source image">
            <a:extLst>
              <a:ext uri="{FF2B5EF4-FFF2-40B4-BE49-F238E27FC236}">
                <a16:creationId xmlns:a16="http://schemas.microsoft.com/office/drawing/2014/main" id="{579F9BBD-B20D-4404-A3A2-D423FAD54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4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85AD-FBF3-4FFF-8D8D-3301DB8C29FA}"/>
              </a:ext>
            </a:extLst>
          </p:cNvPr>
          <p:cNvSpPr>
            <a:spLocks noGrp="1"/>
          </p:cNvSpPr>
          <p:nvPr>
            <p:ph type="title"/>
          </p:nvPr>
        </p:nvSpPr>
        <p:spPr/>
        <p:txBody>
          <a:bodyPr>
            <a:normAutofit/>
          </a:bodyPr>
          <a:lstStyle/>
          <a:p>
            <a:r>
              <a:rPr lang="en-US" sz="2400" dirty="0"/>
              <a:t>DISCUSSION</a:t>
            </a:r>
          </a:p>
        </p:txBody>
      </p:sp>
      <p:sp>
        <p:nvSpPr>
          <p:cNvPr id="3" name="Content Placeholder 2">
            <a:extLst>
              <a:ext uri="{FF2B5EF4-FFF2-40B4-BE49-F238E27FC236}">
                <a16:creationId xmlns:a16="http://schemas.microsoft.com/office/drawing/2014/main" id="{4DFD2947-06A2-4E2F-9FE7-4ED6C66F3205}"/>
              </a:ext>
            </a:extLst>
          </p:cNvPr>
          <p:cNvSpPr>
            <a:spLocks noGrp="1"/>
          </p:cNvSpPr>
          <p:nvPr>
            <p:ph idx="1"/>
          </p:nvPr>
        </p:nvSpPr>
        <p:spPr>
          <a:xfrm>
            <a:off x="1340889" y="1568218"/>
            <a:ext cx="10039235" cy="4184189"/>
          </a:xfrm>
        </p:spPr>
        <p:txBody>
          <a:bodyPr>
            <a:normAutofit fontScale="85000" lnSpcReduction="10000"/>
          </a:bodyPr>
          <a:lstStyle/>
          <a:p>
            <a:r>
              <a:rPr lang="en-US" dirty="0"/>
              <a:t>It is of interest to compare the current trial population with those of two previous trials involving patients with </a:t>
            </a:r>
            <a:r>
              <a:rPr lang="en-US" b="1" dirty="0"/>
              <a:t>heart failure and a reduced ejection fraction.</a:t>
            </a:r>
          </a:p>
          <a:p>
            <a:r>
              <a:rPr lang="en-US" dirty="0"/>
              <a:t> In </a:t>
            </a:r>
            <a:r>
              <a:rPr lang="en-US" b="1" dirty="0"/>
              <a:t>PARADIGM-HF</a:t>
            </a:r>
            <a:r>
              <a:rPr lang="en-US" dirty="0"/>
              <a:t> </a:t>
            </a:r>
            <a:r>
              <a:rPr lang="en-US" b="1" dirty="0"/>
              <a:t>(Prospective Comparison of Angiotensin Receptor–</a:t>
            </a:r>
            <a:r>
              <a:rPr lang="en-US" b="1" dirty="0" err="1"/>
              <a:t>Neprilysin</a:t>
            </a:r>
            <a:r>
              <a:rPr lang="en-US" b="1" dirty="0"/>
              <a:t> Inhibitor with Angiotensin-Converting Enzyme Inhibitors )</a:t>
            </a:r>
            <a:r>
              <a:rPr lang="en-US" dirty="0"/>
              <a:t>to Determine Impact on Global Mortality and Morbidity in Heart Failure) and  </a:t>
            </a:r>
            <a:r>
              <a:rPr lang="en-US" b="1" dirty="0"/>
              <a:t>DAPA-HF (Dapagliflozin and Prevention of Adverse Outcomes in Heart Failure</a:t>
            </a:r>
            <a:r>
              <a:rPr lang="en-US" dirty="0"/>
              <a:t>) trials, 25% and 32% of the patients, respectively, had either </a:t>
            </a:r>
            <a:r>
              <a:rPr lang="en-US" b="1" dirty="0"/>
              <a:t>NYHA class III or IV heart failure, as compared with 41% of the patients in VICTORIA</a:t>
            </a:r>
            <a:r>
              <a:rPr lang="en-US" dirty="0"/>
              <a:t>. </a:t>
            </a:r>
          </a:p>
          <a:p>
            <a:r>
              <a:rPr lang="en-US" dirty="0"/>
              <a:t>Similarly, the </a:t>
            </a:r>
            <a:r>
              <a:rPr lang="en-US" b="1" dirty="0"/>
              <a:t>median NT-</a:t>
            </a:r>
            <a:r>
              <a:rPr lang="en-US" b="1" dirty="0" err="1"/>
              <a:t>proBNP</a:t>
            </a:r>
            <a:r>
              <a:rPr lang="en-US" b="1" dirty="0"/>
              <a:t> values were 1608 and 1437 </a:t>
            </a:r>
            <a:r>
              <a:rPr lang="en-US" b="1" dirty="0" err="1"/>
              <a:t>pg</a:t>
            </a:r>
            <a:r>
              <a:rPr lang="en-US" b="1" dirty="0"/>
              <a:t> per milliliter in PARADIGM-HF and DAPA-HF, respectively, as compared with 2816 </a:t>
            </a:r>
            <a:r>
              <a:rPr lang="en-US" b="1" dirty="0" err="1"/>
              <a:t>pg</a:t>
            </a:r>
            <a:r>
              <a:rPr lang="en-US" b="1" dirty="0"/>
              <a:t> per milliliter in VICTORIA</a:t>
            </a:r>
            <a:r>
              <a:rPr lang="en-US" dirty="0"/>
              <a:t>.</a:t>
            </a:r>
          </a:p>
          <a:p>
            <a:r>
              <a:rPr lang="en-US" dirty="0"/>
              <a:t>These differences probably account for the 33.6% annualized rate of the primary composite outcome in the vericiguat group in our trial; this is more than two times as high as that seen in the two comparator trials.</a:t>
            </a:r>
          </a:p>
        </p:txBody>
      </p:sp>
    </p:spTree>
    <p:extLst>
      <p:ext uri="{BB962C8B-B14F-4D97-AF65-F5344CB8AC3E}">
        <p14:creationId xmlns:p14="http://schemas.microsoft.com/office/powerpoint/2010/main" val="91005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D4006-10DB-461D-89DE-87882164998F}"/>
              </a:ext>
            </a:extLst>
          </p:cNvPr>
          <p:cNvSpPr/>
          <p:nvPr/>
        </p:nvSpPr>
        <p:spPr>
          <a:xfrm>
            <a:off x="3876482" y="2136062"/>
            <a:ext cx="443903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 YOU !</a:t>
            </a:r>
          </a:p>
        </p:txBody>
      </p:sp>
    </p:spTree>
    <p:extLst>
      <p:ext uri="{BB962C8B-B14F-4D97-AF65-F5344CB8AC3E}">
        <p14:creationId xmlns:p14="http://schemas.microsoft.com/office/powerpoint/2010/main" val="428637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A75-5330-4ED8-9DBF-E569BF95BCC1}"/>
              </a:ext>
            </a:extLst>
          </p:cNvPr>
          <p:cNvSpPr>
            <a:spLocks noGrp="1"/>
          </p:cNvSpPr>
          <p:nvPr>
            <p:ph type="title"/>
          </p:nvPr>
        </p:nvSpPr>
        <p:spPr>
          <a:xfrm>
            <a:off x="904876" y="953325"/>
            <a:ext cx="9828670" cy="589726"/>
          </a:xfrm>
        </p:spPr>
        <p:txBody>
          <a:bodyPr>
            <a:normAutofit/>
          </a:bodyPr>
          <a:lstStyle/>
          <a:p>
            <a:r>
              <a:rPr lang="en-US" sz="2800" b="1" dirty="0"/>
              <a:t>MECHANISM OF ACTION</a:t>
            </a:r>
          </a:p>
        </p:txBody>
      </p:sp>
      <p:sp>
        <p:nvSpPr>
          <p:cNvPr id="3" name="Content Placeholder 2">
            <a:extLst>
              <a:ext uri="{FF2B5EF4-FFF2-40B4-BE49-F238E27FC236}">
                <a16:creationId xmlns:a16="http://schemas.microsoft.com/office/drawing/2014/main" id="{D5E79281-E789-4D8A-B6A7-48B0E64C8265}"/>
              </a:ext>
            </a:extLst>
          </p:cNvPr>
          <p:cNvSpPr>
            <a:spLocks noGrp="1"/>
          </p:cNvSpPr>
          <p:nvPr>
            <p:ph idx="1"/>
          </p:nvPr>
        </p:nvSpPr>
        <p:spPr>
          <a:xfrm>
            <a:off x="1152525" y="1819275"/>
            <a:ext cx="9581020" cy="3647070"/>
          </a:xfrm>
        </p:spPr>
        <p:txBody>
          <a:bodyPr/>
          <a:lstStyle/>
          <a:p>
            <a:r>
              <a:rPr lang="en-US" sz="2400" b="1" dirty="0">
                <a:solidFill>
                  <a:srgbClr val="000000"/>
                </a:solidFill>
                <a:latin typeface="Times New Roman" panose="02020603050405020304" pitchFamily="18" charset="0"/>
              </a:rPr>
              <a:t>2</a:t>
            </a:r>
            <a:r>
              <a:rPr lang="en-US" sz="2400" b="1" i="0" dirty="0">
                <a:solidFill>
                  <a:srgbClr val="00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forms of guanylate cyclase. </a:t>
            </a:r>
            <a:endParaRPr lang="en-US" dirty="0">
              <a:solidFill>
                <a:srgbClr val="000000"/>
              </a:solidFill>
              <a:latin typeface="Times New Roman" panose="02020603050405020304" pitchFamily="18" charset="0"/>
            </a:endParaRPr>
          </a:p>
          <a:p>
            <a:pPr marL="0" indent="0">
              <a:buNone/>
            </a:pPr>
            <a:r>
              <a:rPr lang="en-US" b="0" i="0" dirty="0">
                <a:solidFill>
                  <a:srgbClr val="000000"/>
                </a:solidFill>
                <a:effectLst/>
                <a:latin typeface="Times New Roman" panose="02020603050405020304" pitchFamily="18" charset="0"/>
              </a:rPr>
              <a:t>	1. Transmembrane receptor for natriuretic peptides.</a:t>
            </a:r>
          </a:p>
          <a:p>
            <a:pPr marL="0" indent="0">
              <a:buNone/>
            </a:pPr>
            <a:r>
              <a:rPr lang="en-US" dirty="0">
                <a:solidFill>
                  <a:srgbClr val="000000"/>
                </a:solidFill>
                <a:latin typeface="Times New Roman" panose="02020603050405020304" pitchFamily="18" charset="0"/>
              </a:rPr>
              <a:t>	2. </a:t>
            </a:r>
            <a:r>
              <a:rPr lang="en-US" b="0" i="0" dirty="0">
                <a:solidFill>
                  <a:srgbClr val="000000"/>
                </a:solidFill>
                <a:effectLst/>
                <a:latin typeface="Times New Roman" panose="02020603050405020304" pitchFamily="18" charset="0"/>
              </a:rPr>
              <a:t> Soluble guanylate cyclase </a:t>
            </a:r>
            <a:r>
              <a:rPr lang="en-US" b="1" i="0" dirty="0">
                <a:solidFill>
                  <a:srgbClr val="C00000"/>
                </a:solidFill>
                <a:effectLst/>
                <a:latin typeface="Times New Roman" panose="02020603050405020304" pitchFamily="18" charset="0"/>
              </a:rPr>
              <a:t>( </a:t>
            </a:r>
            <a:r>
              <a:rPr lang="en-US" b="1" i="0" dirty="0" err="1">
                <a:solidFill>
                  <a:srgbClr val="C00000"/>
                </a:solidFill>
                <a:effectLst/>
                <a:latin typeface="Times New Roman" panose="02020603050405020304" pitchFamily="18" charset="0"/>
              </a:rPr>
              <a:t>sGC</a:t>
            </a:r>
            <a:r>
              <a:rPr lang="en-US" b="0" i="0" dirty="0">
                <a:solidFill>
                  <a:srgbClr val="000000"/>
                </a:solidFill>
                <a:effectLst/>
                <a:latin typeface="Times New Roman" panose="02020603050405020304" pitchFamily="18" charset="0"/>
              </a:rPr>
              <a:t>) , a </a:t>
            </a:r>
            <a:r>
              <a:rPr lang="en-US" b="1" i="0" dirty="0">
                <a:solidFill>
                  <a:srgbClr val="000000"/>
                </a:solidFill>
                <a:effectLst/>
                <a:latin typeface="Times New Roman" panose="02020603050405020304" pitchFamily="18" charset="0"/>
              </a:rPr>
              <a:t>receptor for nitric oxide.</a:t>
            </a:r>
          </a:p>
          <a:p>
            <a:r>
              <a:rPr lang="en-US" b="0" i="0" dirty="0">
                <a:solidFill>
                  <a:srgbClr val="000000"/>
                </a:solidFill>
                <a:effectLst/>
                <a:latin typeface="Times New Roman" panose="02020603050405020304" pitchFamily="18" charset="0"/>
              </a:rPr>
              <a:t>Nitric oxide and natriuretic peptides indirectly increase phosphokinase G (PKG) levels through </a:t>
            </a:r>
            <a:r>
              <a:rPr lang="en-US" b="0" i="0" dirty="0" err="1">
                <a:solidFill>
                  <a:srgbClr val="000000"/>
                </a:solidFill>
                <a:effectLst/>
                <a:latin typeface="Times New Roman" panose="02020603050405020304" pitchFamily="18" charset="0"/>
              </a:rPr>
              <a:t>sGC</a:t>
            </a:r>
            <a:r>
              <a:rPr lang="en-US" b="0" i="0" dirty="0">
                <a:solidFill>
                  <a:srgbClr val="000000"/>
                </a:solidFill>
                <a:effectLst/>
                <a:latin typeface="Times New Roman" panose="02020603050405020304" pitchFamily="18" charset="0"/>
              </a:rPr>
              <a:t> by activating  </a:t>
            </a:r>
            <a:r>
              <a:rPr lang="en-US" dirty="0">
                <a:solidFill>
                  <a:srgbClr val="000000"/>
                </a:solidFill>
                <a:latin typeface="Times New Roman" panose="02020603050405020304" pitchFamily="18" charset="0"/>
              </a:rPr>
              <a:t>GTP </a:t>
            </a:r>
            <a:r>
              <a:rPr lang="en-US" dirty="0">
                <a:solidFill>
                  <a:srgbClr val="000000"/>
                </a:solidFill>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cGMP. </a:t>
            </a:r>
          </a:p>
          <a:p>
            <a:r>
              <a:rPr lang="en-US" b="0" i="0" dirty="0">
                <a:solidFill>
                  <a:srgbClr val="000000"/>
                </a:solidFill>
                <a:effectLst/>
                <a:latin typeface="Times New Roman" panose="02020603050405020304" pitchFamily="18" charset="0"/>
              </a:rPr>
              <a:t> PKG </a:t>
            </a:r>
            <a:r>
              <a:rPr lang="en-US" dirty="0">
                <a:solidFill>
                  <a:srgbClr val="000000"/>
                </a:solidFill>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cellular hyperpolarization and cardiac muscle relaxation</a:t>
            </a:r>
          </a:p>
          <a:p>
            <a:pPr marL="0" indent="0">
              <a:buNone/>
            </a:pPr>
            <a:endParaRPr lang="en-US" b="1" dirty="0"/>
          </a:p>
        </p:txBody>
      </p:sp>
    </p:spTree>
    <p:extLst>
      <p:ext uri="{BB962C8B-B14F-4D97-AF65-F5344CB8AC3E}">
        <p14:creationId xmlns:p14="http://schemas.microsoft.com/office/powerpoint/2010/main" val="252745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60FD6-BA07-43B9-82ED-8C1030B8F4B3}"/>
              </a:ext>
            </a:extLst>
          </p:cNvPr>
          <p:cNvSpPr>
            <a:spLocks noGrp="1"/>
          </p:cNvSpPr>
          <p:nvPr>
            <p:ph idx="1"/>
          </p:nvPr>
        </p:nvSpPr>
        <p:spPr>
          <a:xfrm>
            <a:off x="1471091" y="1398685"/>
            <a:ext cx="9603275" cy="3294576"/>
          </a:xfrm>
        </p:spPr>
        <p:txBody>
          <a:bodyPr/>
          <a:lstStyle/>
          <a:p>
            <a:r>
              <a:rPr lang="en-US" b="0" i="0" dirty="0">
                <a:solidFill>
                  <a:srgbClr val="000000"/>
                </a:solidFill>
                <a:effectLst/>
                <a:latin typeface="Times New Roman" panose="02020603050405020304" pitchFamily="18" charset="0"/>
              </a:rPr>
              <a:t> In patients with cardiovascular risk factors, </a:t>
            </a:r>
          </a:p>
          <a:p>
            <a:pPr marL="0" indent="0">
              <a:buNone/>
            </a:pPr>
            <a:r>
              <a:rPr lang="en-US" b="0" i="0" dirty="0">
                <a:solidFill>
                  <a:srgbClr val="000000"/>
                </a:solidFill>
                <a:effectLst/>
                <a:latin typeface="Times New Roman" panose="02020603050405020304" pitchFamily="18" charset="0"/>
              </a:rPr>
              <a:t>endothelium-generated ROS </a:t>
            </a:r>
            <a:r>
              <a:rPr lang="en-US" b="0" i="0" dirty="0">
                <a:solidFill>
                  <a:srgbClr val="000000"/>
                </a:solidFill>
                <a:effectLst/>
                <a:latin typeface="Times New Roman" panose="02020603050405020304" pitchFamily="18" charset="0"/>
                <a:sym typeface="Wingdings" panose="05000000000000000000" pitchFamily="2" charset="2"/>
              </a:rPr>
              <a:t></a:t>
            </a:r>
            <a:r>
              <a:rPr lang="en-US" b="0" i="0" dirty="0">
                <a:solidFill>
                  <a:srgbClr val="000000"/>
                </a:solidFill>
                <a:effectLst/>
                <a:latin typeface="Times New Roman" panose="02020603050405020304" pitchFamily="18" charset="0"/>
              </a:rPr>
              <a:t> decrease the </a:t>
            </a:r>
            <a:r>
              <a:rPr lang="en-US" b="1" dirty="0">
                <a:solidFill>
                  <a:srgbClr val="000000"/>
                </a:solidFill>
                <a:latin typeface="Times New Roman" panose="02020603050405020304" pitchFamily="18" charset="0"/>
              </a:rPr>
              <a:t>NO </a:t>
            </a:r>
            <a:r>
              <a:rPr lang="en-US" b="0" i="0" dirty="0">
                <a:solidFill>
                  <a:srgbClr val="000000"/>
                </a:solidFill>
                <a:effectLst/>
                <a:latin typeface="Times New Roman" panose="02020603050405020304" pitchFamily="18" charset="0"/>
              </a:rPr>
              <a:t>levels and inactivates the </a:t>
            </a:r>
            <a:r>
              <a:rPr lang="en-US" b="0" i="0" dirty="0" err="1">
                <a:solidFill>
                  <a:srgbClr val="000000"/>
                </a:solidFill>
                <a:effectLst/>
                <a:latin typeface="Times New Roman" panose="02020603050405020304" pitchFamily="18" charset="0"/>
              </a:rPr>
              <a:t>sGC</a:t>
            </a:r>
            <a:r>
              <a:rPr lang="en-US" b="0" i="0" dirty="0">
                <a:solidFill>
                  <a:srgbClr val="000000"/>
                </a:solidFill>
                <a:effectLst/>
                <a:latin typeface="Times New Roman" panose="02020603050405020304" pitchFamily="18" charset="0"/>
              </a:rPr>
              <a:t> by removing the heme group from </a:t>
            </a:r>
            <a:r>
              <a:rPr lang="en-US" b="0" i="0" dirty="0" err="1">
                <a:solidFill>
                  <a:srgbClr val="000000"/>
                </a:solidFill>
                <a:effectLst/>
                <a:latin typeface="Times New Roman" panose="02020603050405020304" pitchFamily="18" charset="0"/>
              </a:rPr>
              <a:t>sGC</a:t>
            </a:r>
            <a:r>
              <a:rPr lang="en-US" b="0" i="0" dirty="0">
                <a:solidFill>
                  <a:srgbClr val="000000"/>
                </a:solidFill>
                <a:effectLst/>
                <a:latin typeface="Times New Roman" panose="02020603050405020304" pitchFamily="18" charset="0"/>
              </a:rPr>
              <a:t>. </a:t>
            </a:r>
            <a:r>
              <a:rPr lang="en-US" dirty="0">
                <a:solidFill>
                  <a:srgbClr val="000000"/>
                </a:solidFill>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decrease in PKG </a:t>
            </a:r>
            <a:r>
              <a:rPr lang="en-US"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impaired muscle relaxation resulting in stiffness. </a:t>
            </a:r>
          </a:p>
          <a:p>
            <a:pPr marL="0" indent="0">
              <a:buNone/>
            </a:pPr>
            <a:r>
              <a:rPr lang="en-US" sz="2400" dirty="0">
                <a:solidFill>
                  <a:srgbClr val="000000"/>
                </a:solidFill>
                <a:latin typeface="Times New Roman" panose="02020603050405020304" pitchFamily="18" charset="0"/>
              </a:rPr>
              <a:t>T</a:t>
            </a:r>
            <a:r>
              <a:rPr lang="en-US" sz="2400" i="0" dirty="0">
                <a:solidFill>
                  <a:srgbClr val="000000"/>
                </a:solidFill>
                <a:effectLst/>
                <a:latin typeface="Times New Roman" panose="02020603050405020304" pitchFamily="18" charset="0"/>
              </a:rPr>
              <a:t>reatment of heart failure with </a:t>
            </a:r>
            <a:r>
              <a:rPr lang="en-US" sz="2400" b="1" i="0" dirty="0">
                <a:solidFill>
                  <a:srgbClr val="000000"/>
                </a:solidFill>
                <a:effectLst/>
                <a:latin typeface="Times New Roman" panose="02020603050405020304" pitchFamily="18" charset="0"/>
              </a:rPr>
              <a:t>nitric oxide generators </a:t>
            </a:r>
            <a:r>
              <a:rPr lang="en-US" sz="2400" i="0" dirty="0">
                <a:solidFill>
                  <a:srgbClr val="000000"/>
                </a:solidFill>
                <a:effectLst/>
                <a:latin typeface="Times New Roman" panose="02020603050405020304" pitchFamily="18" charset="0"/>
              </a:rPr>
              <a:t>are shown to have clinical benefit but is limited by the </a:t>
            </a:r>
            <a:r>
              <a:rPr lang="en-US" sz="2400" b="1" i="0" dirty="0">
                <a:solidFill>
                  <a:srgbClr val="000000"/>
                </a:solidFill>
                <a:effectLst/>
                <a:latin typeface="Times New Roman" panose="02020603050405020304" pitchFamily="18" charset="0"/>
              </a:rPr>
              <a:t>development of tolerance.</a:t>
            </a:r>
            <a:r>
              <a:rPr lang="en-US" b="1" i="0" dirty="0">
                <a:solidFill>
                  <a:srgbClr val="000000"/>
                </a:solidFill>
                <a:effectLst/>
                <a:latin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70430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CC7FE-2C5D-45F3-97F1-64A476AABF89}"/>
              </a:ext>
            </a:extLst>
          </p:cNvPr>
          <p:cNvSpPr>
            <a:spLocks noGrp="1"/>
          </p:cNvSpPr>
          <p:nvPr>
            <p:ph idx="1"/>
          </p:nvPr>
        </p:nvSpPr>
        <p:spPr>
          <a:xfrm>
            <a:off x="1190625" y="971550"/>
            <a:ext cx="9542920" cy="4494795"/>
          </a:xfrm>
        </p:spPr>
        <p:txBody>
          <a:bodyPr>
            <a:normAutofit/>
          </a:bodyPr>
          <a:lstStyle/>
          <a:p>
            <a:r>
              <a:rPr lang="en-US" sz="2400" b="1" i="0" dirty="0">
                <a:solidFill>
                  <a:srgbClr val="C00000"/>
                </a:solidFill>
                <a:effectLst/>
                <a:latin typeface="Times New Roman" panose="02020603050405020304" pitchFamily="18" charset="0"/>
              </a:rPr>
              <a:t>Vericiguat</a:t>
            </a:r>
            <a:r>
              <a:rPr lang="en-US" b="0" i="0" dirty="0">
                <a:solidFill>
                  <a:srgbClr val="00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stimulates </a:t>
            </a:r>
            <a:r>
              <a:rPr lang="en-US" b="0" i="0" dirty="0" err="1">
                <a:solidFill>
                  <a:srgbClr val="000000"/>
                </a:solidFill>
                <a:effectLst/>
                <a:latin typeface="Times New Roman" panose="02020603050405020304" pitchFamily="18" charset="0"/>
              </a:rPr>
              <a:t>sGC</a:t>
            </a:r>
            <a:r>
              <a:rPr lang="en-US" b="0" i="0" dirty="0">
                <a:solidFill>
                  <a:srgbClr val="000000"/>
                </a:solidFill>
                <a:effectLst/>
                <a:latin typeface="Times New Roman" panose="02020603050405020304" pitchFamily="18" charset="0"/>
              </a:rPr>
              <a:t> , activates the cGMP pathway </a:t>
            </a:r>
            <a:r>
              <a:rPr lang="en-US" b="1" i="0" dirty="0">
                <a:solidFill>
                  <a:srgbClr val="000000"/>
                </a:solidFill>
                <a:effectLst/>
                <a:latin typeface="Times New Roman" panose="02020603050405020304" pitchFamily="18" charset="0"/>
              </a:rPr>
              <a:t>independent of nitric oxide involvement</a:t>
            </a:r>
            <a:r>
              <a:rPr lang="en-US" b="0" i="0" dirty="0">
                <a:solidFill>
                  <a:srgbClr val="000000"/>
                </a:solidFill>
                <a:effectLst/>
                <a:latin typeface="Times New Roman" panose="02020603050405020304" pitchFamily="18" charset="0"/>
              </a:rPr>
              <a:t>.</a:t>
            </a:r>
          </a:p>
          <a:p>
            <a:r>
              <a:rPr lang="en-US" b="1" i="0" dirty="0">
                <a:solidFill>
                  <a:srgbClr val="000000"/>
                </a:solidFill>
                <a:effectLst/>
                <a:latin typeface="Times New Roman" panose="02020603050405020304" pitchFamily="18" charset="0"/>
              </a:rPr>
              <a:t> Sensitizes soluble guanylate cyclase to nitric oxide .</a:t>
            </a:r>
          </a:p>
          <a:p>
            <a:r>
              <a:rPr lang="en-US" b="1" i="0" dirty="0">
                <a:solidFill>
                  <a:srgbClr val="C00000"/>
                </a:solidFill>
                <a:effectLst/>
                <a:latin typeface="Times New Roman" panose="02020603050405020304" pitchFamily="18" charset="0"/>
              </a:rPr>
              <a:t>Restores the cyclic guanosine monophosphate under low nitric oxide conditions and oxidative stress.</a:t>
            </a:r>
          </a:p>
          <a:p>
            <a:r>
              <a:rPr lang="en-US" b="0" i="0" dirty="0">
                <a:solidFill>
                  <a:srgbClr val="000000"/>
                </a:solidFill>
                <a:effectLst/>
                <a:latin typeface="Times New Roman" panose="02020603050405020304" pitchFamily="18" charset="0"/>
              </a:rPr>
              <a:t>Compared to other nitro-vasodilators, vericiguat </a:t>
            </a:r>
            <a:r>
              <a:rPr lang="en-US" b="1" i="0" dirty="0">
                <a:solidFill>
                  <a:srgbClr val="000000"/>
                </a:solidFill>
                <a:effectLst/>
                <a:latin typeface="Times New Roman" panose="02020603050405020304" pitchFamily="18" charset="0"/>
              </a:rPr>
              <a:t>does not induce tolerance </a:t>
            </a:r>
            <a:r>
              <a:rPr lang="en-US" b="0" i="0" dirty="0">
                <a:solidFill>
                  <a:srgbClr val="000000"/>
                </a:solidFill>
                <a:effectLst/>
                <a:latin typeface="Times New Roman" panose="02020603050405020304" pitchFamily="18" charset="0"/>
              </a:rPr>
              <a:t>on long-term administrations.</a:t>
            </a:r>
            <a:endParaRPr lang="en-US" b="0" i="0" dirty="0">
              <a:solidFill>
                <a:srgbClr val="2F4A8B"/>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 An increase in cardiac output and cardiac index and a decrease in systemic vascular resistance has been noted with vericiguat at a 5.0 mg or higher dose.</a:t>
            </a:r>
            <a:endParaRPr lang="en-US" b="1" dirty="0"/>
          </a:p>
        </p:txBody>
      </p:sp>
    </p:spTree>
    <p:extLst>
      <p:ext uri="{BB962C8B-B14F-4D97-AF65-F5344CB8AC3E}">
        <p14:creationId xmlns:p14="http://schemas.microsoft.com/office/powerpoint/2010/main" val="288222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5650-4421-41BF-B0F9-4D02868104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29C3DA-3454-4F86-8EFE-0338DE9508F1}"/>
              </a:ext>
            </a:extLst>
          </p:cNvPr>
          <p:cNvSpPr>
            <a:spLocks noGrp="1"/>
          </p:cNvSpPr>
          <p:nvPr>
            <p:ph idx="1"/>
          </p:nvPr>
        </p:nvSpPr>
        <p:spPr/>
        <p:txBody>
          <a:bodyPr/>
          <a:lstStyle/>
          <a:p>
            <a:endParaRPr lang="en-US" dirty="0"/>
          </a:p>
        </p:txBody>
      </p:sp>
      <p:pic>
        <p:nvPicPr>
          <p:cNvPr id="2050" name="Picture 2" descr="See the source image">
            <a:extLst>
              <a:ext uri="{FF2B5EF4-FFF2-40B4-BE49-F238E27FC236}">
                <a16:creationId xmlns:a16="http://schemas.microsoft.com/office/drawing/2014/main" id="{9F528139-972F-4F3F-A9F0-F8414AE8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50"/>
          <a:stretch/>
        </p:blipFill>
        <p:spPr bwMode="auto">
          <a:xfrm>
            <a:off x="0" y="953324"/>
            <a:ext cx="12192000" cy="590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D87-A22D-470A-B3C7-399E71DA5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546433-742D-4775-B243-F0CC7F42E49A}"/>
              </a:ext>
            </a:extLst>
          </p:cNvPr>
          <p:cNvSpPr>
            <a:spLocks noGrp="1"/>
          </p:cNvSpPr>
          <p:nvPr>
            <p:ph idx="1"/>
          </p:nvPr>
        </p:nvSpPr>
        <p:spPr/>
        <p:txBody>
          <a:bodyPr/>
          <a:lstStyle/>
          <a:p>
            <a:pPr algn="l"/>
            <a:r>
              <a:rPr lang="en-US" b="1" i="0" dirty="0">
                <a:solidFill>
                  <a:srgbClr val="985735"/>
                </a:solidFill>
                <a:effectLst/>
                <a:latin typeface="arial" panose="020B0604020202020204" pitchFamily="34" charset="0"/>
              </a:rPr>
              <a:t>Administration</a:t>
            </a:r>
          </a:p>
          <a:p>
            <a:pPr algn="l"/>
            <a:r>
              <a:rPr lang="en-US" b="0" i="0" dirty="0">
                <a:solidFill>
                  <a:srgbClr val="000000"/>
                </a:solidFill>
                <a:effectLst/>
                <a:latin typeface="Times New Roman" panose="02020603050405020304" pitchFamily="18" charset="0"/>
              </a:rPr>
              <a:t>An increase in cardiac output, an increase in heart rate of 4 to 10 beats per minute, and an increase in the cardiac index are observed in patients who received a </a:t>
            </a:r>
            <a:r>
              <a:rPr lang="en-US" b="1" i="0" dirty="0">
                <a:solidFill>
                  <a:srgbClr val="000000"/>
                </a:solidFill>
                <a:effectLst/>
                <a:latin typeface="Times New Roman" panose="02020603050405020304" pitchFamily="18" charset="0"/>
              </a:rPr>
              <a:t>single dose of 5 to 15 mg per oral (PO). </a:t>
            </a:r>
          </a:p>
          <a:p>
            <a:r>
              <a:rPr lang="en-US" b="0" i="0" dirty="0">
                <a:solidFill>
                  <a:srgbClr val="000000"/>
                </a:solidFill>
                <a:effectLst/>
                <a:latin typeface="Times New Roman" panose="02020603050405020304" pitchFamily="18" charset="0"/>
              </a:rPr>
              <a:t>According to phase III of the VICTORIA Heart Failure with Reduced Ejection Fraction study, the dose can be increased from </a:t>
            </a:r>
            <a:r>
              <a:rPr lang="en-US" b="1" i="0" dirty="0">
                <a:solidFill>
                  <a:srgbClr val="000000"/>
                </a:solidFill>
                <a:effectLst/>
                <a:latin typeface="Times New Roman" panose="02020603050405020304" pitchFamily="18" charset="0"/>
              </a:rPr>
              <a:t>2.5 mg to 10 mg </a:t>
            </a:r>
            <a:r>
              <a:rPr lang="en-US" b="0" i="0" dirty="0">
                <a:solidFill>
                  <a:srgbClr val="000000"/>
                </a:solidFill>
                <a:effectLst/>
                <a:latin typeface="Times New Roman" panose="02020603050405020304" pitchFamily="18" charset="0"/>
              </a:rPr>
              <a:t>depending on patient response.</a:t>
            </a:r>
          </a:p>
          <a:p>
            <a:r>
              <a:rPr lang="en-US" b="0" i="0" dirty="0">
                <a:solidFill>
                  <a:srgbClr val="000000"/>
                </a:solidFill>
                <a:effectLst/>
                <a:latin typeface="Times New Roman" panose="02020603050405020304" pitchFamily="18" charset="0"/>
              </a:rPr>
              <a:t>to be consumed with food  </a:t>
            </a:r>
            <a:endParaRPr lang="en-US" dirty="0"/>
          </a:p>
        </p:txBody>
      </p:sp>
    </p:spTree>
    <p:extLst>
      <p:ext uri="{BB962C8B-B14F-4D97-AF65-F5344CB8AC3E}">
        <p14:creationId xmlns:p14="http://schemas.microsoft.com/office/powerpoint/2010/main" val="320688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F2FC-84CD-4494-B9C5-8274CBFB2D41}"/>
              </a:ext>
            </a:extLst>
          </p:cNvPr>
          <p:cNvSpPr>
            <a:spLocks noGrp="1"/>
          </p:cNvSpPr>
          <p:nvPr>
            <p:ph type="title"/>
          </p:nvPr>
        </p:nvSpPr>
        <p:spPr>
          <a:xfrm>
            <a:off x="6035040" y="1258124"/>
            <a:ext cx="9603275" cy="1049235"/>
          </a:xfrm>
        </p:spPr>
        <p:txBody>
          <a:bodyPr>
            <a:normAutofit/>
          </a:bodyPr>
          <a:lstStyle/>
          <a:p>
            <a:r>
              <a:rPr lang="en-US" sz="2400" b="1" dirty="0">
                <a:solidFill>
                  <a:srgbClr val="C00000"/>
                </a:solidFill>
              </a:rPr>
              <a:t>ADVERSE EFFECTS</a:t>
            </a:r>
          </a:p>
        </p:txBody>
      </p:sp>
      <p:sp>
        <p:nvSpPr>
          <p:cNvPr id="3" name="Content Placeholder 2">
            <a:extLst>
              <a:ext uri="{FF2B5EF4-FFF2-40B4-BE49-F238E27FC236}">
                <a16:creationId xmlns:a16="http://schemas.microsoft.com/office/drawing/2014/main" id="{128A24F6-3D70-4DD7-94BF-8F9F106ADF27}"/>
              </a:ext>
            </a:extLst>
          </p:cNvPr>
          <p:cNvSpPr>
            <a:spLocks noGrp="1"/>
          </p:cNvSpPr>
          <p:nvPr>
            <p:ph idx="1"/>
          </p:nvPr>
        </p:nvSpPr>
        <p:spPr>
          <a:xfrm>
            <a:off x="5071080" y="2002559"/>
            <a:ext cx="6997095" cy="3294576"/>
          </a:xfrm>
        </p:spPr>
        <p:txBody>
          <a:bodyPr/>
          <a:lstStyle/>
          <a:p>
            <a:r>
              <a:rPr lang="en-US" b="0" i="0" dirty="0">
                <a:solidFill>
                  <a:srgbClr val="000000"/>
                </a:solidFill>
                <a:effectLst/>
                <a:latin typeface="Times New Roman" panose="02020603050405020304" pitchFamily="18" charset="0"/>
              </a:rPr>
              <a:t>Headache and postural dizziness </a:t>
            </a:r>
            <a:r>
              <a:rPr lang="en-US" b="0" i="0" dirty="0">
                <a:solidFill>
                  <a:srgbClr val="000000"/>
                </a:solidFill>
                <a:effectLst/>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due to vasodilation.</a:t>
            </a:r>
          </a:p>
          <a:p>
            <a:r>
              <a:rPr lang="en-US" b="0" i="0" dirty="0">
                <a:solidFill>
                  <a:srgbClr val="000000"/>
                </a:solidFill>
                <a:effectLst/>
                <a:latin typeface="Times New Roman" panose="02020603050405020304" pitchFamily="18" charset="0"/>
              </a:rPr>
              <a:t> Diarrhea, nausea, and abdominal discomfort </a:t>
            </a:r>
            <a:r>
              <a:rPr lang="en-US" b="0" i="0" dirty="0">
                <a:solidFill>
                  <a:srgbClr val="000000"/>
                </a:solidFill>
                <a:effectLst/>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due to smooth muscle relaxation.</a:t>
            </a:r>
            <a:endParaRPr lang="en-US" b="0" i="0" dirty="0">
              <a:solidFill>
                <a:srgbClr val="2F4A8B"/>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Symptomatic hypotension, orthostatic hypotension, syncope, anemia </a:t>
            </a:r>
          </a:p>
          <a:p>
            <a:r>
              <a:rPr lang="en-US" b="0" i="0" dirty="0">
                <a:solidFill>
                  <a:srgbClr val="000000"/>
                </a:solidFill>
                <a:effectLst/>
                <a:latin typeface="Times New Roman" panose="02020603050405020304" pitchFamily="18" charset="0"/>
              </a:rPr>
              <a:t>A mild increase in heart rate </a:t>
            </a:r>
            <a:r>
              <a:rPr lang="en-US" b="0" i="0" dirty="0">
                <a:solidFill>
                  <a:srgbClr val="000000"/>
                </a:solidFill>
                <a:effectLst/>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compensatory baroreflex due to vasodilation and blood pressure reduction.</a:t>
            </a:r>
            <a:endParaRPr lang="en-US" dirty="0"/>
          </a:p>
        </p:txBody>
      </p:sp>
      <p:sp>
        <p:nvSpPr>
          <p:cNvPr id="4" name="Thought Bubble: Cloud 3">
            <a:extLst>
              <a:ext uri="{FF2B5EF4-FFF2-40B4-BE49-F238E27FC236}">
                <a16:creationId xmlns:a16="http://schemas.microsoft.com/office/drawing/2014/main" id="{2D404749-C38D-4DDC-A775-F2D1A6E27C5B}"/>
              </a:ext>
            </a:extLst>
          </p:cNvPr>
          <p:cNvSpPr/>
          <p:nvPr/>
        </p:nvSpPr>
        <p:spPr>
          <a:xfrm rot="21234938">
            <a:off x="337185" y="609600"/>
            <a:ext cx="3960495" cy="457962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i="0" dirty="0">
                <a:solidFill>
                  <a:srgbClr val="985735"/>
                </a:solidFill>
                <a:effectLst/>
                <a:latin typeface="arial" panose="020B0604020202020204" pitchFamily="34" charset="0"/>
              </a:rPr>
              <a:t>Monitoring</a:t>
            </a:r>
          </a:p>
          <a:p>
            <a:pPr algn="l"/>
            <a:endParaRPr lang="en-US" sz="2000" b="1" dirty="0">
              <a:solidFill>
                <a:srgbClr val="985735"/>
              </a:solidFill>
              <a:latin typeface="arial" panose="020B0604020202020204" pitchFamily="34" charset="0"/>
            </a:endParaRPr>
          </a:p>
          <a:p>
            <a:pPr algn="l"/>
            <a:r>
              <a:rPr lang="en-US" b="1" dirty="0">
                <a:solidFill>
                  <a:srgbClr val="C00000"/>
                </a:solidFill>
                <a:latin typeface="Times New Roman" panose="02020603050405020304" pitchFamily="18" charset="0"/>
              </a:rPr>
              <a:t>M</a:t>
            </a:r>
            <a:r>
              <a:rPr lang="en-US" b="1" i="0" dirty="0">
                <a:solidFill>
                  <a:srgbClr val="C00000"/>
                </a:solidFill>
                <a:effectLst/>
                <a:latin typeface="Times New Roman" panose="02020603050405020304" pitchFamily="18" charset="0"/>
              </a:rPr>
              <a:t>onitor blood pressure, heart rate, and hemoglobin </a:t>
            </a:r>
            <a:r>
              <a:rPr lang="en-US" b="1" i="0" dirty="0">
                <a:solidFill>
                  <a:schemeClr val="tx1"/>
                </a:solidFill>
                <a:effectLst/>
                <a:latin typeface="Times New Roman" panose="02020603050405020304" pitchFamily="18" charset="0"/>
              </a:rPr>
              <a:t>in patients treated with vericiguat</a:t>
            </a:r>
            <a:r>
              <a:rPr lang="en-US" b="0" i="0" dirty="0">
                <a:solidFill>
                  <a:schemeClr val="tx1"/>
                </a:solidFill>
                <a:effectLst/>
                <a:latin typeface="Times New Roman" panose="02020603050405020304" pitchFamily="18" charset="0"/>
              </a:rPr>
              <a:t>.</a:t>
            </a:r>
            <a:endParaRPr lang="en-US" b="1"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56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D323-AF0D-42D4-B2A7-E104A20065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284A6A-97C1-428A-99EA-8DBB3547537F}"/>
              </a:ext>
            </a:extLst>
          </p:cNvPr>
          <p:cNvSpPr>
            <a:spLocks noGrp="1"/>
          </p:cNvSpPr>
          <p:nvPr>
            <p:ph idx="1"/>
          </p:nvPr>
        </p:nvSpPr>
        <p:spPr/>
        <p:txBody>
          <a:bodyPr/>
          <a:lstStyle/>
          <a:p>
            <a:pPr algn="l"/>
            <a:r>
              <a:rPr lang="en-US" b="1" i="0" dirty="0">
                <a:solidFill>
                  <a:srgbClr val="985735"/>
                </a:solidFill>
                <a:effectLst/>
                <a:latin typeface="arial" panose="020B0604020202020204" pitchFamily="34" charset="0"/>
              </a:rPr>
              <a:t>Contraindications</a:t>
            </a:r>
          </a:p>
          <a:p>
            <a:pPr marL="0" indent="0" algn="l">
              <a:buNone/>
            </a:pPr>
            <a:r>
              <a:rPr lang="en-US" b="0" i="0" dirty="0">
                <a:solidFill>
                  <a:srgbClr val="000000"/>
                </a:solidFill>
                <a:effectLst/>
                <a:latin typeface="Times New Roman" panose="02020603050405020304" pitchFamily="18" charset="0"/>
              </a:rPr>
              <a:t>should be avoided on patients taking </a:t>
            </a:r>
            <a:r>
              <a:rPr lang="en-US" b="1" i="0" dirty="0">
                <a:solidFill>
                  <a:srgbClr val="000000"/>
                </a:solidFill>
                <a:effectLst/>
                <a:latin typeface="Times New Roman" panose="02020603050405020304" pitchFamily="18" charset="0"/>
              </a:rPr>
              <a:t>long-acting nitrates, soluble guanylate cyclase stimulator, or phosphodiesterase type 5 (PDE-5) inhibitor   </a:t>
            </a:r>
            <a:r>
              <a:rPr lang="en-US" b="1" i="0" dirty="0">
                <a:solidFill>
                  <a:srgbClr val="000000"/>
                </a:solidFill>
                <a:effectLst/>
                <a:latin typeface="Times New Roman" panose="02020603050405020304" pitchFamily="18" charset="0"/>
                <a:sym typeface="Wingdings" panose="05000000000000000000" pitchFamily="2" charset="2"/>
              </a:rPr>
              <a:t> </a:t>
            </a:r>
            <a:r>
              <a:rPr lang="en-US" b="0" i="0" dirty="0">
                <a:solidFill>
                  <a:srgbClr val="000000"/>
                </a:solidFill>
                <a:effectLst/>
                <a:latin typeface="Times New Roman" panose="02020603050405020304" pitchFamily="18" charset="0"/>
              </a:rPr>
              <a:t>concerning </a:t>
            </a:r>
            <a:r>
              <a:rPr lang="en-US" b="1" i="0" dirty="0">
                <a:solidFill>
                  <a:srgbClr val="000000"/>
                </a:solidFill>
                <a:effectLst/>
                <a:latin typeface="Times New Roman" panose="02020603050405020304" pitchFamily="18" charset="0"/>
              </a:rPr>
              <a:t>hypotension and syncope</a:t>
            </a:r>
            <a:r>
              <a:rPr lang="en-US" b="0" i="0" dirty="0">
                <a:solidFill>
                  <a:srgbClr val="000000"/>
                </a:solidFill>
                <a:effectLst/>
                <a:latin typeface="Times New Roman" panose="02020603050405020304" pitchFamily="18" charset="0"/>
              </a:rPr>
              <a:t>. </a:t>
            </a:r>
          </a:p>
          <a:p>
            <a:r>
              <a:rPr lang="en-US" dirty="0">
                <a:solidFill>
                  <a:srgbClr val="000000"/>
                </a:solidFill>
                <a:latin typeface="Times New Roman" panose="02020603050405020304" pitchFamily="18" charset="0"/>
              </a:rPr>
              <a:t>I</a:t>
            </a:r>
            <a:r>
              <a:rPr lang="en-US" b="0" i="0" dirty="0">
                <a:solidFill>
                  <a:srgbClr val="000000"/>
                </a:solidFill>
                <a:effectLst/>
                <a:latin typeface="Times New Roman" panose="02020603050405020304" pitchFamily="18" charset="0"/>
              </a:rPr>
              <a:t>n patients with </a:t>
            </a:r>
            <a:r>
              <a:rPr lang="en-US" b="1" i="0" dirty="0">
                <a:solidFill>
                  <a:srgbClr val="000000"/>
                </a:solidFill>
                <a:effectLst/>
                <a:latin typeface="Times New Roman" panose="02020603050405020304" pitchFamily="18" charset="0"/>
              </a:rPr>
              <a:t>severe anemia </a:t>
            </a:r>
            <a:r>
              <a:rPr lang="en-US" b="0" i="0" dirty="0">
                <a:solidFill>
                  <a:srgbClr val="000000"/>
                </a:solidFill>
                <a:effectLst/>
                <a:latin typeface="Times New Roman" panose="02020603050405020304" pitchFamily="18" charset="0"/>
              </a:rPr>
              <a:t>because of concerns of a decrease in hemoglobin level with vericiguat.</a:t>
            </a:r>
          </a:p>
          <a:p>
            <a:endParaRPr lang="en-US" dirty="0"/>
          </a:p>
        </p:txBody>
      </p:sp>
    </p:spTree>
    <p:extLst>
      <p:ext uri="{BB962C8B-B14F-4D97-AF65-F5344CB8AC3E}">
        <p14:creationId xmlns:p14="http://schemas.microsoft.com/office/powerpoint/2010/main" val="34826058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506</TotalTime>
  <Words>1085</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Century Gothic</vt:lpstr>
      <vt:lpstr>Times New Roman</vt:lpstr>
      <vt:lpstr>Gallery</vt:lpstr>
      <vt:lpstr>Vericiguat in Patients with Heart Failure and Reduced Ejection Fraction</vt:lpstr>
      <vt:lpstr>PowerPoint Presentation</vt:lpstr>
      <vt:lpstr>MECHANISM OF ACTION</vt:lpstr>
      <vt:lpstr>PowerPoint Presentation</vt:lpstr>
      <vt:lpstr>PowerPoint Presentation</vt:lpstr>
      <vt:lpstr>PowerPoint Presentation</vt:lpstr>
      <vt:lpstr>PowerPoint Presentation</vt:lpstr>
      <vt:lpstr>ADVERSE EFFECTS</vt:lpstr>
      <vt:lpstr>PowerPoint Presentation</vt:lpstr>
      <vt:lpstr>VICTORIA TRIAL</vt:lpstr>
      <vt:lpstr>INCLUSION CRITERIA</vt:lpstr>
      <vt:lpstr>PowerPoint Presentation</vt:lpstr>
      <vt:lpstr>EXCLUSION CRITERIA</vt:lpstr>
      <vt:lpstr>TRIAL CONDUCT</vt:lpstr>
      <vt:lpstr>PowerPoint Presentation</vt:lpstr>
      <vt:lpstr>PowerPoint Presentation</vt:lpstr>
      <vt:lpstr>PowerPoint Presentation</vt:lpstr>
      <vt:lpstr>PowerPoint Presentation</vt:lpstr>
      <vt:lpstr>PowerPoint Presentation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Vericiguat in Patients with Heart Failure and Reduced Ejection Fraction</dc:title>
  <dc:creator>VARSHA S</dc:creator>
  <cp:lastModifiedBy>VARSHA S</cp:lastModifiedBy>
  <cp:revision>7</cp:revision>
  <dcterms:created xsi:type="dcterms:W3CDTF">2021-11-01T16:48:41Z</dcterms:created>
  <dcterms:modified xsi:type="dcterms:W3CDTF">2021-11-02T14:24:22Z</dcterms:modified>
</cp:coreProperties>
</file>