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9" r:id="rId4"/>
    <p:sldId id="270" r:id="rId5"/>
    <p:sldId id="257" r:id="rId6"/>
    <p:sldId id="265" r:id="rId7"/>
    <p:sldId id="266" r:id="rId8"/>
    <p:sldId id="267" r:id="rId9"/>
    <p:sldId id="258" r:id="rId10"/>
    <p:sldId id="282" r:id="rId11"/>
    <p:sldId id="261" r:id="rId12"/>
    <p:sldId id="283" r:id="rId13"/>
    <p:sldId id="262" r:id="rId14"/>
    <p:sldId id="268" r:id="rId15"/>
    <p:sldId id="263" r:id="rId16"/>
    <p:sldId id="260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64" r:id="rId26"/>
    <p:sldId id="271" r:id="rId27"/>
    <p:sldId id="292" r:id="rId28"/>
    <p:sldId id="293" r:id="rId29"/>
    <p:sldId id="269" r:id="rId30"/>
    <p:sldId id="272" r:id="rId31"/>
    <p:sldId id="275" r:id="rId32"/>
    <p:sldId id="276" r:id="rId33"/>
    <p:sldId id="277" r:id="rId34"/>
    <p:sldId id="273" r:id="rId35"/>
    <p:sldId id="278" r:id="rId36"/>
    <p:sldId id="279" r:id="rId37"/>
    <p:sldId id="280" r:id="rId38"/>
    <p:sldId id="28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23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22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149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48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7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53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23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24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68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117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450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CDD1D-D0CD-4583-8254-4CF5378F59B3}" type="datetimeFigureOut">
              <a:rPr lang="en-IN" smtClean="0"/>
              <a:t>16-08-2022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C449-DD74-4DCD-8E9F-795D9D2A1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21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VISUAL PATHWAY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607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Stimulus-light</a:t>
            </a:r>
          </a:p>
          <a:p>
            <a:r>
              <a:rPr lang="en-US" dirty="0"/>
              <a:t>Receptors convert light to electrical impulses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order-bipolar neurons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order-retinal ganglion cells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order-starts from LGB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641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0583" y="903800"/>
            <a:ext cx="6492240" cy="58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2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 types of retinal ganglion cells</a:t>
            </a:r>
          </a:p>
          <a:p>
            <a:r>
              <a:rPr lang="en-US" dirty="0"/>
              <a:t>M cells and P cells</a:t>
            </a:r>
          </a:p>
          <a:p>
            <a:r>
              <a:rPr lang="en-US" dirty="0"/>
              <a:t>Mcells-10% of ganglion cells-where pathway-depth </a:t>
            </a:r>
            <a:r>
              <a:rPr lang="en-US" dirty="0" err="1"/>
              <a:t>perception,stereognosis,colour</a:t>
            </a:r>
            <a:r>
              <a:rPr lang="en-US" dirty="0"/>
              <a:t> ignorant------project to magnocellular neurons(layer 1and 2) of LGB </a:t>
            </a:r>
          </a:p>
          <a:p>
            <a:r>
              <a:rPr lang="en-US" dirty="0" err="1"/>
              <a:t>Pcells</a:t>
            </a:r>
            <a:r>
              <a:rPr lang="en-US" dirty="0"/>
              <a:t>- 90% of ganglion cells---what pathway-</a:t>
            </a:r>
            <a:r>
              <a:rPr lang="en-US" dirty="0" err="1"/>
              <a:t>Colour</a:t>
            </a:r>
            <a:r>
              <a:rPr lang="en-US" dirty="0"/>
              <a:t> perception ,low contrast sensitivity----------via parvocellular pathway(layers 3,4,5,6)</a:t>
            </a:r>
          </a:p>
          <a:p>
            <a:endParaRPr lang="en-US" dirty="0"/>
          </a:p>
          <a:p>
            <a:r>
              <a:rPr lang="en-US" dirty="0" err="1"/>
              <a:t>Alzheimers,PD</a:t>
            </a:r>
            <a:r>
              <a:rPr lang="en-US" dirty="0"/>
              <a:t>—affect M cells</a:t>
            </a:r>
          </a:p>
          <a:p>
            <a:r>
              <a:rPr lang="en-US" dirty="0"/>
              <a:t>ON—affect P cells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610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4274" y="881528"/>
            <a:ext cx="6204857" cy="589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15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" t="2857" r="9193" b="3968"/>
          <a:stretch/>
        </p:blipFill>
        <p:spPr>
          <a:xfrm rot="16200000">
            <a:off x="2887457" y="-902539"/>
            <a:ext cx="6270805" cy="8806131"/>
          </a:xfrm>
        </p:spPr>
      </p:pic>
    </p:spTree>
    <p:extLst>
      <p:ext uri="{BB962C8B-B14F-4D97-AF65-F5344CB8AC3E}">
        <p14:creationId xmlns:p14="http://schemas.microsoft.com/office/powerpoint/2010/main" val="1869502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Ventral pathway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V1-Striate cortex-raw visual information(basic position ad orientation)</a:t>
            </a:r>
          </a:p>
          <a:p>
            <a:r>
              <a:rPr lang="en-US" dirty="0"/>
              <a:t>V2-analze the </a:t>
            </a:r>
            <a:r>
              <a:rPr lang="en-US" dirty="0" err="1"/>
              <a:t>colour</a:t>
            </a:r>
            <a:r>
              <a:rPr lang="en-US" dirty="0"/>
              <a:t> and background</a:t>
            </a:r>
          </a:p>
          <a:p>
            <a:r>
              <a:rPr lang="en-US" dirty="0"/>
              <a:t>V3-colour discrimination</a:t>
            </a:r>
          </a:p>
          <a:p>
            <a:r>
              <a:rPr lang="en-US" dirty="0"/>
              <a:t>V4-geometric shapes</a:t>
            </a:r>
          </a:p>
          <a:p>
            <a:r>
              <a:rPr lang="en-US" dirty="0"/>
              <a:t>v5,v6-fusiform face area and visual word form area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646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Dorsal pathway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V1-striate cortex</a:t>
            </a:r>
          </a:p>
          <a:p>
            <a:r>
              <a:rPr lang="en-US" dirty="0"/>
              <a:t>V2,v3 - visual spatial processing</a:t>
            </a:r>
          </a:p>
          <a:p>
            <a:r>
              <a:rPr lang="en-US" dirty="0"/>
              <a:t>V5- perception of motion</a:t>
            </a:r>
          </a:p>
          <a:p>
            <a:r>
              <a:rPr lang="en-US" dirty="0"/>
              <a:t>V6-visual stimuli associated with </a:t>
            </a:r>
            <a:r>
              <a:rPr lang="en-US" dirty="0" err="1"/>
              <a:t>selfmotion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362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nerve and the chiasm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1.intraocular part</a:t>
            </a:r>
          </a:p>
          <a:p>
            <a:r>
              <a:rPr lang="en-US" dirty="0"/>
              <a:t>2.intraorbital part</a:t>
            </a:r>
          </a:p>
          <a:p>
            <a:r>
              <a:rPr lang="en-US" dirty="0"/>
              <a:t>3.intracanalicular part</a:t>
            </a:r>
          </a:p>
          <a:p>
            <a:r>
              <a:rPr lang="en-US" dirty="0"/>
              <a:t>4.intracranial part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16" y="1690688"/>
            <a:ext cx="696916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20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53 %</a:t>
            </a:r>
            <a:r>
              <a:rPr lang="en-US" dirty="0" err="1"/>
              <a:t>fibres</a:t>
            </a:r>
            <a:r>
              <a:rPr lang="en-US" dirty="0"/>
              <a:t> are crossed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328" y="2571843"/>
            <a:ext cx="4161472" cy="374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48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LGB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5727" r="3211" b="2323"/>
          <a:stretch/>
        </p:blipFill>
        <p:spPr>
          <a:xfrm rot="16200000">
            <a:off x="1005112" y="1333140"/>
            <a:ext cx="4428913" cy="5942745"/>
          </a:xfrm>
        </p:spPr>
      </p:pic>
      <p:pic>
        <p:nvPicPr>
          <p:cNvPr id="5" name="Picture 2" descr="6-9B.jpg                                                       0004FAEEDr. Russo's Mac                B374261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6247" y="703363"/>
            <a:ext cx="5464540" cy="277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9242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JINSON\Desktop\m pathway and parvo cellular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72"/>
          <a:stretch/>
        </p:blipFill>
        <p:spPr bwMode="auto">
          <a:xfrm>
            <a:off x="3317966" y="338842"/>
            <a:ext cx="5617027" cy="65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644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radiation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Geniculo</a:t>
            </a:r>
            <a:r>
              <a:rPr lang="en-US" dirty="0"/>
              <a:t> </a:t>
            </a:r>
            <a:r>
              <a:rPr lang="en-US" dirty="0" err="1"/>
              <a:t>calcarine</a:t>
            </a:r>
            <a:r>
              <a:rPr lang="en-US" dirty="0"/>
              <a:t> pathway</a:t>
            </a:r>
          </a:p>
          <a:p>
            <a:r>
              <a:rPr lang="en-US" dirty="0"/>
              <a:t>From optic tract to visual cortex</a:t>
            </a:r>
          </a:p>
          <a:p>
            <a:r>
              <a:rPr lang="en-US" dirty="0"/>
              <a:t>Superior </a:t>
            </a:r>
            <a:r>
              <a:rPr lang="en-US" dirty="0" err="1"/>
              <a:t>fibres</a:t>
            </a:r>
            <a:r>
              <a:rPr lang="en-US" dirty="0"/>
              <a:t>(</a:t>
            </a:r>
            <a:r>
              <a:rPr lang="en-US" dirty="0" err="1"/>
              <a:t>Barums</a:t>
            </a:r>
            <a:r>
              <a:rPr lang="en-US" dirty="0"/>
              <a:t> loop</a:t>
            </a:r>
          </a:p>
          <a:p>
            <a:r>
              <a:rPr lang="en-US" dirty="0"/>
              <a:t>Inferior </a:t>
            </a:r>
            <a:r>
              <a:rPr lang="en-US" dirty="0" err="1"/>
              <a:t>fibres</a:t>
            </a:r>
            <a:r>
              <a:rPr lang="en-US" dirty="0"/>
              <a:t>(Meyers loop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084" y="1293223"/>
            <a:ext cx="6193660" cy="433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5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4916" r="22933"/>
          <a:stretch/>
        </p:blipFill>
        <p:spPr>
          <a:xfrm rot="16200000">
            <a:off x="3262964" y="-532829"/>
            <a:ext cx="4754880" cy="86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57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SUPPLY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5817" y="1275228"/>
            <a:ext cx="7197633" cy="551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46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Vascular supply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3201" r="28232" b="1319"/>
          <a:stretch/>
        </p:blipFill>
        <p:spPr>
          <a:xfrm rot="16200000">
            <a:off x="3151988" y="-373812"/>
            <a:ext cx="4933355" cy="9062355"/>
          </a:xfrm>
        </p:spPr>
      </p:pic>
    </p:spTree>
    <p:extLst>
      <p:ext uri="{BB962C8B-B14F-4D97-AF65-F5344CB8AC3E}">
        <p14:creationId xmlns:p14="http://schemas.microsoft.com/office/powerpoint/2010/main" val="1946651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 of </a:t>
            </a:r>
            <a:r>
              <a:rPr lang="en-US" dirty="0" err="1"/>
              <a:t>fibres</a:t>
            </a:r>
            <a:r>
              <a:rPr lang="en-US" dirty="0"/>
              <a:t> in various parts of visual pathway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2479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</a:t>
            </a:r>
            <a:endParaRPr lang="en-IN" dirty="0"/>
          </a:p>
        </p:txBody>
      </p:sp>
      <p:pic>
        <p:nvPicPr>
          <p:cNvPr id="4" name="Picture 2" descr="C:\Users\JINSON\Desktop\nerve arrangement in retina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4" t="24242"/>
          <a:stretch/>
        </p:blipFill>
        <p:spPr bwMode="auto">
          <a:xfrm>
            <a:off x="1280160" y="2431829"/>
            <a:ext cx="3721764" cy="442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INSON\Desktop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24" y="2253302"/>
            <a:ext cx="6400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812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nerve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50" y="3073715"/>
            <a:ext cx="5817050" cy="28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61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chiasm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Lower nasal </a:t>
            </a:r>
            <a:r>
              <a:rPr lang="en-US" dirty="0" err="1">
                <a:solidFill>
                  <a:srgbClr val="FF0000"/>
                </a:solidFill>
              </a:rPr>
              <a:t>fibres</a:t>
            </a:r>
            <a:r>
              <a:rPr lang="en-US" dirty="0">
                <a:solidFill>
                  <a:srgbClr val="FF0000"/>
                </a:solidFill>
              </a:rPr>
              <a:t> traverse the chiasma ventrally and anteriorly</a:t>
            </a:r>
          </a:p>
          <a:p>
            <a:r>
              <a:rPr lang="en-US" dirty="0"/>
              <a:t>(therefore involved in lesions of pituitary origin-upper temporal quadrant field defect</a:t>
            </a:r>
          </a:p>
          <a:p>
            <a:r>
              <a:rPr lang="en-US" dirty="0">
                <a:solidFill>
                  <a:srgbClr val="FF0000"/>
                </a:solidFill>
              </a:rPr>
              <a:t>Upper nasal </a:t>
            </a:r>
            <a:r>
              <a:rPr lang="en-US" dirty="0" err="1">
                <a:solidFill>
                  <a:srgbClr val="FF0000"/>
                </a:solidFill>
              </a:rPr>
              <a:t>fibres</a:t>
            </a:r>
            <a:r>
              <a:rPr lang="en-US" dirty="0">
                <a:solidFill>
                  <a:srgbClr val="FF0000"/>
                </a:solidFill>
              </a:rPr>
              <a:t> Traverse the chiasma high and posteriorly</a:t>
            </a:r>
          </a:p>
          <a:p>
            <a:r>
              <a:rPr lang="en-US" dirty="0"/>
              <a:t>(therefore first involved in lesions coming from above the </a:t>
            </a:r>
            <a:r>
              <a:rPr lang="en-US" dirty="0" err="1"/>
              <a:t>chiasma:craniopharyngiomas</a:t>
            </a:r>
            <a:endParaRPr lang="en-US" dirty="0"/>
          </a:p>
          <a:p>
            <a:r>
              <a:rPr lang="en-US" dirty="0"/>
              <a:t>Macular </a:t>
            </a:r>
            <a:r>
              <a:rPr lang="en-US" dirty="0" err="1"/>
              <a:t>fibres</a:t>
            </a:r>
            <a:r>
              <a:rPr lang="en-US" dirty="0"/>
              <a:t> Occupies central part of the proximal end of the optic nerve Keep this position in anterior part of chiasma</a:t>
            </a:r>
          </a:p>
          <a:p>
            <a:r>
              <a:rPr lang="en-US" dirty="0"/>
              <a:t>Separated into crossing and uncrossing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Crossing </a:t>
            </a:r>
            <a:r>
              <a:rPr lang="en-US" dirty="0" err="1">
                <a:solidFill>
                  <a:srgbClr val="FF0000"/>
                </a:solidFill>
              </a:rPr>
              <a:t>fibres</a:t>
            </a:r>
            <a:r>
              <a:rPr lang="en-US" dirty="0">
                <a:solidFill>
                  <a:srgbClr val="FF0000"/>
                </a:solidFill>
              </a:rPr>
              <a:t> runs backwards and upwards to decussate in the posterior most part of the chiasma</a:t>
            </a:r>
          </a:p>
          <a:p>
            <a:r>
              <a:rPr lang="en-US" dirty="0"/>
              <a:t>Lesions-central temporal </a:t>
            </a:r>
            <a:r>
              <a:rPr lang="en-US" dirty="0" err="1"/>
              <a:t>hemianopic</a:t>
            </a:r>
            <a:r>
              <a:rPr lang="en-US" dirty="0"/>
              <a:t> scotoma</a:t>
            </a:r>
            <a:endParaRPr lang="en-IN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0668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peripheral </a:t>
            </a:r>
            <a:r>
              <a:rPr lang="en-US" dirty="0" err="1"/>
              <a:t>fibres</a:t>
            </a:r>
            <a:r>
              <a:rPr lang="en-US" dirty="0"/>
              <a:t> situated medially in the optic tract</a:t>
            </a:r>
          </a:p>
          <a:p>
            <a:r>
              <a:rPr lang="en-US" dirty="0"/>
              <a:t>Lower peripheral </a:t>
            </a:r>
            <a:r>
              <a:rPr lang="en-US" dirty="0" err="1"/>
              <a:t>fibres</a:t>
            </a:r>
            <a:r>
              <a:rPr lang="en-US" dirty="0"/>
              <a:t> situated laterally</a:t>
            </a:r>
          </a:p>
          <a:p>
            <a:r>
              <a:rPr lang="en-US" dirty="0"/>
              <a:t>Macular </a:t>
            </a:r>
            <a:r>
              <a:rPr lang="en-US" dirty="0" err="1"/>
              <a:t>fibres</a:t>
            </a:r>
            <a:r>
              <a:rPr lang="en-US" dirty="0"/>
              <a:t>(temporal macular </a:t>
            </a:r>
            <a:r>
              <a:rPr lang="en-US" dirty="0" err="1"/>
              <a:t>fibres</a:t>
            </a:r>
            <a:r>
              <a:rPr lang="en-US" dirty="0"/>
              <a:t> of </a:t>
            </a:r>
            <a:r>
              <a:rPr lang="en-US" dirty="0" err="1"/>
              <a:t>i</a:t>
            </a:r>
            <a:r>
              <a:rPr lang="en-US" dirty="0"/>
              <a:t>/l eye and nasal macular </a:t>
            </a:r>
            <a:r>
              <a:rPr lang="en-US" dirty="0" err="1"/>
              <a:t>fibres</a:t>
            </a:r>
            <a:r>
              <a:rPr lang="en-US" dirty="0"/>
              <a:t> of c/l eye) situated </a:t>
            </a:r>
            <a:r>
              <a:rPr lang="en-US" dirty="0" err="1"/>
              <a:t>dorsolaterally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347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LGB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Macular </a:t>
            </a:r>
            <a:r>
              <a:rPr lang="en-US" dirty="0" err="1"/>
              <a:t>fibres:posterior</a:t>
            </a:r>
            <a:r>
              <a:rPr lang="en-US" dirty="0"/>
              <a:t> two third of LGB</a:t>
            </a:r>
          </a:p>
          <a:p>
            <a:r>
              <a:rPr lang="en-US" dirty="0"/>
              <a:t>Upper peripheral </a:t>
            </a:r>
            <a:r>
              <a:rPr lang="en-US" dirty="0" err="1"/>
              <a:t>fibres:medila</a:t>
            </a:r>
            <a:r>
              <a:rPr lang="en-US" dirty="0"/>
              <a:t> half of anterior one third</a:t>
            </a:r>
          </a:p>
          <a:p>
            <a:r>
              <a:rPr lang="en-US" dirty="0"/>
              <a:t>Lower peripheral </a:t>
            </a:r>
            <a:r>
              <a:rPr lang="en-US" dirty="0" err="1"/>
              <a:t>fibres:lateral</a:t>
            </a:r>
            <a:r>
              <a:rPr lang="en-US" dirty="0"/>
              <a:t> half of anterior one third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5388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RADIATION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retinal </a:t>
            </a:r>
            <a:r>
              <a:rPr lang="en-US" dirty="0" err="1"/>
              <a:t>fibres</a:t>
            </a:r>
            <a:r>
              <a:rPr lang="en-US" dirty="0"/>
              <a:t>-upper part of the optic radiations(</a:t>
            </a:r>
            <a:r>
              <a:rPr lang="en-US" dirty="0" err="1"/>
              <a:t>Barums</a:t>
            </a:r>
            <a:r>
              <a:rPr lang="en-US" dirty="0"/>
              <a:t> loop)directed posteriorly through parietal lobe</a:t>
            </a:r>
          </a:p>
          <a:p>
            <a:r>
              <a:rPr lang="en-US" dirty="0"/>
              <a:t>Lower retinal </a:t>
            </a:r>
            <a:r>
              <a:rPr lang="en-US" dirty="0" err="1"/>
              <a:t>fibres</a:t>
            </a:r>
            <a:r>
              <a:rPr lang="en-US" dirty="0"/>
              <a:t>-lower part of the optic radiations(</a:t>
            </a:r>
            <a:r>
              <a:rPr lang="en-US" dirty="0" err="1"/>
              <a:t>Mayers</a:t>
            </a:r>
            <a:r>
              <a:rPr lang="en-US" dirty="0"/>
              <a:t> loop) through temporal lobe</a:t>
            </a:r>
          </a:p>
          <a:p>
            <a:r>
              <a:rPr lang="en-US" dirty="0"/>
              <a:t>Macular </a:t>
            </a:r>
            <a:r>
              <a:rPr lang="en-US" dirty="0" err="1"/>
              <a:t>fibres-cenral</a:t>
            </a:r>
            <a:r>
              <a:rPr lang="en-US" dirty="0"/>
              <a:t> part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 descr="o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872" y="3246120"/>
            <a:ext cx="3886200" cy="3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76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CORTEX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 visual cortex-perceives objects from the temporal half of right retina and nasal half of left retina</a:t>
            </a:r>
          </a:p>
          <a:p>
            <a:r>
              <a:rPr lang="en-US" dirty="0"/>
              <a:t>Left visual cortex-from the temporal half of left retina and nasal half of right retina</a:t>
            </a:r>
          </a:p>
          <a:p>
            <a:r>
              <a:rPr lang="en-US" dirty="0" err="1"/>
              <a:t>Fibres</a:t>
            </a:r>
            <a:r>
              <a:rPr lang="en-US" dirty="0"/>
              <a:t> from macular area relay in an extensive area placed posteriorly in the </a:t>
            </a:r>
            <a:r>
              <a:rPr lang="en-US" dirty="0" err="1"/>
              <a:t>visualcortex</a:t>
            </a:r>
            <a:endParaRPr lang="en-US" dirty="0"/>
          </a:p>
          <a:p>
            <a:r>
              <a:rPr lang="en-US" dirty="0"/>
              <a:t>peripheral retina </a:t>
            </a:r>
            <a:r>
              <a:rPr lang="en-US" dirty="0" err="1"/>
              <a:t>fibres</a:t>
            </a:r>
            <a:r>
              <a:rPr lang="en-US" dirty="0"/>
              <a:t> situated anterior to the macular </a:t>
            </a:r>
            <a:r>
              <a:rPr lang="en-US" dirty="0" err="1"/>
              <a:t>fibres</a:t>
            </a:r>
            <a:r>
              <a:rPr lang="en-US" dirty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5750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LOCALISATION OF LESION IN OPTIC PATHWAY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1.monocular /binocular(at or behind the chiasm)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Exceptions for monocular defect behind chiasm</a:t>
            </a:r>
          </a:p>
          <a:p>
            <a:r>
              <a:rPr lang="en-US" dirty="0"/>
              <a:t>1.junctional scotoma of </a:t>
            </a:r>
            <a:r>
              <a:rPr lang="en-US" dirty="0" err="1"/>
              <a:t>traquair</a:t>
            </a:r>
            <a:endParaRPr lang="en-US" dirty="0"/>
          </a:p>
          <a:p>
            <a:r>
              <a:rPr lang="en-US" dirty="0"/>
              <a:t>2.half moon </a:t>
            </a:r>
            <a:r>
              <a:rPr lang="en-US" dirty="0" err="1"/>
              <a:t>syndrome:monocular</a:t>
            </a:r>
            <a:r>
              <a:rPr lang="en-US" dirty="0"/>
              <a:t> temporal </a:t>
            </a:r>
            <a:r>
              <a:rPr lang="en-US" dirty="0" err="1"/>
              <a:t>cresent</a:t>
            </a:r>
            <a:endParaRPr lang="en-US" dirty="0"/>
          </a:p>
          <a:p>
            <a:r>
              <a:rPr lang="en-US" dirty="0"/>
              <a:t>Exception for binocular defect in front of chiasm</a:t>
            </a:r>
          </a:p>
          <a:p>
            <a:r>
              <a:rPr lang="en-US" dirty="0"/>
              <a:t>1.large </a:t>
            </a:r>
            <a:r>
              <a:rPr lang="en-US" dirty="0" err="1"/>
              <a:t>prechiasmal</a:t>
            </a:r>
            <a:r>
              <a:rPr lang="en-US" dirty="0"/>
              <a:t> tumors</a:t>
            </a:r>
          </a:p>
          <a:p>
            <a:r>
              <a:rPr lang="en-US" dirty="0"/>
              <a:t>2.multiple sclerosis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1985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JUNCTIONAL SCOTOMA OF TRAQUAIR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4934" r="8574" b="20035"/>
          <a:stretch/>
        </p:blipFill>
        <p:spPr>
          <a:xfrm rot="16200000">
            <a:off x="3122022" y="692330"/>
            <a:ext cx="4193179" cy="6387737"/>
          </a:xfrm>
        </p:spPr>
      </p:pic>
    </p:spTree>
    <p:extLst>
      <p:ext uri="{BB962C8B-B14F-4D97-AF65-F5344CB8AC3E}">
        <p14:creationId xmlns:p14="http://schemas.microsoft.com/office/powerpoint/2010/main" val="3819380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" t="2007" r="13643" b="1170"/>
          <a:stretch/>
        </p:blipFill>
        <p:spPr>
          <a:xfrm rot="16200000">
            <a:off x="2827602" y="-960630"/>
            <a:ext cx="5644172" cy="9052563"/>
          </a:xfrm>
        </p:spPr>
      </p:pic>
    </p:spTree>
    <p:extLst>
      <p:ext uri="{BB962C8B-B14F-4D97-AF65-F5344CB8AC3E}">
        <p14:creationId xmlns:p14="http://schemas.microsoft.com/office/powerpoint/2010/main" val="2407305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7" t="1015" r="5627" b="1015"/>
          <a:stretch/>
        </p:blipFill>
        <p:spPr>
          <a:xfrm rot="16200000">
            <a:off x="2695348" y="-1033185"/>
            <a:ext cx="5973990" cy="9248503"/>
          </a:xfrm>
        </p:spPr>
      </p:pic>
    </p:spTree>
    <p:extLst>
      <p:ext uri="{BB962C8B-B14F-4D97-AF65-F5344CB8AC3E}">
        <p14:creationId xmlns:p14="http://schemas.microsoft.com/office/powerpoint/2010/main" val="4258505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Localisation</a:t>
            </a:r>
            <a:r>
              <a:rPr lang="en-US" dirty="0"/>
              <a:t> in chiasm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Anterior chiasm</a:t>
            </a:r>
          </a:p>
          <a:p>
            <a:r>
              <a:rPr lang="en-US" dirty="0"/>
              <a:t>Body of chiasm</a:t>
            </a:r>
          </a:p>
          <a:p>
            <a:r>
              <a:rPr lang="en-US"/>
              <a:t>Posterior chiasm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6200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t="1500" r="4001" b="3114"/>
          <a:stretch/>
        </p:blipFill>
        <p:spPr>
          <a:xfrm>
            <a:off x="4206241" y="729772"/>
            <a:ext cx="4088673" cy="5814719"/>
          </a:xfrm>
        </p:spPr>
      </p:pic>
    </p:spTree>
    <p:extLst>
      <p:ext uri="{BB962C8B-B14F-4D97-AF65-F5344CB8AC3E}">
        <p14:creationId xmlns:p14="http://schemas.microsoft.com/office/powerpoint/2010/main" val="865145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Decreased vision in either eyes-macular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US" dirty="0"/>
              <a:t>RAPD</a:t>
            </a:r>
          </a:p>
          <a:p>
            <a:r>
              <a:rPr lang="en-US" dirty="0"/>
              <a:t>HEMIFEILD SLIDE PHENOMENON</a:t>
            </a:r>
          </a:p>
          <a:p>
            <a:r>
              <a:rPr lang="en-US" dirty="0"/>
              <a:t>Bow tie atrophy of the </a:t>
            </a:r>
            <a:r>
              <a:rPr lang="en-US" dirty="0" err="1"/>
              <a:t>the</a:t>
            </a:r>
            <a:r>
              <a:rPr lang="en-US" dirty="0"/>
              <a:t> fundus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1705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Lesion in the optic 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Incomplete </a:t>
            </a:r>
            <a:r>
              <a:rPr lang="en-US" dirty="0" err="1"/>
              <a:t>homonympous</a:t>
            </a:r>
            <a:r>
              <a:rPr lang="en-US" dirty="0"/>
              <a:t> hemianopia</a:t>
            </a:r>
          </a:p>
          <a:p>
            <a:r>
              <a:rPr lang="en-US" dirty="0"/>
              <a:t>Incongruous field defects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958" y="2529781"/>
            <a:ext cx="6476842" cy="390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94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Lesion in LGB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vascularity lost</a:t>
            </a:r>
          </a:p>
          <a:p>
            <a:r>
              <a:rPr lang="en-US" dirty="0" err="1"/>
              <a:t>Sectoranopia</a:t>
            </a:r>
            <a:endParaRPr lang="en-US" dirty="0"/>
          </a:p>
          <a:p>
            <a:r>
              <a:rPr lang="en-US" dirty="0"/>
              <a:t>Anterior choroidal- quadruple </a:t>
            </a:r>
            <a:r>
              <a:rPr lang="en-US" dirty="0" err="1"/>
              <a:t>sectoranopia</a:t>
            </a:r>
            <a:endParaRPr lang="en-US" dirty="0"/>
          </a:p>
          <a:p>
            <a:r>
              <a:rPr lang="en-US" dirty="0"/>
              <a:t>Lateral choroidal-horizontal sectoral field</a:t>
            </a:r>
          </a:p>
          <a:p>
            <a:pPr marL="0" indent="0">
              <a:buNone/>
            </a:pPr>
            <a:r>
              <a:rPr lang="en-US" dirty="0"/>
              <a:t> defect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900" y="2129247"/>
            <a:ext cx="4699100" cy="457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98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1" r="1456" b="10357"/>
          <a:stretch/>
        </p:blipFill>
        <p:spPr>
          <a:xfrm rot="16200000">
            <a:off x="3505901" y="2032751"/>
            <a:ext cx="4588013" cy="4624251"/>
          </a:xfrm>
        </p:spPr>
      </p:pic>
    </p:spTree>
    <p:extLst>
      <p:ext uri="{BB962C8B-B14F-4D97-AF65-F5344CB8AC3E}">
        <p14:creationId xmlns:p14="http://schemas.microsoft.com/office/powerpoint/2010/main" val="1151713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Lesion in the optic radiation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Pie in the sky </a:t>
            </a:r>
          </a:p>
          <a:p>
            <a:r>
              <a:rPr lang="en-US" dirty="0"/>
              <a:t>Pie on the floor</a:t>
            </a:r>
          </a:p>
          <a:p>
            <a:r>
              <a:rPr lang="en-US" dirty="0" err="1"/>
              <a:t>Inconguous</a:t>
            </a:r>
            <a:r>
              <a:rPr lang="en-US" dirty="0"/>
              <a:t> field defects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958" y="2529781"/>
            <a:ext cx="6476842" cy="390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57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Lesions in the occipital lobe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Concept of monocular temporal </a:t>
            </a:r>
            <a:r>
              <a:rPr lang="en-US" dirty="0" err="1"/>
              <a:t>cresent</a:t>
            </a:r>
            <a:endParaRPr lang="en-US" dirty="0"/>
          </a:p>
          <a:p>
            <a:r>
              <a:rPr lang="en-US" dirty="0"/>
              <a:t>Congruous homonymous hemianopia/</a:t>
            </a:r>
            <a:r>
              <a:rPr lang="en-US" dirty="0" err="1"/>
              <a:t>quadrantanopia</a:t>
            </a:r>
            <a:endParaRPr lang="en-US" dirty="0"/>
          </a:p>
          <a:p>
            <a:r>
              <a:rPr lang="en-US" dirty="0" err="1"/>
              <a:t>Riddoch</a:t>
            </a:r>
            <a:r>
              <a:rPr lang="en-US" dirty="0"/>
              <a:t> phenomenon</a:t>
            </a:r>
          </a:p>
          <a:p>
            <a:endParaRPr 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97" y="3235328"/>
            <a:ext cx="9077864" cy="362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53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Riddoch</a:t>
            </a:r>
            <a:r>
              <a:rPr lang="en-US" dirty="0"/>
              <a:t> phenomenon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Statokinetic</a:t>
            </a:r>
            <a:r>
              <a:rPr lang="en-US" dirty="0"/>
              <a:t> dissociation</a:t>
            </a:r>
          </a:p>
          <a:p>
            <a:r>
              <a:rPr lang="en-US" dirty="0"/>
              <a:t>Though striate cortex is involved dorsal V5 is preserved</a:t>
            </a:r>
          </a:p>
          <a:p>
            <a:r>
              <a:rPr lang="en-US" dirty="0"/>
              <a:t>Responsible for motion processing</a:t>
            </a:r>
          </a:p>
          <a:p>
            <a:r>
              <a:rPr lang="en-US" dirty="0"/>
              <a:t>Direct Connection between LGB to v5</a:t>
            </a:r>
          </a:p>
          <a:p>
            <a:r>
              <a:rPr lang="en-US" dirty="0" err="1"/>
              <a:t>Pulvinar</a:t>
            </a:r>
            <a:r>
              <a:rPr lang="en-US" dirty="0"/>
              <a:t> to superior </a:t>
            </a:r>
            <a:r>
              <a:rPr lang="en-US" dirty="0" err="1"/>
              <a:t>colliculuspathway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00392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3701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568</Words>
  <Application>Microsoft Office PowerPoint</Application>
  <PresentationFormat>Widescreen</PresentationFormat>
  <Paragraphs>110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VISUAL PATHWAY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Ventral pathway</vt:lpstr>
      <vt:lpstr>Dorsal pathway</vt:lpstr>
      <vt:lpstr>Optic nerve and the chiasm</vt:lpstr>
      <vt:lpstr>PowerPoint Presentation</vt:lpstr>
      <vt:lpstr>LGB</vt:lpstr>
      <vt:lpstr>PowerPoint Presentation</vt:lpstr>
      <vt:lpstr>Optic radiation</vt:lpstr>
      <vt:lpstr>PowerPoint Presentation</vt:lpstr>
      <vt:lpstr>BLOOD SUPPLY</vt:lpstr>
      <vt:lpstr>Vascular supply</vt:lpstr>
      <vt:lpstr>Arrangement of fibres in various parts of visual pathway</vt:lpstr>
      <vt:lpstr>retina</vt:lpstr>
      <vt:lpstr>Optic nerve</vt:lpstr>
      <vt:lpstr>chiasm</vt:lpstr>
      <vt:lpstr>Optic tract</vt:lpstr>
      <vt:lpstr>LGB</vt:lpstr>
      <vt:lpstr>OPTIC RADIATION</vt:lpstr>
      <vt:lpstr>VISUAL CORTEX</vt:lpstr>
      <vt:lpstr>LOCALISATION OF LESION IN OPTIC PATHWAY</vt:lpstr>
      <vt:lpstr>JUNCTIONAL SCOTOMA OF TRAQUAIR</vt:lpstr>
      <vt:lpstr>PowerPoint Presentation</vt:lpstr>
      <vt:lpstr>PowerPoint Presentation</vt:lpstr>
      <vt:lpstr>Localisation in chiasm</vt:lpstr>
      <vt:lpstr>PowerPoint Presentation</vt:lpstr>
      <vt:lpstr>PowerPoint Presentation</vt:lpstr>
      <vt:lpstr>Lesion in the optic tract</vt:lpstr>
      <vt:lpstr>Lesion in LGB</vt:lpstr>
      <vt:lpstr>PowerPoint Presentation</vt:lpstr>
      <vt:lpstr>Lesion in the optic radiation</vt:lpstr>
      <vt:lpstr>Lesions in the occipital lobe</vt:lpstr>
      <vt:lpstr>Riddoch phenomenon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PATHWAY</dc:title>
  <dc:creator>USER</dc:creator>
  <cp:lastModifiedBy>jithin p</cp:lastModifiedBy>
  <cp:revision>31</cp:revision>
  <dcterms:created xsi:type="dcterms:W3CDTF">2022-05-10T14:19:54Z</dcterms:created>
  <dcterms:modified xsi:type="dcterms:W3CDTF">2022-08-16T16:27:46Z</dcterms:modified>
</cp:coreProperties>
</file>