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sldIdLst>
    <p:sldId id="256" r:id="rId2"/>
    <p:sldId id="257" r:id="rId3"/>
    <p:sldId id="258" r:id="rId4"/>
    <p:sldId id="259" r:id="rId5"/>
    <p:sldId id="260" r:id="rId6"/>
    <p:sldId id="261" r:id="rId7"/>
    <p:sldId id="262" r:id="rId8"/>
    <p:sldId id="263" r:id="rId9"/>
    <p:sldId id="271" r:id="rId10"/>
    <p:sldId id="264" r:id="rId11"/>
    <p:sldId id="265" r:id="rId12"/>
    <p:sldId id="266" r:id="rId13"/>
    <p:sldId id="268" r:id="rId14"/>
    <p:sldId id="269" r:id="rId15"/>
    <p:sldId id="270" r:id="rId16"/>
    <p:sldId id="272" r:id="rId17"/>
    <p:sldId id="273" r:id="rId18"/>
    <p:sldId id="274" r:id="rId19"/>
    <p:sldId id="275" r:id="rId20"/>
    <p:sldId id="276" r:id="rId21"/>
    <p:sldId id="278" r:id="rId22"/>
    <p:sldId id="279" r:id="rId23"/>
    <p:sldId id="277"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37455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6506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28206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10/5/2022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193340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98639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92435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28253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10/5/2022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2166468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51488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32279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799130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6375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91215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880285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10/5/2022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8157954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86301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10/5/2022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2205966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C750A-BCFF-C2F8-CAC8-62B040A6DFA4}"/>
              </a:ext>
            </a:extLst>
          </p:cNvPr>
          <p:cNvSpPr>
            <a:spLocks noGrp="1"/>
          </p:cNvSpPr>
          <p:nvPr>
            <p:ph type="ctrTitle"/>
          </p:nvPr>
        </p:nvSpPr>
        <p:spPr/>
        <p:txBody>
          <a:bodyPr/>
          <a:lstStyle/>
          <a:p>
            <a:r>
              <a:rPr lang="en-IN" sz="4400" b="1" i="0" u="none" strike="noStrike" baseline="0" dirty="0">
                <a:latin typeface="MyriadPro-Bold"/>
              </a:rPr>
              <a:t>Treatments in Ischemic Stroke:</a:t>
            </a:r>
            <a:br>
              <a:rPr lang="en-IN" sz="4400" b="1" i="0" u="none" strike="noStrike" baseline="0" dirty="0">
                <a:latin typeface="MyriadPro-Bold"/>
              </a:rPr>
            </a:br>
            <a:r>
              <a:rPr lang="en-IN" sz="4400" b="1" i="0" u="none" strike="noStrike" baseline="0" dirty="0">
                <a:latin typeface="MyriadPro-Bold"/>
              </a:rPr>
              <a:t>Current and Future</a:t>
            </a:r>
            <a:endParaRPr lang="en-IN" sz="4400" dirty="0"/>
          </a:p>
        </p:txBody>
      </p:sp>
      <p:sp>
        <p:nvSpPr>
          <p:cNvPr id="3" name="Subtitle 2">
            <a:extLst>
              <a:ext uri="{FF2B5EF4-FFF2-40B4-BE49-F238E27FC236}">
                <a16:creationId xmlns:a16="http://schemas.microsoft.com/office/drawing/2014/main" id="{7622FB73-AEC5-8662-B4CE-95000469FEAB}"/>
              </a:ext>
            </a:extLst>
          </p:cNvPr>
          <p:cNvSpPr>
            <a:spLocks noGrp="1"/>
          </p:cNvSpPr>
          <p:nvPr>
            <p:ph type="subTitle" idx="1"/>
          </p:nvPr>
        </p:nvSpPr>
        <p:spPr/>
        <p:txBody>
          <a:bodyPr/>
          <a:lstStyle/>
          <a:p>
            <a:endParaRPr lang="en-IN" dirty="0"/>
          </a:p>
        </p:txBody>
      </p:sp>
    </p:spTree>
    <p:extLst>
      <p:ext uri="{BB962C8B-B14F-4D97-AF65-F5344CB8AC3E}">
        <p14:creationId xmlns:p14="http://schemas.microsoft.com/office/powerpoint/2010/main" val="3933071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743EE-2C2C-F606-6DA8-7F93AE0650E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110D802-E009-5F0C-9324-2F2F176A6E25}"/>
              </a:ext>
            </a:extLst>
          </p:cNvPr>
          <p:cNvSpPr>
            <a:spLocks noGrp="1"/>
          </p:cNvSpPr>
          <p:nvPr>
            <p:ph idx="1"/>
          </p:nvPr>
        </p:nvSpPr>
        <p:spPr/>
        <p:txBody>
          <a:bodyPr/>
          <a:lstStyle/>
          <a:p>
            <a:r>
              <a:rPr lang="en-US" dirty="0"/>
              <a:t>Published in journal of European neurology</a:t>
            </a:r>
          </a:p>
          <a:p>
            <a:r>
              <a:rPr lang="en-US" dirty="0"/>
              <a:t>On august 2022</a:t>
            </a:r>
            <a:endParaRPr lang="en-IN" dirty="0"/>
          </a:p>
        </p:txBody>
      </p:sp>
    </p:spTree>
    <p:extLst>
      <p:ext uri="{BB962C8B-B14F-4D97-AF65-F5344CB8AC3E}">
        <p14:creationId xmlns:p14="http://schemas.microsoft.com/office/powerpoint/2010/main" val="3657519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31CBE-59B1-2C9B-4E69-C8589400EDB1}"/>
              </a:ext>
            </a:extLst>
          </p:cNvPr>
          <p:cNvSpPr>
            <a:spLocks noGrp="1"/>
          </p:cNvSpPr>
          <p:nvPr>
            <p:ph type="title"/>
          </p:nvPr>
        </p:nvSpPr>
        <p:spPr/>
        <p:txBody>
          <a:bodyPr/>
          <a:lstStyle/>
          <a:p>
            <a:r>
              <a:rPr lang="en-US" dirty="0"/>
              <a:t>INTRODUCTION</a:t>
            </a:r>
            <a:endParaRPr lang="en-IN" dirty="0"/>
          </a:p>
        </p:txBody>
      </p:sp>
      <p:sp>
        <p:nvSpPr>
          <p:cNvPr id="3" name="Content Placeholder 2">
            <a:extLst>
              <a:ext uri="{FF2B5EF4-FFF2-40B4-BE49-F238E27FC236}">
                <a16:creationId xmlns:a16="http://schemas.microsoft.com/office/drawing/2014/main" id="{C9227183-156C-8DCC-3DA5-04AC65A0993A}"/>
              </a:ext>
            </a:extLst>
          </p:cNvPr>
          <p:cNvSpPr>
            <a:spLocks noGrp="1"/>
          </p:cNvSpPr>
          <p:nvPr>
            <p:ph idx="1"/>
          </p:nvPr>
        </p:nvSpPr>
        <p:spPr/>
        <p:txBody>
          <a:bodyPr>
            <a:normAutofit/>
          </a:bodyPr>
          <a:lstStyle/>
          <a:p>
            <a:pPr algn="l"/>
            <a:r>
              <a:rPr lang="en-IN" sz="2800" b="0" i="0" u="none" strike="noStrike" baseline="0" dirty="0">
                <a:latin typeface="MinionPro-Regular"/>
              </a:rPr>
              <a:t>Despite progress in the </a:t>
            </a:r>
            <a:r>
              <a:rPr lang="en-US" sz="2800" b="0" i="0" u="none" strike="noStrike" baseline="0" dirty="0">
                <a:latin typeface="MinionPro-Regular"/>
              </a:rPr>
              <a:t>understanding of the pathophysiological mechanisms underlying stroke over the past 3 decades, concerning early diagnosis and the development of protocols that have reduced the door-to-needle time for acute  ischemic stroke (AIS) treatment, several clinical gaps remain unsolved.</a:t>
            </a:r>
            <a:endParaRPr lang="en-IN" sz="2800" dirty="0"/>
          </a:p>
        </p:txBody>
      </p:sp>
    </p:spTree>
    <p:extLst>
      <p:ext uri="{BB962C8B-B14F-4D97-AF65-F5344CB8AC3E}">
        <p14:creationId xmlns:p14="http://schemas.microsoft.com/office/powerpoint/2010/main" val="3968052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45885-FD0D-4C70-2CDB-8329763EACC2}"/>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39D622FF-D867-AF62-E2FF-22FDD9828228}"/>
              </a:ext>
            </a:extLst>
          </p:cNvPr>
          <p:cNvSpPr>
            <a:spLocks noGrp="1"/>
          </p:cNvSpPr>
          <p:nvPr>
            <p:ph idx="1"/>
          </p:nvPr>
        </p:nvSpPr>
        <p:spPr/>
        <p:txBody>
          <a:bodyPr>
            <a:normAutofit/>
          </a:bodyPr>
          <a:lstStyle/>
          <a:p>
            <a:pPr algn="l"/>
            <a:r>
              <a:rPr lang="en-US" sz="2400" b="0" i="0" u="none" strike="noStrike" baseline="0" dirty="0">
                <a:latin typeface="MinionPro-Regular"/>
              </a:rPr>
              <a:t>The evaluation of MRI mismatch between diffusion- weighted imaging (DWI) and fluid-attenuated inversion recovery (FLAIR), as well as CT perfusion (CTP) imaging can distinguish between core and penumbra. </a:t>
            </a:r>
          </a:p>
          <a:p>
            <a:pPr algn="l"/>
            <a:r>
              <a:rPr lang="en-US" sz="2400" b="0" i="0" u="none" strike="noStrike" baseline="0" dirty="0">
                <a:latin typeface="MinionPro-Regular"/>
              </a:rPr>
              <a:t>These two advanced neuroimaging modalities have been used in an extended time window to select patients who are likely to benefit from both intravenous thrombolysis (IVT) and endovascular treatment (EVT) reperfusion strategies, also those presenting beyond the 4.5–6 h time window or with unknown/wake-up onset time.</a:t>
            </a:r>
            <a:endParaRPr lang="en-IN" sz="2400" dirty="0"/>
          </a:p>
        </p:txBody>
      </p:sp>
    </p:spTree>
    <p:extLst>
      <p:ext uri="{BB962C8B-B14F-4D97-AF65-F5344CB8AC3E}">
        <p14:creationId xmlns:p14="http://schemas.microsoft.com/office/powerpoint/2010/main" val="61701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061E7-6793-BFB6-033C-2F0DE0D96E87}"/>
              </a:ext>
            </a:extLst>
          </p:cNvPr>
          <p:cNvSpPr>
            <a:spLocks noGrp="1"/>
          </p:cNvSpPr>
          <p:nvPr>
            <p:ph type="title"/>
          </p:nvPr>
        </p:nvSpPr>
        <p:spPr/>
        <p:txBody>
          <a:bodyPr/>
          <a:lstStyle/>
          <a:p>
            <a:r>
              <a:rPr lang="en-US" dirty="0"/>
              <a:t>Primary prevention stroke</a:t>
            </a:r>
            <a:endParaRPr lang="en-IN" dirty="0"/>
          </a:p>
        </p:txBody>
      </p:sp>
      <p:sp>
        <p:nvSpPr>
          <p:cNvPr id="3" name="Content Placeholder 2">
            <a:extLst>
              <a:ext uri="{FF2B5EF4-FFF2-40B4-BE49-F238E27FC236}">
                <a16:creationId xmlns:a16="http://schemas.microsoft.com/office/drawing/2014/main" id="{C31D85E8-2E08-AFAA-1A76-DC79703D0C18}"/>
              </a:ext>
            </a:extLst>
          </p:cNvPr>
          <p:cNvSpPr>
            <a:spLocks noGrp="1"/>
          </p:cNvSpPr>
          <p:nvPr>
            <p:ph idx="1"/>
          </p:nvPr>
        </p:nvSpPr>
        <p:spPr/>
        <p:txBody>
          <a:bodyPr>
            <a:normAutofit/>
          </a:bodyPr>
          <a:lstStyle/>
          <a:p>
            <a:pPr algn="l"/>
            <a:r>
              <a:rPr lang="en-US" sz="2800" b="0" i="0" u="none" strike="noStrike" baseline="0" dirty="0">
                <a:latin typeface="MinionPro-Regular"/>
              </a:rPr>
              <a:t>stricter primary prevention of recognized modifiable risk factors: hypertension, smoking, obesity, diet, physical inactivity, diabetes, alcohol intake, psychosocial factors, cardiac disease, and apolipoprotein ratios</a:t>
            </a:r>
          </a:p>
          <a:p>
            <a:pPr algn="l"/>
            <a:r>
              <a:rPr lang="en-US" sz="2800" b="0" i="0" u="none" strike="noStrike" baseline="0" dirty="0">
                <a:latin typeface="MinionPro-Regular"/>
              </a:rPr>
              <a:t>age is an important nonmodifiable </a:t>
            </a:r>
            <a:r>
              <a:rPr lang="en-IN" sz="2800" b="0" i="0" u="none" strike="noStrike" baseline="0" dirty="0">
                <a:latin typeface="MinionPro-Regular"/>
              </a:rPr>
              <a:t>risk factor.</a:t>
            </a:r>
            <a:endParaRPr lang="en-IN" sz="2800" dirty="0"/>
          </a:p>
        </p:txBody>
      </p:sp>
    </p:spTree>
    <p:extLst>
      <p:ext uri="{BB962C8B-B14F-4D97-AF65-F5344CB8AC3E}">
        <p14:creationId xmlns:p14="http://schemas.microsoft.com/office/powerpoint/2010/main" val="4255605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9C7CD-D4B0-4EF1-7344-0812DB2319ED}"/>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5FE934F6-9707-678F-F126-9B75C27BFD94}"/>
              </a:ext>
            </a:extLst>
          </p:cNvPr>
          <p:cNvSpPr>
            <a:spLocks noGrp="1"/>
          </p:cNvSpPr>
          <p:nvPr>
            <p:ph idx="1"/>
          </p:nvPr>
        </p:nvSpPr>
        <p:spPr/>
        <p:txBody>
          <a:bodyPr>
            <a:noAutofit/>
          </a:bodyPr>
          <a:lstStyle/>
          <a:p>
            <a:r>
              <a:rPr lang="en-US" sz="2400" dirty="0"/>
              <a:t>Among cardiovascular diseases atrial fibrillation has been associated with increased risk of stroke.</a:t>
            </a:r>
          </a:p>
          <a:p>
            <a:pPr algn="l"/>
            <a:r>
              <a:rPr lang="en-US" sz="2400" b="0" i="0" u="none" strike="noStrike" baseline="0" dirty="0"/>
              <a:t>Vitamin-K antagonists (VKAs) had been the cornerstone of anticoagulation in AF patients.</a:t>
            </a:r>
          </a:p>
          <a:p>
            <a:pPr algn="l"/>
            <a:r>
              <a:rPr lang="en-IN" sz="2400" dirty="0"/>
              <a:t>D</a:t>
            </a:r>
            <a:r>
              <a:rPr lang="en-IN" sz="2400" b="0" i="0" u="none" strike="noStrike" baseline="0" dirty="0"/>
              <a:t>irect oral anticoagulants </a:t>
            </a:r>
            <a:r>
              <a:rPr lang="en-US" sz="2400" b="0" i="0" u="none" strike="noStrike" baseline="0" dirty="0"/>
              <a:t>(DOACs), are noninferior to VKAs in terms of efficacy, but are reported to have a better safety profile, due to a reduction in major bleeding rates: 50% decrease in the rates of symptomatic intracerebral hemorrhage.</a:t>
            </a:r>
            <a:endParaRPr lang="en-IN" sz="2400" dirty="0"/>
          </a:p>
        </p:txBody>
      </p:sp>
    </p:spTree>
    <p:extLst>
      <p:ext uri="{BB962C8B-B14F-4D97-AF65-F5344CB8AC3E}">
        <p14:creationId xmlns:p14="http://schemas.microsoft.com/office/powerpoint/2010/main" val="2541084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C88D8-0576-D1B4-A1B0-CB38094EEAC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BEACAEF-AAA7-B314-9FC9-AA9DF6A31587}"/>
              </a:ext>
            </a:extLst>
          </p:cNvPr>
          <p:cNvSpPr>
            <a:spLocks noGrp="1"/>
          </p:cNvSpPr>
          <p:nvPr>
            <p:ph idx="1"/>
          </p:nvPr>
        </p:nvSpPr>
        <p:spPr/>
        <p:txBody>
          <a:bodyPr>
            <a:normAutofit/>
          </a:bodyPr>
          <a:lstStyle/>
          <a:p>
            <a:pPr algn="l"/>
            <a:r>
              <a:rPr lang="en-US" sz="2800" b="0" i="0" u="none" strike="noStrike" baseline="0" dirty="0">
                <a:latin typeface="MinionPro-Regular"/>
              </a:rPr>
              <a:t>There is still a residual risk for developing either an ischemic stroke and/or a systemic embolism as well as major and clinically relevant nonmajor bleeding with DOAC.</a:t>
            </a:r>
          </a:p>
          <a:p>
            <a:pPr algn="l"/>
            <a:r>
              <a:rPr lang="en-US" sz="2800" b="0" i="0" u="none" strike="noStrike" baseline="0" dirty="0">
                <a:latin typeface="MinionPro-Regular"/>
              </a:rPr>
              <a:t>The development of safer molecules is a primary objective </a:t>
            </a:r>
            <a:r>
              <a:rPr lang="en-IN" sz="2800" b="0" i="0" u="none" strike="noStrike" baseline="0" dirty="0">
                <a:latin typeface="MinionPro-Regular"/>
              </a:rPr>
              <a:t>of current clinical research especially targeting on factor XI.</a:t>
            </a:r>
            <a:endParaRPr lang="en-IN" sz="2800" dirty="0"/>
          </a:p>
        </p:txBody>
      </p:sp>
    </p:spTree>
    <p:extLst>
      <p:ext uri="{BB962C8B-B14F-4D97-AF65-F5344CB8AC3E}">
        <p14:creationId xmlns:p14="http://schemas.microsoft.com/office/powerpoint/2010/main" val="3075638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3C1E9-F4A4-F970-C10A-49565719F04A}"/>
              </a:ext>
            </a:extLst>
          </p:cNvPr>
          <p:cNvSpPr>
            <a:spLocks noGrp="1"/>
          </p:cNvSpPr>
          <p:nvPr>
            <p:ph type="title"/>
          </p:nvPr>
        </p:nvSpPr>
        <p:spPr/>
        <p:txBody>
          <a:bodyPr/>
          <a:lstStyle/>
          <a:p>
            <a:r>
              <a:rPr lang="en-US" dirty="0"/>
              <a:t>Acute ischemic </a:t>
            </a:r>
            <a:r>
              <a:rPr lang="en-US"/>
              <a:t>stroke treatment </a:t>
            </a:r>
            <a:endParaRPr lang="en-IN"/>
          </a:p>
        </p:txBody>
      </p:sp>
      <p:sp>
        <p:nvSpPr>
          <p:cNvPr id="3" name="Content Placeholder 2">
            <a:extLst>
              <a:ext uri="{FF2B5EF4-FFF2-40B4-BE49-F238E27FC236}">
                <a16:creationId xmlns:a16="http://schemas.microsoft.com/office/drawing/2014/main" id="{F1D6B75A-2FA9-F968-9863-3C983133290D}"/>
              </a:ext>
            </a:extLst>
          </p:cNvPr>
          <p:cNvSpPr>
            <a:spLocks noGrp="1"/>
          </p:cNvSpPr>
          <p:nvPr>
            <p:ph idx="1"/>
          </p:nvPr>
        </p:nvSpPr>
        <p:spPr/>
        <p:txBody>
          <a:bodyPr>
            <a:noAutofit/>
          </a:bodyPr>
          <a:lstStyle/>
          <a:p>
            <a:r>
              <a:rPr lang="en-US" sz="2400" b="0" i="0" u="none" strike="noStrike" baseline="0" dirty="0">
                <a:latin typeface="MinionPro-Regular"/>
              </a:rPr>
              <a:t>The only approved pharmacological systemic therapy for AIS is </a:t>
            </a:r>
            <a:r>
              <a:rPr lang="en-US" sz="2400" b="1" i="0" u="none" strike="noStrike" baseline="0" dirty="0">
                <a:latin typeface="MinionPro-Regular"/>
              </a:rPr>
              <a:t>IVT with alteplase</a:t>
            </a:r>
            <a:r>
              <a:rPr lang="en-US" sz="2400" b="0" i="0" u="none" strike="noStrike" baseline="0" dirty="0">
                <a:latin typeface="MinionPro-Regular"/>
              </a:rPr>
              <a:t>, a recombinant tissue plasminogen activator (</a:t>
            </a:r>
            <a:r>
              <a:rPr lang="en-US" sz="2400" b="0" i="0" u="none" strike="noStrike" baseline="0" dirty="0" err="1">
                <a:latin typeface="MinionPro-Regular"/>
              </a:rPr>
              <a:t>rtPA</a:t>
            </a:r>
            <a:r>
              <a:rPr lang="en-US" sz="2400" b="0" i="0" u="none" strike="noStrike" baseline="0" dirty="0">
                <a:latin typeface="MinionPro-Regular"/>
              </a:rPr>
              <a:t>)  that is usually recommended to be administered within </a:t>
            </a:r>
            <a:r>
              <a:rPr lang="en-US" sz="2400" b="1" i="0" u="none" strike="noStrike" baseline="0" dirty="0">
                <a:latin typeface="MinionPro-Regular"/>
              </a:rPr>
              <a:t>4.5 h </a:t>
            </a:r>
            <a:r>
              <a:rPr lang="en-US" sz="2400" b="0" i="0" u="none" strike="noStrike" baseline="0" dirty="0">
                <a:latin typeface="MinionPro-Regular"/>
              </a:rPr>
              <a:t>of symptom onset.</a:t>
            </a:r>
          </a:p>
          <a:p>
            <a:pPr algn="l"/>
            <a:r>
              <a:rPr lang="en-US" sz="2400" b="0" i="0" u="none" strike="noStrike" baseline="0" dirty="0">
                <a:latin typeface="MinionPro-Regular"/>
              </a:rPr>
              <a:t>IVT can be administered </a:t>
            </a:r>
            <a:r>
              <a:rPr lang="en-US" sz="2400" b="1" i="0" u="none" strike="noStrike" baseline="0" dirty="0">
                <a:latin typeface="MinionPro-Regular"/>
              </a:rPr>
              <a:t>alone or in combination with Endovascular thrombectomy (EVT</a:t>
            </a:r>
            <a:r>
              <a:rPr lang="en-US" sz="2400" b="0" i="0" u="none" strike="noStrike" baseline="0" dirty="0">
                <a:latin typeface="MinionPro-Regular"/>
              </a:rPr>
              <a:t>) with mechanical thrombectomy (MT), in case of large vessel occlusion (LVO).</a:t>
            </a:r>
          </a:p>
          <a:p>
            <a:pPr algn="l"/>
            <a:r>
              <a:rPr lang="en-US" sz="2400" b="1" i="0" u="none" strike="noStrike" baseline="0" dirty="0">
                <a:latin typeface="MinionPro-Regular"/>
              </a:rPr>
              <a:t>MT</a:t>
            </a:r>
            <a:r>
              <a:rPr lang="en-US" sz="2400" b="0" i="0" u="none" strike="noStrike" baseline="0" dirty="0">
                <a:latin typeface="MinionPro-Regular"/>
              </a:rPr>
              <a:t> is recommended </a:t>
            </a:r>
            <a:r>
              <a:rPr lang="en-US" sz="2400" b="1" i="0" u="none" strike="noStrike" baseline="0" dirty="0">
                <a:latin typeface="MinionPro-Regular"/>
              </a:rPr>
              <a:t>within 6 h </a:t>
            </a:r>
            <a:r>
              <a:rPr lang="en-US" sz="2400" b="0" i="0" u="none" strike="noStrike" baseline="0" dirty="0">
                <a:latin typeface="MinionPro-Regular"/>
              </a:rPr>
              <a:t>from symptoms onset in patients with LVO in combination with IVT within 4.5 h of symptom onset and alone between 4.5 h and 6 h of symptom onset</a:t>
            </a:r>
            <a:endParaRPr lang="en-IN" sz="2400" dirty="0"/>
          </a:p>
        </p:txBody>
      </p:sp>
    </p:spTree>
    <p:extLst>
      <p:ext uri="{BB962C8B-B14F-4D97-AF65-F5344CB8AC3E}">
        <p14:creationId xmlns:p14="http://schemas.microsoft.com/office/powerpoint/2010/main" val="1125234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32EE6-5D67-617F-BDB0-E1AAA2149C40}"/>
              </a:ext>
            </a:extLst>
          </p:cNvPr>
          <p:cNvSpPr>
            <a:spLocks noGrp="1"/>
          </p:cNvSpPr>
          <p:nvPr>
            <p:ph type="title"/>
          </p:nvPr>
        </p:nvSpPr>
        <p:spPr/>
        <p:txBody>
          <a:bodyPr/>
          <a:lstStyle/>
          <a:p>
            <a:endParaRPr lang="en-IN" dirty="0"/>
          </a:p>
        </p:txBody>
      </p:sp>
      <p:pic>
        <p:nvPicPr>
          <p:cNvPr id="5" name="Content Placeholder 4">
            <a:extLst>
              <a:ext uri="{FF2B5EF4-FFF2-40B4-BE49-F238E27FC236}">
                <a16:creationId xmlns:a16="http://schemas.microsoft.com/office/drawing/2014/main" id="{D0DF9714-1D17-2634-6FD6-EBE75A3AAE1B}"/>
              </a:ext>
            </a:extLst>
          </p:cNvPr>
          <p:cNvPicPr>
            <a:picLocks noGrp="1" noChangeAspect="1"/>
          </p:cNvPicPr>
          <p:nvPr>
            <p:ph idx="1"/>
          </p:nvPr>
        </p:nvPicPr>
        <p:blipFill rotWithShape="1">
          <a:blip r:embed="rId2"/>
          <a:srcRect l="5966" t="25052" r="26206" b="11317"/>
          <a:stretch/>
        </p:blipFill>
        <p:spPr>
          <a:xfrm>
            <a:off x="601134" y="711200"/>
            <a:ext cx="9728200" cy="5537200"/>
          </a:xfrm>
        </p:spPr>
      </p:pic>
    </p:spTree>
    <p:extLst>
      <p:ext uri="{BB962C8B-B14F-4D97-AF65-F5344CB8AC3E}">
        <p14:creationId xmlns:p14="http://schemas.microsoft.com/office/powerpoint/2010/main" val="888948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316F1-3953-D1DA-F68B-81334C189F62}"/>
              </a:ext>
            </a:extLst>
          </p:cNvPr>
          <p:cNvSpPr>
            <a:spLocks noGrp="1"/>
          </p:cNvSpPr>
          <p:nvPr>
            <p:ph type="title"/>
          </p:nvPr>
        </p:nvSpPr>
        <p:spPr/>
        <p:txBody>
          <a:bodyPr/>
          <a:lstStyle/>
          <a:p>
            <a:r>
              <a:rPr lang="en-US" dirty="0"/>
              <a:t>Imaging techniques</a:t>
            </a:r>
            <a:endParaRPr lang="en-IN" dirty="0"/>
          </a:p>
        </p:txBody>
      </p:sp>
      <p:sp>
        <p:nvSpPr>
          <p:cNvPr id="3" name="Content Placeholder 2">
            <a:extLst>
              <a:ext uri="{FF2B5EF4-FFF2-40B4-BE49-F238E27FC236}">
                <a16:creationId xmlns:a16="http://schemas.microsoft.com/office/drawing/2014/main" id="{0FBF76BA-6567-881F-D1C7-C639BB2BC6B3}"/>
              </a:ext>
            </a:extLst>
          </p:cNvPr>
          <p:cNvSpPr>
            <a:spLocks noGrp="1"/>
          </p:cNvSpPr>
          <p:nvPr>
            <p:ph idx="1"/>
          </p:nvPr>
        </p:nvSpPr>
        <p:spPr/>
        <p:txBody>
          <a:bodyPr>
            <a:noAutofit/>
          </a:bodyPr>
          <a:lstStyle/>
          <a:p>
            <a:pPr algn="l"/>
            <a:r>
              <a:rPr lang="en-US" sz="2400" b="0" i="0" u="none" strike="noStrike" baseline="0" dirty="0">
                <a:latin typeface="MinionPro-Regular"/>
              </a:rPr>
              <a:t>MRI-the presence of a visible ischemic lesion on DWI, combined with the absence of a clearly visible hyperintense signal in the same region on FLAIR, as predictive of symptom onset within 4.5 h before </a:t>
            </a:r>
            <a:r>
              <a:rPr lang="en-IN" sz="2400" b="0" i="0" u="none" strike="noStrike" baseline="0" dirty="0">
                <a:latin typeface="MinionPro-Regular"/>
              </a:rPr>
              <a:t>imaging.</a:t>
            </a:r>
          </a:p>
          <a:p>
            <a:pPr algn="l"/>
            <a:r>
              <a:rPr lang="en-IN" sz="2400" dirty="0">
                <a:latin typeface="MinionPro-Regular"/>
              </a:rPr>
              <a:t>CT perfusion (CTP) imaging can distinguish between core and penumbra.</a:t>
            </a:r>
          </a:p>
          <a:p>
            <a:pPr algn="l"/>
            <a:r>
              <a:rPr lang="en-IN" sz="2400" b="0" i="0" u="none" strike="noStrike" baseline="0" dirty="0">
                <a:latin typeface="MinionPro-Regular"/>
              </a:rPr>
              <a:t>These two </a:t>
            </a:r>
            <a:r>
              <a:rPr lang="en-US" sz="2400" b="0" i="0" u="none" strike="noStrike" baseline="0" dirty="0">
                <a:latin typeface="MinionPro-Regular"/>
              </a:rPr>
              <a:t>modalities have been used in an extended time window to select patients who are likely to benefit from both IVT and EVT reperfusion strategies, when the time of AIS onset is unknown or beyond the 4.5–6 h time window.</a:t>
            </a:r>
            <a:endParaRPr lang="en-IN" sz="2400" dirty="0"/>
          </a:p>
        </p:txBody>
      </p:sp>
    </p:spTree>
    <p:extLst>
      <p:ext uri="{BB962C8B-B14F-4D97-AF65-F5344CB8AC3E}">
        <p14:creationId xmlns:p14="http://schemas.microsoft.com/office/powerpoint/2010/main" val="554648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E13F8-63CF-A972-95F4-728F1830F34B}"/>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56BA5AEC-4CD0-0E21-D7DE-DF1D01D211D1}"/>
              </a:ext>
            </a:extLst>
          </p:cNvPr>
          <p:cNvSpPr>
            <a:spLocks noGrp="1"/>
          </p:cNvSpPr>
          <p:nvPr>
            <p:ph idx="1"/>
          </p:nvPr>
        </p:nvSpPr>
        <p:spPr/>
        <p:txBody>
          <a:bodyPr>
            <a:normAutofit/>
          </a:bodyPr>
          <a:lstStyle/>
          <a:p>
            <a:pPr algn="l"/>
            <a:r>
              <a:rPr lang="en-US" sz="2400" b="0" i="0" u="none" strike="noStrike" baseline="0" dirty="0">
                <a:latin typeface="MinionPro-Regular"/>
              </a:rPr>
              <a:t>CT angiography (CTA) and MR angiography allow the identification of LVO.</a:t>
            </a:r>
          </a:p>
          <a:p>
            <a:pPr algn="l"/>
            <a:r>
              <a:rPr lang="en-US" sz="2400" dirty="0">
                <a:latin typeface="MinionPro-Regular"/>
              </a:rPr>
              <a:t>Collaterals: </a:t>
            </a:r>
            <a:r>
              <a:rPr lang="en-US" sz="2400" b="0" i="0" u="none" strike="noStrike" baseline="0" dirty="0">
                <a:latin typeface="MinionPro-Regular"/>
              </a:rPr>
              <a:t>Each AIS patient has a different collateral status which affects revascularization </a:t>
            </a:r>
            <a:r>
              <a:rPr lang="en-IN" sz="2400" b="0" i="0" u="none" strike="noStrike" baseline="0" dirty="0">
                <a:latin typeface="MinionPro-Regular"/>
              </a:rPr>
              <a:t>success and functional prognosis.</a:t>
            </a:r>
          </a:p>
          <a:p>
            <a:pPr algn="l"/>
            <a:r>
              <a:rPr lang="en-US" sz="2400" b="0" i="0" u="none" strike="noStrike" baseline="0" dirty="0">
                <a:latin typeface="MinionPro-Regular"/>
              </a:rPr>
              <a:t>CTA or MRI angiography can evaluate the cerebral collateral circulation in the circle of Willis with moderate-to-good diagnostic efficiency, </a:t>
            </a:r>
          </a:p>
          <a:p>
            <a:pPr algn="l"/>
            <a:r>
              <a:rPr lang="en-US" sz="2400" dirty="0">
                <a:latin typeface="MinionPro-Regular"/>
              </a:rPr>
              <a:t>L</a:t>
            </a:r>
            <a:r>
              <a:rPr lang="en-US" sz="2400" b="0" i="0" u="none" strike="noStrike" baseline="0" dirty="0">
                <a:latin typeface="MinionPro-Regular"/>
              </a:rPr>
              <a:t>imited power in evaluating the leptomeningeal collaterals</a:t>
            </a:r>
            <a:endParaRPr lang="en-IN" sz="2400" dirty="0"/>
          </a:p>
        </p:txBody>
      </p:sp>
    </p:spTree>
    <p:extLst>
      <p:ext uri="{BB962C8B-B14F-4D97-AF65-F5344CB8AC3E}">
        <p14:creationId xmlns:p14="http://schemas.microsoft.com/office/powerpoint/2010/main" val="2368676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AB229-E4F6-DAC0-F377-D021BE67197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E7FA879-3753-73BA-5A36-7A8934C7B1E6}"/>
              </a:ext>
            </a:extLst>
          </p:cNvPr>
          <p:cNvSpPr>
            <a:spLocks noGrp="1"/>
          </p:cNvSpPr>
          <p:nvPr>
            <p:ph idx="1"/>
          </p:nvPr>
        </p:nvSpPr>
        <p:spPr/>
        <p:txBody>
          <a:bodyPr>
            <a:normAutofit/>
          </a:bodyPr>
          <a:lstStyle/>
          <a:p>
            <a:r>
              <a:rPr lang="en-US" sz="2400" dirty="0"/>
              <a:t>CTP may provide information regarding collateral status in the emergency room.</a:t>
            </a:r>
          </a:p>
          <a:p>
            <a:r>
              <a:rPr lang="en-US" sz="2400" dirty="0"/>
              <a:t>MRI parameters by comparison of the perfusion and diffusion images ; arterial spin labelling MRI also detect collateral status.</a:t>
            </a:r>
          </a:p>
          <a:p>
            <a:r>
              <a:rPr lang="en-US" sz="2400" dirty="0"/>
              <a:t>Recent evidences allow an extension of IVT time window through the new “tissue-window” approach guided by advanced neuroimaging techniques</a:t>
            </a:r>
            <a:endParaRPr lang="en-IN" sz="2400" dirty="0"/>
          </a:p>
        </p:txBody>
      </p:sp>
    </p:spTree>
    <p:extLst>
      <p:ext uri="{BB962C8B-B14F-4D97-AF65-F5344CB8AC3E}">
        <p14:creationId xmlns:p14="http://schemas.microsoft.com/office/powerpoint/2010/main" val="4054651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8F571-E847-3A10-D509-E3D6CB8BA980}"/>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337DDD04-C928-A0EF-A385-4FAA5DA56200}"/>
              </a:ext>
            </a:extLst>
          </p:cNvPr>
          <p:cNvSpPr>
            <a:spLocks noGrp="1"/>
          </p:cNvSpPr>
          <p:nvPr>
            <p:ph idx="1"/>
          </p:nvPr>
        </p:nvSpPr>
        <p:spPr>
          <a:xfrm>
            <a:off x="677334" y="1390651"/>
            <a:ext cx="8596668" cy="4650712"/>
          </a:xfrm>
        </p:spPr>
        <p:txBody>
          <a:bodyPr>
            <a:normAutofit/>
          </a:bodyPr>
          <a:lstStyle/>
          <a:p>
            <a:pPr marL="0" indent="0">
              <a:buNone/>
            </a:pPr>
            <a:r>
              <a:rPr lang="en-IN" sz="2400" b="0" i="0" u="none" strike="noStrike" baseline="0" dirty="0">
                <a:latin typeface="MinionPro-Regular"/>
              </a:rPr>
              <a:t>2021 ESO guidelines on IVT recommend </a:t>
            </a:r>
            <a:r>
              <a:rPr lang="en-US" sz="2400" b="0" i="0" u="none" strike="noStrike" baseline="0" dirty="0">
                <a:latin typeface="MinionPro-Regular"/>
              </a:rPr>
              <a:t>IVT with alteplase for patients with:</a:t>
            </a:r>
          </a:p>
          <a:p>
            <a:r>
              <a:rPr lang="en-US" sz="2400" b="0" i="0" u="none" strike="noStrike" baseline="0" dirty="0">
                <a:latin typeface="MinionPro-Regular"/>
              </a:rPr>
              <a:t>AIS of </a:t>
            </a:r>
            <a:r>
              <a:rPr lang="en-US" sz="2400" b="1" i="0" u="none" strike="noStrike" baseline="0" dirty="0">
                <a:latin typeface="MinionPro-Regular"/>
              </a:rPr>
              <a:t>4.5–9 h </a:t>
            </a:r>
            <a:r>
              <a:rPr lang="en-US" sz="2400" b="0" i="0" u="none" strike="noStrike" baseline="0" dirty="0">
                <a:latin typeface="MinionPro-Regular"/>
              </a:rPr>
              <a:t>duration (known onset time) and with CT or MRI </a:t>
            </a:r>
            <a:r>
              <a:rPr lang="en-US" sz="2400" b="1" i="0" u="none" strike="noStrike" baseline="0" dirty="0">
                <a:latin typeface="MinionPro-Regular"/>
              </a:rPr>
              <a:t>core/perfusion mismatch</a:t>
            </a:r>
            <a:r>
              <a:rPr lang="en-US" sz="2400" b="0" i="0" u="none" strike="noStrike" baseline="0" dirty="0">
                <a:latin typeface="MinionPro-Regular"/>
              </a:rPr>
              <a:t>, and for whom MT is either not </a:t>
            </a:r>
            <a:r>
              <a:rPr lang="en-IN" sz="2400" b="0" i="0" u="none" strike="noStrike" baseline="0" dirty="0">
                <a:latin typeface="MinionPro-Regular"/>
              </a:rPr>
              <a:t>indicated or not planned.</a:t>
            </a:r>
          </a:p>
          <a:p>
            <a:r>
              <a:rPr lang="en-US" sz="2400" b="0" i="0" u="none" strike="noStrike" baseline="0" dirty="0">
                <a:latin typeface="MinionPro-Regular"/>
              </a:rPr>
              <a:t>patients with wake-up stroke, last seen more than 4.5 h earlier, with MRI DWI-FLAIR mismatch, and for whom MT is either not indicated or not planned. </a:t>
            </a:r>
          </a:p>
          <a:p>
            <a:pPr algn="l"/>
            <a:r>
              <a:rPr lang="en-US" sz="2400" dirty="0">
                <a:latin typeface="MinionPro-Regular"/>
              </a:rPr>
              <a:t>F</a:t>
            </a:r>
            <a:r>
              <a:rPr lang="en-US" sz="2400" b="0" i="0" u="none" strike="noStrike" baseline="0" dirty="0">
                <a:latin typeface="MinionPro-Regular"/>
              </a:rPr>
              <a:t>or patients with wakeup stroke and a CT or MRI core/perfusion mismatch within 9 h from the midpoint of sleep, and for whom MT is either not indicated or not planned</a:t>
            </a:r>
            <a:endParaRPr lang="en-IN" dirty="0"/>
          </a:p>
        </p:txBody>
      </p:sp>
    </p:spTree>
    <p:extLst>
      <p:ext uri="{BB962C8B-B14F-4D97-AF65-F5344CB8AC3E}">
        <p14:creationId xmlns:p14="http://schemas.microsoft.com/office/powerpoint/2010/main" val="3667815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7A1C9-8B89-995D-8468-7FA47E2FB227}"/>
              </a:ext>
            </a:extLst>
          </p:cNvPr>
          <p:cNvSpPr>
            <a:spLocks noGrp="1"/>
          </p:cNvSpPr>
          <p:nvPr>
            <p:ph type="title"/>
          </p:nvPr>
        </p:nvSpPr>
        <p:spPr/>
        <p:txBody>
          <a:bodyPr/>
          <a:lstStyle/>
          <a:p>
            <a:r>
              <a:rPr lang="en-US" dirty="0"/>
              <a:t>Limitations </a:t>
            </a:r>
            <a:endParaRPr lang="en-IN" dirty="0"/>
          </a:p>
        </p:txBody>
      </p:sp>
      <p:sp>
        <p:nvSpPr>
          <p:cNvPr id="3" name="Content Placeholder 2">
            <a:extLst>
              <a:ext uri="{FF2B5EF4-FFF2-40B4-BE49-F238E27FC236}">
                <a16:creationId xmlns:a16="http://schemas.microsoft.com/office/drawing/2014/main" id="{FF0CEBD8-DB74-B092-F8E8-8F62D38D8066}"/>
              </a:ext>
            </a:extLst>
          </p:cNvPr>
          <p:cNvSpPr>
            <a:spLocks noGrp="1"/>
          </p:cNvSpPr>
          <p:nvPr>
            <p:ph idx="1"/>
          </p:nvPr>
        </p:nvSpPr>
        <p:spPr/>
        <p:txBody>
          <a:bodyPr>
            <a:normAutofit/>
          </a:bodyPr>
          <a:lstStyle/>
          <a:p>
            <a:pPr algn="l"/>
            <a:r>
              <a:rPr lang="en-US" sz="2400" b="0" i="0" u="none" strike="noStrike" baseline="0" dirty="0" err="1">
                <a:latin typeface="MinionPro-Regular"/>
              </a:rPr>
              <a:t>sICH</a:t>
            </a:r>
            <a:r>
              <a:rPr lang="en-US" sz="2400" b="0" i="0" u="none" strike="noStrike" baseline="0" dirty="0">
                <a:latin typeface="MinionPro-Regular"/>
              </a:rPr>
              <a:t> is an uncommon (2–7% rate) but severe IVT </a:t>
            </a:r>
            <a:r>
              <a:rPr lang="en-IN" sz="2400" b="0" i="0" u="none" strike="noStrike" baseline="0" dirty="0">
                <a:latin typeface="MinionPro-Regular"/>
              </a:rPr>
              <a:t>complication.</a:t>
            </a:r>
          </a:p>
          <a:p>
            <a:pPr algn="l"/>
            <a:r>
              <a:rPr lang="en-US" sz="2400" b="0" i="0" u="none" strike="noStrike" baseline="0" dirty="0">
                <a:latin typeface="MinionPro-Regular"/>
              </a:rPr>
              <a:t>Due to this </a:t>
            </a:r>
            <a:r>
              <a:rPr lang="en-US" sz="2400" b="1" i="0" u="none" strike="noStrike" baseline="0" dirty="0">
                <a:latin typeface="MinionPro-Regular"/>
              </a:rPr>
              <a:t>bleeding risk</a:t>
            </a:r>
            <a:r>
              <a:rPr lang="en-US" sz="2400" b="0" i="0" u="none" strike="noStrike" baseline="0" dirty="0">
                <a:latin typeface="MinionPro-Regular"/>
              </a:rPr>
              <a:t>, the </a:t>
            </a:r>
            <a:r>
              <a:rPr lang="en-US" sz="2400" b="1" i="0" u="none" strike="noStrike" baseline="0" dirty="0">
                <a:latin typeface="MinionPro-Regular"/>
              </a:rPr>
              <a:t>narrow therapeutic window </a:t>
            </a:r>
            <a:r>
              <a:rPr lang="en-US" sz="2400" b="0" i="0" u="none" strike="noStrike" baseline="0" dirty="0">
                <a:latin typeface="MinionPro-Regular"/>
              </a:rPr>
              <a:t>and the </a:t>
            </a:r>
            <a:r>
              <a:rPr lang="en-US" sz="2400" b="1" i="0" u="none" strike="noStrike" baseline="0" dirty="0">
                <a:latin typeface="MinionPro-Regular"/>
              </a:rPr>
              <a:t>limited/delayed access </a:t>
            </a:r>
            <a:r>
              <a:rPr lang="en-US" sz="2400" b="0" i="0" u="none" strike="noStrike" baseline="0" dirty="0">
                <a:latin typeface="MinionPro-Regular"/>
              </a:rPr>
              <a:t>to stroke centers, only 10–20% of patients receive fibrinolytic treatment , with an undefinable undertreatment </a:t>
            </a:r>
            <a:r>
              <a:rPr lang="en-IN" sz="2400" b="0" i="0" u="none" strike="noStrike" baseline="0" dirty="0">
                <a:latin typeface="MinionPro-Regular"/>
              </a:rPr>
              <a:t>of probably eligible patients.</a:t>
            </a:r>
            <a:endParaRPr lang="en-IN" sz="2400" dirty="0"/>
          </a:p>
        </p:txBody>
      </p:sp>
    </p:spTree>
    <p:extLst>
      <p:ext uri="{BB962C8B-B14F-4D97-AF65-F5344CB8AC3E}">
        <p14:creationId xmlns:p14="http://schemas.microsoft.com/office/powerpoint/2010/main" val="4148321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334D3-DEB2-4C28-9711-2F3239AF005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327825B-BE66-CB8F-D10A-A1BE621A0FDD}"/>
              </a:ext>
            </a:extLst>
          </p:cNvPr>
          <p:cNvSpPr>
            <a:spLocks noGrp="1"/>
          </p:cNvSpPr>
          <p:nvPr>
            <p:ph idx="1"/>
          </p:nvPr>
        </p:nvSpPr>
        <p:spPr/>
        <p:txBody>
          <a:bodyPr/>
          <a:lstStyle/>
          <a:p>
            <a:pPr algn="l"/>
            <a:r>
              <a:rPr lang="en-US" sz="2400" b="0" i="0" u="none" strike="noStrike" baseline="0" dirty="0">
                <a:latin typeface="MinionPro-Regular"/>
              </a:rPr>
              <a:t>Tenecteplase is a next-generation genetically modified </a:t>
            </a:r>
            <a:r>
              <a:rPr lang="en-US" sz="2400" b="0" i="0" u="none" strike="noStrike" baseline="0" dirty="0" err="1">
                <a:latin typeface="MinionPro-Regular"/>
              </a:rPr>
              <a:t>rtPA</a:t>
            </a:r>
            <a:r>
              <a:rPr lang="en-US" sz="2400" b="0" i="0" u="none" strike="noStrike" baseline="0" dirty="0">
                <a:latin typeface="MinionPro-Regular"/>
              </a:rPr>
              <a:t> and is currently the most promising alternative </a:t>
            </a:r>
            <a:r>
              <a:rPr lang="en-IN" sz="2400" b="0" i="0" u="none" strike="noStrike" baseline="0" dirty="0">
                <a:latin typeface="MinionPro-Regular"/>
              </a:rPr>
              <a:t>agent.</a:t>
            </a:r>
          </a:p>
          <a:p>
            <a:pPr algn="l"/>
            <a:r>
              <a:rPr lang="en-IN" sz="2400" dirty="0">
                <a:latin typeface="MinionPro-Regular"/>
              </a:rPr>
              <a:t>It has a similar efficacy, better safety profile, </a:t>
            </a:r>
            <a:r>
              <a:rPr lang="en-IN" sz="2400" b="0" i="0" u="none" strike="noStrike" baseline="0" dirty="0">
                <a:latin typeface="MinionPro-Regular"/>
              </a:rPr>
              <a:t>lower risk of </a:t>
            </a:r>
            <a:r>
              <a:rPr lang="en-US" sz="2400" b="0" i="0" u="none" strike="noStrike" baseline="0" dirty="0">
                <a:latin typeface="MinionPro-Regular"/>
              </a:rPr>
              <a:t>hemorrhagic transformation, greater fibrin specificity, faster onset of action, and longer half-life.</a:t>
            </a:r>
          </a:p>
          <a:p>
            <a:pPr algn="l"/>
            <a:r>
              <a:rPr lang="en-US" sz="2400" dirty="0">
                <a:latin typeface="MinionPro-Regular"/>
              </a:rPr>
              <a:t>Administered as an iv bolus</a:t>
            </a:r>
            <a:r>
              <a:rPr lang="en-US" dirty="0">
                <a:latin typeface="MinionPro-Regular"/>
              </a:rPr>
              <a:t>.</a:t>
            </a:r>
            <a:endParaRPr lang="en-IN" dirty="0"/>
          </a:p>
        </p:txBody>
      </p:sp>
    </p:spTree>
    <p:extLst>
      <p:ext uri="{BB962C8B-B14F-4D97-AF65-F5344CB8AC3E}">
        <p14:creationId xmlns:p14="http://schemas.microsoft.com/office/powerpoint/2010/main" val="148997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AD0F-EC92-DD44-D350-D5EC6FA9742B}"/>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A235CBFB-0542-C0AD-E365-7A4C98CEF82E}"/>
              </a:ext>
            </a:extLst>
          </p:cNvPr>
          <p:cNvPicPr>
            <a:picLocks noGrp="1" noChangeAspect="1"/>
          </p:cNvPicPr>
          <p:nvPr>
            <p:ph idx="1"/>
          </p:nvPr>
        </p:nvPicPr>
        <p:blipFill rotWithShape="1">
          <a:blip r:embed="rId2"/>
          <a:srcRect l="6353" t="32679" r="25426" b="8207"/>
          <a:stretch/>
        </p:blipFill>
        <p:spPr>
          <a:xfrm>
            <a:off x="677334" y="550333"/>
            <a:ext cx="9152466" cy="5240867"/>
          </a:xfrm>
        </p:spPr>
      </p:pic>
    </p:spTree>
    <p:extLst>
      <p:ext uri="{BB962C8B-B14F-4D97-AF65-F5344CB8AC3E}">
        <p14:creationId xmlns:p14="http://schemas.microsoft.com/office/powerpoint/2010/main" val="19930592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2965C-EB6A-E629-39A7-26D71CA141C9}"/>
              </a:ext>
            </a:extLst>
          </p:cNvPr>
          <p:cNvSpPr>
            <a:spLocks noGrp="1"/>
          </p:cNvSpPr>
          <p:nvPr>
            <p:ph type="title"/>
          </p:nvPr>
        </p:nvSpPr>
        <p:spPr/>
        <p:txBody>
          <a:bodyPr>
            <a:noAutofit/>
          </a:bodyPr>
          <a:lstStyle/>
          <a:p>
            <a:r>
              <a:rPr lang="en-US" sz="4400" b="1" i="0" u="none" strike="noStrike" baseline="0" dirty="0">
                <a:latin typeface="MyriadPro-Bold"/>
              </a:rPr>
              <a:t>Early Secondary Prevention of Ischemic Stroke</a:t>
            </a:r>
            <a:endParaRPr lang="en-IN" sz="4400" dirty="0"/>
          </a:p>
        </p:txBody>
      </p:sp>
      <p:sp>
        <p:nvSpPr>
          <p:cNvPr id="3" name="Content Placeholder 2">
            <a:extLst>
              <a:ext uri="{FF2B5EF4-FFF2-40B4-BE49-F238E27FC236}">
                <a16:creationId xmlns:a16="http://schemas.microsoft.com/office/drawing/2014/main" id="{6A048DFA-7FFD-CA14-0164-942CE0CCED40}"/>
              </a:ext>
            </a:extLst>
          </p:cNvPr>
          <p:cNvSpPr>
            <a:spLocks noGrp="1"/>
          </p:cNvSpPr>
          <p:nvPr>
            <p:ph idx="1"/>
          </p:nvPr>
        </p:nvSpPr>
        <p:spPr/>
        <p:txBody>
          <a:bodyPr>
            <a:normAutofit/>
          </a:bodyPr>
          <a:lstStyle/>
          <a:p>
            <a:pPr algn="l"/>
            <a:r>
              <a:rPr lang="en-US" sz="2800" b="0" i="0" u="none" strike="noStrike" baseline="0" dirty="0">
                <a:latin typeface="MinionPro-Regular"/>
              </a:rPr>
              <a:t>The mainstay of early secondary prevention is 160–300 mg per day acetylsalicylic acid (ASA), administered within 48 h from stroke onset.</a:t>
            </a:r>
            <a:endParaRPr lang="en-IN" sz="2800" dirty="0"/>
          </a:p>
        </p:txBody>
      </p:sp>
    </p:spTree>
    <p:extLst>
      <p:ext uri="{BB962C8B-B14F-4D97-AF65-F5344CB8AC3E}">
        <p14:creationId xmlns:p14="http://schemas.microsoft.com/office/powerpoint/2010/main" val="2110573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23A3E-9C80-F44B-CC40-2C316944EFA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DD4EE48-A933-121E-3395-955A72C9E6C2}"/>
              </a:ext>
            </a:extLst>
          </p:cNvPr>
          <p:cNvSpPr>
            <a:spLocks noGrp="1"/>
          </p:cNvSpPr>
          <p:nvPr>
            <p:ph idx="1"/>
          </p:nvPr>
        </p:nvSpPr>
        <p:spPr/>
        <p:txBody>
          <a:bodyPr>
            <a:normAutofit/>
          </a:bodyPr>
          <a:lstStyle/>
          <a:p>
            <a:pPr algn="l"/>
            <a:r>
              <a:rPr lang="en-US" sz="2400" b="0" i="0" u="none" strike="noStrike" baseline="0" dirty="0">
                <a:latin typeface="MinionPro-Regular"/>
              </a:rPr>
              <a:t>In cases of acute </a:t>
            </a:r>
            <a:r>
              <a:rPr lang="en-US" sz="2400" b="0" i="0" u="none" strike="noStrike" baseline="0" dirty="0" err="1">
                <a:latin typeface="MinionPro-Regular"/>
              </a:rPr>
              <a:t>noncardioembolic</a:t>
            </a:r>
            <a:r>
              <a:rPr lang="en-US" sz="2400" b="0" i="0" u="none" strike="noStrike" baseline="0" dirty="0">
                <a:latin typeface="MinionPro-Regular"/>
              </a:rPr>
              <a:t> minor ischemic stroke (defined as NIHSS score ≤3) and </a:t>
            </a:r>
            <a:r>
              <a:rPr lang="en-US" sz="2400" b="0" i="0" u="none" strike="noStrike" baseline="0" dirty="0" err="1">
                <a:latin typeface="MinionPro-Regular"/>
              </a:rPr>
              <a:t>noncardioembolic</a:t>
            </a:r>
            <a:r>
              <a:rPr lang="en-US" sz="2400" b="0" i="0" u="none" strike="noStrike" baseline="0" dirty="0">
                <a:latin typeface="MinionPro-Regular"/>
              </a:rPr>
              <a:t> high-risk TIA (defined as ABCD2 score ≥4), dual antiplatelet therapy (DAPT), administered within 12-24h of onset of symptoms, is a recommended strategy.</a:t>
            </a:r>
          </a:p>
          <a:p>
            <a:pPr algn="l"/>
            <a:r>
              <a:rPr lang="en-US" sz="2400" b="0" i="0" u="none" strike="noStrike" baseline="0" dirty="0">
                <a:latin typeface="MinionPro-Regular"/>
              </a:rPr>
              <a:t>Current guidelines recommend 21 days of DAPT with aspirin and clopidogrel, followed by antiplatelet monotherapy, in both those patients.</a:t>
            </a:r>
            <a:endParaRPr lang="en-IN" sz="2400" dirty="0"/>
          </a:p>
        </p:txBody>
      </p:sp>
    </p:spTree>
    <p:extLst>
      <p:ext uri="{BB962C8B-B14F-4D97-AF65-F5344CB8AC3E}">
        <p14:creationId xmlns:p14="http://schemas.microsoft.com/office/powerpoint/2010/main" val="1720474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14F1B-2B7C-1CDB-C6A2-68FDD5F00D2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2C90822-93FF-04B3-2C5C-C6CF15652769}"/>
              </a:ext>
            </a:extLst>
          </p:cNvPr>
          <p:cNvSpPr>
            <a:spLocks noGrp="1"/>
          </p:cNvSpPr>
          <p:nvPr>
            <p:ph idx="1"/>
          </p:nvPr>
        </p:nvSpPr>
        <p:spPr/>
        <p:txBody>
          <a:bodyPr/>
          <a:lstStyle/>
          <a:p>
            <a:pPr algn="l"/>
            <a:r>
              <a:rPr lang="en-US" sz="2400" dirty="0">
                <a:latin typeface="MinionPro-Regular"/>
              </a:rPr>
              <a:t>For </a:t>
            </a:r>
            <a:r>
              <a:rPr lang="en-US" sz="2400" b="0" i="0" u="none" strike="noStrike" baseline="0" dirty="0">
                <a:latin typeface="MinionPro-Regular"/>
              </a:rPr>
              <a:t>mild to moderate ischemic strokes with NIHSS≤5, high-risk TIA with ABCD2 score ≥6 or other high-risk factors, including intracranial atherosclerotic disease or internal carotid artery stenosis of at least 50%,  guidelines recommend 30 days of DAPT with aspirin and ticagrelor </a:t>
            </a:r>
            <a:r>
              <a:rPr lang="en-IN" sz="2400" b="0" i="0" u="none" strike="noStrike" baseline="0" dirty="0">
                <a:latin typeface="MinionPro-Regular"/>
              </a:rPr>
              <a:t>followed by antiplatelet monotherapy</a:t>
            </a:r>
            <a:r>
              <a:rPr lang="en-IN" sz="1800" b="0" i="0" u="none" strike="noStrike" baseline="0" dirty="0">
                <a:latin typeface="MinionPro-Regular"/>
              </a:rPr>
              <a:t>.</a:t>
            </a:r>
            <a:endParaRPr lang="en-IN" dirty="0"/>
          </a:p>
        </p:txBody>
      </p:sp>
    </p:spTree>
    <p:extLst>
      <p:ext uri="{BB962C8B-B14F-4D97-AF65-F5344CB8AC3E}">
        <p14:creationId xmlns:p14="http://schemas.microsoft.com/office/powerpoint/2010/main" val="42684647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EFC51-9276-69C5-179F-BD70F6CDEF0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8732687-E68B-74D4-C3B9-2B47554020BF}"/>
              </a:ext>
            </a:extLst>
          </p:cNvPr>
          <p:cNvSpPr>
            <a:spLocks noGrp="1"/>
          </p:cNvSpPr>
          <p:nvPr>
            <p:ph idx="1"/>
          </p:nvPr>
        </p:nvSpPr>
        <p:spPr/>
        <p:txBody>
          <a:bodyPr>
            <a:normAutofit/>
          </a:bodyPr>
          <a:lstStyle/>
          <a:p>
            <a:pPr algn="l"/>
            <a:r>
              <a:rPr lang="en-US" sz="2400" b="0" i="0" u="none" strike="noStrike" baseline="0" dirty="0">
                <a:latin typeface="MinionPro-Regular"/>
              </a:rPr>
              <a:t>Administration of antithrombotic agents, including aspirin, glycoprotein IIb/IIIa inhibitors, or thrombin inhibitors, during or immediately after alteplase infusion might reduce the risks of re-occlusion and therefore improve functional outcome.</a:t>
            </a:r>
          </a:p>
          <a:p>
            <a:pPr algn="l"/>
            <a:r>
              <a:rPr lang="en-IN" sz="2400" b="0" i="0" u="none" strike="noStrike" baseline="0" dirty="0">
                <a:latin typeface="MinionPro-Regular"/>
              </a:rPr>
              <a:t>This has not been approved </a:t>
            </a:r>
            <a:r>
              <a:rPr lang="en-US" sz="2400" b="0" i="0" u="none" strike="noStrike" baseline="0" dirty="0">
                <a:latin typeface="MinionPro-Regular"/>
              </a:rPr>
              <a:t>due to the lack of evidence regarding safety.</a:t>
            </a:r>
            <a:endParaRPr lang="en-IN" sz="2400" dirty="0"/>
          </a:p>
        </p:txBody>
      </p:sp>
    </p:spTree>
    <p:extLst>
      <p:ext uri="{BB962C8B-B14F-4D97-AF65-F5344CB8AC3E}">
        <p14:creationId xmlns:p14="http://schemas.microsoft.com/office/powerpoint/2010/main" val="653766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0B0CE-0382-A1EA-1A20-C02521FF96E3}"/>
              </a:ext>
            </a:extLst>
          </p:cNvPr>
          <p:cNvSpPr>
            <a:spLocks noGrp="1"/>
          </p:cNvSpPr>
          <p:nvPr>
            <p:ph type="title"/>
          </p:nvPr>
        </p:nvSpPr>
        <p:spPr/>
        <p:txBody>
          <a:bodyPr/>
          <a:lstStyle/>
          <a:p>
            <a:r>
              <a:rPr lang="en-US" dirty="0"/>
              <a:t>Anticoagulation </a:t>
            </a:r>
            <a:endParaRPr lang="en-IN" dirty="0"/>
          </a:p>
        </p:txBody>
      </p:sp>
      <p:sp>
        <p:nvSpPr>
          <p:cNvPr id="3" name="Content Placeholder 2">
            <a:extLst>
              <a:ext uri="{FF2B5EF4-FFF2-40B4-BE49-F238E27FC236}">
                <a16:creationId xmlns:a16="http://schemas.microsoft.com/office/drawing/2014/main" id="{3CD6E775-E26B-7E68-CB68-843BB238206E}"/>
              </a:ext>
            </a:extLst>
          </p:cNvPr>
          <p:cNvSpPr>
            <a:spLocks noGrp="1"/>
          </p:cNvSpPr>
          <p:nvPr>
            <p:ph idx="1"/>
          </p:nvPr>
        </p:nvSpPr>
        <p:spPr/>
        <p:txBody>
          <a:bodyPr>
            <a:normAutofit/>
          </a:bodyPr>
          <a:lstStyle/>
          <a:p>
            <a:pPr algn="l"/>
            <a:r>
              <a:rPr lang="en-US" sz="2400" dirty="0">
                <a:latin typeface="MinionPro-Regular"/>
              </a:rPr>
              <a:t>C</a:t>
            </a:r>
            <a:r>
              <a:rPr lang="en-US" sz="2400" b="0" i="0" u="none" strike="noStrike" baseline="0" dirty="0">
                <a:latin typeface="MinionPro-Regular"/>
              </a:rPr>
              <a:t>urrent </a:t>
            </a:r>
            <a:r>
              <a:rPr lang="en-IN" sz="2400" b="0" i="0" u="none" strike="noStrike" baseline="0" dirty="0">
                <a:latin typeface="MinionPro-Regular"/>
              </a:rPr>
              <a:t>international guidelines do not provide recommendations r</a:t>
            </a:r>
            <a:r>
              <a:rPr lang="en-US" sz="2400" b="0" i="0" u="none" strike="noStrike" baseline="0" dirty="0" err="1">
                <a:latin typeface="MinionPro-Regular"/>
              </a:rPr>
              <a:t>egarding</a:t>
            </a:r>
            <a:r>
              <a:rPr lang="en-US" sz="2400" b="0" i="0" u="none" strike="noStrike" baseline="0" dirty="0">
                <a:latin typeface="MinionPro-Regular"/>
              </a:rPr>
              <a:t> the optimal timing for anticoagulation for post-acute cardioembolic ischemic stroke treatment</a:t>
            </a:r>
            <a:r>
              <a:rPr lang="en-IN" sz="2400" b="0" i="0" u="none" strike="noStrike" baseline="0" dirty="0">
                <a:latin typeface="MinionPro-Regular"/>
              </a:rPr>
              <a:t>.</a:t>
            </a:r>
          </a:p>
          <a:p>
            <a:pPr algn="l"/>
            <a:r>
              <a:rPr lang="en-IN" sz="2400" b="0" i="0" u="none" strike="noStrike" baseline="0" dirty="0">
                <a:latin typeface="MinionPro-Regular"/>
              </a:rPr>
              <a:t>ESO guidelines suggest administering antiplatelet </a:t>
            </a:r>
            <a:r>
              <a:rPr lang="en-US" sz="2400" b="0" i="0" u="none" strike="noStrike" baseline="0" dirty="0">
                <a:latin typeface="MinionPro-Regular"/>
              </a:rPr>
              <a:t>therapy in the first 48 h after ischemic stroke in those </a:t>
            </a:r>
            <a:r>
              <a:rPr lang="en-IN" sz="2400" b="0" i="0" u="none" strike="noStrike" baseline="0" dirty="0">
                <a:latin typeface="MinionPro-Regular"/>
              </a:rPr>
              <a:t>patients with AF.</a:t>
            </a:r>
          </a:p>
          <a:p>
            <a:pPr algn="l"/>
            <a:r>
              <a:rPr lang="en-IN" sz="2400" dirty="0">
                <a:latin typeface="MinionPro-Regular"/>
              </a:rPr>
              <a:t>For mild strokes and small infarcts, therapy may be started at day 3 or 4 and at day 7 for moderate infarcts.</a:t>
            </a:r>
            <a:endParaRPr lang="en-IN" sz="2400" dirty="0"/>
          </a:p>
        </p:txBody>
      </p:sp>
    </p:spTree>
    <p:extLst>
      <p:ext uri="{BB962C8B-B14F-4D97-AF65-F5344CB8AC3E}">
        <p14:creationId xmlns:p14="http://schemas.microsoft.com/office/powerpoint/2010/main" val="39902364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817A4-0BCD-800E-CA23-9311C84E49B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2A79536-AF85-8EEA-0CE5-678020808B47}"/>
              </a:ext>
            </a:extLst>
          </p:cNvPr>
          <p:cNvSpPr>
            <a:spLocks noGrp="1"/>
          </p:cNvSpPr>
          <p:nvPr>
            <p:ph idx="1"/>
          </p:nvPr>
        </p:nvSpPr>
        <p:spPr/>
        <p:txBody>
          <a:bodyPr>
            <a:normAutofit/>
          </a:bodyPr>
          <a:lstStyle/>
          <a:p>
            <a:pPr algn="l"/>
            <a:r>
              <a:rPr lang="en-IN" sz="2400" b="0" i="0" u="none" strike="noStrike" baseline="0" dirty="0">
                <a:latin typeface="MinionPro-Regular"/>
              </a:rPr>
              <a:t>For large infarcts, anticoagulation </a:t>
            </a:r>
            <a:r>
              <a:rPr lang="en-US" sz="2400" b="0" i="0" u="none" strike="noStrike" baseline="0" dirty="0">
                <a:latin typeface="MinionPro-Regular"/>
              </a:rPr>
              <a:t>treatment might be best delayed for 14 days after </a:t>
            </a:r>
            <a:r>
              <a:rPr lang="en-IN" sz="2400" b="0" i="0" u="none" strike="noStrike" baseline="0" dirty="0">
                <a:latin typeface="MinionPro-Regular"/>
              </a:rPr>
              <a:t>the index stroke</a:t>
            </a:r>
          </a:p>
          <a:p>
            <a:pPr algn="l"/>
            <a:r>
              <a:rPr lang="en-US" sz="2400" b="0" i="0" u="none" strike="noStrike" baseline="0" dirty="0">
                <a:latin typeface="MinionPro-Regular"/>
              </a:rPr>
              <a:t>A recent pooled data analysis suggests, DOAC initiation within 1-2-3 or 4 days, according to stroke severity, decreases the risk of recurrent stroke or systemic embolism without an increase in </a:t>
            </a:r>
            <a:r>
              <a:rPr lang="en-IN" sz="2400" b="0" i="0" u="none" strike="noStrike" baseline="0" dirty="0">
                <a:latin typeface="MinionPro-Regular"/>
              </a:rPr>
              <a:t>major bleeding.</a:t>
            </a:r>
            <a:endParaRPr lang="en-IN" sz="2400" dirty="0"/>
          </a:p>
        </p:txBody>
      </p:sp>
    </p:spTree>
    <p:extLst>
      <p:ext uri="{BB962C8B-B14F-4D97-AF65-F5344CB8AC3E}">
        <p14:creationId xmlns:p14="http://schemas.microsoft.com/office/powerpoint/2010/main" val="38484438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109F0-F8A1-6CF0-F734-D25B536A8155}"/>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6C6D89AC-790E-FE26-707D-EF56A6F6CE95}"/>
              </a:ext>
            </a:extLst>
          </p:cNvPr>
          <p:cNvPicPr>
            <a:picLocks noGrp="1" noChangeAspect="1"/>
          </p:cNvPicPr>
          <p:nvPr>
            <p:ph idx="1"/>
          </p:nvPr>
        </p:nvPicPr>
        <p:blipFill rotWithShape="1">
          <a:blip r:embed="rId2"/>
          <a:srcRect l="19988" t="28998" r="38186" b="5480"/>
          <a:stretch/>
        </p:blipFill>
        <p:spPr>
          <a:xfrm>
            <a:off x="161925" y="238125"/>
            <a:ext cx="9458325" cy="6391275"/>
          </a:xfrm>
        </p:spPr>
      </p:pic>
    </p:spTree>
    <p:extLst>
      <p:ext uri="{BB962C8B-B14F-4D97-AF65-F5344CB8AC3E}">
        <p14:creationId xmlns:p14="http://schemas.microsoft.com/office/powerpoint/2010/main" val="36563603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755F3-4EFD-E550-1883-D9437E707463}"/>
              </a:ext>
            </a:extLst>
          </p:cNvPr>
          <p:cNvSpPr>
            <a:spLocks noGrp="1"/>
          </p:cNvSpPr>
          <p:nvPr>
            <p:ph type="title"/>
          </p:nvPr>
        </p:nvSpPr>
        <p:spPr/>
        <p:txBody>
          <a:bodyPr>
            <a:normAutofit/>
          </a:bodyPr>
          <a:lstStyle/>
          <a:p>
            <a:r>
              <a:rPr lang="en-US" sz="4000" b="1" i="0" u="none" strike="noStrike" baseline="0" dirty="0">
                <a:latin typeface="MyriadPro-Bold"/>
              </a:rPr>
              <a:t>Secondary Prevention of Ischemic Stroke</a:t>
            </a:r>
            <a:endParaRPr lang="en-IN" sz="4000" dirty="0"/>
          </a:p>
        </p:txBody>
      </p:sp>
      <p:sp>
        <p:nvSpPr>
          <p:cNvPr id="3" name="Content Placeholder 2">
            <a:extLst>
              <a:ext uri="{FF2B5EF4-FFF2-40B4-BE49-F238E27FC236}">
                <a16:creationId xmlns:a16="http://schemas.microsoft.com/office/drawing/2014/main" id="{BC940585-559B-5A76-301E-588EFE2095BD}"/>
              </a:ext>
            </a:extLst>
          </p:cNvPr>
          <p:cNvSpPr>
            <a:spLocks noGrp="1"/>
          </p:cNvSpPr>
          <p:nvPr>
            <p:ph idx="1"/>
          </p:nvPr>
        </p:nvSpPr>
        <p:spPr/>
        <p:txBody>
          <a:bodyPr/>
          <a:lstStyle/>
          <a:p>
            <a:pPr algn="l"/>
            <a:r>
              <a:rPr lang="en-IN" sz="2400" dirty="0">
                <a:latin typeface="MinionPro-Regular"/>
              </a:rPr>
              <a:t>I</a:t>
            </a:r>
            <a:r>
              <a:rPr lang="en-IN" sz="2400" b="0" i="0" u="none" strike="noStrike" baseline="0" dirty="0">
                <a:latin typeface="MinionPro-Regular"/>
              </a:rPr>
              <a:t>n AF patients current </a:t>
            </a:r>
            <a:r>
              <a:rPr lang="en-US" sz="2400" b="0" i="0" u="none" strike="noStrike" baseline="0" dirty="0">
                <a:latin typeface="MinionPro-Regular"/>
              </a:rPr>
              <a:t>guidelines recommend, instead of VKAs, one of the four </a:t>
            </a:r>
            <a:r>
              <a:rPr lang="en-US" sz="2400" b="1" i="0" u="none" strike="noStrike" baseline="0" dirty="0">
                <a:latin typeface="MinionPro-Regular"/>
              </a:rPr>
              <a:t>DOAC</a:t>
            </a:r>
            <a:r>
              <a:rPr lang="en-US" sz="2400" b="0" i="0" u="none" strike="noStrike" baseline="0" dirty="0">
                <a:latin typeface="MinionPro-Regular"/>
              </a:rPr>
              <a:t>s, apixaban, dabigatran, </a:t>
            </a:r>
            <a:r>
              <a:rPr lang="en-US" sz="2400" b="0" i="0" u="none" strike="noStrike" baseline="0" dirty="0" err="1">
                <a:latin typeface="MinionPro-Regular"/>
              </a:rPr>
              <a:t>edoxaban</a:t>
            </a:r>
            <a:r>
              <a:rPr lang="en-US" sz="2400" b="0" i="0" u="none" strike="noStrike" baseline="0" dirty="0">
                <a:latin typeface="MinionPro-Regular"/>
              </a:rPr>
              <a:t>, and rivaroxaban, for their noninferior effectiveness, and better safety profiles compared to VKAs.</a:t>
            </a:r>
          </a:p>
          <a:p>
            <a:pPr algn="l"/>
            <a:r>
              <a:rPr lang="en-US" sz="2400" b="0" i="0" u="none" strike="noStrike" baseline="0" dirty="0">
                <a:latin typeface="MinionPro-Regular"/>
              </a:rPr>
              <a:t>VKAs remain the first choice for AF patients with rheumatic mitral valve disease and/or a mechanical heart valve prosthesis</a:t>
            </a:r>
            <a:r>
              <a:rPr lang="en-US" sz="1800" b="0" i="0" u="none" strike="noStrike" baseline="0" dirty="0">
                <a:latin typeface="MinionPro-Regular"/>
              </a:rPr>
              <a:t>.</a:t>
            </a:r>
            <a:endParaRPr lang="en-IN" dirty="0"/>
          </a:p>
        </p:txBody>
      </p:sp>
    </p:spTree>
    <p:extLst>
      <p:ext uri="{BB962C8B-B14F-4D97-AF65-F5344CB8AC3E}">
        <p14:creationId xmlns:p14="http://schemas.microsoft.com/office/powerpoint/2010/main" val="3355129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87C85-BE37-4FF3-A74D-2CA9E89BAB1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F8ECD89-2A0B-D890-835B-3BAA1F3C30EF}"/>
              </a:ext>
            </a:extLst>
          </p:cNvPr>
          <p:cNvSpPr>
            <a:spLocks noGrp="1"/>
          </p:cNvSpPr>
          <p:nvPr>
            <p:ph idx="1"/>
          </p:nvPr>
        </p:nvSpPr>
        <p:spPr/>
        <p:txBody>
          <a:bodyPr>
            <a:normAutofit/>
          </a:bodyPr>
          <a:lstStyle/>
          <a:p>
            <a:pPr algn="l"/>
            <a:r>
              <a:rPr lang="en-US" sz="2400" b="0" i="0" u="none" strike="noStrike" baseline="0" dirty="0">
                <a:latin typeface="MinionPro-Regular"/>
              </a:rPr>
              <a:t>DOACs have a residual bleeding risk and they have specifically designed reversal agents of their anticoagulant activity.</a:t>
            </a:r>
          </a:p>
          <a:p>
            <a:pPr algn="l"/>
            <a:r>
              <a:rPr lang="en-IN" sz="2400" b="0" i="0" u="none" strike="noStrike" baseline="0" dirty="0" err="1">
                <a:latin typeface="MinionPro-Regular"/>
              </a:rPr>
              <a:t>Idarucizumab</a:t>
            </a:r>
            <a:r>
              <a:rPr lang="en-IN" sz="2400" b="0" i="0" u="none" strike="noStrike" baseline="0" dirty="0">
                <a:latin typeface="MinionPro-Regular"/>
              </a:rPr>
              <a:t> is a monoclonal antibody </a:t>
            </a:r>
            <a:r>
              <a:rPr lang="en-US" sz="2400" b="0" i="0" u="none" strike="noStrike" baseline="0" dirty="0">
                <a:latin typeface="MinionPro-Regular"/>
              </a:rPr>
              <a:t>fragment, developed to reverse the anticoagulant effect of </a:t>
            </a:r>
            <a:r>
              <a:rPr lang="en-IN" sz="2400" b="0" i="0" u="none" strike="noStrike" baseline="0" dirty="0">
                <a:latin typeface="MinionPro-Regular"/>
              </a:rPr>
              <a:t>dabigatran.</a:t>
            </a:r>
          </a:p>
          <a:p>
            <a:pPr algn="l"/>
            <a:r>
              <a:rPr lang="en-US" sz="2400" dirty="0">
                <a:latin typeface="MinionPro-Regular"/>
              </a:rPr>
              <a:t>A</a:t>
            </a:r>
            <a:r>
              <a:rPr lang="en-US" sz="2400" b="0" i="0" u="none" strike="noStrike" baseline="0" dirty="0">
                <a:latin typeface="MinionPro-Regular"/>
              </a:rPr>
              <a:t>ndexanet alfa is a modified recombinant inactive form of human </a:t>
            </a:r>
            <a:r>
              <a:rPr lang="en-US" sz="2400" b="0" i="0" u="none" strike="noStrike" baseline="0" dirty="0" err="1">
                <a:latin typeface="MinionPro-Regular"/>
              </a:rPr>
              <a:t>FXa</a:t>
            </a:r>
            <a:r>
              <a:rPr lang="en-US" sz="2400" b="0" i="0" u="none" strike="noStrike" baseline="0" dirty="0">
                <a:latin typeface="MinionPro-Regular"/>
              </a:rPr>
              <a:t> developed for reversal of </a:t>
            </a:r>
            <a:r>
              <a:rPr lang="en-US" sz="2400" b="0" i="0" u="none" strike="noStrike" baseline="0" dirty="0" err="1">
                <a:latin typeface="MinionPro-Regular"/>
              </a:rPr>
              <a:t>Fxa</a:t>
            </a:r>
            <a:r>
              <a:rPr lang="en-US" sz="2400" dirty="0">
                <a:latin typeface="MinionPro-Regular"/>
              </a:rPr>
              <a:t> </a:t>
            </a:r>
            <a:r>
              <a:rPr lang="en-IN" sz="2400" b="0" i="0" u="none" strike="noStrike" baseline="0" dirty="0">
                <a:latin typeface="MinionPro-Regular"/>
              </a:rPr>
              <a:t>inhibitors.(</a:t>
            </a:r>
            <a:r>
              <a:rPr lang="en-IN" sz="2400" b="0" i="0" u="none" strike="noStrike" baseline="0" dirty="0" err="1">
                <a:latin typeface="MinionPro-Regular"/>
              </a:rPr>
              <a:t>incuding</a:t>
            </a:r>
            <a:r>
              <a:rPr lang="en-IN" sz="2400" b="0" i="0" u="none" strike="noStrike" baseline="0" dirty="0">
                <a:latin typeface="MinionPro-Regular"/>
              </a:rPr>
              <a:t> enoxaparin).</a:t>
            </a:r>
            <a:endParaRPr lang="en-IN" sz="2400" dirty="0"/>
          </a:p>
        </p:txBody>
      </p:sp>
    </p:spTree>
    <p:extLst>
      <p:ext uri="{BB962C8B-B14F-4D97-AF65-F5344CB8AC3E}">
        <p14:creationId xmlns:p14="http://schemas.microsoft.com/office/powerpoint/2010/main" val="40719076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F7716-FB56-A757-FF35-5CA93B360211}"/>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AB86C65E-88F5-2B07-C834-44454AD7F1B4}"/>
              </a:ext>
            </a:extLst>
          </p:cNvPr>
          <p:cNvSpPr>
            <a:spLocks noGrp="1"/>
          </p:cNvSpPr>
          <p:nvPr>
            <p:ph idx="1"/>
          </p:nvPr>
        </p:nvSpPr>
        <p:spPr/>
        <p:txBody>
          <a:bodyPr>
            <a:normAutofit/>
          </a:bodyPr>
          <a:lstStyle/>
          <a:p>
            <a:pPr algn="l"/>
            <a:r>
              <a:rPr lang="en-IN" sz="2400" b="0" i="0" u="none" strike="noStrike" baseline="0" dirty="0">
                <a:latin typeface="MinionPro-Regular"/>
              </a:rPr>
              <a:t>Several ongoing trials are </a:t>
            </a:r>
            <a:r>
              <a:rPr lang="en-US" sz="2400" b="0" i="0" u="none" strike="noStrike" baseline="0" dirty="0">
                <a:latin typeface="MinionPro-Regular"/>
              </a:rPr>
              <a:t>evaluating the safety and efficacy of anti-FXIa in secondary </a:t>
            </a:r>
            <a:r>
              <a:rPr lang="en-IN" sz="2400" b="0" i="0" u="none" strike="noStrike" baseline="0" dirty="0">
                <a:latin typeface="MinionPro-Regular"/>
              </a:rPr>
              <a:t>prevention of ischemic stroke.</a:t>
            </a:r>
          </a:p>
          <a:p>
            <a:pPr algn="l"/>
            <a:r>
              <a:rPr lang="en-IN" sz="2400" dirty="0">
                <a:latin typeface="MinionPro-Regular"/>
              </a:rPr>
              <a:t>T</a:t>
            </a:r>
            <a:r>
              <a:rPr lang="en-IN" sz="2400" b="0" i="0" u="none" strike="noStrike" baseline="0" dirty="0">
                <a:latin typeface="MinionPro-Regular"/>
              </a:rPr>
              <a:t>he </a:t>
            </a:r>
            <a:r>
              <a:rPr lang="en-US" sz="2400" b="0" i="0" u="none" strike="noStrike" baseline="0" dirty="0">
                <a:latin typeface="MinionPro-Regular"/>
              </a:rPr>
              <a:t>clinical benefit of anti-FXIa is its selective inhibition within the intrinsic cascade coagulation factors, so that both the extrinsic and common pathways remain free for thrombin generation and intact for hemostasis, making the </a:t>
            </a:r>
            <a:r>
              <a:rPr lang="en-US" sz="2400" b="1" i="0" u="none" strike="noStrike" baseline="0" dirty="0">
                <a:latin typeface="MinionPro-Regular"/>
              </a:rPr>
              <a:t>hemostasis-sparing </a:t>
            </a:r>
            <a:r>
              <a:rPr lang="en-IN" sz="2400" b="1" i="0" u="none" strike="noStrike" baseline="0" dirty="0">
                <a:latin typeface="MinionPro-Regular"/>
              </a:rPr>
              <a:t>anticoagulation approac</a:t>
            </a:r>
            <a:r>
              <a:rPr lang="en-IN" sz="2400" b="0" i="0" u="none" strike="noStrike" baseline="0" dirty="0">
                <a:latin typeface="MinionPro-Regular"/>
              </a:rPr>
              <a:t>h possible.</a:t>
            </a:r>
            <a:endParaRPr lang="en-IN" sz="2400" dirty="0"/>
          </a:p>
        </p:txBody>
      </p:sp>
    </p:spTree>
    <p:extLst>
      <p:ext uri="{BB962C8B-B14F-4D97-AF65-F5344CB8AC3E}">
        <p14:creationId xmlns:p14="http://schemas.microsoft.com/office/powerpoint/2010/main" val="2558751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1E12C-96EF-742C-E169-6956AC3DD59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3B3E724-A71E-5FD9-3EF2-8EDFB46ACC47}"/>
              </a:ext>
            </a:extLst>
          </p:cNvPr>
          <p:cNvSpPr>
            <a:spLocks noGrp="1"/>
          </p:cNvSpPr>
          <p:nvPr>
            <p:ph idx="1"/>
          </p:nvPr>
        </p:nvSpPr>
        <p:spPr/>
        <p:txBody>
          <a:bodyPr>
            <a:normAutofit/>
          </a:bodyPr>
          <a:lstStyle/>
          <a:p>
            <a:pPr algn="l"/>
            <a:r>
              <a:rPr lang="en-US" sz="2400" b="0" i="0" u="none" strike="noStrike" baseline="0" dirty="0">
                <a:latin typeface="MinionPro-Regular"/>
              </a:rPr>
              <a:t>For secondary prevention in the absence of AF, aspirin is the most widely used agent, with a relative risk reduction of 15% for any type of stroke.</a:t>
            </a:r>
          </a:p>
          <a:p>
            <a:pPr algn="l"/>
            <a:r>
              <a:rPr lang="en-IN" sz="2400" b="0" i="0" u="none" strike="noStrike" baseline="0" dirty="0">
                <a:latin typeface="MinionPro-Regular"/>
              </a:rPr>
              <a:t>“antiplatelet resistance” refers to</a:t>
            </a:r>
            <a:r>
              <a:rPr lang="en-US" sz="2400" b="0" i="0" u="none" strike="noStrike" baseline="0" dirty="0">
                <a:latin typeface="MinionPro-Regular"/>
              </a:rPr>
              <a:t> the laboratory evidence of insufficient inhibition of platelet aggregation by antiplatelet agents in vitro</a:t>
            </a:r>
            <a:r>
              <a:rPr lang="en-US" sz="2400" dirty="0">
                <a:latin typeface="MinionPro-Regular"/>
              </a:rPr>
              <a:t>.</a:t>
            </a:r>
            <a:endParaRPr lang="en-US" sz="2400" b="0" i="0" u="none" strike="noStrike" baseline="0" dirty="0">
              <a:latin typeface="MinionPro-Regular"/>
            </a:endParaRPr>
          </a:p>
          <a:p>
            <a:pPr algn="l"/>
            <a:r>
              <a:rPr lang="en-US" sz="2400" b="0" i="0" u="none" strike="noStrike" baseline="0" dirty="0">
                <a:latin typeface="MinionPro-Regular"/>
              </a:rPr>
              <a:t>“clinical resistance” and “treatment failure” refer to the inability of antiplatelets to prevent atherothrombotic </a:t>
            </a:r>
            <a:r>
              <a:rPr lang="en-IN" sz="2400" b="0" i="0" u="none" strike="noStrike" baseline="0" dirty="0">
                <a:latin typeface="MinionPro-Regular"/>
              </a:rPr>
              <a:t>events.</a:t>
            </a:r>
            <a:endParaRPr lang="en-IN" sz="2400" dirty="0"/>
          </a:p>
        </p:txBody>
      </p:sp>
    </p:spTree>
    <p:extLst>
      <p:ext uri="{BB962C8B-B14F-4D97-AF65-F5344CB8AC3E}">
        <p14:creationId xmlns:p14="http://schemas.microsoft.com/office/powerpoint/2010/main" val="26987834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8C767-66FD-6E14-76AC-6F38E574F6E0}"/>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8FF7D1D1-888F-2647-D1C0-5993C892A78C}"/>
              </a:ext>
            </a:extLst>
          </p:cNvPr>
          <p:cNvSpPr>
            <a:spLocks noGrp="1"/>
          </p:cNvSpPr>
          <p:nvPr>
            <p:ph idx="1"/>
          </p:nvPr>
        </p:nvSpPr>
        <p:spPr/>
        <p:txBody>
          <a:bodyPr>
            <a:normAutofit/>
          </a:bodyPr>
          <a:lstStyle/>
          <a:p>
            <a:pPr marL="0" indent="0">
              <a:buNone/>
            </a:pPr>
            <a:r>
              <a:rPr lang="en-US" sz="2400" dirty="0"/>
              <a:t>Causes for antiplatelet resistance:</a:t>
            </a:r>
          </a:p>
          <a:p>
            <a:pPr algn="l"/>
            <a:r>
              <a:rPr lang="en-US" sz="2400" b="0" i="0" u="none" strike="noStrike" baseline="0" dirty="0">
                <a:latin typeface="MinionPro-Regular"/>
              </a:rPr>
              <a:t>Ischemic stroke is a heterogeneous disorder, deriving from typically several concomitant mechanisms.</a:t>
            </a:r>
          </a:p>
          <a:p>
            <a:pPr algn="l"/>
            <a:r>
              <a:rPr lang="en-US" sz="2400" b="0" i="0" u="none" strike="noStrike" baseline="0" dirty="0">
                <a:latin typeface="MinionPro-Regular"/>
              </a:rPr>
              <a:t>patient nonadherence to prescribed therapy</a:t>
            </a:r>
            <a:r>
              <a:rPr lang="en-US" sz="2400" dirty="0">
                <a:latin typeface="MinionPro-Regular"/>
              </a:rPr>
              <a:t>.</a:t>
            </a:r>
          </a:p>
          <a:p>
            <a:pPr algn="l"/>
            <a:r>
              <a:rPr lang="en-US" sz="2400" b="1" i="0" u="none" strike="noStrike" baseline="0" dirty="0">
                <a:latin typeface="MinionPro-Regular"/>
              </a:rPr>
              <a:t>Clopidogrel</a:t>
            </a:r>
            <a:r>
              <a:rPr lang="en-US" sz="2400" b="0" i="0" u="none" strike="noStrike" baseline="0" dirty="0">
                <a:latin typeface="MinionPro-Regular"/>
              </a:rPr>
              <a:t> is another antiplatelet agent. </a:t>
            </a:r>
          </a:p>
          <a:p>
            <a:pPr algn="l"/>
            <a:r>
              <a:rPr lang="en-US" sz="2400" b="0" i="0" u="none" strike="noStrike" baseline="0" dirty="0">
                <a:latin typeface="MinionPro-Regular"/>
              </a:rPr>
              <a:t>A </a:t>
            </a:r>
            <a:r>
              <a:rPr lang="en-US" sz="2400" b="0" i="0" u="none" strike="noStrike" baseline="0" dirty="0" err="1">
                <a:latin typeface="MinionPro-Regular"/>
              </a:rPr>
              <a:t>metaanalysis</a:t>
            </a:r>
            <a:r>
              <a:rPr lang="en-US" sz="2400" b="0" i="0" u="none" strike="noStrike" baseline="0" dirty="0">
                <a:latin typeface="MinionPro-Regular"/>
              </a:rPr>
              <a:t> showed </a:t>
            </a:r>
            <a:r>
              <a:rPr lang="en-US" sz="2400" b="1" i="0" u="none" strike="noStrike" baseline="0" dirty="0">
                <a:latin typeface="MinionPro-Regular"/>
              </a:rPr>
              <a:t>lower risks of recurrent stroke and bleeding events </a:t>
            </a:r>
            <a:r>
              <a:rPr lang="en-US" sz="2400" b="0" i="0" u="none" strike="noStrike" baseline="0" dirty="0">
                <a:latin typeface="MinionPro-Regular"/>
              </a:rPr>
              <a:t>for clopidogrel compared to aspirin.</a:t>
            </a:r>
            <a:endParaRPr lang="en-IN" sz="2400" dirty="0"/>
          </a:p>
        </p:txBody>
      </p:sp>
    </p:spTree>
    <p:extLst>
      <p:ext uri="{BB962C8B-B14F-4D97-AF65-F5344CB8AC3E}">
        <p14:creationId xmlns:p14="http://schemas.microsoft.com/office/powerpoint/2010/main" val="22305271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09D5F-DA4B-DBED-F5F2-202ADD939028}"/>
              </a:ext>
            </a:extLst>
          </p:cNvPr>
          <p:cNvSpPr>
            <a:spLocks noGrp="1"/>
          </p:cNvSpPr>
          <p:nvPr>
            <p:ph type="title"/>
          </p:nvPr>
        </p:nvSpPr>
        <p:spPr/>
        <p:txBody>
          <a:bodyPr>
            <a:normAutofit/>
          </a:bodyPr>
          <a:lstStyle/>
          <a:p>
            <a:r>
              <a:rPr lang="en-US" sz="2800" b="1" i="0" u="none" strike="noStrike" baseline="0" dirty="0">
                <a:latin typeface="MyriadPro-Bold"/>
              </a:rPr>
              <a:t>Brain Swelling, Neuroprotection, and Stem Cells in</a:t>
            </a:r>
            <a:br>
              <a:rPr lang="en-US" sz="2800" b="1" i="0" u="none" strike="noStrike" baseline="0" dirty="0">
                <a:latin typeface="MyriadPro-Bold"/>
              </a:rPr>
            </a:br>
            <a:r>
              <a:rPr lang="en-IN" sz="2800" b="1" i="0" u="none" strike="noStrike" baseline="0" dirty="0">
                <a:latin typeface="MyriadPro-Bold"/>
              </a:rPr>
              <a:t>Ischemic Stroke</a:t>
            </a:r>
            <a:endParaRPr lang="en-IN" sz="2800" dirty="0"/>
          </a:p>
        </p:txBody>
      </p:sp>
      <p:sp>
        <p:nvSpPr>
          <p:cNvPr id="3" name="Content Placeholder 2">
            <a:extLst>
              <a:ext uri="{FF2B5EF4-FFF2-40B4-BE49-F238E27FC236}">
                <a16:creationId xmlns:a16="http://schemas.microsoft.com/office/drawing/2014/main" id="{8A871DD3-5868-957F-C301-5555BE500305}"/>
              </a:ext>
            </a:extLst>
          </p:cNvPr>
          <p:cNvSpPr>
            <a:spLocks noGrp="1"/>
          </p:cNvSpPr>
          <p:nvPr>
            <p:ph idx="1"/>
          </p:nvPr>
        </p:nvSpPr>
        <p:spPr/>
        <p:txBody>
          <a:bodyPr/>
          <a:lstStyle/>
          <a:p>
            <a:pPr algn="l"/>
            <a:r>
              <a:rPr lang="en-US" sz="2400" dirty="0">
                <a:latin typeface="MinionPro-Regular"/>
              </a:rPr>
              <a:t>B</a:t>
            </a:r>
            <a:r>
              <a:rPr lang="en-US" sz="2400" b="0" i="0" u="none" strike="noStrike" baseline="0" dirty="0">
                <a:latin typeface="MinionPro-Regular"/>
              </a:rPr>
              <a:t>oth IVT and MT stop ischemic injury, but are unable to reduce any additional damage that might be associated with post-reperfusion inflammatory </a:t>
            </a:r>
            <a:r>
              <a:rPr lang="en-IN" sz="2400" b="0" i="0" u="none" strike="noStrike" baseline="0" dirty="0">
                <a:latin typeface="MinionPro-Regular"/>
              </a:rPr>
              <a:t>response.</a:t>
            </a:r>
          </a:p>
          <a:p>
            <a:pPr algn="l"/>
            <a:r>
              <a:rPr lang="en-US" sz="2400" b="0" i="0" u="none" strike="noStrike" baseline="0" dirty="0">
                <a:latin typeface="MinionPro-Regular"/>
              </a:rPr>
              <a:t>not able to promote neuro-regeneration</a:t>
            </a:r>
            <a:r>
              <a:rPr lang="en-US" sz="1800" b="0" i="0" u="none" strike="noStrike" baseline="0" dirty="0">
                <a:latin typeface="MinionPro-Regular"/>
              </a:rPr>
              <a:t>.</a:t>
            </a:r>
            <a:endParaRPr lang="en-IN" dirty="0"/>
          </a:p>
        </p:txBody>
      </p:sp>
    </p:spTree>
    <p:extLst>
      <p:ext uri="{BB962C8B-B14F-4D97-AF65-F5344CB8AC3E}">
        <p14:creationId xmlns:p14="http://schemas.microsoft.com/office/powerpoint/2010/main" val="15524670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04D8C-C8B2-1E23-2FC5-8C76E5EEDBA0}"/>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314DA8C8-705A-ED44-3D4A-7AF669F3CE17}"/>
              </a:ext>
            </a:extLst>
          </p:cNvPr>
          <p:cNvSpPr>
            <a:spLocks noGrp="1"/>
          </p:cNvSpPr>
          <p:nvPr>
            <p:ph idx="1"/>
          </p:nvPr>
        </p:nvSpPr>
        <p:spPr>
          <a:xfrm>
            <a:off x="677334" y="2057400"/>
            <a:ext cx="8596668" cy="3983962"/>
          </a:xfrm>
        </p:spPr>
        <p:txBody>
          <a:bodyPr>
            <a:noAutofit/>
          </a:bodyPr>
          <a:lstStyle/>
          <a:p>
            <a:pPr algn="l"/>
            <a:r>
              <a:rPr lang="en-US" sz="2400" b="0" i="0" u="none" strike="noStrike" baseline="0" dirty="0">
                <a:latin typeface="MinionPro-Regular"/>
              </a:rPr>
              <a:t>when ischemia involves a large part of a hemisphere, space-occupying cerebral edema and intracranial </a:t>
            </a:r>
            <a:r>
              <a:rPr lang="en-IN" sz="2400" b="0" i="0" u="none" strike="noStrike" baseline="0" dirty="0">
                <a:latin typeface="MinionPro-Regular"/>
              </a:rPr>
              <a:t>hypertension can occur.</a:t>
            </a:r>
          </a:p>
          <a:p>
            <a:pPr algn="l"/>
            <a:r>
              <a:rPr lang="en-US" sz="2400" b="0" i="0" u="none" strike="noStrike" baseline="0" dirty="0">
                <a:latin typeface="MinionPro-Regular"/>
              </a:rPr>
              <a:t>no RCT has been conducted to compare pharmacological therapy (osmotic therapy with </a:t>
            </a:r>
            <a:r>
              <a:rPr lang="en-US" sz="2400" b="0" i="0" u="none" strike="noStrike" baseline="0" dirty="0" err="1">
                <a:latin typeface="MinionPro-Regular"/>
              </a:rPr>
              <a:t>nonosmotic</a:t>
            </a:r>
            <a:r>
              <a:rPr lang="en-US" sz="2400" b="0" i="0" u="none" strike="noStrike" baseline="0" dirty="0">
                <a:latin typeface="MinionPro-Regular"/>
              </a:rPr>
              <a:t> therapy).</a:t>
            </a:r>
          </a:p>
          <a:p>
            <a:pPr algn="l"/>
            <a:r>
              <a:rPr lang="en-US" sz="2400" b="0" i="0" u="none" strike="noStrike" baseline="0" dirty="0">
                <a:latin typeface="MinionPro-Regular"/>
              </a:rPr>
              <a:t>conservative treatment alone – 80% mortality rates.</a:t>
            </a:r>
          </a:p>
          <a:p>
            <a:pPr algn="l"/>
            <a:r>
              <a:rPr lang="en-IN" sz="2400" b="0" i="0" u="none" strike="noStrike" baseline="0" dirty="0">
                <a:latin typeface="MinionPro-Regular"/>
              </a:rPr>
              <a:t>Currently, the </a:t>
            </a:r>
            <a:r>
              <a:rPr lang="en-US" sz="2400" b="0" i="0" u="none" strike="noStrike" baseline="0" dirty="0">
                <a:latin typeface="MinionPro-Regular"/>
              </a:rPr>
              <a:t>only recommended treatment with a reported benefit from RCTs results on mortality and disability is </a:t>
            </a:r>
            <a:r>
              <a:rPr lang="en-US" sz="2400" b="1" i="0" u="none" strike="noStrike" baseline="0" dirty="0">
                <a:latin typeface="MinionPro-Regular"/>
              </a:rPr>
              <a:t>decompressive </a:t>
            </a:r>
            <a:r>
              <a:rPr lang="en-IN" sz="2400" b="1" i="0" u="none" strike="noStrike" baseline="0" dirty="0">
                <a:latin typeface="MinionPro-Regular"/>
              </a:rPr>
              <a:t>surgical therapy</a:t>
            </a:r>
            <a:endParaRPr lang="en-IN" sz="2400" b="1" dirty="0"/>
          </a:p>
        </p:txBody>
      </p:sp>
    </p:spTree>
    <p:extLst>
      <p:ext uri="{BB962C8B-B14F-4D97-AF65-F5344CB8AC3E}">
        <p14:creationId xmlns:p14="http://schemas.microsoft.com/office/powerpoint/2010/main" val="31027978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FB20B-DAA8-FCDE-A2ED-5CF77B37AA9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BA724E4-676C-B1D8-48B6-B894F4F17CEA}"/>
              </a:ext>
            </a:extLst>
          </p:cNvPr>
          <p:cNvSpPr>
            <a:spLocks noGrp="1"/>
          </p:cNvSpPr>
          <p:nvPr>
            <p:ph idx="1"/>
          </p:nvPr>
        </p:nvSpPr>
        <p:spPr/>
        <p:txBody>
          <a:bodyPr>
            <a:normAutofit/>
          </a:bodyPr>
          <a:lstStyle/>
          <a:p>
            <a:r>
              <a:rPr lang="en-US" sz="2400" dirty="0"/>
              <a:t>Currently steroids have no role in reducing brain swelling</a:t>
            </a:r>
          </a:p>
          <a:p>
            <a:pPr algn="l"/>
            <a:r>
              <a:rPr lang="en-IN" sz="2400" b="0" i="0" u="none" strike="noStrike" baseline="0" dirty="0">
                <a:latin typeface="MinionPro-Regular"/>
              </a:rPr>
              <a:t>Deferoxamine, </a:t>
            </a:r>
            <a:r>
              <a:rPr lang="en-US" sz="2400" b="0" i="0" u="none" strike="noStrike" baseline="0" dirty="0">
                <a:latin typeface="MinionPro-Regular"/>
              </a:rPr>
              <a:t>an iron chelator, has been investigated in TANDEM-1 trial by treating iron overload, might reduce brain edema.</a:t>
            </a:r>
          </a:p>
          <a:p>
            <a:pPr algn="l"/>
            <a:r>
              <a:rPr lang="en-US" sz="2400" dirty="0" err="1">
                <a:latin typeface="MinionPro-Regular"/>
              </a:rPr>
              <a:t>S</a:t>
            </a:r>
            <a:r>
              <a:rPr lang="en-US" sz="2400" b="0" i="0" u="none" strike="noStrike" baseline="0" dirty="0" err="1">
                <a:latin typeface="MinionPro-Regular"/>
              </a:rPr>
              <a:t>ulphonylurea</a:t>
            </a:r>
            <a:r>
              <a:rPr lang="en-US" sz="2400" dirty="0">
                <a:latin typeface="MinionPro-Regular"/>
              </a:rPr>
              <a:t>, </a:t>
            </a:r>
            <a:r>
              <a:rPr lang="en-US" sz="2400" b="0" i="0" u="none" strike="noStrike" baseline="0" dirty="0">
                <a:latin typeface="MinionPro-Regular"/>
              </a:rPr>
              <a:t>glyburide</a:t>
            </a:r>
            <a:r>
              <a:rPr lang="en-US" sz="2400" dirty="0">
                <a:latin typeface="MinionPro-Regular"/>
              </a:rPr>
              <a:t> </a:t>
            </a:r>
            <a:r>
              <a:rPr lang="en-US" sz="2400" b="0" i="0" u="none" strike="noStrike" baseline="0" dirty="0">
                <a:latin typeface="MinionPro-Regular"/>
              </a:rPr>
              <a:t>has been reported to prevent cerebral edema in anterior circulation malignant circulation.</a:t>
            </a:r>
            <a:endParaRPr lang="en-IN" sz="2400" dirty="0"/>
          </a:p>
        </p:txBody>
      </p:sp>
    </p:spTree>
    <p:extLst>
      <p:ext uri="{BB962C8B-B14F-4D97-AF65-F5344CB8AC3E}">
        <p14:creationId xmlns:p14="http://schemas.microsoft.com/office/powerpoint/2010/main" val="39550213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3DED0-BF6B-AA88-10CA-E5FCEAA88AFC}"/>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D456431C-85DD-83AA-3359-A70136F1314D}"/>
              </a:ext>
            </a:extLst>
          </p:cNvPr>
          <p:cNvSpPr>
            <a:spLocks noGrp="1"/>
          </p:cNvSpPr>
          <p:nvPr>
            <p:ph idx="1"/>
          </p:nvPr>
        </p:nvSpPr>
        <p:spPr>
          <a:xfrm>
            <a:off x="677334" y="1143001"/>
            <a:ext cx="8596668" cy="4898362"/>
          </a:xfrm>
        </p:spPr>
        <p:txBody>
          <a:bodyPr>
            <a:noAutofit/>
          </a:bodyPr>
          <a:lstStyle/>
          <a:p>
            <a:pPr algn="l"/>
            <a:r>
              <a:rPr lang="en-IN" sz="2400" dirty="0">
                <a:latin typeface="MinionPro-Regular"/>
              </a:rPr>
              <a:t>C</a:t>
            </a:r>
            <a:r>
              <a:rPr lang="en-IN" sz="2400" b="0" i="0" u="none" strike="noStrike" baseline="0" dirty="0">
                <a:latin typeface="MinionPro-Regular"/>
              </a:rPr>
              <a:t>ollateral circulation: nonmodifiable factors, </a:t>
            </a:r>
            <a:r>
              <a:rPr lang="en-US" sz="2400" b="0" i="0" u="none" strike="noStrike" baseline="0" dirty="0">
                <a:latin typeface="MinionPro-Regular"/>
              </a:rPr>
              <a:t>such as aging and genetics, in adjunct to several modifiable ones, such as systemic diseases (cardio-</a:t>
            </a:r>
            <a:r>
              <a:rPr lang="en-US" sz="2400" b="0" i="0" u="none" strike="noStrike" baseline="0" dirty="0" err="1">
                <a:latin typeface="MinionPro-Regular"/>
              </a:rPr>
              <a:t>cerebro</a:t>
            </a:r>
            <a:r>
              <a:rPr lang="en-US" sz="2400" b="0" i="0" u="none" strike="noStrike" baseline="0" dirty="0">
                <a:latin typeface="MinionPro-Regular"/>
              </a:rPr>
              <a:t>-vascular or pulmonary disorders, dehydration) or medications (antihypertensives) might negatively </a:t>
            </a:r>
            <a:r>
              <a:rPr lang="en-IN" sz="2400" b="0" i="0" u="none" strike="noStrike" baseline="0" dirty="0">
                <a:latin typeface="MinionPro-Regular"/>
              </a:rPr>
              <a:t>influence its status</a:t>
            </a:r>
          </a:p>
          <a:p>
            <a:pPr algn="l"/>
            <a:r>
              <a:rPr lang="en-IN" sz="2400" b="0" i="0" u="none" strike="noStrike" baseline="0" dirty="0">
                <a:latin typeface="MinionPro-Regular"/>
              </a:rPr>
              <a:t>Collateral enhancing </a:t>
            </a:r>
            <a:r>
              <a:rPr lang="en-US" sz="2400" b="0" i="0" u="none" strike="noStrike" baseline="0" dirty="0">
                <a:latin typeface="MinionPro-Regular"/>
              </a:rPr>
              <a:t>strategies include induced hypertension, lying flat head </a:t>
            </a:r>
            <a:r>
              <a:rPr lang="en-IN" sz="2400" b="0" i="0" u="none" strike="noStrike" baseline="0" dirty="0">
                <a:latin typeface="MinionPro-Regular"/>
              </a:rPr>
              <a:t>position, volume expansion, and sphenopalatine ganglion stimulation. </a:t>
            </a:r>
          </a:p>
          <a:p>
            <a:pPr algn="l"/>
            <a:r>
              <a:rPr lang="en-IN" sz="2400" b="0" i="0" u="none" strike="noStrike" baseline="0" dirty="0">
                <a:latin typeface="MinionPro-Regular"/>
              </a:rPr>
              <a:t>Regarding pharmacological </a:t>
            </a:r>
            <a:r>
              <a:rPr lang="en-US" sz="2400" b="0" i="0" u="none" strike="noStrike" baseline="0" dirty="0">
                <a:latin typeface="MinionPro-Regular"/>
              </a:rPr>
              <a:t>treatments, nitric oxide, albumin, tumor necrosis factor-α inhibitors, sildenafil, erythropoietin, and statins have shown to increase </a:t>
            </a:r>
            <a:r>
              <a:rPr lang="en-US" sz="2400" b="0" i="0" u="none" strike="noStrike" baseline="0" dirty="0" err="1">
                <a:latin typeface="MinionPro-Regular"/>
              </a:rPr>
              <a:t>arteriogenesis</a:t>
            </a:r>
            <a:r>
              <a:rPr lang="en-US" sz="2400" b="0" i="0" u="none" strike="noStrike" baseline="0" dirty="0">
                <a:latin typeface="MinionPro-Regular"/>
              </a:rPr>
              <a:t> in animal models and in preclinical/clinical studies.</a:t>
            </a:r>
          </a:p>
        </p:txBody>
      </p:sp>
    </p:spTree>
    <p:extLst>
      <p:ext uri="{BB962C8B-B14F-4D97-AF65-F5344CB8AC3E}">
        <p14:creationId xmlns:p14="http://schemas.microsoft.com/office/powerpoint/2010/main" val="42325242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2A466-A645-D29D-36CB-14D13554C488}"/>
              </a:ext>
            </a:extLst>
          </p:cNvPr>
          <p:cNvSpPr>
            <a:spLocks noGrp="1"/>
          </p:cNvSpPr>
          <p:nvPr>
            <p:ph type="title"/>
          </p:nvPr>
        </p:nvSpPr>
        <p:spPr/>
        <p:txBody>
          <a:bodyPr/>
          <a:lstStyle/>
          <a:p>
            <a:r>
              <a:rPr lang="en-US" dirty="0"/>
              <a:t>Conclusion </a:t>
            </a:r>
            <a:endParaRPr lang="en-IN" dirty="0"/>
          </a:p>
        </p:txBody>
      </p:sp>
      <p:sp>
        <p:nvSpPr>
          <p:cNvPr id="3" name="Content Placeholder 2">
            <a:extLst>
              <a:ext uri="{FF2B5EF4-FFF2-40B4-BE49-F238E27FC236}">
                <a16:creationId xmlns:a16="http://schemas.microsoft.com/office/drawing/2014/main" id="{84C92FA7-F9D9-FF98-5006-6BC4BF9DCF83}"/>
              </a:ext>
            </a:extLst>
          </p:cNvPr>
          <p:cNvSpPr>
            <a:spLocks noGrp="1"/>
          </p:cNvSpPr>
          <p:nvPr>
            <p:ph idx="1"/>
          </p:nvPr>
        </p:nvSpPr>
        <p:spPr/>
        <p:txBody>
          <a:bodyPr>
            <a:normAutofit lnSpcReduction="10000"/>
          </a:bodyPr>
          <a:lstStyle/>
          <a:p>
            <a:pPr algn="l"/>
            <a:r>
              <a:rPr lang="en-US" sz="2400" dirty="0">
                <a:latin typeface="MinionPro-Regular"/>
              </a:rPr>
              <a:t>E</a:t>
            </a:r>
            <a:r>
              <a:rPr lang="en-US" sz="2400" b="0" i="0" u="none" strike="noStrike" baseline="0" dirty="0">
                <a:latin typeface="MinionPro-Regular"/>
              </a:rPr>
              <a:t>xtension of the time window for IVT ― EVT has been made guided by mismatch advanced neuroimaging techniques.</a:t>
            </a:r>
          </a:p>
          <a:p>
            <a:pPr algn="l"/>
            <a:r>
              <a:rPr lang="en-US" sz="2400" dirty="0">
                <a:latin typeface="MinionPro-Regular"/>
              </a:rPr>
              <a:t>It </a:t>
            </a:r>
            <a:r>
              <a:rPr lang="en-US" sz="2400" b="0" i="0" u="none" strike="noStrike" baseline="0" dirty="0">
                <a:latin typeface="MinionPro-Regular"/>
              </a:rPr>
              <a:t>has opened up the possibility of including more patients </a:t>
            </a:r>
            <a:r>
              <a:rPr lang="en-IN" sz="2400" b="0" i="0" u="none" strike="noStrike" baseline="0" dirty="0">
                <a:latin typeface="MinionPro-Regular"/>
              </a:rPr>
              <a:t> as revascularization therapy candidates.</a:t>
            </a:r>
          </a:p>
          <a:p>
            <a:pPr algn="l"/>
            <a:r>
              <a:rPr lang="en-IN" sz="2400" b="0" i="0" u="none" strike="noStrike" baseline="0" dirty="0">
                <a:latin typeface="MinionPro-Regular"/>
              </a:rPr>
              <a:t>the development </a:t>
            </a:r>
            <a:r>
              <a:rPr lang="en-US" sz="2400" b="0" i="0" u="none" strike="noStrike" baseline="0" dirty="0">
                <a:latin typeface="MinionPro-Regular"/>
              </a:rPr>
              <a:t>of safer and more manageable thrombolytic agents would result in increased rates of treated patients.</a:t>
            </a:r>
          </a:p>
          <a:p>
            <a:pPr algn="l"/>
            <a:r>
              <a:rPr lang="en-US" sz="2400" b="0" i="0" u="none" strike="noStrike" baseline="0" dirty="0">
                <a:latin typeface="MinionPro-Regular"/>
              </a:rPr>
              <a:t>The development of efficacious “</a:t>
            </a:r>
            <a:r>
              <a:rPr lang="en-US" sz="2400" b="0" i="0" u="none" strike="noStrike" baseline="0" dirty="0" err="1">
                <a:latin typeface="MinionPro-Regular"/>
              </a:rPr>
              <a:t>rtPA</a:t>
            </a:r>
            <a:r>
              <a:rPr lang="en-US" sz="2400" dirty="0">
                <a:latin typeface="MinionPro-Regular"/>
              </a:rPr>
              <a:t> </a:t>
            </a:r>
            <a:r>
              <a:rPr lang="en-US" sz="2400" b="0" i="0" u="none" strike="noStrike" baseline="0" dirty="0">
                <a:latin typeface="MinionPro-Regular"/>
              </a:rPr>
              <a:t>helpers,” administered during or soon after revascularization, and post-acute drugs with neuroprotective and neurotrophic activities, is under investigation in several </a:t>
            </a:r>
            <a:r>
              <a:rPr lang="en-IN" sz="2400" b="0" i="0" u="none" strike="noStrike" baseline="0" dirty="0">
                <a:latin typeface="MinionPro-Regular"/>
              </a:rPr>
              <a:t>trials.</a:t>
            </a:r>
            <a:endParaRPr lang="en-US" sz="2400" b="0" i="0" u="none" strike="noStrike" baseline="0" dirty="0">
              <a:latin typeface="MinionPro-Regular"/>
            </a:endParaRPr>
          </a:p>
          <a:p>
            <a:endParaRPr lang="en-IN" dirty="0"/>
          </a:p>
        </p:txBody>
      </p:sp>
    </p:spTree>
    <p:extLst>
      <p:ext uri="{BB962C8B-B14F-4D97-AF65-F5344CB8AC3E}">
        <p14:creationId xmlns:p14="http://schemas.microsoft.com/office/powerpoint/2010/main" val="20645918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C7737-7D30-5C2B-03D0-44F468F8AE6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4AA339B-DB12-D395-A835-3F5BB3F675A8}"/>
              </a:ext>
            </a:extLst>
          </p:cNvPr>
          <p:cNvSpPr>
            <a:spLocks noGrp="1"/>
          </p:cNvSpPr>
          <p:nvPr>
            <p:ph idx="1"/>
          </p:nvPr>
        </p:nvSpPr>
        <p:spPr/>
        <p:txBody>
          <a:bodyPr>
            <a:normAutofit/>
          </a:bodyPr>
          <a:lstStyle/>
          <a:p>
            <a:pPr algn="l"/>
            <a:r>
              <a:rPr lang="en-US" sz="2400" b="0" i="0" u="none" strike="noStrike" baseline="0" dirty="0">
                <a:latin typeface="MinionPro-Regular"/>
              </a:rPr>
              <a:t>Regarding secondary prevention the longer the treatment period with antiplatelets or anticoagulants, the greater the risk of </a:t>
            </a:r>
            <a:r>
              <a:rPr lang="en-IN" sz="2400" b="0" i="0" u="none" strike="noStrike" baseline="0" dirty="0">
                <a:latin typeface="MinionPro-Regular"/>
              </a:rPr>
              <a:t>bleeding.</a:t>
            </a:r>
          </a:p>
          <a:p>
            <a:pPr algn="l"/>
            <a:r>
              <a:rPr lang="en-US" sz="2400" b="0" i="0" u="none" strike="noStrike" baseline="0" dirty="0">
                <a:latin typeface="MinionPro-Regular"/>
              </a:rPr>
              <a:t>Aspirin is the most widely used agent for secondary prevention, but thrombotic events can occur despite being </a:t>
            </a:r>
            <a:r>
              <a:rPr lang="en-IN" sz="2400" b="0" i="0" u="none" strike="noStrike" baseline="0" dirty="0">
                <a:latin typeface="MinionPro-Regular"/>
              </a:rPr>
              <a:t>on antiplatelet therapy.</a:t>
            </a:r>
            <a:endParaRPr lang="en-IN" sz="2400" dirty="0"/>
          </a:p>
        </p:txBody>
      </p:sp>
    </p:spTree>
    <p:extLst>
      <p:ext uri="{BB962C8B-B14F-4D97-AF65-F5344CB8AC3E}">
        <p14:creationId xmlns:p14="http://schemas.microsoft.com/office/powerpoint/2010/main" val="5145160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0FACC7-CF92-A058-68FB-FAD88FBA341D}"/>
              </a:ext>
            </a:extLst>
          </p:cNvPr>
          <p:cNvSpPr>
            <a:spLocks noGrp="1"/>
          </p:cNvSpPr>
          <p:nvPr>
            <p:ph type="title"/>
          </p:nvPr>
        </p:nvSpPr>
        <p:spPr/>
        <p:txBody>
          <a:bodyPr/>
          <a:lstStyle/>
          <a:p>
            <a:r>
              <a:rPr lang="en-US"/>
              <a:t>Thank you</a:t>
            </a:r>
            <a:endParaRPr lang="en-IN"/>
          </a:p>
        </p:txBody>
      </p:sp>
      <p:sp>
        <p:nvSpPr>
          <p:cNvPr id="5" name="Text Placeholder 4">
            <a:extLst>
              <a:ext uri="{FF2B5EF4-FFF2-40B4-BE49-F238E27FC236}">
                <a16:creationId xmlns:a16="http://schemas.microsoft.com/office/drawing/2014/main" id="{DE9CDD8D-1D64-6175-9402-1A0AC40EB573}"/>
              </a:ext>
            </a:extLst>
          </p:cNvPr>
          <p:cNvSpPr>
            <a:spLocks noGrp="1"/>
          </p:cNvSpPr>
          <p:nvPr>
            <p:ph type="body" idx="1"/>
          </p:nvPr>
        </p:nvSpPr>
        <p:spPr/>
        <p:txBody>
          <a:bodyPr/>
          <a:lstStyle/>
          <a:p>
            <a:endParaRPr lang="en-IN"/>
          </a:p>
        </p:txBody>
      </p:sp>
    </p:spTree>
    <p:extLst>
      <p:ext uri="{BB962C8B-B14F-4D97-AF65-F5344CB8AC3E}">
        <p14:creationId xmlns:p14="http://schemas.microsoft.com/office/powerpoint/2010/main" val="231323577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367</TotalTime>
  <Words>1844</Words>
  <Application>Microsoft Office PowerPoint</Application>
  <PresentationFormat>Widescreen</PresentationFormat>
  <Paragraphs>90</Paragraphs>
  <Slides>35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MinionPro-Regular</vt:lpstr>
      <vt:lpstr>MyriadPro-Bold</vt:lpstr>
      <vt:lpstr>Trebuchet MS</vt:lpstr>
      <vt:lpstr>Wingdings 3</vt:lpstr>
      <vt:lpstr>Facet</vt:lpstr>
      <vt:lpstr>Treatments in Ischemic Stroke: Current and Future</vt:lpstr>
      <vt:lpstr>PowerPoint Presentation</vt:lpstr>
      <vt:lpstr>INTRODUCTION</vt:lpstr>
      <vt:lpstr>PowerPoint Presentation</vt:lpstr>
      <vt:lpstr>Primary prevention stroke</vt:lpstr>
      <vt:lpstr>PowerPoint Presentation</vt:lpstr>
      <vt:lpstr>PowerPoint Presentation</vt:lpstr>
      <vt:lpstr>Acute ischemic stroke treatment </vt:lpstr>
      <vt:lpstr>PowerPoint Presentation</vt:lpstr>
      <vt:lpstr>Imaging techniques</vt:lpstr>
      <vt:lpstr>PowerPoint Presentation</vt:lpstr>
      <vt:lpstr>PowerPoint Presentation</vt:lpstr>
      <vt:lpstr>PowerPoint Presentation</vt:lpstr>
      <vt:lpstr>Limitations </vt:lpstr>
      <vt:lpstr>PowerPoint Presentation</vt:lpstr>
      <vt:lpstr>PowerPoint Presentation</vt:lpstr>
      <vt:lpstr>Early Secondary Prevention of Ischemic Stroke</vt:lpstr>
      <vt:lpstr>PowerPoint Presentation</vt:lpstr>
      <vt:lpstr>PowerPoint Presentation</vt:lpstr>
      <vt:lpstr>PowerPoint Presentation</vt:lpstr>
      <vt:lpstr>Anticoagulation </vt:lpstr>
      <vt:lpstr>PowerPoint Presentation</vt:lpstr>
      <vt:lpstr>PowerPoint Presentation</vt:lpstr>
      <vt:lpstr>Secondary Prevention of Ischemic Stroke</vt:lpstr>
      <vt:lpstr>PowerPoint Presentation</vt:lpstr>
      <vt:lpstr>PowerPoint Presentation</vt:lpstr>
      <vt:lpstr>PowerPoint Presentation</vt:lpstr>
      <vt:lpstr>PowerPoint Presentation</vt:lpstr>
      <vt:lpstr>Brain Swelling, Neuroprotection, and Stem Cells in Ischemic Stroke</vt:lpstr>
      <vt:lpstr>PowerPoint Presentation</vt:lpstr>
      <vt:lpstr>PowerPoint Presentation</vt:lpstr>
      <vt:lpstr>PowerPoint Presentation</vt:lpstr>
      <vt:lpstr>Conclusion </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Treatments in Ischemic Stroke: Current and Future</dc:title>
  <dc:creator>sajeevgeorgev@gmail.com</dc:creator>
  <cp:lastModifiedBy>sajeevgeorgev@gmail.com</cp:lastModifiedBy>
  <cp:revision>23</cp:revision>
  <dcterms:created xsi:type="dcterms:W3CDTF">2022-10-03T17:32:42Z</dcterms:created>
  <dcterms:modified xsi:type="dcterms:W3CDTF">2022-10-05T01:38:58Z</dcterms:modified>
</cp:coreProperties>
</file>