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3" r:id="rId6"/>
    <p:sldId id="265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9" r:id="rId16"/>
    <p:sldId id="330" r:id="rId17"/>
    <p:sldId id="331" r:id="rId18"/>
    <p:sldId id="332" r:id="rId19"/>
    <p:sldId id="328" r:id="rId20"/>
    <p:sldId id="266" r:id="rId21"/>
    <p:sldId id="268" r:id="rId22"/>
    <p:sldId id="269" r:id="rId23"/>
    <p:sldId id="333" r:id="rId24"/>
    <p:sldId id="270" r:id="rId25"/>
    <p:sldId id="271" r:id="rId26"/>
    <p:sldId id="267" r:id="rId27"/>
    <p:sldId id="334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04" r:id="rId60"/>
    <p:sldId id="305" r:id="rId61"/>
    <p:sldId id="306" r:id="rId62"/>
    <p:sldId id="307" r:id="rId63"/>
    <p:sldId id="308" r:id="rId64"/>
    <p:sldId id="309" r:id="rId65"/>
    <p:sldId id="310" r:id="rId66"/>
    <p:sldId id="311" r:id="rId67"/>
    <p:sldId id="312" r:id="rId68"/>
    <p:sldId id="313" r:id="rId69"/>
    <p:sldId id="314" r:id="rId70"/>
    <p:sldId id="315" r:id="rId71"/>
    <p:sldId id="316" r:id="rId72"/>
    <p:sldId id="317" r:id="rId73"/>
    <p:sldId id="319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slide" Target="slides/slide62.xml" /><Relationship Id="rId68" Type="http://schemas.openxmlformats.org/officeDocument/2006/relationships/slide" Target="slides/slide67.xml" /><Relationship Id="rId76" Type="http://schemas.openxmlformats.org/officeDocument/2006/relationships/viewProps" Target="viewProps.xml" /><Relationship Id="rId7" Type="http://schemas.openxmlformats.org/officeDocument/2006/relationships/slide" Target="slides/slide6.xml" /><Relationship Id="rId71" Type="http://schemas.openxmlformats.org/officeDocument/2006/relationships/slide" Target="slides/slide70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9" Type="http://schemas.openxmlformats.org/officeDocument/2006/relationships/slide" Target="slides/slide28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66" Type="http://schemas.openxmlformats.org/officeDocument/2006/relationships/slide" Target="slides/slide65.xml" /><Relationship Id="rId74" Type="http://schemas.openxmlformats.org/officeDocument/2006/relationships/slide" Target="slides/slide7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61" Type="http://schemas.openxmlformats.org/officeDocument/2006/relationships/slide" Target="slides/slide60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slide" Target="slides/slide64.xml" /><Relationship Id="rId73" Type="http://schemas.openxmlformats.org/officeDocument/2006/relationships/slide" Target="slides/slide72.xml" /><Relationship Id="rId78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slide" Target="slides/slide63.xml" /><Relationship Id="rId69" Type="http://schemas.openxmlformats.org/officeDocument/2006/relationships/slide" Target="slides/slide68.xml" /><Relationship Id="rId77" Type="http://schemas.openxmlformats.org/officeDocument/2006/relationships/theme" Target="theme/theme1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72" Type="http://schemas.openxmlformats.org/officeDocument/2006/relationships/slide" Target="slides/slide71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slide" Target="slides/slide66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Relationship Id="rId70" Type="http://schemas.openxmlformats.org/officeDocument/2006/relationships/slide" Target="slides/slide69.xml" /><Relationship Id="rId7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623D0-B393-442A-97FD-50ED43636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282399-FEB8-4522-A1A5-0AA11DB8E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0AED1-C36E-493A-8090-621A03240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E5B4-7AAF-4C90-BA07-7EFEAB147792}" type="datetimeFigureOut">
              <a:rPr lang="en-IN" smtClean="0"/>
              <a:t>16-03-2022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FF35E-6508-419A-B6F9-7E6D34A87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E438A-1F2B-439B-B735-48B9783E2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6BF1-F474-450C-8F92-5DE3642514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3314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E7036-7A63-42DA-A2C1-AC1CDC625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565B9-B52A-4101-86E0-952DBB8D5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1A030-DA2F-43E5-AB62-39FE17F0E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E5B4-7AAF-4C90-BA07-7EFEAB147792}" type="datetimeFigureOut">
              <a:rPr lang="en-IN" smtClean="0"/>
              <a:t>16-03-2022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4BE3D-6CC4-4552-908D-E7FA5B98B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02EFA-FC69-46A9-9A4C-0666C4FD6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6BF1-F474-450C-8F92-5DE3642514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6929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F1C9-1292-4616-B312-AD46B78D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B47117-0F0F-4A5D-9839-6FB7AD24E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7E480-16D0-4544-B3B6-D475D3DA7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E5B4-7AAF-4C90-BA07-7EFEAB147792}" type="datetimeFigureOut">
              <a:rPr lang="en-IN" smtClean="0"/>
              <a:t>16-03-2022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BE154-71D4-491B-A3DC-3DA0A94EA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08798-315D-49C9-B645-DB9D6131B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6BF1-F474-450C-8F92-5DE3642514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5496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E23A9-1342-4C1C-8C93-451884F6D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05FC5-4852-4B24-B0B8-19DD4D20B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2C8A8-86ED-4464-8549-5FE028175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8B5E30-2F9E-4F3F-B114-2F12080BC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E5B4-7AAF-4C90-BA07-7EFEAB147792}" type="datetimeFigureOut">
              <a:rPr lang="en-IN" smtClean="0"/>
              <a:t>16-03-2022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1DACC1-996A-47F9-9D49-915CB5B25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DDEB8-BCEE-4D86-9DBC-FA9E7F17C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6BF1-F474-450C-8F92-5DE3642514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6769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5DD7A-AB6E-4C10-BBA6-4864EC3E7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E7500-1890-44CA-B7F0-89FD5FE3D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06F52-B382-4031-B0C5-2D8C44D14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0459B-52DF-4DED-853B-5520524BAF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604B12-1465-441F-9FB5-4630CFABAC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A40F70-BE53-489C-8232-24FE39109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E5B4-7AAF-4C90-BA07-7EFEAB147792}" type="datetimeFigureOut">
              <a:rPr lang="en-IN" smtClean="0"/>
              <a:t>16-03-2022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54C94D-FB00-419E-A10B-D20776F1A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95776C-3E82-48F7-AAE4-A0CCC117D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6BF1-F474-450C-8F92-5DE3642514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409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270F8-3940-4FAF-81D0-217F1BD73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D9BF4A-3CF3-42D3-8EF9-8EDDC3260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E5B4-7AAF-4C90-BA07-7EFEAB147792}" type="datetimeFigureOut">
              <a:rPr lang="en-IN" smtClean="0"/>
              <a:t>16-03-2022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4350-FCC3-4395-8709-4BCCEF8AB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8AD9F1-3326-4CF3-BEE5-828612B19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6BF1-F474-450C-8F92-5DE3642514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0575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6D222B-0F47-4284-990E-38453099D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E5B4-7AAF-4C90-BA07-7EFEAB147792}" type="datetimeFigureOut">
              <a:rPr lang="en-IN" smtClean="0"/>
              <a:t>16-03-2022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097F09-0CEA-45E2-B064-FADA37E2D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41C044-73CD-4CD9-B224-8B56A47CB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6BF1-F474-450C-8F92-5DE3642514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255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FB1B1-6B7A-4132-89A0-D319D00DB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DEFCE-30C0-4EAA-88E0-5CD8197BF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A0E92-895E-4248-BCA7-8A55BB375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24F81A-396E-4B64-99F0-C501FAB83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E5B4-7AAF-4C90-BA07-7EFEAB147792}" type="datetimeFigureOut">
              <a:rPr lang="en-IN" smtClean="0"/>
              <a:t>16-03-2022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F08163-5378-4EF1-9D18-4C2C7786E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E3BAF3-332E-46EE-AE3A-6F5A4AC50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6BF1-F474-450C-8F92-5DE3642514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753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0A307-10D2-4462-AC91-FF54B950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367869-D0CC-49BD-98A8-FB3DE3C27A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9180E-752D-436F-9DA0-F57F7E225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68BA5-C6B3-452E-A7C1-D4CD69E68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E5B4-7AAF-4C90-BA07-7EFEAB147792}" type="datetimeFigureOut">
              <a:rPr lang="en-IN" smtClean="0"/>
              <a:t>16-03-2022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94E743-0C2A-456B-AEDB-5A036B8F8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7598DD-5254-482B-8B22-5206289BB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6BF1-F474-450C-8F92-5DE3642514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3106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986A7-8DE5-4FDF-BE88-94D83518C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43F390-5330-42CB-90A4-1A96B0CC53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7887C-EC33-4ABA-AD2C-AEF8482D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E5B4-7AAF-4C90-BA07-7EFEAB147792}" type="datetimeFigureOut">
              <a:rPr lang="en-IN" smtClean="0"/>
              <a:t>16-03-2022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B2390-B7A0-4495-838A-C0CEA37D5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76923-A3DD-4527-B653-3658199D3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6BF1-F474-450C-8F92-5DE3642514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8863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75502F-64B4-4F03-8366-C337B900DB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FD4C6F-E9CA-456C-8E8C-24C2EC34C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72C0B-435D-449B-B900-B4B002FAA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E5B4-7AAF-4C90-BA07-7EFEAB147792}" type="datetimeFigureOut">
              <a:rPr lang="en-IN" smtClean="0"/>
              <a:t>16-03-2022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374E5-8EA7-4066-9280-7CC91401F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79976-0D8F-4B9D-A3EE-EF852DEB9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6BF1-F474-450C-8F92-5DE3642514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9927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792BFF-4FF4-4231-992A-11A7B9802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B6C1C-AF38-45EA-854E-A8941B11E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0A6B1-385D-4DC6-B2A3-1E197D7B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BE5B4-7AAF-4C90-BA07-7EFEAB147792}" type="datetimeFigureOut">
              <a:rPr lang="en-IN" smtClean="0"/>
              <a:t>16-03-2022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F2A68-38EE-4662-A680-A71029CB43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6F0A5-1981-4012-8A32-FF5E262174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C6BF1-F474-450C-8F92-5DE3642514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6175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DD2F5-EDBB-4F76-9E43-A48664C527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Treatment of Inflammatory Bowel Disease: A comprehensive review</a:t>
            </a:r>
            <a:endParaRPr lang="en-IN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F9ACD0-603D-4D39-A231-FC436E9CEB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Dr. Alby Maria Mathews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3617337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C26D6-2E4D-4A37-B976-6D6297554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9BEA9-783F-4304-86EF-05190E631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err="1"/>
              <a:t>Zhaobei</a:t>
            </a:r>
            <a:r>
              <a:rPr lang="en-IN" dirty="0"/>
              <a:t> Cai , Shu Wang and </a:t>
            </a:r>
            <a:r>
              <a:rPr lang="en-IN" dirty="0" err="1"/>
              <a:t>Jiannan</a:t>
            </a:r>
            <a:r>
              <a:rPr lang="en-IN" dirty="0"/>
              <a:t> Li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Published on 20 December 2021</a:t>
            </a:r>
          </a:p>
        </p:txBody>
      </p:sp>
    </p:spTree>
    <p:extLst>
      <p:ext uri="{BB962C8B-B14F-4D97-AF65-F5344CB8AC3E}">
        <p14:creationId xmlns:p14="http://schemas.microsoft.com/office/powerpoint/2010/main" val="2835819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8354D-F252-4C9D-AACC-F07ECA071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88B75-3299-490B-A6D3-5747E1B9B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article is a review of  the conventional and the novel drugs and therapies, as well as the potential ones, effective in preclinical studies.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conventional treatments aim at controlling symptoms through pharmacotherapy , including </a:t>
            </a:r>
            <a:r>
              <a:rPr lang="en-US" dirty="0" err="1"/>
              <a:t>aminosalicylates</a:t>
            </a:r>
            <a:r>
              <a:rPr lang="en-US" dirty="0"/>
              <a:t>, corticosteroids, immunomodulators, and biologics, with other general measures and/or surgical resection if necessary.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1127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73AE3-FF17-45FE-B4C1-FA5ECA6AF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F2D38-54BD-41AC-A859-04A18987E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considerable fraction of patients do not respond to available treatments or lose response, which calls for new therapeutic strategies.</a:t>
            </a:r>
          </a:p>
          <a:p>
            <a:pPr marL="0" indent="0">
              <a:buNone/>
            </a:pPr>
            <a:r>
              <a:rPr lang="en-US" dirty="0"/>
              <a:t>Diverse therapeutic options are emerging, involving small molecules, apheresis therapy, improved intestinal microecology, cell therapy, and exosome therapy. </a:t>
            </a:r>
          </a:p>
          <a:p>
            <a:pPr marL="0" indent="0">
              <a:buNone/>
            </a:pPr>
            <a:r>
              <a:rPr lang="en-US" dirty="0"/>
              <a:t>In addition, patient education partly upgrades the efficacy of IBD treatment.</a:t>
            </a:r>
          </a:p>
          <a:p>
            <a:pPr marL="0" indent="0">
              <a:buNone/>
            </a:pPr>
            <a:r>
              <a:rPr lang="en-US" dirty="0"/>
              <a:t>Recent advances in the management of IBD have led to a paradigm shift in the treatment goals, from targeting symptom-free daily life to shooting for mucosal healing.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9821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72EDD-61CF-4CD4-AE78-C429D5A38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3258F-AEAB-458F-996B-149B0EB8C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Recent progress in therapeutic approaches, especially the emergence of biologics, has promoted the transformation of the treatment mode in IBD and the perspective of IBD therapy.</a:t>
            </a:r>
          </a:p>
          <a:p>
            <a:pPr marL="0" indent="0">
              <a:buNone/>
            </a:pPr>
            <a:r>
              <a:rPr lang="en-US" dirty="0"/>
              <a:t>Traditionally, the therapeutic effects were mainly evaluated through clinical symptom score. Nowadays, the disease activity can also be assessed by objective indicators such as endoscopic findings and biomarkers.</a:t>
            </a:r>
          </a:p>
          <a:p>
            <a:pPr marL="0" indent="0">
              <a:buNone/>
            </a:pPr>
            <a:r>
              <a:rPr lang="en-US" dirty="0"/>
              <a:t>The goals are not only to induce and maintain remission in symptom, to prevent and treat complications but also to achieve mucosal healing.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36665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35A53-29A4-46FE-9E47-B14F9BCE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ETIOLOGY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B8195-1E2B-48BC-8DC5-64D030300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exact cause of IBD remains indistinct.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Generally accepted etiopathology is multifactorial, involving:</a:t>
            </a:r>
          </a:p>
          <a:p>
            <a:r>
              <a:rPr lang="en-US" dirty="0"/>
              <a:t>genetic  predisposition</a:t>
            </a:r>
          </a:p>
          <a:p>
            <a:r>
              <a:rPr lang="en-US" dirty="0"/>
              <a:t>mucosal barrier dysfunction</a:t>
            </a:r>
          </a:p>
          <a:p>
            <a:r>
              <a:rPr lang="en-US" dirty="0"/>
              <a:t>disturbances in the gastrointestinal microbiota</a:t>
            </a:r>
          </a:p>
          <a:p>
            <a:r>
              <a:rPr lang="en-US" dirty="0"/>
              <a:t>dysregulated immune responses</a:t>
            </a:r>
          </a:p>
          <a:p>
            <a:r>
              <a:rPr lang="en-US" dirty="0"/>
              <a:t>environmental, and lifestyle factors.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1992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CF35D-1292-49C0-A488-D7000F7DB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PRESENTATION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26BC0-C628-43C8-AC45-4E6FCEE73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ULCERATIVE COLITIS: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Diarrhoea –often nocturnal or postprandial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Rectal bleeding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Tenesmus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Passage of mucus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Crampy abdominal pain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Constipation(proctitis or proctosigmoiditis)</a:t>
            </a:r>
          </a:p>
        </p:txBody>
      </p:sp>
    </p:spTree>
    <p:extLst>
      <p:ext uri="{BB962C8B-B14F-4D97-AF65-F5344CB8AC3E}">
        <p14:creationId xmlns:p14="http://schemas.microsoft.com/office/powerpoint/2010/main" val="869528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2D114-E018-4803-9CAD-37B1FCFE0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25DC4-A25E-4311-BB89-DF18E8AEE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Active disease- raised ESR, CRP , platelet count and fall in Hb.</a:t>
            </a:r>
          </a:p>
          <a:p>
            <a:r>
              <a:rPr lang="en-US" dirty="0"/>
              <a:t>Fecal lactoferrin- highly sensitive and specific marker for intestinal inflammation</a:t>
            </a:r>
          </a:p>
          <a:p>
            <a:r>
              <a:rPr lang="en-US" dirty="0"/>
              <a:t>Fecal calprotectin – predict relapses and detect </a:t>
            </a:r>
            <a:r>
              <a:rPr lang="en-US" dirty="0" err="1"/>
              <a:t>pouchitis</a:t>
            </a:r>
            <a:r>
              <a:rPr lang="en-US" dirty="0"/>
              <a:t>.</a:t>
            </a:r>
          </a:p>
          <a:p>
            <a:r>
              <a:rPr lang="en-US" dirty="0" err="1"/>
              <a:t>leucocytosis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9608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DD27A-2F71-4E40-8DC5-F50358A01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725B2-40F4-49BC-AD16-5BD5E41F1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Diagnosis</a:t>
            </a:r>
            <a:r>
              <a:rPr lang="en-US" dirty="0"/>
              <a:t>- </a:t>
            </a:r>
          </a:p>
          <a:p>
            <a:r>
              <a:rPr lang="en-US" dirty="0"/>
              <a:t>history, symptoms, </a:t>
            </a:r>
          </a:p>
          <a:p>
            <a:r>
              <a:rPr lang="en-US" dirty="0"/>
              <a:t>negative stool examination for bacteria, clostridium difficile toxin, ova, parasites</a:t>
            </a:r>
          </a:p>
          <a:p>
            <a:r>
              <a:rPr lang="en-US" dirty="0"/>
              <a:t>Sigmoidoscopic appearance</a:t>
            </a:r>
          </a:p>
          <a:p>
            <a:r>
              <a:rPr lang="en-US" dirty="0"/>
              <a:t>Histology of rectal or colonic biopsy specimens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5396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B82D8-5A34-464E-9D71-C551B6449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751E6-3720-4720-8DDD-8EFB66A83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Complications of UC:</a:t>
            </a:r>
          </a:p>
          <a:p>
            <a:r>
              <a:rPr lang="en-IN" dirty="0"/>
              <a:t>Massive </a:t>
            </a:r>
            <a:r>
              <a:rPr lang="en-IN" dirty="0" err="1"/>
              <a:t>hemorrhage</a:t>
            </a:r>
            <a:endParaRPr lang="en-IN" dirty="0"/>
          </a:p>
          <a:p>
            <a:r>
              <a:rPr lang="en-IN" dirty="0"/>
              <a:t>Toxic megacolon</a:t>
            </a:r>
          </a:p>
          <a:p>
            <a:r>
              <a:rPr lang="en-IN" dirty="0"/>
              <a:t>Perforation</a:t>
            </a:r>
          </a:p>
          <a:p>
            <a:r>
              <a:rPr lang="en-IN" dirty="0"/>
              <a:t>strictures</a:t>
            </a:r>
          </a:p>
        </p:txBody>
      </p:sp>
    </p:spTree>
    <p:extLst>
      <p:ext uri="{BB962C8B-B14F-4D97-AF65-F5344CB8AC3E}">
        <p14:creationId xmlns:p14="http://schemas.microsoft.com/office/powerpoint/2010/main" val="1901501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0A49C-D137-40D8-97C2-F463D64C9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48F3-3408-440E-A0BA-903E32304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CROHNS DISEASE</a:t>
            </a:r>
            <a:r>
              <a:rPr lang="en-IN" b="1" dirty="0"/>
              <a:t> PRESENTS IN DIFFERENT PATTERNS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err="1"/>
              <a:t>Ileocolitis</a:t>
            </a:r>
            <a:r>
              <a:rPr lang="en-IN" b="1" dirty="0"/>
              <a:t> -  </a:t>
            </a:r>
            <a:r>
              <a:rPr lang="en-IN" dirty="0"/>
              <a:t>recurrent RIF pain and diarrhoea, high grade fever, anorexia, inflammatory mass, chronic bowel obstruction, </a:t>
            </a:r>
            <a:r>
              <a:rPr lang="en-IN" dirty="0" err="1"/>
              <a:t>microperforation</a:t>
            </a:r>
            <a:r>
              <a:rPr lang="en-IN" dirty="0"/>
              <a:t> and </a:t>
            </a:r>
            <a:r>
              <a:rPr lang="en-IN" dirty="0" err="1"/>
              <a:t>enterovesical</a:t>
            </a:r>
            <a:r>
              <a:rPr lang="en-IN" dirty="0"/>
              <a:t> fistulas.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 err="1"/>
              <a:t>Jejunoileitis</a:t>
            </a:r>
            <a:r>
              <a:rPr lang="en-IN" b="1" dirty="0"/>
              <a:t> </a:t>
            </a:r>
            <a:r>
              <a:rPr lang="en-IN" dirty="0"/>
              <a:t>– malabsorption, </a:t>
            </a:r>
            <a:r>
              <a:rPr lang="en-IN" dirty="0" err="1"/>
              <a:t>nutrirional</a:t>
            </a:r>
            <a:r>
              <a:rPr lang="en-IN" dirty="0"/>
              <a:t> deficiencies, </a:t>
            </a:r>
            <a:r>
              <a:rPr lang="en-IN" dirty="0" err="1"/>
              <a:t>anemia</a:t>
            </a:r>
            <a:r>
              <a:rPr lang="en-IN" dirty="0"/>
              <a:t>, hypoalbuminemia, </a:t>
            </a:r>
            <a:r>
              <a:rPr lang="en-IN" dirty="0" err="1"/>
              <a:t>hypocalcemia</a:t>
            </a:r>
            <a:r>
              <a:rPr lang="en-IN" dirty="0"/>
              <a:t>, hypomagnesemia, coagulability, hyperoxaluria, nephrolithiasis</a:t>
            </a:r>
          </a:p>
          <a:p>
            <a:pPr marL="0" indent="0">
              <a:buNone/>
            </a:pPr>
            <a:r>
              <a:rPr lang="en-IN" b="1" dirty="0"/>
              <a:t>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195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F4B06-410D-44EB-A271-027E8C0B6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B7A00-7204-429B-9902-0321CC814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/>
              <a:t>3. Colitis and perianal disease- </a:t>
            </a:r>
            <a:r>
              <a:rPr lang="en-IN" dirty="0"/>
              <a:t>low grade fever, malaise, crampy    abdominal pain, </a:t>
            </a:r>
            <a:r>
              <a:rPr lang="en-IN" dirty="0" err="1"/>
              <a:t>hematochezia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Massive bleeding, strictures</a:t>
            </a:r>
          </a:p>
          <a:p>
            <a:pPr marL="0" indent="0">
              <a:buNone/>
            </a:pPr>
            <a:r>
              <a:rPr lang="en-IN" dirty="0"/>
              <a:t>Perianal disease- incontinence, large </a:t>
            </a:r>
            <a:r>
              <a:rPr lang="en-IN" dirty="0" err="1"/>
              <a:t>hemarrhoidal</a:t>
            </a:r>
            <a:r>
              <a:rPr lang="en-IN" dirty="0"/>
              <a:t> tags, anal strictures, anorectal fistulas, peri rectal abscess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b="1" dirty="0"/>
              <a:t>4. Gastroduodenal disease-</a:t>
            </a:r>
            <a:r>
              <a:rPr lang="en-IN" dirty="0"/>
              <a:t>nausea, vomiting, epigastric pain, fistulas, GOO</a:t>
            </a:r>
            <a:endParaRPr lang="en-IN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7524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ED3CF-FC50-4856-AD43-6BF713FEC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D5D61-4BE1-4766-9F9D-6E667F729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Lab diagnosis</a:t>
            </a:r>
          </a:p>
          <a:p>
            <a:r>
              <a:rPr lang="en-US" dirty="0"/>
              <a:t>Elevated ESR, CRP</a:t>
            </a:r>
          </a:p>
          <a:p>
            <a:r>
              <a:rPr lang="en-US" dirty="0"/>
              <a:t>Hypoalbuminemia, anemia, </a:t>
            </a:r>
            <a:r>
              <a:rPr lang="en-US" dirty="0" err="1"/>
              <a:t>leucocytosis</a:t>
            </a:r>
            <a:endParaRPr lang="en-US" dirty="0"/>
          </a:p>
          <a:p>
            <a:r>
              <a:rPr lang="en-US" dirty="0"/>
              <a:t>Endoscopic features- rectal sparing, fistulas, skip lesions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6938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2E3A-E6F7-4CC2-82BC-494139F06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08CC8-F1BB-44AF-891B-B30B40022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Complications of CD</a:t>
            </a:r>
          </a:p>
          <a:p>
            <a:r>
              <a:rPr lang="en-US" dirty="0"/>
              <a:t>Serosal adhesions, fistula formation</a:t>
            </a:r>
          </a:p>
          <a:p>
            <a:r>
              <a:rPr lang="en-US" dirty="0"/>
              <a:t>Toxic megacolon, perforation</a:t>
            </a:r>
          </a:p>
          <a:p>
            <a:r>
              <a:rPr lang="en-US" dirty="0"/>
              <a:t>Intra abdominal and pelvic abscess</a:t>
            </a:r>
          </a:p>
          <a:p>
            <a:r>
              <a:rPr lang="en-US" dirty="0"/>
              <a:t>Intestinal obstruction, massive hemorrhage</a:t>
            </a:r>
          </a:p>
          <a:p>
            <a:r>
              <a:rPr lang="en-US" dirty="0"/>
              <a:t>Malabsorption</a:t>
            </a:r>
          </a:p>
          <a:p>
            <a:r>
              <a:rPr lang="en-US" dirty="0"/>
              <a:t>Severe perineal disease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2973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3D0DB-ADA7-4AF8-98E0-68BE7C401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INTESTINAL MANIFESTATIONS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07A44-9038-4996-B90D-22C2CB7D7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DERMATOLOGIC</a:t>
            </a:r>
          </a:p>
          <a:p>
            <a:pPr marL="0" indent="0">
              <a:buNone/>
            </a:pPr>
            <a:r>
              <a:rPr lang="en-US" dirty="0"/>
              <a:t>Erythema nodosum</a:t>
            </a:r>
          </a:p>
          <a:p>
            <a:pPr marL="0" indent="0">
              <a:buNone/>
            </a:pPr>
            <a:r>
              <a:rPr lang="en-US" dirty="0"/>
              <a:t>Pyoderma gangrenosum</a:t>
            </a:r>
          </a:p>
          <a:p>
            <a:pPr marL="0" indent="0">
              <a:buNone/>
            </a:pPr>
            <a:r>
              <a:rPr lang="en-US" dirty="0"/>
              <a:t>Pyoderma </a:t>
            </a:r>
            <a:r>
              <a:rPr lang="en-US" dirty="0" err="1"/>
              <a:t>vegitans</a:t>
            </a:r>
            <a:r>
              <a:rPr lang="en-US" dirty="0"/>
              <a:t>- intertriginous </a:t>
            </a:r>
            <a:r>
              <a:rPr lang="en-US" dirty="0" err="1"/>
              <a:t>ares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Pyostomatitis</a:t>
            </a:r>
            <a:r>
              <a:rPr lang="en-US" dirty="0"/>
              <a:t> </a:t>
            </a:r>
            <a:r>
              <a:rPr lang="en-US" dirty="0" err="1"/>
              <a:t>vegitans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psoriasis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39510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112E8-8F7A-41E5-8E37-E6DE7390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E67BF-2C82-41FA-A54C-63AAA1ABE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Ocular </a:t>
            </a:r>
          </a:p>
          <a:p>
            <a:pPr marL="0" indent="0">
              <a:buNone/>
            </a:pPr>
            <a:r>
              <a:rPr lang="en-US" dirty="0"/>
              <a:t>Conjunctivitis, anterior uveitis, episcleritis</a:t>
            </a:r>
          </a:p>
          <a:p>
            <a:endParaRPr lang="en-US" b="1" dirty="0"/>
          </a:p>
          <a:p>
            <a:r>
              <a:rPr lang="en-US" b="1" dirty="0"/>
              <a:t>Hepatobiliary</a:t>
            </a:r>
          </a:p>
          <a:p>
            <a:pPr marL="0" indent="0">
              <a:buNone/>
            </a:pPr>
            <a:r>
              <a:rPr lang="en-US" dirty="0"/>
              <a:t>Hepatic steatosis, fatty liver, cholelithiasis</a:t>
            </a:r>
          </a:p>
          <a:p>
            <a:pPr marL="0" indent="0">
              <a:buNone/>
            </a:pPr>
            <a:r>
              <a:rPr lang="en-US" dirty="0"/>
              <a:t>Primary sclerosing cholangitis</a:t>
            </a:r>
          </a:p>
          <a:p>
            <a:pPr marL="0" indent="0">
              <a:buNone/>
            </a:pPr>
            <a:r>
              <a:rPr lang="en-US" dirty="0"/>
              <a:t>Granulomatous hepatitis, hepatic amyloidosis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6844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4787D-A904-4243-B144-C0ADAE32F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E4ECC-E087-4AB2-A4D6-42D95264D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Urologic</a:t>
            </a:r>
          </a:p>
          <a:p>
            <a:pPr marL="0" indent="0">
              <a:buNone/>
            </a:pPr>
            <a:r>
              <a:rPr lang="en-US" dirty="0"/>
              <a:t>Calculi, Ureteral obstruction, Ileal bladder fistulas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Metabolic bone disorders</a:t>
            </a:r>
          </a:p>
          <a:p>
            <a:pPr marL="0" indent="0">
              <a:buNone/>
            </a:pPr>
            <a:r>
              <a:rPr lang="en-US" dirty="0"/>
              <a:t>Low bone mass, osteoporotic fractures and osteonecrosis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Thromboembolic disorders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3645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050C9-7BB5-48AD-8078-0682D9CA7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8D0FF-F19D-4DED-BB55-0DAA91362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Others</a:t>
            </a:r>
          </a:p>
          <a:p>
            <a:pPr marL="0" indent="0">
              <a:buNone/>
            </a:pPr>
            <a:r>
              <a:rPr lang="en-US" dirty="0"/>
              <a:t>Endocarditis, myocarditis, </a:t>
            </a:r>
            <a:r>
              <a:rPr lang="en-US" dirty="0" err="1"/>
              <a:t>pleuropericarditis</a:t>
            </a:r>
            <a:r>
              <a:rPr lang="en-US" dirty="0"/>
              <a:t>, ILD</a:t>
            </a:r>
          </a:p>
          <a:p>
            <a:pPr marL="0" indent="0">
              <a:buNone/>
            </a:pPr>
            <a:r>
              <a:rPr lang="en-US" dirty="0"/>
              <a:t>Secondary or reactive amyloidosis</a:t>
            </a:r>
          </a:p>
          <a:p>
            <a:pPr marL="0" indent="0">
              <a:buNone/>
            </a:pPr>
            <a:r>
              <a:rPr lang="en-US" dirty="0"/>
              <a:t>Pancreatitis </a:t>
            </a:r>
          </a:p>
          <a:p>
            <a:pPr marL="0" indent="0">
              <a:buNone/>
            </a:pPr>
            <a:r>
              <a:rPr lang="en-US" dirty="0"/>
              <a:t>Gall stones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4972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6A992-CDFD-453E-919A-A84595D8F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PHARMACOLOGICAL INTERVENTION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4E54D-C1D2-436A-81E8-988F5BCE91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0563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13E8F-940F-40CB-B96F-0F006D6CB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Aminosalicylates</a:t>
            </a:r>
            <a:endParaRPr lang="en-IN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D11D0-A0BB-4286-85BA-6C3842FEB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2373"/>
            <a:ext cx="10515600" cy="4351338"/>
          </a:xfrm>
        </p:spPr>
        <p:txBody>
          <a:bodyPr>
            <a:normAutofit/>
          </a:bodyPr>
          <a:lstStyle/>
          <a:p>
            <a:r>
              <a:rPr lang="en-US" b="1" dirty="0"/>
              <a:t>Sulfasalazine</a:t>
            </a:r>
            <a:r>
              <a:rPr lang="en-US" dirty="0"/>
              <a:t> is a prodrug that is metabolized to its active components, </a:t>
            </a:r>
            <a:r>
              <a:rPr lang="en-US" dirty="0" err="1"/>
              <a:t>sulfapyridine</a:t>
            </a:r>
            <a:r>
              <a:rPr lang="en-US" dirty="0"/>
              <a:t> and 5-aminosalicylic acid (5-ASA; mesalamine)</a:t>
            </a:r>
          </a:p>
          <a:p>
            <a:r>
              <a:rPr lang="en-US" dirty="0"/>
              <a:t>5-ASA inhibits leukotriene synthesis and lipoxygenase.</a:t>
            </a:r>
          </a:p>
          <a:p>
            <a:r>
              <a:rPr lang="en-US" dirty="0"/>
              <a:t>5-ASA induces regulatory T cells (Tregs) in the colon through the aryl hydrocarbon receptor pathway, followed by the activation of transforming growth factor (TGF)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992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E7749-8EA5-4DAE-9DDB-270B4B745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F62DC-406D-46DC-BF74-8D3EF0D5A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Studies have reported that oral 5-ASA has better efficacy in UC treatment than placebo.</a:t>
            </a:r>
          </a:p>
          <a:p>
            <a:r>
              <a:rPr lang="en-US" dirty="0"/>
              <a:t>Shows similar effects for once daily dosing compared to conventional thrice daily dosing. </a:t>
            </a:r>
          </a:p>
          <a:p>
            <a:r>
              <a:rPr lang="en-US" dirty="0"/>
              <a:t>The efficacy of SASP in UC treatment is similar to that of other 5-ASA preparations, taking costs into account, SASP may be the preferred.</a:t>
            </a:r>
          </a:p>
          <a:p>
            <a:r>
              <a:rPr lang="en-US" dirty="0"/>
              <a:t>5-ASA prevents relapse of CD in remission after surgery.</a:t>
            </a:r>
          </a:p>
          <a:p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2748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8CC2E-C77A-4C3E-A3BD-8D05F4B15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5B9F8-078A-4A39-863C-046B0C540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High-dose mesalamine is an option for inducing remission among mild-to-moderate CD patients preferring to avoid steroids.</a:t>
            </a:r>
          </a:p>
          <a:p>
            <a:r>
              <a:rPr lang="en-US" dirty="0"/>
              <a:t>Side effects associated with 5-ASA, including flatulence, nausea, abdominal pain, diarrhea, and headache, are generally mild.</a:t>
            </a:r>
          </a:p>
          <a:p>
            <a:r>
              <a:rPr lang="en-US" dirty="0"/>
              <a:t>The side effects of SASP are infertility, hemolytic anemia, photosensitization,  </a:t>
            </a:r>
            <a:r>
              <a:rPr lang="en-US" dirty="0" err="1"/>
              <a:t>granulocytosis</a:t>
            </a:r>
            <a:r>
              <a:rPr lang="en-US" dirty="0"/>
              <a:t> and nephrotoxicity.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38138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68F0E-4E1F-411F-9274-1AE72611B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BA4CB-0E1D-495E-B6D5-4EBB06C92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Sulphasalazine</a:t>
            </a:r>
            <a:r>
              <a:rPr lang="en-US" dirty="0"/>
              <a:t> (500 mg)</a:t>
            </a:r>
          </a:p>
          <a:p>
            <a:pPr marL="0" indent="0">
              <a:buNone/>
            </a:pPr>
            <a:r>
              <a:rPr lang="en-US" dirty="0"/>
              <a:t>3-6 g/day (acute) and 2-4g/day (maintenance)</a:t>
            </a:r>
          </a:p>
          <a:p>
            <a:r>
              <a:rPr lang="en-US" b="1" dirty="0" err="1"/>
              <a:t>Balsalazide</a:t>
            </a:r>
            <a:r>
              <a:rPr lang="en-US" b="1" dirty="0"/>
              <a:t> (</a:t>
            </a:r>
            <a:r>
              <a:rPr lang="en-US" dirty="0"/>
              <a:t>750 mg)</a:t>
            </a:r>
          </a:p>
          <a:p>
            <a:pPr marL="0" indent="0">
              <a:buNone/>
            </a:pPr>
            <a:r>
              <a:rPr lang="en-US" dirty="0"/>
              <a:t>6.75-7 g/day</a:t>
            </a:r>
          </a:p>
          <a:p>
            <a:r>
              <a:rPr lang="en-US" b="1" dirty="0"/>
              <a:t>Mesalamine</a:t>
            </a:r>
            <a:r>
              <a:rPr lang="en-US" dirty="0"/>
              <a:t> (400 mg, 800 mg)</a:t>
            </a:r>
          </a:p>
          <a:p>
            <a:pPr marL="0" indent="0">
              <a:buNone/>
            </a:pPr>
            <a:r>
              <a:rPr lang="en-US" dirty="0"/>
              <a:t>2.4-4.8g/day (acute) ;1.6-4.8g/day(maintenance)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84886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94A50-B8E8-44A2-A6FE-69EE8C49B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Oral corticosteroids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24A1F-1720-4072-BDC5-CAA602A21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CSs combine with CSs receptors in the cytoplasm.</a:t>
            </a:r>
          </a:p>
          <a:p>
            <a:r>
              <a:rPr lang="en-US" dirty="0"/>
              <a:t>The activated CSs receptors get into the nucleus and interact with specific proinflammatory transcription factors (such as nuclear factor-</a:t>
            </a:r>
            <a:r>
              <a:rPr lang="en-US" dirty="0" err="1"/>
              <a:t>kappaB</a:t>
            </a:r>
            <a:r>
              <a:rPr lang="en-US" dirty="0"/>
              <a:t> and activator protein-1), which will recruit co-activator complexes like histone deacetylation enzymes to inhibit the transcription of some inflammatory genes.</a:t>
            </a:r>
          </a:p>
          <a:p>
            <a:r>
              <a:rPr lang="en-US" dirty="0"/>
              <a:t>Activated CSs receptors can also bind to specific response elements in the promoter region of anti-inflammatory genes in the nucleus to regulate the expression of anti-inflammatory genes.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286424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D8931-D3A4-486B-91EC-4E4C83BAB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8BDD5-EBC5-43EA-98C3-9597BAEE4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CSs may be selected for patients with UC who have </a:t>
            </a:r>
            <a:r>
              <a:rPr lang="en-US" b="1" dirty="0"/>
              <a:t>not responded to</a:t>
            </a:r>
            <a:r>
              <a:rPr lang="en-US" dirty="0"/>
              <a:t> </a:t>
            </a:r>
            <a:r>
              <a:rPr lang="en-US" b="1" dirty="0"/>
              <a:t>mesalamine</a:t>
            </a:r>
            <a:r>
              <a:rPr lang="en-US" dirty="0"/>
              <a:t> within 2–4 weeks and those with </a:t>
            </a:r>
            <a:r>
              <a:rPr lang="en-US" b="1" dirty="0"/>
              <a:t>mild-to-moderate CD, </a:t>
            </a:r>
            <a:r>
              <a:rPr lang="en-US" dirty="0"/>
              <a:t>especially with extensive lesions.</a:t>
            </a:r>
          </a:p>
          <a:p>
            <a:r>
              <a:rPr lang="en-US" dirty="0"/>
              <a:t>Second-generation oral CSs, such as </a:t>
            </a:r>
            <a:r>
              <a:rPr lang="en-US" b="1" dirty="0"/>
              <a:t>budesonide</a:t>
            </a:r>
            <a:r>
              <a:rPr lang="en-US" dirty="0"/>
              <a:t> may have better safety and tolerability.</a:t>
            </a:r>
          </a:p>
          <a:p>
            <a:r>
              <a:rPr lang="en-US" dirty="0"/>
              <a:t>Target delivery of steroids to the site of inflammation reduces systemic side effects.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2837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DD721-3016-4324-B82D-EE463D02F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BF8A1-4545-432F-8D55-1E44BDD1F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pH-dependent budesonide capsules restrict the release of budesonide to the distal ileum and ascending colon.</a:t>
            </a:r>
          </a:p>
          <a:p>
            <a:r>
              <a:rPr lang="en-US" dirty="0"/>
              <a:t>Budesonide Multi Matrix (MMX) is released throughout the entire colon. </a:t>
            </a:r>
          </a:p>
          <a:p>
            <a:r>
              <a:rPr lang="en-US" dirty="0"/>
              <a:t>For the mild-to-moderate CD of the ileum and/or ascending colon, 9 mg budesonide once daily for 8 weeks is recommended with a 2 week taper.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24036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9714D-9D8E-48AF-A27E-1899E992A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0DB39-C10F-44CA-AC13-46AEEC950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Prednisone </a:t>
            </a:r>
            <a:r>
              <a:rPr lang="en-US" dirty="0"/>
              <a:t>40 to 60 mg/ day</a:t>
            </a:r>
          </a:p>
          <a:p>
            <a:r>
              <a:rPr lang="en-US" dirty="0"/>
              <a:t>Iv </a:t>
            </a:r>
            <a:r>
              <a:rPr lang="en-US" b="1" dirty="0"/>
              <a:t>hydrocortisone</a:t>
            </a:r>
            <a:r>
              <a:rPr lang="en-US" dirty="0"/>
              <a:t> 300 mg/ day</a:t>
            </a:r>
          </a:p>
          <a:p>
            <a:r>
              <a:rPr lang="en-US" b="1" dirty="0"/>
              <a:t>Budesonide </a:t>
            </a:r>
            <a:r>
              <a:rPr lang="en-US" dirty="0"/>
              <a:t>9mg/day for 8 weeks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698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E26FF-59F9-4A79-B6E6-BB89EE6D8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Immunomodulators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2DFA5-07E5-4F28-AE18-1E83DA4C1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Immunomodulators are important for patients with IBD and mainly include </a:t>
            </a:r>
          </a:p>
          <a:p>
            <a:r>
              <a:rPr lang="en-IN" dirty="0"/>
              <a:t>thiopurines (TPs)</a:t>
            </a:r>
          </a:p>
          <a:p>
            <a:r>
              <a:rPr lang="en-IN" dirty="0"/>
              <a:t>methotrexate (MTX)</a:t>
            </a:r>
          </a:p>
          <a:p>
            <a:r>
              <a:rPr lang="en-IN" dirty="0"/>
              <a:t>calcineurin inhibitors, and</a:t>
            </a:r>
          </a:p>
          <a:p>
            <a:r>
              <a:rPr lang="en-IN" dirty="0"/>
              <a:t>Janus Kinase (JAK) inhibitors.</a:t>
            </a:r>
          </a:p>
        </p:txBody>
      </p:sp>
    </p:spTree>
    <p:extLst>
      <p:ext uri="{BB962C8B-B14F-4D97-AF65-F5344CB8AC3E}">
        <p14:creationId xmlns:p14="http://schemas.microsoft.com/office/powerpoint/2010/main" val="4592330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C763F-8C79-4FF8-A0E9-C9D31D494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Thiopurines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39F8F-8E62-4A4D-827F-7BF394032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TPs include </a:t>
            </a:r>
            <a:r>
              <a:rPr lang="en-US" b="1" dirty="0"/>
              <a:t>azathioprine, 6-mercaptopurine and 6-thioguanine</a:t>
            </a:r>
          </a:p>
          <a:p>
            <a:r>
              <a:rPr lang="en-IN" dirty="0"/>
              <a:t>These inactive 6-TP prodrugs are metabolized into pharmacologically active deoxy-6-thioguanosine phosphate. </a:t>
            </a:r>
          </a:p>
          <a:p>
            <a:r>
              <a:rPr lang="en-IN" dirty="0"/>
              <a:t>Deoxy-6-TGNP can interfere with DNA synthesis and</a:t>
            </a:r>
            <a:r>
              <a:rPr lang="en-IN" b="1" dirty="0"/>
              <a:t> inhibit lymphocyte proliferation. </a:t>
            </a:r>
          </a:p>
          <a:p>
            <a:r>
              <a:rPr lang="en-IN" dirty="0"/>
              <a:t>6-TGNP can bind to Rac1 to form the 6-TGNP-Rac1 complex, thus </a:t>
            </a:r>
            <a:r>
              <a:rPr lang="en-IN" b="1" dirty="0"/>
              <a:t>blocking the activation of Rac1 in T lymphocytes </a:t>
            </a:r>
            <a:r>
              <a:rPr lang="en-IN" dirty="0"/>
              <a:t>and inhibiting the survival and function of T lymphocytes.</a:t>
            </a:r>
          </a:p>
        </p:txBody>
      </p:sp>
    </p:spTree>
    <p:extLst>
      <p:ext uri="{BB962C8B-B14F-4D97-AF65-F5344CB8AC3E}">
        <p14:creationId xmlns:p14="http://schemas.microsoft.com/office/powerpoint/2010/main" val="512942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94A1-53D7-4A1B-9FDC-BB96C9DC3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D048F-92F9-4822-9690-EBA0A509A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AZA has a favorable and similar therapeutic effect on CD and UC, which helps reduce hospitalization and surgery rates of IBD patients.</a:t>
            </a:r>
          </a:p>
          <a:p>
            <a:r>
              <a:rPr lang="en-US" dirty="0"/>
              <a:t>A prospective, observational study has reported that 70% of steroid-dependent CD patients treated with AZA achieved a 60 month steroid-free remission.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0769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5ABB2-2E96-4754-9375-F291814BD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FEDED-77A9-4D37-969E-21C3F49FF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Adverse side effects </a:t>
            </a:r>
            <a:r>
              <a:rPr lang="en-US" dirty="0"/>
              <a:t>of TPs include</a:t>
            </a:r>
          </a:p>
          <a:p>
            <a:r>
              <a:rPr lang="en-US" dirty="0"/>
              <a:t>Bone marrow suppression </a:t>
            </a:r>
          </a:p>
          <a:p>
            <a:r>
              <a:rPr lang="en-US" dirty="0"/>
              <a:t>liver injury </a:t>
            </a:r>
          </a:p>
          <a:p>
            <a:r>
              <a:rPr lang="en-US" dirty="0"/>
              <a:t>Gastrointestinal intolerance </a:t>
            </a:r>
          </a:p>
          <a:p>
            <a:r>
              <a:rPr lang="en-US" dirty="0"/>
              <a:t>39% of patients with IBD discontinue using TPs due to adverse reactions and the use of TPs in IBD treatment has declined due to concerns about adverse drug reactions.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55794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0A660-403F-49DA-A40C-AB8823358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Methotrexate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41A06-F0E5-45B8-9F1E-45C0FD94E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Low dose MTX inhibit several enzymes related to </a:t>
            </a:r>
            <a:r>
              <a:rPr lang="en-US" b="1" dirty="0"/>
              <a:t>DNA synthesis</a:t>
            </a:r>
            <a:r>
              <a:rPr lang="en-US" dirty="0"/>
              <a:t>.</a:t>
            </a:r>
          </a:p>
          <a:p>
            <a:r>
              <a:rPr lang="en-US" b="1" dirty="0"/>
              <a:t>Downregulate inflammatory cytokines </a:t>
            </a:r>
            <a:r>
              <a:rPr lang="en-US" dirty="0"/>
              <a:t>like IL-1, IL-2, IL-6, IL-8 etc.</a:t>
            </a:r>
          </a:p>
          <a:p>
            <a:r>
              <a:rPr lang="en-US" dirty="0"/>
              <a:t>An RCT has shown that in patients with CD who have clinical remission after </a:t>
            </a:r>
            <a:r>
              <a:rPr lang="en-US" dirty="0" err="1"/>
              <a:t>im</a:t>
            </a:r>
            <a:r>
              <a:rPr lang="en-US" dirty="0"/>
              <a:t> MTX 25 mg per week, the rate of maintenance remission at 40 weeks of intramuscular treatment with 15 mg MTX per week is 65%, higher than that of the control group. </a:t>
            </a:r>
          </a:p>
          <a:p>
            <a:r>
              <a:rPr lang="en-US" dirty="0"/>
              <a:t>MTX has not been proven to have efficacy in inducing remission in UC.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110722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ACDB6-7927-45F1-8824-17778D451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9A1FF-7340-45BE-BFC6-2A5E862BC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/>
              <a:t>Side effects </a:t>
            </a:r>
            <a:r>
              <a:rPr lang="en-IN" dirty="0"/>
              <a:t>include fatigue, nausea, vomiting, diarrhoea , peritoneal</a:t>
            </a:r>
          </a:p>
          <a:p>
            <a:pPr marL="0" indent="0">
              <a:buNone/>
            </a:pPr>
            <a:r>
              <a:rPr lang="en-IN" dirty="0"/>
              <a:t> abscess, hypoalbuminemia, atypical pneumonia, severe rash, etc.</a:t>
            </a:r>
          </a:p>
        </p:txBody>
      </p:sp>
    </p:spTree>
    <p:extLst>
      <p:ext uri="{BB962C8B-B14F-4D97-AF65-F5344CB8AC3E}">
        <p14:creationId xmlns:p14="http://schemas.microsoft.com/office/powerpoint/2010/main" val="35570093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44C2C-6397-4D3E-9C13-A58A6A11B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Calcineurin inhibitors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6C872-B056-4E6E-A2A7-3AF6F4AF9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Calcineurin is activated by calmodulin and induces dephosphorylation and activation of the nuclear factor of activated T cells (NFAT). </a:t>
            </a:r>
          </a:p>
          <a:p>
            <a:r>
              <a:rPr lang="en-US" dirty="0"/>
              <a:t>Activated NFAT will move from cytoplasm to nucleus and regulates gene transcription of a variety of inflammatory cytokines [TNF-α, interferon (IFN)-c, IL-2,etc.]</a:t>
            </a:r>
          </a:p>
          <a:p>
            <a:r>
              <a:rPr lang="en-US" dirty="0"/>
              <a:t>Calcineurin inhibitors, </a:t>
            </a:r>
            <a:r>
              <a:rPr lang="en-US" b="1" dirty="0"/>
              <a:t>Cyclosporine A </a:t>
            </a:r>
            <a:r>
              <a:rPr lang="en-US" dirty="0"/>
              <a:t>(</a:t>
            </a:r>
            <a:r>
              <a:rPr lang="en-US" dirty="0" err="1"/>
              <a:t>CsA</a:t>
            </a:r>
            <a:r>
              <a:rPr lang="en-US" dirty="0"/>
              <a:t>) and </a:t>
            </a:r>
            <a:r>
              <a:rPr lang="en-US" b="1" dirty="0"/>
              <a:t>Tacrolimus</a:t>
            </a:r>
            <a:r>
              <a:rPr lang="en-US" dirty="0"/>
              <a:t> (TAC) interfere with the signaling pathway, and inhibit the inflammatory response.</a:t>
            </a:r>
          </a:p>
          <a:p>
            <a:r>
              <a:rPr lang="en-US" dirty="0"/>
              <a:t>TAC also inhibits the activation and promotes the apoptosis of macrophages.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44263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6BB0A-2257-4140-984A-3BFDABF84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D7588-CAA2-4A1E-97CA-5EB0FD424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randomized controlled trial demonstrated that more than 80% of patients with severe acute refractory UC responded to </a:t>
            </a:r>
            <a:r>
              <a:rPr lang="en-US" dirty="0" err="1"/>
              <a:t>CsA</a:t>
            </a:r>
            <a:r>
              <a:rPr lang="en-US" dirty="0"/>
              <a:t>.</a:t>
            </a:r>
          </a:p>
          <a:p>
            <a:r>
              <a:rPr lang="en-US" dirty="0"/>
              <a:t>There is no beneficial long term effect for </a:t>
            </a:r>
            <a:r>
              <a:rPr lang="en-US" dirty="0" err="1"/>
              <a:t>CsA</a:t>
            </a:r>
            <a:r>
              <a:rPr lang="en-US" dirty="0"/>
              <a:t> on chronic active CD.</a:t>
            </a:r>
          </a:p>
          <a:p>
            <a:r>
              <a:rPr lang="en-US" dirty="0"/>
              <a:t>Immunosuppressive effect of TAC is much higher than that of </a:t>
            </a:r>
            <a:r>
              <a:rPr lang="en-US" dirty="0" err="1"/>
              <a:t>CsA</a:t>
            </a:r>
            <a:r>
              <a:rPr lang="en-US" dirty="0"/>
              <a:t>.</a:t>
            </a:r>
          </a:p>
          <a:p>
            <a:r>
              <a:rPr lang="en-US" dirty="0"/>
              <a:t>TAC is well-absorbable through the intestine, and it is similarly effective for refractory UC whether administered iv or orally.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23432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580D1-433D-4600-A67C-8592306FA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324D5-B766-44AB-8920-8C8626921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TAC has a high incidence of adverse side effects including tremor, renal function damage, infectious diseases, hot flashes, hyperkalemia, headache, </a:t>
            </a:r>
            <a:r>
              <a:rPr lang="en-US" dirty="0" err="1"/>
              <a:t>etc</a:t>
            </a:r>
            <a:r>
              <a:rPr lang="en-US" dirty="0"/>
              <a:t> .</a:t>
            </a:r>
          </a:p>
          <a:p>
            <a:r>
              <a:rPr lang="en-US" dirty="0"/>
              <a:t>Clinical studies exploring the efficacy and safety of </a:t>
            </a:r>
            <a:r>
              <a:rPr lang="en-US" dirty="0" err="1"/>
              <a:t>CsA</a:t>
            </a:r>
            <a:r>
              <a:rPr lang="en-US" dirty="0"/>
              <a:t> and TAC in the treatment of IBD are rare, and more randomized controlled trials are needed.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70532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82D8F-13FA-4011-B3A3-8F32B2869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Biologics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C25E7-89C1-4457-90A7-30CE0A223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Biologics mainly include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pro-inflammatory cytokine inhibitors- </a:t>
            </a:r>
            <a:r>
              <a:rPr lang="en-US" b="1" dirty="0"/>
              <a:t>TNF-</a:t>
            </a:r>
            <a:r>
              <a:rPr lang="el-GR" b="1" dirty="0"/>
              <a:t>α </a:t>
            </a:r>
            <a:r>
              <a:rPr lang="en-US" b="1" dirty="0"/>
              <a:t>and IL-12/23 inhibitors</a:t>
            </a:r>
          </a:p>
          <a:p>
            <a:r>
              <a:rPr lang="en-US" b="1" dirty="0"/>
              <a:t>Integrin antagonists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39747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4C135-1DC2-4911-9EF3-989EB3B9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Anti-TNF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5A936-64BB-4866-952C-25DE4E3CC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TNF-</a:t>
            </a:r>
            <a:r>
              <a:rPr lang="el-GR" dirty="0"/>
              <a:t>α </a:t>
            </a:r>
            <a:r>
              <a:rPr lang="en-IN" dirty="0"/>
              <a:t>is a prototypic member of a large family of cytokines that play important roles in inflammation, apoptosis, proliferation, invasion, etc. </a:t>
            </a:r>
          </a:p>
          <a:p>
            <a:r>
              <a:rPr lang="en-IN" dirty="0"/>
              <a:t>Overexpression of TNF-</a:t>
            </a:r>
            <a:r>
              <a:rPr lang="el-GR" dirty="0"/>
              <a:t>α </a:t>
            </a:r>
            <a:r>
              <a:rPr lang="en-IN" dirty="0"/>
              <a:t>can cause chronic inflammation and lead to autoimmune diseases and tissue damage.</a:t>
            </a:r>
          </a:p>
          <a:p>
            <a:r>
              <a:rPr lang="en-IN" dirty="0"/>
              <a:t>Anti-TNF-</a:t>
            </a:r>
            <a:r>
              <a:rPr lang="el-GR" dirty="0"/>
              <a:t>α </a:t>
            </a:r>
            <a:r>
              <a:rPr lang="en-IN" dirty="0"/>
              <a:t>monoclonal antibodies, such as </a:t>
            </a:r>
            <a:r>
              <a:rPr lang="en-IN" b="1" dirty="0"/>
              <a:t>Infliximab</a:t>
            </a:r>
            <a:r>
              <a:rPr lang="en-IN" dirty="0"/>
              <a:t> (IFX) and </a:t>
            </a:r>
            <a:r>
              <a:rPr lang="en-IN" b="1" dirty="0"/>
              <a:t>Adalimumab</a:t>
            </a:r>
            <a:r>
              <a:rPr lang="en-IN" dirty="0"/>
              <a:t> (ADA) inhibit TNF-</a:t>
            </a:r>
            <a:r>
              <a:rPr lang="el-GR" dirty="0"/>
              <a:t>α-</a:t>
            </a:r>
            <a:r>
              <a:rPr lang="en-IN" dirty="0"/>
              <a:t>associated inflammatory responses and tissue damage.</a:t>
            </a:r>
          </a:p>
        </p:txBody>
      </p:sp>
    </p:spTree>
    <p:extLst>
      <p:ext uri="{BB962C8B-B14F-4D97-AF65-F5344CB8AC3E}">
        <p14:creationId xmlns:p14="http://schemas.microsoft.com/office/powerpoint/2010/main" val="17353255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B7F57-E162-427E-B9FD-FB6C6ED5F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12858-ADAE-4CE3-8EA7-BAA1CD162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IFX therapy may be applied for the treatment of patients: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intolerant or do not respond well to CSs and immunomodulators</a:t>
            </a:r>
          </a:p>
          <a:p>
            <a:r>
              <a:rPr lang="en-US" dirty="0"/>
              <a:t>steroid-dependent.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IFX showed decrease in colectomy rates, surgery UC related hospitalizations and increased healing rates of fistula.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39513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813BE-2E2F-4CE4-9DBC-64D5A3096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6AB7C-2D3E-4566-A35E-46EA71977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Golimumab</a:t>
            </a:r>
            <a:r>
              <a:rPr lang="en-US" dirty="0"/>
              <a:t> is a fully human IgG1 monoclonal antibody against TNF-α with good efficacy and safety. </a:t>
            </a:r>
          </a:p>
          <a:p>
            <a:r>
              <a:rPr lang="en-US" dirty="0"/>
              <a:t>It is approved for use in patients with moderate to severe UC and CD , who fail to respond to conventional therapy.</a:t>
            </a:r>
          </a:p>
        </p:txBody>
      </p:sp>
    </p:spTree>
    <p:extLst>
      <p:ext uri="{BB962C8B-B14F-4D97-AF65-F5344CB8AC3E}">
        <p14:creationId xmlns:p14="http://schemas.microsoft.com/office/powerpoint/2010/main" val="3463312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BF6A2-D6D5-49D9-B5DA-63644A78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65F2B-0511-4F0B-83D8-C0F35B745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 to 40% of patients do not respond to TNF inhibitors</a:t>
            </a:r>
          </a:p>
          <a:p>
            <a:r>
              <a:rPr lang="en-US" dirty="0"/>
              <a:t>Nearly 23–46% of patients experience secondary loss of response 1 year after anti-TNF-α treatment.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964112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24BE9-2F63-46B6-86EA-B7B3A3EBB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Anti-IL-12/23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A2A74-8963-406A-B20D-20F44E5DF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IL-12 and IL-23 are involved in the pathophysiological process of IBD and play a role in the induction and maintenance of intestinal inflammation.</a:t>
            </a:r>
          </a:p>
          <a:p>
            <a:r>
              <a:rPr lang="en-US" dirty="0"/>
              <a:t>Genomic studies have shown an association between the IL-12/IL-23 pathway and CD.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3719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CAB48-4B03-4C36-8F04-5A97E7147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C3256-C7FF-4EA7-9102-2A55E431F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Ustekinumab</a:t>
            </a:r>
            <a:r>
              <a:rPr lang="en-US" dirty="0"/>
              <a:t> is a fully humanized IgG1 monoclonal antibody that binds to the common p40 subunit of IL-12 and IL-23.</a:t>
            </a:r>
          </a:p>
          <a:p>
            <a:r>
              <a:rPr lang="en-US" dirty="0"/>
              <a:t>It has been approved for the treatment of moderate to severe UC and CD.</a:t>
            </a:r>
          </a:p>
          <a:p>
            <a:r>
              <a:rPr lang="en-US" dirty="0"/>
              <a:t>Studies have proven that </a:t>
            </a:r>
            <a:r>
              <a:rPr lang="en-US" dirty="0" err="1"/>
              <a:t>ustekinumab</a:t>
            </a:r>
            <a:r>
              <a:rPr lang="en-US" dirty="0"/>
              <a:t> decreased the endoscopic activity score in CD and good clinical remission.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36936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B24A7-5022-4197-B1CE-AE27B302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55A67-F0B1-40B7-A690-567198A8D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Mirikizumab</a:t>
            </a:r>
            <a:r>
              <a:rPr lang="en-US" dirty="0"/>
              <a:t> is a humanized monoclonal antibody that targets the unique p19 subunit of IL-23.</a:t>
            </a:r>
          </a:p>
          <a:p>
            <a:r>
              <a:rPr lang="en-US" dirty="0"/>
              <a:t>Clinical remission rates were significantly higher than that compared to placebo.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071698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C64A1-46E3-4D23-815A-447AF56C9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021CA-E5DF-4D4B-B3FB-5F1EC4C94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Risankizumab</a:t>
            </a:r>
            <a:r>
              <a:rPr lang="en-IN" dirty="0"/>
              <a:t>, a humanized IgG monoclonal antibody against the p19 subunit of IL-23 undergoes phase 3 and phase 4 trials.</a:t>
            </a:r>
          </a:p>
          <a:p>
            <a:r>
              <a:rPr lang="en-IN" dirty="0"/>
              <a:t> A phase 2 study demonstrated that </a:t>
            </a:r>
            <a:r>
              <a:rPr lang="en-IN" dirty="0" err="1"/>
              <a:t>risankizumab</a:t>
            </a:r>
            <a:r>
              <a:rPr lang="en-IN" dirty="0"/>
              <a:t> was superior to placebo in inducing clinical remission in patients with moderate to severe CD.</a:t>
            </a:r>
          </a:p>
        </p:txBody>
      </p:sp>
    </p:spTree>
    <p:extLst>
      <p:ext uri="{BB962C8B-B14F-4D97-AF65-F5344CB8AC3E}">
        <p14:creationId xmlns:p14="http://schemas.microsoft.com/office/powerpoint/2010/main" val="6456912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7D83-C2D4-4D0E-B03E-2831C381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Anti-integrin therapy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96075-7280-4D3A-9E60-64658C6B6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Integrin, a cell surface glycoprotein receptor, mediates the homing of leucocytes into surrounding tissues by binding to tissue-specific cell adhesion molecules (CAMs).</a:t>
            </a:r>
          </a:p>
          <a:p>
            <a:r>
              <a:rPr lang="en-US" dirty="0"/>
              <a:t>The homing of intestinal selective leucocytes is mediated by the binding of α4β7 integrin and mucosal </a:t>
            </a:r>
            <a:r>
              <a:rPr lang="en-US" dirty="0" err="1"/>
              <a:t>addressin</a:t>
            </a:r>
            <a:r>
              <a:rPr lang="en-US" dirty="0"/>
              <a:t> cell adhesion molecule (</a:t>
            </a:r>
            <a:r>
              <a:rPr lang="en-US" dirty="0" err="1"/>
              <a:t>MAdCAM</a:t>
            </a:r>
            <a:r>
              <a:rPr lang="en-US" dirty="0"/>
              <a:t>)-1.</a:t>
            </a:r>
          </a:p>
          <a:p>
            <a:r>
              <a:rPr lang="en-US" dirty="0"/>
              <a:t>The degree of α4β7+ cell infiltration and MAdCAM-1 expression are increased in the intestinal tracts of IBD patients.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45338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1A42F-E08E-4759-9DA3-1DDE01E35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8E945-B107-4647-ACFB-B184C0561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Vedolizumab</a:t>
            </a:r>
            <a:r>
              <a:rPr lang="en-IN" dirty="0"/>
              <a:t>, a recombinant human IgG1 monoclonal antibody, specifically inhibits the binding of </a:t>
            </a:r>
            <a:r>
              <a:rPr lang="el-GR" dirty="0"/>
              <a:t>α4β7 </a:t>
            </a:r>
            <a:r>
              <a:rPr lang="en-IN" dirty="0"/>
              <a:t>integrin to MAdCAM-1, </a:t>
            </a:r>
          </a:p>
          <a:p>
            <a:r>
              <a:rPr lang="en-IN" dirty="0"/>
              <a:t>preventing lymphocyte migration to the intestinal tissue, </a:t>
            </a:r>
          </a:p>
          <a:p>
            <a:r>
              <a:rPr lang="en-IN" dirty="0"/>
              <a:t>and thereby alleviating local intestinal inflammation.</a:t>
            </a:r>
          </a:p>
          <a:p>
            <a:r>
              <a:rPr lang="en-IN" dirty="0"/>
              <a:t>Vedolizumab has great tolerability and safety due to intestinal selectivity.</a:t>
            </a:r>
          </a:p>
        </p:txBody>
      </p:sp>
    </p:spTree>
    <p:extLst>
      <p:ext uri="{BB962C8B-B14F-4D97-AF65-F5344CB8AC3E}">
        <p14:creationId xmlns:p14="http://schemas.microsoft.com/office/powerpoint/2010/main" val="10400061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773A8-6C1A-48F4-B661-1BA32A059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FE3C3-F97F-4949-8E25-F0B87FBD5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has been approved for adult patients with moderate to severe UC and CD showing no response or tolerance to conventional therapy or anti-TNF-α monoclonal antibodies</a:t>
            </a:r>
            <a:endParaRPr lang="en-IN" dirty="0"/>
          </a:p>
          <a:p>
            <a:endParaRPr lang="en-IN" dirty="0"/>
          </a:p>
          <a:p>
            <a:r>
              <a:rPr lang="en-IN" dirty="0"/>
              <a:t>Vedolizumab in combination therapy </a:t>
            </a:r>
            <a:r>
              <a:rPr lang="en-US" dirty="0"/>
              <a:t>with calcineurin or TNF-α inhibitors is a choice for patients with refractory IBD.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93681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34BAA-A4D4-4129-B026-DD10429C1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F82A9-E43D-49EA-BF04-1A8DA8D12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UNDER TRIAL:</a:t>
            </a:r>
          </a:p>
          <a:p>
            <a:r>
              <a:rPr lang="en-US" b="1" dirty="0" err="1"/>
              <a:t>Etrolizumab</a:t>
            </a:r>
            <a:r>
              <a:rPr lang="en-US" dirty="0"/>
              <a:t> is a monoclonal antibody that selectively targets the β7 subunit of both α4β7 and αEβ7 integrins.</a:t>
            </a:r>
          </a:p>
          <a:p>
            <a:r>
              <a:rPr lang="en-US" b="1" dirty="0" err="1"/>
              <a:t>Carotegrast</a:t>
            </a:r>
            <a:r>
              <a:rPr lang="en-US" b="1" dirty="0"/>
              <a:t> Methyl </a:t>
            </a:r>
            <a:r>
              <a:rPr lang="en-US" dirty="0"/>
              <a:t>(AJM300) is an orally active small molecule inhibitor that specifically targets the α4 subunit of α4β7 and α4β1.</a:t>
            </a:r>
          </a:p>
          <a:p>
            <a:r>
              <a:rPr lang="en-US" b="1" dirty="0"/>
              <a:t>PF-00547659</a:t>
            </a:r>
            <a:r>
              <a:rPr lang="en-US" dirty="0"/>
              <a:t>, a fully human monoclonal antibody targeting MAdCAM-1</a:t>
            </a:r>
          </a:p>
          <a:p>
            <a:r>
              <a:rPr lang="en-US" b="1" dirty="0"/>
              <a:t>PN-943</a:t>
            </a:r>
            <a:r>
              <a:rPr lang="en-US" dirty="0"/>
              <a:t> is another emerging orally administered α4β7 antagonist peptide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52678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5F074-0CDC-47B6-9140-43148FD32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F0162-CF27-4B1B-8463-CB3536CC8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Biological agents are </a:t>
            </a:r>
            <a:r>
              <a:rPr lang="en-US" b="1" dirty="0"/>
              <a:t>expensive</a:t>
            </a:r>
            <a:r>
              <a:rPr lang="en-US" dirty="0"/>
              <a:t> despite the advantages of high</a:t>
            </a:r>
          </a:p>
          <a:p>
            <a:pPr marL="0" indent="0">
              <a:buNone/>
            </a:pPr>
            <a:r>
              <a:rPr lang="en-US" dirty="0"/>
              <a:t>selectivity, high efficiency and low toxicity.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49009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03C25-7297-4523-B0BE-BBBA8B191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SMALL MOLECULES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B5FFC-B330-4A57-ACFC-393019F1B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Orally absorbed small molecules include JAK inhibitors and </a:t>
            </a:r>
            <a:r>
              <a:rPr lang="en-US" dirty="0" err="1"/>
              <a:t>Tyk</a:t>
            </a:r>
            <a:r>
              <a:rPr lang="en-US" dirty="0"/>
              <a:t> Inhibitors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802020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81C32-89EC-45C9-AB2D-AE42F4088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JAK Inhibitors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D7213-72F9-42D8-80A0-2F31932F2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JAK inhibitors can block JAK family kinases JAK1, JAK2, JAK3, and tyrosine kinase 2 (TYK 2) and  target a variety of cytokine pathways through cytokine receptors.</a:t>
            </a:r>
          </a:p>
          <a:p>
            <a:endParaRPr lang="en-IN" dirty="0"/>
          </a:p>
          <a:p>
            <a:r>
              <a:rPr lang="en-US" b="1" dirty="0"/>
              <a:t>Tofacitinib </a:t>
            </a:r>
            <a:r>
              <a:rPr lang="en-US" dirty="0"/>
              <a:t>is an oral small-molecule JAK inhibitor that can inhibit all JAKs, preferentially JAK1 and JAK3 </a:t>
            </a:r>
          </a:p>
          <a:p>
            <a:r>
              <a:rPr lang="en-US" dirty="0"/>
              <a:t>The efficacy of tofacitinib for the treatment of moderate to severe active UC has been approved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02765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43E32-4082-49A5-8002-0565BBDEC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FC856-4B39-4514-80EA-27E0726C3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690688"/>
            <a:ext cx="10515600" cy="4351338"/>
          </a:xfrm>
        </p:spPr>
        <p:txBody>
          <a:bodyPr/>
          <a:lstStyle/>
          <a:p>
            <a:r>
              <a:rPr lang="en-US" b="1" dirty="0" err="1"/>
              <a:t>Filgotinib</a:t>
            </a:r>
            <a:r>
              <a:rPr lang="en-US" dirty="0"/>
              <a:t> is an oral selective JAK1 inhibitor.</a:t>
            </a:r>
          </a:p>
          <a:p>
            <a:r>
              <a:rPr lang="en-US" b="1" dirty="0"/>
              <a:t>Upadacitinib</a:t>
            </a:r>
            <a:r>
              <a:rPr lang="en-US" dirty="0"/>
              <a:t> is selective JAK1 inhibitor- effective in achieving clinical remission and endoscopic improvement in moderate to severe refractory UC.</a:t>
            </a:r>
          </a:p>
          <a:p>
            <a:r>
              <a:rPr lang="en-US" b="1" dirty="0" err="1"/>
              <a:t>Deucravacitinib</a:t>
            </a:r>
            <a:r>
              <a:rPr lang="en-US" dirty="0"/>
              <a:t> is a  highly selective TYK2 inhibitor-significantly decrease the levels of IL-12 and IL-23. Efficacy is still under trial.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12124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34E2E-C89C-46A9-B2F6-EBE43BDC4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Sphingosine-1-Phosphate Receptor Modulators and Agonists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FA8B1-EC0E-467A-AAA6-92F0BC2F4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S1P is a lipid modulator derived from the membrane sheath.</a:t>
            </a:r>
          </a:p>
          <a:p>
            <a:r>
              <a:rPr lang="en-US" dirty="0"/>
              <a:t>Has regulatory role in immune system by activating specific receptors.</a:t>
            </a:r>
          </a:p>
          <a:p>
            <a:r>
              <a:rPr lang="en-US" b="1" dirty="0"/>
              <a:t>Ozanimod</a:t>
            </a:r>
            <a:r>
              <a:rPr lang="en-US" dirty="0"/>
              <a:t> (RPC1063) and </a:t>
            </a:r>
            <a:r>
              <a:rPr lang="en-US" b="1" dirty="0" err="1"/>
              <a:t>Etrasimod</a:t>
            </a:r>
            <a:r>
              <a:rPr lang="en-US" dirty="0"/>
              <a:t> (APD334), are S1P receptor (S1PR) modulator and agonists , are being studied for the treatment of UC.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78542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00A63-5CB8-4B8A-A733-5145D408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SURGICAL TREATMENT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187D6-5EAF-41C1-8AE1-C11499A78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the development of biologics significant progress has been made in the therapy for IBD and the rate of surgery has decreased.</a:t>
            </a:r>
          </a:p>
          <a:p>
            <a:endParaRPr lang="en-US" dirty="0"/>
          </a:p>
          <a:p>
            <a:r>
              <a:rPr lang="en-IN" dirty="0"/>
              <a:t>Still surgery is an important modality of treatment.</a:t>
            </a:r>
          </a:p>
        </p:txBody>
      </p:sp>
    </p:spTree>
    <p:extLst>
      <p:ext uri="{BB962C8B-B14F-4D97-AF65-F5344CB8AC3E}">
        <p14:creationId xmlns:p14="http://schemas.microsoft.com/office/powerpoint/2010/main" val="23323437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7DCFB-BBBB-4852-AD0A-309EF4204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9B2EA-C3F7-4294-9511-740612C94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absolute indications </a:t>
            </a:r>
            <a:r>
              <a:rPr lang="en-US" dirty="0"/>
              <a:t>for surgery in UC include: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Complicated massive bleeding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Intestinal perforation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Carcinogenesis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Highly suspected carcinogenesis</a:t>
            </a:r>
          </a:p>
        </p:txBody>
      </p:sp>
    </p:spTree>
    <p:extLst>
      <p:ext uri="{BB962C8B-B14F-4D97-AF65-F5344CB8AC3E}">
        <p14:creationId xmlns:p14="http://schemas.microsoft.com/office/powerpoint/2010/main" val="5248917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7BCA5-F48A-4AB3-A167-11EB98CF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E0D97-967E-4471-AD41-F337015BC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Relative indications include: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Patients with severe UC fail to respond to active medical treatment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Patients with toxic megacolon have no response to medical treatment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Medical treatment effect is poor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Adverse events of drugs affect the quality of life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Regular post operative endoscopic examination is needed to monitor recurrence after surgery.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01874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A6FE1-A895-4A14-A895-40F2CAA1E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NOVEL THERAPIES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22DD2-3D22-494E-A8E7-190A91B31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Emerging therapeutic approaches include apheresis therapy, improved intestinal microecology, cell therapy, and exosome therapy.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05575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F40CD-57E7-4623-A0F9-C245C1FD3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Apheresis Therapy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53527-0B38-4531-AA96-1DEAF4A0A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Adsorptive granulocyte/monocyte apheresis </a:t>
            </a:r>
            <a:r>
              <a:rPr lang="en-IN" dirty="0"/>
              <a:t>(GMA)</a:t>
            </a:r>
          </a:p>
          <a:p>
            <a:pPr marL="0" indent="0">
              <a:buNone/>
            </a:pPr>
            <a:r>
              <a:rPr lang="en-IN" dirty="0"/>
              <a:t>Main mechanism is to reduce the local inflammatory response by isolating or absorbing one or more specific leukocytes.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Adverse effects are lower compared to CSs and effective in inducing remission.</a:t>
            </a:r>
          </a:p>
        </p:txBody>
      </p:sp>
    </p:spTree>
    <p:extLst>
      <p:ext uri="{BB962C8B-B14F-4D97-AF65-F5344CB8AC3E}">
        <p14:creationId xmlns:p14="http://schemas.microsoft.com/office/powerpoint/2010/main" val="22414215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F0DCF-411F-48CB-95AA-4AAF15B80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Improvement of Intestinal Microecology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71853-C8D3-4E3C-8311-A9AE285E6D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imbalance between beneficial bacteria and harmful pathogenic bacteria trigger intestinal inflammation.</a:t>
            </a:r>
          </a:p>
          <a:p>
            <a:r>
              <a:rPr lang="en-US" dirty="0"/>
              <a:t>with the most pronounced changes in the number of normal anaerobic bacteria such as Bacteroides, Eubacteria and Lactobacilli.</a:t>
            </a:r>
          </a:p>
          <a:p>
            <a:r>
              <a:rPr lang="en-IN" dirty="0"/>
              <a:t>antibiotics, probiotics, prebiotics, postbiotics, </a:t>
            </a:r>
            <a:r>
              <a:rPr lang="en-IN" dirty="0" err="1"/>
              <a:t>synbiotics</a:t>
            </a:r>
            <a:r>
              <a:rPr lang="en-IN" dirty="0"/>
              <a:t>, and </a:t>
            </a:r>
            <a:r>
              <a:rPr lang="en-IN" dirty="0" err="1"/>
              <a:t>fecal</a:t>
            </a:r>
            <a:r>
              <a:rPr lang="en-IN" dirty="0"/>
              <a:t> microbiota transplantation (FMT)</a:t>
            </a:r>
            <a:r>
              <a:rPr lang="en-US" dirty="0"/>
              <a:t> are effective treatment methods for IBD.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78249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CEE1A-74A6-4CE5-940A-2E7703BD5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Antibiotics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6C80D-3EEE-46DD-B602-9C6577042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Antibiotics influence the intestinal microbiota composition.</a:t>
            </a:r>
          </a:p>
          <a:p>
            <a:r>
              <a:rPr lang="en-US" dirty="0"/>
              <a:t>Absence of oral antibiotics is an independent risk factor for surgical site infections in post operative CD.</a:t>
            </a:r>
          </a:p>
          <a:p>
            <a:r>
              <a:rPr lang="en-US" dirty="0"/>
              <a:t>Studies have concluded that using antibiotics may be an independent risk factor for IBD.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09520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630A8-02FD-4B54-A651-3BEFF4528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Probiotics, Prebiotics, </a:t>
            </a:r>
            <a:r>
              <a:rPr lang="en-US" dirty="0" err="1"/>
              <a:t>Synbiotics</a:t>
            </a:r>
            <a:r>
              <a:rPr lang="en-US" dirty="0"/>
              <a:t>, and Postbiotics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5E6CA-AC9D-470A-9204-BFBBEC764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Probiotics</a:t>
            </a:r>
            <a:r>
              <a:rPr lang="en-US" dirty="0"/>
              <a:t> – live microorganism that reduce intestinal inflammation and epithelial cell apoptosis.</a:t>
            </a:r>
          </a:p>
          <a:p>
            <a:r>
              <a:rPr lang="en-US" dirty="0"/>
              <a:t>Probiotics are  bacteria that produce lactic acid- obtained by ingesting fermented foods, such as yogurt, fermented dairy products, and fermented byproducts of cured meats .</a:t>
            </a:r>
          </a:p>
          <a:p>
            <a:r>
              <a:rPr lang="en-US" b="1" dirty="0"/>
              <a:t>Prebiotics</a:t>
            </a:r>
            <a:r>
              <a:rPr lang="en-US" dirty="0"/>
              <a:t> - substrates selectively utilized by host microbes supplemented by the intake of legumes, fruits, and vegetables. Prebiotics includes polyols (sugar alcohols), oligosaccharides, and soluble fiber.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68999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E3076-7C94-45DA-988F-B505DB695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EA94F-85EA-43DF-8785-C05CBD519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Synbiotics</a:t>
            </a:r>
            <a:r>
              <a:rPr lang="en-US" dirty="0"/>
              <a:t> -synergistic combination of probiotics and prebiotics found in foods, drugs, and supplements.</a:t>
            </a:r>
          </a:p>
          <a:p>
            <a:r>
              <a:rPr lang="en-US" b="1" dirty="0"/>
              <a:t>Postbiotics </a:t>
            </a:r>
            <a:r>
              <a:rPr lang="en-US" dirty="0"/>
              <a:t>- microbial derived metabolites, including bile acids, short chain fatty acids, and tryptophan metabolites.</a:t>
            </a:r>
          </a:p>
          <a:p>
            <a:r>
              <a:rPr lang="en-US" dirty="0"/>
              <a:t>Probiotics are as effective as 5 ASA in inducing remission of active CD.</a:t>
            </a:r>
          </a:p>
          <a:p>
            <a:r>
              <a:rPr lang="en-US" dirty="0"/>
              <a:t>Postbiotics could act as immunomodulators and motivate anti-inflammatory response  and thus may be a treatment for IBD.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25928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74ED-E4FE-4D89-AB1E-337A5705F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FMT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54FCA-3D95-4672-BEE0-D478B17F8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Transplantation of fecal microbiota </a:t>
            </a:r>
            <a:r>
              <a:rPr lang="en-US" dirty="0"/>
              <a:t>from the feces of healthy donors into the gastrointestinal tract of patients suffering from intestinal microbiome disorders  reconstructs the intestinal microecology and cure disease.</a:t>
            </a:r>
          </a:p>
          <a:p>
            <a:r>
              <a:rPr lang="en-US" dirty="0"/>
              <a:t>Time consuming and labor consuming compared to traditional therapies.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069393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8031-A562-4174-800B-13B3C4DE0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Stem Cell Transplantation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DFF7D-93E3-42F5-820C-B8F80B3C5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Hematopoietic stem cell transplantation (HSCT) - HSCs migrate to injured tissues and facilitate tissue renovation, renewal, and regeneration.</a:t>
            </a:r>
          </a:p>
          <a:p>
            <a:r>
              <a:rPr lang="en-US" dirty="0"/>
              <a:t>Mesenchymal stem cell transplant (MSCs)- MSCs downregulate proinflammatory cytokines and upregulate anti inflammatory cytokines.</a:t>
            </a:r>
          </a:p>
          <a:p>
            <a:r>
              <a:rPr lang="en-US" dirty="0"/>
              <a:t>Intestinal stem cell transplant (ISCs)- regeneration and repair of the damaged intestinal epithelium through the transplantation of ISCs cultured in vitro, thus promoting the mucosal healing of patients with IBD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604184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117CF-8830-4CFD-98C2-94ED7E629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Exosome therapy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30402-5FF8-4218-B80E-7C0A03715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Exosomes are nanoscale </a:t>
            </a:r>
            <a:r>
              <a:rPr lang="en-US" dirty="0" err="1"/>
              <a:t>microvesicles</a:t>
            </a:r>
            <a:r>
              <a:rPr lang="en-US" dirty="0"/>
              <a:t> and contains important regulatory factors.</a:t>
            </a:r>
          </a:p>
          <a:p>
            <a:r>
              <a:rPr lang="en-US" dirty="0"/>
              <a:t>The main sources of exosomes are stem cells, immune cells, IECs, body fluids, food and parasites.</a:t>
            </a:r>
          </a:p>
          <a:p>
            <a:r>
              <a:rPr lang="en-US" dirty="0"/>
              <a:t>Stem cell-derived exosomes contribute to stem cell self-renewal, injury repair, and immune regulation</a:t>
            </a:r>
          </a:p>
          <a:p>
            <a:r>
              <a:rPr lang="en-IN" dirty="0"/>
              <a:t>Endogenous annexin A1 (ANXA1),</a:t>
            </a:r>
            <a:r>
              <a:rPr lang="en-US" dirty="0"/>
              <a:t> Heat shock proteins(HSPs), </a:t>
            </a:r>
            <a:r>
              <a:rPr lang="en-IN" dirty="0"/>
              <a:t>Cellular prion protein (</a:t>
            </a:r>
            <a:r>
              <a:rPr lang="en-IN" dirty="0" err="1"/>
              <a:t>PrPc</a:t>
            </a:r>
            <a:r>
              <a:rPr lang="en-IN" dirty="0"/>
              <a:t>) </a:t>
            </a:r>
            <a:r>
              <a:rPr lang="en-US" dirty="0"/>
              <a:t>in exosomes can heal damaged intestinal epithelium.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30521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3E309-D626-4DFE-AE0A-7C2B0ABA1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General measures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5E8F9-7565-476A-B2F5-19ECD6CB3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Disordered water and electrolyte balance and acid-base balance should be corrected.</a:t>
            </a:r>
          </a:p>
          <a:p>
            <a:r>
              <a:rPr lang="en-US" dirty="0"/>
              <a:t>Anemic patients should be transfused. </a:t>
            </a:r>
          </a:p>
          <a:p>
            <a:r>
              <a:rPr lang="en-US" dirty="0"/>
              <a:t>Patients with hypoproteinemia should be injected with human albumin</a:t>
            </a:r>
          </a:p>
          <a:p>
            <a:r>
              <a:rPr lang="en-US" dirty="0"/>
              <a:t>Body mass index, iron, calcium, and vitamins (especially vitamin D and B12) should be monitored.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3726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C148-1FA3-46B7-A6D4-5B4DC1B63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37B52-77EA-4701-B2AB-159982321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Patients with abdominal pain and diarrhea should take anticholinergic drugs or antidiarrheal drugs when necessary. </a:t>
            </a:r>
          </a:p>
          <a:p>
            <a:r>
              <a:rPr lang="en-US" dirty="0"/>
              <a:t>Patients with severe poisoning symptoms should be given iv antibiotics</a:t>
            </a:r>
          </a:p>
          <a:p>
            <a:r>
              <a:rPr lang="en-US" dirty="0"/>
              <a:t>IBD is an independent risk factor for VTE. Risk factors should be corrected and thromboprophylaxis may be given when needed.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346350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E6560-92F8-451B-AAD7-CCCA802F7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C0636-92FD-4260-AB64-F1836EB05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Certain components of the diet have anti-inflammatory or pro-inflammatory properties and will affect the course of IBD.</a:t>
            </a:r>
          </a:p>
          <a:p>
            <a:r>
              <a:rPr lang="en-IN" dirty="0"/>
              <a:t>low-FODMAP diet (fermentable oligosaccharides, disaccharides, monosaccharides, and polyols) is recommended for CD remission.</a:t>
            </a:r>
          </a:p>
          <a:p>
            <a:r>
              <a:rPr lang="en-IN" dirty="0"/>
              <a:t>Mediterranean-style diet (DINE-CD)- diet </a:t>
            </a:r>
            <a:r>
              <a:rPr lang="en-US" dirty="0"/>
              <a:t>high in omega-3′ s and low in omega-6′ s, may reduce intestinal inflammation.</a:t>
            </a:r>
          </a:p>
          <a:p>
            <a:r>
              <a:rPr lang="en-US" dirty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250669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C319-6712-4B42-95DF-3E3CC857E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59A64-052F-4738-BDCB-2835B061E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Mood and psychology- </a:t>
            </a:r>
            <a:r>
              <a:rPr lang="en-US" dirty="0"/>
              <a:t>Patients in the active phase of disease should have adequate rest, vent their negative emotions properly, and avoid excessive psychological pressure.</a:t>
            </a:r>
          </a:p>
          <a:p>
            <a:r>
              <a:rPr lang="en-US" dirty="0"/>
              <a:t>Smoking cessation reduces recurrence risk.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326382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F42C7-946F-4E5D-868D-12CADA1BC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DISCUSSION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790C3-D289-4682-B23B-06C5F1044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present, the treatment of IBD is primarily pharmacological mainly by </a:t>
            </a:r>
            <a:r>
              <a:rPr lang="en-US" dirty="0" err="1"/>
              <a:t>aminosalicylates</a:t>
            </a:r>
            <a:r>
              <a:rPr lang="en-US" dirty="0"/>
              <a:t>, CSs, immunomodulators, and biologicals.</a:t>
            </a:r>
          </a:p>
          <a:p>
            <a:r>
              <a:rPr lang="en-US" dirty="0"/>
              <a:t>Considerable number of patients fail to attain remission or lose follow up.</a:t>
            </a:r>
          </a:p>
          <a:p>
            <a:r>
              <a:rPr lang="en-US" dirty="0"/>
              <a:t>New therapies for IBD treatment includes apheresis therapy, improvement of intestinal microecology, stem cell transplantation, and exosome therapy. These non-approved novel therapies are  in investigational protocols and are limited by their unclear impact on IBD.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43042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ECF33-83DB-4488-8FB5-B623522A9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BF9E7-3672-4420-A204-D98862BC6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Therapeutic target has been changed from symptom control to mucosal healing.</a:t>
            </a:r>
          </a:p>
          <a:p>
            <a:r>
              <a:rPr lang="en-US" dirty="0"/>
              <a:t>Endoscopy, histology, radiology, </a:t>
            </a:r>
            <a:r>
              <a:rPr lang="en-US" dirty="0" err="1"/>
              <a:t>immunobiochemical</a:t>
            </a:r>
            <a:r>
              <a:rPr lang="en-US" dirty="0"/>
              <a:t> monitoring biomarkers, quality of life assessment, and other methods have been introduced to provide more valuable references for the assessment of disease activity.</a:t>
            </a:r>
          </a:p>
          <a:p>
            <a:r>
              <a:rPr lang="en-US" dirty="0"/>
              <a:t>Self management and regular follow up is also important in maintaining remission.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8138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68337-89CE-43F7-B06F-138777075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BEB1AC-7669-4CEE-A4D8-FFCACBF973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322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1231</TotalTime>
  <Words>3297</Words>
  <Application>Microsoft Office PowerPoint</Application>
  <PresentationFormat>Widescreen</PresentationFormat>
  <Paragraphs>295</Paragraphs>
  <Slides>73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Office Theme</vt:lpstr>
      <vt:lpstr>Treatment of Inflammatory Bowel Disease: A comprehensive review</vt:lpstr>
      <vt:lpstr>PowerPoint Presentation</vt:lpstr>
      <vt:lpstr>PowerPoint Presentation</vt:lpstr>
      <vt:lpstr>PowerPoint Presentation</vt:lpstr>
      <vt:lpstr>PowerPoint Presentation</vt:lpstr>
      <vt:lpstr>ETIOLOGY</vt:lpstr>
      <vt:lpstr>CLINICAL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EXTRA INTESTINAL MANIFESTATIONS</vt:lpstr>
      <vt:lpstr>PowerPoint Presentation</vt:lpstr>
      <vt:lpstr>PowerPoint Presentation</vt:lpstr>
      <vt:lpstr>PowerPoint Presentation</vt:lpstr>
      <vt:lpstr>PHARMACOLOGICAL INTERVENTION</vt:lpstr>
      <vt:lpstr>Aminosalicylates</vt:lpstr>
      <vt:lpstr>PowerPoint Presentation</vt:lpstr>
      <vt:lpstr>PowerPoint Presentation</vt:lpstr>
      <vt:lpstr>PowerPoint Presentation</vt:lpstr>
      <vt:lpstr>Oral corticosteroids</vt:lpstr>
      <vt:lpstr>PowerPoint Presentation</vt:lpstr>
      <vt:lpstr>PowerPoint Presentation</vt:lpstr>
      <vt:lpstr>PowerPoint Presentation</vt:lpstr>
      <vt:lpstr>Immunomodulators</vt:lpstr>
      <vt:lpstr>Thiopurines</vt:lpstr>
      <vt:lpstr>PowerPoint Presentation</vt:lpstr>
      <vt:lpstr>PowerPoint Presentation</vt:lpstr>
      <vt:lpstr>Methotrexate</vt:lpstr>
      <vt:lpstr>PowerPoint Presentation</vt:lpstr>
      <vt:lpstr>Calcineurin inhibitors</vt:lpstr>
      <vt:lpstr>PowerPoint Presentation</vt:lpstr>
      <vt:lpstr>PowerPoint Presentation</vt:lpstr>
      <vt:lpstr>Biologics</vt:lpstr>
      <vt:lpstr>Anti-TNF Therapy</vt:lpstr>
      <vt:lpstr>PowerPoint Presentation</vt:lpstr>
      <vt:lpstr>PowerPoint Presentation</vt:lpstr>
      <vt:lpstr>PowerPoint Presentation</vt:lpstr>
      <vt:lpstr>Anti-IL-12/23 Therapy</vt:lpstr>
      <vt:lpstr>PowerPoint Presentation</vt:lpstr>
      <vt:lpstr>PowerPoint Presentation</vt:lpstr>
      <vt:lpstr>PowerPoint Presentation</vt:lpstr>
      <vt:lpstr>Anti-integrin therapy</vt:lpstr>
      <vt:lpstr>PowerPoint Presentation</vt:lpstr>
      <vt:lpstr>PowerPoint Presentation</vt:lpstr>
      <vt:lpstr>PowerPoint Presentation</vt:lpstr>
      <vt:lpstr>PowerPoint Presentation</vt:lpstr>
      <vt:lpstr>SMALL MOLECULES</vt:lpstr>
      <vt:lpstr>JAK Inhibitors</vt:lpstr>
      <vt:lpstr>PowerPoint Presentation</vt:lpstr>
      <vt:lpstr>Sphingosine-1-Phosphate Receptor Modulators and Agonists</vt:lpstr>
      <vt:lpstr>SURGICAL TREATMENT</vt:lpstr>
      <vt:lpstr>PowerPoint Presentation</vt:lpstr>
      <vt:lpstr>PowerPoint Presentation</vt:lpstr>
      <vt:lpstr>NOVEL THERAPIES</vt:lpstr>
      <vt:lpstr>Apheresis Therapy</vt:lpstr>
      <vt:lpstr>The Improvement of Intestinal Microecology</vt:lpstr>
      <vt:lpstr>Antibiotics </vt:lpstr>
      <vt:lpstr>Probiotics, Prebiotics, Synbiotics, and Postbiotics </vt:lpstr>
      <vt:lpstr>PowerPoint Presentation</vt:lpstr>
      <vt:lpstr>FMT</vt:lpstr>
      <vt:lpstr>Stem Cell Transplantation</vt:lpstr>
      <vt:lpstr>Exosome therapy</vt:lpstr>
      <vt:lpstr>General measures</vt:lpstr>
      <vt:lpstr>PowerPoint Presentation</vt:lpstr>
      <vt:lpstr>Diet</vt:lpstr>
      <vt:lpstr>PowerPoint Presentation</vt:lpstr>
      <vt:lpstr>DISCUSSION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Treatment of Inflammatory Bowel Disease: A comprehensive review</dc:title>
  <dc:creator>albymaria.jan1@gmail.com</dc:creator>
  <cp:lastModifiedBy>Unknown User</cp:lastModifiedBy>
  <cp:revision>29</cp:revision>
  <dcterms:created xsi:type="dcterms:W3CDTF">2022-03-14T09:32:13Z</dcterms:created>
  <dcterms:modified xsi:type="dcterms:W3CDTF">2022-03-15T21:23:25Z</dcterms:modified>
</cp:coreProperties>
</file>