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63" r:id="rId3"/>
    <p:sldId id="278" r:id="rId4"/>
    <p:sldId id="277" r:id="rId5"/>
    <p:sldId id="256" r:id="rId6"/>
    <p:sldId id="264" r:id="rId7"/>
    <p:sldId id="257" r:id="rId8"/>
    <p:sldId id="265" r:id="rId9"/>
    <p:sldId id="273" r:id="rId10"/>
    <p:sldId id="258" r:id="rId11"/>
    <p:sldId id="259" r:id="rId12"/>
    <p:sldId id="266" r:id="rId13"/>
    <p:sldId id="267" r:id="rId14"/>
    <p:sldId id="268" r:id="rId15"/>
    <p:sldId id="269" r:id="rId16"/>
    <p:sldId id="274" r:id="rId17"/>
    <p:sldId id="261" r:id="rId18"/>
    <p:sldId id="270" r:id="rId19"/>
    <p:sldId id="272" r:id="rId20"/>
    <p:sldId id="271"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57" autoAdjust="0"/>
    <p:restoredTop sz="94660"/>
  </p:normalViewPr>
  <p:slideViewPr>
    <p:cSldViewPr snapToGrid="0">
      <p:cViewPr varScale="1">
        <p:scale>
          <a:sx n="85" d="100"/>
          <a:sy n="85" d="100"/>
        </p:scale>
        <p:origin x="68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tableStyles" Target="tableStyle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484B6-6D4A-F4A3-5E60-28905CA236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1CF5A90-0D67-2FE7-EB1F-8CFE03DD00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EE69F5F-ACC2-D9C3-75A0-94C051D959C6}"/>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5" name="Footer Placeholder 4">
            <a:extLst>
              <a:ext uri="{FF2B5EF4-FFF2-40B4-BE49-F238E27FC236}">
                <a16:creationId xmlns:a16="http://schemas.microsoft.com/office/drawing/2014/main" id="{7853E1BD-4671-74DB-B20A-49A963E6A0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112F37A-D74B-A68B-8957-4E73CF113BA5}"/>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1494608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F144-8A7E-A5C2-47D4-6E9150AE4CB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8B9688A-129F-A5AD-C512-48548CFDC3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3E05693-0978-AC70-5741-2D04FDD400C5}"/>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5" name="Footer Placeholder 4">
            <a:extLst>
              <a:ext uri="{FF2B5EF4-FFF2-40B4-BE49-F238E27FC236}">
                <a16:creationId xmlns:a16="http://schemas.microsoft.com/office/drawing/2014/main" id="{E7667746-2DC4-761F-B134-03077F0758B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D6DDE4C-55EE-AD78-9E84-9843964CCC4F}"/>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244632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32C72-988B-7007-2C9C-49C6DDD2A1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8918825-F048-B377-E727-9C047CECE3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5DDBC4-D510-0619-84C1-40AAEF073F2C}"/>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5" name="Footer Placeholder 4">
            <a:extLst>
              <a:ext uri="{FF2B5EF4-FFF2-40B4-BE49-F238E27FC236}">
                <a16:creationId xmlns:a16="http://schemas.microsoft.com/office/drawing/2014/main" id="{F4470129-7D63-1FB6-E93D-1522A4C856B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3D9BD0-B650-1342-922B-599775F0A3DF}"/>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2690332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408A7-07B8-8A45-E848-6A1DD120CAF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51CF508-9067-66F8-7C47-1468A9EE3E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FAFA6BB-BE4A-B9A0-E6AC-F4F4B58B6B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423E604-819F-64DD-E3F6-62CDBF97F9DD}"/>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6" name="Footer Placeholder 5">
            <a:extLst>
              <a:ext uri="{FF2B5EF4-FFF2-40B4-BE49-F238E27FC236}">
                <a16:creationId xmlns:a16="http://schemas.microsoft.com/office/drawing/2014/main" id="{1EA1E81A-5772-BFE6-A155-7EF634A80DA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23ABA22-8566-B667-8E32-09AF793A5FFE}"/>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2426348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FED56-7EE5-3C60-BADA-DDB170FD8CB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61A46C4-E30F-5707-F0E8-DC9F6B0D83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F37ABC-7FB8-8B66-367F-A111D3BA4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2A8314B-A6E6-49DD-EAA5-F5571C0A94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0EA3D3-D73C-61D7-D8B4-2F48A9BE09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A51EF19-F80D-C05B-1E9F-A11286A1BE05}"/>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8" name="Footer Placeholder 7">
            <a:extLst>
              <a:ext uri="{FF2B5EF4-FFF2-40B4-BE49-F238E27FC236}">
                <a16:creationId xmlns:a16="http://schemas.microsoft.com/office/drawing/2014/main" id="{B799191E-35C5-D4E2-05EA-841EC89C552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9A90C14-D8D2-A286-F721-9C3591D97FE7}"/>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3014103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405B0-4EC6-549D-FB03-FCA5FF43BEE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C355BA2-C5FA-EEEA-BFEB-982C91EEC961}"/>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4" name="Footer Placeholder 3">
            <a:extLst>
              <a:ext uri="{FF2B5EF4-FFF2-40B4-BE49-F238E27FC236}">
                <a16:creationId xmlns:a16="http://schemas.microsoft.com/office/drawing/2014/main" id="{A73D3076-DED9-AB12-8C9D-F52999470B1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C9A38F9-9712-B634-95D0-4FED2DEFF0EC}"/>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94603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719CF7-594F-66E0-22CC-7513D68AF292}"/>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3" name="Footer Placeholder 2">
            <a:extLst>
              <a:ext uri="{FF2B5EF4-FFF2-40B4-BE49-F238E27FC236}">
                <a16:creationId xmlns:a16="http://schemas.microsoft.com/office/drawing/2014/main" id="{09502E80-1233-FE89-FEDA-4410CD76408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41BA2EA-371E-DF6C-271E-9BAC90E16B05}"/>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877493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C2461-C1C4-00BD-745E-A2C1103C3B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217B9B0-AD4B-2D29-3B95-8A367E0400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EA6F5AA-04D7-BB32-A5B5-3FFDE8808A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411990-83A9-872F-C443-F7FA814E27EF}"/>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6" name="Footer Placeholder 5">
            <a:extLst>
              <a:ext uri="{FF2B5EF4-FFF2-40B4-BE49-F238E27FC236}">
                <a16:creationId xmlns:a16="http://schemas.microsoft.com/office/drawing/2014/main" id="{DCB09620-1AFF-98F4-24C0-5938794F6B3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8DFC250-1ECA-F7C0-8418-95BE78577087}"/>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3033495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5E1D2-3D28-C3CA-92A4-47C8B32D70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A87CB24-8F55-3F3D-2216-18B9CB528D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D22923F-5692-0B87-7EA1-D8FD4D3D64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669A99-A2F7-004C-B603-9B0142423F01}"/>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6" name="Footer Placeholder 5">
            <a:extLst>
              <a:ext uri="{FF2B5EF4-FFF2-40B4-BE49-F238E27FC236}">
                <a16:creationId xmlns:a16="http://schemas.microsoft.com/office/drawing/2014/main" id="{631E6BB3-5E51-4475-22E0-FF37EFA4EF2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BE03192-C828-9FB9-9933-15873B9CD6C1}"/>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2310231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7E4CB-8EFF-F0A5-950B-702CF728ADE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BA179BE-A545-CCB7-AD76-E045B023B2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415EA2C-7C69-EDFA-D8E1-58D608B64696}"/>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5" name="Footer Placeholder 4">
            <a:extLst>
              <a:ext uri="{FF2B5EF4-FFF2-40B4-BE49-F238E27FC236}">
                <a16:creationId xmlns:a16="http://schemas.microsoft.com/office/drawing/2014/main" id="{3DF78166-D337-FDB2-9F4E-5601487B82D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8EF4E0B-4FFF-B508-F2A8-F8928FD6D941}"/>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3043093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DAA957-5E51-29A9-0AEC-00E7468AA09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6CDD9AA-3362-CF93-5B8F-9673FAFD15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77F5EF9-E9BC-DDAA-2611-AE9422F1C86B}"/>
              </a:ext>
            </a:extLst>
          </p:cNvPr>
          <p:cNvSpPr>
            <a:spLocks noGrp="1"/>
          </p:cNvSpPr>
          <p:nvPr>
            <p:ph type="dt" sz="half" idx="10"/>
          </p:nvPr>
        </p:nvSpPr>
        <p:spPr/>
        <p:txBody>
          <a:bodyPr/>
          <a:lstStyle/>
          <a:p>
            <a:fld id="{531B8968-6138-4148-9A9F-3EBA8B5C8442}" type="datetimeFigureOut">
              <a:rPr lang="en-IN" smtClean="0"/>
              <a:t>09-04-2023</a:t>
            </a:fld>
            <a:endParaRPr lang="en-IN"/>
          </a:p>
        </p:txBody>
      </p:sp>
      <p:sp>
        <p:nvSpPr>
          <p:cNvPr id="5" name="Footer Placeholder 4">
            <a:extLst>
              <a:ext uri="{FF2B5EF4-FFF2-40B4-BE49-F238E27FC236}">
                <a16:creationId xmlns:a16="http://schemas.microsoft.com/office/drawing/2014/main" id="{9C5673A3-B052-A64C-2EBC-CEDBC6C70D8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F7F1F2F-1CF0-AF59-8E0C-7D2857789E8E}"/>
              </a:ext>
            </a:extLst>
          </p:cNvPr>
          <p:cNvSpPr>
            <a:spLocks noGrp="1"/>
          </p:cNvSpPr>
          <p:nvPr>
            <p:ph type="sldNum" sz="quarter" idx="12"/>
          </p:nvPr>
        </p:nvSpPr>
        <p:spPr/>
        <p:txBody>
          <a:bodyPr/>
          <a:lstStyle/>
          <a:p>
            <a:fld id="{A38E2B4D-368E-47E6-94EC-170A109519EC}" type="slidenum">
              <a:rPr lang="en-IN" smtClean="0"/>
              <a:t>‹#›</a:t>
            </a:fld>
            <a:endParaRPr lang="en-IN"/>
          </a:p>
        </p:txBody>
      </p:sp>
    </p:spTree>
    <p:extLst>
      <p:ext uri="{BB962C8B-B14F-4D97-AF65-F5344CB8AC3E}">
        <p14:creationId xmlns:p14="http://schemas.microsoft.com/office/powerpoint/2010/main" val="1278949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935F2C-5F81-A5D2-7DA9-1A9ABA0F72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1A93FE7-122A-7A1D-122A-7D1AF29F94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0E14E72-60DD-1D7F-62E5-F555BDD47B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1B8968-6138-4148-9A9F-3EBA8B5C8442}" type="datetimeFigureOut">
              <a:rPr lang="en-IN" smtClean="0"/>
              <a:t>09-04-2023</a:t>
            </a:fld>
            <a:endParaRPr lang="en-IN"/>
          </a:p>
        </p:txBody>
      </p:sp>
      <p:sp>
        <p:nvSpPr>
          <p:cNvPr id="5" name="Footer Placeholder 4">
            <a:extLst>
              <a:ext uri="{FF2B5EF4-FFF2-40B4-BE49-F238E27FC236}">
                <a16:creationId xmlns:a16="http://schemas.microsoft.com/office/drawing/2014/main" id="{6EDFC2BB-ABC5-B5DD-6B5D-07D9FCE8D1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F4194E7-793E-F56F-CF64-526BCE69D8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E2B4D-368E-47E6-94EC-170A109519EC}" type="slidenum">
              <a:rPr lang="en-IN" smtClean="0"/>
              <a:t>‹#›</a:t>
            </a:fld>
            <a:endParaRPr lang="en-IN"/>
          </a:p>
        </p:txBody>
      </p:sp>
    </p:spTree>
    <p:extLst>
      <p:ext uri="{BB962C8B-B14F-4D97-AF65-F5344CB8AC3E}">
        <p14:creationId xmlns:p14="http://schemas.microsoft.com/office/powerpoint/2010/main" val="3864184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1.emf"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F3917-60D0-AF02-1D67-1EB331C89102}"/>
              </a:ext>
            </a:extLst>
          </p:cNvPr>
          <p:cNvSpPr>
            <a:spLocks noGrp="1"/>
          </p:cNvSpPr>
          <p:nvPr>
            <p:ph type="ctrTitle"/>
          </p:nvPr>
        </p:nvSpPr>
        <p:spPr/>
        <p:txBody>
          <a:bodyPr>
            <a:normAutofit fontScale="90000"/>
          </a:bodyPr>
          <a:lstStyle/>
          <a:p>
            <a:r>
              <a:rPr lang="en-IN" b="1" dirty="0"/>
              <a:t>TREATMENT STRATEGY FOR RIFAMPICIN SUSCEPTABLE TUBERCULOSIS</a:t>
            </a:r>
          </a:p>
        </p:txBody>
      </p:sp>
      <p:sp>
        <p:nvSpPr>
          <p:cNvPr id="3" name="Subtitle 2">
            <a:extLst>
              <a:ext uri="{FF2B5EF4-FFF2-40B4-BE49-F238E27FC236}">
                <a16:creationId xmlns:a16="http://schemas.microsoft.com/office/drawing/2014/main" id="{E05DA6BA-523B-1749-8EBF-2C7D73E1AF73}"/>
              </a:ext>
            </a:extLst>
          </p:cNvPr>
          <p:cNvSpPr>
            <a:spLocks noGrp="1"/>
          </p:cNvSpPr>
          <p:nvPr>
            <p:ph type="subTitle" idx="1"/>
          </p:nvPr>
        </p:nvSpPr>
        <p:spPr>
          <a:xfrm>
            <a:off x="3484880" y="4678998"/>
            <a:ext cx="10586720" cy="3184842"/>
          </a:xfrm>
        </p:spPr>
        <p:txBody>
          <a:bodyPr/>
          <a:lstStyle/>
          <a:p>
            <a:r>
              <a:rPr lang="en-IN" dirty="0"/>
              <a:t>NEJM ARTICLE DATED 9/3/2023</a:t>
            </a:r>
          </a:p>
          <a:p>
            <a:r>
              <a:rPr lang="en-IN" dirty="0"/>
              <a:t>PRESENTED BY: DR ROBINS ROY</a:t>
            </a:r>
          </a:p>
        </p:txBody>
      </p:sp>
    </p:spTree>
    <p:extLst>
      <p:ext uri="{BB962C8B-B14F-4D97-AF65-F5344CB8AC3E}">
        <p14:creationId xmlns:p14="http://schemas.microsoft.com/office/powerpoint/2010/main" val="1225386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43152-C189-5B23-F3DA-13F02DDFD0CF}"/>
              </a:ext>
            </a:extLst>
          </p:cNvPr>
          <p:cNvSpPr>
            <a:spLocks noGrp="1"/>
          </p:cNvSpPr>
          <p:nvPr>
            <p:ph type="title"/>
          </p:nvPr>
        </p:nvSpPr>
        <p:spPr>
          <a:xfrm>
            <a:off x="2935351" y="0"/>
            <a:ext cx="10515600" cy="1325563"/>
          </a:xfrm>
        </p:spPr>
        <p:txBody>
          <a:bodyPr>
            <a:normAutofit/>
          </a:bodyPr>
          <a:lstStyle/>
          <a:p>
            <a:r>
              <a:rPr lang="en-IN" sz="4800" b="1" dirty="0"/>
              <a:t>INTRODUCTION</a:t>
            </a:r>
          </a:p>
        </p:txBody>
      </p:sp>
      <p:sp>
        <p:nvSpPr>
          <p:cNvPr id="3" name="Content Placeholder 2">
            <a:extLst>
              <a:ext uri="{FF2B5EF4-FFF2-40B4-BE49-F238E27FC236}">
                <a16:creationId xmlns:a16="http://schemas.microsoft.com/office/drawing/2014/main" id="{7CEDBD3F-CE8E-457A-8FCE-5D14920A740C}"/>
              </a:ext>
            </a:extLst>
          </p:cNvPr>
          <p:cNvSpPr>
            <a:spLocks noGrp="1"/>
          </p:cNvSpPr>
          <p:nvPr>
            <p:ph idx="1"/>
          </p:nvPr>
        </p:nvSpPr>
        <p:spPr>
          <a:xfrm>
            <a:off x="0" y="1588399"/>
            <a:ext cx="12192000" cy="5364480"/>
          </a:xfrm>
        </p:spPr>
        <p:txBody>
          <a:bodyPr>
            <a:normAutofit/>
          </a:bodyPr>
          <a:lstStyle/>
          <a:p>
            <a:r>
              <a:rPr lang="en-GB" dirty="0"/>
              <a:t>  </a:t>
            </a:r>
            <a:r>
              <a:rPr lang="en-US" dirty="0"/>
              <a:t>TB remains a major global disease, with an estimated 9 million new TB cases and </a:t>
            </a:r>
            <a:r>
              <a:rPr lang="en-GB" dirty="0"/>
              <a:t>     </a:t>
            </a:r>
          </a:p>
          <a:p>
            <a:pPr marL="0" indent="0">
              <a:buNone/>
            </a:pPr>
            <a:r>
              <a:rPr lang="en-GB" dirty="0"/>
              <a:t>    </a:t>
            </a:r>
            <a:r>
              <a:rPr lang="en-US" dirty="0"/>
              <a:t>1.5 million TB deaths per year. Although multi-drug resistant TB (MDR-TB), </a:t>
            </a:r>
            <a:endParaRPr lang="en-GB" dirty="0"/>
          </a:p>
          <a:p>
            <a:pPr marL="0" indent="0">
              <a:buNone/>
            </a:pPr>
            <a:r>
              <a:rPr lang="en-GB" dirty="0"/>
              <a:t>    </a:t>
            </a:r>
            <a:r>
              <a:rPr lang="en-US" dirty="0"/>
              <a:t>defined as TB with resistance to rifampicin and isoniazid, is an increasing </a:t>
            </a:r>
            <a:endParaRPr lang="en-GB" dirty="0"/>
          </a:p>
          <a:p>
            <a:pPr marL="0" indent="0">
              <a:buNone/>
            </a:pPr>
            <a:r>
              <a:rPr lang="en-GB" dirty="0"/>
              <a:t>    </a:t>
            </a:r>
            <a:r>
              <a:rPr lang="en-US" dirty="0"/>
              <a:t>problem and is complicated and expensive to treat, the large majority of new </a:t>
            </a:r>
            <a:endParaRPr lang="en-GB" dirty="0"/>
          </a:p>
          <a:p>
            <a:pPr marL="0" indent="0">
              <a:buNone/>
            </a:pPr>
            <a:r>
              <a:rPr lang="en-GB" dirty="0"/>
              <a:t>    </a:t>
            </a:r>
            <a:r>
              <a:rPr lang="en-US" dirty="0"/>
              <a:t>cases of TB are drug-sensitive (DS-TB). Improving the treatment of DS-TB is likely </a:t>
            </a:r>
            <a:endParaRPr lang="en-GB" dirty="0"/>
          </a:p>
          <a:p>
            <a:pPr marL="0" indent="0">
              <a:buNone/>
            </a:pPr>
            <a:r>
              <a:rPr lang="en-GB" dirty="0"/>
              <a:t>    </a:t>
            </a:r>
            <a:r>
              <a:rPr lang="en-US" dirty="0"/>
              <a:t>to bring important global health benefits both by directly improving outcomes of </a:t>
            </a:r>
            <a:endParaRPr lang="en-GB" dirty="0"/>
          </a:p>
          <a:p>
            <a:pPr marL="0" indent="0">
              <a:buNone/>
            </a:pPr>
            <a:r>
              <a:rPr lang="en-GB" dirty="0"/>
              <a:t>    </a:t>
            </a:r>
            <a:r>
              <a:rPr lang="en-US" dirty="0"/>
              <a:t>patients and by preventing the generation of new cases of MDR-TB </a:t>
            </a:r>
          </a:p>
          <a:p>
            <a:endParaRPr lang="en-IN" dirty="0"/>
          </a:p>
        </p:txBody>
      </p:sp>
    </p:spTree>
    <p:extLst>
      <p:ext uri="{BB962C8B-B14F-4D97-AF65-F5344CB8AC3E}">
        <p14:creationId xmlns:p14="http://schemas.microsoft.com/office/powerpoint/2010/main" val="2165237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05051-23E3-1D39-ACF5-C17B1CDCD8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981C8D3-F18C-5FFB-7CC2-524CFEDF9104}"/>
              </a:ext>
            </a:extLst>
          </p:cNvPr>
          <p:cNvSpPr>
            <a:spLocks noGrp="1"/>
          </p:cNvSpPr>
          <p:nvPr>
            <p:ph idx="1"/>
          </p:nvPr>
        </p:nvSpPr>
        <p:spPr/>
        <p:txBody>
          <a:bodyPr/>
          <a:lstStyle/>
          <a:p>
            <a:r>
              <a:rPr lang="en-US" dirty="0"/>
              <a:t>For more than four decades, the global standard treatment for drug-</a:t>
            </a:r>
            <a:endParaRPr lang="en-GB" dirty="0"/>
          </a:p>
          <a:p>
            <a:pPr marL="0" indent="0">
              <a:buNone/>
            </a:pPr>
            <a:r>
              <a:rPr lang="en-GB" dirty="0"/>
              <a:t>  </a:t>
            </a:r>
            <a:r>
              <a:rPr lang="en-US" dirty="0"/>
              <a:t>susceptible pulmonary tuberculosis has been a 6-month rifampin-</a:t>
            </a:r>
            <a:endParaRPr lang="en-GB" dirty="0"/>
          </a:p>
          <a:p>
            <a:pPr marL="0" indent="0">
              <a:buNone/>
            </a:pPr>
            <a:r>
              <a:rPr lang="en-GB" dirty="0"/>
              <a:t>  </a:t>
            </a:r>
            <a:r>
              <a:rPr lang="en-US" dirty="0"/>
              <a:t>based regimen. Although the majority of patients can be cured with </a:t>
            </a:r>
            <a:endParaRPr lang="en-GB" dirty="0"/>
          </a:p>
          <a:p>
            <a:pPr marL="0" indent="0">
              <a:buNone/>
            </a:pPr>
            <a:r>
              <a:rPr lang="en-GB" dirty="0"/>
              <a:t>  </a:t>
            </a:r>
            <a:r>
              <a:rPr lang="en-US" dirty="0"/>
              <a:t>much shorter treatment. Patients often fail to adhere to the long </a:t>
            </a:r>
            <a:endParaRPr lang="en-GB" dirty="0"/>
          </a:p>
          <a:p>
            <a:pPr marL="0" indent="0">
              <a:buNone/>
            </a:pPr>
            <a:r>
              <a:rPr lang="en-GB" dirty="0"/>
              <a:t>  </a:t>
            </a:r>
            <a:r>
              <a:rPr lang="en-US" dirty="0"/>
              <a:t>treatment, leading to poor clinical outcomes including drug resistance, </a:t>
            </a:r>
            <a:endParaRPr lang="en-GB" dirty="0"/>
          </a:p>
          <a:p>
            <a:pPr marL="0" indent="0">
              <a:buNone/>
            </a:pPr>
            <a:r>
              <a:rPr lang="en-GB" dirty="0"/>
              <a:t>  </a:t>
            </a:r>
            <a:r>
              <a:rPr lang="en-US" dirty="0"/>
              <a:t>which is expensive and difficult to treat. </a:t>
            </a:r>
          </a:p>
          <a:p>
            <a:pPr marL="0" indent="0">
              <a:buNone/>
            </a:pPr>
            <a:r>
              <a:rPr lang="en-US" dirty="0"/>
              <a:t>. </a:t>
            </a:r>
          </a:p>
        </p:txBody>
      </p:sp>
    </p:spTree>
    <p:extLst>
      <p:ext uri="{BB962C8B-B14F-4D97-AF65-F5344CB8AC3E}">
        <p14:creationId xmlns:p14="http://schemas.microsoft.com/office/powerpoint/2010/main" val="1621080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E76F0-73F7-5B4F-6326-023F847753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83509EB-4EB5-7C36-B300-DCF113F5BC0C}"/>
              </a:ext>
            </a:extLst>
          </p:cNvPr>
          <p:cNvSpPr>
            <a:spLocks noGrp="1"/>
          </p:cNvSpPr>
          <p:nvPr>
            <p:ph idx="1"/>
          </p:nvPr>
        </p:nvSpPr>
        <p:spPr/>
        <p:txBody>
          <a:bodyPr/>
          <a:lstStyle/>
          <a:p>
            <a:pPr marL="0" indent="0">
              <a:buNone/>
            </a:pPr>
            <a:r>
              <a:rPr lang="en-US" dirty="0"/>
              <a:t>It is hypothesized that a strategy involving initial treatment with an 8-</a:t>
            </a:r>
            <a:endParaRPr lang="en-GB" dirty="0"/>
          </a:p>
          <a:p>
            <a:pPr marL="0" indent="0">
              <a:buNone/>
            </a:pPr>
            <a:r>
              <a:rPr lang="en-US" dirty="0"/>
              <a:t>week regimen, extended treatment for persistent clinical disease, </a:t>
            </a:r>
            <a:endParaRPr lang="en-GB" dirty="0"/>
          </a:p>
          <a:p>
            <a:pPr marL="0" indent="0">
              <a:buNone/>
            </a:pPr>
            <a:r>
              <a:rPr lang="en-US" dirty="0"/>
              <a:t>follow-up after treatment, and prompt retreatment for the minority </a:t>
            </a:r>
            <a:endParaRPr lang="en-GB" dirty="0"/>
          </a:p>
          <a:p>
            <a:pPr marL="0" indent="0">
              <a:buNone/>
            </a:pPr>
            <a:r>
              <a:rPr lang="en-US" dirty="0"/>
              <a:t>of persons who have a relapse might lead to long-term efficacy that </a:t>
            </a:r>
            <a:endParaRPr lang="en-GB" dirty="0"/>
          </a:p>
          <a:p>
            <a:pPr marL="0" indent="0">
              <a:buNone/>
            </a:pPr>
            <a:r>
              <a:rPr lang="en-US" dirty="0"/>
              <a:t>would be </a:t>
            </a:r>
            <a:r>
              <a:rPr lang="en-US" dirty="0" err="1"/>
              <a:t>noninferior</a:t>
            </a:r>
            <a:r>
              <a:rPr lang="en-US" dirty="0"/>
              <a:t> to that of standard treatment, along with a </a:t>
            </a:r>
            <a:endParaRPr lang="en-GB" dirty="0"/>
          </a:p>
          <a:p>
            <a:pPr marL="0" indent="0">
              <a:buNone/>
            </a:pPr>
            <a:r>
              <a:rPr lang="en-US" dirty="0"/>
              <a:t>reduced total duration of treatment and other secondary advantages </a:t>
            </a:r>
            <a:endParaRPr lang="en-GB" dirty="0"/>
          </a:p>
          <a:p>
            <a:pPr marL="0" indent="0">
              <a:buNone/>
            </a:pPr>
            <a:r>
              <a:rPr lang="en-US" dirty="0"/>
              <a:t>for persons with tuberculosis and for treatment programs.</a:t>
            </a:r>
          </a:p>
        </p:txBody>
      </p:sp>
    </p:spTree>
    <p:extLst>
      <p:ext uri="{BB962C8B-B14F-4D97-AF65-F5344CB8AC3E}">
        <p14:creationId xmlns:p14="http://schemas.microsoft.com/office/powerpoint/2010/main" val="4059686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AA4FF-6686-D147-9C1A-C588092D25E1}"/>
              </a:ext>
            </a:extLst>
          </p:cNvPr>
          <p:cNvSpPr>
            <a:spLocks noGrp="1"/>
          </p:cNvSpPr>
          <p:nvPr>
            <p:ph type="ctrTitle"/>
          </p:nvPr>
        </p:nvSpPr>
        <p:spPr>
          <a:xfrm>
            <a:off x="2407023" y="1057836"/>
            <a:ext cx="7377953" cy="878541"/>
          </a:xfrm>
        </p:spPr>
        <p:txBody>
          <a:bodyPr>
            <a:normAutofit fontScale="90000"/>
          </a:bodyPr>
          <a:lstStyle/>
          <a:p>
            <a:r>
              <a:rPr lang="en-IN" b="1" dirty="0"/>
              <a:t>TRIAL DESIGN</a:t>
            </a:r>
            <a:br>
              <a:rPr lang="en-IN" dirty="0"/>
            </a:br>
            <a:endParaRPr lang="en-IN" dirty="0"/>
          </a:p>
        </p:txBody>
      </p:sp>
      <p:sp>
        <p:nvSpPr>
          <p:cNvPr id="3" name="Subtitle 2">
            <a:extLst>
              <a:ext uri="{FF2B5EF4-FFF2-40B4-BE49-F238E27FC236}">
                <a16:creationId xmlns:a16="http://schemas.microsoft.com/office/drawing/2014/main" id="{A339A12E-B80B-6D59-8058-6F794795A1AF}"/>
              </a:ext>
            </a:extLst>
          </p:cNvPr>
          <p:cNvSpPr>
            <a:spLocks noGrp="1"/>
          </p:cNvSpPr>
          <p:nvPr>
            <p:ph type="subTitle" idx="1"/>
          </p:nvPr>
        </p:nvSpPr>
        <p:spPr>
          <a:xfrm>
            <a:off x="708212" y="1676400"/>
            <a:ext cx="11385176" cy="5190565"/>
          </a:xfrm>
        </p:spPr>
        <p:txBody>
          <a:bodyPr/>
          <a:lstStyle/>
          <a:p>
            <a:r>
              <a:rPr lang="en-US" dirty="0"/>
              <a:t> To evaluate a treatment strategy for tuberculosis,  conducted the Two-Month Regimens </a:t>
            </a:r>
            <a:endParaRPr lang="en-GB" dirty="0"/>
          </a:p>
          <a:p>
            <a:endParaRPr lang="en-GB" dirty="0"/>
          </a:p>
          <a:p>
            <a:r>
              <a:rPr lang="en-US" dirty="0"/>
              <a:t>Using Novel Combinations to Augment Treatment Effectiveness for Drug-Sensitive </a:t>
            </a:r>
            <a:endParaRPr lang="en-GB" dirty="0"/>
          </a:p>
          <a:p>
            <a:endParaRPr lang="en-GB" dirty="0"/>
          </a:p>
          <a:p>
            <a:r>
              <a:rPr lang="en-US" dirty="0"/>
              <a:t>Tuberculosis (</a:t>
            </a:r>
            <a:r>
              <a:rPr lang="en-US" b="1" dirty="0"/>
              <a:t>TRUNCATE-TB</a:t>
            </a:r>
            <a:r>
              <a:rPr lang="en-US" dirty="0"/>
              <a:t>) trial, a seamless phase 2–3, prospective, multicenter, </a:t>
            </a:r>
            <a:endParaRPr lang="en-GB" dirty="0"/>
          </a:p>
          <a:p>
            <a:endParaRPr lang="en-GB" dirty="0"/>
          </a:p>
          <a:p>
            <a:r>
              <a:rPr lang="en-US" dirty="0"/>
              <a:t>international, adaptive, multigroup, multistage, randomized, open-label, </a:t>
            </a:r>
            <a:r>
              <a:rPr lang="en-US" dirty="0" err="1"/>
              <a:t>noninferiority</a:t>
            </a:r>
            <a:r>
              <a:rPr lang="en-US" dirty="0"/>
              <a:t> </a:t>
            </a:r>
            <a:endParaRPr lang="en-GB" dirty="0"/>
          </a:p>
          <a:p>
            <a:endParaRPr lang="en-GB" dirty="0"/>
          </a:p>
          <a:p>
            <a:r>
              <a:rPr lang="en-US" dirty="0"/>
              <a:t>trial with a 96-week follow-up period.</a:t>
            </a:r>
          </a:p>
          <a:p>
            <a:r>
              <a:rPr lang="en-US" dirty="0"/>
              <a:t> </a:t>
            </a:r>
            <a:endParaRPr lang="en-IN" dirty="0"/>
          </a:p>
        </p:txBody>
      </p:sp>
    </p:spTree>
    <p:extLst>
      <p:ext uri="{BB962C8B-B14F-4D97-AF65-F5344CB8AC3E}">
        <p14:creationId xmlns:p14="http://schemas.microsoft.com/office/powerpoint/2010/main" val="35219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40F06-C1A0-E694-8BFB-CD30D469527B}"/>
              </a:ext>
            </a:extLst>
          </p:cNvPr>
          <p:cNvSpPr>
            <a:spLocks noGrp="1"/>
          </p:cNvSpPr>
          <p:nvPr>
            <p:ph type="title"/>
          </p:nvPr>
        </p:nvSpPr>
        <p:spPr>
          <a:xfrm>
            <a:off x="2866247" y="376985"/>
            <a:ext cx="10515600" cy="1325563"/>
          </a:xfrm>
        </p:spPr>
        <p:txBody>
          <a:bodyPr/>
          <a:lstStyle/>
          <a:p>
            <a:r>
              <a:rPr lang="en-IN" b="1" dirty="0"/>
              <a:t>INCLUSION CRITERIA</a:t>
            </a:r>
          </a:p>
        </p:txBody>
      </p:sp>
      <p:sp>
        <p:nvSpPr>
          <p:cNvPr id="3" name="Content Placeholder 2">
            <a:extLst>
              <a:ext uri="{FF2B5EF4-FFF2-40B4-BE49-F238E27FC236}">
                <a16:creationId xmlns:a16="http://schemas.microsoft.com/office/drawing/2014/main" id="{151D2336-89C7-989F-B44F-F66D9D87F6D1}"/>
              </a:ext>
            </a:extLst>
          </p:cNvPr>
          <p:cNvSpPr>
            <a:spLocks noGrp="1"/>
          </p:cNvSpPr>
          <p:nvPr>
            <p:ph idx="1"/>
          </p:nvPr>
        </p:nvSpPr>
        <p:spPr>
          <a:xfrm>
            <a:off x="1676400" y="2224556"/>
            <a:ext cx="10515600" cy="4351338"/>
          </a:xfrm>
        </p:spPr>
        <p:txBody>
          <a:bodyPr/>
          <a:lstStyle/>
          <a:p>
            <a:pPr marL="0" indent="0">
              <a:buNone/>
            </a:pPr>
            <a:r>
              <a:rPr lang="en-GB" dirty="0"/>
              <a:t>     1 </a:t>
            </a:r>
            <a:r>
              <a:rPr lang="en-US" dirty="0"/>
              <a:t>Age 18 to 65 years</a:t>
            </a:r>
          </a:p>
          <a:p>
            <a:pPr marL="0" indent="0">
              <a:buNone/>
            </a:pPr>
            <a:r>
              <a:rPr lang="en-GB" dirty="0"/>
              <a:t>     2 </a:t>
            </a:r>
            <a:r>
              <a:rPr lang="en-US" dirty="0"/>
              <a:t>Clinical symptoms consistent with pulmonary TB and/or evidence </a:t>
            </a:r>
            <a:r>
              <a:rPr lang="en-GB" dirty="0"/>
              <a:t>       </a:t>
            </a:r>
          </a:p>
          <a:p>
            <a:pPr marL="0" indent="0">
              <a:buNone/>
            </a:pPr>
            <a:r>
              <a:rPr lang="en-GB" dirty="0"/>
              <a:t>        </a:t>
            </a:r>
            <a:r>
              <a:rPr lang="en-US" dirty="0"/>
              <a:t>of pulmonary TB on CXR </a:t>
            </a:r>
          </a:p>
          <a:p>
            <a:pPr marL="0" indent="0">
              <a:buNone/>
            </a:pPr>
            <a:r>
              <a:rPr lang="en-GB" dirty="0"/>
              <a:t>    </a:t>
            </a:r>
            <a:r>
              <a:rPr lang="en-US" dirty="0"/>
              <a:t>3. Sputum GeneXpert test positive </a:t>
            </a:r>
          </a:p>
          <a:p>
            <a:pPr marL="0" indent="0">
              <a:buNone/>
            </a:pPr>
            <a:r>
              <a:rPr lang="en-GB" dirty="0"/>
              <a:t>    </a:t>
            </a:r>
            <a:r>
              <a:rPr lang="en-US" dirty="0"/>
              <a:t>4. Willing to comply with the study visits and procedure</a:t>
            </a:r>
            <a:endParaRPr lang="en-IN" dirty="0"/>
          </a:p>
        </p:txBody>
      </p:sp>
    </p:spTree>
    <p:extLst>
      <p:ext uri="{BB962C8B-B14F-4D97-AF65-F5344CB8AC3E}">
        <p14:creationId xmlns:p14="http://schemas.microsoft.com/office/powerpoint/2010/main" val="119798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413AE-3891-030F-3889-23D2969539E0}"/>
              </a:ext>
            </a:extLst>
          </p:cNvPr>
          <p:cNvSpPr>
            <a:spLocks noGrp="1"/>
          </p:cNvSpPr>
          <p:nvPr>
            <p:ph type="title"/>
          </p:nvPr>
        </p:nvSpPr>
        <p:spPr>
          <a:xfrm>
            <a:off x="944939" y="0"/>
            <a:ext cx="10515600" cy="1325563"/>
          </a:xfrm>
        </p:spPr>
        <p:txBody>
          <a:bodyPr>
            <a:normAutofit/>
          </a:bodyPr>
          <a:lstStyle/>
          <a:p>
            <a:r>
              <a:rPr lang="en-IN" sz="4000" b="1" dirty="0"/>
              <a:t>RANDOMIZATION AND TREATMENT STRATERGY</a:t>
            </a:r>
          </a:p>
        </p:txBody>
      </p:sp>
      <p:sp>
        <p:nvSpPr>
          <p:cNvPr id="3" name="Content Placeholder 2">
            <a:extLst>
              <a:ext uri="{FF2B5EF4-FFF2-40B4-BE49-F238E27FC236}">
                <a16:creationId xmlns:a16="http://schemas.microsoft.com/office/drawing/2014/main" id="{7C1EE28F-0533-1064-354D-7589EAC1BFA1}"/>
              </a:ext>
            </a:extLst>
          </p:cNvPr>
          <p:cNvSpPr>
            <a:spLocks noGrp="1"/>
          </p:cNvSpPr>
          <p:nvPr>
            <p:ph idx="1"/>
          </p:nvPr>
        </p:nvSpPr>
        <p:spPr>
          <a:xfrm>
            <a:off x="106740" y="1284380"/>
            <a:ext cx="11806518" cy="5208495"/>
          </a:xfrm>
        </p:spPr>
        <p:txBody>
          <a:bodyPr>
            <a:normAutofit/>
          </a:bodyPr>
          <a:lstStyle/>
          <a:p>
            <a:pPr marL="0" indent="0">
              <a:buNone/>
            </a:pPr>
            <a:endParaRPr lang="en-GB" dirty="0"/>
          </a:p>
          <a:p>
            <a:pPr marL="0" indent="0" algn="ctr">
              <a:buNone/>
            </a:pPr>
            <a:r>
              <a:rPr lang="en-US" dirty="0"/>
              <a:t>Participants were randomly assigned to undergo either standard treatment or a </a:t>
            </a:r>
            <a:endParaRPr lang="en-GB" dirty="0"/>
          </a:p>
          <a:p>
            <a:pPr marL="0" indent="0" algn="ctr">
              <a:buNone/>
            </a:pPr>
            <a:r>
              <a:rPr lang="en-US" dirty="0"/>
              <a:t>strategy</a:t>
            </a:r>
            <a:r>
              <a:rPr lang="en-GB" dirty="0"/>
              <a:t> </a:t>
            </a:r>
            <a:r>
              <a:rPr lang="en-US" dirty="0"/>
              <a:t>involving initial treatment with an 8-week regimen, </a:t>
            </a:r>
            <a:endParaRPr lang="en-GB" b="1" dirty="0"/>
          </a:p>
          <a:p>
            <a:pPr marL="514350" indent="-514350" algn="ctr">
              <a:buAutoNum type="arabicParenR"/>
            </a:pPr>
            <a:endParaRPr lang="en-GB" b="1" dirty="0"/>
          </a:p>
          <a:p>
            <a:pPr marL="514350" indent="-514350" algn="ctr">
              <a:buAutoNum type="arabicParenR"/>
            </a:pPr>
            <a:r>
              <a:rPr lang="en-IN" b="1" dirty="0"/>
              <a:t>The standard TB management strategy </a:t>
            </a:r>
            <a:endParaRPr lang="en-GB" b="1" dirty="0"/>
          </a:p>
          <a:p>
            <a:pPr marL="0" indent="0" algn="ctr">
              <a:buNone/>
            </a:pPr>
            <a:r>
              <a:rPr lang="en-GB" dirty="0"/>
              <a:t>  </a:t>
            </a:r>
            <a:r>
              <a:rPr lang="en-IN" dirty="0"/>
              <a:t>6 month (24 week) standard treatment regimen and treatment of relapses with a 6 to 8 month re-treatment regimen. </a:t>
            </a:r>
            <a:endParaRPr lang="en-GB" dirty="0"/>
          </a:p>
          <a:p>
            <a:pPr marL="0" indent="0" algn="ctr">
              <a:buNone/>
            </a:pPr>
            <a:r>
              <a:rPr lang="en-GB" dirty="0"/>
              <a:t>   </a:t>
            </a:r>
            <a:r>
              <a:rPr lang="en-IN" dirty="0"/>
              <a:t>The standard treatment regimen comprises 4 drugs </a:t>
            </a:r>
            <a:endParaRPr lang="en-GB" dirty="0"/>
          </a:p>
          <a:p>
            <a:pPr marL="0" indent="0" algn="ctr">
              <a:buNone/>
            </a:pPr>
            <a:r>
              <a:rPr lang="en-GB" dirty="0"/>
              <a:t> </a:t>
            </a:r>
            <a:r>
              <a:rPr lang="en-GB" b="1" dirty="0"/>
              <a:t>Arm A </a:t>
            </a:r>
            <a:r>
              <a:rPr lang="en-GB" dirty="0"/>
              <a:t> 8 week  </a:t>
            </a:r>
            <a:r>
              <a:rPr lang="en-IN" dirty="0" err="1"/>
              <a:t>rifampici</a:t>
            </a:r>
            <a:r>
              <a:rPr lang="en-GB" dirty="0"/>
              <a:t>n</a:t>
            </a:r>
            <a:r>
              <a:rPr lang="en-IN" dirty="0"/>
              <a:t>(10mg/kg), isoniazid, pyrazinamide, ethambutol, then </a:t>
            </a:r>
            <a:endParaRPr lang="en-GB" dirty="0"/>
          </a:p>
          <a:p>
            <a:pPr marL="0" indent="0" algn="ctr">
              <a:buNone/>
            </a:pPr>
            <a:r>
              <a:rPr lang="en-GB" dirty="0"/>
              <a:t> 16 week  </a:t>
            </a:r>
            <a:r>
              <a:rPr lang="en-IN" dirty="0"/>
              <a:t>rifampicin, isoniazid</a:t>
            </a:r>
            <a:r>
              <a:rPr lang="en-GB" dirty="0"/>
              <a:t> , ethambutol</a:t>
            </a:r>
            <a:endParaRPr lang="en-US" dirty="0"/>
          </a:p>
        </p:txBody>
      </p:sp>
    </p:spTree>
    <p:extLst>
      <p:ext uri="{BB962C8B-B14F-4D97-AF65-F5344CB8AC3E}">
        <p14:creationId xmlns:p14="http://schemas.microsoft.com/office/powerpoint/2010/main" val="3028297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5671C-BFD1-8BB0-ED04-2F3233E1D7E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119D5C2-CF4A-1594-4C4D-6E9582AB3A4B}"/>
              </a:ext>
            </a:extLst>
          </p:cNvPr>
          <p:cNvSpPr>
            <a:spLocks noGrp="1"/>
          </p:cNvSpPr>
          <p:nvPr>
            <p:ph idx="1"/>
          </p:nvPr>
        </p:nvSpPr>
        <p:spPr>
          <a:xfrm>
            <a:off x="207548" y="731408"/>
            <a:ext cx="11776903" cy="5032375"/>
          </a:xfrm>
        </p:spPr>
        <p:txBody>
          <a:bodyPr>
            <a:normAutofit fontScale="92500" lnSpcReduction="20000"/>
          </a:bodyPr>
          <a:lstStyle/>
          <a:p>
            <a:pPr marL="0" indent="0">
              <a:buNone/>
            </a:pPr>
            <a:r>
              <a:rPr lang="en-GB" b="1" dirty="0"/>
              <a:t>                             2) </a:t>
            </a:r>
            <a:r>
              <a:rPr lang="en-IN" b="1" dirty="0"/>
              <a:t>TRUNCATE-TB management strategy</a:t>
            </a:r>
            <a:r>
              <a:rPr lang="en-IN" dirty="0"/>
              <a:t> </a:t>
            </a:r>
            <a:endParaRPr lang="en-GB" dirty="0"/>
          </a:p>
          <a:p>
            <a:pPr marL="0" indent="0">
              <a:buNone/>
            </a:pPr>
            <a:r>
              <a:rPr lang="en-GB" dirty="0"/>
              <a:t>    </a:t>
            </a:r>
          </a:p>
          <a:p>
            <a:pPr marL="0" indent="0">
              <a:buNone/>
            </a:pPr>
            <a:r>
              <a:rPr lang="en-GB" dirty="0"/>
              <a:t>    </a:t>
            </a:r>
            <a:r>
              <a:rPr lang="en-IN" dirty="0"/>
              <a:t>2 month (8 week) boosted treatment regimen, close monitoring after </a:t>
            </a:r>
            <a:endParaRPr lang="en-GB" dirty="0"/>
          </a:p>
          <a:p>
            <a:pPr marL="0" indent="0">
              <a:buNone/>
            </a:pPr>
            <a:r>
              <a:rPr lang="en-GB" dirty="0"/>
              <a:t>    </a:t>
            </a:r>
            <a:r>
              <a:rPr lang="en-IN" dirty="0"/>
              <a:t>treatment, and treatment of relapses with a 6-month standard treatment </a:t>
            </a:r>
            <a:endParaRPr lang="en-GB" dirty="0"/>
          </a:p>
          <a:p>
            <a:pPr marL="0" indent="0">
              <a:buNone/>
            </a:pPr>
            <a:r>
              <a:rPr lang="en-GB" dirty="0"/>
              <a:t>    </a:t>
            </a:r>
            <a:r>
              <a:rPr lang="en-IN" dirty="0"/>
              <a:t>regimen.</a:t>
            </a:r>
            <a:endParaRPr lang="en-GB" dirty="0"/>
          </a:p>
          <a:p>
            <a:pPr marL="0" indent="0">
              <a:buNone/>
            </a:pPr>
            <a:r>
              <a:rPr lang="en-IN" dirty="0"/>
              <a:t> </a:t>
            </a:r>
            <a:r>
              <a:rPr lang="en-GB" dirty="0"/>
              <a:t>   </a:t>
            </a:r>
            <a:r>
              <a:rPr lang="en-IN" dirty="0"/>
              <a:t>The boosted treatment regimens comprise 5 drugs, including modifications </a:t>
            </a:r>
            <a:r>
              <a:rPr lang="en-GB" dirty="0"/>
              <a:t>  </a:t>
            </a:r>
          </a:p>
          <a:p>
            <a:pPr marL="0" indent="0">
              <a:buNone/>
            </a:pPr>
            <a:r>
              <a:rPr lang="en-GB" dirty="0"/>
              <a:t>    </a:t>
            </a:r>
            <a:r>
              <a:rPr lang="en-IN" dirty="0"/>
              <a:t>to the standard regimen intended to increase sterilising activity:</a:t>
            </a:r>
            <a:endParaRPr lang="en-GB" dirty="0"/>
          </a:p>
          <a:p>
            <a:pPr marL="0" indent="0">
              <a:buNone/>
            </a:pPr>
            <a:endParaRPr lang="en-GB" dirty="0"/>
          </a:p>
          <a:p>
            <a:pPr marL="0" indent="0">
              <a:buNone/>
            </a:pPr>
            <a:r>
              <a:rPr lang="en-GB" dirty="0"/>
              <a:t>   </a:t>
            </a:r>
            <a:r>
              <a:rPr lang="en-IN" dirty="0"/>
              <a:t> </a:t>
            </a:r>
            <a:r>
              <a:rPr lang="en-IN" b="1" dirty="0"/>
              <a:t>Arm B: </a:t>
            </a:r>
            <a:r>
              <a:rPr lang="en-IN" dirty="0"/>
              <a:t>8 weeks rifampicin (35mg/kg), isoniazid, pyrazinamide, ethambutol, </a:t>
            </a:r>
            <a:endParaRPr lang="en-GB" dirty="0"/>
          </a:p>
          <a:p>
            <a:pPr marL="0" indent="0">
              <a:buNone/>
            </a:pPr>
            <a:r>
              <a:rPr lang="en-GB" dirty="0"/>
              <a:t>    </a:t>
            </a:r>
            <a:r>
              <a:rPr lang="en-IN" dirty="0"/>
              <a:t>linezolid</a:t>
            </a:r>
          </a:p>
          <a:p>
            <a:endParaRPr lang="en-IN" dirty="0"/>
          </a:p>
          <a:p>
            <a:pPr marL="0" indent="0">
              <a:buNone/>
            </a:pPr>
            <a:r>
              <a:rPr lang="en-GB" b="1" dirty="0"/>
              <a:t>   </a:t>
            </a:r>
            <a:r>
              <a:rPr lang="en-IN" b="1" dirty="0"/>
              <a:t>Arm </a:t>
            </a:r>
            <a:r>
              <a:rPr lang="en-GB" b="1" dirty="0"/>
              <a:t>C</a:t>
            </a:r>
            <a:r>
              <a:rPr lang="en-IN" b="1" dirty="0"/>
              <a:t>:</a:t>
            </a:r>
            <a:r>
              <a:rPr lang="en-IN" dirty="0"/>
              <a:t> 8 weeks isoniazid, pyrazinamide, ethambutol, linezolid, </a:t>
            </a:r>
            <a:r>
              <a:rPr lang="en-IN" dirty="0" err="1"/>
              <a:t>bedaquiline</a:t>
            </a:r>
            <a:endParaRPr lang="en-IN" dirty="0"/>
          </a:p>
        </p:txBody>
      </p:sp>
    </p:spTree>
    <p:extLst>
      <p:ext uri="{BB962C8B-B14F-4D97-AF65-F5344CB8AC3E}">
        <p14:creationId xmlns:p14="http://schemas.microsoft.com/office/powerpoint/2010/main" val="4261331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E0220-FF33-7683-BE9B-E476A8BBE901}"/>
              </a:ext>
            </a:extLst>
          </p:cNvPr>
          <p:cNvSpPr>
            <a:spLocks noGrp="1"/>
          </p:cNvSpPr>
          <p:nvPr>
            <p:ph type="ctrTitle"/>
          </p:nvPr>
        </p:nvSpPr>
        <p:spPr>
          <a:xfrm>
            <a:off x="0" y="0"/>
            <a:ext cx="12192000" cy="4683760"/>
          </a:xfrm>
        </p:spPr>
        <p:txBody>
          <a:bodyPr/>
          <a:lstStyle/>
          <a:p>
            <a:endParaRPr lang="en-IN" dirty="0"/>
          </a:p>
        </p:txBody>
      </p:sp>
      <p:sp>
        <p:nvSpPr>
          <p:cNvPr id="3" name="Subtitle 2">
            <a:extLst>
              <a:ext uri="{FF2B5EF4-FFF2-40B4-BE49-F238E27FC236}">
                <a16:creationId xmlns:a16="http://schemas.microsoft.com/office/drawing/2014/main" id="{F750433D-0BDF-473D-7A55-FD5BC9005914}"/>
              </a:ext>
            </a:extLst>
          </p:cNvPr>
          <p:cNvSpPr>
            <a:spLocks noGrp="1"/>
          </p:cNvSpPr>
          <p:nvPr>
            <p:ph type="subTitle" idx="1"/>
          </p:nvPr>
        </p:nvSpPr>
        <p:spPr>
          <a:xfrm>
            <a:off x="11033760" y="3578801"/>
            <a:ext cx="487680" cy="1655762"/>
          </a:xfrm>
        </p:spPr>
        <p:txBody>
          <a:bodyPr/>
          <a:lstStyle/>
          <a:p>
            <a:endParaRPr lang="en-IN" dirty="0"/>
          </a:p>
        </p:txBody>
      </p:sp>
      <p:pic>
        <p:nvPicPr>
          <p:cNvPr id="5" name="Picture 4">
            <a:extLst>
              <a:ext uri="{FF2B5EF4-FFF2-40B4-BE49-F238E27FC236}">
                <a16:creationId xmlns:a16="http://schemas.microsoft.com/office/drawing/2014/main" id="{0C596643-4547-6FF5-5B39-7C6074295CEB}"/>
              </a:ext>
            </a:extLst>
          </p:cNvPr>
          <p:cNvPicPr>
            <a:picLocks noChangeAspect="1"/>
          </p:cNvPicPr>
          <p:nvPr/>
        </p:nvPicPr>
        <p:blipFill>
          <a:blip r:embed="rId2"/>
          <a:stretch>
            <a:fillRect/>
          </a:stretch>
        </p:blipFill>
        <p:spPr>
          <a:xfrm>
            <a:off x="914400" y="780876"/>
            <a:ext cx="10017760" cy="5985683"/>
          </a:xfrm>
          <a:prstGeom prst="rect">
            <a:avLst/>
          </a:prstGeom>
        </p:spPr>
      </p:pic>
    </p:spTree>
    <p:extLst>
      <p:ext uri="{BB962C8B-B14F-4D97-AF65-F5344CB8AC3E}">
        <p14:creationId xmlns:p14="http://schemas.microsoft.com/office/powerpoint/2010/main" val="240133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6B621-F431-0F5F-146F-23179010640F}"/>
              </a:ext>
            </a:extLst>
          </p:cNvPr>
          <p:cNvSpPr>
            <a:spLocks noGrp="1"/>
          </p:cNvSpPr>
          <p:nvPr>
            <p:ph type="title"/>
          </p:nvPr>
        </p:nvSpPr>
        <p:spPr>
          <a:xfrm>
            <a:off x="1676400" y="0"/>
            <a:ext cx="10515600" cy="1325563"/>
          </a:xfrm>
        </p:spPr>
        <p:txBody>
          <a:bodyPr/>
          <a:lstStyle/>
          <a:p>
            <a:r>
              <a:rPr lang="en-IN" b="1" dirty="0"/>
              <a:t>ASSESSMENT AND OUTCOME</a:t>
            </a:r>
          </a:p>
        </p:txBody>
      </p:sp>
      <p:sp>
        <p:nvSpPr>
          <p:cNvPr id="3" name="Content Placeholder 2">
            <a:extLst>
              <a:ext uri="{FF2B5EF4-FFF2-40B4-BE49-F238E27FC236}">
                <a16:creationId xmlns:a16="http://schemas.microsoft.com/office/drawing/2014/main" id="{8831E205-B41C-1B04-C539-D0287A273101}"/>
              </a:ext>
            </a:extLst>
          </p:cNvPr>
          <p:cNvSpPr>
            <a:spLocks noGrp="1"/>
          </p:cNvSpPr>
          <p:nvPr>
            <p:ph idx="1"/>
          </p:nvPr>
        </p:nvSpPr>
        <p:spPr/>
        <p:txBody>
          <a:bodyPr>
            <a:normAutofit/>
          </a:bodyPr>
          <a:lstStyle/>
          <a:p>
            <a:r>
              <a:rPr lang="en-US" dirty="0"/>
              <a:t>Clinic visits were scheduled every 1 to 4 weeks through week 24, then every 12 weeks through week 96 At every visit, tuberculosis symptoms were reviewed with a standard checklist, adverse events were graded according to standard criteria,</a:t>
            </a:r>
          </a:p>
          <a:p>
            <a:r>
              <a:rPr lang="en-US" dirty="0"/>
              <a:t> A chest radiograph was obtained at screening, at weeks 8 and 96, at the end of treatment, and when relapse was suspected.</a:t>
            </a:r>
          </a:p>
          <a:p>
            <a:r>
              <a:rPr lang="en-US" dirty="0"/>
              <a:t> Respiratory disability was assessed at week 96 with the use of the Medical Research Council (MRC) breathlessness scale, and by means of spirometry, </a:t>
            </a:r>
            <a:endParaRPr lang="en-IN" dirty="0"/>
          </a:p>
        </p:txBody>
      </p:sp>
    </p:spTree>
    <p:extLst>
      <p:ext uri="{BB962C8B-B14F-4D97-AF65-F5344CB8AC3E}">
        <p14:creationId xmlns:p14="http://schemas.microsoft.com/office/powerpoint/2010/main" val="3259734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9179E-E329-64CC-D7F2-DEF57EFF136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5447BD5-95E4-EDC7-6726-180D83F728F2}"/>
              </a:ext>
            </a:extLst>
          </p:cNvPr>
          <p:cNvSpPr>
            <a:spLocks noGrp="1"/>
          </p:cNvSpPr>
          <p:nvPr>
            <p:ph idx="1"/>
          </p:nvPr>
        </p:nvSpPr>
        <p:spPr/>
        <p:txBody>
          <a:bodyPr/>
          <a:lstStyle/>
          <a:p>
            <a:r>
              <a:rPr lang="en-US" dirty="0"/>
              <a:t>Sputum was obtained for smear examination and liquid culture (Mycobacteria Growth Indicator Tube system, Becton Dickinson) at every visit and when relapse was suspected. </a:t>
            </a:r>
          </a:p>
          <a:p>
            <a:r>
              <a:rPr lang="en-US" dirty="0"/>
              <a:t>Drug resistance was determined with phenotypic susceptibility testing for standard drugs at baseline and for drugs associated with previous exposure at relapse . Whole-genome sequencing was performed on isolates obtained at baseline and at relapse. </a:t>
            </a:r>
            <a:endParaRPr lang="en-IN" dirty="0"/>
          </a:p>
        </p:txBody>
      </p:sp>
    </p:spTree>
    <p:extLst>
      <p:ext uri="{BB962C8B-B14F-4D97-AF65-F5344CB8AC3E}">
        <p14:creationId xmlns:p14="http://schemas.microsoft.com/office/powerpoint/2010/main" val="3000048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11E7-CF5B-45E0-AA2B-3234AD38191F}"/>
              </a:ext>
            </a:extLst>
          </p:cNvPr>
          <p:cNvSpPr>
            <a:spLocks noGrp="1"/>
          </p:cNvSpPr>
          <p:nvPr>
            <p:ph type="title"/>
          </p:nvPr>
        </p:nvSpPr>
        <p:spPr>
          <a:xfrm>
            <a:off x="1285240" y="0"/>
            <a:ext cx="10515600" cy="1325563"/>
          </a:xfrm>
        </p:spPr>
        <p:txBody>
          <a:bodyPr/>
          <a:lstStyle/>
          <a:p>
            <a:r>
              <a:rPr lang="en-IN" b="1" dirty="0"/>
              <a:t>PRIMARY EFFICACY OUTCOME</a:t>
            </a:r>
          </a:p>
        </p:txBody>
      </p:sp>
      <p:sp>
        <p:nvSpPr>
          <p:cNvPr id="3" name="Content Placeholder 2">
            <a:extLst>
              <a:ext uri="{FF2B5EF4-FFF2-40B4-BE49-F238E27FC236}">
                <a16:creationId xmlns:a16="http://schemas.microsoft.com/office/drawing/2014/main" id="{15B9EF49-27E1-C31B-ED74-E1EC2181995D}"/>
              </a:ext>
            </a:extLst>
          </p:cNvPr>
          <p:cNvSpPr>
            <a:spLocks noGrp="1"/>
          </p:cNvSpPr>
          <p:nvPr>
            <p:ph idx="1"/>
          </p:nvPr>
        </p:nvSpPr>
        <p:spPr>
          <a:xfrm>
            <a:off x="0" y="1697076"/>
            <a:ext cx="12192000" cy="5801360"/>
          </a:xfrm>
        </p:spPr>
        <p:txBody>
          <a:bodyPr>
            <a:normAutofit/>
          </a:bodyPr>
          <a:lstStyle/>
          <a:p>
            <a:r>
              <a:rPr lang="en-US" dirty="0"/>
              <a:t>Patients who have an ongoing requirement for TB treatment, or who have ongoing TB disease activity at week 96 or who have died before week 96 (unless definitely unrelated to TB) </a:t>
            </a:r>
          </a:p>
          <a:p>
            <a:endParaRPr lang="en-GB" dirty="0"/>
          </a:p>
          <a:p>
            <a:pPr marL="0" indent="0">
              <a:buNone/>
            </a:pPr>
            <a:r>
              <a:rPr lang="en-GB" dirty="0"/>
              <a:t>    </a:t>
            </a:r>
            <a:r>
              <a:rPr lang="en-US" dirty="0"/>
              <a:t>primary-outcome event occurred in </a:t>
            </a:r>
            <a:endParaRPr lang="en-GB" dirty="0"/>
          </a:p>
          <a:p>
            <a:r>
              <a:rPr lang="en-GB" dirty="0"/>
              <a:t> </a:t>
            </a:r>
            <a:r>
              <a:rPr lang="en-US" dirty="0"/>
              <a:t>7 of the 181 participants (3.9%) in the standard-treatment group,  </a:t>
            </a:r>
            <a:endParaRPr lang="en-GB" dirty="0"/>
          </a:p>
          <a:p>
            <a:r>
              <a:rPr lang="en-US" dirty="0"/>
              <a:t> 21 of the 184 participants (11.4%) in the strategy group with an initial rifampin–linezolid regimen and </a:t>
            </a:r>
            <a:endParaRPr lang="en-GB" dirty="0"/>
          </a:p>
          <a:p>
            <a:r>
              <a:rPr lang="en-US" dirty="0"/>
              <a:t>11 of the 189 participants (5.8%) in the strategy group with an initial </a:t>
            </a:r>
            <a:r>
              <a:rPr lang="en-US" dirty="0" err="1"/>
              <a:t>bedaquiline</a:t>
            </a:r>
            <a:r>
              <a:rPr lang="en-US" dirty="0"/>
              <a:t>–linezolid . </a:t>
            </a:r>
            <a:endParaRPr lang="en-IN" dirty="0"/>
          </a:p>
        </p:txBody>
      </p:sp>
    </p:spTree>
    <p:extLst>
      <p:ext uri="{BB962C8B-B14F-4D97-AF65-F5344CB8AC3E}">
        <p14:creationId xmlns:p14="http://schemas.microsoft.com/office/powerpoint/2010/main" val="3133109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91758-8CEB-9D1E-A4F1-43CF292F4ED7}"/>
              </a:ext>
            </a:extLst>
          </p:cNvPr>
          <p:cNvSpPr>
            <a:spLocks noGrp="1"/>
          </p:cNvSpPr>
          <p:nvPr>
            <p:ph type="title"/>
          </p:nvPr>
        </p:nvSpPr>
        <p:spPr>
          <a:xfrm>
            <a:off x="707741" y="0"/>
            <a:ext cx="10515600" cy="1325563"/>
          </a:xfrm>
        </p:spPr>
        <p:txBody>
          <a:bodyPr>
            <a:normAutofit/>
          </a:bodyPr>
          <a:lstStyle/>
          <a:p>
            <a:r>
              <a:rPr lang="en-IN" sz="4000" b="1" dirty="0"/>
              <a:t>SECONDARY OUTCOMES –PATIENT PERSPECTIVE</a:t>
            </a:r>
          </a:p>
        </p:txBody>
      </p:sp>
      <p:sp>
        <p:nvSpPr>
          <p:cNvPr id="3" name="Content Placeholder 2">
            <a:extLst>
              <a:ext uri="{FF2B5EF4-FFF2-40B4-BE49-F238E27FC236}">
                <a16:creationId xmlns:a16="http://schemas.microsoft.com/office/drawing/2014/main" id="{1BBA78BA-E3F3-B038-1249-E08638BFF127}"/>
              </a:ext>
            </a:extLst>
          </p:cNvPr>
          <p:cNvSpPr>
            <a:spLocks noGrp="1"/>
          </p:cNvSpPr>
          <p:nvPr>
            <p:ph idx="1"/>
          </p:nvPr>
        </p:nvSpPr>
        <p:spPr>
          <a:xfrm>
            <a:off x="0" y="1703705"/>
            <a:ext cx="12192000" cy="5154295"/>
          </a:xfrm>
        </p:spPr>
        <p:txBody>
          <a:bodyPr>
            <a:normAutofit/>
          </a:bodyPr>
          <a:lstStyle/>
          <a:p>
            <a:pPr marL="0" indent="0">
              <a:buNone/>
            </a:pPr>
            <a:r>
              <a:rPr lang="en-GB" dirty="0"/>
              <a:t> </a:t>
            </a:r>
            <a:r>
              <a:rPr lang="en-US" dirty="0"/>
              <a:t> •</a:t>
            </a:r>
            <a:r>
              <a:rPr lang="en-GB" dirty="0"/>
              <a:t>  </a:t>
            </a:r>
            <a:r>
              <a:rPr lang="en-US" dirty="0"/>
              <a:t>Total days on TB drug treatment Defined as including all retreatment episodes </a:t>
            </a:r>
            <a:endParaRPr lang="en-GB" dirty="0"/>
          </a:p>
          <a:p>
            <a:pPr marL="0" indent="0">
              <a:buNone/>
            </a:pPr>
            <a:r>
              <a:rPr lang="en-GB" dirty="0"/>
              <a:t>      </a:t>
            </a:r>
            <a:r>
              <a:rPr lang="en-US" dirty="0"/>
              <a:t>up to the final trial </a:t>
            </a:r>
            <a:r>
              <a:rPr lang="en-GB" dirty="0"/>
              <a:t>visit</a:t>
            </a:r>
          </a:p>
          <a:p>
            <a:pPr marL="0" indent="0">
              <a:buNone/>
            </a:pPr>
            <a:r>
              <a:rPr lang="en-GB" dirty="0"/>
              <a:t> </a:t>
            </a:r>
            <a:r>
              <a:rPr lang="en-US" dirty="0"/>
              <a:t> •</a:t>
            </a:r>
            <a:r>
              <a:rPr lang="en-GB" dirty="0"/>
              <a:t> </a:t>
            </a:r>
            <a:r>
              <a:rPr lang="en-US" dirty="0"/>
              <a:t> Time off work  due to illness/treatment </a:t>
            </a:r>
            <a:endParaRPr lang="en-GB" dirty="0"/>
          </a:p>
          <a:p>
            <a:pPr marL="0" indent="0">
              <a:buNone/>
            </a:pPr>
            <a:r>
              <a:rPr lang="en-US" dirty="0"/>
              <a:t>.</a:t>
            </a:r>
            <a:r>
              <a:rPr lang="en-GB" dirty="0"/>
              <a:t> </a:t>
            </a:r>
            <a:r>
              <a:rPr lang="en-US" dirty="0"/>
              <a:t>• </a:t>
            </a:r>
            <a:r>
              <a:rPr lang="en-GB" dirty="0"/>
              <a:t> </a:t>
            </a:r>
            <a:r>
              <a:rPr lang="en-US" dirty="0"/>
              <a:t>Quality of life Patient </a:t>
            </a:r>
            <a:endParaRPr lang="en-GB" dirty="0"/>
          </a:p>
          <a:p>
            <a:pPr marL="0" indent="0">
              <a:buNone/>
            </a:pPr>
            <a:r>
              <a:rPr lang="en-GB" dirty="0"/>
              <a:t>  </a:t>
            </a:r>
            <a:r>
              <a:rPr lang="en-US" dirty="0"/>
              <a:t>•</a:t>
            </a:r>
            <a:r>
              <a:rPr lang="en-GB" dirty="0"/>
              <a:t> </a:t>
            </a:r>
            <a:r>
              <a:rPr lang="en-US" dirty="0"/>
              <a:t> Respiratory disability at week 96 </a:t>
            </a:r>
            <a:r>
              <a:rPr lang="en-GB" dirty="0"/>
              <a:t>using MRC scoring and spirometry</a:t>
            </a:r>
          </a:p>
          <a:p>
            <a:r>
              <a:rPr lang="en-GB" dirty="0"/>
              <a:t>   </a:t>
            </a:r>
            <a:r>
              <a:rPr lang="en-US" dirty="0"/>
              <a:t>Total serious adverse events From </a:t>
            </a:r>
            <a:r>
              <a:rPr lang="en-US" dirty="0" err="1"/>
              <a:t>randomisation</a:t>
            </a:r>
            <a:r>
              <a:rPr lang="en-US" dirty="0"/>
              <a:t> to the final trial visit</a:t>
            </a:r>
            <a:endParaRPr lang="en-IN" dirty="0"/>
          </a:p>
        </p:txBody>
      </p:sp>
    </p:spTree>
    <p:extLst>
      <p:ext uri="{BB962C8B-B14F-4D97-AF65-F5344CB8AC3E}">
        <p14:creationId xmlns:p14="http://schemas.microsoft.com/office/powerpoint/2010/main" val="1107108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28826-0DF3-54D6-389B-8D90CAC6D6ED}"/>
              </a:ext>
            </a:extLst>
          </p:cNvPr>
          <p:cNvSpPr>
            <a:spLocks noGrp="1"/>
          </p:cNvSpPr>
          <p:nvPr>
            <p:ph type="title"/>
          </p:nvPr>
        </p:nvSpPr>
        <p:spPr>
          <a:xfrm>
            <a:off x="838200" y="365126"/>
            <a:ext cx="10515600" cy="315912"/>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E3993820-43C6-7F73-DC80-DDAB3F5902C0}"/>
              </a:ext>
            </a:extLst>
          </p:cNvPr>
          <p:cNvSpPr>
            <a:spLocks noGrp="1"/>
          </p:cNvSpPr>
          <p:nvPr>
            <p:ph idx="1"/>
          </p:nvPr>
        </p:nvSpPr>
        <p:spPr>
          <a:xfrm>
            <a:off x="183819" y="1261685"/>
            <a:ext cx="12156440" cy="6038215"/>
          </a:xfrm>
        </p:spPr>
        <p:txBody>
          <a:bodyPr>
            <a:normAutofit/>
          </a:bodyPr>
          <a:lstStyle/>
          <a:p>
            <a:r>
              <a:rPr lang="en-US" dirty="0"/>
              <a:t>The mean total duration of treatment through week 96 was 180 days in the standard-treatment group</a:t>
            </a:r>
            <a:endParaRPr lang="en-GB" dirty="0"/>
          </a:p>
          <a:p>
            <a:r>
              <a:rPr lang="en-US" dirty="0"/>
              <a:t>,106 days in the strategy group with an initial rifampin–linezolid regimen, and</a:t>
            </a:r>
            <a:endParaRPr lang="en-GB" dirty="0"/>
          </a:p>
          <a:p>
            <a:r>
              <a:rPr lang="en-US" dirty="0"/>
              <a:t> 85 days in the strategy group with an initial </a:t>
            </a:r>
            <a:r>
              <a:rPr lang="en-US" dirty="0" err="1"/>
              <a:t>bedaquiline</a:t>
            </a:r>
            <a:r>
              <a:rPr lang="en-US" dirty="0"/>
              <a:t>–linezolid regimen .</a:t>
            </a:r>
          </a:p>
          <a:p>
            <a:r>
              <a:rPr lang="en-GB" dirty="0"/>
              <a:t> </a:t>
            </a:r>
            <a:r>
              <a:rPr lang="en-US" dirty="0"/>
              <a:t>Participants in the strategy groups reported low levels of difficulty and anxiety </a:t>
            </a:r>
            <a:r>
              <a:rPr lang="en-GB" dirty="0"/>
              <a:t>      </a:t>
            </a:r>
          </a:p>
          <a:p>
            <a:pPr marL="0" indent="0">
              <a:buNone/>
            </a:pPr>
            <a:r>
              <a:rPr lang="en-GB" dirty="0"/>
              <a:t>    </a:t>
            </a:r>
            <a:r>
              <a:rPr lang="en-US" dirty="0"/>
              <a:t>related to the strategy and reported that the strategy had a positive effect on </a:t>
            </a:r>
            <a:endParaRPr lang="en-GB" dirty="0"/>
          </a:p>
          <a:p>
            <a:pPr marL="0" indent="0">
              <a:buNone/>
            </a:pPr>
            <a:r>
              <a:rPr lang="en-GB" dirty="0"/>
              <a:t>    </a:t>
            </a:r>
            <a:r>
              <a:rPr lang="en-US" dirty="0"/>
              <a:t>their motivation to take </a:t>
            </a:r>
            <a:r>
              <a:rPr lang="en-GB" dirty="0"/>
              <a:t>treatment</a:t>
            </a:r>
          </a:p>
          <a:p>
            <a:r>
              <a:rPr lang="en-GB" dirty="0"/>
              <a:t> </a:t>
            </a:r>
            <a:r>
              <a:rPr lang="en-US" dirty="0"/>
              <a:t>most participants in the strategy groups (71.6% and 78.3%) indicated that they </a:t>
            </a:r>
            <a:r>
              <a:rPr lang="en-GB" dirty="0"/>
              <a:t>  </a:t>
            </a:r>
          </a:p>
          <a:p>
            <a:pPr marL="0" indent="0">
              <a:buNone/>
            </a:pPr>
            <a:r>
              <a:rPr lang="en-GB" dirty="0"/>
              <a:t>    </a:t>
            </a:r>
            <a:r>
              <a:rPr lang="en-US" dirty="0"/>
              <a:t>would recommend the strategy to others. </a:t>
            </a:r>
            <a:endParaRPr lang="en-IN" dirty="0"/>
          </a:p>
        </p:txBody>
      </p:sp>
    </p:spTree>
    <p:extLst>
      <p:ext uri="{BB962C8B-B14F-4D97-AF65-F5344CB8AC3E}">
        <p14:creationId xmlns:p14="http://schemas.microsoft.com/office/powerpoint/2010/main" val="3626003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16061-DDB8-4233-0FEA-238DE3A0E455}"/>
              </a:ext>
            </a:extLst>
          </p:cNvPr>
          <p:cNvSpPr>
            <a:spLocks noGrp="1"/>
          </p:cNvSpPr>
          <p:nvPr>
            <p:ph type="title"/>
          </p:nvPr>
        </p:nvSpPr>
        <p:spPr>
          <a:xfrm>
            <a:off x="2937407" y="163507"/>
            <a:ext cx="10515600" cy="1325563"/>
          </a:xfrm>
        </p:spPr>
        <p:txBody>
          <a:bodyPr/>
          <a:lstStyle/>
          <a:p>
            <a:r>
              <a:rPr lang="en-IN" b="1" dirty="0"/>
              <a:t>SAFETY OUTCOMES</a:t>
            </a:r>
          </a:p>
        </p:txBody>
      </p:sp>
      <p:sp>
        <p:nvSpPr>
          <p:cNvPr id="3" name="Content Placeholder 2">
            <a:extLst>
              <a:ext uri="{FF2B5EF4-FFF2-40B4-BE49-F238E27FC236}">
                <a16:creationId xmlns:a16="http://schemas.microsoft.com/office/drawing/2014/main" id="{70904F23-C36E-B194-9CBC-132484506B8F}"/>
              </a:ext>
            </a:extLst>
          </p:cNvPr>
          <p:cNvSpPr>
            <a:spLocks noGrp="1"/>
          </p:cNvSpPr>
          <p:nvPr>
            <p:ph idx="1"/>
          </p:nvPr>
        </p:nvSpPr>
        <p:spPr>
          <a:xfrm>
            <a:off x="0" y="2139094"/>
            <a:ext cx="11927840" cy="5466080"/>
          </a:xfrm>
        </p:spPr>
        <p:txBody>
          <a:bodyPr>
            <a:normAutofit/>
          </a:bodyPr>
          <a:lstStyle/>
          <a:p>
            <a:r>
              <a:rPr lang="en-US" dirty="0"/>
              <a:t>The incidences adverse events, serious adverse events, and death did not differ significantly between the standard-treatment group and the two strategy groups with complete enrollment .</a:t>
            </a:r>
          </a:p>
          <a:p>
            <a:r>
              <a:rPr lang="en-US" dirty="0"/>
              <a:t>The incidence of respiratory disability and the change in the FEV1 through week 96 were also similar in the three groups</a:t>
            </a:r>
          </a:p>
          <a:p>
            <a:pPr marL="0" indent="0">
              <a:buNone/>
            </a:pPr>
            <a:endParaRPr lang="en-IN" dirty="0"/>
          </a:p>
        </p:txBody>
      </p:sp>
    </p:spTree>
    <p:extLst>
      <p:ext uri="{BB962C8B-B14F-4D97-AF65-F5344CB8AC3E}">
        <p14:creationId xmlns:p14="http://schemas.microsoft.com/office/powerpoint/2010/main" val="529853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6A3-4D4B-7217-A9A2-6B67DF3890B6}"/>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53D30890-1D33-EF91-EB5B-2D03E24D2A6D}"/>
              </a:ext>
            </a:extLst>
          </p:cNvPr>
          <p:cNvPicPr>
            <a:picLocks noGrp="1" noChangeAspect="1"/>
          </p:cNvPicPr>
          <p:nvPr>
            <p:ph idx="1"/>
          </p:nvPr>
        </p:nvPicPr>
        <p:blipFill>
          <a:blip r:embed="rId2"/>
          <a:stretch>
            <a:fillRect/>
          </a:stretch>
        </p:blipFill>
        <p:spPr>
          <a:xfrm>
            <a:off x="436880" y="1825624"/>
            <a:ext cx="10916920" cy="5032375"/>
          </a:xfrm>
        </p:spPr>
      </p:pic>
    </p:spTree>
    <p:extLst>
      <p:ext uri="{BB962C8B-B14F-4D97-AF65-F5344CB8AC3E}">
        <p14:creationId xmlns:p14="http://schemas.microsoft.com/office/powerpoint/2010/main" val="1224291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630F-7183-A9DD-09EF-8F187166BA79}"/>
              </a:ext>
            </a:extLst>
          </p:cNvPr>
          <p:cNvSpPr>
            <a:spLocks noGrp="1"/>
          </p:cNvSpPr>
          <p:nvPr>
            <p:ph type="title"/>
          </p:nvPr>
        </p:nvSpPr>
        <p:spPr>
          <a:xfrm>
            <a:off x="3210184" y="270245"/>
            <a:ext cx="10515600" cy="1325563"/>
          </a:xfrm>
        </p:spPr>
        <p:txBody>
          <a:bodyPr/>
          <a:lstStyle/>
          <a:p>
            <a:r>
              <a:rPr lang="en-IN" b="1" dirty="0"/>
              <a:t>CONCLUSIONS</a:t>
            </a:r>
          </a:p>
        </p:txBody>
      </p:sp>
      <p:sp>
        <p:nvSpPr>
          <p:cNvPr id="3" name="Content Placeholder 2">
            <a:extLst>
              <a:ext uri="{FF2B5EF4-FFF2-40B4-BE49-F238E27FC236}">
                <a16:creationId xmlns:a16="http://schemas.microsoft.com/office/drawing/2014/main" id="{DA2F1D68-A9C0-2326-26D5-E5027D42325D}"/>
              </a:ext>
            </a:extLst>
          </p:cNvPr>
          <p:cNvSpPr>
            <a:spLocks noGrp="1"/>
          </p:cNvSpPr>
          <p:nvPr>
            <p:ph idx="1"/>
          </p:nvPr>
        </p:nvSpPr>
        <p:spPr/>
        <p:txBody>
          <a:bodyPr/>
          <a:lstStyle/>
          <a:p>
            <a:r>
              <a:rPr lang="en-US" dirty="0"/>
              <a:t> A strategy involving initial treatment with an 8-week </a:t>
            </a:r>
            <a:r>
              <a:rPr lang="en-US" dirty="0" err="1"/>
              <a:t>bedaquiline</a:t>
            </a:r>
            <a:r>
              <a:rPr lang="en-US" dirty="0"/>
              <a:t>–linezolid regimen was noninferior to standard treatment for tuberculosis with respect to clinical outcomes. The strategy was associated with a shorter total duration of treatment and with no evident safety concerns</a:t>
            </a:r>
            <a:endParaRPr lang="en-IN" dirty="0"/>
          </a:p>
        </p:txBody>
      </p:sp>
    </p:spTree>
    <p:extLst>
      <p:ext uri="{BB962C8B-B14F-4D97-AF65-F5344CB8AC3E}">
        <p14:creationId xmlns:p14="http://schemas.microsoft.com/office/powerpoint/2010/main" val="1521276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031C7-E992-5187-6C29-317B13E235B1}"/>
              </a:ext>
            </a:extLst>
          </p:cNvPr>
          <p:cNvSpPr>
            <a:spLocks noGrp="1"/>
          </p:cNvSpPr>
          <p:nvPr>
            <p:ph type="title"/>
          </p:nvPr>
        </p:nvSpPr>
        <p:spPr>
          <a:xfrm>
            <a:off x="3684582" y="151647"/>
            <a:ext cx="10515600" cy="1325563"/>
          </a:xfrm>
        </p:spPr>
        <p:txBody>
          <a:bodyPr/>
          <a:lstStyle/>
          <a:p>
            <a:r>
              <a:rPr lang="en-IN" b="1" dirty="0"/>
              <a:t>DISCUSSION</a:t>
            </a:r>
          </a:p>
        </p:txBody>
      </p:sp>
      <p:sp>
        <p:nvSpPr>
          <p:cNvPr id="3" name="Content Placeholder 2">
            <a:extLst>
              <a:ext uri="{FF2B5EF4-FFF2-40B4-BE49-F238E27FC236}">
                <a16:creationId xmlns:a16="http://schemas.microsoft.com/office/drawing/2014/main" id="{E9716605-9B77-8713-500A-072739D84C13}"/>
              </a:ext>
            </a:extLst>
          </p:cNvPr>
          <p:cNvSpPr>
            <a:spLocks noGrp="1"/>
          </p:cNvSpPr>
          <p:nvPr>
            <p:ph idx="1"/>
          </p:nvPr>
        </p:nvSpPr>
        <p:spPr/>
        <p:txBody>
          <a:bodyPr/>
          <a:lstStyle/>
          <a:p>
            <a:r>
              <a:rPr lang="en-US" dirty="0"/>
              <a:t>The results of the TRUNCATE-TB trial showed that a strategy involving initial treatment with an 8-week regimen that contained </a:t>
            </a:r>
            <a:r>
              <a:rPr lang="en-US" dirty="0" err="1"/>
              <a:t>bedaquiline</a:t>
            </a:r>
            <a:r>
              <a:rPr lang="en-US" dirty="0"/>
              <a:t> and linezolid was noninferior to standard treatment with respect to the risk of a composite clinical outcome at week 96. </a:t>
            </a:r>
            <a:endParaRPr lang="en-GB" dirty="0"/>
          </a:p>
          <a:p>
            <a:r>
              <a:rPr lang="en-US" dirty="0"/>
              <a:t>The efficacy of the strategy, as compared with standard treatment, was consistent across multiple subgroups that were defined according to baseline characteristics, including some that are indicative of severe disease and high relapse risk.</a:t>
            </a:r>
            <a:endParaRPr lang="en-IN" dirty="0"/>
          </a:p>
        </p:txBody>
      </p:sp>
    </p:spTree>
    <p:extLst>
      <p:ext uri="{BB962C8B-B14F-4D97-AF65-F5344CB8AC3E}">
        <p14:creationId xmlns:p14="http://schemas.microsoft.com/office/powerpoint/2010/main" val="198576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1E697-21C7-F718-95E6-E70FEC72984E}"/>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7F42F4B3-B058-42E3-6A97-31E404022BDA}"/>
              </a:ext>
            </a:extLst>
          </p:cNvPr>
          <p:cNvSpPr>
            <a:spLocks noGrp="1"/>
          </p:cNvSpPr>
          <p:nvPr>
            <p:ph idx="1"/>
          </p:nvPr>
        </p:nvSpPr>
        <p:spPr>
          <a:xfrm>
            <a:off x="81280" y="1825624"/>
            <a:ext cx="12110720" cy="5032375"/>
          </a:xfrm>
        </p:spPr>
        <p:txBody>
          <a:bodyPr>
            <a:normAutofit/>
          </a:bodyPr>
          <a:lstStyle/>
          <a:p>
            <a:r>
              <a:rPr lang="en-US" dirty="0"/>
              <a:t>This treatment strategy was associated with a shorter initial course and with a shorter total duration of treatment than was standard treatment. Also, </a:t>
            </a:r>
            <a:r>
              <a:rPr lang="en-GB" dirty="0"/>
              <a:t>participants had </a:t>
            </a:r>
            <a:r>
              <a:rPr lang="en-US" dirty="0"/>
              <a:t> higher level of motivation to adhere to an 8-week initial course than to standard treatment. </a:t>
            </a:r>
          </a:p>
          <a:p>
            <a:r>
              <a:rPr lang="en-US" dirty="0"/>
              <a:t>The 13-week reduction in the total treatment duration could allow program resources (both financial and human) to be redeployed to enhance adherence support during a shorter period. </a:t>
            </a:r>
            <a:endParaRPr lang="en-GB" dirty="0"/>
          </a:p>
          <a:p>
            <a:r>
              <a:rPr lang="en-US" dirty="0"/>
              <a:t>This support may synergize with the increased individual motivation to better sustain adherence </a:t>
            </a:r>
            <a:endParaRPr lang="en-IN" dirty="0"/>
          </a:p>
        </p:txBody>
      </p:sp>
    </p:spTree>
    <p:extLst>
      <p:ext uri="{BB962C8B-B14F-4D97-AF65-F5344CB8AC3E}">
        <p14:creationId xmlns:p14="http://schemas.microsoft.com/office/powerpoint/2010/main" val="3473043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F380E-E19D-4914-C1E4-E8B4B581E0F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43CF758-D68E-9FF3-1099-654E37D0AFD5}"/>
              </a:ext>
            </a:extLst>
          </p:cNvPr>
          <p:cNvSpPr>
            <a:spLocks noGrp="1"/>
          </p:cNvSpPr>
          <p:nvPr>
            <p:ph idx="1"/>
          </p:nvPr>
        </p:nvSpPr>
        <p:spPr/>
        <p:txBody>
          <a:bodyPr>
            <a:normAutofit fontScale="92500" lnSpcReduction="20000"/>
          </a:bodyPr>
          <a:lstStyle/>
          <a:p>
            <a:r>
              <a:rPr lang="en-US" dirty="0"/>
              <a:t>Follow-up after treatment, which is an essential component of the strategy, </a:t>
            </a:r>
            <a:endParaRPr lang="en-GB" dirty="0"/>
          </a:p>
          <a:p>
            <a:pPr marL="0" indent="0">
              <a:buNone/>
            </a:pPr>
            <a:r>
              <a:rPr lang="en-GB" dirty="0"/>
              <a:t>   </a:t>
            </a:r>
            <a:r>
              <a:rPr lang="en-US" dirty="0"/>
              <a:t>represents an additional burden for persons with tuberculosis and for </a:t>
            </a:r>
            <a:endParaRPr lang="en-GB" dirty="0"/>
          </a:p>
          <a:p>
            <a:pPr marL="0" indent="0">
              <a:buNone/>
            </a:pPr>
            <a:r>
              <a:rPr lang="en-GB" dirty="0"/>
              <a:t>   </a:t>
            </a:r>
            <a:r>
              <a:rPr lang="en-US" dirty="0"/>
              <a:t>treatment programs, as compared with the usual practice of immediate </a:t>
            </a:r>
            <a:endParaRPr lang="en-GB" dirty="0"/>
          </a:p>
          <a:p>
            <a:pPr marL="0" indent="0">
              <a:buNone/>
            </a:pPr>
            <a:r>
              <a:rPr lang="en-GB" dirty="0"/>
              <a:t>   </a:t>
            </a:r>
            <a:r>
              <a:rPr lang="en-US" dirty="0"/>
              <a:t>discharge after completion of standard treatment. </a:t>
            </a:r>
            <a:endParaRPr lang="en-GB" dirty="0"/>
          </a:p>
          <a:p>
            <a:pPr marL="0" indent="0">
              <a:buNone/>
            </a:pPr>
            <a:endParaRPr lang="en-GB" dirty="0"/>
          </a:p>
          <a:p>
            <a:r>
              <a:rPr lang="en-GB" dirty="0"/>
              <a:t> </a:t>
            </a:r>
            <a:r>
              <a:rPr lang="en-US" dirty="0"/>
              <a:t>only a few participants discontinued visits or reported difficulty with </a:t>
            </a:r>
            <a:r>
              <a:rPr lang="en-GB" dirty="0"/>
              <a:t>   </a:t>
            </a:r>
          </a:p>
          <a:p>
            <a:pPr marL="0" indent="0">
              <a:buNone/>
            </a:pPr>
            <a:r>
              <a:rPr lang="en-GB" dirty="0"/>
              <a:t>   </a:t>
            </a:r>
            <a:r>
              <a:rPr lang="en-US" dirty="0"/>
              <a:t>prolonged follow-up; most indicated that they would recommend the </a:t>
            </a:r>
            <a:endParaRPr lang="en-GB" dirty="0"/>
          </a:p>
          <a:p>
            <a:pPr marL="0" indent="0">
              <a:buNone/>
            </a:pPr>
            <a:r>
              <a:rPr lang="en-GB" dirty="0"/>
              <a:t>   </a:t>
            </a:r>
            <a:r>
              <a:rPr lang="en-US" dirty="0"/>
              <a:t>strategy to others, which suggests a positive overall experience, and the </a:t>
            </a:r>
            <a:endParaRPr lang="en-GB" dirty="0"/>
          </a:p>
          <a:p>
            <a:pPr marL="0" indent="0">
              <a:buNone/>
            </a:pPr>
            <a:r>
              <a:rPr lang="en-GB" dirty="0"/>
              <a:t>   </a:t>
            </a:r>
            <a:r>
              <a:rPr lang="en-US" dirty="0"/>
              <a:t>pragmatic monitoring approach is likely to be feasible for treatment </a:t>
            </a:r>
            <a:endParaRPr lang="en-GB" dirty="0"/>
          </a:p>
          <a:p>
            <a:pPr marL="0" indent="0">
              <a:buNone/>
            </a:pPr>
            <a:r>
              <a:rPr lang="en-GB" dirty="0"/>
              <a:t>   </a:t>
            </a:r>
            <a:r>
              <a:rPr lang="en-US" dirty="0"/>
              <a:t>programs</a:t>
            </a:r>
            <a:endParaRPr lang="en-IN" dirty="0"/>
          </a:p>
        </p:txBody>
      </p:sp>
    </p:spTree>
    <p:extLst>
      <p:ext uri="{BB962C8B-B14F-4D97-AF65-F5344CB8AC3E}">
        <p14:creationId xmlns:p14="http://schemas.microsoft.com/office/powerpoint/2010/main" val="4063150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B384-66C4-7D92-4DFF-96FF82B10F4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3023403-B609-71AF-2747-558A760B5716}"/>
              </a:ext>
            </a:extLst>
          </p:cNvPr>
          <p:cNvSpPr>
            <a:spLocks noGrp="1"/>
          </p:cNvSpPr>
          <p:nvPr>
            <p:ph idx="1"/>
          </p:nvPr>
        </p:nvSpPr>
        <p:spPr>
          <a:xfrm>
            <a:off x="67236" y="2802778"/>
            <a:ext cx="10515600" cy="4351338"/>
          </a:xfrm>
        </p:spPr>
        <p:txBody>
          <a:bodyPr>
            <a:normAutofit/>
          </a:bodyPr>
          <a:lstStyle/>
          <a:p>
            <a:pPr marL="3657600" lvl="8" indent="0">
              <a:buNone/>
            </a:pPr>
            <a:r>
              <a:rPr lang="en-IN" sz="5600" dirty="0"/>
              <a:t>THANK YOU</a:t>
            </a:r>
          </a:p>
        </p:txBody>
      </p:sp>
    </p:spTree>
    <p:extLst>
      <p:ext uri="{BB962C8B-B14F-4D97-AF65-F5344CB8AC3E}">
        <p14:creationId xmlns:p14="http://schemas.microsoft.com/office/powerpoint/2010/main" val="34005334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1458</Words>
  <Application>Microsoft Office PowerPoint</Application>
  <PresentationFormat>Widescreen</PresentationFormat>
  <Paragraphs>52</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TREATMENT STRATEGY FOR RIFAMPICIN SUSCEPTABLE TUBERCULOSIS</vt:lpstr>
      <vt:lpstr>INTRODUCTION</vt:lpstr>
      <vt:lpstr>PowerPoint Presentation</vt:lpstr>
      <vt:lpstr>PowerPoint Presentation</vt:lpstr>
      <vt:lpstr>TRIAL DESIGN </vt:lpstr>
      <vt:lpstr>INCLUSION CRITERIA</vt:lpstr>
      <vt:lpstr>RANDOMIZATION AND TREATMENT STRATERGY</vt:lpstr>
      <vt:lpstr>PowerPoint Presentation</vt:lpstr>
      <vt:lpstr>PowerPoint Presentation</vt:lpstr>
      <vt:lpstr>ASSESSMENT AND OUTCOME</vt:lpstr>
      <vt:lpstr>PowerPoint Presentation</vt:lpstr>
      <vt:lpstr>PRIMARY EFFICACY OUTCOME</vt:lpstr>
      <vt:lpstr>SECONDARY OUTCOMES –PATIENT PERSPECTIVE</vt:lpstr>
      <vt:lpstr>PowerPoint Presentation</vt:lpstr>
      <vt:lpstr>SAFETY OUTCOMES</vt:lpstr>
      <vt:lpstr>PowerPoint Presentation</vt:lpstr>
      <vt:lpstr>CONCLUSIONS</vt:lpstr>
      <vt:lpstr>DISCUSSION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STRATEGY FOR RIFAMPICIN SUSCEPTABLE TUBERCULOSIS</dc:title>
  <dc:creator>ROBINS ROY</dc:creator>
  <cp:lastModifiedBy>robins roy</cp:lastModifiedBy>
  <cp:revision>8</cp:revision>
  <dcterms:created xsi:type="dcterms:W3CDTF">2023-04-03T12:46:14Z</dcterms:created>
  <dcterms:modified xsi:type="dcterms:W3CDTF">2023-04-09T11:05:39Z</dcterms:modified>
</cp:coreProperties>
</file>