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0" r:id="rId13"/>
    <p:sldId id="277" r:id="rId14"/>
    <p:sldId id="267" r:id="rId15"/>
    <p:sldId id="268" r:id="rId16"/>
    <p:sldId id="278" r:id="rId17"/>
    <p:sldId id="270" r:id="rId18"/>
    <p:sldId id="273" r:id="rId19"/>
    <p:sldId id="274" r:id="rId20"/>
    <p:sldId id="276" r:id="rId21"/>
    <p:sldId id="279" r:id="rId22"/>
    <p:sldId id="281" r:id="rId23"/>
    <p:sldId id="275" r:id="rId24"/>
    <p:sldId id="282" r:id="rId25"/>
    <p:sldId id="28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7A9D-9E36-459E-BBCA-E83C57BB8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AFD60-DFDC-447D-939E-CBA3EF61B8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84BFE-4EF7-461E-935E-E441518D6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A1C35-BBF4-47E8-B4AB-BE08D2CD7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7BF9C-457F-436C-BD82-0B1B502D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93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D2666-4C60-4918-993A-362FCD0DA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C3225-E34C-44A8-A40F-F246816CB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47062-AD8D-4A9B-869E-B3F69523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233D8-23C8-4EEB-B4F6-8DBB90C02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9AF3B-15C6-460A-AD19-73CB0688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969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931CB-E7DB-4B99-B39B-FA5CF600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A1917-463D-45C2-8226-125FDCB5C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F7A10-6081-499F-AF26-A6F0E8FCD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53D3-2373-4CEA-B75D-809F5A3D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E94BD-989A-4A51-B93B-DCA2E59F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363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83859-C1B2-415D-A5C1-998DA823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D207B-81EA-4EDF-9487-A3C352F8E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3B995-88EB-4AE8-98BE-4489D8897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C9D9B-E58C-4EEF-B95F-4A13C322C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3F5C3-89CD-4959-A8CE-FF3AE321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DAAC8-C887-45B6-B344-DFF5E4C8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29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5FB74-A812-447B-9E9A-F1BF8F934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B4018-A97E-4926-8D34-709AE6E29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79188-DC1A-4E0F-92D7-E5D8D0F99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34A3B-1F48-41A9-BA4B-4089579AC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40A46-C7F4-4138-B530-6127F0D56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E83E61-C44E-4CDA-B601-D756C9419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92FEAC-B4E6-448C-9037-88F37CEA2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59A518-C893-4136-BCAB-859B7CDA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3705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4B66-CC3F-4DD5-9B9B-65A95B393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53523-F8B7-425F-91C7-66BBFD141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913F8-7B11-4FEF-B0DF-0AD45360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5F2B1A-8475-4395-86A5-008AF28A8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909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9A9E4B-AF48-438F-85AF-7B2928ECC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5B0827-4734-47C2-B8F5-12AE2079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0A421-5D6C-4B46-A8F8-F6D6FC781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052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DA218-E3C3-4689-9856-01CD3140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88E3B-C24C-49B3-8E29-4431E036E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C71C6-015F-4AE5-AA57-546F6E4A5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A566D-32DE-4B1D-AC43-0C12840E7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C214E-802B-4568-A5AC-26EEB5B7E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CD6CA-B03E-4AF3-A51D-B09819E6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3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C5CDC-E287-414D-8410-B10CA541A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D2DF21-8B42-4857-BAFC-86DBB9C77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78F65-DD26-4C80-A304-F4A990FCF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91EFE4-B234-44FB-B8D4-BF52F80D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1281A-01EF-4945-9969-38EEADBFD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33EA7-9870-4E21-A351-79F62A318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399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8D1C2-8CC1-4022-9AD6-B29F2285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19481-E9A7-43D8-A111-5CE4BCD99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DD911-58B7-488F-BC8C-CB40E37F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009CB-7F94-493B-AED7-D50AC142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6461F-F3E8-4374-9715-21822D86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98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F1B8B3-4987-4DA8-A1F9-FE583FB6D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7E14F-0E40-4725-AC03-0D904ACE6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25757-E797-485C-A7C2-4EEF3F623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EB2E3-E5A9-4DDA-A0BC-DCD446E1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22646-850E-4D6E-86E1-771A3114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945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33AFC0-C512-432D-9877-6487E3C6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E0752-E22C-4A51-A60B-751B7E03A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BF9B8-9E87-40BC-8A86-38D06BA68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F79D9-5D52-4457-86E4-90566AAAC068}" type="datetimeFigureOut">
              <a:rPr lang="en-IN" smtClean="0"/>
              <a:t>13-09-2021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9BF68-78A5-403B-9F63-D25B324657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8BAD5-9EBE-4C6D-A692-13FA2466C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E9AC1-FD76-46F8-BAAB-E4BE0348B1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56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BBE9-C816-4BEA-9140-F458C87686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THROMBOSIS AND BLEEDING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03841-D667-4EBA-941F-A0E891ADF1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IN" dirty="0"/>
          </a:p>
          <a:p>
            <a:r>
              <a:rPr lang="en-IN" dirty="0"/>
              <a:t>DR MONET PHILIPOSE</a:t>
            </a:r>
          </a:p>
          <a:p>
            <a:r>
              <a:rPr lang="en-IN" dirty="0"/>
              <a:t>JR MEDICINE</a:t>
            </a:r>
          </a:p>
        </p:txBody>
      </p:sp>
    </p:spTree>
    <p:extLst>
      <p:ext uri="{BB962C8B-B14F-4D97-AF65-F5344CB8AC3E}">
        <p14:creationId xmlns:p14="http://schemas.microsoft.com/office/powerpoint/2010/main" val="394563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0EE47-F04E-4730-BBC2-B9641A313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492"/>
            <a:ext cx="10515600" cy="973345"/>
          </a:xfrm>
        </p:spPr>
        <p:txBody>
          <a:bodyPr/>
          <a:lstStyle/>
          <a:p>
            <a:r>
              <a:rPr lang="en-US" dirty="0"/>
              <a:t>                    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2BD4C-5017-4148-B7E9-D60E03527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8470"/>
            <a:ext cx="10515600" cy="4838493"/>
          </a:xfrm>
        </p:spPr>
        <p:txBody>
          <a:bodyPr>
            <a:normAutofit/>
          </a:bodyPr>
          <a:lstStyle/>
          <a:p>
            <a:r>
              <a:rPr lang="en-US" dirty="0"/>
              <a:t>Human hemostatic mechanisms- A balance between pro coagulant and anticoagulant forces</a:t>
            </a:r>
          </a:p>
          <a:p>
            <a:r>
              <a:rPr lang="en-US" dirty="0"/>
              <a:t>The </a:t>
            </a:r>
            <a:r>
              <a:rPr lang="en-US" dirty="0" err="1"/>
              <a:t>procoagulation</a:t>
            </a:r>
            <a:r>
              <a:rPr lang="en-US" dirty="0"/>
              <a:t> forces</a:t>
            </a:r>
          </a:p>
          <a:p>
            <a:pPr lvl="1"/>
            <a:r>
              <a:rPr lang="en-IN" dirty="0"/>
              <a:t>Platelet adhesions</a:t>
            </a:r>
          </a:p>
          <a:p>
            <a:pPr lvl="1"/>
            <a:r>
              <a:rPr lang="en-IN" dirty="0"/>
              <a:t>Aggregation</a:t>
            </a:r>
          </a:p>
          <a:p>
            <a:pPr lvl="1"/>
            <a:r>
              <a:rPr lang="en-IN" dirty="0"/>
              <a:t>Fibrin clot formation</a:t>
            </a:r>
          </a:p>
          <a:p>
            <a:r>
              <a:rPr lang="en-IN" dirty="0"/>
              <a:t>The anticoagulant forces includes</a:t>
            </a:r>
          </a:p>
          <a:p>
            <a:pPr lvl="1"/>
            <a:r>
              <a:rPr lang="en-IN" dirty="0"/>
              <a:t>Natural inhibitors of coagulation</a:t>
            </a:r>
          </a:p>
          <a:p>
            <a:pPr lvl="1"/>
            <a:r>
              <a:rPr lang="en-IN" dirty="0"/>
              <a:t>Fibrinolysis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609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E04A7-66C7-4CAD-B293-7AE88D86D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    The major components of </a:t>
            </a:r>
            <a:r>
              <a:rPr lang="en-IN" dirty="0" err="1"/>
              <a:t>hemostatic</a:t>
            </a:r>
            <a:r>
              <a:rPr lang="en-IN" dirty="0"/>
              <a:t>  systems are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Platelets and other formed elements of  blood such as monocytes and red cells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Plasma proteins(the coagulation and fibrinolytic factors and inhibitors)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The vessel wall</a:t>
            </a:r>
          </a:p>
        </p:txBody>
      </p:sp>
    </p:spTree>
    <p:extLst>
      <p:ext uri="{BB962C8B-B14F-4D97-AF65-F5344CB8AC3E}">
        <p14:creationId xmlns:p14="http://schemas.microsoft.com/office/powerpoint/2010/main" val="214652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315EC-521F-4682-B2CB-5B7E55C5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493"/>
            <a:ext cx="10515600" cy="787814"/>
          </a:xfrm>
        </p:spPr>
        <p:txBody>
          <a:bodyPr/>
          <a:lstStyle/>
          <a:p>
            <a:r>
              <a:rPr lang="en-US" dirty="0"/>
              <a:t>       STEPS OF NORMAL HEMOSTASIS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4A4B-A120-4A4B-8738-C7BC88EF1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2940"/>
            <a:ext cx="10515600" cy="5024023"/>
          </a:xfrm>
        </p:spPr>
        <p:txBody>
          <a:bodyPr>
            <a:normAutofit/>
          </a:bodyPr>
          <a:lstStyle/>
          <a:p>
            <a:r>
              <a:rPr lang="en-US" b="1" dirty="0"/>
              <a:t>PLATELET PLUG FORMATION</a:t>
            </a:r>
          </a:p>
          <a:p>
            <a:r>
              <a:rPr lang="en-US" dirty="0"/>
              <a:t>On vascular </a:t>
            </a:r>
            <a:r>
              <a:rPr lang="en-US" dirty="0" err="1"/>
              <a:t>injury,platelet</a:t>
            </a:r>
            <a:r>
              <a:rPr lang="en-US" dirty="0"/>
              <a:t> adhere to the site of </a:t>
            </a:r>
            <a:r>
              <a:rPr lang="en-US" dirty="0" err="1"/>
              <a:t>injury,mediated</a:t>
            </a:r>
            <a:r>
              <a:rPr lang="en-US" dirty="0"/>
              <a:t> by von Willebrand factor(VWF)- the  primary molecular </a:t>
            </a:r>
            <a:r>
              <a:rPr lang="en-US" dirty="0" err="1"/>
              <a:t>glue,which</a:t>
            </a:r>
            <a:r>
              <a:rPr lang="en-US" dirty="0"/>
              <a:t> is present in plasma and vessel wall subendothelial matrix.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Adhesion is  also facilitated by direct binding to subendothelial collagen through platelet membrane collagen receptors</a:t>
            </a:r>
          </a:p>
          <a:p>
            <a:r>
              <a:rPr lang="en-IN" dirty="0"/>
              <a:t>Adhesion results in platelet activation and aggregation</a:t>
            </a:r>
          </a:p>
          <a:p>
            <a:pPr marL="0" indent="0">
              <a:buNone/>
            </a:pPr>
            <a:r>
              <a:rPr lang="en-IN" dirty="0"/>
              <a:t>The process is enhanced by humoral mediators in plasma (</a:t>
            </a:r>
            <a:r>
              <a:rPr lang="en-IN" dirty="0" err="1"/>
              <a:t>epinephrine,thrombin</a:t>
            </a:r>
            <a:r>
              <a:rPr lang="en-IN" dirty="0"/>
              <a:t>),mediators released by activated platelets (</a:t>
            </a:r>
            <a:r>
              <a:rPr lang="en-IN" dirty="0" err="1"/>
              <a:t>ADP,serotonin</a:t>
            </a:r>
            <a:r>
              <a:rPr lang="en-IN" dirty="0"/>
              <a:t>) and vessel wall </a:t>
            </a:r>
            <a:r>
              <a:rPr lang="en-IN" dirty="0" err="1"/>
              <a:t>collagen,VWF</a:t>
            </a:r>
            <a:endParaRPr lang="en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88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EE879-AF87-4EE6-9B6E-5AB5B162E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870"/>
            <a:ext cx="10515600" cy="544809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 the platelet glycoprotein 2b/3a  complex is the most abundant receptor on the platelet surface ,on platelet activation it enables binding to VWF and fibrinogen </a:t>
            </a:r>
            <a:endParaRPr lang="en-IN" dirty="0"/>
          </a:p>
          <a:p>
            <a:endParaRPr lang="en-US" dirty="0"/>
          </a:p>
          <a:p>
            <a:r>
              <a:rPr lang="en-US" dirty="0"/>
              <a:t>Activated platelet  undergo release reaction which promote further aggregation and inhibit anticoagulant factors</a:t>
            </a:r>
          </a:p>
          <a:p>
            <a:r>
              <a:rPr lang="en-US" dirty="0"/>
              <a:t>Additional platelets are recruited from the circulation to the site of vascular injury ---formation of an occlusive platelet thrombus</a:t>
            </a:r>
          </a:p>
          <a:p>
            <a:r>
              <a:rPr lang="en-US" dirty="0"/>
              <a:t>Platelet plug is anchored and stabilized by the developing fibrin mesh</a:t>
            </a:r>
          </a:p>
        </p:txBody>
      </p:sp>
    </p:spTree>
    <p:extLst>
      <p:ext uri="{BB962C8B-B14F-4D97-AF65-F5344CB8AC3E}">
        <p14:creationId xmlns:p14="http://schemas.microsoft.com/office/powerpoint/2010/main" val="82025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C2735-311D-4FFC-853F-9CABDB8C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9362"/>
          </a:xfrm>
        </p:spPr>
        <p:txBody>
          <a:bodyPr/>
          <a:lstStyle/>
          <a:p>
            <a:r>
              <a:rPr lang="en-US" dirty="0"/>
              <a:t>                    Fibrin clot formation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8C8EF5-5E0D-42A8-AE11-E74674C4B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129" y="1562100"/>
            <a:ext cx="6561241" cy="4930775"/>
          </a:xfrm>
        </p:spPr>
      </p:pic>
    </p:spTree>
    <p:extLst>
      <p:ext uri="{BB962C8B-B14F-4D97-AF65-F5344CB8AC3E}">
        <p14:creationId xmlns:p14="http://schemas.microsoft.com/office/powerpoint/2010/main" val="44840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DAF46-CE9A-493E-8AE0-03F128390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2040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Anti thrombotic mechanism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FD855-D953-4AAF-9E81-0ACB7E3FE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6436"/>
            <a:ext cx="10515600" cy="5050528"/>
          </a:xfrm>
        </p:spPr>
        <p:txBody>
          <a:bodyPr/>
          <a:lstStyle/>
          <a:p>
            <a:r>
              <a:rPr lang="en-US" dirty="0"/>
              <a:t>Antithrombin is the major plasma protease inhibitor of thrombin and other clotting factors.</a:t>
            </a:r>
          </a:p>
          <a:p>
            <a:r>
              <a:rPr lang="en-US" dirty="0"/>
              <a:t>Anti thrombin neutralizes thrombin and other clotting factors.</a:t>
            </a:r>
          </a:p>
          <a:p>
            <a:r>
              <a:rPr lang="en-US" dirty="0"/>
              <a:t>Protein c is a plasma glycoprotein that becomes </a:t>
            </a:r>
            <a:r>
              <a:rPr lang="en-US" dirty="0" err="1"/>
              <a:t>aan</a:t>
            </a:r>
            <a:r>
              <a:rPr lang="en-US" dirty="0"/>
              <a:t> anticoagulant when it is activated by thrombin</a:t>
            </a:r>
          </a:p>
          <a:p>
            <a:r>
              <a:rPr lang="en-US" dirty="0"/>
              <a:t>The thrombin induced activation of protein c and then the binding of protein c to its receptor on endothelial cells places it in proximity to the thrombin thrombomodulin complex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0567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F977-2122-49E5-B109-10A20425A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5374"/>
            <a:ext cx="10515600" cy="542159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IN" dirty="0"/>
          </a:p>
          <a:p>
            <a:r>
              <a:rPr lang="en-US" dirty="0"/>
              <a:t>Activated protein c cleaves the activated  clotting factors 5 and 8 mediated by cofactor protein s.</a:t>
            </a:r>
          </a:p>
          <a:p>
            <a:r>
              <a:rPr lang="en-US" dirty="0"/>
              <a:t>Protein s is a glycoprotein that undergoes vitamin k </a:t>
            </a:r>
            <a:r>
              <a:rPr lang="en-US" dirty="0" err="1"/>
              <a:t>depedent</a:t>
            </a:r>
            <a:r>
              <a:rPr lang="en-US" dirty="0"/>
              <a:t> post translational modification</a:t>
            </a:r>
          </a:p>
          <a:p>
            <a:r>
              <a:rPr lang="en-US" dirty="0"/>
              <a:t>Tissue factor pathway inhibitor (TFPI) is a plasma protease </a:t>
            </a:r>
            <a:r>
              <a:rPr lang="en-US" dirty="0" err="1"/>
              <a:t>inhibitor,that</a:t>
            </a:r>
            <a:r>
              <a:rPr lang="en-US" dirty="0"/>
              <a:t> inhibits the tissue factor/ factor 7a/factor 10a complex.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536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6F9F-AB29-4995-A8AD-2DDA39A2D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1548"/>
            <a:ext cx="10515600" cy="1034015"/>
          </a:xfrm>
        </p:spPr>
        <p:txBody>
          <a:bodyPr/>
          <a:lstStyle/>
          <a:p>
            <a:r>
              <a:rPr lang="en-US" dirty="0"/>
              <a:t>THE FIBRINOLYTIC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F9666-AADA-4D69-9CFF-FB6B4347E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687"/>
            <a:ext cx="10515600" cy="5037276"/>
          </a:xfrm>
        </p:spPr>
        <p:txBody>
          <a:bodyPr/>
          <a:lstStyle/>
          <a:p>
            <a:r>
              <a:rPr lang="en-US" dirty="0"/>
              <a:t>Tissue plasminogen activator is released from endothelial cells</a:t>
            </a:r>
          </a:p>
          <a:p>
            <a:r>
              <a:rPr lang="en-US" dirty="0"/>
              <a:t>It binds the fibrin clot and activate plasminogen to plasmin.</a:t>
            </a:r>
          </a:p>
          <a:p>
            <a:r>
              <a:rPr lang="en-US" dirty="0"/>
              <a:t>Excess fibrin is degraded by plasmin to fibrin degradation products(FDP)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317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291F2-82A6-4B73-BF0E-A6F9DB71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4805"/>
          </a:xfrm>
        </p:spPr>
        <p:txBody>
          <a:bodyPr/>
          <a:lstStyle/>
          <a:p>
            <a:r>
              <a:rPr lang="en-US" dirty="0"/>
              <a:t>         APPROACH TO THE PATIENT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1A299-FD65-4C37-93A8-146DD2DF3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930"/>
            <a:ext cx="10515600" cy="5077033"/>
          </a:xfrm>
        </p:spPr>
        <p:txBody>
          <a:bodyPr/>
          <a:lstStyle/>
          <a:p>
            <a:r>
              <a:rPr lang="en-US" b="1" dirty="0"/>
              <a:t>Clinical presentation</a:t>
            </a:r>
          </a:p>
          <a:p>
            <a:r>
              <a:rPr lang="en-US" dirty="0"/>
              <a:t>Detailed personal and family history is important</a:t>
            </a:r>
          </a:p>
          <a:p>
            <a:r>
              <a:rPr lang="en-US" dirty="0"/>
              <a:t>History gives clues to the etiology by determining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site of bleeding(</a:t>
            </a:r>
            <a:r>
              <a:rPr lang="en-US" dirty="0" err="1"/>
              <a:t>mucosal,joint</a:t>
            </a:r>
            <a:r>
              <a:rPr lang="en-US" dirty="0"/>
              <a:t>) or thrombosis(arterial and/or venous)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Whether an underlying bleeding or clotting tendency was enhanced by another medical condition or the introduction of medications or dietary </a:t>
            </a:r>
            <a:r>
              <a:rPr lang="en-US" dirty="0" err="1"/>
              <a:t>suppliments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2969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780A1-80B8-42C3-8E50-74381C606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2852"/>
            <a:ext cx="10515600" cy="5554111"/>
          </a:xfrm>
        </p:spPr>
        <p:txBody>
          <a:bodyPr/>
          <a:lstStyle/>
          <a:p>
            <a:r>
              <a:rPr lang="en-US" b="1" dirty="0"/>
              <a:t>History of bleeding</a:t>
            </a:r>
          </a:p>
          <a:p>
            <a:r>
              <a:rPr lang="en-US" dirty="0"/>
              <a:t>History  of at risk situations –the response to past surgeries</a:t>
            </a:r>
          </a:p>
          <a:p>
            <a:r>
              <a:rPr lang="en-US" dirty="0"/>
              <a:t>History of spontaneous or </a:t>
            </a:r>
            <a:r>
              <a:rPr lang="en-US" dirty="0" err="1"/>
              <a:t>trauama</a:t>
            </a:r>
            <a:r>
              <a:rPr lang="en-US" dirty="0"/>
              <a:t> /surgery induced bleeding</a:t>
            </a:r>
          </a:p>
          <a:p>
            <a:r>
              <a:rPr lang="en-US" dirty="0"/>
              <a:t>Spontaneous hemarthroses-hallmark of factor 8 and 9 deficiencies</a:t>
            </a:r>
          </a:p>
          <a:p>
            <a:r>
              <a:rPr lang="en-US" dirty="0"/>
              <a:t>Mucosal bleeding- s/o platelet disorders or von Willebrand disorders termed as</a:t>
            </a:r>
            <a:r>
              <a:rPr lang="en-US" b="1" dirty="0"/>
              <a:t> disorders of primary hemostasis or platelet plug formation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0881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346EE-E127-4E35-AA71-39B56200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5DC253-9B07-431D-B28C-C0D191DB1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466" y="646306"/>
            <a:ext cx="5439241" cy="5530657"/>
          </a:xfrm>
        </p:spPr>
      </p:pic>
    </p:spTree>
    <p:extLst>
      <p:ext uri="{BB962C8B-B14F-4D97-AF65-F5344CB8AC3E}">
        <p14:creationId xmlns:p14="http://schemas.microsoft.com/office/powerpoint/2010/main" val="78773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79562-0C4D-42D8-BEAE-D2AF2894C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5859"/>
            <a:ext cx="10515600" cy="5340628"/>
          </a:xfrm>
        </p:spPr>
        <p:txBody>
          <a:bodyPr/>
          <a:lstStyle/>
          <a:p>
            <a:r>
              <a:rPr lang="en-US" dirty="0"/>
              <a:t> Any h/o prolonged bleeding with </a:t>
            </a:r>
            <a:r>
              <a:rPr lang="en-US" dirty="0" err="1"/>
              <a:t>surgery,dental</a:t>
            </a:r>
            <a:r>
              <a:rPr lang="en-US" dirty="0"/>
              <a:t> extractions and procedures and/or trauma, heavy menstrual bleeding(HMB) or postpartum hemorrhage(PPH),large bruises.</a:t>
            </a:r>
          </a:p>
          <a:p>
            <a:r>
              <a:rPr lang="en-IN" dirty="0"/>
              <a:t>A bleeding score is used as a tool to predict patients more likely to have von Willebrand disease. </a:t>
            </a:r>
          </a:p>
        </p:txBody>
      </p:sp>
    </p:spTree>
    <p:extLst>
      <p:ext uri="{BB962C8B-B14F-4D97-AF65-F5344CB8AC3E}">
        <p14:creationId xmlns:p14="http://schemas.microsoft.com/office/powerpoint/2010/main" val="2415311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9D7C3-8698-4FBF-BF3D-677F88C8A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0574"/>
            <a:ext cx="10515600" cy="5726389"/>
          </a:xfrm>
        </p:spPr>
        <p:txBody>
          <a:bodyPr/>
          <a:lstStyle/>
          <a:p>
            <a:r>
              <a:rPr lang="en-US" dirty="0"/>
              <a:t>Easy bruising and HMB are common complaints with or without bleeding disorder</a:t>
            </a:r>
          </a:p>
          <a:p>
            <a:r>
              <a:rPr lang="en-US" dirty="0"/>
              <a:t>Easy bruising- may seen in abnormality of blood vessels or their supporting tissues</a:t>
            </a:r>
          </a:p>
          <a:p>
            <a:r>
              <a:rPr lang="en-US" dirty="0"/>
              <a:t>Ehlers-</a:t>
            </a:r>
            <a:r>
              <a:rPr lang="en-US" dirty="0" err="1"/>
              <a:t>danlos</a:t>
            </a:r>
            <a:r>
              <a:rPr lang="en-US" dirty="0"/>
              <a:t> syndrome- posttraumatic bleeding and hyper extensibility of </a:t>
            </a:r>
            <a:r>
              <a:rPr lang="en-US" dirty="0" err="1"/>
              <a:t>jonts</a:t>
            </a:r>
            <a:endParaRPr lang="en-US" dirty="0"/>
          </a:p>
          <a:p>
            <a:r>
              <a:rPr lang="en-US" dirty="0" err="1"/>
              <a:t>Cushings</a:t>
            </a:r>
            <a:r>
              <a:rPr lang="en-US" dirty="0"/>
              <a:t> syndrome ,chronic steroid use and aging-subcutaneous bleeding </a:t>
            </a:r>
            <a:r>
              <a:rPr lang="en-US" dirty="0" err="1"/>
              <a:t>oocurs</a:t>
            </a:r>
            <a:r>
              <a:rPr lang="en-US" dirty="0"/>
              <a:t> in response to minor trauma</a:t>
            </a:r>
          </a:p>
          <a:p>
            <a:r>
              <a:rPr lang="en-US" dirty="0"/>
              <a:t>History of epistaxis- common symptom in hereditary hemorrhagic </a:t>
            </a:r>
            <a:r>
              <a:rPr lang="en-US" dirty="0" err="1"/>
              <a:t>telengiectasia</a:t>
            </a:r>
            <a:r>
              <a:rPr lang="en-US" dirty="0"/>
              <a:t> and in boys with VWD.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0927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207E9-70E1-4E08-90A2-236B5730E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4070"/>
            <a:ext cx="10515600" cy="5752893"/>
          </a:xfrm>
        </p:spPr>
        <p:txBody>
          <a:bodyPr/>
          <a:lstStyle/>
          <a:p>
            <a:r>
              <a:rPr lang="en-US" dirty="0"/>
              <a:t>Bleeding with eruption of primary teeth-children with more severe bleeding disorder like moderate/severe hemophilia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h/o heavy menstrual bleeding-loss of &gt;80 ml of blood per cycle ,reported in majority of women with </a:t>
            </a:r>
            <a:r>
              <a:rPr lang="en-US" dirty="0" err="1"/>
              <a:t>VWD,,factor</a:t>
            </a:r>
            <a:r>
              <a:rPr lang="en-US" dirty="0"/>
              <a:t> 11 </a:t>
            </a:r>
            <a:r>
              <a:rPr lang="en-US" dirty="0" err="1"/>
              <a:t>deficiency,and</a:t>
            </a:r>
            <a:r>
              <a:rPr lang="en-US" dirty="0"/>
              <a:t> carriers of hemophilia</a:t>
            </a:r>
          </a:p>
          <a:p>
            <a:r>
              <a:rPr lang="en-US" dirty="0"/>
              <a:t>In women with type 1 VWD and symptomatic carriers of hemophilia A in whom levels of VW factor and factor 8 usually normalize during </a:t>
            </a:r>
            <a:r>
              <a:rPr lang="en-US" dirty="0" err="1"/>
              <a:t>pregnancy,PPH</a:t>
            </a:r>
            <a:r>
              <a:rPr lang="en-US" dirty="0"/>
              <a:t> may be delayed.</a:t>
            </a:r>
          </a:p>
          <a:p>
            <a:r>
              <a:rPr lang="en-US" dirty="0"/>
              <a:t>h/o rupture of ovarian cyst with intra abdominal hemorrhage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8586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25F1D-37D5-49BC-A826-E96950ED8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3583"/>
            <a:ext cx="10515600" cy="5673380"/>
          </a:xfrm>
        </p:spPr>
        <p:txBody>
          <a:bodyPr/>
          <a:lstStyle/>
          <a:p>
            <a:r>
              <a:rPr lang="en-US" dirty="0"/>
              <a:t>Aspirin and other NSAIDS that inhibit cyclooxygenase 1 impair primary hemostasis which may cause bleeding or unmask a previously occult bleeding disorder.</a:t>
            </a:r>
          </a:p>
          <a:p>
            <a:r>
              <a:rPr lang="en-US" dirty="0"/>
              <a:t> fish oil rich in omega fatty acid impair platelet function by producing more PGI3 and more thromboxane A3.</a:t>
            </a:r>
          </a:p>
          <a:p>
            <a:r>
              <a:rPr lang="en-US" dirty="0"/>
              <a:t>Vitamin E inhibit protein kinase c mediated platelet aggregation and nitric oxide production.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3063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396C5-D036-4C80-9FFB-1862A9B37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6104"/>
            <a:ext cx="10515600" cy="5540859"/>
          </a:xfrm>
        </p:spPr>
        <p:txBody>
          <a:bodyPr/>
          <a:lstStyle/>
          <a:p>
            <a:r>
              <a:rPr lang="en-US" dirty="0"/>
              <a:t>Bruising or mucosal bleeding may be seen in liver disease, severe renal impairment, </a:t>
            </a:r>
            <a:r>
              <a:rPr lang="en-US" dirty="0" err="1"/>
              <a:t>hypothyroidism,paraproteinemia,amyloidosis</a:t>
            </a:r>
            <a:r>
              <a:rPr lang="en-US" dirty="0"/>
              <a:t> and bone marrow failure.</a:t>
            </a:r>
          </a:p>
          <a:p>
            <a:r>
              <a:rPr lang="en-US" dirty="0"/>
              <a:t>Bleeding occurs in isolated thrombocytopenia usually  only at counts less than 10000-20000.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1754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41C4-0D46-4510-B11C-B1173B10B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058"/>
          </a:xfrm>
        </p:spPr>
        <p:txBody>
          <a:bodyPr/>
          <a:lstStyle/>
          <a:p>
            <a:r>
              <a:rPr lang="en-US" dirty="0"/>
              <a:t>            HISTORY OF THROMBOSIS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10942-751F-4782-898E-08FA65F3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3184"/>
            <a:ext cx="10515600" cy="5063779"/>
          </a:xfrm>
        </p:spPr>
        <p:txBody>
          <a:bodyPr/>
          <a:lstStyle/>
          <a:p>
            <a:r>
              <a:rPr lang="en-US" dirty="0"/>
              <a:t>Major risk factor for arterial thrombosis is atherosclerosis </a:t>
            </a:r>
          </a:p>
          <a:p>
            <a:r>
              <a:rPr lang="en-US" dirty="0"/>
              <a:t>For venous </a:t>
            </a:r>
            <a:r>
              <a:rPr lang="en-US" dirty="0" err="1"/>
              <a:t>thrombosis,major</a:t>
            </a:r>
            <a:r>
              <a:rPr lang="en-US" dirty="0"/>
              <a:t> risk factors are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Immobility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Surgery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Medical conditions such as malignancy, medications such as hormonal </a:t>
            </a:r>
            <a:r>
              <a:rPr lang="en-US" dirty="0" err="1"/>
              <a:t>therapy,obesity</a:t>
            </a:r>
            <a:r>
              <a:rPr lang="en-US" dirty="0"/>
              <a:t> and genetic predispositions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5170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C3D7-06E3-4EB2-BBA7-9722DAC55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C09F94-7EEC-46F4-8B30-919C833A8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504" y="741460"/>
            <a:ext cx="5990190" cy="5435503"/>
          </a:xfrm>
        </p:spPr>
      </p:pic>
    </p:spTree>
    <p:extLst>
      <p:ext uri="{BB962C8B-B14F-4D97-AF65-F5344CB8AC3E}">
        <p14:creationId xmlns:p14="http://schemas.microsoft.com/office/powerpoint/2010/main" val="915370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EE5B9-76B9-4EC9-BD98-0712463E5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2040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       Screening assays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A06BA-66C4-463E-936A-E652F9F8B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166"/>
            <a:ext cx="10515600" cy="5169797"/>
          </a:xfrm>
        </p:spPr>
        <p:txBody>
          <a:bodyPr/>
          <a:lstStyle/>
          <a:p>
            <a:r>
              <a:rPr lang="en-US" dirty="0"/>
              <a:t>Most common screening tests are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Prothrombin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Activated partial thromboplastin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Platelet count</a:t>
            </a:r>
          </a:p>
          <a:p>
            <a:pPr marL="0" indent="0">
              <a:buNone/>
            </a:pPr>
            <a:r>
              <a:rPr lang="en-US" dirty="0"/>
              <a:t>PT -assess the factor 1(fibrinogen),factor 2(prothrombin), factor 5,7 and 10</a:t>
            </a:r>
          </a:p>
          <a:p>
            <a:pPr marL="0" indent="0">
              <a:buNone/>
            </a:pPr>
            <a:r>
              <a:rPr lang="en-US" dirty="0"/>
              <a:t>The PT measures the time for clot formation of  citrated plasma after recalcification and addition of </a:t>
            </a:r>
            <a:r>
              <a:rPr lang="en-US" dirty="0" err="1"/>
              <a:t>thromboplastin,a</a:t>
            </a:r>
            <a:r>
              <a:rPr lang="en-US" dirty="0"/>
              <a:t> mixture of TF and phospholipids.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71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14EA2-AB0F-40C7-8AAE-5D32A27AC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5861"/>
            <a:ext cx="10515600" cy="5501102"/>
          </a:xfrm>
        </p:spPr>
        <p:txBody>
          <a:bodyPr/>
          <a:lstStyle/>
          <a:p>
            <a:r>
              <a:rPr lang="en-US" dirty="0" err="1"/>
              <a:t>aPTT</a:t>
            </a:r>
            <a:r>
              <a:rPr lang="en-US" dirty="0"/>
              <a:t> assess the intrinsic and common coagulation </a:t>
            </a:r>
            <a:r>
              <a:rPr lang="en-US" dirty="0" err="1"/>
              <a:t>pathways,factor</a:t>
            </a:r>
            <a:r>
              <a:rPr lang="en-US" dirty="0"/>
              <a:t> 12,11,9,8,10,5,2, fibrinogen.</a:t>
            </a:r>
          </a:p>
          <a:p>
            <a:r>
              <a:rPr lang="en-US" dirty="0"/>
              <a:t>Thrombin time – measure fibrinogen conversion to fibrin and are prolonged when the fibrinogen level is low</a:t>
            </a:r>
          </a:p>
          <a:p>
            <a:r>
              <a:rPr lang="en-US" b="1" dirty="0"/>
              <a:t>MIXING STUDIES- </a:t>
            </a:r>
            <a:r>
              <a:rPr lang="en-US" dirty="0"/>
              <a:t>used to evaluate prolonged </a:t>
            </a:r>
            <a:r>
              <a:rPr lang="en-US" dirty="0" err="1"/>
              <a:t>aPTT</a:t>
            </a:r>
            <a:r>
              <a:rPr lang="en-US" dirty="0"/>
              <a:t>-PT to distinguish between factor deficiency and inhibitors</a:t>
            </a:r>
          </a:p>
          <a:p>
            <a:r>
              <a:rPr lang="en-US" dirty="0"/>
              <a:t>With isolated factor deficiencies the </a:t>
            </a:r>
            <a:r>
              <a:rPr lang="en-US" dirty="0" err="1"/>
              <a:t>aPTT</a:t>
            </a:r>
            <a:r>
              <a:rPr lang="en-US" dirty="0"/>
              <a:t>  will correct with </a:t>
            </a:r>
            <a:r>
              <a:rPr lang="en-US" dirty="0" err="1"/>
              <a:t>mixing,but</a:t>
            </a:r>
            <a:r>
              <a:rPr lang="en-US" dirty="0"/>
              <a:t> with </a:t>
            </a:r>
            <a:r>
              <a:rPr lang="en-US" dirty="0" err="1"/>
              <a:t>aptt</a:t>
            </a:r>
            <a:r>
              <a:rPr lang="en-US" dirty="0"/>
              <a:t> prolongation due to lupus anticoagulant /inhibitors the mixing shows no correction.</a:t>
            </a:r>
          </a:p>
          <a:p>
            <a:r>
              <a:rPr lang="en-US" dirty="0"/>
              <a:t>Specific factor assays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7468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430F-70B2-415A-9788-15CC1A49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210D9-F2B3-4B2D-AFF7-3225F2060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for thrombophilia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Antithrombin ,protein </a:t>
            </a:r>
            <a:r>
              <a:rPr lang="en-US" dirty="0" err="1"/>
              <a:t>c,protein</a:t>
            </a:r>
            <a:r>
              <a:rPr lang="en-US" dirty="0"/>
              <a:t> s </a:t>
            </a:r>
            <a:r>
              <a:rPr lang="en-US" dirty="0" err="1"/>
              <a:t>levels,apla</a:t>
            </a:r>
            <a:r>
              <a:rPr lang="en-US" dirty="0"/>
              <a:t> antibodies</a:t>
            </a:r>
          </a:p>
          <a:p>
            <a:pPr marL="0" indent="0">
              <a:buNone/>
            </a:pPr>
            <a:r>
              <a:rPr lang="en-US" dirty="0"/>
              <a:t> D dimer assay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272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4D62-6CD6-45A6-ACD9-E9AE951B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1797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Measures of platelet function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DBD6-9E34-47FC-AD69-73E881DC8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948"/>
            <a:ext cx="10515600" cy="4971015"/>
          </a:xfrm>
        </p:spPr>
        <p:txBody>
          <a:bodyPr/>
          <a:lstStyle/>
          <a:p>
            <a:r>
              <a:rPr lang="en-US" dirty="0"/>
              <a:t>Bleeding time used to assess the bleeding risk –does not predict bleeding risk with surgery</a:t>
            </a:r>
          </a:p>
          <a:p>
            <a:r>
              <a:rPr lang="en-US" dirty="0"/>
              <a:t>The PFA-100-an instrument that measures platelet dependent </a:t>
            </a:r>
            <a:r>
              <a:rPr lang="en-US" dirty="0" err="1"/>
              <a:t>coagulaton</a:t>
            </a:r>
            <a:r>
              <a:rPr lang="en-US" dirty="0"/>
              <a:t> under flow condition ,more sensitive and specific for VWD and platelet disorders</a:t>
            </a:r>
          </a:p>
          <a:p>
            <a:r>
              <a:rPr lang="en-US" dirty="0" err="1"/>
              <a:t>Thromboelastography</a:t>
            </a:r>
            <a:r>
              <a:rPr lang="en-US" dirty="0"/>
              <a:t>- useful in guiding intra operative transfusion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7293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6DFC-D81E-481E-830D-CA19243F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DE9AD7-30D6-457C-8397-FFFA05200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66" y="365125"/>
            <a:ext cx="4027795" cy="6017696"/>
          </a:xfrm>
        </p:spPr>
      </p:pic>
    </p:spTree>
    <p:extLst>
      <p:ext uri="{BB962C8B-B14F-4D97-AF65-F5344CB8AC3E}">
        <p14:creationId xmlns:p14="http://schemas.microsoft.com/office/powerpoint/2010/main" val="2099735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3B0C7-C390-40DC-9411-93F626D3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THANK YOU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1C260-6626-4BB1-8B1A-951EB6E43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8390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1070</Words>
  <Application>Microsoft Office PowerPoint</Application>
  <PresentationFormat>Widescreen</PresentationFormat>
  <Paragraphs>106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THROMBOSIS AND BLEEDING</vt:lpstr>
      <vt:lpstr>                    INTRODUCTION</vt:lpstr>
      <vt:lpstr>PowerPoint Presentation</vt:lpstr>
      <vt:lpstr>       STEPS OF NORMAL HEMOSTASIS</vt:lpstr>
      <vt:lpstr>PowerPoint Presentation</vt:lpstr>
      <vt:lpstr>                    Fibrin clot formation</vt:lpstr>
      <vt:lpstr>       Anti thrombotic mechanism</vt:lpstr>
      <vt:lpstr>PowerPoint Presentation</vt:lpstr>
      <vt:lpstr>THE FIBRINOLYTIC SYSTEM</vt:lpstr>
      <vt:lpstr>         APPROACH TO THE PATIENT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HISTORY OF THROMBOSIS</vt:lpstr>
      <vt:lpstr>PowerPoint Presentation</vt:lpstr>
      <vt:lpstr>                       Screening assays</vt:lpstr>
      <vt:lpstr>PowerPoint Presentation</vt:lpstr>
      <vt:lpstr>PowerPoint Presentation</vt:lpstr>
      <vt:lpstr>            Measures of platelet function</vt:lpstr>
      <vt:lpstr>PowerPoint Presentation</vt:lpstr>
      <vt:lpstr>                          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THROMBOSIS AND BLEEDING</dc:title>
  <dc:creator>SIBI S</dc:creator>
  <cp:lastModifiedBy>monet</cp:lastModifiedBy>
  <cp:revision>13</cp:revision>
  <dcterms:created xsi:type="dcterms:W3CDTF">2021-09-10T14:01:33Z</dcterms:created>
  <dcterms:modified xsi:type="dcterms:W3CDTF">2021-09-13T18:17:34Z</dcterms:modified>
</cp:coreProperties>
</file>