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1" r:id="rId9"/>
    <p:sldId id="264" r:id="rId10"/>
    <p:sldId id="265" r:id="rId11"/>
    <p:sldId id="266" r:id="rId12"/>
    <p:sldId id="269" r:id="rId13"/>
    <p:sldId id="267" r:id="rId14"/>
    <p:sldId id="268" r:id="rId15"/>
    <p:sldId id="270" r:id="rId16"/>
    <p:sldId id="273" r:id="rId17"/>
    <p:sldId id="271" r:id="rId18"/>
    <p:sldId id="274" r:id="rId19"/>
    <p:sldId id="272" r:id="rId20"/>
    <p:sldId id="275" r:id="rId21"/>
    <p:sldId id="317" r:id="rId22"/>
    <p:sldId id="276" r:id="rId23"/>
    <p:sldId id="294" r:id="rId24"/>
    <p:sldId id="296" r:id="rId25"/>
    <p:sldId id="295" r:id="rId26"/>
    <p:sldId id="297" r:id="rId27"/>
    <p:sldId id="298" r:id="rId28"/>
    <p:sldId id="304" r:id="rId29"/>
    <p:sldId id="299" r:id="rId30"/>
    <p:sldId id="301" r:id="rId31"/>
    <p:sldId id="300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6" r:id="rId41"/>
    <p:sldId id="287" r:id="rId42"/>
    <p:sldId id="285" r:id="rId43"/>
    <p:sldId id="288" r:id="rId44"/>
    <p:sldId id="289" r:id="rId45"/>
    <p:sldId id="290" r:id="rId46"/>
    <p:sldId id="291" r:id="rId47"/>
    <p:sldId id="292" r:id="rId48"/>
    <p:sldId id="313" r:id="rId49"/>
    <p:sldId id="314" r:id="rId50"/>
    <p:sldId id="315" r:id="rId51"/>
    <p:sldId id="316" r:id="rId52"/>
    <p:sldId id="293" r:id="rId53"/>
    <p:sldId id="302" r:id="rId54"/>
    <p:sldId id="303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C7A62-B78D-4D3B-99FB-F9BC5B93BF27}" type="datetimeFigureOut">
              <a:rPr lang="en-IN" smtClean="0"/>
              <a:t>21-01-2023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F647-56FC-40F0-A919-60496ACF50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8068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C7A62-B78D-4D3B-99FB-F9BC5B93BF27}" type="datetimeFigureOut">
              <a:rPr lang="en-IN" smtClean="0"/>
              <a:t>21-01-2023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F647-56FC-40F0-A919-60496ACF50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1305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C7A62-B78D-4D3B-99FB-F9BC5B93BF27}" type="datetimeFigureOut">
              <a:rPr lang="en-IN" smtClean="0"/>
              <a:t>21-01-2023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F647-56FC-40F0-A919-60496ACF50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1682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C7A62-B78D-4D3B-99FB-F9BC5B93BF27}" type="datetimeFigureOut">
              <a:rPr lang="en-IN" smtClean="0"/>
              <a:t>21-01-2023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F647-56FC-40F0-A919-60496ACF50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7374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C7A62-B78D-4D3B-99FB-F9BC5B93BF27}" type="datetimeFigureOut">
              <a:rPr lang="en-IN" smtClean="0"/>
              <a:t>21-01-2023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F647-56FC-40F0-A919-60496ACF50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0917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C7A62-B78D-4D3B-99FB-F9BC5B93BF27}" type="datetimeFigureOut">
              <a:rPr lang="en-IN" smtClean="0"/>
              <a:t>21-01-2023</a:t>
            </a:fld>
            <a:endParaRPr lang="en-IN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F647-56FC-40F0-A919-60496ACF50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2939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C7A62-B78D-4D3B-99FB-F9BC5B93BF27}" type="datetimeFigureOut">
              <a:rPr lang="en-IN" smtClean="0"/>
              <a:t>21-01-2023</a:t>
            </a:fld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F647-56FC-40F0-A919-60496ACF50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6698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C7A62-B78D-4D3B-99FB-F9BC5B93BF27}" type="datetimeFigureOut">
              <a:rPr lang="en-IN" smtClean="0"/>
              <a:t>21-01-2023</a:t>
            </a:fld>
            <a:endParaRPr lang="en-IN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F647-56FC-40F0-A919-60496ACF50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6404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C7A62-B78D-4D3B-99FB-F9BC5B93BF27}" type="datetimeFigureOut">
              <a:rPr lang="en-IN" smtClean="0"/>
              <a:t>21-01-2023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F647-56FC-40F0-A919-60496ACF50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7592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C7A62-B78D-4D3B-99FB-F9BC5B93BF27}" type="datetimeFigureOut">
              <a:rPr lang="en-IN" smtClean="0"/>
              <a:t>21-01-2023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F647-56FC-40F0-A919-60496ACF50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0695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C7A62-B78D-4D3B-99FB-F9BC5B93BF27}" type="datetimeFigureOut">
              <a:rPr lang="en-IN" smtClean="0"/>
              <a:t>21-01-2023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F647-56FC-40F0-A919-60496ACF50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0056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C7A62-B78D-4D3B-99FB-F9BC5B93BF27}" type="datetimeFigureOut">
              <a:rPr lang="en-IN" smtClean="0"/>
              <a:t>21-01-2023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F647-56FC-40F0-A919-60496ACF50E8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277857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C7A62-B78D-4D3B-99FB-F9BC5B93BF27}" type="datetimeFigureOut">
              <a:rPr lang="en-IN" smtClean="0"/>
              <a:t>21-01-2023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F647-56FC-40F0-A919-60496ACF50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02173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C7A62-B78D-4D3B-99FB-F9BC5B93BF27}" type="datetimeFigureOut">
              <a:rPr lang="en-IN" smtClean="0"/>
              <a:t>21-01-2023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F647-56FC-40F0-A919-60496ACF50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85617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C7A62-B78D-4D3B-99FB-F9BC5B93BF27}" type="datetimeFigureOut">
              <a:rPr lang="en-IN" smtClean="0"/>
              <a:t>21-01-2023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F647-56FC-40F0-A919-60496ACF50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4438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C7A62-B78D-4D3B-99FB-F9BC5B93BF27}" type="datetimeFigureOut">
              <a:rPr lang="en-IN" smtClean="0"/>
              <a:t>21-01-2023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F647-56FC-40F0-A919-60496ACF50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1541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C7A62-B78D-4D3B-99FB-F9BC5B93BF27}" type="datetimeFigureOut">
              <a:rPr lang="en-IN" smtClean="0"/>
              <a:t>21-01-2023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F647-56FC-40F0-A919-60496ACF50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6190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11C7A62-B78D-4D3B-99FB-F9BC5B93BF27}" type="datetimeFigureOut">
              <a:rPr lang="en-IN" smtClean="0"/>
              <a:t>21-01-2023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DF647-56FC-40F0-A919-60496ACF50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85634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  <p:sldLayoutId id="214748381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103120"/>
            <a:ext cx="8825658" cy="1420226"/>
          </a:xfrm>
        </p:spPr>
        <p:txBody>
          <a:bodyPr/>
          <a:lstStyle/>
          <a:p>
            <a:r>
              <a:rPr lang="en-US" sz="6600" dirty="0" smtClean="0"/>
              <a:t>THE BLEEDING LUNGS</a:t>
            </a:r>
            <a:endParaRPr lang="en-IN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r"/>
            <a:r>
              <a:rPr lang="en-US" sz="1000" dirty="0" smtClean="0"/>
              <a:t>CLINICAL CLUB</a:t>
            </a:r>
          </a:p>
          <a:p>
            <a:pPr algn="r"/>
            <a:r>
              <a:rPr lang="en-US" sz="1000" dirty="0" smtClean="0"/>
              <a:t>Dr. </a:t>
            </a:r>
            <a:r>
              <a:rPr lang="en-US" sz="1000" dirty="0" err="1" smtClean="0"/>
              <a:t>Nithya</a:t>
            </a:r>
            <a:r>
              <a:rPr lang="en-US" sz="1000" dirty="0" smtClean="0"/>
              <a:t> </a:t>
            </a:r>
            <a:r>
              <a:rPr lang="en-US" sz="1000" dirty="0" err="1" smtClean="0"/>
              <a:t>Ramanujan</a:t>
            </a:r>
            <a:endParaRPr lang="en-US" sz="1000" dirty="0" smtClean="0"/>
          </a:p>
          <a:p>
            <a:pPr algn="r"/>
            <a:r>
              <a:rPr lang="en-US" sz="1000" dirty="0" smtClean="0"/>
              <a:t>JR3</a:t>
            </a:r>
          </a:p>
          <a:p>
            <a:pPr algn="r"/>
            <a:r>
              <a:rPr lang="en-US" sz="1000" dirty="0" smtClean="0"/>
              <a:t>M6 Unit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val="1700361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Mr</a:t>
            </a:r>
            <a:r>
              <a:rPr lang="en-US" dirty="0" smtClean="0"/>
              <a:t> X</a:t>
            </a:r>
          </a:p>
          <a:p>
            <a:r>
              <a:rPr lang="en-US" dirty="0" smtClean="0"/>
              <a:t>54/m</a:t>
            </a:r>
          </a:p>
          <a:p>
            <a:r>
              <a:rPr lang="en-US" dirty="0" err="1" smtClean="0"/>
              <a:t>Kayamkulam</a:t>
            </a:r>
            <a:r>
              <a:rPr lang="en-US" dirty="0" smtClean="0"/>
              <a:t> </a:t>
            </a:r>
          </a:p>
          <a:p>
            <a:r>
              <a:rPr lang="en-US" dirty="0" smtClean="0"/>
              <a:t>Painter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833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Presenting complaints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Cough – 1 month</a:t>
            </a:r>
          </a:p>
          <a:p>
            <a:r>
              <a:rPr lang="en-US" dirty="0" smtClean="0"/>
              <a:t>Hemoptysis – 5 days</a:t>
            </a:r>
          </a:p>
          <a:p>
            <a:r>
              <a:rPr lang="en-US" dirty="0" smtClean="0"/>
              <a:t>Breathlessness – 5days</a:t>
            </a:r>
          </a:p>
        </p:txBody>
      </p:sp>
    </p:spTree>
    <p:extLst>
      <p:ext uri="{BB962C8B-B14F-4D97-AF65-F5344CB8AC3E}">
        <p14:creationId xmlns:p14="http://schemas.microsoft.com/office/powerpoint/2010/main" val="4180281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Cough since 1 month. Dry cough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expectoration of scanty mucoid sputum.</a:t>
            </a:r>
          </a:p>
          <a:p>
            <a:r>
              <a:rPr lang="en-US" dirty="0" smtClean="0"/>
              <a:t>Breathlessness – 5 days more during night, following bouts of cough. </a:t>
            </a:r>
            <a:r>
              <a:rPr lang="en-US" dirty="0" smtClean="0"/>
              <a:t>Progressive</a:t>
            </a:r>
            <a:r>
              <a:rPr lang="en-US" dirty="0"/>
              <a:t>.</a:t>
            </a:r>
            <a:r>
              <a:rPr lang="en-US" dirty="0" smtClean="0"/>
              <a:t> Orthopnea+</a:t>
            </a:r>
          </a:p>
          <a:p>
            <a:r>
              <a:rPr lang="en-US" dirty="0" smtClean="0"/>
              <a:t>Hemoptysis – 5 days. Moderate in amount. </a:t>
            </a:r>
            <a:endParaRPr lang="en-US" dirty="0"/>
          </a:p>
          <a:p>
            <a:r>
              <a:rPr lang="en-US" dirty="0" smtClean="0"/>
              <a:t>Right sided pricking type chest pain+. Increased on coughing and breathing.</a:t>
            </a:r>
          </a:p>
          <a:p>
            <a:r>
              <a:rPr lang="en-US" dirty="0"/>
              <a:t>H</a:t>
            </a:r>
            <a:r>
              <a:rPr lang="en-US" dirty="0" smtClean="0"/>
              <a:t>/o loss of weight and loss of </a:t>
            </a:r>
            <a:r>
              <a:rPr lang="en-US" dirty="0" err="1" smtClean="0"/>
              <a:t>apetite</a:t>
            </a:r>
            <a:r>
              <a:rPr lang="en-US" dirty="0" smtClean="0"/>
              <a:t> – 2 months</a:t>
            </a:r>
          </a:p>
          <a:p>
            <a:r>
              <a:rPr lang="en-US" dirty="0" smtClean="0"/>
              <a:t>h/o decreased urine output- 1 day</a:t>
            </a:r>
          </a:p>
          <a:p>
            <a:r>
              <a:rPr lang="en-US" dirty="0" smtClean="0"/>
              <a:t>Decreased food intake+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72117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H/o low grade fever since 1day. </a:t>
            </a:r>
          </a:p>
          <a:p>
            <a:r>
              <a:rPr lang="en-US" dirty="0" smtClean="0"/>
              <a:t>No h/o altered sensorium. </a:t>
            </a:r>
          </a:p>
          <a:p>
            <a:r>
              <a:rPr lang="en-US" dirty="0" smtClean="0"/>
              <a:t>No h/o myalgia, rashes over body, bleeding </a:t>
            </a:r>
            <a:r>
              <a:rPr lang="en-US" dirty="0" smtClean="0"/>
              <a:t>manifestations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No h/o </a:t>
            </a:r>
            <a:r>
              <a:rPr lang="en-US" dirty="0" err="1" smtClean="0"/>
              <a:t>pedel</a:t>
            </a:r>
            <a:r>
              <a:rPr lang="en-US" dirty="0" smtClean="0"/>
              <a:t> </a:t>
            </a:r>
            <a:r>
              <a:rPr lang="en-US" dirty="0" err="1" smtClean="0"/>
              <a:t>odema</a:t>
            </a:r>
            <a:r>
              <a:rPr lang="en-US" dirty="0" smtClean="0"/>
              <a:t>.</a:t>
            </a:r>
          </a:p>
          <a:p>
            <a:r>
              <a:rPr lang="en-US" dirty="0" smtClean="0"/>
              <a:t>No h/o hematuria, dysuria, lower urinary </a:t>
            </a:r>
            <a:r>
              <a:rPr lang="en-US" dirty="0" smtClean="0"/>
              <a:t>symptoms</a:t>
            </a:r>
            <a:r>
              <a:rPr lang="en-US" dirty="0" smtClean="0"/>
              <a:t>.</a:t>
            </a:r>
          </a:p>
          <a:p>
            <a:r>
              <a:rPr lang="en-US" dirty="0" smtClean="0"/>
              <a:t>No h/o joint pain/swelling, purple lesions over skin.</a:t>
            </a:r>
          </a:p>
          <a:p>
            <a:r>
              <a:rPr lang="en-US" dirty="0" smtClean="0"/>
              <a:t>No h/o epistaxis.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30379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h/o evening rise of temperature, night sweats.</a:t>
            </a:r>
          </a:p>
          <a:p>
            <a:r>
              <a:rPr lang="en-US" dirty="0" smtClean="0"/>
              <a:t>No h/o abdominal pain, loin pain.</a:t>
            </a:r>
          </a:p>
          <a:p>
            <a:r>
              <a:rPr lang="en-US" dirty="0" smtClean="0"/>
              <a:t>No h/o palpitation, syncope or autonomic symptoms. </a:t>
            </a:r>
          </a:p>
          <a:p>
            <a:r>
              <a:rPr lang="en-US" dirty="0"/>
              <a:t>Referred from local hospital in v/o desaturation.</a:t>
            </a:r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2486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 history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Recurrent episodes wheezing since 4 </a:t>
            </a:r>
            <a:r>
              <a:rPr lang="en-US" dirty="0" err="1" smtClean="0"/>
              <a:t>yrs</a:t>
            </a:r>
            <a:r>
              <a:rPr lang="en-US" dirty="0" smtClean="0"/>
              <a:t>, h/o oral steroids+. Not on regular inhaler.</a:t>
            </a:r>
          </a:p>
          <a:p>
            <a:r>
              <a:rPr lang="en-US" dirty="0" smtClean="0"/>
              <a:t>No h/o TB, asthma, atopy</a:t>
            </a:r>
          </a:p>
          <a:p>
            <a:r>
              <a:rPr lang="en-US" dirty="0" smtClean="0"/>
              <a:t>No h/o HTN, CAD, T2DM</a:t>
            </a:r>
          </a:p>
          <a:p>
            <a:r>
              <a:rPr lang="en-US" dirty="0" smtClean="0"/>
              <a:t>No h/o recurrent ear discharge</a:t>
            </a:r>
            <a:r>
              <a:rPr lang="en-US" dirty="0" smtClean="0"/>
              <a:t>, ear </a:t>
            </a:r>
            <a:r>
              <a:rPr lang="en-US" dirty="0" smtClean="0"/>
              <a:t>infection, sinusitis</a:t>
            </a:r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73383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Family history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h/o any similar illness</a:t>
            </a:r>
          </a:p>
          <a:p>
            <a:r>
              <a:rPr lang="en-US" dirty="0" smtClean="0"/>
              <a:t>No h/o bronchial asthma, PTB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637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history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 veg diet</a:t>
            </a:r>
          </a:p>
          <a:p>
            <a:r>
              <a:rPr lang="en-US" dirty="0" smtClean="0"/>
              <a:t>Sleep and </a:t>
            </a:r>
            <a:r>
              <a:rPr lang="en-US" dirty="0" err="1" smtClean="0"/>
              <a:t>apetite</a:t>
            </a:r>
            <a:r>
              <a:rPr lang="en-US" dirty="0" smtClean="0"/>
              <a:t>- decreased</a:t>
            </a:r>
          </a:p>
          <a:p>
            <a:r>
              <a:rPr lang="en-IN" dirty="0" smtClean="0"/>
              <a:t>Bowel habit- unaltered</a:t>
            </a:r>
          </a:p>
          <a:p>
            <a:r>
              <a:rPr lang="en-IN" dirty="0" smtClean="0"/>
              <a:t>Oliguria+</a:t>
            </a:r>
          </a:p>
          <a:p>
            <a:r>
              <a:rPr lang="en-US" dirty="0"/>
              <a:t>Heavy </a:t>
            </a:r>
            <a:r>
              <a:rPr lang="en-US" dirty="0" err="1"/>
              <a:t>ethanolic</a:t>
            </a:r>
            <a:r>
              <a:rPr lang="en-US" dirty="0"/>
              <a:t> since 35 years. 3 drinks/day</a:t>
            </a:r>
            <a:r>
              <a:rPr lang="en-IN" dirty="0"/>
              <a:t> </a:t>
            </a:r>
            <a:r>
              <a:rPr lang="en-IN" dirty="0" err="1"/>
              <a:t>atleast</a:t>
            </a:r>
            <a:r>
              <a:rPr lang="en-IN" dirty="0"/>
              <a:t> 3times/wk. last binge 2 weeks back.</a:t>
            </a:r>
          </a:p>
          <a:p>
            <a:r>
              <a:rPr lang="en-IN" dirty="0"/>
              <a:t>Chronic smoker since 35 years, stopped 1 month back.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22428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Socioeconomic status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Poor socioeconomic status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09384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General examination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Conscious, oriented</a:t>
            </a:r>
          </a:p>
          <a:p>
            <a:r>
              <a:rPr lang="en-IN" dirty="0" smtClean="0"/>
              <a:t>Well built and nourished</a:t>
            </a:r>
          </a:p>
          <a:p>
            <a:r>
              <a:rPr lang="en-IN" dirty="0" smtClean="0"/>
              <a:t>Sitting due breathlessness</a:t>
            </a:r>
          </a:p>
          <a:p>
            <a:r>
              <a:rPr lang="en-IN" dirty="0" smtClean="0"/>
              <a:t>Occasional greying of hair</a:t>
            </a:r>
          </a:p>
          <a:p>
            <a:r>
              <a:rPr lang="en-IN" dirty="0" err="1" smtClean="0"/>
              <a:t>Subconjunctival</a:t>
            </a:r>
            <a:r>
              <a:rPr lang="en-IN" dirty="0" smtClean="0"/>
              <a:t> haemorrhage right eye</a:t>
            </a:r>
          </a:p>
          <a:p>
            <a:r>
              <a:rPr lang="en-IN" dirty="0" smtClean="0"/>
              <a:t>Pallor +</a:t>
            </a:r>
          </a:p>
          <a:p>
            <a:r>
              <a:rPr lang="en-IN" dirty="0" smtClean="0"/>
              <a:t>Painless </a:t>
            </a:r>
            <a:r>
              <a:rPr lang="en-IN" dirty="0" err="1" smtClean="0"/>
              <a:t>pandigital</a:t>
            </a:r>
            <a:r>
              <a:rPr lang="en-IN" dirty="0" smtClean="0"/>
              <a:t> clubbing</a:t>
            </a:r>
            <a:r>
              <a:rPr lang="en-IN" dirty="0" smtClean="0"/>
              <a:t>+</a:t>
            </a:r>
          </a:p>
          <a:p>
            <a:r>
              <a:rPr lang="en-IN" dirty="0" smtClean="0"/>
              <a:t>No icterus, cyanosis, lymphadenopathy, </a:t>
            </a:r>
            <a:r>
              <a:rPr lang="en-IN" dirty="0" err="1" smtClean="0"/>
              <a:t>pedel</a:t>
            </a:r>
            <a:r>
              <a:rPr lang="en-IN" dirty="0" smtClean="0"/>
              <a:t> </a:t>
            </a:r>
            <a:r>
              <a:rPr lang="en-IN" dirty="0" err="1" smtClean="0"/>
              <a:t>odema</a:t>
            </a:r>
            <a:endParaRPr lang="en-IN" dirty="0" smtClean="0"/>
          </a:p>
          <a:p>
            <a:r>
              <a:rPr lang="en-IN" dirty="0" smtClean="0"/>
              <a:t>No flap</a:t>
            </a:r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1800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No rashes, palpable purpura</a:t>
            </a:r>
          </a:p>
          <a:p>
            <a:r>
              <a:rPr lang="en-IN" dirty="0" smtClean="0"/>
              <a:t>No cutaneous </a:t>
            </a:r>
            <a:r>
              <a:rPr lang="en-IN" dirty="0" smtClean="0"/>
              <a:t>ulcer, nodules</a:t>
            </a:r>
          </a:p>
          <a:p>
            <a:r>
              <a:rPr lang="en-US" dirty="0" smtClean="0"/>
              <a:t>No joint swelling, tenderness</a:t>
            </a:r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98311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Vitals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PR- 84/min. regular, normal volume and character, no RR/ RF delay, no vessel wall thickening. All peripheral pulsations felt equal and </a:t>
            </a:r>
            <a:r>
              <a:rPr lang="en-IN" dirty="0" err="1" smtClean="0"/>
              <a:t>b/l</a:t>
            </a:r>
            <a:endParaRPr lang="en-IN" dirty="0" smtClean="0"/>
          </a:p>
          <a:p>
            <a:r>
              <a:rPr lang="en-IN" dirty="0" smtClean="0"/>
              <a:t>BP- 160/100mmHg in right </a:t>
            </a:r>
            <a:r>
              <a:rPr lang="en-IN" dirty="0" err="1" smtClean="0"/>
              <a:t>upperlimb</a:t>
            </a:r>
            <a:r>
              <a:rPr lang="en-IN" dirty="0" smtClean="0"/>
              <a:t> in sitting position</a:t>
            </a:r>
          </a:p>
          <a:p>
            <a:r>
              <a:rPr lang="en-IN" dirty="0" smtClean="0"/>
              <a:t>RR- 32/min, </a:t>
            </a:r>
            <a:r>
              <a:rPr lang="en-IN" dirty="0" err="1" smtClean="0"/>
              <a:t>abdominothoracic</a:t>
            </a:r>
            <a:endParaRPr lang="en-IN" dirty="0" smtClean="0"/>
          </a:p>
          <a:p>
            <a:r>
              <a:rPr lang="en-IN" dirty="0" smtClean="0"/>
              <a:t>Temp- normal</a:t>
            </a:r>
          </a:p>
          <a:p>
            <a:r>
              <a:rPr lang="en-IN" dirty="0" smtClean="0"/>
              <a:t>SPO2- 86% RA </a:t>
            </a:r>
            <a:r>
              <a:rPr lang="en-IN" dirty="0" smtClean="0">
                <a:sym typeface="Wingdings" panose="05000000000000000000" pitchFamily="2" charset="2"/>
              </a:rPr>
              <a:t> 98% 10L/min o2 90% 15l/min o2(during rounds)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2157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Respiratory system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err="1" smtClean="0"/>
              <a:t>Tachypnoeic</a:t>
            </a:r>
            <a:r>
              <a:rPr lang="en-IN" dirty="0" smtClean="0"/>
              <a:t>, </a:t>
            </a:r>
            <a:r>
              <a:rPr lang="en-IN" dirty="0" err="1" smtClean="0"/>
              <a:t>dyspneic</a:t>
            </a:r>
            <a:endParaRPr lang="en-IN" dirty="0" smtClean="0"/>
          </a:p>
          <a:p>
            <a:r>
              <a:rPr lang="en-IN" dirty="0" err="1" smtClean="0"/>
              <a:t>Accesory</a:t>
            </a:r>
            <a:r>
              <a:rPr lang="en-IN" dirty="0" smtClean="0"/>
              <a:t> muscles of respiration working+</a:t>
            </a:r>
          </a:p>
          <a:p>
            <a:r>
              <a:rPr lang="en-IN" dirty="0" smtClean="0"/>
              <a:t>Normal shape of chest</a:t>
            </a:r>
          </a:p>
          <a:p>
            <a:r>
              <a:rPr lang="en-IN" dirty="0" smtClean="0"/>
              <a:t>Respiratory movements bilaterally equal</a:t>
            </a:r>
          </a:p>
          <a:p>
            <a:r>
              <a:rPr lang="en-IN" dirty="0" smtClean="0"/>
              <a:t>Normal resonant note in all areas</a:t>
            </a:r>
          </a:p>
          <a:p>
            <a:r>
              <a:rPr lang="en-IN" dirty="0" smtClean="0"/>
              <a:t>Air entry bilaterally equal, vesicular </a:t>
            </a:r>
            <a:r>
              <a:rPr lang="en-IN" dirty="0" err="1" smtClean="0"/>
              <a:t>breathsounds</a:t>
            </a:r>
            <a:r>
              <a:rPr lang="en-IN" dirty="0" smtClean="0"/>
              <a:t> heard </a:t>
            </a:r>
            <a:r>
              <a:rPr lang="en-IN" dirty="0" err="1" smtClean="0"/>
              <a:t>b/l</a:t>
            </a:r>
            <a:endParaRPr lang="en-IN" dirty="0" smtClean="0"/>
          </a:p>
          <a:p>
            <a:r>
              <a:rPr lang="en-IN" dirty="0" smtClean="0"/>
              <a:t>Right mammary area bronchial breathing+</a:t>
            </a:r>
          </a:p>
          <a:p>
            <a:r>
              <a:rPr lang="en-IN" dirty="0" err="1" smtClean="0"/>
              <a:t>B/l</a:t>
            </a:r>
            <a:r>
              <a:rPr lang="en-IN" dirty="0" smtClean="0"/>
              <a:t> creps in all areas(R&gt;L)</a:t>
            </a:r>
          </a:p>
          <a:p>
            <a:r>
              <a:rPr lang="en-IN" dirty="0" err="1" smtClean="0"/>
              <a:t>B/l</a:t>
            </a:r>
            <a:r>
              <a:rPr lang="en-IN" dirty="0" smtClean="0"/>
              <a:t> rhonchi+</a:t>
            </a:r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7029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071154"/>
            <a:ext cx="8946541" cy="5216433"/>
          </a:xfrm>
        </p:spPr>
        <p:txBody>
          <a:bodyPr/>
          <a:lstStyle/>
          <a:p>
            <a:pPr marL="0" indent="0">
              <a:buNone/>
            </a:pPr>
            <a:r>
              <a:rPr lang="en-IN" dirty="0" smtClean="0"/>
              <a:t>CVS EXAMINATION</a:t>
            </a:r>
          </a:p>
          <a:p>
            <a:r>
              <a:rPr lang="en-IN" dirty="0" smtClean="0"/>
              <a:t>S1, S2+ </a:t>
            </a:r>
          </a:p>
          <a:p>
            <a:r>
              <a:rPr lang="en-IN" dirty="0" smtClean="0"/>
              <a:t>No murmur</a:t>
            </a:r>
          </a:p>
          <a:p>
            <a:pPr marL="0" indent="0">
              <a:buNone/>
            </a:pPr>
            <a:r>
              <a:rPr lang="en-IN" dirty="0" smtClean="0"/>
              <a:t>GIT EXAMINATION</a:t>
            </a:r>
          </a:p>
          <a:p>
            <a:r>
              <a:rPr lang="en-IN" dirty="0" smtClean="0"/>
              <a:t>Soft non tender</a:t>
            </a:r>
          </a:p>
          <a:p>
            <a:r>
              <a:rPr lang="en-IN" dirty="0" smtClean="0"/>
              <a:t>No </a:t>
            </a:r>
            <a:r>
              <a:rPr lang="en-IN" dirty="0" err="1" smtClean="0"/>
              <a:t>organomegaly</a:t>
            </a:r>
            <a:endParaRPr lang="en-IN" dirty="0" smtClean="0"/>
          </a:p>
          <a:p>
            <a:r>
              <a:rPr lang="en-IN" dirty="0" smtClean="0"/>
              <a:t>Bowel sounds+</a:t>
            </a:r>
          </a:p>
          <a:p>
            <a:pPr marL="0" indent="0">
              <a:buNone/>
            </a:pPr>
            <a:r>
              <a:rPr lang="en-IN" dirty="0" smtClean="0"/>
              <a:t>CNS EXAMINATION</a:t>
            </a:r>
          </a:p>
          <a:p>
            <a:r>
              <a:rPr lang="en-IN" dirty="0" smtClean="0"/>
              <a:t>HMF normal</a:t>
            </a:r>
          </a:p>
          <a:p>
            <a:r>
              <a:rPr lang="en-IN" dirty="0" smtClean="0"/>
              <a:t>Cranial nerves normal</a:t>
            </a:r>
          </a:p>
          <a:p>
            <a:r>
              <a:rPr lang="en-IN" dirty="0" smtClean="0"/>
              <a:t>Motor system and sensory system normal</a:t>
            </a:r>
          </a:p>
          <a:p>
            <a:r>
              <a:rPr lang="en-IN" dirty="0" smtClean="0"/>
              <a:t>No signs of meningeal irritation</a:t>
            </a:r>
          </a:p>
          <a:p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30432560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?COPD acute exacerbation with </a:t>
            </a:r>
            <a:r>
              <a:rPr lang="en-US" dirty="0" smtClean="0"/>
              <a:t>right ML pneumonia due to infection/malignancy</a:t>
            </a:r>
            <a:endParaRPr lang="en-IN" dirty="0" smtClean="0"/>
          </a:p>
          <a:p>
            <a:r>
              <a:rPr lang="en-IN" dirty="0" smtClean="0"/>
              <a:t>? </a:t>
            </a:r>
            <a:r>
              <a:rPr lang="en-IN" dirty="0" smtClean="0"/>
              <a:t>Bronchopneumonia with sepsis, </a:t>
            </a:r>
            <a:r>
              <a:rPr lang="en-IN" dirty="0" err="1" smtClean="0"/>
              <a:t>oliguric</a:t>
            </a:r>
            <a:r>
              <a:rPr lang="en-IN" dirty="0" smtClean="0"/>
              <a:t> AKI</a:t>
            </a:r>
          </a:p>
          <a:p>
            <a:r>
              <a:rPr lang="en-IN" dirty="0" smtClean="0"/>
              <a:t>?pulmonary tuberculosis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83404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Investigations from outside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 smtClean="0"/>
              <a:t>31/1/22</a:t>
            </a:r>
          </a:p>
          <a:p>
            <a:r>
              <a:rPr lang="en-IN" dirty="0" smtClean="0"/>
              <a:t>HB-</a:t>
            </a:r>
            <a:r>
              <a:rPr lang="en-IN" dirty="0" smtClean="0">
                <a:solidFill>
                  <a:schemeClr val="accent2"/>
                </a:solidFill>
              </a:rPr>
              <a:t>7.5</a:t>
            </a:r>
          </a:p>
          <a:p>
            <a:r>
              <a:rPr lang="en-IN" dirty="0" smtClean="0"/>
              <a:t>TC-10,030</a:t>
            </a:r>
          </a:p>
          <a:p>
            <a:r>
              <a:rPr lang="en-IN" dirty="0" smtClean="0"/>
              <a:t>P83,L10</a:t>
            </a:r>
          </a:p>
          <a:p>
            <a:r>
              <a:rPr lang="en-IN" dirty="0" smtClean="0"/>
              <a:t>PLT-3.4L</a:t>
            </a:r>
          </a:p>
          <a:p>
            <a:r>
              <a:rPr lang="en-IN" dirty="0" smtClean="0"/>
              <a:t>ESR- </a:t>
            </a:r>
            <a:r>
              <a:rPr lang="en-IN" dirty="0" smtClean="0">
                <a:solidFill>
                  <a:schemeClr val="accent2"/>
                </a:solidFill>
              </a:rPr>
              <a:t>100</a:t>
            </a:r>
          </a:p>
          <a:p>
            <a:r>
              <a:rPr lang="en-IN" dirty="0" smtClean="0"/>
              <a:t>URE- </a:t>
            </a:r>
            <a:r>
              <a:rPr lang="en-IN" dirty="0" smtClean="0">
                <a:solidFill>
                  <a:schemeClr val="accent2"/>
                </a:solidFill>
              </a:rPr>
              <a:t>250 RBC/</a:t>
            </a:r>
            <a:r>
              <a:rPr lang="en-IN" dirty="0" err="1" smtClean="0">
                <a:solidFill>
                  <a:schemeClr val="accent2"/>
                </a:solidFill>
              </a:rPr>
              <a:t>hpf</a:t>
            </a:r>
            <a:r>
              <a:rPr lang="en-IN" dirty="0" smtClean="0">
                <a:solidFill>
                  <a:schemeClr val="accent2"/>
                </a:solidFill>
              </a:rPr>
              <a:t>, protein++</a:t>
            </a:r>
          </a:p>
          <a:p>
            <a:r>
              <a:rPr lang="en-IN" dirty="0" smtClean="0"/>
              <a:t>CXR PAV- </a:t>
            </a:r>
            <a:r>
              <a:rPr lang="en-IN" dirty="0" smtClean="0">
                <a:solidFill>
                  <a:schemeClr val="accent2"/>
                </a:solidFill>
              </a:rPr>
              <a:t>bilateral infiltrates, R&gt;L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834021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691" y="-59778"/>
            <a:ext cx="5460275" cy="7304716"/>
          </a:xfrm>
        </p:spPr>
      </p:pic>
    </p:spTree>
    <p:extLst>
      <p:ext uri="{BB962C8B-B14F-4D97-AF65-F5344CB8AC3E}">
        <p14:creationId xmlns:p14="http://schemas.microsoft.com/office/powerpoint/2010/main" val="300324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Summary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54 </a:t>
            </a:r>
            <a:r>
              <a:rPr lang="en-IN" dirty="0" err="1" smtClean="0"/>
              <a:t>yr</a:t>
            </a:r>
            <a:r>
              <a:rPr lang="en-IN" dirty="0" smtClean="0"/>
              <a:t> old male </a:t>
            </a:r>
          </a:p>
          <a:p>
            <a:r>
              <a:rPr lang="en-IN" dirty="0" smtClean="0"/>
              <a:t>K/c/o COPD</a:t>
            </a:r>
          </a:p>
          <a:p>
            <a:r>
              <a:rPr lang="en-IN" dirty="0"/>
              <a:t>Subacute </a:t>
            </a:r>
            <a:r>
              <a:rPr lang="en-IN" dirty="0" smtClean="0"/>
              <a:t>symptoms</a:t>
            </a:r>
            <a:endParaRPr lang="en-IN" dirty="0"/>
          </a:p>
          <a:p>
            <a:r>
              <a:rPr lang="en-IN" dirty="0" smtClean="0"/>
              <a:t>Cough</a:t>
            </a:r>
            <a:r>
              <a:rPr lang="en-IN" dirty="0" smtClean="0"/>
              <a:t>+ </a:t>
            </a:r>
            <a:r>
              <a:rPr lang="en-IN" dirty="0" err="1" smtClean="0"/>
              <a:t>dyspnea</a:t>
            </a:r>
            <a:r>
              <a:rPr lang="en-IN" dirty="0" smtClean="0"/>
              <a:t>+ </a:t>
            </a:r>
            <a:r>
              <a:rPr lang="en-IN" dirty="0" err="1" smtClean="0"/>
              <a:t>hemoptysis</a:t>
            </a:r>
            <a:r>
              <a:rPr lang="en-IN" dirty="0" smtClean="0"/>
              <a:t>+ pleuritic </a:t>
            </a:r>
            <a:r>
              <a:rPr lang="en-IN" dirty="0" smtClean="0"/>
              <a:t>chest pain</a:t>
            </a:r>
            <a:r>
              <a:rPr lang="en-IN" dirty="0" smtClean="0"/>
              <a:t>+ hypoxia+ diffuse </a:t>
            </a:r>
            <a:r>
              <a:rPr lang="en-IN" dirty="0" smtClean="0"/>
              <a:t>lung </a:t>
            </a:r>
            <a:r>
              <a:rPr lang="en-IN" dirty="0" err="1" smtClean="0"/>
              <a:t>infitrates</a:t>
            </a:r>
            <a:r>
              <a:rPr lang="en-IN" dirty="0" smtClean="0"/>
              <a:t> </a:t>
            </a:r>
            <a:r>
              <a:rPr lang="en-IN" dirty="0" smtClean="0">
                <a:sym typeface="Wingdings" panose="05000000000000000000" pitchFamily="2" charset="2"/>
              </a:rPr>
              <a:t> </a:t>
            </a:r>
            <a:r>
              <a:rPr lang="en-IN" dirty="0" smtClean="0">
                <a:sym typeface="Wingdings" panose="05000000000000000000" pitchFamily="2" charset="2"/>
              </a:rPr>
              <a:t>Type </a:t>
            </a:r>
            <a:r>
              <a:rPr lang="en-IN" dirty="0" smtClean="0">
                <a:sym typeface="Wingdings" panose="05000000000000000000" pitchFamily="2" charset="2"/>
              </a:rPr>
              <a:t>1 </a:t>
            </a:r>
            <a:r>
              <a:rPr lang="en-IN" dirty="0" smtClean="0">
                <a:solidFill>
                  <a:srgbClr val="FF0000"/>
                </a:solidFill>
                <a:sym typeface="Wingdings" panose="05000000000000000000" pitchFamily="2" charset="2"/>
              </a:rPr>
              <a:t>respiratory failure </a:t>
            </a:r>
            <a:r>
              <a:rPr lang="en-IN" dirty="0" smtClean="0"/>
              <a:t>(?bronchopneumonia/diffuse alveolar </a:t>
            </a:r>
            <a:r>
              <a:rPr lang="en-IN" dirty="0" err="1" smtClean="0"/>
              <a:t>haemorrage</a:t>
            </a:r>
            <a:r>
              <a:rPr lang="en-IN" dirty="0" smtClean="0"/>
              <a:t>/metastasis) +</a:t>
            </a:r>
          </a:p>
          <a:p>
            <a:r>
              <a:rPr lang="en-IN" dirty="0" err="1"/>
              <a:t>O</a:t>
            </a:r>
            <a:r>
              <a:rPr lang="en-IN" dirty="0" err="1" smtClean="0"/>
              <a:t>liguria+microscopic</a:t>
            </a:r>
            <a:r>
              <a:rPr lang="en-IN" dirty="0" smtClean="0"/>
              <a:t> </a:t>
            </a:r>
            <a:r>
              <a:rPr lang="en-IN" dirty="0" err="1" smtClean="0"/>
              <a:t>hematuria</a:t>
            </a:r>
            <a:r>
              <a:rPr lang="en-IN" dirty="0" smtClean="0"/>
              <a:t>+ proteinuria</a:t>
            </a:r>
            <a:r>
              <a:rPr lang="en-IN" dirty="0" smtClean="0">
                <a:sym typeface="Wingdings" panose="05000000000000000000" pitchFamily="2" charset="2"/>
              </a:rPr>
              <a:t> </a:t>
            </a:r>
            <a:r>
              <a:rPr lang="en-IN" dirty="0" smtClean="0">
                <a:solidFill>
                  <a:srgbClr val="FF0000"/>
                </a:solidFill>
              </a:rPr>
              <a:t>Rapidly progressive renal failure </a:t>
            </a:r>
            <a:r>
              <a:rPr lang="en-IN" dirty="0" smtClean="0"/>
              <a:t>(?RPGN)</a:t>
            </a:r>
          </a:p>
          <a:p>
            <a:r>
              <a:rPr lang="en-IN" sz="2800" dirty="0" smtClean="0">
                <a:solidFill>
                  <a:srgbClr val="FF0000"/>
                </a:solidFill>
              </a:rPr>
              <a:t>Pulmonary renal syndrome??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05610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Differential diagnosis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541417"/>
            <a:ext cx="8946541" cy="4950823"/>
          </a:xfrm>
        </p:spPr>
        <p:txBody>
          <a:bodyPr>
            <a:normAutofit/>
          </a:bodyPr>
          <a:lstStyle/>
          <a:p>
            <a:r>
              <a:rPr lang="en-IN" dirty="0" smtClean="0">
                <a:solidFill>
                  <a:srgbClr val="FF0000"/>
                </a:solidFill>
              </a:rPr>
              <a:t>Anti GBM disease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ANCA associated small vessel vasculitis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smtClean="0"/>
              <a:t>Granulomatosis with </a:t>
            </a:r>
            <a:r>
              <a:rPr lang="en-IN" dirty="0" err="1" smtClean="0"/>
              <a:t>polyangitis</a:t>
            </a:r>
            <a:endParaRPr lang="en-IN" dirty="0" smtClean="0"/>
          </a:p>
          <a:p>
            <a:pPr marL="457200" indent="-457200">
              <a:buFont typeface="+mj-lt"/>
              <a:buAutoNum type="arabicPeriod"/>
            </a:pPr>
            <a:r>
              <a:rPr lang="en-IN" dirty="0" smtClean="0"/>
              <a:t>Microscopic </a:t>
            </a:r>
            <a:r>
              <a:rPr lang="en-IN" dirty="0" err="1" smtClean="0"/>
              <a:t>polyangitis</a:t>
            </a:r>
            <a:endParaRPr lang="en-IN" dirty="0" smtClean="0"/>
          </a:p>
          <a:p>
            <a:pPr marL="457200" indent="-457200">
              <a:buFont typeface="+mj-lt"/>
              <a:buAutoNum type="arabicPeriod"/>
            </a:pPr>
            <a:r>
              <a:rPr lang="en-IN" dirty="0" smtClean="0"/>
              <a:t>Eosinophilic granulomatosis with </a:t>
            </a:r>
            <a:r>
              <a:rPr lang="en-IN" dirty="0" err="1" smtClean="0"/>
              <a:t>polyangitis</a:t>
            </a:r>
            <a:endParaRPr lang="en-IN" dirty="0" smtClean="0"/>
          </a:p>
          <a:p>
            <a:r>
              <a:rPr lang="en-IN" dirty="0" smtClean="0"/>
              <a:t>Lupus nephritis with DAH</a:t>
            </a:r>
          </a:p>
          <a:p>
            <a:r>
              <a:rPr lang="en-IN" dirty="0" smtClean="0"/>
              <a:t>IgA vasculitis</a:t>
            </a:r>
          </a:p>
          <a:p>
            <a:r>
              <a:rPr lang="en-IN" dirty="0" err="1" smtClean="0"/>
              <a:t>Cryoglobuluinemic</a:t>
            </a:r>
            <a:r>
              <a:rPr lang="en-IN" dirty="0" smtClean="0"/>
              <a:t> vasculitis</a:t>
            </a:r>
          </a:p>
          <a:p>
            <a:r>
              <a:rPr lang="en-IN" dirty="0" smtClean="0"/>
              <a:t>APLA syndrome</a:t>
            </a:r>
          </a:p>
          <a:p>
            <a:r>
              <a:rPr lang="en-IN" dirty="0" smtClean="0"/>
              <a:t>Infection related- </a:t>
            </a:r>
            <a:r>
              <a:rPr lang="en-IN" dirty="0" err="1" smtClean="0"/>
              <a:t>lepto</a:t>
            </a:r>
            <a:r>
              <a:rPr lang="en-IN" dirty="0" smtClean="0"/>
              <a:t>, hantavirus, legionella pneumonia, malaria</a:t>
            </a:r>
          </a:p>
          <a:p>
            <a:r>
              <a:rPr lang="en-IN" dirty="0" smtClean="0"/>
              <a:t>Opportunistic infection in immunocompromised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5634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Cancer associated vasculitis(CAV)- MC being lymphoproliferative disorders producing paraneoplastic immune complex mediated small vessel vasculitis</a:t>
            </a:r>
          </a:p>
          <a:p>
            <a:r>
              <a:rPr lang="en-US" dirty="0" smtClean="0"/>
              <a:t>Intravascular lymphoma</a:t>
            </a:r>
          </a:p>
          <a:p>
            <a:r>
              <a:rPr lang="en-US" dirty="0" smtClean="0"/>
              <a:t>Sarcoidosis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85927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Anti GBM disease- most likely</a:t>
            </a:r>
            <a:endParaRPr lang="en-IN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52134" y="1345474"/>
            <a:ext cx="4396338" cy="952908"/>
          </a:xfrm>
        </p:spPr>
        <p:txBody>
          <a:bodyPr/>
          <a:lstStyle/>
          <a:p>
            <a:r>
              <a:rPr lang="en-IN" dirty="0" smtClean="0"/>
              <a:t>Favouring points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Male predominance</a:t>
            </a:r>
          </a:p>
          <a:p>
            <a:r>
              <a:rPr lang="en-IN" dirty="0" smtClean="0"/>
              <a:t>Bimodal – 3</a:t>
            </a:r>
            <a:r>
              <a:rPr lang="en-IN" baseline="30000" dirty="0" smtClean="0"/>
              <a:t>rd</a:t>
            </a:r>
            <a:r>
              <a:rPr lang="en-IN" dirty="0" smtClean="0"/>
              <a:t>/6</a:t>
            </a:r>
            <a:r>
              <a:rPr lang="en-IN" baseline="30000" dirty="0" smtClean="0"/>
              <a:t>th</a:t>
            </a:r>
            <a:r>
              <a:rPr lang="en-IN" dirty="0" smtClean="0"/>
              <a:t> decade</a:t>
            </a:r>
          </a:p>
          <a:p>
            <a:r>
              <a:rPr lang="en-IN" dirty="0" smtClean="0"/>
              <a:t>Lung haemorrhage (cough, </a:t>
            </a:r>
            <a:r>
              <a:rPr lang="en-IN" dirty="0" err="1" smtClean="0"/>
              <a:t>hemoptysis</a:t>
            </a:r>
            <a:r>
              <a:rPr lang="en-IN" dirty="0" smtClean="0"/>
              <a:t>+ renal failure( oliguria)</a:t>
            </a:r>
          </a:p>
          <a:p>
            <a:r>
              <a:rPr lang="en-IN" dirty="0" smtClean="0"/>
              <a:t>Few weeks or months</a:t>
            </a:r>
          </a:p>
          <a:p>
            <a:r>
              <a:rPr lang="en-IN" dirty="0" smtClean="0"/>
              <a:t>Symptoms of </a:t>
            </a:r>
            <a:r>
              <a:rPr lang="en-IN" dirty="0" err="1" smtClean="0"/>
              <a:t>anemia</a:t>
            </a:r>
            <a:r>
              <a:rPr lang="en-IN" dirty="0" smtClean="0"/>
              <a:t> may +(IDA)</a:t>
            </a:r>
          </a:p>
          <a:p>
            <a:r>
              <a:rPr lang="en-IN" dirty="0" smtClean="0"/>
              <a:t>Minor infection may trigger</a:t>
            </a:r>
          </a:p>
          <a:p>
            <a:r>
              <a:rPr lang="en-IN" dirty="0" smtClean="0"/>
              <a:t>Smoker </a:t>
            </a:r>
          </a:p>
          <a:p>
            <a:r>
              <a:rPr lang="en-IN" dirty="0" smtClean="0"/>
              <a:t>Urinalysis- </a:t>
            </a:r>
            <a:r>
              <a:rPr lang="en-IN" dirty="0" err="1" smtClean="0"/>
              <a:t>hematuria</a:t>
            </a:r>
            <a:r>
              <a:rPr lang="en-IN" dirty="0" smtClean="0"/>
              <a:t>, modest proteinuria</a:t>
            </a:r>
            <a:endParaRPr lang="en-IN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5348472" y="1698171"/>
            <a:ext cx="4396339" cy="659426"/>
          </a:xfrm>
        </p:spPr>
        <p:txBody>
          <a:bodyPr/>
          <a:lstStyle/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r>
              <a:rPr lang="en-IN" dirty="0"/>
              <a:t> </a:t>
            </a:r>
            <a:r>
              <a:rPr lang="en-IN" dirty="0" smtClean="0"/>
              <a:t>   </a:t>
            </a:r>
          </a:p>
          <a:p>
            <a:endParaRPr lang="en-IN" dirty="0"/>
          </a:p>
          <a:p>
            <a:endParaRPr lang="en-IN" dirty="0" smtClean="0"/>
          </a:p>
          <a:p>
            <a:r>
              <a:rPr lang="en-IN" dirty="0"/>
              <a:t> </a:t>
            </a:r>
            <a:r>
              <a:rPr lang="en-IN" dirty="0" smtClean="0"/>
              <a:t>    </a:t>
            </a:r>
            <a:r>
              <a:rPr lang="en-IN" dirty="0"/>
              <a:t>Points </a:t>
            </a:r>
            <a:r>
              <a:rPr lang="en-IN" dirty="0" smtClean="0"/>
              <a:t>against</a:t>
            </a:r>
            <a:r>
              <a:rPr lang="en-IN" dirty="0" smtClean="0"/>
              <a:t>                                               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Systemic symptoms usually absent</a:t>
            </a:r>
          </a:p>
          <a:p>
            <a:r>
              <a:rPr lang="en-IN" dirty="0" smtClean="0"/>
              <a:t>Dark or red urine + </a:t>
            </a:r>
            <a:r>
              <a:rPr lang="en-IN" dirty="0" err="1" smtClean="0"/>
              <a:t>usaully</a:t>
            </a:r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8266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Granulomatosis with </a:t>
            </a:r>
            <a:r>
              <a:rPr lang="en-IN" dirty="0" err="1"/>
              <a:t>polyangitis</a:t>
            </a:r>
            <a:r>
              <a:rPr lang="en-IN" dirty="0"/>
              <a:t/>
            </a:r>
            <a:br>
              <a:rPr lang="en-IN" dirty="0"/>
            </a:br>
            <a:r>
              <a:rPr lang="en-IN" dirty="0"/>
              <a:t>(</a:t>
            </a:r>
            <a:r>
              <a:rPr lang="en-IN" dirty="0" smtClean="0"/>
              <a:t>GPA)</a:t>
            </a:r>
            <a:endParaRPr lang="en-IN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smtClean="0"/>
              <a:t>Favouring</a:t>
            </a:r>
            <a:endParaRPr lang="en-IN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IN" dirty="0" smtClean="0"/>
              <a:t>5/6/7</a:t>
            </a:r>
            <a:r>
              <a:rPr lang="en-IN" baseline="30000" dirty="0" smtClean="0"/>
              <a:t>th</a:t>
            </a:r>
            <a:r>
              <a:rPr lang="en-IN" dirty="0" smtClean="0"/>
              <a:t> decade</a:t>
            </a:r>
          </a:p>
          <a:p>
            <a:r>
              <a:rPr lang="en-IN" dirty="0" smtClean="0"/>
              <a:t>Male predominance</a:t>
            </a:r>
          </a:p>
          <a:p>
            <a:r>
              <a:rPr lang="en-IN" dirty="0" smtClean="0"/>
              <a:t>Non specific- fever, malaise, anorexia, </a:t>
            </a:r>
            <a:r>
              <a:rPr lang="en-IN" dirty="0" err="1" smtClean="0"/>
              <a:t>wt</a:t>
            </a:r>
            <a:r>
              <a:rPr lang="en-IN" dirty="0" smtClean="0"/>
              <a:t> loss</a:t>
            </a:r>
          </a:p>
          <a:p>
            <a:r>
              <a:rPr lang="en-IN" dirty="0"/>
              <a:t>Renal involvement common- </a:t>
            </a:r>
            <a:r>
              <a:rPr lang="en-IN" dirty="0" err="1"/>
              <a:t>hematuria</a:t>
            </a:r>
            <a:r>
              <a:rPr lang="en-IN" dirty="0"/>
              <a:t>, proteinuria, renal failure</a:t>
            </a:r>
          </a:p>
          <a:p>
            <a:r>
              <a:rPr lang="en-IN" dirty="0"/>
              <a:t>RPGN </a:t>
            </a:r>
            <a:r>
              <a:rPr lang="en-IN" dirty="0" smtClean="0"/>
              <a:t>common+ pulmonary </a:t>
            </a:r>
            <a:r>
              <a:rPr lang="en-IN" dirty="0" err="1" smtClean="0"/>
              <a:t>h’ge</a:t>
            </a:r>
            <a:endParaRPr lang="en-IN" dirty="0"/>
          </a:p>
          <a:p>
            <a:endParaRPr lang="en-IN" dirty="0" smtClean="0"/>
          </a:p>
          <a:p>
            <a:endParaRPr lang="en-IN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IN" dirty="0" smtClean="0"/>
              <a:t>Against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IN" dirty="0" smtClean="0"/>
              <a:t>India- PR3 ANCA and GPA less common</a:t>
            </a:r>
          </a:p>
          <a:p>
            <a:r>
              <a:rPr lang="en-IN" dirty="0" smtClean="0"/>
              <a:t>Myalgia, arthralgia often+</a:t>
            </a:r>
          </a:p>
          <a:p>
            <a:r>
              <a:rPr lang="en-IN" dirty="0"/>
              <a:t>Cutaneous- purpura, small </a:t>
            </a:r>
            <a:r>
              <a:rPr lang="en-IN" dirty="0" smtClean="0"/>
              <a:t>ulcers</a:t>
            </a:r>
          </a:p>
          <a:p>
            <a:r>
              <a:rPr lang="en-IN" dirty="0" smtClean="0"/>
              <a:t>URT </a:t>
            </a:r>
            <a:r>
              <a:rPr lang="en-IN" dirty="0" err="1" smtClean="0"/>
              <a:t>invol</a:t>
            </a:r>
            <a:r>
              <a:rPr lang="en-IN" dirty="0" smtClean="0"/>
              <a:t> common+++ sinusitis, rhinitis, OM, nasal septal collapse</a:t>
            </a:r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2217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1275"/>
          </a:xfrm>
        </p:spPr>
        <p:txBody>
          <a:bodyPr/>
          <a:lstStyle/>
          <a:p>
            <a:r>
              <a:rPr lang="en-IN" dirty="0" smtClean="0"/>
              <a:t>Microscopic </a:t>
            </a:r>
            <a:r>
              <a:rPr lang="en-IN" dirty="0" err="1" smtClean="0"/>
              <a:t>polyangitis</a:t>
            </a:r>
            <a:r>
              <a:rPr lang="en-IN" dirty="0" smtClean="0"/>
              <a:t>-most likely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2134" y="1152983"/>
            <a:ext cx="4396338" cy="576262"/>
          </a:xfrm>
        </p:spPr>
        <p:txBody>
          <a:bodyPr/>
          <a:lstStyle/>
          <a:p>
            <a:r>
              <a:rPr lang="en-IN" dirty="0" smtClean="0"/>
              <a:t>Favouring 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389" y="1905000"/>
            <a:ext cx="5003263" cy="4351338"/>
          </a:xfrm>
        </p:spPr>
        <p:txBody>
          <a:bodyPr>
            <a:normAutofit/>
          </a:bodyPr>
          <a:lstStyle/>
          <a:p>
            <a:r>
              <a:rPr lang="en-IN" dirty="0"/>
              <a:t>5/6/7</a:t>
            </a:r>
            <a:r>
              <a:rPr lang="en-IN" baseline="30000" dirty="0"/>
              <a:t>th</a:t>
            </a:r>
            <a:r>
              <a:rPr lang="en-IN" dirty="0"/>
              <a:t> decade</a:t>
            </a:r>
          </a:p>
          <a:p>
            <a:r>
              <a:rPr lang="en-IN" dirty="0"/>
              <a:t>Male </a:t>
            </a:r>
            <a:r>
              <a:rPr lang="en-IN" dirty="0" smtClean="0"/>
              <a:t>predominance</a:t>
            </a:r>
          </a:p>
          <a:p>
            <a:r>
              <a:rPr lang="en-IN" dirty="0" smtClean="0"/>
              <a:t>India- MPO ANCA &amp; MPA more common</a:t>
            </a:r>
            <a:endParaRPr lang="en-IN" dirty="0"/>
          </a:p>
          <a:p>
            <a:r>
              <a:rPr lang="en-IN" dirty="0"/>
              <a:t>Non </a:t>
            </a:r>
            <a:r>
              <a:rPr lang="en-IN" dirty="0" smtClean="0"/>
              <a:t>specific </a:t>
            </a:r>
            <a:r>
              <a:rPr lang="en-IN" dirty="0" err="1" smtClean="0"/>
              <a:t>sym</a:t>
            </a:r>
            <a:r>
              <a:rPr lang="en-IN" dirty="0" smtClean="0"/>
              <a:t>- </a:t>
            </a:r>
            <a:r>
              <a:rPr lang="en-IN" dirty="0"/>
              <a:t>fever, malaise, anorexia, </a:t>
            </a:r>
            <a:r>
              <a:rPr lang="en-IN" dirty="0" err="1"/>
              <a:t>wt</a:t>
            </a:r>
            <a:r>
              <a:rPr lang="en-IN" dirty="0"/>
              <a:t> </a:t>
            </a:r>
            <a:r>
              <a:rPr lang="en-IN" dirty="0" smtClean="0"/>
              <a:t>loss</a:t>
            </a:r>
          </a:p>
          <a:p>
            <a:r>
              <a:rPr lang="en-IN" dirty="0"/>
              <a:t>Renal involvement </a:t>
            </a:r>
            <a:r>
              <a:rPr lang="en-IN" dirty="0" smtClean="0"/>
              <a:t>common- </a:t>
            </a:r>
            <a:r>
              <a:rPr lang="en-IN" dirty="0" err="1" smtClean="0"/>
              <a:t>hematuria</a:t>
            </a:r>
            <a:r>
              <a:rPr lang="en-IN" dirty="0" smtClean="0"/>
              <a:t>, proteinuria, renal failure</a:t>
            </a:r>
          </a:p>
          <a:p>
            <a:r>
              <a:rPr lang="en-IN" dirty="0" smtClean="0"/>
              <a:t>RPGN common(100%)+ pulmonary </a:t>
            </a:r>
            <a:r>
              <a:rPr lang="en-IN" dirty="0" err="1" smtClean="0"/>
              <a:t>h’ge</a:t>
            </a:r>
            <a:endParaRPr lang="en-IN" dirty="0" smtClean="0"/>
          </a:p>
          <a:p>
            <a:r>
              <a:rPr lang="en-IN" dirty="0"/>
              <a:t>Nodular cutaneous lesion </a:t>
            </a:r>
            <a:r>
              <a:rPr lang="en-IN" dirty="0" smtClean="0"/>
              <a:t>uncommon</a:t>
            </a:r>
          </a:p>
          <a:p>
            <a:r>
              <a:rPr lang="en-IN" dirty="0" smtClean="0"/>
              <a:t>URT </a:t>
            </a:r>
            <a:r>
              <a:rPr lang="en-IN" dirty="0" err="1" smtClean="0"/>
              <a:t>invol</a:t>
            </a:r>
            <a:r>
              <a:rPr lang="en-IN" dirty="0" smtClean="0"/>
              <a:t>- less common</a:t>
            </a:r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2605" y="1399748"/>
            <a:ext cx="4396339" cy="576262"/>
          </a:xfrm>
        </p:spPr>
        <p:txBody>
          <a:bodyPr/>
          <a:lstStyle/>
          <a:p>
            <a:r>
              <a:rPr lang="en-IN" dirty="0" smtClean="0"/>
              <a:t>Against 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2605" y="1976010"/>
            <a:ext cx="5146765" cy="4280328"/>
          </a:xfrm>
        </p:spPr>
        <p:txBody>
          <a:bodyPr/>
          <a:lstStyle/>
          <a:p>
            <a:r>
              <a:rPr lang="en-IN" dirty="0"/>
              <a:t>Cutaneous- purpura, small </a:t>
            </a:r>
            <a:r>
              <a:rPr lang="en-IN" dirty="0" smtClean="0"/>
              <a:t>ulcers++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332420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Eosinophilic granulomatosis with </a:t>
            </a:r>
            <a:r>
              <a:rPr lang="en-IN" dirty="0" err="1" smtClean="0"/>
              <a:t>polyangitis</a:t>
            </a:r>
            <a:r>
              <a:rPr lang="en-IN" dirty="0" smtClean="0"/>
              <a:t>(EGPA)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smtClean="0"/>
              <a:t>Favouring 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IN" dirty="0" smtClean="0"/>
              <a:t>Pulmonary </a:t>
            </a:r>
            <a:r>
              <a:rPr lang="en-IN" dirty="0" err="1" smtClean="0"/>
              <a:t>h’ge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IN" dirty="0" smtClean="0"/>
              <a:t>Against 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717414" cy="3741738"/>
          </a:xfrm>
        </p:spPr>
        <p:txBody>
          <a:bodyPr/>
          <a:lstStyle/>
          <a:p>
            <a:r>
              <a:rPr lang="en-IN" dirty="0" smtClean="0"/>
              <a:t>Renal involvement uncommon</a:t>
            </a:r>
          </a:p>
          <a:p>
            <a:r>
              <a:rPr lang="en-IN" dirty="0" smtClean="0"/>
              <a:t>RPGN less likely</a:t>
            </a:r>
          </a:p>
          <a:p>
            <a:r>
              <a:rPr lang="en-IN" dirty="0" smtClean="0"/>
              <a:t>Cutaneous- purpura, small ulcers</a:t>
            </a:r>
          </a:p>
          <a:p>
            <a:r>
              <a:rPr lang="en-IN" dirty="0"/>
              <a:t>Nodular cutaneous lesion </a:t>
            </a:r>
            <a:r>
              <a:rPr lang="en-IN" dirty="0" smtClean="0"/>
              <a:t>frequent</a:t>
            </a:r>
          </a:p>
          <a:p>
            <a:r>
              <a:rPr lang="en-IN" dirty="0"/>
              <a:t>URT </a:t>
            </a:r>
            <a:r>
              <a:rPr lang="en-IN" dirty="0" err="1"/>
              <a:t>invol</a:t>
            </a:r>
            <a:r>
              <a:rPr lang="en-IN" dirty="0"/>
              <a:t> </a:t>
            </a:r>
            <a:r>
              <a:rPr lang="en-IN" dirty="0" smtClean="0"/>
              <a:t>common++ </a:t>
            </a:r>
            <a:r>
              <a:rPr lang="en-IN" dirty="0"/>
              <a:t>sinusitis, rhinitis, OM, nasal septal </a:t>
            </a:r>
            <a:r>
              <a:rPr lang="en-IN" dirty="0" smtClean="0"/>
              <a:t>collapse</a:t>
            </a:r>
          </a:p>
          <a:p>
            <a:r>
              <a:rPr lang="en-IN" dirty="0" smtClean="0"/>
              <a:t>Cardiac </a:t>
            </a:r>
            <a:r>
              <a:rPr lang="en-IN" dirty="0" err="1" smtClean="0"/>
              <a:t>invol</a:t>
            </a:r>
            <a:r>
              <a:rPr lang="en-IN" dirty="0" smtClean="0"/>
              <a:t>- myocarditis common</a:t>
            </a:r>
          </a:p>
          <a:p>
            <a:r>
              <a:rPr lang="en-IN" dirty="0" err="1" smtClean="0"/>
              <a:t>Mononeuritis</a:t>
            </a:r>
            <a:r>
              <a:rPr lang="en-IN" dirty="0" smtClean="0"/>
              <a:t> multiplex- </a:t>
            </a:r>
            <a:r>
              <a:rPr lang="en-IN" dirty="0" err="1" smtClean="0"/>
              <a:t>coomon</a:t>
            </a:r>
            <a:endParaRPr lang="en-IN" dirty="0" smtClean="0"/>
          </a:p>
          <a:p>
            <a:r>
              <a:rPr lang="en-IN" dirty="0" smtClean="0"/>
              <a:t>Eosinophilia, asthma common</a:t>
            </a:r>
            <a:endParaRPr lang="en-IN" dirty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5618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Lupus nephritis with DAH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F</a:t>
            </a:r>
            <a:r>
              <a:rPr lang="en-IN" dirty="0" smtClean="0"/>
              <a:t>avouring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7463" y="2514600"/>
            <a:ext cx="4727031" cy="3741738"/>
          </a:xfrm>
        </p:spPr>
        <p:txBody>
          <a:bodyPr/>
          <a:lstStyle/>
          <a:p>
            <a:r>
              <a:rPr lang="en-IN" dirty="0" smtClean="0"/>
              <a:t>Smoking – environmental RF</a:t>
            </a:r>
          </a:p>
          <a:p>
            <a:r>
              <a:rPr lang="en-IN" dirty="0" smtClean="0"/>
              <a:t>Fatigue, fever, </a:t>
            </a:r>
            <a:r>
              <a:rPr lang="en-IN" dirty="0" err="1" smtClean="0"/>
              <a:t>wt</a:t>
            </a:r>
            <a:r>
              <a:rPr lang="en-IN" dirty="0" smtClean="0"/>
              <a:t> loss</a:t>
            </a:r>
          </a:p>
          <a:p>
            <a:r>
              <a:rPr lang="en-IN" dirty="0" err="1" smtClean="0"/>
              <a:t>Glomerulonephrits</a:t>
            </a:r>
            <a:r>
              <a:rPr lang="en-IN" dirty="0" smtClean="0"/>
              <a:t>( microscopic </a:t>
            </a:r>
            <a:r>
              <a:rPr lang="en-IN" dirty="0" err="1" smtClean="0"/>
              <a:t>hematuria</a:t>
            </a:r>
            <a:r>
              <a:rPr lang="en-IN" dirty="0" smtClean="0"/>
              <a:t>+ proteinuria)</a:t>
            </a:r>
          </a:p>
          <a:p>
            <a:r>
              <a:rPr lang="en-IN" dirty="0" smtClean="0"/>
              <a:t>DAH can occur</a:t>
            </a:r>
          </a:p>
          <a:p>
            <a:r>
              <a:rPr lang="en-IN" dirty="0" err="1" smtClean="0"/>
              <a:t>Anemia</a:t>
            </a:r>
            <a:r>
              <a:rPr lang="en-IN" dirty="0" smtClean="0"/>
              <a:t>( of c/c disease, haemolytic)</a:t>
            </a:r>
          </a:p>
          <a:p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IN" dirty="0" smtClean="0"/>
              <a:t>Against 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IN" dirty="0" smtClean="0"/>
              <a:t>Female predominant, reproductive age</a:t>
            </a:r>
          </a:p>
          <a:p>
            <a:r>
              <a:rPr lang="en-IN" dirty="0"/>
              <a:t>C</a:t>
            </a:r>
            <a:r>
              <a:rPr lang="en-IN" dirty="0" smtClean="0"/>
              <a:t>utaneous </a:t>
            </a:r>
            <a:r>
              <a:rPr lang="en-IN" dirty="0" err="1" smtClean="0"/>
              <a:t>inv</a:t>
            </a:r>
            <a:r>
              <a:rPr lang="en-IN" dirty="0" smtClean="0"/>
              <a:t>, musculoskeletal, </a:t>
            </a:r>
            <a:r>
              <a:rPr lang="en-IN" dirty="0" err="1" smtClean="0"/>
              <a:t>serositis</a:t>
            </a:r>
            <a:r>
              <a:rPr lang="en-IN" dirty="0" smtClean="0"/>
              <a:t> </a:t>
            </a:r>
            <a:r>
              <a:rPr lang="en-IN" dirty="0" err="1" smtClean="0"/>
              <a:t>etc</a:t>
            </a:r>
            <a:endParaRPr lang="en-IN" dirty="0" smtClean="0"/>
          </a:p>
          <a:p>
            <a:r>
              <a:rPr lang="en-IN" dirty="0" smtClean="0"/>
              <a:t>Most common lung manifestation- pleuritic+/- effusion</a:t>
            </a:r>
          </a:p>
          <a:p>
            <a:r>
              <a:rPr lang="en-IN" dirty="0" smtClean="0"/>
              <a:t>Vasculitis is rare, but DAH, CNS vasculitis, mesenteric ischemia can occur.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505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IgA vasculitis(HSP)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smtClean="0"/>
              <a:t>Favouring 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IN" dirty="0" smtClean="0"/>
              <a:t>Renal </a:t>
            </a:r>
            <a:r>
              <a:rPr lang="en-IN" dirty="0" err="1" smtClean="0"/>
              <a:t>inv</a:t>
            </a:r>
            <a:r>
              <a:rPr lang="en-IN" dirty="0" smtClean="0"/>
              <a:t> in 20-50% cases- microscopic </a:t>
            </a:r>
            <a:r>
              <a:rPr lang="en-IN" dirty="0" err="1" smtClean="0"/>
              <a:t>hematuria</a:t>
            </a:r>
            <a:endParaRPr lang="en-IN" dirty="0" smtClean="0"/>
          </a:p>
          <a:p>
            <a:r>
              <a:rPr lang="en-IN" dirty="0" smtClean="0"/>
              <a:t>Adult IgA vasculitis- severe RPGN type 2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IN" dirty="0" smtClean="0"/>
              <a:t>Against 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IN" dirty="0" smtClean="0"/>
              <a:t>Common in children, &lt;20yrs</a:t>
            </a:r>
          </a:p>
          <a:p>
            <a:r>
              <a:rPr lang="en-IN" dirty="0" smtClean="0"/>
              <a:t>Skin-palpable purpura</a:t>
            </a:r>
          </a:p>
          <a:p>
            <a:r>
              <a:rPr lang="en-IN" dirty="0" smtClean="0"/>
              <a:t>GIT in 50% cases- abdominal pain</a:t>
            </a:r>
          </a:p>
          <a:p>
            <a:r>
              <a:rPr lang="en-IN" dirty="0" smtClean="0"/>
              <a:t>Joint </a:t>
            </a:r>
            <a:r>
              <a:rPr lang="en-IN" dirty="0" err="1" smtClean="0"/>
              <a:t>inv</a:t>
            </a:r>
            <a:r>
              <a:rPr lang="en-IN" dirty="0" smtClean="0"/>
              <a:t> in 70%- </a:t>
            </a:r>
            <a:r>
              <a:rPr lang="en-IN" dirty="0" err="1" smtClean="0"/>
              <a:t>athralgia</a:t>
            </a:r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292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CRYOGLOBULINEMIC VASCULITIS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smtClean="0"/>
              <a:t>Favouring points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IN" dirty="0" smtClean="0"/>
              <a:t>Tiredness</a:t>
            </a:r>
          </a:p>
          <a:p>
            <a:r>
              <a:rPr lang="en-IN" dirty="0" smtClean="0"/>
              <a:t>Pulmonary infiltrates</a:t>
            </a:r>
          </a:p>
          <a:p>
            <a:r>
              <a:rPr lang="en-IN" dirty="0" smtClean="0"/>
              <a:t>Renal- microscopic </a:t>
            </a:r>
            <a:r>
              <a:rPr lang="en-IN" dirty="0" err="1" smtClean="0"/>
              <a:t>hematuria</a:t>
            </a:r>
            <a:r>
              <a:rPr lang="en-IN" dirty="0" smtClean="0"/>
              <a:t>, proteinuria/ nephritic s/d</a:t>
            </a:r>
          </a:p>
          <a:p>
            <a:r>
              <a:rPr lang="en-IN" dirty="0" smtClean="0"/>
              <a:t>DAH – seen in mixed </a:t>
            </a:r>
            <a:r>
              <a:rPr lang="en-IN" dirty="0" err="1" smtClean="0"/>
              <a:t>iimunoglobulin</a:t>
            </a:r>
            <a:r>
              <a:rPr lang="en-IN" dirty="0" smtClean="0"/>
              <a:t> subtype of CV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IN" dirty="0" smtClean="0"/>
              <a:t>Against 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IN" dirty="0" smtClean="0"/>
              <a:t>Strong association with HCV</a:t>
            </a:r>
          </a:p>
          <a:p>
            <a:r>
              <a:rPr lang="en-IN" dirty="0" smtClean="0"/>
              <a:t>Palpable non pruritic purpura, digital necrosis</a:t>
            </a:r>
          </a:p>
          <a:p>
            <a:r>
              <a:rPr lang="en-IN" dirty="0" smtClean="0"/>
              <a:t>Symmetrical arthralgia</a:t>
            </a:r>
          </a:p>
          <a:p>
            <a:r>
              <a:rPr lang="en-IN" dirty="0" smtClean="0"/>
              <a:t>Peripheral neuropathy</a:t>
            </a:r>
          </a:p>
          <a:p>
            <a:r>
              <a:rPr lang="en-IN" dirty="0" smtClean="0"/>
              <a:t>CCF/ mesenteric ischemia</a:t>
            </a:r>
          </a:p>
          <a:p>
            <a:pPr marL="0" indent="0">
              <a:buNone/>
            </a:pPr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06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APLA SYNDROME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smtClean="0"/>
              <a:t>Favouring points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IN" dirty="0" smtClean="0"/>
              <a:t>Smoking is risk factor</a:t>
            </a:r>
            <a:endParaRPr lang="en-IN" dirty="0"/>
          </a:p>
          <a:p>
            <a:r>
              <a:rPr lang="en-IN" dirty="0" smtClean="0"/>
              <a:t>Renal involve can occur- TMA- </a:t>
            </a:r>
            <a:r>
              <a:rPr lang="en-IN" dirty="0"/>
              <a:t>Patients </a:t>
            </a:r>
            <a:r>
              <a:rPr lang="en-IN" dirty="0" smtClean="0"/>
              <a:t>typically p/w</a:t>
            </a:r>
            <a:r>
              <a:rPr lang="en-US" dirty="0" smtClean="0"/>
              <a:t> </a:t>
            </a:r>
            <a:r>
              <a:rPr lang="en-US" dirty="0" err="1"/>
              <a:t>subnephrotic</a:t>
            </a:r>
            <a:r>
              <a:rPr lang="en-US" dirty="0"/>
              <a:t> proteinuria, impaired renal </a:t>
            </a:r>
            <a:r>
              <a:rPr lang="en-US" dirty="0" smtClean="0"/>
              <a:t>function </a:t>
            </a:r>
            <a:r>
              <a:rPr lang="en-IN" dirty="0" smtClean="0"/>
              <a:t>and hypertension</a:t>
            </a:r>
          </a:p>
          <a:p>
            <a:r>
              <a:rPr lang="en-IN" dirty="0" smtClean="0"/>
              <a:t>Catastrophic APS- DAH occur</a:t>
            </a:r>
            <a:endParaRPr lang="en-IN" dirty="0"/>
          </a:p>
          <a:p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IN" dirty="0" smtClean="0"/>
              <a:t>Against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IN" dirty="0" smtClean="0"/>
              <a:t>Young female with abortion/ premature delivery</a:t>
            </a:r>
          </a:p>
          <a:p>
            <a:r>
              <a:rPr lang="en-IN" dirty="0" smtClean="0"/>
              <a:t>P/w thrombocytopenia+ thrombosis (venous&gt; arterial)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8025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744700" cy="1400530"/>
          </a:xfrm>
        </p:spPr>
        <p:txBody>
          <a:bodyPr/>
          <a:lstStyle/>
          <a:p>
            <a:r>
              <a:rPr lang="en-IN" sz="3600" dirty="0"/>
              <a:t>Infection related- </a:t>
            </a:r>
            <a:r>
              <a:rPr lang="en-IN" sz="3600" dirty="0" err="1"/>
              <a:t>lepto</a:t>
            </a:r>
            <a:r>
              <a:rPr lang="en-IN" sz="3600" dirty="0"/>
              <a:t>, hantavirus, legionella </a:t>
            </a:r>
            <a:r>
              <a:rPr lang="en-IN" sz="3600" dirty="0" smtClean="0"/>
              <a:t>pneumonia, malaria</a:t>
            </a:r>
            <a:endParaRPr lang="en-IN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smtClean="0"/>
              <a:t>Favouring points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IN" dirty="0" smtClean="0"/>
              <a:t>Pulmonary and renal involvement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IN" dirty="0" smtClean="0"/>
              <a:t>Against 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IN" dirty="0" smtClean="0"/>
              <a:t>High grade fever, myalgia</a:t>
            </a:r>
          </a:p>
          <a:p>
            <a:r>
              <a:rPr lang="en-IN" dirty="0" smtClean="0"/>
              <a:t>Acute presentation usually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8666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3200" dirty="0" smtClean="0"/>
              <a:t>Opportunistic </a:t>
            </a:r>
            <a:r>
              <a:rPr lang="en-IN" sz="3200" dirty="0"/>
              <a:t>infection in </a:t>
            </a:r>
            <a:r>
              <a:rPr lang="en-IN" sz="3200" dirty="0" smtClean="0"/>
              <a:t>immunocompromised host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smtClean="0"/>
              <a:t>Favouring point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IN" dirty="0" smtClean="0"/>
              <a:t>Constitutional symptoms+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IN" dirty="0" smtClean="0"/>
              <a:t>Against 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IN" dirty="0" smtClean="0"/>
              <a:t>h/o recurrent infections+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6807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Investigations 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N" sz="2200" dirty="0" smtClean="0"/>
              <a:t>1/1/23</a:t>
            </a:r>
          </a:p>
          <a:p>
            <a:r>
              <a:rPr lang="en-IN" dirty="0" err="1" smtClean="0">
                <a:solidFill>
                  <a:srgbClr val="FF0000"/>
                </a:solidFill>
              </a:rPr>
              <a:t>Hb</a:t>
            </a:r>
            <a:r>
              <a:rPr lang="en-IN" dirty="0" smtClean="0">
                <a:solidFill>
                  <a:srgbClr val="FF0000"/>
                </a:solidFill>
              </a:rPr>
              <a:t>- 8</a:t>
            </a:r>
          </a:p>
          <a:p>
            <a:r>
              <a:rPr lang="en-IN" dirty="0" smtClean="0"/>
              <a:t>TC- 9600</a:t>
            </a:r>
          </a:p>
          <a:p>
            <a:r>
              <a:rPr lang="en-IN" dirty="0" smtClean="0"/>
              <a:t>P60%,L9%</a:t>
            </a:r>
          </a:p>
          <a:p>
            <a:r>
              <a:rPr lang="en-IN" dirty="0" smtClean="0"/>
              <a:t>Plt-2.3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ESR- 140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PCV-23</a:t>
            </a:r>
          </a:p>
          <a:p>
            <a:r>
              <a:rPr lang="en-IN" dirty="0" smtClean="0"/>
              <a:t>MCV-86</a:t>
            </a:r>
          </a:p>
          <a:p>
            <a:r>
              <a:rPr lang="en-IN" dirty="0" smtClean="0"/>
              <a:t>MCH-30</a:t>
            </a:r>
          </a:p>
          <a:p>
            <a:r>
              <a:rPr lang="en-IN" dirty="0" smtClean="0"/>
              <a:t>MCHC-34</a:t>
            </a:r>
          </a:p>
          <a:p>
            <a:r>
              <a:rPr lang="en-IN" dirty="0" smtClean="0"/>
              <a:t>RDW-12.8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76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RBS- 139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UR/CR- 185/15.2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Na/K- 127/5.9</a:t>
            </a:r>
          </a:p>
          <a:p>
            <a:r>
              <a:rPr lang="en-IN" dirty="0" err="1" smtClean="0"/>
              <a:t>Bil</a:t>
            </a:r>
            <a:r>
              <a:rPr lang="en-IN" dirty="0" smtClean="0"/>
              <a:t>- 0.6</a:t>
            </a:r>
          </a:p>
          <a:p>
            <a:r>
              <a:rPr lang="en-IN" dirty="0" smtClean="0"/>
              <a:t>TP/</a:t>
            </a:r>
            <a:r>
              <a:rPr lang="en-IN" dirty="0" smtClean="0">
                <a:solidFill>
                  <a:srgbClr val="FF0000"/>
                </a:solidFill>
              </a:rPr>
              <a:t>Alb</a:t>
            </a:r>
            <a:r>
              <a:rPr lang="en-IN" dirty="0" smtClean="0"/>
              <a:t>-6.6/</a:t>
            </a:r>
            <a:r>
              <a:rPr lang="en-IN" dirty="0" smtClean="0">
                <a:solidFill>
                  <a:srgbClr val="FF0000"/>
                </a:solidFill>
              </a:rPr>
              <a:t>3</a:t>
            </a:r>
          </a:p>
          <a:p>
            <a:r>
              <a:rPr lang="en-IN" dirty="0" smtClean="0"/>
              <a:t>OT/PT-23/16</a:t>
            </a:r>
          </a:p>
          <a:p>
            <a:r>
              <a:rPr lang="en-IN" dirty="0" smtClean="0"/>
              <a:t>ALP- 55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4230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URE</a:t>
            </a:r>
          </a:p>
          <a:p>
            <a:pPr marL="0" indent="0">
              <a:buNone/>
            </a:pPr>
            <a:r>
              <a:rPr lang="en-IN" dirty="0" smtClean="0">
                <a:solidFill>
                  <a:srgbClr val="FF0000"/>
                </a:solidFill>
              </a:rPr>
              <a:t>Alb +</a:t>
            </a:r>
          </a:p>
          <a:p>
            <a:pPr marL="0" indent="0">
              <a:buNone/>
            </a:pPr>
            <a:r>
              <a:rPr lang="en-IN" dirty="0" err="1" smtClean="0">
                <a:solidFill>
                  <a:srgbClr val="FF0000"/>
                </a:solidFill>
              </a:rPr>
              <a:t>Sug</a:t>
            </a:r>
            <a:r>
              <a:rPr lang="en-IN" dirty="0" smtClean="0">
                <a:solidFill>
                  <a:srgbClr val="FF0000"/>
                </a:solidFill>
              </a:rPr>
              <a:t>- 0.5%</a:t>
            </a:r>
          </a:p>
          <a:p>
            <a:pPr marL="0" indent="0">
              <a:buNone/>
            </a:pPr>
            <a:r>
              <a:rPr lang="en-IN" dirty="0" smtClean="0">
                <a:solidFill>
                  <a:srgbClr val="FF0000"/>
                </a:solidFill>
              </a:rPr>
              <a:t>RBC- plenty/</a:t>
            </a:r>
            <a:r>
              <a:rPr lang="en-IN" dirty="0" err="1" smtClean="0">
                <a:solidFill>
                  <a:srgbClr val="FF0000"/>
                </a:solidFill>
              </a:rPr>
              <a:t>hpf</a:t>
            </a:r>
            <a:endParaRPr lang="en-IN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IN" dirty="0" smtClean="0"/>
              <a:t>PC- 1-2/</a:t>
            </a:r>
            <a:r>
              <a:rPr lang="en-IN" dirty="0" err="1" smtClean="0"/>
              <a:t>hpf</a:t>
            </a:r>
            <a:endParaRPr lang="en-IN" dirty="0" smtClean="0"/>
          </a:p>
          <a:p>
            <a:r>
              <a:rPr lang="en-IN" dirty="0" smtClean="0"/>
              <a:t>ECG- sinus tachycardia VR-150/min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CXR PAV- diffuse infiltrates </a:t>
            </a:r>
            <a:r>
              <a:rPr lang="en-IN" dirty="0" err="1" smtClean="0">
                <a:solidFill>
                  <a:srgbClr val="FF0000"/>
                </a:solidFill>
              </a:rPr>
              <a:t>b/l</a:t>
            </a:r>
            <a:r>
              <a:rPr lang="en-IN" dirty="0" smtClean="0">
                <a:solidFill>
                  <a:srgbClr val="FF0000"/>
                </a:solidFill>
              </a:rPr>
              <a:t> (R&gt;L</a:t>
            </a:r>
            <a:r>
              <a:rPr lang="en-IN" dirty="0" smtClean="0"/>
              <a:t>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1239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>
                <a:solidFill>
                  <a:srgbClr val="FF0000"/>
                </a:solidFill>
              </a:rPr>
              <a:t>Ca- 7.4</a:t>
            </a:r>
            <a:r>
              <a:rPr lang="en-IN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8.2</a:t>
            </a:r>
          </a:p>
          <a:p>
            <a:r>
              <a:rPr lang="en-IN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Phos</a:t>
            </a:r>
            <a:r>
              <a:rPr lang="en-IN" dirty="0" smtClean="0">
                <a:solidFill>
                  <a:srgbClr val="FF0000"/>
                </a:solidFill>
                <a:sym typeface="Wingdings" panose="05000000000000000000" pitchFamily="2" charset="2"/>
              </a:rPr>
              <a:t>- 6.6</a:t>
            </a:r>
          </a:p>
          <a:p>
            <a:r>
              <a:rPr lang="en-IN" dirty="0" smtClean="0">
                <a:solidFill>
                  <a:srgbClr val="FF0000"/>
                </a:solidFill>
                <a:sym typeface="Wingdings" panose="05000000000000000000" pitchFamily="2" charset="2"/>
              </a:rPr>
              <a:t>UA- 10.7</a:t>
            </a:r>
          </a:p>
          <a:p>
            <a:r>
              <a:rPr lang="en-IN" dirty="0" smtClean="0">
                <a:sym typeface="Wingdings" panose="05000000000000000000" pitchFamily="2" charset="2"/>
              </a:rPr>
              <a:t>PT- 15</a:t>
            </a:r>
          </a:p>
          <a:p>
            <a:r>
              <a:rPr lang="en-IN" dirty="0" smtClean="0">
                <a:sym typeface="Wingdings" panose="05000000000000000000" pitchFamily="2" charset="2"/>
              </a:rPr>
              <a:t>INR-1.14</a:t>
            </a:r>
          </a:p>
          <a:p>
            <a:r>
              <a:rPr lang="en-IN" dirty="0" smtClean="0">
                <a:sym typeface="Wingdings" panose="05000000000000000000" pitchFamily="2" charset="2"/>
              </a:rPr>
              <a:t>APTT-41.6</a:t>
            </a:r>
          </a:p>
          <a:p>
            <a:r>
              <a:rPr lang="en-IN" dirty="0" err="1" smtClean="0">
                <a:sym typeface="Wingdings" panose="05000000000000000000" pitchFamily="2" charset="2"/>
              </a:rPr>
              <a:t>iPTH</a:t>
            </a:r>
            <a:r>
              <a:rPr lang="en-IN" dirty="0" smtClean="0">
                <a:sym typeface="Wingdings" panose="05000000000000000000" pitchFamily="2" charset="2"/>
              </a:rPr>
              <a:t>- 108</a:t>
            </a:r>
          </a:p>
          <a:p>
            <a:r>
              <a:rPr lang="en-IN" dirty="0" smtClean="0">
                <a:solidFill>
                  <a:srgbClr val="FF0000"/>
                </a:solidFill>
                <a:sym typeface="Wingdings" panose="05000000000000000000" pitchFamily="2" charset="2"/>
              </a:rPr>
              <a:t>HIV- NEG</a:t>
            </a:r>
          </a:p>
          <a:p>
            <a:r>
              <a:rPr lang="en-IN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HBsAg</a:t>
            </a:r>
            <a:r>
              <a:rPr lang="en-IN" dirty="0" smtClean="0">
                <a:solidFill>
                  <a:srgbClr val="FF0000"/>
                </a:solidFill>
                <a:sym typeface="Wingdings" panose="05000000000000000000" pitchFamily="2" charset="2"/>
              </a:rPr>
              <a:t> -NEG</a:t>
            </a:r>
          </a:p>
          <a:p>
            <a:r>
              <a:rPr lang="en-IN" dirty="0" smtClean="0">
                <a:solidFill>
                  <a:srgbClr val="FF0000"/>
                </a:solidFill>
                <a:sym typeface="Wingdings" panose="05000000000000000000" pitchFamily="2" charset="2"/>
              </a:rPr>
              <a:t>Anti HCV -NEG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831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 smtClean="0"/>
              <a:t>2/1/23</a:t>
            </a:r>
          </a:p>
          <a:p>
            <a:r>
              <a:rPr lang="en-IN" dirty="0" err="1" smtClean="0">
                <a:solidFill>
                  <a:srgbClr val="FF0000"/>
                </a:solidFill>
              </a:rPr>
              <a:t>Hb</a:t>
            </a:r>
            <a:r>
              <a:rPr lang="en-IN" dirty="0" smtClean="0">
                <a:solidFill>
                  <a:srgbClr val="FF0000"/>
                </a:solidFill>
              </a:rPr>
              <a:t>- 6.2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Tc- 17600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Ur/ </a:t>
            </a:r>
            <a:r>
              <a:rPr lang="en-IN" dirty="0" err="1" smtClean="0">
                <a:solidFill>
                  <a:srgbClr val="FF0000"/>
                </a:solidFill>
              </a:rPr>
              <a:t>cr</a:t>
            </a:r>
            <a:r>
              <a:rPr lang="en-IN" dirty="0" smtClean="0">
                <a:solidFill>
                  <a:srgbClr val="FF0000"/>
                </a:solidFill>
              </a:rPr>
              <a:t>- 149/12.1</a:t>
            </a:r>
          </a:p>
          <a:p>
            <a:r>
              <a:rPr lang="en-IN" dirty="0" smtClean="0"/>
              <a:t>Na /K-131/4.9</a:t>
            </a:r>
          </a:p>
          <a:p>
            <a:r>
              <a:rPr lang="en-IN" dirty="0" smtClean="0"/>
              <a:t>LFT- normal ( except alb-2.8)</a:t>
            </a:r>
          </a:p>
          <a:p>
            <a:r>
              <a:rPr lang="en-IN" dirty="0" smtClean="0"/>
              <a:t>HRCT THORAX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202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783" y="0"/>
            <a:ext cx="6335486" cy="7112485"/>
          </a:xfrm>
        </p:spPr>
      </p:pic>
    </p:spTree>
    <p:extLst>
      <p:ext uri="{BB962C8B-B14F-4D97-AF65-F5344CB8AC3E}">
        <p14:creationId xmlns:p14="http://schemas.microsoft.com/office/powerpoint/2010/main" val="229963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351" y="104503"/>
            <a:ext cx="9404723" cy="1400530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943" y="10124"/>
            <a:ext cx="5264331" cy="7042584"/>
          </a:xfrm>
        </p:spPr>
      </p:pic>
    </p:spTree>
    <p:extLst>
      <p:ext uri="{BB962C8B-B14F-4D97-AF65-F5344CB8AC3E}">
        <p14:creationId xmlns:p14="http://schemas.microsoft.com/office/powerpoint/2010/main" val="324628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0" t="14246" r="13894" b="13788"/>
          <a:stretch/>
        </p:blipFill>
        <p:spPr>
          <a:xfrm>
            <a:off x="2011679" y="-2139713"/>
            <a:ext cx="6466113" cy="9422837"/>
          </a:xfrm>
        </p:spPr>
      </p:pic>
    </p:spTree>
    <p:extLst>
      <p:ext uri="{BB962C8B-B14F-4D97-AF65-F5344CB8AC3E}">
        <p14:creationId xmlns:p14="http://schemas.microsoft.com/office/powerpoint/2010/main" val="375943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Iron studies</a:t>
            </a:r>
          </a:p>
          <a:p>
            <a:pPr marL="0" indent="0">
              <a:buNone/>
            </a:pPr>
            <a:r>
              <a:rPr lang="en-IN" dirty="0" smtClean="0">
                <a:solidFill>
                  <a:srgbClr val="FF0000"/>
                </a:solidFill>
              </a:rPr>
              <a:t>Ferritin-762.5</a:t>
            </a:r>
          </a:p>
          <a:p>
            <a:pPr marL="0" indent="0">
              <a:buNone/>
            </a:pPr>
            <a:r>
              <a:rPr lang="en-IN" dirty="0" smtClean="0">
                <a:solidFill>
                  <a:srgbClr val="FF0000"/>
                </a:solidFill>
              </a:rPr>
              <a:t>TSAT-16.5%</a:t>
            </a:r>
          </a:p>
          <a:p>
            <a:pPr marL="0" indent="0">
              <a:buNone/>
            </a:pPr>
            <a:r>
              <a:rPr lang="en-IN" dirty="0" smtClean="0">
                <a:solidFill>
                  <a:srgbClr val="FF0000"/>
                </a:solidFill>
              </a:rPr>
              <a:t>Iron- 57</a:t>
            </a:r>
          </a:p>
          <a:p>
            <a:pPr marL="0" indent="0">
              <a:buNone/>
            </a:pPr>
            <a:r>
              <a:rPr lang="en-IN" dirty="0" smtClean="0">
                <a:solidFill>
                  <a:srgbClr val="FF0000"/>
                </a:solidFill>
              </a:rPr>
              <a:t>TIBC-321</a:t>
            </a:r>
          </a:p>
          <a:p>
            <a:r>
              <a:rPr lang="en-IN" dirty="0" err="1" smtClean="0"/>
              <a:t>Mantoux</a:t>
            </a:r>
            <a:r>
              <a:rPr lang="en-IN" dirty="0" smtClean="0"/>
              <a:t> test-</a:t>
            </a:r>
            <a:r>
              <a:rPr lang="en-IN" dirty="0" err="1" smtClean="0"/>
              <a:t>neg</a:t>
            </a:r>
            <a:endParaRPr lang="en-IN" dirty="0" smtClean="0"/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200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Pending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ANA profile</a:t>
            </a:r>
          </a:p>
          <a:p>
            <a:r>
              <a:rPr lang="en-IN" dirty="0" smtClean="0"/>
              <a:t>Anti dsDNA</a:t>
            </a:r>
          </a:p>
          <a:p>
            <a:r>
              <a:rPr lang="en-IN" dirty="0" smtClean="0"/>
              <a:t>Anti GBM</a:t>
            </a:r>
          </a:p>
          <a:p>
            <a:r>
              <a:rPr lang="en-IN" dirty="0" smtClean="0"/>
              <a:t>MPO ANCA</a:t>
            </a:r>
          </a:p>
          <a:p>
            <a:r>
              <a:rPr lang="en-IN" dirty="0" smtClean="0"/>
              <a:t>PR3 ANCA</a:t>
            </a:r>
          </a:p>
          <a:p>
            <a:r>
              <a:rPr lang="en-IN" dirty="0" smtClean="0"/>
              <a:t>LAC/anti beta2 GP1/ACLA </a:t>
            </a:r>
          </a:p>
          <a:p>
            <a:r>
              <a:rPr lang="en-IN" dirty="0" smtClean="0"/>
              <a:t>C3, C4</a:t>
            </a:r>
          </a:p>
          <a:p>
            <a:r>
              <a:rPr lang="en-IN" dirty="0" smtClean="0"/>
              <a:t>24hr urine protein</a:t>
            </a:r>
          </a:p>
          <a:p>
            <a:r>
              <a:rPr lang="en-IN" dirty="0" err="1" smtClean="0"/>
              <a:t>Igm</a:t>
            </a:r>
            <a:r>
              <a:rPr lang="en-IN" dirty="0" smtClean="0"/>
              <a:t> </a:t>
            </a:r>
            <a:r>
              <a:rPr lang="en-IN" dirty="0" err="1" smtClean="0"/>
              <a:t>lepto</a:t>
            </a:r>
            <a:r>
              <a:rPr lang="en-IN" dirty="0" smtClean="0"/>
              <a:t>, scrub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4171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 smtClean="0"/>
              <a:t>3/1/23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Hb-4.8</a:t>
            </a:r>
          </a:p>
          <a:p>
            <a:r>
              <a:rPr lang="en-IN" dirty="0" smtClean="0"/>
              <a:t>Tc-13800</a:t>
            </a:r>
          </a:p>
          <a:p>
            <a:r>
              <a:rPr lang="en-IN" dirty="0" smtClean="0"/>
              <a:t>Plt-2.2L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Ur/cr-185/15.6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Na/K- 127/6.3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5277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Course in hospital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 smtClean="0"/>
              <a:t>In ward 1/1/23</a:t>
            </a:r>
          </a:p>
          <a:p>
            <a:r>
              <a:rPr lang="en-IN" dirty="0" smtClean="0"/>
              <a:t>O2 inhalation</a:t>
            </a:r>
          </a:p>
          <a:p>
            <a:r>
              <a:rPr lang="en-IN" dirty="0" smtClean="0"/>
              <a:t>Inj. </a:t>
            </a:r>
            <a:r>
              <a:rPr lang="en-IN" dirty="0" err="1" smtClean="0"/>
              <a:t>Piptaz</a:t>
            </a:r>
            <a:endParaRPr lang="en-IN" dirty="0" smtClean="0"/>
          </a:p>
          <a:p>
            <a:r>
              <a:rPr lang="en-IN" dirty="0" smtClean="0"/>
              <a:t>Inj. Clindamycin</a:t>
            </a:r>
          </a:p>
          <a:p>
            <a:r>
              <a:rPr lang="en-IN" dirty="0" smtClean="0"/>
              <a:t>T. </a:t>
            </a:r>
            <a:r>
              <a:rPr lang="en-IN" dirty="0" err="1" smtClean="0"/>
              <a:t>Azee</a:t>
            </a:r>
            <a:endParaRPr lang="en-IN" dirty="0" smtClean="0"/>
          </a:p>
          <a:p>
            <a:r>
              <a:rPr lang="en-IN" dirty="0" smtClean="0"/>
              <a:t>T. </a:t>
            </a:r>
            <a:r>
              <a:rPr lang="en-IN" dirty="0" err="1" smtClean="0"/>
              <a:t>oseltamivir</a:t>
            </a:r>
            <a:endParaRPr lang="en-IN" dirty="0" smtClean="0"/>
          </a:p>
          <a:p>
            <a:r>
              <a:rPr lang="en-IN" dirty="0" smtClean="0"/>
              <a:t>Inj. </a:t>
            </a:r>
            <a:r>
              <a:rPr lang="en-IN" dirty="0" err="1" smtClean="0"/>
              <a:t>Hydrocort</a:t>
            </a:r>
            <a:endParaRPr lang="en-IN" dirty="0" smtClean="0"/>
          </a:p>
          <a:p>
            <a:r>
              <a:rPr lang="en-IN" dirty="0" smtClean="0"/>
              <a:t>Nebulisation </a:t>
            </a:r>
            <a:r>
              <a:rPr lang="en-IN" dirty="0" err="1" smtClean="0"/>
              <a:t>ipravent</a:t>
            </a:r>
            <a:r>
              <a:rPr lang="en-IN" dirty="0" smtClean="0"/>
              <a:t>/ </a:t>
            </a:r>
            <a:r>
              <a:rPr lang="en-IN" dirty="0" err="1" smtClean="0"/>
              <a:t>budecort</a:t>
            </a:r>
            <a:endParaRPr lang="en-IN" dirty="0" smtClean="0"/>
          </a:p>
          <a:p>
            <a:r>
              <a:rPr lang="en-IN" dirty="0" smtClean="0"/>
              <a:t>T. </a:t>
            </a:r>
            <a:r>
              <a:rPr lang="en-IN" dirty="0" err="1" smtClean="0"/>
              <a:t>ethamsylate</a:t>
            </a:r>
            <a:r>
              <a:rPr lang="en-IN" dirty="0" smtClean="0"/>
              <a:t> 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8350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 smtClean="0"/>
              <a:t>After first biochemistry reports</a:t>
            </a:r>
          </a:p>
          <a:p>
            <a:r>
              <a:rPr lang="en-IN" dirty="0" smtClean="0"/>
              <a:t>T. </a:t>
            </a:r>
            <a:r>
              <a:rPr lang="en-IN" dirty="0" err="1" smtClean="0"/>
              <a:t>sobisis</a:t>
            </a:r>
            <a:endParaRPr lang="en-IN" dirty="0" smtClean="0"/>
          </a:p>
          <a:p>
            <a:r>
              <a:rPr lang="en-IN" dirty="0" err="1" smtClean="0"/>
              <a:t>Antihyperkalemic</a:t>
            </a:r>
            <a:r>
              <a:rPr lang="en-IN" dirty="0" smtClean="0"/>
              <a:t> measures</a:t>
            </a:r>
          </a:p>
          <a:p>
            <a:pPr marL="0" indent="0">
              <a:buNone/>
            </a:pPr>
            <a:r>
              <a:rPr lang="en-IN" dirty="0" smtClean="0"/>
              <a:t>Emergency nephrology consultation done</a:t>
            </a:r>
          </a:p>
          <a:p>
            <a:r>
              <a:rPr lang="en-IN" dirty="0" smtClean="0"/>
              <a:t>Imp- probable RPGN- pulmonary renal syndrome</a:t>
            </a:r>
          </a:p>
          <a:p>
            <a:pPr algn="ctr"/>
            <a:r>
              <a:rPr lang="en-IN" dirty="0" smtClean="0"/>
              <a:t>Anti GBM</a:t>
            </a:r>
          </a:p>
          <a:p>
            <a:pPr algn="ctr"/>
            <a:r>
              <a:rPr lang="en-IN" dirty="0" smtClean="0"/>
              <a:t>ANCA vasculitis</a:t>
            </a:r>
          </a:p>
          <a:p>
            <a:pPr algn="ctr"/>
            <a:r>
              <a:rPr lang="en-IN" dirty="0" smtClean="0"/>
              <a:t>Lupus nephritis</a:t>
            </a:r>
          </a:p>
          <a:p>
            <a:r>
              <a:rPr lang="en-IN" dirty="0" err="1" smtClean="0"/>
              <a:t>Hemodialysis</a:t>
            </a:r>
            <a:r>
              <a:rPr lang="en-IN" dirty="0" smtClean="0"/>
              <a:t> advised, renal biopsy was planned</a:t>
            </a:r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4467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Pt shifted to MICU</a:t>
            </a:r>
          </a:p>
          <a:p>
            <a:r>
              <a:rPr lang="en-IN" dirty="0" smtClean="0"/>
              <a:t>CPAP</a:t>
            </a:r>
          </a:p>
          <a:p>
            <a:r>
              <a:rPr lang="en-IN" dirty="0" smtClean="0"/>
              <a:t>ABG</a:t>
            </a:r>
          </a:p>
          <a:p>
            <a:pPr marL="0" indent="0">
              <a:buNone/>
            </a:pPr>
            <a:r>
              <a:rPr lang="en-IN" dirty="0" smtClean="0"/>
              <a:t>pH-7.228</a:t>
            </a:r>
          </a:p>
          <a:p>
            <a:pPr marL="0" indent="0">
              <a:buNone/>
            </a:pPr>
            <a:r>
              <a:rPr lang="en-IN" dirty="0" smtClean="0"/>
              <a:t>pCO2-32.1</a:t>
            </a:r>
          </a:p>
          <a:p>
            <a:pPr marL="0" indent="0">
              <a:buNone/>
            </a:pPr>
            <a:r>
              <a:rPr lang="en-IN" dirty="0" smtClean="0"/>
              <a:t>HCO3- 13.4</a:t>
            </a:r>
          </a:p>
          <a:p>
            <a:pPr marL="0" indent="0">
              <a:buNone/>
            </a:pPr>
            <a:r>
              <a:rPr lang="en-IN" dirty="0" smtClean="0"/>
              <a:t>Po2-137</a:t>
            </a:r>
          </a:p>
          <a:p>
            <a:pPr marL="0" indent="0">
              <a:buNone/>
            </a:pPr>
            <a:r>
              <a:rPr lang="en-IN" dirty="0" smtClean="0"/>
              <a:t>So2-99</a:t>
            </a:r>
          </a:p>
          <a:p>
            <a:pPr marL="0" indent="0">
              <a:buNone/>
            </a:pPr>
            <a:r>
              <a:rPr lang="en-IN" dirty="0" smtClean="0"/>
              <a:t>Lac-0.39</a:t>
            </a:r>
          </a:p>
          <a:p>
            <a:pPr marL="0" indent="0">
              <a:buNone/>
            </a:pPr>
            <a:r>
              <a:rPr lang="en-IN" dirty="0" smtClean="0">
                <a:solidFill>
                  <a:srgbClr val="FF0000"/>
                </a:solidFill>
              </a:rPr>
              <a:t>Primary metabolic acidosis+ sec respiratory acidosis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062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075636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672046"/>
            <a:ext cx="8946541" cy="4576353"/>
          </a:xfrm>
        </p:spPr>
        <p:txBody>
          <a:bodyPr>
            <a:normAutofit fontScale="85000" lnSpcReduction="20000"/>
          </a:bodyPr>
          <a:lstStyle/>
          <a:p>
            <a:r>
              <a:rPr lang="en-IN" dirty="0" smtClean="0"/>
              <a:t>1 session of HD given(2.5hr)</a:t>
            </a:r>
          </a:p>
          <a:p>
            <a:r>
              <a:rPr lang="en-IN" dirty="0" smtClean="0"/>
              <a:t>Inj. Methylprednisolone 500mg iv given after HD</a:t>
            </a:r>
          </a:p>
          <a:p>
            <a:pPr marL="0" indent="0">
              <a:buNone/>
            </a:pPr>
            <a:r>
              <a:rPr lang="en-IN" dirty="0" smtClean="0"/>
              <a:t>2/2/23</a:t>
            </a:r>
          </a:p>
          <a:p>
            <a:r>
              <a:rPr lang="en-IN" dirty="0" smtClean="0"/>
              <a:t>HRCT thorax taken- s/o DAH</a:t>
            </a:r>
          </a:p>
          <a:p>
            <a:r>
              <a:rPr lang="en-IN" dirty="0" smtClean="0"/>
              <a:t>Inj. Methylprednisolone 750mg iv</a:t>
            </a:r>
          </a:p>
          <a:p>
            <a:r>
              <a:rPr lang="en-IN" dirty="0" err="1" smtClean="0"/>
              <a:t>Plex</a:t>
            </a:r>
            <a:r>
              <a:rPr lang="en-IN" dirty="0" smtClean="0"/>
              <a:t> was initiated but terminated due to desaturation</a:t>
            </a:r>
          </a:p>
          <a:p>
            <a:pPr marL="0" indent="0">
              <a:buNone/>
            </a:pPr>
            <a:r>
              <a:rPr lang="en-IN" dirty="0"/>
              <a:t>3/1/23</a:t>
            </a:r>
          </a:p>
          <a:p>
            <a:r>
              <a:rPr lang="en-IN" dirty="0" err="1"/>
              <a:t>Inj.Methylprednisolone</a:t>
            </a:r>
            <a:r>
              <a:rPr lang="en-IN" dirty="0"/>
              <a:t> 750mg iv</a:t>
            </a:r>
          </a:p>
          <a:p>
            <a:r>
              <a:rPr lang="en-IN" dirty="0"/>
              <a:t>T. </a:t>
            </a:r>
            <a:r>
              <a:rPr lang="en-IN" dirty="0" err="1"/>
              <a:t>septran</a:t>
            </a:r>
            <a:r>
              <a:rPr lang="en-IN" dirty="0"/>
              <a:t> DS</a:t>
            </a:r>
          </a:p>
          <a:p>
            <a:r>
              <a:rPr lang="en-IN" dirty="0"/>
              <a:t>ABG- metabolic acidosis</a:t>
            </a:r>
          </a:p>
          <a:p>
            <a:r>
              <a:rPr lang="en-IN" dirty="0"/>
              <a:t>4 pint FFP</a:t>
            </a:r>
          </a:p>
          <a:p>
            <a:r>
              <a:rPr lang="en-IN" dirty="0"/>
              <a:t>HD+ 2PRC f/b PLEX</a:t>
            </a:r>
          </a:p>
          <a:p>
            <a:r>
              <a:rPr lang="en-IN" dirty="0"/>
              <a:t>Unfortunately </a:t>
            </a:r>
            <a:r>
              <a:rPr lang="en-IN" dirty="0" err="1"/>
              <a:t>pt</a:t>
            </a:r>
            <a:r>
              <a:rPr lang="en-IN" dirty="0"/>
              <a:t> deteriorated in dialysis room. Intubated, resuscitated, but succumbed to death.</a:t>
            </a:r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9480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IN" dirty="0" err="1" smtClean="0"/>
              <a:t>Igm</a:t>
            </a:r>
            <a:r>
              <a:rPr lang="en-IN" dirty="0" smtClean="0"/>
              <a:t> scrub- </a:t>
            </a:r>
            <a:r>
              <a:rPr lang="en-IN" dirty="0" err="1" smtClean="0"/>
              <a:t>neg</a:t>
            </a:r>
            <a:endParaRPr lang="en-IN" dirty="0" smtClean="0"/>
          </a:p>
          <a:p>
            <a:r>
              <a:rPr lang="en-IN" dirty="0">
                <a:solidFill>
                  <a:srgbClr val="FF0000"/>
                </a:solidFill>
              </a:rPr>
              <a:t>Urine pc ratio- 2.2:1</a:t>
            </a:r>
          </a:p>
          <a:p>
            <a:r>
              <a:rPr lang="en-IN" dirty="0">
                <a:solidFill>
                  <a:srgbClr val="FF0000"/>
                </a:solidFill>
              </a:rPr>
              <a:t>LDH- 844(0-250</a:t>
            </a:r>
            <a:r>
              <a:rPr lang="en-IN" dirty="0"/>
              <a:t>)</a:t>
            </a:r>
          </a:p>
          <a:p>
            <a:r>
              <a:rPr lang="en-IN" dirty="0" err="1" smtClean="0"/>
              <a:t>AntidsDNA</a:t>
            </a:r>
            <a:r>
              <a:rPr lang="en-IN" dirty="0" smtClean="0"/>
              <a:t>- </a:t>
            </a:r>
            <a:r>
              <a:rPr lang="en-IN" dirty="0" err="1" smtClean="0"/>
              <a:t>neg</a:t>
            </a:r>
            <a:endParaRPr lang="en-IN" dirty="0" smtClean="0"/>
          </a:p>
          <a:p>
            <a:r>
              <a:rPr lang="en-IN" dirty="0" smtClean="0"/>
              <a:t>ANA Profile- </a:t>
            </a:r>
            <a:r>
              <a:rPr lang="en-IN" dirty="0" err="1" smtClean="0"/>
              <a:t>neg</a:t>
            </a:r>
            <a:endParaRPr lang="en-IN" dirty="0" smtClean="0"/>
          </a:p>
          <a:p>
            <a:r>
              <a:rPr lang="en-IN" dirty="0" smtClean="0"/>
              <a:t>Anti GBM- </a:t>
            </a:r>
            <a:r>
              <a:rPr lang="en-IN" dirty="0" err="1" smtClean="0"/>
              <a:t>neg</a:t>
            </a:r>
            <a:endParaRPr lang="en-IN" dirty="0" smtClean="0"/>
          </a:p>
          <a:p>
            <a:r>
              <a:rPr lang="en-IN" dirty="0" smtClean="0"/>
              <a:t>C3- 197(90-180)</a:t>
            </a:r>
          </a:p>
          <a:p>
            <a:r>
              <a:rPr lang="en-IN" dirty="0" smtClean="0"/>
              <a:t>APLA IgG, IgM- </a:t>
            </a:r>
            <a:r>
              <a:rPr lang="en-IN" dirty="0" err="1" smtClean="0"/>
              <a:t>neg</a:t>
            </a:r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IN" dirty="0" smtClean="0"/>
              <a:t>Protein s- 70(74-120)</a:t>
            </a:r>
          </a:p>
          <a:p>
            <a:r>
              <a:rPr lang="en-IN" dirty="0" smtClean="0"/>
              <a:t>C-ANCA- </a:t>
            </a:r>
            <a:r>
              <a:rPr lang="en-IN" dirty="0" err="1" smtClean="0"/>
              <a:t>Neg</a:t>
            </a:r>
            <a:endParaRPr lang="en-IN" dirty="0" smtClean="0"/>
          </a:p>
          <a:p>
            <a:r>
              <a:rPr lang="en-IN" dirty="0" smtClean="0">
                <a:solidFill>
                  <a:srgbClr val="FF0000"/>
                </a:solidFill>
              </a:rPr>
              <a:t>P ANCA- Strong positive</a:t>
            </a:r>
            <a:endParaRPr lang="en-IN" dirty="0">
              <a:solidFill>
                <a:srgbClr val="FF0000"/>
              </a:solidFill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35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True p-ANCA positive conditions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ANCA vasculitis</a:t>
            </a:r>
          </a:p>
          <a:p>
            <a:r>
              <a:rPr lang="en-IN" dirty="0" smtClean="0"/>
              <a:t>Drugs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smtClean="0"/>
              <a:t>Hydralazine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err="1" smtClean="0"/>
              <a:t>Propylthiouracil</a:t>
            </a:r>
            <a:endParaRPr lang="en-IN" dirty="0" smtClean="0"/>
          </a:p>
          <a:p>
            <a:pPr marL="457200" indent="-457200">
              <a:buFont typeface="+mj-lt"/>
              <a:buAutoNum type="arabicPeriod"/>
            </a:pPr>
            <a:r>
              <a:rPr lang="en-IN" dirty="0" smtClean="0"/>
              <a:t>Levamisole </a:t>
            </a:r>
            <a:r>
              <a:rPr lang="en-IN" dirty="0" err="1" smtClean="0"/>
              <a:t>adultered</a:t>
            </a:r>
            <a:r>
              <a:rPr lang="en-IN" dirty="0" smtClean="0"/>
              <a:t> with cocaine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smtClean="0"/>
              <a:t>Minocycline</a:t>
            </a:r>
          </a:p>
          <a:p>
            <a:r>
              <a:rPr lang="en-IN" dirty="0" smtClean="0"/>
              <a:t>Good pasture syndrome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6509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67" b="33728"/>
          <a:stretch/>
        </p:blipFill>
        <p:spPr>
          <a:xfrm>
            <a:off x="646111" y="1853248"/>
            <a:ext cx="9719810" cy="3580901"/>
          </a:xfrm>
        </p:spPr>
      </p:pic>
    </p:spTree>
    <p:extLst>
      <p:ext uri="{BB962C8B-B14F-4D97-AF65-F5344CB8AC3E}">
        <p14:creationId xmlns:p14="http://schemas.microsoft.com/office/powerpoint/2010/main" val="166133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63" b="25633"/>
          <a:stretch/>
        </p:blipFill>
        <p:spPr>
          <a:xfrm>
            <a:off x="1410789" y="121657"/>
            <a:ext cx="7602582" cy="6627453"/>
          </a:xfrm>
        </p:spPr>
      </p:pic>
    </p:spTree>
    <p:extLst>
      <p:ext uri="{BB962C8B-B14F-4D97-AF65-F5344CB8AC3E}">
        <p14:creationId xmlns:p14="http://schemas.microsoft.com/office/powerpoint/2010/main" val="224251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7" b="38087"/>
          <a:stretch/>
        </p:blipFill>
        <p:spPr>
          <a:xfrm>
            <a:off x="2246812" y="272701"/>
            <a:ext cx="6923314" cy="6358631"/>
          </a:xfrm>
        </p:spPr>
      </p:pic>
    </p:spTree>
    <p:extLst>
      <p:ext uri="{BB962C8B-B14F-4D97-AF65-F5344CB8AC3E}">
        <p14:creationId xmlns:p14="http://schemas.microsoft.com/office/powerpoint/2010/main" val="208439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DIAGNOSIS</a:t>
            </a:r>
            <a:endParaRPr lang="en-IN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ANCA associated vasculitis(AAV)- PROBABLY MICROSCOPIC POLYANGITIS</a:t>
            </a:r>
            <a:endParaRPr lang="en-IN" dirty="0"/>
          </a:p>
          <a:p>
            <a:r>
              <a:rPr lang="en-IN" dirty="0" smtClean="0"/>
              <a:t>Post mortem renal biopsy report awaiting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906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PULMONARY RENAL SYNDROME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</a:t>
            </a:r>
            <a:r>
              <a:rPr lang="en-US" dirty="0" smtClean="0"/>
              <a:t>ccurrence </a:t>
            </a:r>
            <a:r>
              <a:rPr lang="en-US" dirty="0"/>
              <a:t>of renal </a:t>
            </a:r>
            <a:r>
              <a:rPr lang="en-US" dirty="0" smtClean="0"/>
              <a:t>failure + respiratory </a:t>
            </a:r>
            <a:r>
              <a:rPr lang="en-US" dirty="0"/>
              <a:t>failure, </a:t>
            </a:r>
            <a:r>
              <a:rPr lang="en-US" dirty="0" err="1"/>
              <a:t>characterised</a:t>
            </a:r>
            <a:r>
              <a:rPr lang="en-US" dirty="0"/>
              <a:t> by rapidly </a:t>
            </a:r>
            <a:r>
              <a:rPr lang="en-US" dirty="0" smtClean="0"/>
              <a:t>progressive </a:t>
            </a:r>
            <a:r>
              <a:rPr lang="en-IN" dirty="0" smtClean="0"/>
              <a:t>glomerulonephritis </a:t>
            </a:r>
            <a:r>
              <a:rPr lang="en-IN" dirty="0"/>
              <a:t>(RPGN) and </a:t>
            </a:r>
            <a:r>
              <a:rPr lang="en-IN" dirty="0" smtClean="0"/>
              <a:t>diffuse </a:t>
            </a:r>
            <a:r>
              <a:rPr lang="en-US" dirty="0" smtClean="0"/>
              <a:t>alveolar </a:t>
            </a:r>
            <a:r>
              <a:rPr lang="en-US" dirty="0" err="1"/>
              <a:t>haemorrhage</a:t>
            </a:r>
            <a:r>
              <a:rPr lang="en-US" dirty="0"/>
              <a:t> (DAH) </a:t>
            </a:r>
            <a:endParaRPr lang="en-US" dirty="0" smtClean="0"/>
          </a:p>
          <a:p>
            <a:r>
              <a:rPr lang="en-US" dirty="0" smtClean="0"/>
              <a:t>Secondary </a:t>
            </a:r>
            <a:r>
              <a:rPr lang="en-US" dirty="0"/>
              <a:t>to an </a:t>
            </a:r>
            <a:r>
              <a:rPr lang="en-US" dirty="0" smtClean="0"/>
              <a:t>underlying </a:t>
            </a:r>
            <a:r>
              <a:rPr lang="en-IN" dirty="0" smtClean="0"/>
              <a:t>autoimmune process</a:t>
            </a:r>
          </a:p>
          <a:p>
            <a:r>
              <a:rPr lang="en-IN" dirty="0" smtClean="0"/>
              <a:t>Corresponding histology- </a:t>
            </a:r>
            <a:r>
              <a:rPr lang="en-US" dirty="0" smtClean="0"/>
              <a:t>glomerular </a:t>
            </a:r>
            <a:r>
              <a:rPr lang="en-US" dirty="0"/>
              <a:t>crescents on </a:t>
            </a:r>
            <a:r>
              <a:rPr lang="en-US" dirty="0" smtClean="0"/>
              <a:t>renal biopsy </a:t>
            </a:r>
            <a:r>
              <a:rPr lang="en-US" dirty="0"/>
              <a:t>and pulmonary </a:t>
            </a:r>
            <a:r>
              <a:rPr lang="en-US" dirty="0" err="1"/>
              <a:t>capillaritis</a:t>
            </a:r>
            <a:r>
              <a:rPr lang="en-US" dirty="0"/>
              <a:t> on lung biopsy</a:t>
            </a:r>
            <a:endParaRPr lang="en-IN" dirty="0" smtClean="0"/>
          </a:p>
          <a:p>
            <a:r>
              <a:rPr lang="en-US" dirty="0" smtClean="0"/>
              <a:t>MCC </a:t>
            </a:r>
            <a:r>
              <a:rPr lang="en-US" dirty="0"/>
              <a:t>of PRS in </a:t>
            </a:r>
            <a:r>
              <a:rPr lang="en-US" dirty="0" smtClean="0"/>
              <a:t>adults are </a:t>
            </a:r>
            <a:r>
              <a:rPr lang="en-IN" dirty="0" smtClean="0">
                <a:solidFill>
                  <a:srgbClr val="FF0000"/>
                </a:solidFill>
              </a:rPr>
              <a:t>AAV</a:t>
            </a:r>
            <a:r>
              <a:rPr lang="en-IN" dirty="0" smtClean="0"/>
              <a:t>- </a:t>
            </a:r>
            <a:r>
              <a:rPr lang="en-US" dirty="0" smtClean="0"/>
              <a:t>56–77.5% &amp;</a:t>
            </a:r>
            <a:endParaRPr lang="en-US" dirty="0"/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>
                <a:solidFill>
                  <a:srgbClr val="FF0000"/>
                </a:solidFill>
              </a:rPr>
              <a:t>antiglomerular </a:t>
            </a:r>
            <a:r>
              <a:rPr lang="en-IN" dirty="0">
                <a:solidFill>
                  <a:srgbClr val="FF0000"/>
                </a:solidFill>
              </a:rPr>
              <a:t>basement membrane</a:t>
            </a:r>
            <a:r>
              <a:rPr lang="en-US" dirty="0"/>
              <a:t>(anti-GBM) disease </a:t>
            </a:r>
            <a:r>
              <a:rPr lang="en-US" dirty="0" smtClean="0"/>
              <a:t>-12.5–17.5%</a:t>
            </a:r>
            <a:endParaRPr lang="en-IN" dirty="0" smtClean="0"/>
          </a:p>
          <a:p>
            <a:r>
              <a:rPr lang="en-IN" dirty="0" smtClean="0"/>
              <a:t>Diseases </a:t>
            </a:r>
            <a:r>
              <a:rPr lang="en-IN" dirty="0" err="1" smtClean="0"/>
              <a:t>a/w</a:t>
            </a:r>
            <a:r>
              <a:rPr lang="en-IN" dirty="0" smtClean="0"/>
              <a:t> pulmonary </a:t>
            </a:r>
            <a:r>
              <a:rPr lang="en-IN" dirty="0" err="1" smtClean="0"/>
              <a:t>h’ge</a:t>
            </a:r>
            <a:r>
              <a:rPr lang="en-IN" dirty="0" smtClean="0"/>
              <a:t> and RPGN</a:t>
            </a:r>
            <a:r>
              <a:rPr lang="en-IN" dirty="0" smtClean="0">
                <a:sym typeface="Wingdings" panose="05000000000000000000" pitchFamily="2" charset="2"/>
              </a:rPr>
              <a:t> good pasture syndrome</a:t>
            </a:r>
            <a:r>
              <a:rPr lang="en-IN" dirty="0" smtClean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779760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" t="4216" r="-864" b="56892"/>
          <a:stretch/>
        </p:blipFill>
        <p:spPr>
          <a:xfrm>
            <a:off x="1188721" y="499997"/>
            <a:ext cx="8862114" cy="5639545"/>
          </a:xfrm>
        </p:spPr>
      </p:pic>
    </p:spTree>
    <p:extLst>
      <p:ext uri="{BB962C8B-B14F-4D97-AF65-F5344CB8AC3E}">
        <p14:creationId xmlns:p14="http://schemas.microsoft.com/office/powerpoint/2010/main" val="165818156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24" b="9132"/>
          <a:stretch/>
        </p:blipFill>
        <p:spPr>
          <a:xfrm>
            <a:off x="1306287" y="249839"/>
            <a:ext cx="8856616" cy="6255463"/>
          </a:xfrm>
        </p:spPr>
      </p:pic>
    </p:spTree>
    <p:extLst>
      <p:ext uri="{BB962C8B-B14F-4D97-AF65-F5344CB8AC3E}">
        <p14:creationId xmlns:p14="http://schemas.microsoft.com/office/powerpoint/2010/main" val="309244241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Clinical features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Acutely with lung </a:t>
            </a:r>
            <a:r>
              <a:rPr lang="en-IN" dirty="0" err="1" smtClean="0"/>
              <a:t>h’ge</a:t>
            </a:r>
            <a:r>
              <a:rPr lang="en-IN" dirty="0"/>
              <a:t> </a:t>
            </a:r>
            <a:r>
              <a:rPr lang="en-IN" dirty="0" smtClean="0"/>
              <a:t>or advanced renal failure, developed over weeks or months</a:t>
            </a:r>
          </a:p>
          <a:p>
            <a:r>
              <a:rPr lang="en-IN" dirty="0" smtClean="0"/>
              <a:t>Once RPGN developed, renal function deteriorate rapidly</a:t>
            </a:r>
          </a:p>
          <a:p>
            <a:r>
              <a:rPr lang="en-IN" dirty="0" smtClean="0"/>
              <a:t>Much rapid progression occur in MPA as more glomeruli affected simultaneously, and hence much narrower window of opportunity for treatment</a:t>
            </a:r>
          </a:p>
          <a:p>
            <a:endParaRPr lang="en-IN" dirty="0" smtClean="0"/>
          </a:p>
          <a:p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36811134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3200" dirty="0" smtClean="0"/>
              <a:t>Rapidly progressive glomerulonephritis(</a:t>
            </a:r>
            <a:r>
              <a:rPr lang="en-IN" sz="3200" dirty="0" smtClean="0"/>
              <a:t>RPGN)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567544"/>
            <a:ext cx="8946541" cy="4680856"/>
          </a:xfrm>
        </p:spPr>
        <p:txBody>
          <a:bodyPr>
            <a:normAutofit/>
          </a:bodyPr>
          <a:lstStyle/>
          <a:p>
            <a:r>
              <a:rPr lang="en-IN" dirty="0" smtClean="0"/>
              <a:t>Acute severe glomerular injury, renal function to deteriorate markedly over days or weeks</a:t>
            </a:r>
          </a:p>
          <a:p>
            <a:r>
              <a:rPr lang="en-IN" dirty="0" smtClean="0"/>
              <a:t>p/w uremic emergency with nephritic syndrome or systemic disease </a:t>
            </a:r>
            <a:r>
              <a:rPr lang="en-IN" dirty="0"/>
              <a:t>w</a:t>
            </a:r>
            <a:r>
              <a:rPr lang="en-IN" dirty="0" smtClean="0"/>
              <a:t>ith rapidly deteriorating renal function</a:t>
            </a:r>
          </a:p>
          <a:p>
            <a:r>
              <a:rPr lang="en-IN" dirty="0" smtClean="0"/>
              <a:t>Histologic counterpart- </a:t>
            </a:r>
            <a:r>
              <a:rPr lang="en-IN" dirty="0" err="1" smtClean="0">
                <a:solidFill>
                  <a:srgbClr val="FF0000"/>
                </a:solidFill>
              </a:rPr>
              <a:t>cresentric</a:t>
            </a:r>
            <a:r>
              <a:rPr lang="en-IN" dirty="0" smtClean="0">
                <a:solidFill>
                  <a:srgbClr val="FF0000"/>
                </a:solidFill>
              </a:rPr>
              <a:t> GN</a:t>
            </a:r>
            <a:r>
              <a:rPr lang="en-IN" dirty="0">
                <a:solidFill>
                  <a:srgbClr val="FF0000"/>
                </a:solidFill>
              </a:rPr>
              <a:t> </a:t>
            </a:r>
            <a:r>
              <a:rPr lang="en-IN" dirty="0" smtClean="0"/>
              <a:t>(</a:t>
            </a:r>
            <a:r>
              <a:rPr lang="en-IN" dirty="0" err="1" smtClean="0"/>
              <a:t>fibrinoid</a:t>
            </a:r>
            <a:r>
              <a:rPr lang="en-IN" dirty="0" smtClean="0"/>
              <a:t> </a:t>
            </a:r>
            <a:r>
              <a:rPr lang="en-IN" dirty="0"/>
              <a:t>necrosis of glomeruli</a:t>
            </a:r>
            <a:r>
              <a:rPr lang="en-IN" dirty="0" smtClean="0"/>
              <a:t> + </a:t>
            </a:r>
            <a:r>
              <a:rPr lang="en-IN" dirty="0" err="1" smtClean="0"/>
              <a:t>cresents</a:t>
            </a:r>
            <a:r>
              <a:rPr lang="en-IN" dirty="0" smtClean="0"/>
              <a:t>)</a:t>
            </a:r>
          </a:p>
          <a:p>
            <a:r>
              <a:rPr lang="en-US" dirty="0"/>
              <a:t>T</a:t>
            </a:r>
            <a:r>
              <a:rPr lang="en-US" dirty="0" smtClean="0"/>
              <a:t>hree </a:t>
            </a:r>
            <a:r>
              <a:rPr lang="en-US" dirty="0"/>
              <a:t>distinct </a:t>
            </a:r>
            <a:r>
              <a:rPr lang="en-US" dirty="0" err="1" smtClean="0"/>
              <a:t>immunopathological</a:t>
            </a:r>
            <a:r>
              <a:rPr lang="en-US" dirty="0"/>
              <a:t> </a:t>
            </a:r>
            <a:r>
              <a:rPr lang="en-US" dirty="0" smtClean="0"/>
              <a:t>entities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antibody </a:t>
            </a:r>
            <a:r>
              <a:rPr lang="en-US" dirty="0"/>
              <a:t>mediated (type </a:t>
            </a:r>
            <a:r>
              <a:rPr lang="en-US" dirty="0" smtClean="0"/>
              <a:t>1) –</a:t>
            </a:r>
            <a:r>
              <a:rPr lang="en-US" dirty="0" err="1" smtClean="0"/>
              <a:t>antiGBM</a:t>
            </a:r>
            <a:r>
              <a:rPr lang="en-US" dirty="0" smtClean="0"/>
              <a:t> d/s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immune complex mediated (type 2</a:t>
            </a:r>
            <a:r>
              <a:rPr lang="en-US" dirty="0" smtClean="0"/>
              <a:t>)-  SLE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pauci</a:t>
            </a:r>
            <a:r>
              <a:rPr lang="en-US" dirty="0"/>
              <a:t>-immune (type 3</a:t>
            </a:r>
            <a:r>
              <a:rPr lang="en-US" dirty="0" smtClean="0"/>
              <a:t>)- AAV</a:t>
            </a:r>
          </a:p>
        </p:txBody>
      </p:sp>
    </p:spTree>
    <p:extLst>
      <p:ext uri="{BB962C8B-B14F-4D97-AF65-F5344CB8AC3E}">
        <p14:creationId xmlns:p14="http://schemas.microsoft.com/office/powerpoint/2010/main" val="34487219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5" t="4005" r="6607" b="3528"/>
          <a:stretch/>
        </p:blipFill>
        <p:spPr>
          <a:xfrm>
            <a:off x="2590800" y="160133"/>
            <a:ext cx="6753860" cy="6608967"/>
          </a:xfrm>
        </p:spPr>
      </p:pic>
    </p:spTree>
    <p:extLst>
      <p:ext uri="{BB962C8B-B14F-4D97-AF65-F5344CB8AC3E}">
        <p14:creationId xmlns:p14="http://schemas.microsoft.com/office/powerpoint/2010/main" val="184248492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114825"/>
          </a:xfrm>
        </p:spPr>
        <p:txBody>
          <a:bodyPr/>
          <a:lstStyle/>
          <a:p>
            <a:r>
              <a:rPr lang="en-IN" sz="4000" dirty="0" smtClean="0"/>
              <a:t>Diffuse alveolar haemorrhage(DAH)</a:t>
            </a:r>
            <a:endParaRPr lang="en-IN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567544"/>
            <a:ext cx="8946541" cy="4680856"/>
          </a:xfrm>
        </p:spPr>
        <p:txBody>
          <a:bodyPr>
            <a:normAutofit lnSpcReduction="10000"/>
          </a:bodyPr>
          <a:lstStyle/>
          <a:p>
            <a:r>
              <a:rPr lang="en-IN" dirty="0" smtClean="0"/>
              <a:t>D</a:t>
            </a:r>
            <a:r>
              <a:rPr lang="en-US" dirty="0" err="1" smtClean="0"/>
              <a:t>evelop</a:t>
            </a:r>
            <a:r>
              <a:rPr lang="en-US" dirty="0" smtClean="0"/>
              <a:t> </a:t>
            </a:r>
            <a:r>
              <a:rPr lang="en-US" dirty="0"/>
              <a:t>acutely over a few days, or more insidiously,</a:t>
            </a:r>
          </a:p>
          <a:p>
            <a:r>
              <a:rPr lang="en-US" dirty="0" smtClean="0"/>
              <a:t>Range from</a:t>
            </a:r>
            <a:r>
              <a:rPr lang="en-US" dirty="0" smtClean="0"/>
              <a:t> </a:t>
            </a:r>
            <a:r>
              <a:rPr lang="en-US" dirty="0"/>
              <a:t>mild illness </a:t>
            </a:r>
            <a:r>
              <a:rPr lang="en-US" dirty="0" smtClean="0"/>
              <a:t>to</a:t>
            </a:r>
            <a:r>
              <a:rPr lang="en-US" dirty="0" smtClean="0"/>
              <a:t> </a:t>
            </a:r>
            <a:r>
              <a:rPr lang="en-US" dirty="0" smtClean="0"/>
              <a:t>fulminant respiratory failure</a:t>
            </a:r>
          </a:p>
          <a:p>
            <a:r>
              <a:rPr lang="en-IN" dirty="0" smtClean="0"/>
              <a:t>Dyspnoea</a:t>
            </a:r>
            <a:r>
              <a:rPr lang="en-IN" dirty="0"/>
              <a:t>, </a:t>
            </a:r>
            <a:r>
              <a:rPr lang="en-IN" dirty="0" err="1" smtClean="0"/>
              <a:t>hemoptysis</a:t>
            </a:r>
            <a:r>
              <a:rPr lang="en-IN" dirty="0"/>
              <a:t>, </a:t>
            </a:r>
            <a:r>
              <a:rPr lang="en-IN" dirty="0" err="1" smtClean="0"/>
              <a:t>anemia</a:t>
            </a:r>
            <a:r>
              <a:rPr lang="en-IN" dirty="0" smtClean="0"/>
              <a:t> </a:t>
            </a:r>
            <a:r>
              <a:rPr lang="en-IN" dirty="0"/>
              <a:t>and </a:t>
            </a:r>
            <a:r>
              <a:rPr lang="en-IN" dirty="0" smtClean="0"/>
              <a:t>hypoxia (neither sensitive /specific)</a:t>
            </a:r>
          </a:p>
          <a:p>
            <a:r>
              <a:rPr lang="en-US" dirty="0" smtClean="0"/>
              <a:t>May be complications </a:t>
            </a:r>
            <a:r>
              <a:rPr lang="en-US" dirty="0"/>
              <a:t>of active </a:t>
            </a:r>
            <a:r>
              <a:rPr lang="en-US" dirty="0" smtClean="0"/>
              <a:t>vasculitis </a:t>
            </a:r>
            <a:r>
              <a:rPr lang="en-US" dirty="0"/>
              <a:t>or its </a:t>
            </a:r>
            <a:r>
              <a:rPr lang="en-US" dirty="0" smtClean="0"/>
              <a:t>treatment (fluid </a:t>
            </a:r>
            <a:r>
              <a:rPr lang="en-US" dirty="0"/>
              <a:t>overload or </a:t>
            </a:r>
            <a:r>
              <a:rPr lang="en-US" dirty="0" smtClean="0"/>
              <a:t>infection)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FF00"/>
                </a:solidFill>
              </a:rPr>
              <a:t>CXR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Rapidly changing opacities</a:t>
            </a:r>
            <a:r>
              <a:rPr lang="en-US" dirty="0" smtClean="0"/>
              <a:t>, </a:t>
            </a:r>
            <a:r>
              <a:rPr lang="en-US" dirty="0" smtClean="0"/>
              <a:t>extending (increased </a:t>
            </a:r>
            <a:r>
              <a:rPr lang="en-US" dirty="0"/>
              <a:t>alveolar bleeding) or resolving without </a:t>
            </a:r>
            <a:r>
              <a:rPr lang="en-US" dirty="0" smtClean="0"/>
              <a:t>scarring (reabsorption </a:t>
            </a:r>
            <a:r>
              <a:rPr lang="en-US" dirty="0"/>
              <a:t>of blood) within </a:t>
            </a:r>
            <a:r>
              <a:rPr lang="en-US" dirty="0" smtClean="0"/>
              <a:t>48 hour</a:t>
            </a:r>
            <a:endParaRPr lang="en-US" dirty="0" smtClean="0"/>
          </a:p>
          <a:p>
            <a:r>
              <a:rPr lang="en-US" dirty="0" smtClean="0"/>
              <a:t>Pleural effusions not </a:t>
            </a:r>
            <a:r>
              <a:rPr lang="en-US" dirty="0"/>
              <a:t>a feature and </a:t>
            </a:r>
            <a:r>
              <a:rPr lang="en-US" dirty="0" smtClean="0"/>
              <a:t>suggest </a:t>
            </a:r>
            <a:r>
              <a:rPr lang="en-US" dirty="0"/>
              <a:t>cardiac failure or fluid </a:t>
            </a:r>
            <a:r>
              <a:rPr lang="en-US" dirty="0" smtClean="0"/>
              <a:t>overload</a:t>
            </a:r>
            <a:endParaRPr lang="en-US" dirty="0"/>
          </a:p>
          <a:p>
            <a:r>
              <a:rPr lang="en-US" dirty="0" smtClean="0"/>
              <a:t>Echocardiography- cardiogenic pulmonary </a:t>
            </a:r>
            <a:r>
              <a:rPr lang="en-US" dirty="0" err="1" smtClean="0"/>
              <a:t>oedema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5296890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436914"/>
            <a:ext cx="8946541" cy="48114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High-resolution </a:t>
            </a:r>
            <a:r>
              <a:rPr lang="en-US" dirty="0" smtClean="0">
                <a:solidFill>
                  <a:srgbClr val="FFFF00"/>
                </a:solidFill>
              </a:rPr>
              <a:t>CT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 smtClean="0"/>
              <a:t>Presence </a:t>
            </a:r>
            <a:r>
              <a:rPr lang="en-US" dirty="0"/>
              <a:t>of </a:t>
            </a:r>
            <a:r>
              <a:rPr lang="en-US" dirty="0" err="1"/>
              <a:t>localised</a:t>
            </a:r>
            <a:r>
              <a:rPr lang="en-US" dirty="0"/>
              <a:t> ground-glass </a:t>
            </a:r>
            <a:r>
              <a:rPr lang="en-US" dirty="0" smtClean="0"/>
              <a:t>opacification or </a:t>
            </a:r>
            <a:r>
              <a:rPr lang="en-US" dirty="0"/>
              <a:t>more extensive consolidation with air </a:t>
            </a:r>
            <a:r>
              <a:rPr lang="en-US" dirty="0" err="1" smtClean="0"/>
              <a:t>bronchograms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FF00"/>
                </a:solidFill>
              </a:rPr>
              <a:t>DLCO</a:t>
            </a:r>
            <a:r>
              <a:rPr lang="en-US" dirty="0" smtClean="0"/>
              <a:t>- increased</a:t>
            </a:r>
          </a:p>
          <a:p>
            <a:pPr marL="0" indent="0">
              <a:buNone/>
            </a:pPr>
            <a:r>
              <a:rPr lang="en-IN" dirty="0" err="1">
                <a:solidFill>
                  <a:srgbClr val="FFFF00"/>
                </a:solidFill>
              </a:rPr>
              <a:t>Fibreoptic</a:t>
            </a:r>
            <a:r>
              <a:rPr lang="en-IN" dirty="0">
                <a:solidFill>
                  <a:srgbClr val="FFFF00"/>
                </a:solidFill>
              </a:rPr>
              <a:t> bronchoscopy and </a:t>
            </a:r>
            <a:r>
              <a:rPr lang="en-IN" dirty="0" err="1">
                <a:solidFill>
                  <a:srgbClr val="FFFF00"/>
                </a:solidFill>
              </a:rPr>
              <a:t>bronchoalveolar</a:t>
            </a:r>
            <a:r>
              <a:rPr lang="en-IN" dirty="0">
                <a:solidFill>
                  <a:srgbClr val="FFFF00"/>
                </a:solidFill>
              </a:rPr>
              <a:t> lavage</a:t>
            </a:r>
          </a:p>
          <a:p>
            <a:r>
              <a:rPr lang="en-US" dirty="0"/>
              <a:t>A</a:t>
            </a:r>
            <a:r>
              <a:rPr lang="en-US" dirty="0" smtClean="0"/>
              <a:t>cute bleed- fresh </a:t>
            </a:r>
            <a:r>
              <a:rPr lang="en-US" dirty="0"/>
              <a:t>blood </a:t>
            </a:r>
            <a:r>
              <a:rPr lang="en-US" dirty="0" smtClean="0"/>
              <a:t>may be visible </a:t>
            </a:r>
            <a:r>
              <a:rPr lang="en-US" dirty="0"/>
              <a:t>within </a:t>
            </a:r>
            <a:r>
              <a:rPr lang="en-US" dirty="0" err="1" smtClean="0"/>
              <a:t>subsegmental</a:t>
            </a:r>
            <a:r>
              <a:rPr lang="en-US" dirty="0"/>
              <a:t> </a:t>
            </a:r>
            <a:r>
              <a:rPr lang="en-US" dirty="0" smtClean="0"/>
              <a:t>airways</a:t>
            </a:r>
          </a:p>
          <a:p>
            <a:r>
              <a:rPr lang="en-US" dirty="0" smtClean="0"/>
              <a:t>Increasingly </a:t>
            </a:r>
            <a:r>
              <a:rPr lang="en-US" dirty="0" err="1"/>
              <a:t>haemorrhagic</a:t>
            </a:r>
            <a:r>
              <a:rPr lang="en-US" dirty="0"/>
              <a:t> return on serial </a:t>
            </a:r>
            <a:r>
              <a:rPr lang="en-US" dirty="0" err="1" smtClean="0"/>
              <a:t>bronchoalveolar</a:t>
            </a:r>
            <a:r>
              <a:rPr lang="en-US" dirty="0"/>
              <a:t> </a:t>
            </a:r>
            <a:r>
              <a:rPr lang="en-US" dirty="0" smtClean="0"/>
              <a:t>lavage </a:t>
            </a:r>
            <a:r>
              <a:rPr lang="en-US" dirty="0"/>
              <a:t>(</a:t>
            </a:r>
            <a:r>
              <a:rPr lang="en-US" dirty="0" smtClean="0"/>
              <a:t>BAL)</a:t>
            </a:r>
          </a:p>
          <a:p>
            <a:r>
              <a:rPr lang="en-US" dirty="0" smtClean="0"/>
              <a:t>In </a:t>
            </a:r>
            <a:r>
              <a:rPr lang="en-US" dirty="0"/>
              <a:t>subacute or recurrent DAH, the number </a:t>
            </a:r>
            <a:r>
              <a:rPr lang="en-US" dirty="0" smtClean="0"/>
              <a:t>of </a:t>
            </a:r>
            <a:r>
              <a:rPr lang="en-US" dirty="0" err="1" smtClean="0"/>
              <a:t>haemosiderin</a:t>
            </a:r>
            <a:r>
              <a:rPr lang="en-US" dirty="0" smtClean="0"/>
              <a:t>-laden </a:t>
            </a:r>
            <a:r>
              <a:rPr lang="en-US" dirty="0"/>
              <a:t>macrophages on Prussian blue staining </a:t>
            </a:r>
            <a:r>
              <a:rPr lang="en-US" dirty="0" smtClean="0"/>
              <a:t>aids </a:t>
            </a:r>
            <a:r>
              <a:rPr lang="en-IN" dirty="0" smtClean="0"/>
              <a:t>diagnosis ( usually &lt;5%)</a:t>
            </a:r>
          </a:p>
          <a:p>
            <a:r>
              <a:rPr lang="en-IN" dirty="0" smtClean="0">
                <a:solidFill>
                  <a:srgbClr val="FFFF00"/>
                </a:solidFill>
              </a:rPr>
              <a:t>Lung biopsy- </a:t>
            </a:r>
            <a:r>
              <a:rPr lang="en-IN" dirty="0" err="1" smtClean="0"/>
              <a:t>capillaritis</a:t>
            </a:r>
            <a:r>
              <a:rPr lang="en-IN" dirty="0" smtClean="0"/>
              <a:t> (gold </a:t>
            </a:r>
            <a:r>
              <a:rPr lang="en-IN" dirty="0" err="1" smtClean="0"/>
              <a:t>std</a:t>
            </a:r>
            <a:r>
              <a:rPr lang="en-IN" dirty="0" smtClean="0"/>
              <a:t>)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0023664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72" y="269837"/>
            <a:ext cx="10434527" cy="6258415"/>
          </a:xfrm>
        </p:spPr>
      </p:pic>
    </p:spTree>
    <p:extLst>
      <p:ext uri="{BB962C8B-B14F-4D97-AF65-F5344CB8AC3E}">
        <p14:creationId xmlns:p14="http://schemas.microsoft.com/office/powerpoint/2010/main" val="36000864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mtClean="0"/>
              <a:t>THANK YOU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57446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656</TotalTime>
  <Words>1817</Words>
  <Application>Microsoft Office PowerPoint</Application>
  <PresentationFormat>Widescreen</PresentationFormat>
  <Paragraphs>415</Paragraphs>
  <Slides>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7" baseType="lpstr">
      <vt:lpstr>Arial</vt:lpstr>
      <vt:lpstr>Century Gothic</vt:lpstr>
      <vt:lpstr>Wingdings</vt:lpstr>
      <vt:lpstr>Wingdings 3</vt:lpstr>
      <vt:lpstr>Ion</vt:lpstr>
      <vt:lpstr>THE BLEEDING LUNGS</vt:lpstr>
      <vt:lpstr>PowerPoint Presentation</vt:lpstr>
      <vt:lpstr>Presenting complaints</vt:lpstr>
      <vt:lpstr>PowerPoint Presentation</vt:lpstr>
      <vt:lpstr>PowerPoint Presentation</vt:lpstr>
      <vt:lpstr>PowerPoint Presentation</vt:lpstr>
      <vt:lpstr>Past history</vt:lpstr>
      <vt:lpstr>Family history </vt:lpstr>
      <vt:lpstr>Personal history</vt:lpstr>
      <vt:lpstr>Socioeconomic status</vt:lpstr>
      <vt:lpstr>General examination</vt:lpstr>
      <vt:lpstr>PowerPoint Presentation</vt:lpstr>
      <vt:lpstr>Vitals </vt:lpstr>
      <vt:lpstr>Respiratory system </vt:lpstr>
      <vt:lpstr> </vt:lpstr>
      <vt:lpstr>PowerPoint Presentation</vt:lpstr>
      <vt:lpstr>Investigations from outside</vt:lpstr>
      <vt:lpstr>PowerPoint Presentation</vt:lpstr>
      <vt:lpstr>Summary </vt:lpstr>
      <vt:lpstr>Differential diagnosis</vt:lpstr>
      <vt:lpstr>PowerPoint Presentation</vt:lpstr>
      <vt:lpstr>Anti GBM disease- most likely</vt:lpstr>
      <vt:lpstr>Granulomatosis with polyangitis (GPA)</vt:lpstr>
      <vt:lpstr>Microscopic polyangitis-most likely</vt:lpstr>
      <vt:lpstr>Eosinophilic granulomatosis with polyangitis(EGPA)</vt:lpstr>
      <vt:lpstr>Lupus nephritis with DAH</vt:lpstr>
      <vt:lpstr>IgA vasculitis(HSP)</vt:lpstr>
      <vt:lpstr>CRYOGLOBULINEMIC VASCULITIS</vt:lpstr>
      <vt:lpstr>APLA SYNDROME</vt:lpstr>
      <vt:lpstr>Infection related- lepto, hantavirus, legionella pneumonia, malaria</vt:lpstr>
      <vt:lpstr>Opportunistic infection in immunocompromised host </vt:lpstr>
      <vt:lpstr>Investigations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Pending </vt:lpstr>
      <vt:lpstr>PowerPoint Presentation</vt:lpstr>
      <vt:lpstr>Course in hospital</vt:lpstr>
      <vt:lpstr>PowerPoint Presentation</vt:lpstr>
      <vt:lpstr>PowerPoint Presentation</vt:lpstr>
      <vt:lpstr>PowerPoint Presentation</vt:lpstr>
      <vt:lpstr>PowerPoint Presentation</vt:lpstr>
      <vt:lpstr>True p-ANCA positive conditions</vt:lpstr>
      <vt:lpstr>PowerPoint Presentation</vt:lpstr>
      <vt:lpstr>PowerPoint Presentation</vt:lpstr>
      <vt:lpstr>PowerPoint Presentation</vt:lpstr>
      <vt:lpstr>DIAGNOSIS</vt:lpstr>
      <vt:lpstr>PULMONARY RENAL SYNDROME</vt:lpstr>
      <vt:lpstr>PowerPoint Presentation</vt:lpstr>
      <vt:lpstr>PowerPoint Presentation</vt:lpstr>
      <vt:lpstr>Clinical features</vt:lpstr>
      <vt:lpstr>Rapidly progressive glomerulonephritis(RPGN)</vt:lpstr>
      <vt:lpstr>PowerPoint Presentation</vt:lpstr>
      <vt:lpstr>Diffuse alveolar haemorrhage(DAH)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BLEEDING LUNGS</dc:title>
  <dc:creator>USER</dc:creator>
  <cp:lastModifiedBy>USER</cp:lastModifiedBy>
  <cp:revision>63</cp:revision>
  <dcterms:created xsi:type="dcterms:W3CDTF">2023-01-19T11:33:51Z</dcterms:created>
  <dcterms:modified xsi:type="dcterms:W3CDTF">2023-01-20T20:17:06Z</dcterms:modified>
</cp:coreProperties>
</file>