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074F-4BA7-49AE-A9C3-118660C7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4E8D1-EA44-4191-8DF7-D48343CF4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815B4-E798-404C-97C7-8296068E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B49F2-FB73-4FC6-A098-A8E375EC0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77FE-BE4B-4236-8A7F-58425560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25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850A-13F8-45E4-B0E4-7CEA079D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06FB7-1E41-48F5-9793-C7E43576E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AD38F-324A-4E69-91C9-69FEF3A9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82CCB-4C50-4272-B8AE-51446BD8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C5E57-1138-4906-8D7B-2BBB52E7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15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4710F-4C30-45A8-8F56-3BFF9CDD3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C3D98-76BC-4BAF-865A-7A626CBE0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786BD-48DF-45BA-93AE-D0C7A8283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D8352-07DD-44C4-8E02-C98C41E5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D5387-49EA-4FF4-9C88-B354ABE4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76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99E6-7B4C-45BB-BD2E-D6A5105C0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4CC0-7948-4AE3-A222-E18248F30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EFC518-04DF-4E79-BDBA-A1027B930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50111-4A1A-4086-82D8-323ED3F7D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B797D-86FB-4583-815B-360749B5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AB8C3-0820-44DA-9D0C-F2E6D9E5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93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81E0D-EC7F-419B-A223-D82CBEB9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530D1-FDC6-4CDE-B8BD-025A4BBE7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140F1-6027-4362-8271-41F6F371E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0E584-C688-489F-B2E2-1378BBC90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549CDC-E8C3-44F0-8706-2CEEFD433A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698F00-02DE-41F4-9150-D77F17C91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0FB096-D4CD-4B5A-9C2E-487408FE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56EE00-588B-45B2-ABB7-2C0D99F2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D69A6-F352-48C0-BB63-6F384F61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FC13E-1D4C-4D8C-A749-9DA6D716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DF66BE-8CEE-4865-B88A-BB974726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6409E-AAE8-4BA3-8E62-396CA004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40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4C0A6-1713-467A-A693-327C1FE5F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66B5-0F84-4A1A-BE1A-48A49DE32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F66B8-2D1D-4C75-A365-52913265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77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E9866-6B74-4955-87FB-B343CF60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FD1D1-AAB4-4CF0-B62B-4F6845AA6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94E87-A891-47F8-8099-94E44CDF1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DA0685-55B1-4AD8-BF22-F518D8F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AAB5F-96B9-4CB5-9A8F-E91CBF5A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FE5ED-13DB-4E13-A7E6-47BB1CFC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25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FBE1-CB8E-42B0-8607-94083F0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4BE59-3AB0-40A8-AB11-3F7EBB4AE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9977D-7EF0-4CC0-B40B-D5AE2DAB5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BA394-090F-43A1-A61C-763C74EB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1E33-38C6-4C0E-A0DA-5AFA9744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D44A1-387C-467A-A857-0058503E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45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7E26-2D64-4624-941B-3B04DF05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74722-BEB0-4F5D-9260-3E42CF713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8A62-7D50-4381-9D85-BC677E73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B5ED1-376D-4987-AF01-C1DB59BA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03496-A3EA-466C-927B-D9215F87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92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33361E-B233-4ADD-9ACF-8420297C9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EFA56-18B1-4F89-8EC9-AE631A9C0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84858-9529-4194-B3E4-A342FE3EA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A9F6D-BEE7-4EE9-B8EF-4953E8588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ACF33-8FDE-476A-8100-68D54A70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0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BCAC6-95F9-4914-A4CC-6797547E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84D9B-AB3F-4C34-93CE-3832FC001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B85FD-75FF-45E8-9ED5-D45EAD874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C8B96-7915-4D68-BEA6-422A6471D17C}" type="datetimeFigureOut">
              <a:rPr lang="en-IN" smtClean="0"/>
              <a:t>09-08-2022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A7CE3-59F6-4465-8E38-377EB06BB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A7382-1699-4F9C-8C6A-C62489F56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D3FBA-576F-49B7-B87C-77319CF2F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594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 /><Relationship Id="rId2" Type="http://schemas.openxmlformats.org/officeDocument/2006/relationships/image" Target="../media/image6.tmp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 /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tmp" /><Relationship Id="rId5" Type="http://schemas.openxmlformats.org/officeDocument/2006/relationships/image" Target="../media/image11.tmp" /><Relationship Id="rId4" Type="http://schemas.openxmlformats.org/officeDocument/2006/relationships/image" Target="../media/image10.tmp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1417-CE09-4117-A13D-937CC8581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Superficial Reflexes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33C22-C29C-4F34-86C3-7612B7E553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92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CB324-55DB-4F69-96E4-7514698A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Introduction 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702CF-2872-4DFD-9390-C02BE6E13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788" y="1532965"/>
            <a:ext cx="10538012" cy="46439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reflex is an involuntary response to a sensory stimulus. </a:t>
            </a:r>
          </a:p>
          <a:p>
            <a:endParaRPr lang="en-US" dirty="0"/>
          </a:p>
          <a:p>
            <a:r>
              <a:rPr lang="en-US" dirty="0"/>
              <a:t> Sensory impulse is automatically converted into a motor effect through the involvement of CNS</a:t>
            </a:r>
          </a:p>
          <a:p>
            <a:endParaRPr lang="en-US" dirty="0"/>
          </a:p>
          <a:p>
            <a:r>
              <a:rPr lang="en-IN" dirty="0"/>
              <a:t>Segmental and suprasegmental components. </a:t>
            </a:r>
          </a:p>
          <a:p>
            <a:endParaRPr lang="en-US" dirty="0"/>
          </a:p>
          <a:p>
            <a:r>
              <a:rPr lang="en-US" dirty="0"/>
              <a:t>Motor, Sensory or Autonomic. </a:t>
            </a:r>
          </a:p>
          <a:p>
            <a:endParaRPr lang="en-US" dirty="0"/>
          </a:p>
          <a:p>
            <a:r>
              <a:rPr lang="en-US" dirty="0"/>
              <a:t>Involuntary , Adaptive and Consistent response to a stimulus.</a:t>
            </a:r>
          </a:p>
          <a:p>
            <a:endParaRPr lang="en-US" dirty="0"/>
          </a:p>
          <a:p>
            <a:r>
              <a:rPr lang="en-US" dirty="0"/>
              <a:t>Depends on integrity of the reflex arc.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907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EEC39-8E84-413B-ACB2-B989428F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231"/>
            <a:ext cx="10515600" cy="1325563"/>
          </a:xfrm>
        </p:spPr>
        <p:txBody>
          <a:bodyPr/>
          <a:lstStyle/>
          <a:p>
            <a:r>
              <a:rPr lang="en-US" b="1" u="sng" dirty="0"/>
              <a:t>Reflex arc</a:t>
            </a:r>
            <a:endParaRPr lang="en-IN" b="1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9AA1E3-44E3-4475-AB0B-EC867A92C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64" y="1770730"/>
            <a:ext cx="5638801" cy="4153773"/>
          </a:xfrm>
        </p:spPr>
      </p:pic>
    </p:spTree>
    <p:extLst>
      <p:ext uri="{BB962C8B-B14F-4D97-AF65-F5344CB8AC3E}">
        <p14:creationId xmlns:p14="http://schemas.microsoft.com/office/powerpoint/2010/main" val="344744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0F21D-4DC1-45A8-B3D7-A5EE501A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Classification </a:t>
            </a:r>
            <a:endParaRPr lang="en-IN" b="1" u="sng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C28D9CD-B362-4A72-AF04-5C7A6935FB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901193"/>
              </p:ext>
            </p:extLst>
          </p:nvPr>
        </p:nvGraphicFramePr>
        <p:xfrm>
          <a:off x="838200" y="1825625"/>
          <a:ext cx="10515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7514266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2353856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2842078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3266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Clinical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Anatomical classification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Physiological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Depending upon inborn or acquired reflexes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7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dirty="0"/>
                        <a:t>1. Superficial reflexes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  <a:p>
                      <a:r>
                        <a:rPr lang="en-IN" dirty="0"/>
                        <a:t>2. </a:t>
                      </a:r>
                      <a:r>
                        <a:rPr lang="en-US" dirty="0"/>
                        <a:t>Deep reflexes.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3. Visceral reflexes.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 4. Pathological reflexes.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 dirty="0"/>
                        <a:t>Segmental reflexes.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  <a:p>
                      <a:pPr marL="342900" indent="-342900">
                        <a:buAutoNum type="arabicPeriod" startAt="2"/>
                      </a:pPr>
                      <a:r>
                        <a:rPr lang="en-IN" dirty="0"/>
                        <a:t>Intersegmental reflexes.  </a:t>
                      </a:r>
                    </a:p>
                    <a:p>
                      <a:pPr marL="342900" indent="-342900">
                        <a:buAutoNum type="arabicPeriod" startAt="2"/>
                      </a:pPr>
                      <a:endParaRPr lang="en-IN" dirty="0"/>
                    </a:p>
                    <a:p>
                      <a:r>
                        <a:rPr lang="en-IN" dirty="0"/>
                        <a:t>3. Suprasegmental reflexes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 dirty="0"/>
                        <a:t>Flexor reflexes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dirty="0"/>
                        <a:t>Extensor reflexes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N" dirty="0"/>
                        <a:t>Unconditioned reflexes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N" dirty="0"/>
                        <a:t>Conditioned reflexes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19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255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D0AB-2908-40E8-A364-ADA2289E6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Superficial Reflexes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00F5B-05D4-43AD-88AF-DBFDA1E2F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 reflexes are responses to stimulation of either the skin or mucous membrane.</a:t>
            </a:r>
          </a:p>
          <a:p>
            <a:endParaRPr lang="en-US" dirty="0"/>
          </a:p>
          <a:p>
            <a:r>
              <a:rPr lang="en-US" dirty="0"/>
              <a:t> Elicited by a superficial skin or mucus membrane stimulus.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 A light touch or scratch.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917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1E5D-7E34-41B7-9AB0-0C37D0E8D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Characteristics 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085ED-1D63-45F1-BFAF-41A23554C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682"/>
            <a:ext cx="10636624" cy="47781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Polysynaptic reflexes </a:t>
            </a:r>
          </a:p>
          <a:p>
            <a:endParaRPr lang="en-US" dirty="0"/>
          </a:p>
          <a:p>
            <a:r>
              <a:rPr lang="en-US" dirty="0"/>
              <a:t> Respond slowly </a:t>
            </a:r>
          </a:p>
          <a:p>
            <a:endParaRPr lang="en-US" dirty="0"/>
          </a:p>
          <a:p>
            <a:r>
              <a:rPr lang="en-US" dirty="0"/>
              <a:t> Latency is longer </a:t>
            </a:r>
          </a:p>
          <a:p>
            <a:endParaRPr lang="en-US" dirty="0"/>
          </a:p>
          <a:p>
            <a:r>
              <a:rPr lang="en-US" dirty="0"/>
              <a:t> Fatigue easily – reproducing nature is less</a:t>
            </a:r>
          </a:p>
          <a:p>
            <a:endParaRPr lang="en-US" dirty="0"/>
          </a:p>
          <a:p>
            <a:r>
              <a:rPr lang="en-US" dirty="0"/>
              <a:t>Sensitivity and specificity is less</a:t>
            </a:r>
          </a:p>
          <a:p>
            <a:endParaRPr lang="en-US" dirty="0"/>
          </a:p>
          <a:p>
            <a:r>
              <a:rPr lang="en-US" dirty="0"/>
              <a:t> Not as consistently present as deep tendon reflexes</a:t>
            </a:r>
          </a:p>
          <a:p>
            <a:endParaRPr lang="en-US" dirty="0"/>
          </a:p>
          <a:p>
            <a:r>
              <a:rPr lang="en-US" dirty="0"/>
              <a:t> Abolished by pyramidal tract lesions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77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5DD1-8111-4A88-A284-A9FB2BE1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Classification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9D188-C980-4BE3-A26E-C77A03D9F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SUPERFICIAL REFLEXES OF THE UPPER EXTREMITIES</a:t>
            </a:r>
          </a:p>
          <a:p>
            <a:r>
              <a:rPr lang="en-IN" dirty="0"/>
              <a:t>THE SUPERFICIAL ABDOMINAL REFLEXES</a:t>
            </a:r>
          </a:p>
          <a:p>
            <a:r>
              <a:rPr lang="en-US" dirty="0"/>
              <a:t>THE SUPERFICIAL REFLEXES OF THE LOWER EXTREMITIES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B5D6471-EA0B-4A84-8EAB-DE0A2E1B9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438162"/>
              </p:ext>
            </p:extLst>
          </p:nvPr>
        </p:nvGraphicFramePr>
        <p:xfrm>
          <a:off x="1341717" y="3841115"/>
          <a:ext cx="8128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8494779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5460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Superficial reflexes based on spinal nerves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Superficial reflexes based on cranial nerves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2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Plantar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Abdominal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Scapular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Anal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Cremasteric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err="1"/>
                        <a:t>Bulbocavernous</a:t>
                      </a:r>
                      <a:r>
                        <a:rPr lang="en-US" dirty="0"/>
                        <a:t> reflex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Conjunctival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Corneal reflex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Gag reflex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15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88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DFDA4-5E0A-4765-B5C2-61FEE15C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Clinically significant superficial reflexes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391C4-51B7-4056-9EE0-B1EFE77D1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Conjunctival reflex</a:t>
            </a:r>
          </a:p>
          <a:p>
            <a:pPr marL="514350" indent="-514350">
              <a:buAutoNum type="arabicPeriod"/>
            </a:pPr>
            <a:r>
              <a:rPr lang="en-US" dirty="0"/>
              <a:t>Corneal reflex</a:t>
            </a:r>
          </a:p>
          <a:p>
            <a:pPr marL="514350" indent="-514350">
              <a:buAutoNum type="arabicPeriod"/>
            </a:pPr>
            <a:r>
              <a:rPr lang="en-US" dirty="0"/>
              <a:t>Abdominal reflex</a:t>
            </a:r>
          </a:p>
          <a:p>
            <a:pPr marL="514350" indent="-514350">
              <a:buAutoNum type="arabicPeriod"/>
            </a:pPr>
            <a:r>
              <a:rPr lang="en-US" dirty="0"/>
              <a:t>Cremasteric reflex</a:t>
            </a:r>
          </a:p>
          <a:p>
            <a:pPr marL="514350" indent="-514350">
              <a:buAutoNum type="arabicPeriod"/>
            </a:pPr>
            <a:r>
              <a:rPr lang="en-US" dirty="0" err="1"/>
              <a:t>Bulbocavernous</a:t>
            </a:r>
            <a:r>
              <a:rPr lang="en-US" dirty="0"/>
              <a:t> reflex</a:t>
            </a:r>
          </a:p>
          <a:p>
            <a:pPr marL="514350" indent="-514350">
              <a:buAutoNum type="arabicPeriod"/>
            </a:pPr>
            <a:r>
              <a:rPr lang="en-US" dirty="0"/>
              <a:t>Anal reflex</a:t>
            </a:r>
          </a:p>
          <a:p>
            <a:pPr marL="514350" indent="-514350">
              <a:buAutoNum type="arabicPeriod"/>
            </a:pPr>
            <a:r>
              <a:rPr lang="en-US" dirty="0"/>
              <a:t>Plantar reflex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550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AADE6-478D-44E6-BC00-6A9E7667F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Conjunctival and Corneal reflexes 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8DAA9-310E-429E-98DD-4A60B40AA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Afferent : 0pthalmic division of trigeminal nerve ( V 1 )</a:t>
            </a:r>
          </a:p>
          <a:p>
            <a:r>
              <a:rPr lang="en-US" dirty="0"/>
              <a:t>Center : Pons </a:t>
            </a:r>
          </a:p>
          <a:p>
            <a:r>
              <a:rPr lang="en-US" dirty="0"/>
              <a:t>Efferent : facial nerve ( VII )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5EB66-BA29-483F-ADFC-E68082386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829" y="3340659"/>
            <a:ext cx="2720576" cy="333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4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EF02-A4AA-4FDF-A217-15B17867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94203E-F32D-4117-B9A7-C0359B399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6" y="2438400"/>
            <a:ext cx="5831879" cy="232265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F40AB2-BE47-49A7-913F-C2BC28084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05" y="1302505"/>
            <a:ext cx="5233399" cy="39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8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55E3-5CAC-49EE-A98A-306C23F7F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Abdominal reflexes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91B2-2DAB-46DB-97D4-5722A29EE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Root value : T 6 to T 12</a:t>
            </a:r>
          </a:p>
          <a:p>
            <a:endParaRPr lang="en-US" sz="1800" dirty="0"/>
          </a:p>
          <a:p>
            <a:r>
              <a:rPr lang="en-US" sz="1800" dirty="0"/>
              <a:t>Afferent and efferent components : intercostal nerves ( T 7 to T 10 )</a:t>
            </a:r>
            <a:r>
              <a:rPr lang="pt-BR" sz="1800" dirty="0"/>
              <a:t>, iliohypogastric and ilioinguinal nerves ( T 10 to upper lumbar segments )</a:t>
            </a:r>
          </a:p>
          <a:p>
            <a:endParaRPr lang="pt-BR" sz="1800" dirty="0"/>
          </a:p>
          <a:p>
            <a:r>
              <a:rPr lang="en-US" sz="1800" dirty="0"/>
              <a:t> Quick, flicking contraction followed by immediate relaxation</a:t>
            </a:r>
          </a:p>
          <a:p>
            <a:endParaRPr lang="en-US" sz="1800" dirty="0"/>
          </a:p>
          <a:p>
            <a:endParaRPr lang="en-IN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A98A3-6D19-45E0-BB5A-D12274577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985" y="3151561"/>
            <a:ext cx="4732430" cy="30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33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5974-B9D3-4062-882D-574EEE3B3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PLANTAR REFLEX AND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D91FA-6F2C-4F65-A85C-931B26D04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Stroking the plantar surface of foot from the heel forward is normally followed by plantar flexion of foot and toes.</a:t>
            </a:r>
          </a:p>
          <a:p>
            <a:endParaRPr lang="en-US" dirty="0"/>
          </a:p>
          <a:p>
            <a:r>
              <a:rPr lang="en-US" dirty="0"/>
              <a:t>Root value : L 5</a:t>
            </a:r>
          </a:p>
          <a:p>
            <a:endParaRPr lang="en-US" dirty="0"/>
          </a:p>
          <a:p>
            <a:r>
              <a:rPr lang="en-US" dirty="0"/>
              <a:t>Afferent : posterior tibial nerve</a:t>
            </a:r>
          </a:p>
          <a:p>
            <a:endParaRPr lang="en-US" dirty="0"/>
          </a:p>
          <a:p>
            <a:r>
              <a:rPr lang="en-US" dirty="0"/>
              <a:t>Efferent : tibial and peroneal nerves</a:t>
            </a:r>
          </a:p>
          <a:p>
            <a:endParaRPr lang="en-US" dirty="0"/>
          </a:p>
          <a:p>
            <a:r>
              <a:rPr lang="en-US" dirty="0"/>
              <a:t>Pre requisites 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0AEEAF-08F5-45CE-A1D1-89DAC8E0D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49160"/>
            <a:ext cx="2926334" cy="3101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889932-1F41-4345-968F-950BDA4C1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4" y="3274226"/>
            <a:ext cx="2856181" cy="20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64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BECF-F76B-45B8-B335-8D498A3AE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75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Other methods of obtaining plantar reflex</a:t>
            </a:r>
            <a:endParaRPr lang="en-IN" b="1" u="sng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A42326-8ACE-4634-8BA9-38401A9ED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85" y="1119940"/>
            <a:ext cx="3170195" cy="230906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42925-A699-495F-B018-975A60D2D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80" y="1100888"/>
            <a:ext cx="3109229" cy="2347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DE1B7B-8BB2-4FFE-A6C4-0F2418B1E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138" y="1169474"/>
            <a:ext cx="3109229" cy="22785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A2D93E-B620-476F-9E35-81B628BD4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85" y="3948182"/>
            <a:ext cx="3170195" cy="22785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FAC92E-F3A1-46F2-AF7F-EF3D6ADF71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138" y="3979979"/>
            <a:ext cx="3254022" cy="23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1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0236-B4E0-4618-948F-39DE6DE4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997A35-77D5-4C4C-B138-336A54027C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173769"/>
              </p:ext>
            </p:extLst>
          </p:nvPr>
        </p:nvGraphicFramePr>
        <p:xfrm>
          <a:off x="448235" y="475128"/>
          <a:ext cx="10811436" cy="5773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97259">
                  <a:extLst>
                    <a:ext uri="{9D8B030D-6E8A-4147-A177-3AD203B41FA5}">
                      <a16:colId xmlns:a16="http://schemas.microsoft.com/office/drawing/2014/main" val="3888193688"/>
                    </a:ext>
                  </a:extLst>
                </a:gridCol>
                <a:gridCol w="8114177">
                  <a:extLst>
                    <a:ext uri="{9D8B030D-6E8A-4147-A177-3AD203B41FA5}">
                      <a16:colId xmlns:a16="http://schemas.microsoft.com/office/drawing/2014/main" val="2168907400"/>
                    </a:ext>
                  </a:extLst>
                </a:gridCol>
              </a:tblGrid>
              <a:tr h="583794">
                <a:tc>
                  <a:txBody>
                    <a:bodyPr/>
                    <a:lstStyle/>
                    <a:p>
                      <a:r>
                        <a:rPr lang="en-US" dirty="0"/>
                        <a:t>Normal response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Flexion of the great toe and other toes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29379"/>
                  </a:ext>
                </a:extLst>
              </a:tr>
              <a:tr h="1740603">
                <a:tc>
                  <a:txBody>
                    <a:bodyPr/>
                    <a:lstStyle/>
                    <a:p>
                      <a:r>
                        <a:rPr lang="en-IN" dirty="0"/>
                        <a:t>Abnormal response (Babinski sign)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Dorsiflexion of great toe and small toes </a:t>
                      </a:r>
                    </a:p>
                    <a:p>
                      <a:r>
                        <a:rPr lang="en-IN" dirty="0"/>
                        <a:t>Fanning of toes </a:t>
                      </a:r>
                    </a:p>
                    <a:p>
                      <a:r>
                        <a:rPr lang="en-IN" dirty="0"/>
                        <a:t>Dorsiflexion of ankle</a:t>
                      </a:r>
                    </a:p>
                    <a:p>
                      <a:r>
                        <a:rPr lang="en-IN" dirty="0"/>
                        <a:t> Flexion of knee joint</a:t>
                      </a:r>
                    </a:p>
                    <a:p>
                      <a:r>
                        <a:rPr lang="en-IN" dirty="0"/>
                        <a:t> Flexion at hip joint </a:t>
                      </a:r>
                    </a:p>
                    <a:p>
                      <a:r>
                        <a:rPr lang="en-IN" dirty="0"/>
                        <a:t>Contraction of tensor fascia </a:t>
                      </a:r>
                      <a:r>
                        <a:rPr lang="en-IN" dirty="0" err="1"/>
                        <a:t>lata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85076"/>
                  </a:ext>
                </a:extLst>
              </a:tr>
              <a:tr h="1465771">
                <a:tc>
                  <a:txBody>
                    <a:bodyPr/>
                    <a:lstStyle/>
                    <a:p>
                      <a:r>
                        <a:rPr lang="en-IN" dirty="0"/>
                        <a:t>Equivocal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Rapid extension followed by flexion</a:t>
                      </a:r>
                    </a:p>
                    <a:p>
                      <a:r>
                        <a:rPr lang="en-US" dirty="0"/>
                        <a:t> Only great toe extension </a:t>
                      </a:r>
                    </a:p>
                    <a:p>
                      <a:r>
                        <a:rPr lang="en-US" dirty="0"/>
                        <a:t>Extension of great toe with flexion of fingers</a:t>
                      </a:r>
                    </a:p>
                    <a:p>
                      <a:r>
                        <a:rPr lang="en-US" dirty="0"/>
                        <a:t> No response to the plantar stimulus </a:t>
                      </a:r>
                    </a:p>
                    <a:p>
                      <a:r>
                        <a:rPr lang="en-US" dirty="0"/>
                        <a:t>Flexion at hip and knee, but no movement of toes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769476"/>
                  </a:ext>
                </a:extLst>
              </a:tr>
              <a:tr h="991552">
                <a:tc>
                  <a:txBody>
                    <a:bodyPr/>
                    <a:lstStyle/>
                    <a:p>
                      <a:r>
                        <a:rPr lang="en-US" dirty="0"/>
                        <a:t>Minimal plantar response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toe movement Contraction of tensor fascia </a:t>
                      </a:r>
                      <a:r>
                        <a:rPr lang="en-US" dirty="0" err="1"/>
                        <a:t>lata</a:t>
                      </a:r>
                      <a:r>
                        <a:rPr lang="en-US" dirty="0"/>
                        <a:t> with mild internal rotation and abduction of hip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445956"/>
                  </a:ext>
                </a:extLst>
              </a:tr>
              <a:tr h="991552">
                <a:tc>
                  <a:txBody>
                    <a:bodyPr/>
                    <a:lstStyle/>
                    <a:p>
                      <a:r>
                        <a:rPr lang="en-US" dirty="0"/>
                        <a:t>Pseudo Babinski – withdrawal response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Voluntary extension of great toe due to hyperesthesia or strong painful stimulus Dystonic posturing of great toe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106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133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3E523-DD4A-E05E-822A-8F6277B21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Gag reflex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53D47-8CB9-DA00-95C5-977467339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34353"/>
            <a:ext cx="10896600" cy="4742610"/>
          </a:xfrm>
        </p:spPr>
        <p:txBody>
          <a:bodyPr>
            <a:normAutofit/>
          </a:bodyPr>
          <a:lstStyle/>
          <a:p>
            <a:r>
              <a:rPr lang="en-US" sz="2300" dirty="0"/>
              <a:t>Afferent :CN IX. </a:t>
            </a:r>
          </a:p>
          <a:p>
            <a:r>
              <a:rPr lang="en-US" sz="2300" dirty="0"/>
              <a:t>Center : medulla</a:t>
            </a:r>
          </a:p>
          <a:p>
            <a:r>
              <a:rPr lang="en-US" sz="2300" dirty="0"/>
              <a:t>Efferent :CNs IX and X</a:t>
            </a:r>
          </a:p>
          <a:p>
            <a:r>
              <a:rPr lang="en-US" sz="2300" dirty="0"/>
              <a:t>Elevation of the soft palate, closure of the glottis and constriction of the pharynx.</a:t>
            </a:r>
            <a:endParaRPr lang="en-IN" sz="2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5F25E-B241-9133-B406-57E725801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890" y="3711511"/>
            <a:ext cx="2911092" cy="23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6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08EF7-C0E7-4E58-A0C8-8BE1E6A7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EA13AF6-A1DB-4F70-A026-433C0D0547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202881"/>
              </p:ext>
            </p:extLst>
          </p:nvPr>
        </p:nvGraphicFramePr>
        <p:xfrm>
          <a:off x="748553" y="292661"/>
          <a:ext cx="10780060" cy="6200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107">
                  <a:extLst>
                    <a:ext uri="{9D8B030D-6E8A-4147-A177-3AD203B41FA5}">
                      <a16:colId xmlns:a16="http://schemas.microsoft.com/office/drawing/2014/main" val="2581588173"/>
                    </a:ext>
                  </a:extLst>
                </a:gridCol>
                <a:gridCol w="2701908">
                  <a:extLst>
                    <a:ext uri="{9D8B030D-6E8A-4147-A177-3AD203B41FA5}">
                      <a16:colId xmlns:a16="http://schemas.microsoft.com/office/drawing/2014/main" val="3778081415"/>
                    </a:ext>
                  </a:extLst>
                </a:gridCol>
                <a:gridCol w="6309045">
                  <a:extLst>
                    <a:ext uri="{9D8B030D-6E8A-4147-A177-3AD203B41FA5}">
                      <a16:colId xmlns:a16="http://schemas.microsoft.com/office/drawing/2014/main" val="547796416"/>
                    </a:ext>
                  </a:extLst>
                </a:gridCol>
              </a:tblGrid>
              <a:tr h="401968">
                <a:tc>
                  <a:txBody>
                    <a:bodyPr/>
                    <a:lstStyle/>
                    <a:p>
                      <a:r>
                        <a:rPr lang="en-US" sz="1500" dirty="0"/>
                        <a:t>Reflex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Innervation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Response 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54224"/>
                  </a:ext>
                </a:extLst>
              </a:tr>
              <a:tr h="1090269">
                <a:tc>
                  <a:txBody>
                    <a:bodyPr/>
                    <a:lstStyle/>
                    <a:p>
                      <a:r>
                        <a:rPr lang="en-IN" sz="1500" dirty="0"/>
                        <a:t>The Cremasteric</a:t>
                      </a:r>
                    </a:p>
                    <a:p>
                      <a:r>
                        <a:rPr lang="en-IN" sz="1500" dirty="0"/>
                        <a:t>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Afferent : ilioinguinal nerve</a:t>
                      </a:r>
                    </a:p>
                    <a:p>
                      <a:r>
                        <a:rPr lang="en-US" sz="1500" dirty="0"/>
                        <a:t>Center : L1 L2 spinal segment</a:t>
                      </a:r>
                    </a:p>
                    <a:p>
                      <a:r>
                        <a:rPr lang="en-US" sz="1500" dirty="0"/>
                        <a:t>Efferent : </a:t>
                      </a:r>
                      <a:r>
                        <a:rPr lang="en-US" sz="1500" dirty="0" err="1"/>
                        <a:t>genitofmoral</a:t>
                      </a:r>
                      <a:r>
                        <a:rPr lang="en-US" sz="1500" dirty="0"/>
                        <a:t> nerve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Stimulation of upper and inner part of thigh in downward direction.</a:t>
                      </a:r>
                    </a:p>
                    <a:p>
                      <a:endParaRPr lang="en-US" sz="1500" dirty="0"/>
                    </a:p>
                    <a:p>
                      <a:r>
                        <a:rPr lang="en-US" sz="1500" dirty="0"/>
                        <a:t>contraction of the cremasteric muscle with a quick elevation of the homolateral testicle. 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70897"/>
                  </a:ext>
                </a:extLst>
              </a:tr>
              <a:tr h="842480">
                <a:tc>
                  <a:txBody>
                    <a:bodyPr/>
                    <a:lstStyle/>
                    <a:p>
                      <a:r>
                        <a:rPr lang="pt-BR" sz="1500" dirty="0"/>
                        <a:t> Superficial Anal Reflex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inferior hemorrhoidal nerve (S2-S5)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stroking or pricking the skin or mucous membrane in the perianal region</a:t>
                      </a:r>
                    </a:p>
                    <a:p>
                      <a:endParaRPr lang="en-US" sz="1500" dirty="0"/>
                    </a:p>
                    <a:p>
                      <a:r>
                        <a:rPr lang="en-US" sz="1500" dirty="0"/>
                        <a:t>contraction of the external sphincter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09416"/>
                  </a:ext>
                </a:extLst>
              </a:tr>
              <a:tr h="1090269">
                <a:tc>
                  <a:txBody>
                    <a:bodyPr/>
                    <a:lstStyle/>
                    <a:p>
                      <a:r>
                        <a:rPr lang="en-IN" sz="1500" dirty="0" err="1"/>
                        <a:t>Bulbocavernous</a:t>
                      </a:r>
                      <a:r>
                        <a:rPr lang="en-IN" sz="1500" dirty="0"/>
                        <a:t>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 2 , S 3 , S4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grabbing, pinching, or tweaking of the glans </a:t>
                      </a:r>
                    </a:p>
                    <a:p>
                      <a:endParaRPr lang="en-US" sz="1500" dirty="0"/>
                    </a:p>
                    <a:p>
                      <a:r>
                        <a:rPr lang="en-US" sz="1500" dirty="0"/>
                        <a:t>contraction of the anal sphincter</a:t>
                      </a:r>
                    </a:p>
                    <a:p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407520"/>
                  </a:ext>
                </a:extLst>
              </a:tr>
              <a:tr h="1090269">
                <a:tc>
                  <a:txBody>
                    <a:bodyPr/>
                    <a:lstStyle/>
                    <a:p>
                      <a:r>
                        <a:rPr lang="en-IN" sz="1500" dirty="0"/>
                        <a:t>Gluteal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Afferent : inferior gluteal nerve</a:t>
                      </a:r>
                    </a:p>
                    <a:p>
                      <a:r>
                        <a:rPr lang="en-IN" sz="1500" dirty="0" err="1"/>
                        <a:t>Center</a:t>
                      </a:r>
                      <a:r>
                        <a:rPr lang="en-IN" sz="1500" dirty="0"/>
                        <a:t> :  L4–S2</a:t>
                      </a:r>
                    </a:p>
                    <a:p>
                      <a:r>
                        <a:rPr lang="en-US" sz="1500" dirty="0"/>
                        <a:t>Efferent : posterior rami of the lumbar and sacral nerves. 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contraction of the gluteal muscles may follow </a:t>
                      </a:r>
                      <a:r>
                        <a:rPr lang="en-US" sz="1500" dirty="0" err="1"/>
                        <a:t>stroking</a:t>
                      </a:r>
                      <a:r>
                        <a:rPr lang="en-US" sz="1500" dirty="0"/>
                        <a:t> the skin 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66953"/>
                  </a:ext>
                </a:extLst>
              </a:tr>
              <a:tr h="594692">
                <a:tc>
                  <a:txBody>
                    <a:bodyPr/>
                    <a:lstStyle/>
                    <a:p>
                      <a:r>
                        <a:rPr lang="en-IN" sz="1500" dirty="0"/>
                        <a:t>Palmar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 C6–T1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Gentle stroking across the palm of hand </a:t>
                      </a:r>
                    </a:p>
                    <a:p>
                      <a:r>
                        <a:rPr lang="en-US" sz="1500" dirty="0"/>
                        <a:t>flexion of the fingers or a closing of the hand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8841"/>
                  </a:ext>
                </a:extLst>
              </a:tr>
              <a:tr h="1090269">
                <a:tc>
                  <a:txBody>
                    <a:bodyPr/>
                    <a:lstStyle/>
                    <a:p>
                      <a:r>
                        <a:rPr lang="en-US" sz="1500" dirty="0"/>
                        <a:t>The Scapular or Interscapular Reflex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C 5 to T 1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Scratching the skin over the scapula or in the interscapular space </a:t>
                      </a:r>
                    </a:p>
                    <a:p>
                      <a:r>
                        <a:rPr lang="en-US" sz="1500" dirty="0"/>
                        <a:t>contraction of the scapular muscles </a:t>
                      </a:r>
                    </a:p>
                    <a:p>
                      <a:r>
                        <a:rPr lang="en-US" sz="1500" dirty="0"/>
                        <a:t> retraction and sometimes elevation of the scapula</a:t>
                      </a:r>
                    </a:p>
                    <a:p>
                      <a:r>
                        <a:rPr lang="en-US" sz="1500" dirty="0"/>
                        <a:t>associated adduction and external rotation of the arm</a:t>
                      </a:r>
                      <a:endParaRPr lang="en-IN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23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146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5126D-C7B4-403A-A9BC-E4C180594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7181"/>
          </a:xfrm>
        </p:spPr>
        <p:txBody>
          <a:bodyPr/>
          <a:lstStyle/>
          <a:p>
            <a:r>
              <a:rPr lang="en-US" b="1" u="sng" dirty="0"/>
              <a:t>Clinical significance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6A0E2-E30E-40F9-BDCE-FA57613EB30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7200" y="1317812"/>
            <a:ext cx="10896600" cy="485915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Corneal and conjunctival reflexes absent in trigeminal or facial nerve lesions.</a:t>
            </a:r>
          </a:p>
          <a:p>
            <a:endParaRPr lang="en-US" dirty="0"/>
          </a:p>
          <a:p>
            <a:r>
              <a:rPr lang="en-US" dirty="0"/>
              <a:t>Abdominal reflex absent in obese and multiparous women, in pyramidal tract lesions , poliomyelitis, herpes zoster and paraplegia. Overresponse in parkinsonism and psychoneurosis.</a:t>
            </a:r>
          </a:p>
          <a:p>
            <a:endParaRPr lang="en-US" dirty="0"/>
          </a:p>
          <a:p>
            <a:r>
              <a:rPr lang="en-US" dirty="0"/>
              <a:t>Babinski sign seen in UMN lesions .</a:t>
            </a:r>
          </a:p>
          <a:p>
            <a:endParaRPr lang="en-US" dirty="0"/>
          </a:p>
          <a:p>
            <a:r>
              <a:rPr lang="en-US" dirty="0"/>
              <a:t>Cremasteric reflex absent in elderly , pyramidal tract lesions, local diseases like hydrocele and </a:t>
            </a:r>
            <a:r>
              <a:rPr lang="en-US" dirty="0" err="1"/>
              <a:t>epididymo</a:t>
            </a:r>
            <a:r>
              <a:rPr lang="en-US" dirty="0"/>
              <a:t> orchitis </a:t>
            </a:r>
          </a:p>
          <a:p>
            <a:endParaRPr lang="en-US" dirty="0"/>
          </a:p>
          <a:p>
            <a:r>
              <a:rPr lang="en-US" dirty="0" err="1"/>
              <a:t>Bulbocavernous</a:t>
            </a:r>
            <a:r>
              <a:rPr lang="en-US" dirty="0"/>
              <a:t> reflex lost in lesions of cauda equina, lower sacral roots, and conus medullaris.</a:t>
            </a:r>
          </a:p>
          <a:p>
            <a:endParaRPr lang="en-US" dirty="0"/>
          </a:p>
          <a:p>
            <a:r>
              <a:rPr lang="en-IN" dirty="0"/>
              <a:t>Gag  reflex bilaterally absent in some normal individuals. Unilateral absence signifies a lower motor. </a:t>
            </a:r>
          </a:p>
          <a:p>
            <a:pPr marL="0" indent="0">
              <a:buNone/>
            </a:pPr>
            <a:r>
              <a:rPr lang="en-IN"/>
              <a:t>    hyperactive  </a:t>
            </a:r>
            <a:r>
              <a:rPr lang="en-IN" dirty="0"/>
              <a:t>in pseudobulbar palsy and amyotrophic lateral sclerosis (ALS).</a:t>
            </a:r>
          </a:p>
        </p:txBody>
      </p:sp>
    </p:spTree>
    <p:extLst>
      <p:ext uri="{BB962C8B-B14F-4D97-AF65-F5344CB8AC3E}">
        <p14:creationId xmlns:p14="http://schemas.microsoft.com/office/powerpoint/2010/main" val="1184992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D965-E6B7-43E6-AA0D-1F2CD272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012" y="242700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1E5E-3E38-4853-BD39-3D769D059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0296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833</Words>
  <Application>Microsoft Office PowerPoint</Application>
  <PresentationFormat>Widescreen</PresentationFormat>
  <Paragraphs>175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Superficial Reflexes</vt:lpstr>
      <vt:lpstr>Introduction </vt:lpstr>
      <vt:lpstr>Reflex arc</vt:lpstr>
      <vt:lpstr>Classification </vt:lpstr>
      <vt:lpstr>Superficial Reflexes</vt:lpstr>
      <vt:lpstr>Characteristics </vt:lpstr>
      <vt:lpstr>Classification </vt:lpstr>
      <vt:lpstr>Clinically significant superficial reflexes</vt:lpstr>
      <vt:lpstr>Conjunctival and Corneal reflexes </vt:lpstr>
      <vt:lpstr>PowerPoint Presentation</vt:lpstr>
      <vt:lpstr>Abdominal reflexes</vt:lpstr>
      <vt:lpstr>PLANTAR REFLEX AND VARIATIONS</vt:lpstr>
      <vt:lpstr>Other methods of obtaining plantar reflex</vt:lpstr>
      <vt:lpstr>PowerPoint Presentation</vt:lpstr>
      <vt:lpstr>Gag reflex</vt:lpstr>
      <vt:lpstr>PowerPoint Presentation</vt:lpstr>
      <vt:lpstr>Clinical significance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Superficial Reflexes</dc:title>
  <dc:creator>bshenoi329@outlook.com</dc:creator>
  <cp:lastModifiedBy>Unknown User</cp:lastModifiedBy>
  <cp:revision>45</cp:revision>
  <dcterms:created xsi:type="dcterms:W3CDTF">2022-08-01T12:58:19Z</dcterms:created>
  <dcterms:modified xsi:type="dcterms:W3CDTF">2022-08-09T10:04:49Z</dcterms:modified>
</cp:coreProperties>
</file>