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0" r:id="rId3"/>
    <p:sldId id="263" r:id="rId4"/>
    <p:sldId id="261" r:id="rId5"/>
    <p:sldId id="303" r:id="rId6"/>
    <p:sldId id="277" r:id="rId7"/>
    <p:sldId id="278" r:id="rId8"/>
    <p:sldId id="279" r:id="rId9"/>
    <p:sldId id="302" r:id="rId10"/>
    <p:sldId id="280" r:id="rId11"/>
    <p:sldId id="281" r:id="rId12"/>
    <p:sldId id="299" r:id="rId13"/>
    <p:sldId id="283" r:id="rId14"/>
    <p:sldId id="284" r:id="rId15"/>
    <p:sldId id="285" r:id="rId16"/>
    <p:sldId id="286" r:id="rId17"/>
    <p:sldId id="287" r:id="rId18"/>
    <p:sldId id="300" r:id="rId19"/>
    <p:sldId id="301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48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074F-4BA7-49AE-A9C3-118660C7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4E8D1-EA44-4191-8DF7-D48343CF4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815B4-E798-404C-97C7-8296068E3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B49F2-FB73-4FC6-A098-A8E375EC0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877FE-BE4B-4236-8A7F-58425560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25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850A-13F8-45E4-B0E4-7CEA079DB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06FB7-1E41-48F5-9793-C7E43576E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AD38F-324A-4E69-91C9-69FEF3A9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82CCB-4C50-4272-B8AE-51446BD8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C5E57-1138-4906-8D7B-2BBB52E7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15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4710F-4C30-45A8-8F56-3BFF9CDD3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C3D98-76BC-4BAF-865A-7A626CBE0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786BD-48DF-45BA-93AE-D0C7A8283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D8352-07DD-44C4-8E02-C98C41E5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D5387-49EA-4FF4-9C88-B354ABE48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76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199E6-7B4C-45BB-BD2E-D6A5105C0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4CC0-7948-4AE3-A222-E18248F30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EFC518-04DF-4E79-BDBA-A1027B930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50111-4A1A-4086-82D8-323ED3F7D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B797D-86FB-4583-815B-360749B5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AB8C3-0820-44DA-9D0C-F2E6D9E5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93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81E0D-EC7F-419B-A223-D82CBEB9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530D1-FDC6-4CDE-B8BD-025A4BBE7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140F1-6027-4362-8271-41F6F371E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0E584-C688-489F-B2E2-1378BBC906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549CDC-E8C3-44F0-8706-2CEEFD433A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698F00-02DE-41F4-9150-D77F17C91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0FB096-D4CD-4B5A-9C2E-487408FE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56EE00-588B-45B2-ABB7-2C0D99F2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D69A6-F352-48C0-BB63-6F384F61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FC13E-1D4C-4D8C-A749-9DA6D7164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DF66BE-8CEE-4865-B88A-BB974726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6409E-AAE8-4BA3-8E62-396CA004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40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4C0A6-1713-467A-A693-327C1FE5F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66B5-0F84-4A1A-BE1A-48A49DE32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F66B8-2D1D-4C75-A365-52913265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677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E9866-6B74-4955-87FB-B343CF60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FD1D1-AAB4-4CF0-B62B-4F6845AA6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94E87-A891-47F8-8099-94E44CDF1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DA0685-55B1-4AD8-BF22-F518D8F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AAB5F-96B9-4CB5-9A8F-E91CBF5A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FE5ED-13DB-4E13-A7E6-47BB1CFC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25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FBE1-CB8E-42B0-8607-94083F0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4BE59-3AB0-40A8-AB11-3F7EBB4AE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9977D-7EF0-4CC0-B40B-D5AE2DAB5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BA394-090F-43A1-A61C-763C74EB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1E33-38C6-4C0E-A0DA-5AFA9744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D44A1-387C-467A-A857-0058503E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45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7E26-2D64-4624-941B-3B04DF05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74722-BEB0-4F5D-9260-3E42CF713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8A62-7D50-4381-9D85-BC677E73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B5ED1-376D-4987-AF01-C1DB59BAA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03496-A3EA-466C-927B-D9215F87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092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33361E-B233-4ADD-9ACF-8420297C9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EFA56-18B1-4F89-8EC9-AE631A9C0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84858-9529-4194-B3E4-A342FE3EA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A9F6D-BEE7-4EE9-B8EF-4953E8588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ACF33-8FDE-476A-8100-68D54A70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80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BCAC6-95F9-4914-A4CC-6797547E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84D9B-AB3F-4C34-93CE-3832FC001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B85FD-75FF-45E8-9ED5-D45EAD874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C8B96-7915-4D68-BEA6-422A6471D17C}" type="datetimeFigureOut">
              <a:rPr lang="en-IN" smtClean="0"/>
              <a:t>10-08-2022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A7CE3-59F6-4465-8E38-377EB06BB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A7382-1699-4F9C-8C6A-C62489F56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594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DD0F1-656C-6797-45E8-686213C0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4628" y="5673013"/>
            <a:ext cx="1892559" cy="440386"/>
          </a:xfrm>
        </p:spPr>
        <p:txBody>
          <a:bodyPr>
            <a:normAutofit/>
          </a:bodyPr>
          <a:lstStyle/>
          <a:p>
            <a:r>
              <a:rPr lang="en-US" sz="2000" dirty="0"/>
              <a:t>Dr JITHIN P</a:t>
            </a:r>
            <a:endParaRPr lang="en-IN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2ED96-D2CA-17BD-CC73-D8E94B29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441" y="2292156"/>
            <a:ext cx="4396273" cy="777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PLANTAR REFLEX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21980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D0AB-2908-40E8-A364-ADA2289E6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Superficial Reflexes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00F5B-05D4-43AD-88AF-DBFDA1E2F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Superficial reflexes are responses to stimulation of either the skin or mucous membrane.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 A light touch or scratch.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9174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B1E5D-7E34-41B7-9AB0-0C37D0E8D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Characteristics 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085ED-1D63-45F1-BFAF-41A23554C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4682"/>
            <a:ext cx="10636624" cy="47781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Polysynaptic reflexes </a:t>
            </a:r>
          </a:p>
          <a:p>
            <a:endParaRPr lang="en-US" dirty="0"/>
          </a:p>
          <a:p>
            <a:r>
              <a:rPr lang="en-US" dirty="0"/>
              <a:t> Respond slowly </a:t>
            </a:r>
          </a:p>
          <a:p>
            <a:endParaRPr lang="en-US" dirty="0"/>
          </a:p>
          <a:p>
            <a:r>
              <a:rPr lang="en-US" dirty="0"/>
              <a:t> Latency is longer </a:t>
            </a:r>
          </a:p>
          <a:p>
            <a:endParaRPr lang="en-US" dirty="0"/>
          </a:p>
          <a:p>
            <a:r>
              <a:rPr lang="en-US" dirty="0"/>
              <a:t> Fatigue easily – reproducing nature is less</a:t>
            </a:r>
          </a:p>
          <a:p>
            <a:endParaRPr lang="en-US" dirty="0"/>
          </a:p>
          <a:p>
            <a:r>
              <a:rPr lang="en-US" dirty="0"/>
              <a:t>Sensitivity and specificity is less</a:t>
            </a:r>
          </a:p>
          <a:p>
            <a:endParaRPr lang="en-US" dirty="0"/>
          </a:p>
          <a:p>
            <a:r>
              <a:rPr lang="en-US" dirty="0"/>
              <a:t> Not as consistently present as deep tendon reflexes</a:t>
            </a:r>
          </a:p>
          <a:p>
            <a:endParaRPr lang="en-US" dirty="0"/>
          </a:p>
          <a:p>
            <a:r>
              <a:rPr lang="en-US" dirty="0"/>
              <a:t> Abolished by pyramidal tract lesions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77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5DD1-8111-4A88-A284-A9FB2BE1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Classification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9D188-C980-4BE3-A26E-C77A03D9F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SUPERFICIAL REFLEXES OF THE UPPER EXTREMITIES</a:t>
            </a:r>
          </a:p>
          <a:p>
            <a:r>
              <a:rPr lang="en-IN" dirty="0"/>
              <a:t>THE SUPERFICIAL ABDOMINAL REFLEXES</a:t>
            </a:r>
          </a:p>
          <a:p>
            <a:r>
              <a:rPr lang="en-US" dirty="0"/>
              <a:t>THE SUPERFICIAL REFLEXES OF THE LOWER EXTREMITIES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B5D6471-EA0B-4A84-8EAB-DE0A2E1B9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438162"/>
              </p:ext>
            </p:extLst>
          </p:nvPr>
        </p:nvGraphicFramePr>
        <p:xfrm>
          <a:off x="1341717" y="3841115"/>
          <a:ext cx="81280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8494779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5460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Superficial reflexes based on spinal nerves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Superficial reflexes based on cranial nerves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2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Plantar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Abdominal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Scapular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Anal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Cremasteric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err="1"/>
                        <a:t>Bulbocavernous</a:t>
                      </a:r>
                      <a:r>
                        <a:rPr lang="en-US" dirty="0"/>
                        <a:t> reflex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Conjunctival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Corneal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Gag reflex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115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88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5AAC3-47BF-7FAA-A032-A9EDDF153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Plantar reflex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894CF-3F86-4C8C-FA97-27C4529B8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4527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201B-A0CD-786A-4F5E-2709003F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C14D-A352-EC8D-7E2E-784EA3D63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the leg muscles should be visible and in a relaxed state</a:t>
            </a:r>
          </a:p>
          <a:p>
            <a:r>
              <a:rPr lang="en-US" dirty="0"/>
              <a:t>  expose leg </a:t>
            </a:r>
            <a:r>
              <a:rPr lang="en-US" dirty="0" err="1"/>
              <a:t>upto</a:t>
            </a:r>
            <a:r>
              <a:rPr lang="en-US" dirty="0"/>
              <a:t> groin</a:t>
            </a:r>
          </a:p>
          <a:p>
            <a:r>
              <a:rPr lang="en-US" dirty="0"/>
              <a:t>Check mobility of great toe</a:t>
            </a:r>
          </a:p>
          <a:p>
            <a:r>
              <a:rPr lang="en-US" dirty="0"/>
              <a:t>This can be achieved by positioning the patient in a way that knee is </a:t>
            </a:r>
            <a:r>
              <a:rPr lang="en-US" dirty="0" err="1"/>
              <a:t>slightely</a:t>
            </a:r>
            <a:r>
              <a:rPr lang="en-US" dirty="0"/>
              <a:t> flexed and hip is externally rotated</a:t>
            </a:r>
          </a:p>
          <a:p>
            <a:r>
              <a:rPr lang="en-US" dirty="0"/>
              <a:t>Patient should be warned that the sole is going to be scratched and ask him to try to let his limb remain floppy as </a:t>
            </a:r>
            <a:r>
              <a:rPr lang="en-US" dirty="0" err="1"/>
              <a:t>possible.the</a:t>
            </a:r>
            <a:r>
              <a:rPr lang="en-US" dirty="0"/>
              <a:t> toe should not be touched at all</a:t>
            </a:r>
          </a:p>
        </p:txBody>
      </p:sp>
    </p:spTree>
    <p:extLst>
      <p:ext uri="{BB962C8B-B14F-4D97-AF65-F5344CB8AC3E}">
        <p14:creationId xmlns:p14="http://schemas.microsoft.com/office/powerpoint/2010/main" val="3874928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B1D02-E4D0-4E1F-F121-B1229AD3A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10427-D07D-B013-89AA-7B38FC27A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best to advise the patient that the sensation may be </a:t>
            </a:r>
            <a:r>
              <a:rPr lang="en-US" dirty="0" err="1"/>
              <a:t>slightely</a:t>
            </a:r>
            <a:r>
              <a:rPr lang="en-US" dirty="0"/>
              <a:t> uncomfortable,</a:t>
            </a:r>
          </a:p>
          <a:p>
            <a:r>
              <a:rPr lang="en-US" dirty="0"/>
              <a:t>Examiner should ensure that the plantar surface of foot is free of any lesions before proceeding</a:t>
            </a:r>
          </a:p>
          <a:p>
            <a:r>
              <a:rPr lang="en-US" dirty="0"/>
              <a:t>SLOWLY OVER 6 SECONDS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09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8C33F-EADC-724C-9EA9-C1B0AF96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C6FBB-315D-45AD-6B7E-E2A7B4513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plantar reflex should be elicited by a </a:t>
            </a:r>
            <a:r>
              <a:rPr lang="en-US" dirty="0" err="1"/>
              <a:t>dull,blunt</a:t>
            </a:r>
            <a:r>
              <a:rPr lang="en-US" dirty="0"/>
              <a:t> instrument that does not cause pain or injury</a:t>
            </a:r>
          </a:p>
          <a:p>
            <a:r>
              <a:rPr lang="en-US" dirty="0"/>
              <a:t>The dull point of a reflex </a:t>
            </a:r>
            <a:r>
              <a:rPr lang="en-US" dirty="0" err="1"/>
              <a:t>hammer,a</a:t>
            </a:r>
            <a:r>
              <a:rPr lang="en-US" dirty="0"/>
              <a:t> tongue </a:t>
            </a:r>
            <a:r>
              <a:rPr lang="en-US" dirty="0" err="1"/>
              <a:t>depressor,edge</a:t>
            </a:r>
            <a:r>
              <a:rPr lang="en-US" dirty="0"/>
              <a:t> of a key are often used</a:t>
            </a:r>
          </a:p>
          <a:p>
            <a:r>
              <a:rPr lang="en-US" dirty="0"/>
              <a:t>Sharp objects should be avoided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2349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BC2D-24E1-6BB2-EDE8-492288B3F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D1CF7B-2317-0F61-4CCE-D9FD9CD7A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5811838"/>
          </a:xfrm>
        </p:spPr>
      </p:pic>
    </p:spTree>
    <p:extLst>
      <p:ext uri="{BB962C8B-B14F-4D97-AF65-F5344CB8AC3E}">
        <p14:creationId xmlns:p14="http://schemas.microsoft.com/office/powerpoint/2010/main" val="112589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593A7-92CE-084D-8FBC-D82EE0006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Pathogenesis of a normal plantar response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53078-0260-7389-3985-D7CB77E44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Stimulation of lateral plantar aspect of foot (S1 dermatome)normally leads to </a:t>
            </a:r>
            <a:r>
              <a:rPr lang="en-US" dirty="0" err="1"/>
              <a:t>platar</a:t>
            </a:r>
            <a:r>
              <a:rPr lang="en-US" dirty="0"/>
              <a:t> flexion of toes (due to stimulation of S1 myotome)</a:t>
            </a:r>
          </a:p>
          <a:p>
            <a:r>
              <a:rPr lang="en-US" dirty="0"/>
              <a:t>The response results from nociceptive </a:t>
            </a:r>
            <a:r>
              <a:rPr lang="en-US" dirty="0" err="1"/>
              <a:t>fibres</a:t>
            </a:r>
            <a:r>
              <a:rPr lang="en-US" dirty="0"/>
              <a:t> in S1 dermatome detecting the stimulation</a:t>
            </a:r>
          </a:p>
          <a:p>
            <a:r>
              <a:rPr lang="en-US" dirty="0"/>
              <a:t>Nociceptive input travel up the tibial and sciatic nerve to S1 region of spine and synapse with anterior horn cells</a:t>
            </a:r>
          </a:p>
          <a:p>
            <a:r>
              <a:rPr lang="en-US" dirty="0"/>
              <a:t>The motor response which leads to the plantar flexion is mediated through S1 root and tibial nerve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0704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AE89-E2CC-6239-CBB1-77EE4056A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CA665-2508-8667-17E4-EBBCFDE12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plantar =flexor plantar response</a:t>
            </a:r>
          </a:p>
          <a:p>
            <a:r>
              <a:rPr lang="en-US" dirty="0"/>
              <a:t>The great toe will flex at MTP joint</a:t>
            </a:r>
          </a:p>
          <a:p>
            <a:r>
              <a:rPr lang="en-US" dirty="0"/>
              <a:t>Other toes will adduct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7501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F1F4-449A-FB23-7D7B-49684D5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A973824E-2B75-BD3C-61A0-D0860A38C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636814"/>
            <a:ext cx="10287000" cy="5633357"/>
          </a:xfrm>
        </p:spPr>
      </p:pic>
    </p:spTree>
    <p:extLst>
      <p:ext uri="{BB962C8B-B14F-4D97-AF65-F5344CB8AC3E}">
        <p14:creationId xmlns:p14="http://schemas.microsoft.com/office/powerpoint/2010/main" val="293683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5266-D4BD-1CD3-6BDA-530F76075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Babinskis sign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BE173-6E46-2157-E829-FD731759F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Extensor plantar response</a:t>
            </a:r>
          </a:p>
          <a:p>
            <a:r>
              <a:rPr lang="en-US" dirty="0"/>
              <a:t>Dysfunction of corticospinal tract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1171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9DF95-2F85-FF1F-F094-5B69345A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Babinskis sign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440BC-DDF6-8CC4-E5DC-48D32E772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Dorsiflexion of big toe at MTP joint</a:t>
            </a:r>
          </a:p>
          <a:p>
            <a:r>
              <a:rPr lang="en-US" dirty="0"/>
              <a:t>Fanning out and extension other toes</a:t>
            </a:r>
          </a:p>
          <a:p>
            <a:r>
              <a:rPr lang="en-US" dirty="0"/>
              <a:t>Dorsiflexion of ankles</a:t>
            </a:r>
          </a:p>
          <a:p>
            <a:r>
              <a:rPr lang="en-US" dirty="0"/>
              <a:t>Flexion of hip and knee</a:t>
            </a:r>
          </a:p>
          <a:p>
            <a:r>
              <a:rPr lang="en-US" dirty="0"/>
              <a:t>Contraction of tensor fascia </a:t>
            </a:r>
            <a:r>
              <a:rPr lang="en-US" dirty="0" err="1"/>
              <a:t>lata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2296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619AA-9D1C-D725-DA42-EB086E983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02F426-B525-334D-EED7-A49BDD81B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30" y="365125"/>
            <a:ext cx="11119756" cy="5811838"/>
          </a:xfrm>
        </p:spPr>
      </p:pic>
    </p:spTree>
    <p:extLst>
      <p:ext uri="{BB962C8B-B14F-4D97-AF65-F5344CB8AC3E}">
        <p14:creationId xmlns:p14="http://schemas.microsoft.com/office/powerpoint/2010/main" val="3726197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4BC98-1100-6D40-7FD7-8827D0924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Pathogenesis of extensor response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8FE13-2754-B1CF-0A93-6B612A094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descending </a:t>
            </a:r>
            <a:r>
              <a:rPr lang="en-US" dirty="0" err="1"/>
              <a:t>fibres</a:t>
            </a:r>
            <a:r>
              <a:rPr lang="en-US" dirty="0"/>
              <a:t> of CST normally keep the ascending sensory stimulation from spreading to other nerve roots</a:t>
            </a:r>
          </a:p>
          <a:p>
            <a:r>
              <a:rPr lang="en-US" dirty="0"/>
              <a:t>When there is damage to </a:t>
            </a:r>
            <a:r>
              <a:rPr lang="en-US" dirty="0" err="1"/>
              <a:t>CST,the</a:t>
            </a:r>
            <a:r>
              <a:rPr lang="en-US" dirty="0"/>
              <a:t> nociceptive input spread beyond S1 anterior horn cells</a:t>
            </a:r>
          </a:p>
          <a:p>
            <a:r>
              <a:rPr lang="en-US" dirty="0"/>
              <a:t>This will leads to L5/L4 anterior horn  cell firing</a:t>
            </a:r>
          </a:p>
          <a:p>
            <a:r>
              <a:rPr lang="en-US" dirty="0"/>
              <a:t>Contraction of toe extensors(extensor hallucis </a:t>
            </a:r>
            <a:r>
              <a:rPr lang="en-US" dirty="0" err="1"/>
              <a:t>longus,extensor</a:t>
            </a:r>
            <a:r>
              <a:rPr lang="en-US" dirty="0"/>
              <a:t> digitorum longus) via deep peroneal nerve</a:t>
            </a:r>
          </a:p>
        </p:txBody>
      </p:sp>
    </p:spTree>
    <p:extLst>
      <p:ext uri="{BB962C8B-B14F-4D97-AF65-F5344CB8AC3E}">
        <p14:creationId xmlns:p14="http://schemas.microsoft.com/office/powerpoint/2010/main" val="3422066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891-8E6C-7BC2-2E26-2605D11D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D2ADC-0B3B-E8B1-67A8-A80E000FF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Babinskis sign occurs when stimulation of lateral aspect of foot leads to extension of big toe and fanning of the other toes</a:t>
            </a:r>
          </a:p>
          <a:p>
            <a:r>
              <a:rPr lang="en-US" dirty="0"/>
              <a:t>This suggest </a:t>
            </a:r>
            <a:r>
              <a:rPr lang="en-US" dirty="0" err="1"/>
              <a:t>rhat</a:t>
            </a:r>
            <a:r>
              <a:rPr lang="en-US" dirty="0"/>
              <a:t> there is spread of sensory input beyond S1myotome</a:t>
            </a:r>
          </a:p>
          <a:p>
            <a:r>
              <a:rPr lang="en-US" dirty="0"/>
              <a:t>An intact CST prevents such spread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9761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EE0BE-EC93-DBE8-0345-D2098F08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775F5-1984-5D13-37F6-3718EF95AF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365125"/>
            <a:ext cx="11506200" cy="6127750"/>
          </a:xfrm>
        </p:spPr>
      </p:pic>
    </p:spTree>
    <p:extLst>
      <p:ext uri="{BB962C8B-B14F-4D97-AF65-F5344CB8AC3E}">
        <p14:creationId xmlns:p14="http://schemas.microsoft.com/office/powerpoint/2010/main" val="2038767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B0E18-105E-01A3-F744-04D42760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B85A1C-280C-80E6-F435-40C637AEA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4" y="653143"/>
            <a:ext cx="10989129" cy="5523820"/>
          </a:xfrm>
        </p:spPr>
      </p:pic>
    </p:spTree>
    <p:extLst>
      <p:ext uri="{BB962C8B-B14F-4D97-AF65-F5344CB8AC3E}">
        <p14:creationId xmlns:p14="http://schemas.microsoft.com/office/powerpoint/2010/main" val="1862512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6759-F077-A344-078A-44170B83F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</a:t>
            </a:r>
            <a:r>
              <a:rPr lang="en-US" dirty="0" err="1"/>
              <a:t>babinskis</a:t>
            </a:r>
            <a:r>
              <a:rPr lang="en-US" dirty="0"/>
              <a:t> sign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73604-4B6F-99B1-3A5C-F9F9440A4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UMN disease</a:t>
            </a:r>
          </a:p>
          <a:p>
            <a:r>
              <a:rPr lang="en-US" dirty="0" err="1"/>
              <a:t>Comatosed</a:t>
            </a:r>
            <a:r>
              <a:rPr lang="en-US" dirty="0"/>
              <a:t> patients</a:t>
            </a:r>
          </a:p>
          <a:p>
            <a:r>
              <a:rPr lang="en-US" dirty="0"/>
              <a:t>Post ictal stage of epilepsy</a:t>
            </a:r>
          </a:p>
          <a:p>
            <a:r>
              <a:rPr lang="en-US" dirty="0"/>
              <a:t>Deep sleep</a:t>
            </a:r>
          </a:p>
          <a:p>
            <a:r>
              <a:rPr lang="en-US" dirty="0"/>
              <a:t>Infants&lt;1 year of age( d/t incomplete myelination)</a:t>
            </a:r>
          </a:p>
          <a:p>
            <a:r>
              <a:rPr lang="en-US" dirty="0"/>
              <a:t>GA</a:t>
            </a:r>
          </a:p>
          <a:p>
            <a:r>
              <a:rPr lang="en-US" dirty="0"/>
              <a:t>ECT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9030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47BC-5F48-A246-6742-00983969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Wthdrawal</a:t>
            </a:r>
            <a:r>
              <a:rPr lang="en-US" dirty="0"/>
              <a:t> response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9D4BE-7EC2-2B93-C448-8AA92CCFF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patient </a:t>
            </a:r>
            <a:r>
              <a:rPr lang="en-US" dirty="0" err="1"/>
              <a:t>quickely</a:t>
            </a:r>
            <a:r>
              <a:rPr lang="en-US" dirty="0"/>
              <a:t> pulls the foot back away from the stimulus</a:t>
            </a:r>
          </a:p>
          <a:p>
            <a:r>
              <a:rPr lang="en-US" dirty="0"/>
              <a:t>In anxious individuals</a:t>
            </a:r>
          </a:p>
          <a:p>
            <a:r>
              <a:rPr lang="en-US" dirty="0"/>
              <a:t>In patients with peripheral sensory neuropathy</a:t>
            </a:r>
          </a:p>
          <a:p>
            <a:r>
              <a:rPr lang="en-US" dirty="0"/>
              <a:t>When an unduly sharp stimulus is given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490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7A24-21BC-4A97-F5B6-25BCDFD68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Absent plantar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4504B-3D7D-926E-BC66-1EA868532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Cold feet</a:t>
            </a:r>
          </a:p>
          <a:p>
            <a:r>
              <a:rPr lang="en-US" dirty="0" err="1"/>
              <a:t>Anaesthesia</a:t>
            </a:r>
            <a:r>
              <a:rPr lang="en-US" dirty="0"/>
              <a:t> of skin</a:t>
            </a:r>
          </a:p>
          <a:p>
            <a:r>
              <a:rPr lang="en-US" dirty="0"/>
              <a:t>Fixed big toe</a:t>
            </a:r>
          </a:p>
          <a:p>
            <a:r>
              <a:rPr lang="en-US" dirty="0"/>
              <a:t>Paralysis of muscles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2789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EB09-CAC1-1C7B-A5AB-730BA170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 Babinski sign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4353F-DBBD-C27C-087F-E581D6120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Contraction of hamstring muscles and tensor fascia </a:t>
            </a:r>
            <a:r>
              <a:rPr lang="en-US" dirty="0" err="1"/>
              <a:t>lata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9846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9D506-1A4C-D2CF-CFFB-E1310CC17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Exaggerated Babinski sign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7A59E-197B-E948-9407-89BD849D3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can be either in the form of flexor spasm or extensor spasm</a:t>
            </a:r>
          </a:p>
          <a:p>
            <a:pPr algn="just"/>
            <a:r>
              <a:rPr lang="en-IN" dirty="0"/>
              <a:t>Flexor spasm</a:t>
            </a:r>
          </a:p>
          <a:p>
            <a:pPr lvl="1" algn="just"/>
            <a:r>
              <a:rPr lang="en-IN" dirty="0"/>
              <a:t>Spinal cord disease</a:t>
            </a:r>
          </a:p>
          <a:p>
            <a:pPr lvl="1" algn="just"/>
            <a:r>
              <a:rPr lang="en-IN" dirty="0"/>
              <a:t>B/L UMN lesion at supraspinal level</a:t>
            </a:r>
          </a:p>
          <a:p>
            <a:pPr lvl="1" algn="just"/>
            <a:r>
              <a:rPr lang="en-IN" dirty="0"/>
              <a:t>Multiple sclerosis</a:t>
            </a:r>
          </a:p>
          <a:p>
            <a:pPr lvl="1" algn="just"/>
            <a:r>
              <a:rPr lang="en-IN" dirty="0"/>
              <a:t>Subacute combined degeneration of cord</a:t>
            </a:r>
          </a:p>
          <a:p>
            <a:pPr lvl="1" algn="just"/>
            <a:endParaRPr lang="en-IN" dirty="0"/>
          </a:p>
          <a:p>
            <a:pPr algn="just"/>
            <a:r>
              <a:rPr lang="en-IN" dirty="0"/>
              <a:t>Extensor spasm</a:t>
            </a:r>
          </a:p>
          <a:p>
            <a:pPr lvl="1" algn="just"/>
            <a:r>
              <a:rPr lang="en-IN" dirty="0" err="1"/>
              <a:t>Crticospinal</a:t>
            </a:r>
            <a:r>
              <a:rPr lang="en-IN" dirty="0"/>
              <a:t> tract lesion when posterior column function is normal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427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2DDBE-B5A2-12A6-3063-3711D8F5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Crossed extensor response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58CF5-5C6D-FC61-1295-30C886586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Unilateral stimulation produces bilateral Babinski in patients with B/L cerebral diseases and </a:t>
            </a:r>
            <a:r>
              <a:rPr lang="en-US" dirty="0" err="1"/>
              <a:t>spinalncord</a:t>
            </a:r>
            <a:r>
              <a:rPr lang="en-US" dirty="0"/>
              <a:t>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0308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56B0-161D-F4CD-D0A8-2675104B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 Babinski sign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D0546-0C0D-7D1A-60BE-93A33ADEA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one may encounter this type of response in sensitive </a:t>
            </a:r>
            <a:r>
              <a:rPr lang="en-US" dirty="0" err="1"/>
              <a:t>individuals,plantar</a:t>
            </a:r>
            <a:r>
              <a:rPr lang="en-US" dirty="0"/>
              <a:t> </a:t>
            </a:r>
            <a:r>
              <a:rPr lang="en-US" dirty="0" err="1"/>
              <a:t>hyperesthesia,and</a:t>
            </a:r>
            <a:r>
              <a:rPr lang="en-US" dirty="0"/>
              <a:t> choreoathetosis due to hyperkinesis</a:t>
            </a:r>
          </a:p>
          <a:p>
            <a:r>
              <a:rPr lang="en-US" dirty="0"/>
              <a:t>True Babinski can be clinically differentiated by contraction of hamstring muscles and failure to inhibit the extensor response by pressure over base of great toe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2231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CE95-4AB0-31A6-F4B0-38CE94AD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Spontaneous </a:t>
            </a:r>
            <a:r>
              <a:rPr lang="en-US" dirty="0" err="1"/>
              <a:t>babinski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AA41D-8BE2-D6B4-E62C-CB230761E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Passive extension of knee joint or passive flexion of hip and the </a:t>
            </a:r>
            <a:r>
              <a:rPr lang="en-US" dirty="0" err="1"/>
              <a:t>knee,may</a:t>
            </a:r>
            <a:r>
              <a:rPr lang="en-US" dirty="0"/>
              <a:t> produce positive Babinski sign</a:t>
            </a:r>
          </a:p>
          <a:p>
            <a:r>
              <a:rPr lang="en-US" dirty="0"/>
              <a:t>In patients with extensive pyramidal tract </a:t>
            </a:r>
            <a:r>
              <a:rPr lang="en-US" dirty="0" err="1"/>
              <a:t>diseae</a:t>
            </a:r>
            <a:endParaRPr lang="en-US" dirty="0"/>
          </a:p>
          <a:p>
            <a:r>
              <a:rPr lang="en-US" dirty="0"/>
              <a:t>Infants and children following manipulation of foot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9812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EE050-B21A-3FB9-CCB8-D5BB1A043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 of plantar reflex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7D824-6A0A-5E93-4F6C-9B157E1FC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selective paralysis of short flexors of </a:t>
            </a:r>
            <a:r>
              <a:rPr lang="en-US" dirty="0" err="1"/>
              <a:t>toes,plantar</a:t>
            </a:r>
            <a:r>
              <a:rPr lang="en-US" dirty="0"/>
              <a:t> response may be extensor due to unopposed action of extensor group of muscles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5989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D1539-1546-FDBD-FDFC-B24510D7A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Tonic plantar reflex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3CB6C-17DA-E787-65A8-7348C2F51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eliciting plantar </a:t>
            </a:r>
            <a:r>
              <a:rPr lang="en-US" dirty="0" err="1"/>
              <a:t>reflex,some</a:t>
            </a:r>
            <a:r>
              <a:rPr lang="en-US" dirty="0"/>
              <a:t> times the toes adduct and flex with </a:t>
            </a:r>
            <a:r>
              <a:rPr lang="en-US" dirty="0" err="1"/>
              <a:t>persistant</a:t>
            </a:r>
            <a:r>
              <a:rPr lang="en-US" dirty="0"/>
              <a:t> plantar flexion of foot for a couple of minutes</a:t>
            </a:r>
          </a:p>
          <a:p>
            <a:r>
              <a:rPr lang="en-US" dirty="0"/>
              <a:t>This sign indicative of lesion in prefrontal cortex and extrapyramidal system</a:t>
            </a:r>
          </a:p>
          <a:p>
            <a:r>
              <a:rPr lang="en-US" dirty="0"/>
              <a:t>This is one of the release reflex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3416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531B-24D1-6C87-C53F-D5092E19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flexion response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753E3-EB9C-51AA-5CEE-22FD97A68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Represents profound dysfunction of </a:t>
            </a:r>
            <a:r>
              <a:rPr lang="en-US" dirty="0" err="1"/>
              <a:t>CST,with</a:t>
            </a:r>
            <a:r>
              <a:rPr lang="en-US" dirty="0"/>
              <a:t> spread of reflex to L3/L2 myotome</a:t>
            </a:r>
          </a:p>
          <a:p>
            <a:pPr lvl="1"/>
            <a:r>
              <a:rPr lang="en-US" dirty="0"/>
              <a:t>Dorsiflexion of big </a:t>
            </a:r>
            <a:r>
              <a:rPr lang="en-US" dirty="0" err="1"/>
              <a:t>toe,fanning</a:t>
            </a:r>
            <a:r>
              <a:rPr lang="en-US" dirty="0"/>
              <a:t> of other toes</a:t>
            </a:r>
          </a:p>
          <a:p>
            <a:pPr lvl="1"/>
            <a:r>
              <a:rPr lang="en-US" dirty="0"/>
              <a:t>Dorsiflexion of foot</a:t>
            </a:r>
          </a:p>
          <a:p>
            <a:pPr lvl="1"/>
            <a:r>
              <a:rPr lang="en-US" dirty="0"/>
              <a:t>Knee flexion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9342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D965-E6B7-43E6-AA0D-1F2CD272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012" y="242700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31E5E-3E38-4853-BD39-3D769D059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0296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854</Words>
  <Application>Microsoft Office PowerPoint</Application>
  <PresentationFormat>Widescreen</PresentationFormat>
  <Paragraphs>126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Dr JITHIN P</vt:lpstr>
      <vt:lpstr>Superficial Reflexes</vt:lpstr>
      <vt:lpstr>Characteristics </vt:lpstr>
      <vt:lpstr>Classification </vt:lpstr>
      <vt:lpstr>Plantar reflex</vt:lpstr>
      <vt:lpstr>Procedure</vt:lpstr>
      <vt:lpstr>PowerPoint Presentation</vt:lpstr>
      <vt:lpstr>Equipment</vt:lpstr>
      <vt:lpstr>PowerPoint Presentation</vt:lpstr>
      <vt:lpstr>Pathogenesis of a normal plantar response</vt:lpstr>
      <vt:lpstr>PowerPoint Presentation</vt:lpstr>
      <vt:lpstr>PowerPoint Presentation</vt:lpstr>
      <vt:lpstr>Babinskis sign</vt:lpstr>
      <vt:lpstr>Components of Babinskis sign</vt:lpstr>
      <vt:lpstr>PowerPoint Presentation</vt:lpstr>
      <vt:lpstr>Pathogenesis of extensor response</vt:lpstr>
      <vt:lpstr>PowerPoint Presentation</vt:lpstr>
      <vt:lpstr>PowerPoint Presentation</vt:lpstr>
      <vt:lpstr>PowerPoint Presentation</vt:lpstr>
      <vt:lpstr>Causes of babinskis sign</vt:lpstr>
      <vt:lpstr>Wthdrawal response</vt:lpstr>
      <vt:lpstr>Absent plantar</vt:lpstr>
      <vt:lpstr>Minimal Babinski sign</vt:lpstr>
      <vt:lpstr>Exaggerated Babinski sign</vt:lpstr>
      <vt:lpstr>Crossed extensor response</vt:lpstr>
      <vt:lpstr>Pseudo Babinski sign</vt:lpstr>
      <vt:lpstr>Spontaneous babinski</vt:lpstr>
      <vt:lpstr>Inversion of plantar reflex</vt:lpstr>
      <vt:lpstr>Tonic plantar reflex</vt:lpstr>
      <vt:lpstr>Triple flexion response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Superficial Reflexes</dc:title>
  <dc:creator>bshenoi329@outlook.com</dc:creator>
  <cp:lastModifiedBy>Fazil Babu</cp:lastModifiedBy>
  <cp:revision>66</cp:revision>
  <dcterms:created xsi:type="dcterms:W3CDTF">2022-08-01T12:58:19Z</dcterms:created>
  <dcterms:modified xsi:type="dcterms:W3CDTF">2022-08-10T02:38:52Z</dcterms:modified>
</cp:coreProperties>
</file>