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4" r:id="rId3"/>
    <p:sldId id="257" r:id="rId4"/>
    <p:sldId id="258" r:id="rId5"/>
    <p:sldId id="259" r:id="rId6"/>
    <p:sldId id="260" r:id="rId7"/>
    <p:sldId id="261" r:id="rId8"/>
    <p:sldId id="262" r:id="rId9"/>
    <p:sldId id="263" r:id="rId10"/>
    <p:sldId id="264" r:id="rId11"/>
    <p:sldId id="265" r:id="rId12"/>
    <p:sldId id="266" r:id="rId13"/>
    <p:sldId id="267" r:id="rId14"/>
    <p:sldId id="268" r:id="rId15"/>
    <p:sldId id="271" r:id="rId16"/>
    <p:sldId id="273" r:id="rId17"/>
    <p:sldId id="278" r:id="rId18"/>
    <p:sldId id="279" r:id="rId19"/>
    <p:sldId id="280" r:id="rId20"/>
    <p:sldId id="281" r:id="rId21"/>
    <p:sldId id="282" r:id="rId22"/>
    <p:sldId id="284" r:id="rId23"/>
    <p:sldId id="285" r:id="rId24"/>
    <p:sldId id="286" r:id="rId25"/>
    <p:sldId id="287" r:id="rId26"/>
    <p:sldId id="288" r:id="rId27"/>
    <p:sldId id="289" r:id="rId28"/>
    <p:sldId id="302"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1476F-F97F-4FEA-A3BC-40DFB57B90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4D3DCC8-0559-48D2-B5F7-8C1CD64F63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D21FA40-8EE1-4543-B645-2CDBB62DDD8E}"/>
              </a:ext>
            </a:extLst>
          </p:cNvPr>
          <p:cNvSpPr>
            <a:spLocks noGrp="1"/>
          </p:cNvSpPr>
          <p:nvPr>
            <p:ph type="dt" sz="half" idx="10"/>
          </p:nvPr>
        </p:nvSpPr>
        <p:spPr/>
        <p:txBody>
          <a:bodyPr/>
          <a:lstStyle/>
          <a:p>
            <a:fld id="{21D83E1C-321C-4842-B35C-7BC8196E276D}" type="datetimeFigureOut">
              <a:rPr lang="en-IN" smtClean="0"/>
              <a:t>17-12-2020</a:t>
            </a:fld>
            <a:endParaRPr lang="en-IN"/>
          </a:p>
        </p:txBody>
      </p:sp>
      <p:sp>
        <p:nvSpPr>
          <p:cNvPr id="5" name="Footer Placeholder 4">
            <a:extLst>
              <a:ext uri="{FF2B5EF4-FFF2-40B4-BE49-F238E27FC236}">
                <a16:creationId xmlns:a16="http://schemas.microsoft.com/office/drawing/2014/main" id="{C92C318E-C31C-41FC-9318-3C64CF035F5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634E5B6-8FB5-4BCB-A6FB-B2B13A8437A8}"/>
              </a:ext>
            </a:extLst>
          </p:cNvPr>
          <p:cNvSpPr>
            <a:spLocks noGrp="1"/>
          </p:cNvSpPr>
          <p:nvPr>
            <p:ph type="sldNum" sz="quarter" idx="12"/>
          </p:nvPr>
        </p:nvSpPr>
        <p:spPr/>
        <p:txBody>
          <a:bodyPr/>
          <a:lstStyle/>
          <a:p>
            <a:fld id="{AE98D6A5-704E-49F7-9B62-362E8F814FE4}" type="slidenum">
              <a:rPr lang="en-IN" smtClean="0"/>
              <a:t>‹#›</a:t>
            </a:fld>
            <a:endParaRPr lang="en-IN"/>
          </a:p>
        </p:txBody>
      </p:sp>
    </p:spTree>
    <p:extLst>
      <p:ext uri="{BB962C8B-B14F-4D97-AF65-F5344CB8AC3E}">
        <p14:creationId xmlns:p14="http://schemas.microsoft.com/office/powerpoint/2010/main" val="3419131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318CA-6BEB-434C-89F2-D22AAAABE98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9FDA3CF-9638-4571-8E74-5469BAC360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4F3B0F4-4095-44B8-B595-DA6B5249DF06}"/>
              </a:ext>
            </a:extLst>
          </p:cNvPr>
          <p:cNvSpPr>
            <a:spLocks noGrp="1"/>
          </p:cNvSpPr>
          <p:nvPr>
            <p:ph type="dt" sz="half" idx="10"/>
          </p:nvPr>
        </p:nvSpPr>
        <p:spPr/>
        <p:txBody>
          <a:bodyPr/>
          <a:lstStyle/>
          <a:p>
            <a:fld id="{21D83E1C-321C-4842-B35C-7BC8196E276D}" type="datetimeFigureOut">
              <a:rPr lang="en-IN" smtClean="0"/>
              <a:t>17-12-2020</a:t>
            </a:fld>
            <a:endParaRPr lang="en-IN"/>
          </a:p>
        </p:txBody>
      </p:sp>
      <p:sp>
        <p:nvSpPr>
          <p:cNvPr id="5" name="Footer Placeholder 4">
            <a:extLst>
              <a:ext uri="{FF2B5EF4-FFF2-40B4-BE49-F238E27FC236}">
                <a16:creationId xmlns:a16="http://schemas.microsoft.com/office/drawing/2014/main" id="{D0FE8476-512F-40AD-9464-06C50CDEF3C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B7BC879-54BC-4002-B197-2DBBB21B8556}"/>
              </a:ext>
            </a:extLst>
          </p:cNvPr>
          <p:cNvSpPr>
            <a:spLocks noGrp="1"/>
          </p:cNvSpPr>
          <p:nvPr>
            <p:ph type="sldNum" sz="quarter" idx="12"/>
          </p:nvPr>
        </p:nvSpPr>
        <p:spPr/>
        <p:txBody>
          <a:bodyPr/>
          <a:lstStyle/>
          <a:p>
            <a:fld id="{AE98D6A5-704E-49F7-9B62-362E8F814FE4}" type="slidenum">
              <a:rPr lang="en-IN" smtClean="0"/>
              <a:t>‹#›</a:t>
            </a:fld>
            <a:endParaRPr lang="en-IN"/>
          </a:p>
        </p:txBody>
      </p:sp>
    </p:spTree>
    <p:extLst>
      <p:ext uri="{BB962C8B-B14F-4D97-AF65-F5344CB8AC3E}">
        <p14:creationId xmlns:p14="http://schemas.microsoft.com/office/powerpoint/2010/main" val="2437286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2FD25-53BA-4D6C-9DA2-8D0B72924D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2931052-7BDF-459E-A6CB-6C3E88B342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5A75AB-816A-44C6-90C8-81E2CC0E850A}"/>
              </a:ext>
            </a:extLst>
          </p:cNvPr>
          <p:cNvSpPr>
            <a:spLocks noGrp="1"/>
          </p:cNvSpPr>
          <p:nvPr>
            <p:ph type="dt" sz="half" idx="10"/>
          </p:nvPr>
        </p:nvSpPr>
        <p:spPr/>
        <p:txBody>
          <a:bodyPr/>
          <a:lstStyle/>
          <a:p>
            <a:fld id="{21D83E1C-321C-4842-B35C-7BC8196E276D}" type="datetimeFigureOut">
              <a:rPr lang="en-IN" smtClean="0"/>
              <a:t>17-12-2020</a:t>
            </a:fld>
            <a:endParaRPr lang="en-IN"/>
          </a:p>
        </p:txBody>
      </p:sp>
      <p:sp>
        <p:nvSpPr>
          <p:cNvPr id="5" name="Footer Placeholder 4">
            <a:extLst>
              <a:ext uri="{FF2B5EF4-FFF2-40B4-BE49-F238E27FC236}">
                <a16:creationId xmlns:a16="http://schemas.microsoft.com/office/drawing/2014/main" id="{8EC30AB0-57FA-442B-9DDA-CFD2EF5084A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AA1C61D-B120-4BCF-A567-09AC1B8A586B}"/>
              </a:ext>
            </a:extLst>
          </p:cNvPr>
          <p:cNvSpPr>
            <a:spLocks noGrp="1"/>
          </p:cNvSpPr>
          <p:nvPr>
            <p:ph type="sldNum" sz="quarter" idx="12"/>
          </p:nvPr>
        </p:nvSpPr>
        <p:spPr/>
        <p:txBody>
          <a:bodyPr/>
          <a:lstStyle/>
          <a:p>
            <a:fld id="{AE98D6A5-704E-49F7-9B62-362E8F814FE4}" type="slidenum">
              <a:rPr lang="en-IN" smtClean="0"/>
              <a:t>‹#›</a:t>
            </a:fld>
            <a:endParaRPr lang="en-IN"/>
          </a:p>
        </p:txBody>
      </p:sp>
    </p:spTree>
    <p:extLst>
      <p:ext uri="{BB962C8B-B14F-4D97-AF65-F5344CB8AC3E}">
        <p14:creationId xmlns:p14="http://schemas.microsoft.com/office/powerpoint/2010/main" val="321160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DEC75-AA17-4510-9E77-0D5DB00B838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F6BB1C0-7DD1-4373-9D4B-4455F51AF0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56AA5471-D06E-4054-A1C6-D9301B6BA9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6888121-D2AC-4244-9DB7-58BD639D3730}"/>
              </a:ext>
            </a:extLst>
          </p:cNvPr>
          <p:cNvSpPr>
            <a:spLocks noGrp="1"/>
          </p:cNvSpPr>
          <p:nvPr>
            <p:ph type="dt" sz="half" idx="10"/>
          </p:nvPr>
        </p:nvSpPr>
        <p:spPr/>
        <p:txBody>
          <a:bodyPr/>
          <a:lstStyle/>
          <a:p>
            <a:fld id="{21D83E1C-321C-4842-B35C-7BC8196E276D}" type="datetimeFigureOut">
              <a:rPr lang="en-IN" smtClean="0"/>
              <a:t>17-12-2020</a:t>
            </a:fld>
            <a:endParaRPr lang="en-IN"/>
          </a:p>
        </p:txBody>
      </p:sp>
      <p:sp>
        <p:nvSpPr>
          <p:cNvPr id="6" name="Footer Placeholder 5">
            <a:extLst>
              <a:ext uri="{FF2B5EF4-FFF2-40B4-BE49-F238E27FC236}">
                <a16:creationId xmlns:a16="http://schemas.microsoft.com/office/drawing/2014/main" id="{5FC6697F-33E3-4753-8DF3-6DF0B4645FC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0CF0B81-8558-402F-801E-D6A1A66C2339}"/>
              </a:ext>
            </a:extLst>
          </p:cNvPr>
          <p:cNvSpPr>
            <a:spLocks noGrp="1"/>
          </p:cNvSpPr>
          <p:nvPr>
            <p:ph type="sldNum" sz="quarter" idx="12"/>
          </p:nvPr>
        </p:nvSpPr>
        <p:spPr/>
        <p:txBody>
          <a:bodyPr/>
          <a:lstStyle/>
          <a:p>
            <a:fld id="{AE98D6A5-704E-49F7-9B62-362E8F814FE4}" type="slidenum">
              <a:rPr lang="en-IN" smtClean="0"/>
              <a:t>‹#›</a:t>
            </a:fld>
            <a:endParaRPr lang="en-IN"/>
          </a:p>
        </p:txBody>
      </p:sp>
    </p:spTree>
    <p:extLst>
      <p:ext uri="{BB962C8B-B14F-4D97-AF65-F5344CB8AC3E}">
        <p14:creationId xmlns:p14="http://schemas.microsoft.com/office/powerpoint/2010/main" val="2671679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ADB2D-DDEC-4C7B-8379-388E5F6D07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87CB369-C3BE-4EF1-BEB9-818A858D96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A80D29-169D-4207-B8D6-4426680E72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E82EC65-9782-4564-86CF-4607C07C91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91CBDE-9FC8-4B42-9637-DD499AE902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3845826-B179-4474-8161-069570968DEC}"/>
              </a:ext>
            </a:extLst>
          </p:cNvPr>
          <p:cNvSpPr>
            <a:spLocks noGrp="1"/>
          </p:cNvSpPr>
          <p:nvPr>
            <p:ph type="dt" sz="half" idx="10"/>
          </p:nvPr>
        </p:nvSpPr>
        <p:spPr/>
        <p:txBody>
          <a:bodyPr/>
          <a:lstStyle/>
          <a:p>
            <a:fld id="{21D83E1C-321C-4842-B35C-7BC8196E276D}" type="datetimeFigureOut">
              <a:rPr lang="en-IN" smtClean="0"/>
              <a:t>17-12-2020</a:t>
            </a:fld>
            <a:endParaRPr lang="en-IN"/>
          </a:p>
        </p:txBody>
      </p:sp>
      <p:sp>
        <p:nvSpPr>
          <p:cNvPr id="8" name="Footer Placeholder 7">
            <a:extLst>
              <a:ext uri="{FF2B5EF4-FFF2-40B4-BE49-F238E27FC236}">
                <a16:creationId xmlns:a16="http://schemas.microsoft.com/office/drawing/2014/main" id="{3E8B6A91-1FD3-4394-B900-BEE6B1A359B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AC7D221-0DBA-46F7-907C-2B9CBDE50B36}"/>
              </a:ext>
            </a:extLst>
          </p:cNvPr>
          <p:cNvSpPr>
            <a:spLocks noGrp="1"/>
          </p:cNvSpPr>
          <p:nvPr>
            <p:ph type="sldNum" sz="quarter" idx="12"/>
          </p:nvPr>
        </p:nvSpPr>
        <p:spPr/>
        <p:txBody>
          <a:bodyPr/>
          <a:lstStyle/>
          <a:p>
            <a:fld id="{AE98D6A5-704E-49F7-9B62-362E8F814FE4}" type="slidenum">
              <a:rPr lang="en-IN" smtClean="0"/>
              <a:t>‹#›</a:t>
            </a:fld>
            <a:endParaRPr lang="en-IN"/>
          </a:p>
        </p:txBody>
      </p:sp>
    </p:spTree>
    <p:extLst>
      <p:ext uri="{BB962C8B-B14F-4D97-AF65-F5344CB8AC3E}">
        <p14:creationId xmlns:p14="http://schemas.microsoft.com/office/powerpoint/2010/main" val="3014975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2516F-E1C5-486D-9A05-745C88DB00C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F9F5367-4C83-42C8-BB80-098F83B18C9B}"/>
              </a:ext>
            </a:extLst>
          </p:cNvPr>
          <p:cNvSpPr>
            <a:spLocks noGrp="1"/>
          </p:cNvSpPr>
          <p:nvPr>
            <p:ph type="dt" sz="half" idx="10"/>
          </p:nvPr>
        </p:nvSpPr>
        <p:spPr/>
        <p:txBody>
          <a:bodyPr/>
          <a:lstStyle/>
          <a:p>
            <a:fld id="{21D83E1C-321C-4842-B35C-7BC8196E276D}" type="datetimeFigureOut">
              <a:rPr lang="en-IN" smtClean="0"/>
              <a:t>17-12-2020</a:t>
            </a:fld>
            <a:endParaRPr lang="en-IN"/>
          </a:p>
        </p:txBody>
      </p:sp>
      <p:sp>
        <p:nvSpPr>
          <p:cNvPr id="4" name="Footer Placeholder 3">
            <a:extLst>
              <a:ext uri="{FF2B5EF4-FFF2-40B4-BE49-F238E27FC236}">
                <a16:creationId xmlns:a16="http://schemas.microsoft.com/office/drawing/2014/main" id="{6729F460-957A-4D96-8C7F-E4A7556B2E8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FD8ABAD-68C0-4C3B-BAB6-7811DD4A3374}"/>
              </a:ext>
            </a:extLst>
          </p:cNvPr>
          <p:cNvSpPr>
            <a:spLocks noGrp="1"/>
          </p:cNvSpPr>
          <p:nvPr>
            <p:ph type="sldNum" sz="quarter" idx="12"/>
          </p:nvPr>
        </p:nvSpPr>
        <p:spPr/>
        <p:txBody>
          <a:bodyPr/>
          <a:lstStyle/>
          <a:p>
            <a:fld id="{AE98D6A5-704E-49F7-9B62-362E8F814FE4}" type="slidenum">
              <a:rPr lang="en-IN" smtClean="0"/>
              <a:t>‹#›</a:t>
            </a:fld>
            <a:endParaRPr lang="en-IN"/>
          </a:p>
        </p:txBody>
      </p:sp>
    </p:spTree>
    <p:extLst>
      <p:ext uri="{BB962C8B-B14F-4D97-AF65-F5344CB8AC3E}">
        <p14:creationId xmlns:p14="http://schemas.microsoft.com/office/powerpoint/2010/main" val="3585128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DCA0E4-BBD2-4A1B-8C12-A1040F0FACBD}"/>
              </a:ext>
            </a:extLst>
          </p:cNvPr>
          <p:cNvSpPr>
            <a:spLocks noGrp="1"/>
          </p:cNvSpPr>
          <p:nvPr>
            <p:ph type="dt" sz="half" idx="10"/>
          </p:nvPr>
        </p:nvSpPr>
        <p:spPr/>
        <p:txBody>
          <a:bodyPr/>
          <a:lstStyle/>
          <a:p>
            <a:fld id="{21D83E1C-321C-4842-B35C-7BC8196E276D}" type="datetimeFigureOut">
              <a:rPr lang="en-IN" smtClean="0"/>
              <a:t>17-12-2020</a:t>
            </a:fld>
            <a:endParaRPr lang="en-IN"/>
          </a:p>
        </p:txBody>
      </p:sp>
      <p:sp>
        <p:nvSpPr>
          <p:cNvPr id="3" name="Footer Placeholder 2">
            <a:extLst>
              <a:ext uri="{FF2B5EF4-FFF2-40B4-BE49-F238E27FC236}">
                <a16:creationId xmlns:a16="http://schemas.microsoft.com/office/drawing/2014/main" id="{4E6FFB14-452D-4F73-A123-1E02A9C6A63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E2FD0B4-8D14-48B4-B829-AB4A27AA31E5}"/>
              </a:ext>
            </a:extLst>
          </p:cNvPr>
          <p:cNvSpPr>
            <a:spLocks noGrp="1"/>
          </p:cNvSpPr>
          <p:nvPr>
            <p:ph type="sldNum" sz="quarter" idx="12"/>
          </p:nvPr>
        </p:nvSpPr>
        <p:spPr/>
        <p:txBody>
          <a:bodyPr/>
          <a:lstStyle/>
          <a:p>
            <a:fld id="{AE98D6A5-704E-49F7-9B62-362E8F814FE4}" type="slidenum">
              <a:rPr lang="en-IN" smtClean="0"/>
              <a:t>‹#›</a:t>
            </a:fld>
            <a:endParaRPr lang="en-IN"/>
          </a:p>
        </p:txBody>
      </p:sp>
    </p:spTree>
    <p:extLst>
      <p:ext uri="{BB962C8B-B14F-4D97-AF65-F5344CB8AC3E}">
        <p14:creationId xmlns:p14="http://schemas.microsoft.com/office/powerpoint/2010/main" val="1253270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0D0F0-6298-44F0-8CE7-D72E20E4A1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FAA9D06-DA04-497E-93E4-26A661D154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D49065B-5BA1-48A3-9845-911B791DD7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94B479-B243-4729-9440-956810993A39}"/>
              </a:ext>
            </a:extLst>
          </p:cNvPr>
          <p:cNvSpPr>
            <a:spLocks noGrp="1"/>
          </p:cNvSpPr>
          <p:nvPr>
            <p:ph type="dt" sz="half" idx="10"/>
          </p:nvPr>
        </p:nvSpPr>
        <p:spPr/>
        <p:txBody>
          <a:bodyPr/>
          <a:lstStyle/>
          <a:p>
            <a:fld id="{21D83E1C-321C-4842-B35C-7BC8196E276D}" type="datetimeFigureOut">
              <a:rPr lang="en-IN" smtClean="0"/>
              <a:t>17-12-2020</a:t>
            </a:fld>
            <a:endParaRPr lang="en-IN"/>
          </a:p>
        </p:txBody>
      </p:sp>
      <p:sp>
        <p:nvSpPr>
          <p:cNvPr id="6" name="Footer Placeholder 5">
            <a:extLst>
              <a:ext uri="{FF2B5EF4-FFF2-40B4-BE49-F238E27FC236}">
                <a16:creationId xmlns:a16="http://schemas.microsoft.com/office/drawing/2014/main" id="{44403EDD-4C27-463F-AA6B-D24E0A6400F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E2482B-412D-444B-8292-D3ABF60B696A}"/>
              </a:ext>
            </a:extLst>
          </p:cNvPr>
          <p:cNvSpPr>
            <a:spLocks noGrp="1"/>
          </p:cNvSpPr>
          <p:nvPr>
            <p:ph type="sldNum" sz="quarter" idx="12"/>
          </p:nvPr>
        </p:nvSpPr>
        <p:spPr/>
        <p:txBody>
          <a:bodyPr/>
          <a:lstStyle/>
          <a:p>
            <a:fld id="{AE98D6A5-704E-49F7-9B62-362E8F814FE4}" type="slidenum">
              <a:rPr lang="en-IN" smtClean="0"/>
              <a:t>‹#›</a:t>
            </a:fld>
            <a:endParaRPr lang="en-IN"/>
          </a:p>
        </p:txBody>
      </p:sp>
    </p:spTree>
    <p:extLst>
      <p:ext uri="{BB962C8B-B14F-4D97-AF65-F5344CB8AC3E}">
        <p14:creationId xmlns:p14="http://schemas.microsoft.com/office/powerpoint/2010/main" val="1188649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7F441-1C60-4D5B-8937-C382FFE085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F2A0D17-A790-4E2D-B580-5E4E03409D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7FD9985-B54C-45C9-BF3F-AEF04E2A68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A9F1EE-24A7-450E-BA11-F058E221C2C9}"/>
              </a:ext>
            </a:extLst>
          </p:cNvPr>
          <p:cNvSpPr>
            <a:spLocks noGrp="1"/>
          </p:cNvSpPr>
          <p:nvPr>
            <p:ph type="dt" sz="half" idx="10"/>
          </p:nvPr>
        </p:nvSpPr>
        <p:spPr/>
        <p:txBody>
          <a:bodyPr/>
          <a:lstStyle/>
          <a:p>
            <a:fld id="{21D83E1C-321C-4842-B35C-7BC8196E276D}" type="datetimeFigureOut">
              <a:rPr lang="en-IN" smtClean="0"/>
              <a:t>17-12-2020</a:t>
            </a:fld>
            <a:endParaRPr lang="en-IN"/>
          </a:p>
        </p:txBody>
      </p:sp>
      <p:sp>
        <p:nvSpPr>
          <p:cNvPr id="6" name="Footer Placeholder 5">
            <a:extLst>
              <a:ext uri="{FF2B5EF4-FFF2-40B4-BE49-F238E27FC236}">
                <a16:creationId xmlns:a16="http://schemas.microsoft.com/office/drawing/2014/main" id="{4D157F5D-A73B-45F0-ADD3-3EDDCB01FD6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68E52F5-7667-4395-9DF2-6C7F8BD20876}"/>
              </a:ext>
            </a:extLst>
          </p:cNvPr>
          <p:cNvSpPr>
            <a:spLocks noGrp="1"/>
          </p:cNvSpPr>
          <p:nvPr>
            <p:ph type="sldNum" sz="quarter" idx="12"/>
          </p:nvPr>
        </p:nvSpPr>
        <p:spPr/>
        <p:txBody>
          <a:bodyPr/>
          <a:lstStyle/>
          <a:p>
            <a:fld id="{AE98D6A5-704E-49F7-9B62-362E8F814FE4}" type="slidenum">
              <a:rPr lang="en-IN" smtClean="0"/>
              <a:t>‹#›</a:t>
            </a:fld>
            <a:endParaRPr lang="en-IN"/>
          </a:p>
        </p:txBody>
      </p:sp>
    </p:spTree>
    <p:extLst>
      <p:ext uri="{BB962C8B-B14F-4D97-AF65-F5344CB8AC3E}">
        <p14:creationId xmlns:p14="http://schemas.microsoft.com/office/powerpoint/2010/main" val="1659178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7A28E-6222-42BA-AA0F-9B63154F9C4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F4D9260-A225-474F-8A5F-7A85674E94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BFE7EB2-BEB6-466C-AD47-E007C257821D}"/>
              </a:ext>
            </a:extLst>
          </p:cNvPr>
          <p:cNvSpPr>
            <a:spLocks noGrp="1"/>
          </p:cNvSpPr>
          <p:nvPr>
            <p:ph type="dt" sz="half" idx="10"/>
          </p:nvPr>
        </p:nvSpPr>
        <p:spPr/>
        <p:txBody>
          <a:bodyPr/>
          <a:lstStyle/>
          <a:p>
            <a:fld id="{21D83E1C-321C-4842-B35C-7BC8196E276D}" type="datetimeFigureOut">
              <a:rPr lang="en-IN" smtClean="0"/>
              <a:t>17-12-2020</a:t>
            </a:fld>
            <a:endParaRPr lang="en-IN"/>
          </a:p>
        </p:txBody>
      </p:sp>
      <p:sp>
        <p:nvSpPr>
          <p:cNvPr id="5" name="Footer Placeholder 4">
            <a:extLst>
              <a:ext uri="{FF2B5EF4-FFF2-40B4-BE49-F238E27FC236}">
                <a16:creationId xmlns:a16="http://schemas.microsoft.com/office/drawing/2014/main" id="{9934C3FE-3594-42F4-992F-5258C57B54C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B84F67F-1701-4115-90C6-42AE49EB7992}"/>
              </a:ext>
            </a:extLst>
          </p:cNvPr>
          <p:cNvSpPr>
            <a:spLocks noGrp="1"/>
          </p:cNvSpPr>
          <p:nvPr>
            <p:ph type="sldNum" sz="quarter" idx="12"/>
          </p:nvPr>
        </p:nvSpPr>
        <p:spPr/>
        <p:txBody>
          <a:bodyPr/>
          <a:lstStyle/>
          <a:p>
            <a:fld id="{AE98D6A5-704E-49F7-9B62-362E8F814FE4}" type="slidenum">
              <a:rPr lang="en-IN" smtClean="0"/>
              <a:t>‹#›</a:t>
            </a:fld>
            <a:endParaRPr lang="en-IN"/>
          </a:p>
        </p:txBody>
      </p:sp>
    </p:spTree>
    <p:extLst>
      <p:ext uri="{BB962C8B-B14F-4D97-AF65-F5344CB8AC3E}">
        <p14:creationId xmlns:p14="http://schemas.microsoft.com/office/powerpoint/2010/main" val="3416070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119F15-BD0A-47C8-9006-67477D80C9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C28810B-DB49-4EBD-8CF4-0B5833F4E9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7EDF1A7-BFCF-4662-B72E-A2D63DF53EBC}"/>
              </a:ext>
            </a:extLst>
          </p:cNvPr>
          <p:cNvSpPr>
            <a:spLocks noGrp="1"/>
          </p:cNvSpPr>
          <p:nvPr>
            <p:ph type="dt" sz="half" idx="10"/>
          </p:nvPr>
        </p:nvSpPr>
        <p:spPr/>
        <p:txBody>
          <a:bodyPr/>
          <a:lstStyle/>
          <a:p>
            <a:fld id="{21D83E1C-321C-4842-B35C-7BC8196E276D}" type="datetimeFigureOut">
              <a:rPr lang="en-IN" smtClean="0"/>
              <a:t>17-12-2020</a:t>
            </a:fld>
            <a:endParaRPr lang="en-IN"/>
          </a:p>
        </p:txBody>
      </p:sp>
      <p:sp>
        <p:nvSpPr>
          <p:cNvPr id="5" name="Footer Placeholder 4">
            <a:extLst>
              <a:ext uri="{FF2B5EF4-FFF2-40B4-BE49-F238E27FC236}">
                <a16:creationId xmlns:a16="http://schemas.microsoft.com/office/drawing/2014/main" id="{B602C978-681E-41C2-AF46-A69FABCAD3F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EBBEC55-D693-43F8-B7BB-83720FA0FB58}"/>
              </a:ext>
            </a:extLst>
          </p:cNvPr>
          <p:cNvSpPr>
            <a:spLocks noGrp="1"/>
          </p:cNvSpPr>
          <p:nvPr>
            <p:ph type="sldNum" sz="quarter" idx="12"/>
          </p:nvPr>
        </p:nvSpPr>
        <p:spPr/>
        <p:txBody>
          <a:bodyPr/>
          <a:lstStyle/>
          <a:p>
            <a:fld id="{AE98D6A5-704E-49F7-9B62-362E8F814FE4}" type="slidenum">
              <a:rPr lang="en-IN" smtClean="0"/>
              <a:t>‹#›</a:t>
            </a:fld>
            <a:endParaRPr lang="en-IN"/>
          </a:p>
        </p:txBody>
      </p:sp>
    </p:spTree>
    <p:extLst>
      <p:ext uri="{BB962C8B-B14F-4D97-AF65-F5344CB8AC3E}">
        <p14:creationId xmlns:p14="http://schemas.microsoft.com/office/powerpoint/2010/main" val="2973385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1AB43A-3EA3-4828-8AA3-1DC7EFA4E9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F5B7A68-6875-4947-8FA2-D05C70F864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77C32B2-B26D-4DC6-8A36-0A557125AE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D83E1C-321C-4842-B35C-7BC8196E276D}" type="datetimeFigureOut">
              <a:rPr lang="en-IN" smtClean="0"/>
              <a:t>17-12-2020</a:t>
            </a:fld>
            <a:endParaRPr lang="en-IN"/>
          </a:p>
        </p:txBody>
      </p:sp>
      <p:sp>
        <p:nvSpPr>
          <p:cNvPr id="5" name="Footer Placeholder 4">
            <a:extLst>
              <a:ext uri="{FF2B5EF4-FFF2-40B4-BE49-F238E27FC236}">
                <a16:creationId xmlns:a16="http://schemas.microsoft.com/office/drawing/2014/main" id="{48E5DF15-6354-4FCA-B210-3E5865ED91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0F1AB1E3-F7C4-43C9-ABF4-1CDEEBF9DA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98D6A5-704E-49F7-9B62-362E8F814FE4}" type="slidenum">
              <a:rPr lang="en-IN" smtClean="0"/>
              <a:t>‹#›</a:t>
            </a:fld>
            <a:endParaRPr lang="en-IN"/>
          </a:p>
        </p:txBody>
      </p:sp>
    </p:spTree>
    <p:extLst>
      <p:ext uri="{BB962C8B-B14F-4D97-AF65-F5344CB8AC3E}">
        <p14:creationId xmlns:p14="http://schemas.microsoft.com/office/powerpoint/2010/main" val="6267133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22F26-2D52-47EA-8649-3A66A01D50F7}"/>
              </a:ext>
            </a:extLst>
          </p:cNvPr>
          <p:cNvSpPr>
            <a:spLocks noGrp="1"/>
          </p:cNvSpPr>
          <p:nvPr>
            <p:ph type="ctrTitle"/>
          </p:nvPr>
        </p:nvSpPr>
        <p:spPr>
          <a:xfrm>
            <a:off x="1524000" y="1122363"/>
            <a:ext cx="9144000" cy="2442472"/>
          </a:xfrm>
        </p:spPr>
        <p:txBody>
          <a:bodyPr>
            <a:normAutofit fontScale="90000"/>
          </a:bodyPr>
          <a:lstStyle/>
          <a:p>
            <a:r>
              <a:rPr lang="en-US" dirty="0"/>
              <a:t>REVIEW ARTICLE</a:t>
            </a:r>
            <a:br>
              <a:rPr lang="en-US" dirty="0"/>
            </a:br>
            <a:br>
              <a:rPr lang="en-US" dirty="0"/>
            </a:br>
            <a:r>
              <a:rPr lang="en-US" dirty="0"/>
              <a:t>JOURNAL CLUB ON 17/12/2020</a:t>
            </a:r>
            <a:endParaRPr lang="en-IN" dirty="0"/>
          </a:p>
        </p:txBody>
      </p:sp>
      <p:sp>
        <p:nvSpPr>
          <p:cNvPr id="3" name="Subtitle 2">
            <a:extLst>
              <a:ext uri="{FF2B5EF4-FFF2-40B4-BE49-F238E27FC236}">
                <a16:creationId xmlns:a16="http://schemas.microsoft.com/office/drawing/2014/main" id="{3DD2953B-D97A-4223-B609-A27E8BE70B4A}"/>
              </a:ext>
            </a:extLst>
          </p:cNvPr>
          <p:cNvSpPr>
            <a:spLocks noGrp="1"/>
          </p:cNvSpPr>
          <p:nvPr>
            <p:ph type="subTitle" idx="1"/>
          </p:nvPr>
        </p:nvSpPr>
        <p:spPr>
          <a:xfrm>
            <a:off x="1524000" y="4276381"/>
            <a:ext cx="9144000" cy="1554576"/>
          </a:xfrm>
        </p:spPr>
        <p:txBody>
          <a:bodyPr>
            <a:normAutofit/>
          </a:bodyPr>
          <a:lstStyle/>
          <a:p>
            <a:r>
              <a:rPr lang="en-US" sz="3200" dirty="0"/>
              <a:t>                     SANJU S </a:t>
            </a:r>
          </a:p>
          <a:p>
            <a:r>
              <a:rPr lang="en-US" sz="3200" dirty="0"/>
              <a:t>              JR 1</a:t>
            </a:r>
            <a:endParaRPr lang="en-IN" sz="3200" dirty="0"/>
          </a:p>
        </p:txBody>
      </p:sp>
    </p:spTree>
    <p:extLst>
      <p:ext uri="{BB962C8B-B14F-4D97-AF65-F5344CB8AC3E}">
        <p14:creationId xmlns:p14="http://schemas.microsoft.com/office/powerpoint/2010/main" val="3578444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00F936-BD89-4CCB-A567-4D01B4FF5B31}"/>
              </a:ext>
            </a:extLst>
          </p:cNvPr>
          <p:cNvSpPr>
            <a:spLocks noGrp="1"/>
          </p:cNvSpPr>
          <p:nvPr>
            <p:ph type="title"/>
          </p:nvPr>
        </p:nvSpPr>
        <p:spPr/>
        <p:txBody>
          <a:bodyPr>
            <a:normAutofit fontScale="90000"/>
          </a:bodyPr>
          <a:lstStyle/>
          <a:p>
            <a:r>
              <a:rPr lang="en-US" dirty="0"/>
              <a:t>REVIEW ARTICLE </a:t>
            </a:r>
            <a:br>
              <a:rPr lang="en-US" dirty="0"/>
            </a:br>
            <a:br>
              <a:rPr lang="en-US" dirty="0"/>
            </a:br>
            <a:r>
              <a:rPr lang="en-US" dirty="0"/>
              <a:t>CAUSES AND SECONDARY PREVENTION OF ACUTE ISCHEMIC STROKE IN ADULTS .</a:t>
            </a:r>
            <a:endParaRPr lang="en-IN" dirty="0"/>
          </a:p>
        </p:txBody>
      </p:sp>
      <p:sp>
        <p:nvSpPr>
          <p:cNvPr id="5" name="Text Placeholder 4">
            <a:extLst>
              <a:ext uri="{FF2B5EF4-FFF2-40B4-BE49-F238E27FC236}">
                <a16:creationId xmlns:a16="http://schemas.microsoft.com/office/drawing/2014/main" id="{6E871A20-CABD-4B68-B428-544BD88CBBAF}"/>
              </a:ext>
            </a:extLst>
          </p:cNvPr>
          <p:cNvSpPr>
            <a:spLocks noGrp="1"/>
          </p:cNvSpPr>
          <p:nvPr>
            <p:ph type="body" idx="1"/>
          </p:nvPr>
        </p:nvSpPr>
        <p:spPr>
          <a:xfrm>
            <a:off x="831850" y="5148261"/>
            <a:ext cx="10515600" cy="941389"/>
          </a:xfrm>
        </p:spPr>
        <p:txBody>
          <a:bodyPr/>
          <a:lstStyle/>
          <a:p>
            <a:r>
              <a:rPr lang="en-US" dirty="0"/>
              <a:t>PUBLISHED BY MARIT JENSEN IN SEPTEMBER 2019</a:t>
            </a:r>
            <a:endParaRPr lang="en-IN" dirty="0"/>
          </a:p>
        </p:txBody>
      </p:sp>
    </p:spTree>
    <p:extLst>
      <p:ext uri="{BB962C8B-B14F-4D97-AF65-F5344CB8AC3E}">
        <p14:creationId xmlns:p14="http://schemas.microsoft.com/office/powerpoint/2010/main" val="3033987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D6A1C-F89C-4417-BA6D-E48749560148}"/>
              </a:ext>
            </a:extLst>
          </p:cNvPr>
          <p:cNvSpPr>
            <a:spLocks noGrp="1"/>
          </p:cNvSpPr>
          <p:nvPr>
            <p:ph type="title"/>
          </p:nvPr>
        </p:nvSpPr>
        <p:spPr>
          <a:xfrm>
            <a:off x="838200" y="365126"/>
            <a:ext cx="10515600" cy="893832"/>
          </a:xfrm>
        </p:spPr>
        <p:txBody>
          <a:bodyPr/>
          <a:lstStyle/>
          <a:p>
            <a:r>
              <a:rPr lang="en-US" dirty="0"/>
              <a:t>INTRODUCTION </a:t>
            </a:r>
            <a:endParaRPr lang="en-IN" dirty="0"/>
          </a:p>
        </p:txBody>
      </p:sp>
      <p:sp>
        <p:nvSpPr>
          <p:cNvPr id="3" name="Content Placeholder 2">
            <a:extLst>
              <a:ext uri="{FF2B5EF4-FFF2-40B4-BE49-F238E27FC236}">
                <a16:creationId xmlns:a16="http://schemas.microsoft.com/office/drawing/2014/main" id="{69292D57-D995-467E-9CF8-684B1C79BEDE}"/>
              </a:ext>
            </a:extLst>
          </p:cNvPr>
          <p:cNvSpPr>
            <a:spLocks noGrp="1"/>
          </p:cNvSpPr>
          <p:nvPr>
            <p:ph idx="1"/>
          </p:nvPr>
        </p:nvSpPr>
        <p:spPr>
          <a:xfrm>
            <a:off x="838200" y="1690689"/>
            <a:ext cx="10515600" cy="4935398"/>
          </a:xfrm>
        </p:spPr>
        <p:txBody>
          <a:bodyPr>
            <a:normAutofit fontScale="92500"/>
          </a:bodyPr>
          <a:lstStyle/>
          <a:p>
            <a:r>
              <a:rPr lang="en-US" dirty="0"/>
              <a:t> Stroke remains one of the leading causes of death and disability worldwide</a:t>
            </a:r>
          </a:p>
          <a:p>
            <a:r>
              <a:rPr lang="en-US" dirty="0"/>
              <a:t> There are two main types of stroke: ischemic and hemorrhagic strokes.</a:t>
            </a:r>
          </a:p>
          <a:p>
            <a:r>
              <a:rPr lang="en-US" dirty="0"/>
              <a:t> Ischemic strokes are more frequent and caused by a disruption of blood supply to certain brain regions leading to lack of oxygen and subsequent loss of function and death of brain tissue.</a:t>
            </a:r>
          </a:p>
          <a:p>
            <a:r>
              <a:rPr lang="en-US" dirty="0"/>
              <a:t> The causes of ischemic stroke include thromboembolic, atherothrombotic, micro angiopathic, and hemodynamic mechanisms.</a:t>
            </a:r>
          </a:p>
          <a:p>
            <a:r>
              <a:rPr lang="en-US" dirty="0"/>
              <a:t> Stroke survivors are at increased risk of a recurrent stroke. Effective secondary prevention includes antiplatelet therapy, anticoagulation, and control of causal risk factors, and should be targeted to the underlying mechanism. </a:t>
            </a:r>
          </a:p>
          <a:p>
            <a:pPr marL="0" indent="0">
              <a:buNone/>
            </a:pPr>
            <a:endParaRPr lang="en-IN" dirty="0"/>
          </a:p>
        </p:txBody>
      </p:sp>
    </p:spTree>
    <p:extLst>
      <p:ext uri="{BB962C8B-B14F-4D97-AF65-F5344CB8AC3E}">
        <p14:creationId xmlns:p14="http://schemas.microsoft.com/office/powerpoint/2010/main" val="664913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22C97-C4E4-4051-987C-D261B80E6C63}"/>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02DE2996-4897-4CBB-BA50-4B369B15BCCE}"/>
              </a:ext>
            </a:extLst>
          </p:cNvPr>
          <p:cNvSpPr>
            <a:spLocks noGrp="1"/>
          </p:cNvSpPr>
          <p:nvPr>
            <p:ph idx="1"/>
          </p:nvPr>
        </p:nvSpPr>
        <p:spPr/>
        <p:txBody>
          <a:bodyPr/>
          <a:lstStyle/>
          <a:p>
            <a:r>
              <a:rPr lang="en-US" dirty="0"/>
              <a:t>Causes of stroke are largely attributable to age-dependent cardiovascular diseases and risk factors, and treatment of these risk factors is crucial in secondary prevention.</a:t>
            </a:r>
          </a:p>
          <a:p>
            <a:r>
              <a:rPr lang="en-US" dirty="0"/>
              <a:t>In younger stroke patients (&lt; 45 years) , the proportion of the patients with other rare cause is higher than in the  total stroke population . Therefore this patient need specific attention and diagnostic evaluation  </a:t>
            </a:r>
            <a:endParaRPr lang="en-IN" dirty="0"/>
          </a:p>
        </p:txBody>
      </p:sp>
    </p:spTree>
    <p:extLst>
      <p:ext uri="{BB962C8B-B14F-4D97-AF65-F5344CB8AC3E}">
        <p14:creationId xmlns:p14="http://schemas.microsoft.com/office/powerpoint/2010/main" val="546071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09E55-6663-4C62-978B-9E54E0F6C1B3}"/>
              </a:ext>
            </a:extLst>
          </p:cNvPr>
          <p:cNvSpPr>
            <a:spLocks noGrp="1"/>
          </p:cNvSpPr>
          <p:nvPr>
            <p:ph type="title"/>
          </p:nvPr>
        </p:nvSpPr>
        <p:spPr/>
        <p:txBody>
          <a:bodyPr/>
          <a:lstStyle/>
          <a:p>
            <a:r>
              <a:rPr lang="en-US" dirty="0"/>
              <a:t>EPIDEMIOLOGY</a:t>
            </a:r>
            <a:endParaRPr lang="en-IN" dirty="0"/>
          </a:p>
        </p:txBody>
      </p:sp>
      <p:sp>
        <p:nvSpPr>
          <p:cNvPr id="3" name="Content Placeholder 2">
            <a:extLst>
              <a:ext uri="{FF2B5EF4-FFF2-40B4-BE49-F238E27FC236}">
                <a16:creationId xmlns:a16="http://schemas.microsoft.com/office/drawing/2014/main" id="{E10CC836-2079-471F-864E-E493F7D415D7}"/>
              </a:ext>
            </a:extLst>
          </p:cNvPr>
          <p:cNvSpPr>
            <a:spLocks noGrp="1"/>
          </p:cNvSpPr>
          <p:nvPr>
            <p:ph idx="1"/>
          </p:nvPr>
        </p:nvSpPr>
        <p:spPr/>
        <p:txBody>
          <a:bodyPr>
            <a:normAutofit/>
          </a:bodyPr>
          <a:lstStyle/>
          <a:p>
            <a:r>
              <a:rPr lang="en-US" dirty="0"/>
              <a:t> In 2016, the incidence of stroke worldwide was 13.7 million, and 5.5 million people died from stroke. Based on these data, stroke was the second largest cause of death globally after ischemic heart disease. Fewer women than men died as a result of stroke. Of the 13.7 million new strokes each year, over 9.5 million (69.9%) were ischemic strokes.</a:t>
            </a:r>
          </a:p>
          <a:p>
            <a:r>
              <a:rPr lang="en-US" dirty="0"/>
              <a:t> In total, 2.7 million people died from ischemic stroke and there were 51.9 million disability-adjusted life years due to ischemic stroke.  age is a significant risk factor for the occurrence of stroke. The observation is mainly attributable to higher prevalence of cardiovascular risk factors with increasing age.</a:t>
            </a:r>
            <a:endParaRPr lang="en-IN" dirty="0"/>
          </a:p>
        </p:txBody>
      </p:sp>
    </p:spTree>
    <p:extLst>
      <p:ext uri="{BB962C8B-B14F-4D97-AF65-F5344CB8AC3E}">
        <p14:creationId xmlns:p14="http://schemas.microsoft.com/office/powerpoint/2010/main" val="2776778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053EE-60EF-4EB8-A94A-B7254E28AAE8}"/>
              </a:ext>
            </a:extLst>
          </p:cNvPr>
          <p:cNvSpPr>
            <a:spLocks noGrp="1"/>
          </p:cNvSpPr>
          <p:nvPr>
            <p:ph type="title"/>
          </p:nvPr>
        </p:nvSpPr>
        <p:spPr/>
        <p:txBody>
          <a:bodyPr/>
          <a:lstStyle/>
          <a:p>
            <a:r>
              <a:rPr lang="en-US" dirty="0"/>
              <a:t>TYPES OF BRAIN INFARCTION </a:t>
            </a:r>
            <a:endParaRPr lang="en-IN" dirty="0"/>
          </a:p>
        </p:txBody>
      </p:sp>
      <p:sp>
        <p:nvSpPr>
          <p:cNvPr id="3" name="Content Placeholder 2">
            <a:extLst>
              <a:ext uri="{FF2B5EF4-FFF2-40B4-BE49-F238E27FC236}">
                <a16:creationId xmlns:a16="http://schemas.microsoft.com/office/drawing/2014/main" id="{E4DCA082-EC50-43AD-9F47-0D6DFE22F457}"/>
              </a:ext>
            </a:extLst>
          </p:cNvPr>
          <p:cNvSpPr>
            <a:spLocks noGrp="1"/>
          </p:cNvSpPr>
          <p:nvPr>
            <p:ph idx="1"/>
          </p:nvPr>
        </p:nvSpPr>
        <p:spPr/>
        <p:txBody>
          <a:bodyPr>
            <a:normAutofit/>
          </a:bodyPr>
          <a:lstStyle/>
          <a:p>
            <a:r>
              <a:rPr lang="en-US" dirty="0"/>
              <a:t> </a:t>
            </a:r>
            <a:r>
              <a:rPr lang="en-US" b="1" u="sng" dirty="0">
                <a:solidFill>
                  <a:srgbClr val="FF0000"/>
                </a:solidFill>
              </a:rPr>
              <a:t>Territorial Infarct  :</a:t>
            </a:r>
            <a:r>
              <a:rPr lang="en-US" dirty="0"/>
              <a:t>Occlusion of a larger brain artery causes a territorial infarction, i.e., the death of the brain tissue supplied by the occluded artery. In most cases, such infarctions are caused by thromboembolism with thrombi stemming from larger upstream arteries, e.g., the carotid artery, or the heart. </a:t>
            </a:r>
          </a:p>
          <a:p>
            <a:r>
              <a:rPr lang="en-US" dirty="0"/>
              <a:t> The middle cerebral artery territory is the most commonly affected territory due to the direct flow from the internal carotid artery . Patients with territorial kinds of infarcts often present with severe neurological syndromes .</a:t>
            </a:r>
            <a:endParaRPr lang="en-IN" dirty="0"/>
          </a:p>
        </p:txBody>
      </p:sp>
    </p:spTree>
    <p:extLst>
      <p:ext uri="{BB962C8B-B14F-4D97-AF65-F5344CB8AC3E}">
        <p14:creationId xmlns:p14="http://schemas.microsoft.com/office/powerpoint/2010/main" val="51958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310A9-647B-4A4B-9066-79D47B5C0529}"/>
              </a:ext>
            </a:extLst>
          </p:cNvPr>
          <p:cNvSpPr>
            <a:spLocks noGrp="1"/>
          </p:cNvSpPr>
          <p:nvPr>
            <p:ph type="title"/>
          </p:nvPr>
        </p:nvSpPr>
        <p:spPr>
          <a:xfrm>
            <a:off x="838200" y="365126"/>
            <a:ext cx="10515600" cy="761310"/>
          </a:xfrm>
        </p:spPr>
        <p:txBody>
          <a:bodyPr/>
          <a:lstStyle/>
          <a:p>
            <a:r>
              <a:rPr lang="en-US" dirty="0"/>
              <a:t>LACUNAR INFARCT </a:t>
            </a:r>
            <a:endParaRPr lang="en-IN" dirty="0"/>
          </a:p>
        </p:txBody>
      </p:sp>
      <p:sp>
        <p:nvSpPr>
          <p:cNvPr id="3" name="Content Placeholder 2">
            <a:extLst>
              <a:ext uri="{FF2B5EF4-FFF2-40B4-BE49-F238E27FC236}">
                <a16:creationId xmlns:a16="http://schemas.microsoft.com/office/drawing/2014/main" id="{8E3B2AC4-B90D-4C20-B788-490F8BF5350E}"/>
              </a:ext>
            </a:extLst>
          </p:cNvPr>
          <p:cNvSpPr>
            <a:spLocks noGrp="1"/>
          </p:cNvSpPr>
          <p:nvPr>
            <p:ph idx="1"/>
          </p:nvPr>
        </p:nvSpPr>
        <p:spPr>
          <a:xfrm>
            <a:off x="838200" y="1126436"/>
            <a:ext cx="10515600" cy="5050527"/>
          </a:xfrm>
        </p:spPr>
        <p:txBody>
          <a:bodyPr>
            <a:normAutofit lnSpcReduction="10000"/>
          </a:bodyPr>
          <a:lstStyle/>
          <a:p>
            <a:r>
              <a:rPr lang="en-IN" dirty="0"/>
              <a:t>Lacunar infarcts are small (&lt; 15mm )non cortical infarcts  </a:t>
            </a:r>
            <a:r>
              <a:rPr lang="en-US" dirty="0"/>
              <a:t>They are most commonly located in the deep nuclei of the brain (putamen, thalamus, and caudate) as well as the pons or the posterior limb of  internal capsule. </a:t>
            </a:r>
          </a:p>
          <a:p>
            <a:r>
              <a:rPr lang="en-US" dirty="0"/>
              <a:t>It is assumed that lacunar strokes are mostly caused by an occlusion of small penetrating arteries due to </a:t>
            </a:r>
            <a:r>
              <a:rPr lang="en-US" dirty="0" err="1"/>
              <a:t>lipohyalinosis</a:t>
            </a:r>
            <a:r>
              <a:rPr lang="en-US" dirty="0"/>
              <a:t> and </a:t>
            </a:r>
            <a:r>
              <a:rPr lang="en-US" dirty="0" err="1"/>
              <a:t>microatheroma</a:t>
            </a:r>
            <a:r>
              <a:rPr lang="en-US" dirty="0"/>
              <a:t>, which is in line with the high prevalence of risk factors such as arterial hypertension and diabetes mellitus in these patients.</a:t>
            </a:r>
          </a:p>
          <a:p>
            <a:r>
              <a:rPr lang="en-US" dirty="0"/>
              <a:t> However, thromboembolism might also be a cause of occlusion of small penetrating arteries resulting in lacunar infarction, and patients with lacunar infarcts benefit from intravenous thrombolysis as well as patients with other stroke types.</a:t>
            </a:r>
            <a:endParaRPr lang="en-IN" dirty="0"/>
          </a:p>
        </p:txBody>
      </p:sp>
    </p:spTree>
    <p:extLst>
      <p:ext uri="{BB962C8B-B14F-4D97-AF65-F5344CB8AC3E}">
        <p14:creationId xmlns:p14="http://schemas.microsoft.com/office/powerpoint/2010/main" val="340803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E7684-124D-4098-8FDD-87B618761865}"/>
              </a:ext>
            </a:extLst>
          </p:cNvPr>
          <p:cNvSpPr>
            <a:spLocks noGrp="1"/>
          </p:cNvSpPr>
          <p:nvPr>
            <p:ph type="title"/>
          </p:nvPr>
        </p:nvSpPr>
        <p:spPr>
          <a:xfrm>
            <a:off x="838200" y="365125"/>
            <a:ext cx="10515600" cy="522771"/>
          </a:xfrm>
        </p:spPr>
        <p:txBody>
          <a:bodyPr>
            <a:normAutofit fontScale="90000"/>
          </a:bodyPr>
          <a:lstStyle/>
          <a:p>
            <a:r>
              <a:rPr lang="en-US" dirty="0"/>
              <a:t>HEMODYNAMIC INFARCT </a:t>
            </a:r>
            <a:endParaRPr lang="en-IN" dirty="0"/>
          </a:p>
        </p:txBody>
      </p:sp>
      <p:sp>
        <p:nvSpPr>
          <p:cNvPr id="3" name="Content Placeholder 2">
            <a:extLst>
              <a:ext uri="{FF2B5EF4-FFF2-40B4-BE49-F238E27FC236}">
                <a16:creationId xmlns:a16="http://schemas.microsoft.com/office/drawing/2014/main" id="{ABB948FB-526E-4C3F-8032-34545E6386E7}"/>
              </a:ext>
            </a:extLst>
          </p:cNvPr>
          <p:cNvSpPr>
            <a:spLocks noGrp="1"/>
          </p:cNvSpPr>
          <p:nvPr>
            <p:ph idx="1"/>
          </p:nvPr>
        </p:nvSpPr>
        <p:spPr>
          <a:xfrm>
            <a:off x="838200" y="1298713"/>
            <a:ext cx="10515600" cy="4878250"/>
          </a:xfrm>
        </p:spPr>
        <p:txBody>
          <a:bodyPr>
            <a:normAutofit/>
          </a:bodyPr>
          <a:lstStyle/>
          <a:p>
            <a:r>
              <a:rPr lang="en-US" dirty="0"/>
              <a:t>A hemodynamic stroke is a rare cause of stroke attributable to hypoperfusion of the brain .</a:t>
            </a:r>
          </a:p>
          <a:p>
            <a:r>
              <a:rPr lang="en-US" dirty="0"/>
              <a:t> Hypoperfusion can be caused by severe local obstruction of an artery, such as carotid or vertebral stenosis, or by a systemic disease such as heart failure or cardiac arrest, or by the combination of both.</a:t>
            </a:r>
          </a:p>
          <a:p>
            <a:r>
              <a:rPr lang="en-US" dirty="0"/>
              <a:t>The difference between hemodynamic strokes from other stroke subtypes is that ischemia occurs in an area of the brain that is at a distance from the blocked vessel. The clinical presentation of these patients often does not differ from those with other stroke subtypes. </a:t>
            </a:r>
            <a:r>
              <a:rPr lang="en-US" dirty="0" err="1"/>
              <a:t>But,there</a:t>
            </a:r>
            <a:r>
              <a:rPr lang="en-US" dirty="0"/>
              <a:t> might be precipitating circumstances of symptoms, e.g., orthostasis, hypotension, or cardiac </a:t>
            </a:r>
            <a:r>
              <a:rPr lang="en-US" dirty="0" err="1"/>
              <a:t>arrythemia</a:t>
            </a:r>
            <a:r>
              <a:rPr lang="en-US" dirty="0"/>
              <a:t>. </a:t>
            </a:r>
            <a:endParaRPr lang="en-IN" dirty="0"/>
          </a:p>
        </p:txBody>
      </p:sp>
    </p:spTree>
    <p:extLst>
      <p:ext uri="{BB962C8B-B14F-4D97-AF65-F5344CB8AC3E}">
        <p14:creationId xmlns:p14="http://schemas.microsoft.com/office/powerpoint/2010/main" val="1653612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F48E5-5031-4B33-B097-606F952C8E00}"/>
              </a:ext>
            </a:extLst>
          </p:cNvPr>
          <p:cNvSpPr>
            <a:spLocks noGrp="1"/>
          </p:cNvSpPr>
          <p:nvPr>
            <p:ph type="title"/>
          </p:nvPr>
        </p:nvSpPr>
        <p:spPr/>
        <p:txBody>
          <a:bodyPr/>
          <a:lstStyle/>
          <a:p>
            <a:r>
              <a:rPr lang="en-US" dirty="0"/>
              <a:t>TRANSIENT ISCHEMIC ATTACK </a:t>
            </a:r>
            <a:endParaRPr lang="en-IN" dirty="0"/>
          </a:p>
        </p:txBody>
      </p:sp>
      <p:sp>
        <p:nvSpPr>
          <p:cNvPr id="3" name="Content Placeholder 2">
            <a:extLst>
              <a:ext uri="{FF2B5EF4-FFF2-40B4-BE49-F238E27FC236}">
                <a16:creationId xmlns:a16="http://schemas.microsoft.com/office/drawing/2014/main" id="{79503841-2334-4B88-9798-F29ADB96E10F}"/>
              </a:ext>
            </a:extLst>
          </p:cNvPr>
          <p:cNvSpPr>
            <a:spLocks noGrp="1"/>
          </p:cNvSpPr>
          <p:nvPr>
            <p:ph idx="1"/>
          </p:nvPr>
        </p:nvSpPr>
        <p:spPr/>
        <p:txBody>
          <a:bodyPr/>
          <a:lstStyle/>
          <a:p>
            <a:r>
              <a:rPr lang="en-US" dirty="0"/>
              <a:t>A transient ischemic attack (TIA) is a brief episode of neurological symptoms caused by a focal cerebral ischemia. </a:t>
            </a:r>
          </a:p>
          <a:p>
            <a:r>
              <a:rPr lang="en-US" dirty="0"/>
              <a:t>TIA and an ischemic stroke share the same underlying mechanisms; however, a TIA is not associated with permanent cerebral infarction.</a:t>
            </a:r>
          </a:p>
          <a:p>
            <a:r>
              <a:rPr lang="en-US" dirty="0"/>
              <a:t>  TIA was defined solely based on the duration of symptoms (i.e.,  transient symptoms with no evidence of infarction on imaging). Due to the high risk of following stroke, a TIA needs equal diagnostic and secondary prevention as ischemic stroke with persistent symptoms  </a:t>
            </a:r>
            <a:endParaRPr lang="en-IN" dirty="0"/>
          </a:p>
        </p:txBody>
      </p:sp>
    </p:spTree>
    <p:extLst>
      <p:ext uri="{BB962C8B-B14F-4D97-AF65-F5344CB8AC3E}">
        <p14:creationId xmlns:p14="http://schemas.microsoft.com/office/powerpoint/2010/main" val="402245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525D1-77AA-4BCA-8F29-37578CE189B1}"/>
              </a:ext>
            </a:extLst>
          </p:cNvPr>
          <p:cNvSpPr>
            <a:spLocks noGrp="1"/>
          </p:cNvSpPr>
          <p:nvPr>
            <p:ph type="title"/>
          </p:nvPr>
        </p:nvSpPr>
        <p:spPr/>
        <p:txBody>
          <a:bodyPr/>
          <a:lstStyle/>
          <a:p>
            <a:r>
              <a:rPr lang="en-US" dirty="0"/>
              <a:t>CAUSES OF ISCHEMIC STROKE </a:t>
            </a:r>
            <a:endParaRPr lang="en-IN" dirty="0"/>
          </a:p>
        </p:txBody>
      </p:sp>
      <p:sp>
        <p:nvSpPr>
          <p:cNvPr id="3" name="Content Placeholder 2">
            <a:extLst>
              <a:ext uri="{FF2B5EF4-FFF2-40B4-BE49-F238E27FC236}">
                <a16:creationId xmlns:a16="http://schemas.microsoft.com/office/drawing/2014/main" id="{40507B94-3826-4F2B-941F-282898A8FD71}"/>
              </a:ext>
            </a:extLst>
          </p:cNvPr>
          <p:cNvSpPr>
            <a:spLocks noGrp="1"/>
          </p:cNvSpPr>
          <p:nvPr>
            <p:ph idx="1"/>
          </p:nvPr>
        </p:nvSpPr>
        <p:spPr/>
        <p:txBody>
          <a:bodyPr>
            <a:normAutofit/>
          </a:bodyPr>
          <a:lstStyle/>
          <a:p>
            <a:r>
              <a:rPr lang="en-US" dirty="0"/>
              <a:t>The identification of the etiology of ischemic stroke is important to guide effective treatment and secondary prevention. </a:t>
            </a:r>
          </a:p>
          <a:p>
            <a:r>
              <a:rPr lang="en-US" dirty="0"/>
              <a:t> A comprehensive diagnostic work-up is required to identify the underlying cause of stroke and vascular risk factors. Various classifications for ischemic stroke with regard to etiology are available. </a:t>
            </a:r>
          </a:p>
          <a:p>
            <a:r>
              <a:rPr lang="en-US" dirty="0"/>
              <a:t>Most commonly used is the TOAST classification which denotes five subtypes of ischemic stroke: (1) large-artery atherosclerosis (LAA), (2) cardiogenic embolism, (3) SVD, (4) stroke of other determined etiology, and (5) stroke of undetermined etiology </a:t>
            </a:r>
            <a:endParaRPr lang="en-IN" dirty="0"/>
          </a:p>
        </p:txBody>
      </p:sp>
    </p:spTree>
    <p:extLst>
      <p:ext uri="{BB962C8B-B14F-4D97-AF65-F5344CB8AC3E}">
        <p14:creationId xmlns:p14="http://schemas.microsoft.com/office/powerpoint/2010/main" val="3338678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74526-8E46-4621-BAD8-3083234C1DCF}"/>
              </a:ext>
            </a:extLst>
          </p:cNvPr>
          <p:cNvSpPr>
            <a:spLocks noGrp="1"/>
          </p:cNvSpPr>
          <p:nvPr>
            <p:ph type="title"/>
          </p:nvPr>
        </p:nvSpPr>
        <p:spPr/>
        <p:txBody>
          <a:bodyPr/>
          <a:lstStyle/>
          <a:p>
            <a:r>
              <a:rPr lang="en-US" dirty="0"/>
              <a:t>LARGE ARTERY ATHEROSLEROSIS </a:t>
            </a:r>
            <a:endParaRPr lang="en-IN" dirty="0"/>
          </a:p>
        </p:txBody>
      </p:sp>
      <p:sp>
        <p:nvSpPr>
          <p:cNvPr id="3" name="Content Placeholder 2">
            <a:extLst>
              <a:ext uri="{FF2B5EF4-FFF2-40B4-BE49-F238E27FC236}">
                <a16:creationId xmlns:a16="http://schemas.microsoft.com/office/drawing/2014/main" id="{70BA1C9C-1E8C-40E8-B3F4-FE4C8B78E49D}"/>
              </a:ext>
            </a:extLst>
          </p:cNvPr>
          <p:cNvSpPr>
            <a:spLocks noGrp="1"/>
          </p:cNvSpPr>
          <p:nvPr>
            <p:ph idx="1"/>
          </p:nvPr>
        </p:nvSpPr>
        <p:spPr/>
        <p:txBody>
          <a:bodyPr/>
          <a:lstStyle/>
          <a:p>
            <a:r>
              <a:rPr lang="en-US" dirty="0"/>
              <a:t>LAA of intracranial or extracranial arteries is responsible for approximately 25% of all ischemic strokes. </a:t>
            </a:r>
          </a:p>
          <a:p>
            <a:r>
              <a:rPr lang="en-US" dirty="0"/>
              <a:t> There are multiple factors contributing to the pathogenesis of atherosclerosis including inflammation, endothelial dysfunction, and classical cardiovascular risk factors such as hypertension, diabetes, hypercholesterolemia, and smoking.</a:t>
            </a:r>
          </a:p>
          <a:p>
            <a:r>
              <a:rPr lang="en-US" dirty="0"/>
              <a:t> Strokes due to LAA are commonly caused by an artery-to-artery embolism or, less common, vessel stenosis resulting in hemodynamic infarctions. On neuroimaging, these strokes then present with a territorial or hemodynamic distribution pattern.</a:t>
            </a:r>
            <a:endParaRPr lang="en-IN" dirty="0"/>
          </a:p>
        </p:txBody>
      </p:sp>
    </p:spTree>
    <p:extLst>
      <p:ext uri="{BB962C8B-B14F-4D97-AF65-F5344CB8AC3E}">
        <p14:creationId xmlns:p14="http://schemas.microsoft.com/office/powerpoint/2010/main" val="1521952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31B88-797F-43AF-A211-E9C145B93329}"/>
              </a:ext>
            </a:extLst>
          </p:cNvPr>
          <p:cNvSpPr>
            <a:spLocks noGrp="1"/>
          </p:cNvSpPr>
          <p:nvPr>
            <p:ph type="title"/>
          </p:nvPr>
        </p:nvSpPr>
        <p:spPr/>
        <p:txBody>
          <a:bodyPr/>
          <a:lstStyle/>
          <a:p>
            <a:r>
              <a:rPr lang="en-US" dirty="0"/>
              <a:t>CARDIOGENIC EMBOLISM </a:t>
            </a:r>
            <a:endParaRPr lang="en-IN" dirty="0"/>
          </a:p>
        </p:txBody>
      </p:sp>
      <p:sp>
        <p:nvSpPr>
          <p:cNvPr id="3" name="Content Placeholder 2">
            <a:extLst>
              <a:ext uri="{FF2B5EF4-FFF2-40B4-BE49-F238E27FC236}">
                <a16:creationId xmlns:a16="http://schemas.microsoft.com/office/drawing/2014/main" id="{A0C52353-5B26-4407-99CA-F34F5C2C4061}"/>
              </a:ext>
            </a:extLst>
          </p:cNvPr>
          <p:cNvSpPr>
            <a:spLocks noGrp="1"/>
          </p:cNvSpPr>
          <p:nvPr>
            <p:ph idx="1"/>
          </p:nvPr>
        </p:nvSpPr>
        <p:spPr/>
        <p:txBody>
          <a:bodyPr>
            <a:normAutofit lnSpcReduction="10000"/>
          </a:bodyPr>
          <a:lstStyle/>
          <a:p>
            <a:r>
              <a:rPr lang="en-US" dirty="0"/>
              <a:t>Cardiogenic embolism accounts for approximately 20% of ischemic strokes. A cardiogenic embolism results from a cardiac blood clot that enters the bloodstream and subsequently occludes a cerebral artery.</a:t>
            </a:r>
          </a:p>
          <a:p>
            <a:r>
              <a:rPr lang="en-US" dirty="0"/>
              <a:t>The most frequent cause is atrial fibrillation (AF) with blood clots typically formed in the left atrial appendage. Moreover, heart failure, patent foramen </a:t>
            </a:r>
            <a:r>
              <a:rPr lang="en-US" dirty="0" err="1"/>
              <a:t>ovale</a:t>
            </a:r>
            <a:r>
              <a:rPr lang="en-US" dirty="0"/>
              <a:t> (PFO), or prosthetic heart valves are risk factors for cardioembolic strokes.</a:t>
            </a:r>
          </a:p>
          <a:p>
            <a:r>
              <a:rPr lang="en-US" dirty="0"/>
              <a:t>  It has been shown that cardiogenic embolism causes more severe strokes than other ischemic stroke subtypes. On imaging, cardioembolic strokes usually present as territorial infarcts and may occur in more than one arterial territory and even bilaterally  </a:t>
            </a:r>
            <a:endParaRPr lang="en-IN" dirty="0"/>
          </a:p>
        </p:txBody>
      </p:sp>
    </p:spTree>
    <p:extLst>
      <p:ext uri="{BB962C8B-B14F-4D97-AF65-F5344CB8AC3E}">
        <p14:creationId xmlns:p14="http://schemas.microsoft.com/office/powerpoint/2010/main" val="3481740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59DE7-C934-460F-9427-3EE4CAD6FF65}"/>
              </a:ext>
            </a:extLst>
          </p:cNvPr>
          <p:cNvSpPr>
            <a:spLocks noGrp="1"/>
          </p:cNvSpPr>
          <p:nvPr>
            <p:ph type="title"/>
          </p:nvPr>
        </p:nvSpPr>
        <p:spPr/>
        <p:txBody>
          <a:bodyPr/>
          <a:lstStyle/>
          <a:p>
            <a:r>
              <a:rPr lang="en-US" dirty="0"/>
              <a:t>SMALL VESSEL ISCHEMIC DISEASE </a:t>
            </a:r>
            <a:endParaRPr lang="en-IN" dirty="0"/>
          </a:p>
        </p:txBody>
      </p:sp>
      <p:sp>
        <p:nvSpPr>
          <p:cNvPr id="3" name="Content Placeholder 2">
            <a:extLst>
              <a:ext uri="{FF2B5EF4-FFF2-40B4-BE49-F238E27FC236}">
                <a16:creationId xmlns:a16="http://schemas.microsoft.com/office/drawing/2014/main" id="{086EB1BC-5237-4EA1-B37F-B9260BA03237}"/>
              </a:ext>
            </a:extLst>
          </p:cNvPr>
          <p:cNvSpPr>
            <a:spLocks noGrp="1"/>
          </p:cNvSpPr>
          <p:nvPr>
            <p:ph idx="1"/>
          </p:nvPr>
        </p:nvSpPr>
        <p:spPr/>
        <p:txBody>
          <a:bodyPr/>
          <a:lstStyle/>
          <a:p>
            <a:r>
              <a:rPr lang="en-US" dirty="0"/>
              <a:t>Cerebral SVD is one of the three most common causes of ischemic stroke responsible for approximately 25% of ischemic strokes.</a:t>
            </a:r>
          </a:p>
          <a:p>
            <a:r>
              <a:rPr lang="en-US" dirty="0"/>
              <a:t> SVD is a term used to describe a pathology affecting the microvasculature of the brain.</a:t>
            </a:r>
          </a:p>
          <a:p>
            <a:r>
              <a:rPr lang="en-US" dirty="0"/>
              <a:t> Mainly two microvascular pathologies are described: </a:t>
            </a:r>
            <a:r>
              <a:rPr lang="en-US" dirty="0" err="1"/>
              <a:t>lipohyalinosis</a:t>
            </a:r>
            <a:r>
              <a:rPr lang="en-US" dirty="0"/>
              <a:t> of the small perforating arteries feeding deep subcortical structures, and </a:t>
            </a:r>
            <a:r>
              <a:rPr lang="en-US" dirty="0" err="1"/>
              <a:t>microatheroma</a:t>
            </a:r>
            <a:r>
              <a:rPr lang="en-US" dirty="0"/>
              <a:t> formation at the origin of penetrating arteries from major cerebral arteries.</a:t>
            </a:r>
            <a:endParaRPr lang="en-IN" dirty="0"/>
          </a:p>
        </p:txBody>
      </p:sp>
    </p:spTree>
    <p:extLst>
      <p:ext uri="{BB962C8B-B14F-4D97-AF65-F5344CB8AC3E}">
        <p14:creationId xmlns:p14="http://schemas.microsoft.com/office/powerpoint/2010/main" val="3503460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15B29-3790-4C4F-AF0E-F6867768138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0C10746-934A-4BD9-B349-15841262B925}"/>
              </a:ext>
            </a:extLst>
          </p:cNvPr>
          <p:cNvSpPr>
            <a:spLocks noGrp="1"/>
          </p:cNvSpPr>
          <p:nvPr>
            <p:ph idx="1"/>
          </p:nvPr>
        </p:nvSpPr>
        <p:spPr/>
        <p:txBody>
          <a:bodyPr/>
          <a:lstStyle/>
          <a:p>
            <a:r>
              <a:rPr lang="en-IN" dirty="0"/>
              <a:t> Frequent locations for SVD include the basal ganglia, the corona radiata, the internal capsule, the pons, and the thalamus.</a:t>
            </a:r>
          </a:p>
          <a:p>
            <a:r>
              <a:rPr lang="en-IN" dirty="0"/>
              <a:t> Infarctions due to SVD are typically small lacunar infarcts, hence they are called lacunar syndromes.  </a:t>
            </a:r>
          </a:p>
          <a:p>
            <a:r>
              <a:rPr lang="en-IN" dirty="0"/>
              <a:t>Several lacunar syndromes have been described, the most common ones being pure motor stroke, pure sensory stroke, ataxic hemiparesis, sensorimotor stroke, and dysarthria-clumsy hand syndrome. However, these syndromes can as well result from different stroke types, </a:t>
            </a:r>
            <a:r>
              <a:rPr lang="en-IN" dirty="0" err="1"/>
              <a:t>e.g</a:t>
            </a:r>
            <a:r>
              <a:rPr lang="en-IN" dirty="0"/>
              <a:t> small embolic stroke . </a:t>
            </a:r>
          </a:p>
        </p:txBody>
      </p:sp>
    </p:spTree>
    <p:extLst>
      <p:ext uri="{BB962C8B-B14F-4D97-AF65-F5344CB8AC3E}">
        <p14:creationId xmlns:p14="http://schemas.microsoft.com/office/powerpoint/2010/main" val="3196287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A6257-8201-4F42-B441-3EBC5B960B2A}"/>
              </a:ext>
            </a:extLst>
          </p:cNvPr>
          <p:cNvSpPr>
            <a:spLocks noGrp="1"/>
          </p:cNvSpPr>
          <p:nvPr>
            <p:ph type="title"/>
          </p:nvPr>
        </p:nvSpPr>
        <p:spPr/>
        <p:txBody>
          <a:bodyPr/>
          <a:lstStyle/>
          <a:p>
            <a:r>
              <a:rPr lang="en-US" dirty="0"/>
              <a:t>STROKE OF OTHER DETERMINED ETIOLOGY </a:t>
            </a:r>
            <a:endParaRPr lang="en-IN" dirty="0"/>
          </a:p>
        </p:txBody>
      </p:sp>
      <p:sp>
        <p:nvSpPr>
          <p:cNvPr id="3" name="Content Placeholder 2">
            <a:extLst>
              <a:ext uri="{FF2B5EF4-FFF2-40B4-BE49-F238E27FC236}">
                <a16:creationId xmlns:a16="http://schemas.microsoft.com/office/drawing/2014/main" id="{6D27480A-4EF1-40AA-A3ED-32B30D686DE9}"/>
              </a:ext>
            </a:extLst>
          </p:cNvPr>
          <p:cNvSpPr>
            <a:spLocks noGrp="1"/>
          </p:cNvSpPr>
          <p:nvPr>
            <p:ph idx="1"/>
          </p:nvPr>
        </p:nvSpPr>
        <p:spPr/>
        <p:txBody>
          <a:bodyPr/>
          <a:lstStyle/>
          <a:p>
            <a:r>
              <a:rPr lang="en-US" dirty="0"/>
              <a:t> Stroke of other determined etiology includes, amongst others, extracranial or intracranial arterial dissections, stroke caused by vasculitis, coagulation disorders, or hematological diseases. </a:t>
            </a:r>
          </a:p>
          <a:p>
            <a:r>
              <a:rPr lang="en-US" dirty="0"/>
              <a:t> Especially in the case of a stroke at a young age without classical risk factors, these etiologies should be considered and specific diagnostic tests should be initiated.</a:t>
            </a:r>
            <a:endParaRPr lang="en-IN" dirty="0"/>
          </a:p>
        </p:txBody>
      </p:sp>
    </p:spTree>
    <p:extLst>
      <p:ext uri="{BB962C8B-B14F-4D97-AF65-F5344CB8AC3E}">
        <p14:creationId xmlns:p14="http://schemas.microsoft.com/office/powerpoint/2010/main" val="2959682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221CE-9FDC-47AF-8C68-D94A9650F2F6}"/>
              </a:ext>
            </a:extLst>
          </p:cNvPr>
          <p:cNvSpPr>
            <a:spLocks noGrp="1"/>
          </p:cNvSpPr>
          <p:nvPr>
            <p:ph type="title"/>
          </p:nvPr>
        </p:nvSpPr>
        <p:spPr/>
        <p:txBody>
          <a:bodyPr/>
          <a:lstStyle/>
          <a:p>
            <a:r>
              <a:rPr lang="en-US" dirty="0"/>
              <a:t>STROKE OF UNDETEMINED ETIOLOGY </a:t>
            </a:r>
            <a:endParaRPr lang="en-IN" dirty="0"/>
          </a:p>
        </p:txBody>
      </p:sp>
      <p:sp>
        <p:nvSpPr>
          <p:cNvPr id="3" name="Content Placeholder 2">
            <a:extLst>
              <a:ext uri="{FF2B5EF4-FFF2-40B4-BE49-F238E27FC236}">
                <a16:creationId xmlns:a16="http://schemas.microsoft.com/office/drawing/2014/main" id="{C9C043AA-F2BE-4DB6-B2CF-960286DE00AC}"/>
              </a:ext>
            </a:extLst>
          </p:cNvPr>
          <p:cNvSpPr>
            <a:spLocks noGrp="1"/>
          </p:cNvSpPr>
          <p:nvPr>
            <p:ph idx="1"/>
          </p:nvPr>
        </p:nvSpPr>
        <p:spPr/>
        <p:txBody>
          <a:bodyPr>
            <a:normAutofit fontScale="85000" lnSpcReduction="20000"/>
          </a:bodyPr>
          <a:lstStyle/>
          <a:p>
            <a:r>
              <a:rPr lang="en-US" dirty="0"/>
              <a:t> In a relevant proportion of ischemic stroke, no specific etiology can be determined. </a:t>
            </a:r>
          </a:p>
          <a:p>
            <a:r>
              <a:rPr lang="en-US" dirty="0"/>
              <a:t>Strokes of undetermined etiology, also known as cryptogenic strokes, are thought to comprise up to 25% of all ischemic strokes, with a higher proportion in younger stroke populations. </a:t>
            </a:r>
          </a:p>
          <a:p>
            <a:r>
              <a:rPr lang="en-US" dirty="0"/>
              <a:t>This includes patients in whom a complete workup screening for cardiac causes, intracranial or extracranial artery stenosis, and other rare determined causes has been unrevealing. </a:t>
            </a:r>
          </a:p>
          <a:p>
            <a:r>
              <a:rPr lang="en-US" dirty="0"/>
              <a:t>However, there is plausible evidence that most cryptogenic strokes are likely to be of thromboembolic origin. Therefore, the clinical construct of “embolic stroke of undetermined source” (ESUS) was established to identify patients with </a:t>
            </a:r>
            <a:r>
              <a:rPr lang="en-US" dirty="0" err="1"/>
              <a:t>nonlacunar</a:t>
            </a:r>
            <a:r>
              <a:rPr lang="en-US" dirty="0"/>
              <a:t> cryptogenic ischemic strokes in whom embolism was the likely stroke mechanism to guide randomized controlled trials of oral anticoagulation (OAC) in these patients.</a:t>
            </a:r>
            <a:endParaRPr lang="en-IN" dirty="0"/>
          </a:p>
        </p:txBody>
      </p:sp>
    </p:spTree>
    <p:extLst>
      <p:ext uri="{BB962C8B-B14F-4D97-AF65-F5344CB8AC3E}">
        <p14:creationId xmlns:p14="http://schemas.microsoft.com/office/powerpoint/2010/main" val="3123492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14F6B-7BE4-434E-86D1-C9193A8D18AE}"/>
              </a:ext>
            </a:extLst>
          </p:cNvPr>
          <p:cNvSpPr>
            <a:spLocks noGrp="1"/>
          </p:cNvSpPr>
          <p:nvPr>
            <p:ph type="title"/>
          </p:nvPr>
        </p:nvSpPr>
        <p:spPr/>
        <p:txBody>
          <a:bodyPr/>
          <a:lstStyle/>
          <a:p>
            <a:r>
              <a:rPr lang="en-US" dirty="0"/>
              <a:t>DIAGNOSIS AND  TREATMENT .</a:t>
            </a:r>
            <a:endParaRPr lang="en-IN" dirty="0"/>
          </a:p>
        </p:txBody>
      </p:sp>
      <p:sp>
        <p:nvSpPr>
          <p:cNvPr id="3" name="Content Placeholder 2">
            <a:extLst>
              <a:ext uri="{FF2B5EF4-FFF2-40B4-BE49-F238E27FC236}">
                <a16:creationId xmlns:a16="http://schemas.microsoft.com/office/drawing/2014/main" id="{AC9AA537-BC3C-4321-9583-7A56F6F512C4}"/>
              </a:ext>
            </a:extLst>
          </p:cNvPr>
          <p:cNvSpPr>
            <a:spLocks noGrp="1"/>
          </p:cNvSpPr>
          <p:nvPr>
            <p:ph idx="1"/>
          </p:nvPr>
        </p:nvSpPr>
        <p:spPr>
          <a:xfrm>
            <a:off x="838200" y="1524000"/>
            <a:ext cx="10515600" cy="4652963"/>
          </a:xfrm>
        </p:spPr>
        <p:txBody>
          <a:bodyPr>
            <a:normAutofit fontScale="92500"/>
          </a:bodyPr>
          <a:lstStyle/>
          <a:p>
            <a:r>
              <a:rPr lang="en-US" dirty="0"/>
              <a:t> Acute diagnosis of stroke comprises rapid physical examination, recording of vital parameters and basal laboratory parameters, and rapid brain imaging using either computed tomography (CT) or magnetic resonance imaging (MRI). </a:t>
            </a:r>
          </a:p>
          <a:p>
            <a:r>
              <a:rPr lang="en-US" dirty="0"/>
              <a:t>After exclusion of intracerebral bleeding, intravenous thrombolysis can be performed within 4.5 hours after the onset of symptoms or based on findings of advanced brain imaging by either MRI or perfusion CT using “DWI-FLAIR mismatch” or “penumbral imaging” if the onset of symptoms is beyond 4.5 hours or unknown (“wake-up stroke”)</a:t>
            </a:r>
          </a:p>
          <a:p>
            <a:r>
              <a:rPr lang="en-US" dirty="0"/>
              <a:t> Subsequently, or primarily, if thrombolysis is contraindicated, mechanical recanalization should be performed in patients with large vessel occlusion . </a:t>
            </a:r>
            <a:endParaRPr lang="en-IN" dirty="0"/>
          </a:p>
        </p:txBody>
      </p:sp>
    </p:spTree>
    <p:extLst>
      <p:ext uri="{BB962C8B-B14F-4D97-AF65-F5344CB8AC3E}">
        <p14:creationId xmlns:p14="http://schemas.microsoft.com/office/powerpoint/2010/main" val="34230613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ED8B1-2553-45CE-9FF3-F13D23E6157F}"/>
              </a:ext>
            </a:extLst>
          </p:cNvPr>
          <p:cNvSpPr>
            <a:spLocks noGrp="1"/>
          </p:cNvSpPr>
          <p:nvPr>
            <p:ph type="title"/>
          </p:nvPr>
        </p:nvSpPr>
        <p:spPr>
          <a:xfrm>
            <a:off x="838200" y="365126"/>
            <a:ext cx="10515600" cy="315912"/>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4694A30A-BF4B-40BF-86FB-63644120A3C1}"/>
              </a:ext>
            </a:extLst>
          </p:cNvPr>
          <p:cNvSpPr>
            <a:spLocks noGrp="1"/>
          </p:cNvSpPr>
          <p:nvPr>
            <p:ph idx="1"/>
          </p:nvPr>
        </p:nvSpPr>
        <p:spPr>
          <a:xfrm>
            <a:off x="838200" y="1060174"/>
            <a:ext cx="10515600" cy="5116789"/>
          </a:xfrm>
        </p:spPr>
        <p:txBody>
          <a:bodyPr>
            <a:normAutofit/>
          </a:bodyPr>
          <a:lstStyle/>
          <a:p>
            <a:r>
              <a:rPr lang="en-US" dirty="0"/>
              <a:t>The subacute assessment of patients who have suffered a stroke mainly aims to determine the precise etiology so as to guide effective secondary prevention. </a:t>
            </a:r>
          </a:p>
          <a:p>
            <a:r>
              <a:rPr lang="en-US" dirty="0"/>
              <a:t>Standard diagnostic measures include ultrasound examination of extracranial and intracranial arteries, cardiac diagnostic using electrocardiography (ECG), long-term ECG (for at least 24 hours), and echocardiography, and systematic screening for cardiovascular risk factors such as blood pressure monitoring and laboratory parameters (e.g., blood glucose, cholesterol) </a:t>
            </a:r>
          </a:p>
          <a:p>
            <a:r>
              <a:rPr lang="en-US" dirty="0"/>
              <a:t>other cardiovascular risk factors such as smoking and family history should be evaluated . specific examinations should be added if indicated ,  (e.g., specific laboratory tests or  vasculitis screening). </a:t>
            </a:r>
            <a:endParaRPr lang="en-IN" dirty="0"/>
          </a:p>
        </p:txBody>
      </p:sp>
    </p:spTree>
    <p:extLst>
      <p:ext uri="{BB962C8B-B14F-4D97-AF65-F5344CB8AC3E}">
        <p14:creationId xmlns:p14="http://schemas.microsoft.com/office/powerpoint/2010/main" val="2178836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A132B-24E3-4894-82D7-C0798F1C23F2}"/>
              </a:ext>
            </a:extLst>
          </p:cNvPr>
          <p:cNvSpPr>
            <a:spLocks noGrp="1"/>
          </p:cNvSpPr>
          <p:nvPr>
            <p:ph type="title"/>
          </p:nvPr>
        </p:nvSpPr>
        <p:spPr/>
        <p:txBody>
          <a:bodyPr/>
          <a:lstStyle/>
          <a:p>
            <a:r>
              <a:rPr lang="en-US" dirty="0"/>
              <a:t>SECONDARY PREVENTION </a:t>
            </a:r>
            <a:endParaRPr lang="en-IN" dirty="0"/>
          </a:p>
        </p:txBody>
      </p:sp>
      <p:sp>
        <p:nvSpPr>
          <p:cNvPr id="3" name="Content Placeholder 2">
            <a:extLst>
              <a:ext uri="{FF2B5EF4-FFF2-40B4-BE49-F238E27FC236}">
                <a16:creationId xmlns:a16="http://schemas.microsoft.com/office/drawing/2014/main" id="{D9F3901C-208E-4212-BCDD-AAD0890DE6FD}"/>
              </a:ext>
            </a:extLst>
          </p:cNvPr>
          <p:cNvSpPr>
            <a:spLocks noGrp="1"/>
          </p:cNvSpPr>
          <p:nvPr>
            <p:ph idx="1"/>
          </p:nvPr>
        </p:nvSpPr>
        <p:spPr/>
        <p:txBody>
          <a:bodyPr/>
          <a:lstStyle/>
          <a:p>
            <a:r>
              <a:rPr lang="en-US" dirty="0"/>
              <a:t>Secondary prevention of stroke includes strategies to reduce the risk of stroke recurrence among patients who had previously presented with a stroke or TIA. </a:t>
            </a:r>
          </a:p>
          <a:p>
            <a:r>
              <a:rPr lang="en-US" dirty="0"/>
              <a:t>Management strategies, which should be specific to the underlying </a:t>
            </a:r>
            <a:r>
              <a:rPr lang="en-US" dirty="0" err="1"/>
              <a:t>etiology,include</a:t>
            </a:r>
            <a:r>
              <a:rPr lang="en-US" dirty="0"/>
              <a:t> the use of antiplatelet or anticoagulant drugs, risk factor modification, carotid surgery, and carotid artery stenting.</a:t>
            </a:r>
            <a:endParaRPr lang="en-IN" dirty="0"/>
          </a:p>
        </p:txBody>
      </p:sp>
    </p:spTree>
    <p:extLst>
      <p:ext uri="{BB962C8B-B14F-4D97-AF65-F5344CB8AC3E}">
        <p14:creationId xmlns:p14="http://schemas.microsoft.com/office/powerpoint/2010/main" val="3497290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AD35-6AF9-4DF8-B6ED-15971AC0FDD7}"/>
              </a:ext>
            </a:extLst>
          </p:cNvPr>
          <p:cNvSpPr>
            <a:spLocks noGrp="1"/>
          </p:cNvSpPr>
          <p:nvPr>
            <p:ph type="title"/>
          </p:nvPr>
        </p:nvSpPr>
        <p:spPr/>
        <p:txBody>
          <a:bodyPr/>
          <a:lstStyle/>
          <a:p>
            <a:r>
              <a:rPr lang="en-US" dirty="0"/>
              <a:t>ANTIPLATELET THERAPY </a:t>
            </a:r>
            <a:endParaRPr lang="en-IN" dirty="0"/>
          </a:p>
        </p:txBody>
      </p:sp>
      <p:sp>
        <p:nvSpPr>
          <p:cNvPr id="3" name="Content Placeholder 2">
            <a:extLst>
              <a:ext uri="{FF2B5EF4-FFF2-40B4-BE49-F238E27FC236}">
                <a16:creationId xmlns:a16="http://schemas.microsoft.com/office/drawing/2014/main" id="{03AE5C78-3512-4D74-917B-248DDAF04525}"/>
              </a:ext>
            </a:extLst>
          </p:cNvPr>
          <p:cNvSpPr>
            <a:spLocks noGrp="1"/>
          </p:cNvSpPr>
          <p:nvPr>
            <p:ph idx="1"/>
          </p:nvPr>
        </p:nvSpPr>
        <p:spPr/>
        <p:txBody>
          <a:bodyPr/>
          <a:lstStyle/>
          <a:p>
            <a:r>
              <a:rPr lang="en-US" dirty="0"/>
              <a:t>Antiplatelet therapy is the basis of secondary prevention for non cardioembolic ischemic stroke or TIA. There are different types of approved antiplatelet drugs, which include aspirin monotherapy, the combination of aspirin and dipyridamole, and thienopyridines (clopidogrel and ticlopidine). </a:t>
            </a:r>
          </a:p>
          <a:p>
            <a:r>
              <a:rPr lang="en-US" dirty="0"/>
              <a:t>Ticlopidine is associated with an increased risk of neutropenia and therefore not generally used in clinical practice. </a:t>
            </a:r>
          </a:p>
          <a:p>
            <a:r>
              <a:rPr lang="en-US" dirty="0"/>
              <a:t>As of today, there is no evidence of a benefit of antiplatelet treatment with prasugrel or ticagrelor, and prasugrel is formally contraindicated with recent stroke. </a:t>
            </a:r>
            <a:endParaRPr lang="en-IN" dirty="0"/>
          </a:p>
        </p:txBody>
      </p:sp>
    </p:spTree>
    <p:extLst>
      <p:ext uri="{BB962C8B-B14F-4D97-AF65-F5344CB8AC3E}">
        <p14:creationId xmlns:p14="http://schemas.microsoft.com/office/powerpoint/2010/main" val="2848610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58DD1-1D26-4839-BDF9-1384420AF71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40A2BCE-B640-4D9E-BCC2-1F6F49ACCB2A}"/>
              </a:ext>
            </a:extLst>
          </p:cNvPr>
          <p:cNvSpPr>
            <a:spLocks noGrp="1"/>
          </p:cNvSpPr>
          <p:nvPr>
            <p:ph idx="1"/>
          </p:nvPr>
        </p:nvSpPr>
        <p:spPr/>
        <p:txBody>
          <a:bodyPr>
            <a:normAutofit fontScale="92500" lnSpcReduction="10000"/>
          </a:bodyPr>
          <a:lstStyle/>
          <a:p>
            <a:r>
              <a:rPr lang="en-US" dirty="0"/>
              <a:t>The Antithrombotic Trialists’ collaboration meta-analysis of secondary preventive antiplatelet therapy showed a relative risk reduction for the combined endpoint stroke, myocardial infarction, and death of approximately 22%. Antiplatelet therapy should be initiated within 24 hours of admission and continued lifelong. </a:t>
            </a:r>
          </a:p>
          <a:p>
            <a:r>
              <a:rPr lang="en-US" dirty="0"/>
              <a:t>The most commonly used antiplatelet agent is aspirin. Aspirin is a cyclooxygenase inhibitor that blocks the formation of thromboxane A2 and therefore reduces platelet aggregation.</a:t>
            </a:r>
          </a:p>
          <a:p>
            <a:r>
              <a:rPr lang="en-US" dirty="0"/>
              <a:t> Aspirin lowers the risk of stroke by approximately 15% and the preventive effect is given across doses from 50 and 1,500mg/d. By contrast, bleeding complications and gastrointestinal side effects are dose-dependent and their frequency significantly increased with higher doses of aspirin. </a:t>
            </a:r>
            <a:endParaRPr lang="en-IN" dirty="0"/>
          </a:p>
        </p:txBody>
      </p:sp>
    </p:spTree>
    <p:extLst>
      <p:ext uri="{BB962C8B-B14F-4D97-AF65-F5344CB8AC3E}">
        <p14:creationId xmlns:p14="http://schemas.microsoft.com/office/powerpoint/2010/main" val="29220946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722A7-B561-4A86-9688-F4F57929F6A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1689833-DA19-40A8-8EAD-5258749E8EBF}"/>
              </a:ext>
            </a:extLst>
          </p:cNvPr>
          <p:cNvSpPr>
            <a:spLocks noGrp="1"/>
          </p:cNvSpPr>
          <p:nvPr>
            <p:ph idx="1"/>
          </p:nvPr>
        </p:nvSpPr>
        <p:spPr/>
        <p:txBody>
          <a:bodyPr>
            <a:normAutofit/>
          </a:bodyPr>
          <a:lstStyle/>
          <a:p>
            <a:r>
              <a:rPr lang="en-US" dirty="0"/>
              <a:t>As an alternative to aspirin,  thienopyridine and  clopidogrel is used in clinical practice. Thienopyridines are adenosine diphosphate (ADP) receptor blockers that inhibit platelet activation and aggregation induced by ADP. </a:t>
            </a:r>
          </a:p>
          <a:p>
            <a:r>
              <a:rPr lang="en-US" dirty="0"/>
              <a:t>Clopidogrel was compared with aspirin in the CAPRIE trial.16 Patients with stroke, myocardial infarction, or peripheral vascular disease were randomized to aspirin 325mg/d or clopidogrel 75mg/d.</a:t>
            </a:r>
          </a:p>
          <a:p>
            <a:r>
              <a:rPr lang="en-US" dirty="0"/>
              <a:t> The results indicate that clopidogrel is more effective than aspirin in reducing the combined risk of ischemic stroke, myocardial infarction, or vascular death in patients with atherosclerotic vascular disease. </a:t>
            </a:r>
          </a:p>
        </p:txBody>
      </p:sp>
    </p:spTree>
    <p:extLst>
      <p:ext uri="{BB962C8B-B14F-4D97-AF65-F5344CB8AC3E}">
        <p14:creationId xmlns:p14="http://schemas.microsoft.com/office/powerpoint/2010/main" val="3205941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984AE-EA02-40C3-959E-F6B0547218E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58A0316-1613-4BB6-83DF-5D7A2EFC152E}"/>
              </a:ext>
            </a:extLst>
          </p:cNvPr>
          <p:cNvSpPr>
            <a:spLocks noGrp="1"/>
          </p:cNvSpPr>
          <p:nvPr>
            <p:ph idx="1"/>
          </p:nvPr>
        </p:nvSpPr>
        <p:spPr/>
        <p:txBody>
          <a:bodyPr/>
          <a:lstStyle/>
          <a:p>
            <a:r>
              <a:rPr lang="en-US" dirty="0"/>
              <a:t>However, in a subgroup analysis of patients with previous stroke, the difference in relative-risk reduction between clopidogrel and aspirin was not statistically significant. </a:t>
            </a:r>
          </a:p>
          <a:p>
            <a:r>
              <a:rPr lang="en-US" dirty="0"/>
              <a:t>The incidence of side effects among both groups was comparable, with a slightly higher rate of gastrointestinal bleeding in patients who</a:t>
            </a:r>
            <a:r>
              <a:rPr lang="en-IN" dirty="0"/>
              <a:t>  </a:t>
            </a:r>
            <a:r>
              <a:rPr lang="en-US" dirty="0"/>
              <a:t>received aspirin. </a:t>
            </a:r>
          </a:p>
          <a:p>
            <a:r>
              <a:rPr lang="en-US" dirty="0"/>
              <a:t>It has to be considered that the action of clopidogrel is dependent on variable genetically determined metabolic activation. Therefore, in some cases treatment failure might occur. The combination of aspirin and dipyridamole is no longer used in clinical practice. </a:t>
            </a:r>
            <a:endParaRPr lang="en-IN" dirty="0"/>
          </a:p>
        </p:txBody>
      </p:sp>
    </p:spTree>
    <p:extLst>
      <p:ext uri="{BB962C8B-B14F-4D97-AF65-F5344CB8AC3E}">
        <p14:creationId xmlns:p14="http://schemas.microsoft.com/office/powerpoint/2010/main" val="3792889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82090-BF03-4449-A792-11AFE849FEC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9316E3D-BF63-4C6E-B6F1-75859904B05D}"/>
              </a:ext>
            </a:extLst>
          </p:cNvPr>
          <p:cNvSpPr>
            <a:spLocks noGrp="1"/>
          </p:cNvSpPr>
          <p:nvPr>
            <p:ph idx="1"/>
          </p:nvPr>
        </p:nvSpPr>
        <p:spPr/>
        <p:txBody>
          <a:bodyPr>
            <a:normAutofit/>
          </a:bodyPr>
          <a:lstStyle/>
          <a:p>
            <a:r>
              <a:rPr lang="en-US" dirty="0"/>
              <a:t>The SOCRATES study17 investigated whether ticagrelor may be a more effective antiplatelet therapy than aspirin for the prevention of recurrent stroke and cardiovascular events.</a:t>
            </a:r>
          </a:p>
          <a:p>
            <a:r>
              <a:rPr lang="en-US" dirty="0"/>
              <a:t> Ticagrelor is a potent antiplatelet agent that reversibly binds and inhibits the P2Y12 receptor on platelets. </a:t>
            </a:r>
          </a:p>
          <a:p>
            <a:r>
              <a:rPr lang="en-US" dirty="0"/>
              <a:t>However, in conclusion, ticagrelor was not found to be superior to aspirin in reducing the risk of the composite end point, but there were more instances of dyspnea and minor bleeding in the ticagrelor group. </a:t>
            </a:r>
            <a:endParaRPr lang="en-IN" dirty="0"/>
          </a:p>
        </p:txBody>
      </p:sp>
    </p:spTree>
    <p:extLst>
      <p:ext uri="{BB962C8B-B14F-4D97-AF65-F5344CB8AC3E}">
        <p14:creationId xmlns:p14="http://schemas.microsoft.com/office/powerpoint/2010/main" val="811804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E7B7E-7EB5-4CA8-9F66-14613FA29992}"/>
              </a:ext>
            </a:extLst>
          </p:cNvPr>
          <p:cNvSpPr>
            <a:spLocks noGrp="1"/>
          </p:cNvSpPr>
          <p:nvPr>
            <p:ph type="title"/>
          </p:nvPr>
        </p:nvSpPr>
        <p:spPr>
          <a:xfrm>
            <a:off x="838200" y="365126"/>
            <a:ext cx="10515600" cy="204718"/>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44344AA6-3F26-49F8-AB69-FD82A2E2E8E7}"/>
              </a:ext>
            </a:extLst>
          </p:cNvPr>
          <p:cNvSpPr>
            <a:spLocks noGrp="1"/>
          </p:cNvSpPr>
          <p:nvPr>
            <p:ph idx="1"/>
          </p:nvPr>
        </p:nvSpPr>
        <p:spPr>
          <a:xfrm>
            <a:off x="838200" y="1007165"/>
            <a:ext cx="10515600" cy="5169798"/>
          </a:xfrm>
        </p:spPr>
        <p:txBody>
          <a:bodyPr>
            <a:normAutofit fontScale="92500" lnSpcReduction="10000"/>
          </a:bodyPr>
          <a:lstStyle/>
          <a:p>
            <a:r>
              <a:rPr lang="en-US" dirty="0"/>
              <a:t>Long-term double platelet inhibition is not generally recommended, but there are recent findings on risk reduction in minor ischemic stroke (stroke with mild, nondisabling neurological deficits) or TIA by short-term treatment with the combination of aspirin and clopidogrel.</a:t>
            </a:r>
          </a:p>
          <a:p>
            <a:r>
              <a:rPr lang="en-US" dirty="0"/>
              <a:t> The POINT study18 investigated whether a treatment with aspirin and clopidogrel reduced the rate of recurrent stroke during the first 3 months after a minor stroke or TIA compared with aspirin monotherapy. The results revealed that patients who received a combination of clopidogrel and aspirin had a lower risk of a composite of ischemic stroke, myocardial infarction, or death from ischemic vascular causes. </a:t>
            </a:r>
          </a:p>
          <a:p>
            <a:r>
              <a:rPr lang="en-US" dirty="0"/>
              <a:t>However, those patients had a higher risk of major hemorrhage than patients who received aspirin alone during the 90-day trial period. As a result, the German Stroke Society, in line with recent recommendations published in the British Medical Journal, recommends a short time (10–21 days) combined treatment with aspirin and clopidogrel in these patients.</a:t>
            </a:r>
            <a:endParaRPr lang="en-IN" dirty="0"/>
          </a:p>
        </p:txBody>
      </p:sp>
    </p:spTree>
    <p:extLst>
      <p:ext uri="{BB962C8B-B14F-4D97-AF65-F5344CB8AC3E}">
        <p14:creationId xmlns:p14="http://schemas.microsoft.com/office/powerpoint/2010/main" val="116115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B31AD-8E62-445F-8E49-354149F82821}"/>
              </a:ext>
            </a:extLst>
          </p:cNvPr>
          <p:cNvSpPr>
            <a:spLocks noGrp="1"/>
          </p:cNvSpPr>
          <p:nvPr>
            <p:ph type="title"/>
          </p:nvPr>
        </p:nvSpPr>
        <p:spPr>
          <a:xfrm>
            <a:off x="838200" y="365125"/>
            <a:ext cx="10515600" cy="854075"/>
          </a:xfrm>
        </p:spPr>
        <p:txBody>
          <a:bodyPr/>
          <a:lstStyle/>
          <a:p>
            <a:r>
              <a:rPr lang="en-US" dirty="0"/>
              <a:t>ORAL ANTICOAGULATION </a:t>
            </a:r>
            <a:endParaRPr lang="en-IN" dirty="0"/>
          </a:p>
        </p:txBody>
      </p:sp>
      <p:sp>
        <p:nvSpPr>
          <p:cNvPr id="3" name="Content Placeholder 2">
            <a:extLst>
              <a:ext uri="{FF2B5EF4-FFF2-40B4-BE49-F238E27FC236}">
                <a16:creationId xmlns:a16="http://schemas.microsoft.com/office/drawing/2014/main" id="{B29772CF-7877-4508-A4DA-5CFBF915693A}"/>
              </a:ext>
            </a:extLst>
          </p:cNvPr>
          <p:cNvSpPr>
            <a:spLocks noGrp="1"/>
          </p:cNvSpPr>
          <p:nvPr>
            <p:ph idx="1"/>
          </p:nvPr>
        </p:nvSpPr>
        <p:spPr>
          <a:xfrm>
            <a:off x="838200" y="1219200"/>
            <a:ext cx="10515600" cy="4957763"/>
          </a:xfrm>
        </p:spPr>
        <p:txBody>
          <a:bodyPr>
            <a:normAutofit lnSpcReduction="10000"/>
          </a:bodyPr>
          <a:lstStyle/>
          <a:p>
            <a:r>
              <a:rPr lang="en-US" dirty="0"/>
              <a:t>Patients with ischemic stroke or TIA with proven AF should receive OAC. Additional antithrombotic agents should not be used in secondary prevention in patients with AF, unless there is a cardiological indication.</a:t>
            </a:r>
          </a:p>
          <a:p>
            <a:r>
              <a:rPr lang="en-US" dirty="0"/>
              <a:t> Ischemic strokes based on AF are often severe and surviving patients have a high risk of recurrent stroke. The risk of embolism in patients with AF depends on the number of additional risk factors. </a:t>
            </a:r>
          </a:p>
          <a:p>
            <a:r>
              <a:rPr lang="en-US" dirty="0"/>
              <a:t>These include heart failure, hypertension, age &gt;65 or &gt;75 years, diabetes, previous stroke/TIA/systemic embolism, vascular disease, and female gender.</a:t>
            </a:r>
          </a:p>
          <a:p>
            <a:r>
              <a:rPr lang="en-US" dirty="0"/>
              <a:t> In clinical practice, the CHA2DS2- VASc score is used for risk </a:t>
            </a:r>
            <a:r>
              <a:rPr lang="en-US" dirty="0" err="1"/>
              <a:t>estimation.Before</a:t>
            </a:r>
            <a:r>
              <a:rPr lang="en-US" dirty="0"/>
              <a:t> starting an OAC therapy, the risk of bleeding has to be established. </a:t>
            </a:r>
          </a:p>
        </p:txBody>
      </p:sp>
    </p:spTree>
    <p:extLst>
      <p:ext uri="{BB962C8B-B14F-4D97-AF65-F5344CB8AC3E}">
        <p14:creationId xmlns:p14="http://schemas.microsoft.com/office/powerpoint/2010/main" val="14976205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A6296-D57F-4BD2-BB20-64B27941B7EC}"/>
              </a:ext>
            </a:extLst>
          </p:cNvPr>
          <p:cNvSpPr>
            <a:spLocks noGrp="1"/>
          </p:cNvSpPr>
          <p:nvPr>
            <p:ph type="title"/>
          </p:nvPr>
        </p:nvSpPr>
        <p:spPr>
          <a:xfrm>
            <a:off x="838200" y="365125"/>
            <a:ext cx="10515600" cy="4571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17670B7A-469D-4CB2-AC52-7FAD95B13EEF}"/>
              </a:ext>
            </a:extLst>
          </p:cNvPr>
          <p:cNvSpPr>
            <a:spLocks noGrp="1"/>
          </p:cNvSpPr>
          <p:nvPr>
            <p:ph idx="1"/>
          </p:nvPr>
        </p:nvSpPr>
        <p:spPr>
          <a:xfrm>
            <a:off x="838200" y="596348"/>
            <a:ext cx="10515600" cy="5580615"/>
          </a:xfrm>
        </p:spPr>
        <p:txBody>
          <a:bodyPr>
            <a:normAutofit lnSpcReduction="10000"/>
          </a:bodyPr>
          <a:lstStyle/>
          <a:p>
            <a:r>
              <a:rPr lang="en-US" dirty="0"/>
              <a:t>Risk factors for the occurrence of bleeding in patients with AF are hypertension, pathological kidney or liver values, stroke, bleeding, an unstable international normalized ratio (INR) in patients on vitamin K antagonist (VKA) therapy, age &gt;65 years, drugs, and alcohol. The HAS-BLED score has been established for estimating the risk of bleeding.</a:t>
            </a:r>
            <a:endParaRPr lang="en-IN" dirty="0"/>
          </a:p>
          <a:p>
            <a:r>
              <a:rPr lang="en-US" dirty="0"/>
              <a:t>For decades, VKAs have been the only drugs available for OAC in AF. VKA therapy significantly reduces the risk of stroke compared with aspirin or no </a:t>
            </a:r>
            <a:r>
              <a:rPr lang="en-US" dirty="0" err="1"/>
              <a:t>therapy.However</a:t>
            </a:r>
            <a:r>
              <a:rPr lang="en-US" dirty="0"/>
              <a:t>, the use of VKAs is limited by the narrow therapeutic window, frequent monitoring, and dose adjustments.</a:t>
            </a:r>
          </a:p>
          <a:p>
            <a:r>
              <a:rPr lang="en-US" dirty="0"/>
              <a:t> Nowadays, non-VKA oral anticoagulants (NOACs) are suitable alternatives to VKAs for stroke prevention in AF and are recommended as first-line therapy in patients with nonvalvular AF by the European Society of Cardiology (ESC).</a:t>
            </a:r>
          </a:p>
        </p:txBody>
      </p:sp>
    </p:spTree>
    <p:extLst>
      <p:ext uri="{BB962C8B-B14F-4D97-AF65-F5344CB8AC3E}">
        <p14:creationId xmlns:p14="http://schemas.microsoft.com/office/powerpoint/2010/main" val="1904143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570A5-15C3-41C9-A23C-41E17869C7B1}"/>
              </a:ext>
            </a:extLst>
          </p:cNvPr>
          <p:cNvSpPr>
            <a:spLocks noGrp="1"/>
          </p:cNvSpPr>
          <p:nvPr>
            <p:ph type="title"/>
          </p:nvPr>
        </p:nvSpPr>
        <p:spPr>
          <a:xfrm flipV="1">
            <a:off x="838200" y="291548"/>
            <a:ext cx="10515600" cy="73577"/>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B2E0595B-CA4E-4D7C-AD0C-4FE4E5E70972}"/>
              </a:ext>
            </a:extLst>
          </p:cNvPr>
          <p:cNvSpPr>
            <a:spLocks noGrp="1"/>
          </p:cNvSpPr>
          <p:nvPr>
            <p:ph idx="1"/>
          </p:nvPr>
        </p:nvSpPr>
        <p:spPr>
          <a:xfrm>
            <a:off x="838200" y="980661"/>
            <a:ext cx="10515600" cy="5196302"/>
          </a:xfrm>
        </p:spPr>
        <p:txBody>
          <a:bodyPr>
            <a:normAutofit/>
          </a:bodyPr>
          <a:lstStyle/>
          <a:p>
            <a:r>
              <a:rPr lang="en-US" dirty="0"/>
              <a:t> NOACs are as effective as VKAs with a lower risk of life-threatening and intracranial hemorrhage. Compared with VKAs, NOACs do not need regular anticoagulation monitoring. </a:t>
            </a:r>
          </a:p>
          <a:p>
            <a:r>
              <a:rPr lang="en-US" dirty="0"/>
              <a:t>Approved NOACs in AF are the direct </a:t>
            </a:r>
            <a:r>
              <a:rPr lang="en-US" dirty="0" err="1"/>
              <a:t>factorXainhibitors</a:t>
            </a:r>
            <a:r>
              <a:rPr lang="en-US" dirty="0"/>
              <a:t> rivaroxaban, apixaban, and </a:t>
            </a:r>
            <a:r>
              <a:rPr lang="en-US" dirty="0" err="1"/>
              <a:t>edoxaban</a:t>
            </a:r>
            <a:r>
              <a:rPr lang="en-US" dirty="0"/>
              <a:t>, and the thrombin inhibitor dabigatran. A specific antidote (</a:t>
            </a:r>
            <a:r>
              <a:rPr lang="en-US" dirty="0" err="1"/>
              <a:t>idarucizumab</a:t>
            </a:r>
            <a:r>
              <a:rPr lang="en-US" dirty="0"/>
              <a:t>) is available for dabigatran. A specific antidote for factor </a:t>
            </a:r>
            <a:r>
              <a:rPr lang="en-US" dirty="0" err="1"/>
              <a:t>Xa</a:t>
            </a:r>
            <a:r>
              <a:rPr lang="en-US" dirty="0"/>
              <a:t> inhibitors (</a:t>
            </a:r>
            <a:r>
              <a:rPr lang="en-US" dirty="0" err="1"/>
              <a:t>andexanet</a:t>
            </a:r>
            <a:r>
              <a:rPr lang="en-US" dirty="0"/>
              <a:t> alfa) has just recently been approved in the European Union. </a:t>
            </a:r>
          </a:p>
          <a:p>
            <a:r>
              <a:rPr lang="en-US" dirty="0"/>
              <a:t>Kidney function should be regularly monitored in AF patients with OAC to allow dose adaptation for those on NOACs. A creatinine clearance , &lt;30 ml/min </a:t>
            </a:r>
            <a:r>
              <a:rPr lang="en-US" dirty="0" err="1"/>
              <a:t>isna</a:t>
            </a:r>
            <a:r>
              <a:rPr lang="en-US" dirty="0"/>
              <a:t> contra indication for dabigatran and &lt; 15ml /min  for rivaroxaban , apixaban and </a:t>
            </a:r>
            <a:r>
              <a:rPr lang="en-US" dirty="0" err="1"/>
              <a:t>edoxaban</a:t>
            </a:r>
            <a:r>
              <a:rPr lang="en-US" dirty="0"/>
              <a:t> .</a:t>
            </a:r>
            <a:endParaRPr lang="en-IN" dirty="0"/>
          </a:p>
          <a:p>
            <a:endParaRPr lang="en-IN" dirty="0"/>
          </a:p>
        </p:txBody>
      </p:sp>
    </p:spTree>
    <p:extLst>
      <p:ext uri="{BB962C8B-B14F-4D97-AF65-F5344CB8AC3E}">
        <p14:creationId xmlns:p14="http://schemas.microsoft.com/office/powerpoint/2010/main" val="830305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81FDC-3379-4A94-862A-62035629FE32}"/>
              </a:ext>
            </a:extLst>
          </p:cNvPr>
          <p:cNvSpPr>
            <a:spLocks noGrp="1"/>
          </p:cNvSpPr>
          <p:nvPr>
            <p:ph type="title"/>
          </p:nvPr>
        </p:nvSpPr>
        <p:spPr>
          <a:xfrm>
            <a:off x="838200" y="365126"/>
            <a:ext cx="10515600" cy="204718"/>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8DD3C8E2-C80E-47CE-9CF3-AEC5593D9F73}"/>
              </a:ext>
            </a:extLst>
          </p:cNvPr>
          <p:cNvSpPr>
            <a:spLocks noGrp="1"/>
          </p:cNvSpPr>
          <p:nvPr>
            <p:ph idx="1"/>
          </p:nvPr>
        </p:nvSpPr>
        <p:spPr>
          <a:xfrm>
            <a:off x="838200" y="768626"/>
            <a:ext cx="10515600" cy="5408337"/>
          </a:xfrm>
        </p:spPr>
        <p:txBody>
          <a:bodyPr>
            <a:normAutofit/>
          </a:bodyPr>
          <a:lstStyle/>
          <a:p>
            <a:r>
              <a:rPr lang="en-US" dirty="0"/>
              <a:t>Besides the classical indication for OAC after stroke, dissection of extracerebral and intracerebral arteries is often considered as an indication for transient OAC</a:t>
            </a:r>
          </a:p>
          <a:p>
            <a:r>
              <a:rPr lang="en-US" dirty="0"/>
              <a:t> Based on the guidelines of the German Society of Neurology, secondary prevention after cerebral artery dissection initially should be performed with antiplatelet therapy.</a:t>
            </a:r>
          </a:p>
          <a:p>
            <a:r>
              <a:rPr lang="en-US" dirty="0"/>
              <a:t> In the case of a </a:t>
            </a:r>
            <a:r>
              <a:rPr lang="en-US" dirty="0" err="1"/>
              <a:t>microembolic</a:t>
            </a:r>
            <a:r>
              <a:rPr lang="en-US" dirty="0"/>
              <a:t> signal in transcranial ultrasound, multiple recurrent embolic infarcts while on antiplatelet therapy or arterial (pseudo-) occlusion with strong post stenotic flow reduction, anticoagulation therapy may be reasonable. Initial anticoagulation should be performed with low-molecular-weight heparin, followed by oral VKA (target INR: 2–3). So far, NOACs have not been approved for this indication. </a:t>
            </a:r>
            <a:endParaRPr lang="en-IN" dirty="0"/>
          </a:p>
        </p:txBody>
      </p:sp>
    </p:spTree>
    <p:extLst>
      <p:ext uri="{BB962C8B-B14F-4D97-AF65-F5344CB8AC3E}">
        <p14:creationId xmlns:p14="http://schemas.microsoft.com/office/powerpoint/2010/main" val="42818509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F0B4D-065D-47D0-9BE5-FD42B18C2F9F}"/>
              </a:ext>
            </a:extLst>
          </p:cNvPr>
          <p:cNvSpPr>
            <a:spLocks noGrp="1"/>
          </p:cNvSpPr>
          <p:nvPr>
            <p:ph type="title"/>
          </p:nvPr>
        </p:nvSpPr>
        <p:spPr>
          <a:xfrm>
            <a:off x="838200" y="365126"/>
            <a:ext cx="10515600" cy="178214"/>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8E88BDBF-7BB5-4C92-94E1-77098A7D23FC}"/>
              </a:ext>
            </a:extLst>
          </p:cNvPr>
          <p:cNvSpPr>
            <a:spLocks noGrp="1"/>
          </p:cNvSpPr>
          <p:nvPr>
            <p:ph idx="1"/>
          </p:nvPr>
        </p:nvSpPr>
        <p:spPr>
          <a:xfrm>
            <a:off x="838200" y="914400"/>
            <a:ext cx="10515600" cy="5262563"/>
          </a:xfrm>
        </p:spPr>
        <p:txBody>
          <a:bodyPr>
            <a:normAutofit lnSpcReduction="10000"/>
          </a:bodyPr>
          <a:lstStyle/>
          <a:p>
            <a:r>
              <a:rPr lang="en-US" dirty="0"/>
              <a:t>In addition, OAC has been proposed for secondary stroke prevention in patients with ESUS.</a:t>
            </a:r>
          </a:p>
          <a:p>
            <a:r>
              <a:rPr lang="en-US" dirty="0"/>
              <a:t> Two big trials, RE-SPECT ESUS31 and NAVIGATE ESUS,32 have been performed to evaluate the secondary prevention effects of NOACs in patients with ESUS compared with aspirin. </a:t>
            </a:r>
          </a:p>
          <a:p>
            <a:r>
              <a:rPr lang="en-US" dirty="0"/>
              <a:t>RE-SPECT ESUS investigated the effects of dabigatran compared with aspirin. The major finding was that dabigatran did not significantly prevent recurrence of stroke after ESUS better than aspirin. There was no significantly increased risk of severe bleeding compared with aspirin.</a:t>
            </a:r>
          </a:p>
          <a:p>
            <a:r>
              <a:rPr lang="en-US" dirty="0"/>
              <a:t> In NAVIGATE ESUS, effectivity of rivaroxaban compared with aspirin was investigated. In summary, rivaroxaban was not superior to aspirin with regard to the prevention of recurrent stroke after ESUS and was associated with a higher risk of bleeding.</a:t>
            </a:r>
            <a:endParaRPr lang="en-IN" dirty="0"/>
          </a:p>
        </p:txBody>
      </p:sp>
    </p:spTree>
    <p:extLst>
      <p:ext uri="{BB962C8B-B14F-4D97-AF65-F5344CB8AC3E}">
        <p14:creationId xmlns:p14="http://schemas.microsoft.com/office/powerpoint/2010/main" val="35344632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4A84-F1DE-4D55-A702-9CA387B1BC38}"/>
              </a:ext>
            </a:extLst>
          </p:cNvPr>
          <p:cNvSpPr>
            <a:spLocks noGrp="1"/>
          </p:cNvSpPr>
          <p:nvPr>
            <p:ph type="title"/>
          </p:nvPr>
        </p:nvSpPr>
        <p:spPr/>
        <p:txBody>
          <a:bodyPr/>
          <a:lstStyle/>
          <a:p>
            <a:r>
              <a:rPr lang="en-US" dirty="0"/>
              <a:t>LEFT ATRIAL APPENDAGE OCCLUSION </a:t>
            </a:r>
            <a:endParaRPr lang="en-IN" dirty="0"/>
          </a:p>
        </p:txBody>
      </p:sp>
      <p:sp>
        <p:nvSpPr>
          <p:cNvPr id="3" name="Content Placeholder 2">
            <a:extLst>
              <a:ext uri="{FF2B5EF4-FFF2-40B4-BE49-F238E27FC236}">
                <a16:creationId xmlns:a16="http://schemas.microsoft.com/office/drawing/2014/main" id="{1B62224C-41E5-4E98-ABA3-359015A90D19}"/>
              </a:ext>
            </a:extLst>
          </p:cNvPr>
          <p:cNvSpPr>
            <a:spLocks noGrp="1"/>
          </p:cNvSpPr>
          <p:nvPr>
            <p:ph idx="1"/>
          </p:nvPr>
        </p:nvSpPr>
        <p:spPr>
          <a:xfrm>
            <a:off x="838200" y="1404730"/>
            <a:ext cx="10515600" cy="4772233"/>
          </a:xfrm>
        </p:spPr>
        <p:txBody>
          <a:bodyPr>
            <a:normAutofit/>
          </a:bodyPr>
          <a:lstStyle/>
          <a:p>
            <a:r>
              <a:rPr lang="en-US" dirty="0"/>
              <a:t> In patients with AF and contraindications for long-term OAC, e.g., those with a high risk for bleeding, left atrial appendage occlusion may be considered as an alternative therapy option. </a:t>
            </a:r>
          </a:p>
          <a:p>
            <a:r>
              <a:rPr lang="en-US" dirty="0"/>
              <a:t> Left atrial appendage occlusion can be performed </a:t>
            </a:r>
            <a:r>
              <a:rPr lang="en-US"/>
              <a:t>during either </a:t>
            </a:r>
            <a:r>
              <a:rPr lang="en-US" dirty="0"/>
              <a:t>open-heart surgery or with an interventional catheter-deployed device. </a:t>
            </a:r>
          </a:p>
          <a:p>
            <a:r>
              <a:rPr lang="en-US" dirty="0"/>
              <a:t>Few studies have shown that left atrial appendage occlusion via a catheter-deployed device is noninferior to VKA treatment.</a:t>
            </a:r>
          </a:p>
          <a:p>
            <a:r>
              <a:rPr lang="en-US" dirty="0"/>
              <a:t> However, the procedure can cause serious complications and further controlled trials are ongoing to inform the best use of these devices as well as comparison of left atrial appendage </a:t>
            </a:r>
            <a:r>
              <a:rPr lang="en-US" dirty="0" err="1"/>
              <a:t>occluders</a:t>
            </a:r>
            <a:r>
              <a:rPr lang="en-US" dirty="0"/>
              <a:t> with NOACs.</a:t>
            </a:r>
            <a:endParaRPr lang="en-IN" dirty="0"/>
          </a:p>
        </p:txBody>
      </p:sp>
    </p:spTree>
    <p:extLst>
      <p:ext uri="{BB962C8B-B14F-4D97-AF65-F5344CB8AC3E}">
        <p14:creationId xmlns:p14="http://schemas.microsoft.com/office/powerpoint/2010/main" val="2327480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01A79-356D-4224-AB7B-34A65B44AC8E}"/>
              </a:ext>
            </a:extLst>
          </p:cNvPr>
          <p:cNvSpPr>
            <a:spLocks noGrp="1"/>
          </p:cNvSpPr>
          <p:nvPr>
            <p:ph type="title"/>
          </p:nvPr>
        </p:nvSpPr>
        <p:spPr/>
        <p:txBody>
          <a:bodyPr/>
          <a:lstStyle/>
          <a:p>
            <a:r>
              <a:rPr lang="en-US" dirty="0"/>
              <a:t>BLOOD PRESSURE MANAGEMENT</a:t>
            </a:r>
            <a:endParaRPr lang="en-IN" dirty="0"/>
          </a:p>
        </p:txBody>
      </p:sp>
      <p:sp>
        <p:nvSpPr>
          <p:cNvPr id="3" name="Content Placeholder 2">
            <a:extLst>
              <a:ext uri="{FF2B5EF4-FFF2-40B4-BE49-F238E27FC236}">
                <a16:creationId xmlns:a16="http://schemas.microsoft.com/office/drawing/2014/main" id="{D4F9012B-6704-4657-9707-E2012538098B}"/>
              </a:ext>
            </a:extLst>
          </p:cNvPr>
          <p:cNvSpPr>
            <a:spLocks noGrp="1"/>
          </p:cNvSpPr>
          <p:nvPr>
            <p:ph idx="1"/>
          </p:nvPr>
        </p:nvSpPr>
        <p:spPr>
          <a:xfrm>
            <a:off x="838200" y="1311966"/>
            <a:ext cx="10515600" cy="4864998"/>
          </a:xfrm>
        </p:spPr>
        <p:txBody>
          <a:bodyPr>
            <a:normAutofit/>
          </a:bodyPr>
          <a:lstStyle/>
          <a:p>
            <a:r>
              <a:rPr lang="en-US" dirty="0"/>
              <a:t>  In 2001, the first study on antihypertensive therapy after stroke or TIA revealed that the use of antihypertensive agents in lowering blood pressure leads to a 28% reduction of a recurrent event.</a:t>
            </a:r>
          </a:p>
          <a:p>
            <a:r>
              <a:rPr lang="en-US" dirty="0"/>
              <a:t>Further studies investigated the effects of specific antihypertensive medication in secondary prevention after ischemic stroke.</a:t>
            </a:r>
          </a:p>
          <a:p>
            <a:r>
              <a:rPr lang="en-US" dirty="0"/>
              <a:t> The superiority of a specific substance class remains controversial and the primary goal is the achievement of a normal blood pressure. The therapeutic range should be between 120/ 70mm Hg and 140/90mm Hg depending on individual comorbidities and adverse effects. </a:t>
            </a:r>
            <a:endParaRPr lang="en-IN" dirty="0"/>
          </a:p>
        </p:txBody>
      </p:sp>
    </p:spTree>
    <p:extLst>
      <p:ext uri="{BB962C8B-B14F-4D97-AF65-F5344CB8AC3E}">
        <p14:creationId xmlns:p14="http://schemas.microsoft.com/office/powerpoint/2010/main" val="2542552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CC3AD-43BB-431D-BF8F-D5FC0694BE7B}"/>
              </a:ext>
            </a:extLst>
          </p:cNvPr>
          <p:cNvSpPr>
            <a:spLocks noGrp="1"/>
          </p:cNvSpPr>
          <p:nvPr>
            <p:ph type="title"/>
          </p:nvPr>
        </p:nvSpPr>
        <p:spPr>
          <a:xfrm>
            <a:off x="838200" y="365126"/>
            <a:ext cx="10515600" cy="655292"/>
          </a:xfrm>
        </p:spPr>
        <p:txBody>
          <a:bodyPr>
            <a:normAutofit fontScale="90000"/>
          </a:bodyPr>
          <a:lstStyle/>
          <a:p>
            <a:r>
              <a:rPr lang="en-US" dirty="0"/>
              <a:t>HYPERCHOLESTROLEMIA</a:t>
            </a:r>
            <a:endParaRPr lang="en-IN" dirty="0"/>
          </a:p>
        </p:txBody>
      </p:sp>
      <p:sp>
        <p:nvSpPr>
          <p:cNvPr id="3" name="Content Placeholder 2">
            <a:extLst>
              <a:ext uri="{FF2B5EF4-FFF2-40B4-BE49-F238E27FC236}">
                <a16:creationId xmlns:a16="http://schemas.microsoft.com/office/drawing/2014/main" id="{F33081E7-5C12-4842-AB32-666A37B8599D}"/>
              </a:ext>
            </a:extLst>
          </p:cNvPr>
          <p:cNvSpPr>
            <a:spLocks noGrp="1"/>
          </p:cNvSpPr>
          <p:nvPr>
            <p:ph idx="1"/>
          </p:nvPr>
        </p:nvSpPr>
        <p:spPr>
          <a:xfrm>
            <a:off x="838200" y="1020418"/>
            <a:ext cx="10515600" cy="5156545"/>
          </a:xfrm>
        </p:spPr>
        <p:txBody>
          <a:bodyPr>
            <a:normAutofit/>
          </a:bodyPr>
          <a:lstStyle/>
          <a:p>
            <a:r>
              <a:rPr lang="en-US" dirty="0"/>
              <a:t> Low-density lipoprotein cholesterol (LDL-C) is a risk marker for ischemic stroke.</a:t>
            </a:r>
          </a:p>
          <a:p>
            <a:r>
              <a:rPr lang="en-US" dirty="0"/>
              <a:t> Several studies showed that statin therapy reduces the risk of stroke recurrence. While initial studies referred to patients with coronary heart disease (CHD), the SPARCL study38 first showed that patients without CHD also benefit from statin therapy. </a:t>
            </a:r>
          </a:p>
          <a:p>
            <a:r>
              <a:rPr lang="en-US" dirty="0"/>
              <a:t>According to the guidelines of the German Society of Neurology, the LDL-C target value should be &lt; 100mg/dL. </a:t>
            </a:r>
          </a:p>
          <a:p>
            <a:r>
              <a:rPr lang="en-US" dirty="0"/>
              <a:t>Another analysis from SPARCL indicates that the protective effect to reduce stroke recurrence and cardiovascular complications is most pronounced when a 50% reduction of LDL-C is achieved during treatment.</a:t>
            </a:r>
            <a:endParaRPr lang="en-IN" dirty="0"/>
          </a:p>
          <a:p>
            <a:endParaRPr lang="en-IN" dirty="0"/>
          </a:p>
        </p:txBody>
      </p:sp>
    </p:spTree>
    <p:extLst>
      <p:ext uri="{BB962C8B-B14F-4D97-AF65-F5344CB8AC3E}">
        <p14:creationId xmlns:p14="http://schemas.microsoft.com/office/powerpoint/2010/main" val="36469939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BA75A-CDEE-4A6E-856A-E1A6D47D9C51}"/>
              </a:ext>
            </a:extLst>
          </p:cNvPr>
          <p:cNvSpPr>
            <a:spLocks noGrp="1"/>
          </p:cNvSpPr>
          <p:nvPr>
            <p:ph type="title"/>
          </p:nvPr>
        </p:nvSpPr>
        <p:spPr/>
        <p:txBody>
          <a:bodyPr/>
          <a:lstStyle/>
          <a:p>
            <a:r>
              <a:rPr lang="en-US" dirty="0"/>
              <a:t>CAROTID ARETRY STENOSIS AND REPERFUSION INTERVENTIONS. </a:t>
            </a:r>
            <a:endParaRPr lang="en-IN" dirty="0"/>
          </a:p>
        </p:txBody>
      </p:sp>
      <p:sp>
        <p:nvSpPr>
          <p:cNvPr id="3" name="Content Placeholder 2">
            <a:extLst>
              <a:ext uri="{FF2B5EF4-FFF2-40B4-BE49-F238E27FC236}">
                <a16:creationId xmlns:a16="http://schemas.microsoft.com/office/drawing/2014/main" id="{ED7F8E76-5D01-4F88-8433-108059624834}"/>
              </a:ext>
            </a:extLst>
          </p:cNvPr>
          <p:cNvSpPr>
            <a:spLocks noGrp="1"/>
          </p:cNvSpPr>
          <p:nvPr>
            <p:ph idx="1"/>
          </p:nvPr>
        </p:nvSpPr>
        <p:spPr/>
        <p:txBody>
          <a:bodyPr>
            <a:normAutofit fontScale="92500" lnSpcReduction="10000"/>
          </a:bodyPr>
          <a:lstStyle/>
          <a:p>
            <a:r>
              <a:rPr lang="en-US" dirty="0"/>
              <a:t> Symptomatic internal carotid artery stenosis is associated with a high risk of early recurrent stroke and there is clear evidence for the benefit of revascularization treatment over conservative therapy, with moderate benefit for patients with 50 to 69% stenosis and strong benefit in 70% stenosis.</a:t>
            </a:r>
          </a:p>
          <a:p>
            <a:r>
              <a:rPr lang="en-US" dirty="0"/>
              <a:t> Two therapeutic procedures are available: carotid endarterectomy (CEA) and carotid artery angioplasty and stenting (CAS).</a:t>
            </a:r>
          </a:p>
          <a:p>
            <a:r>
              <a:rPr lang="en-US" dirty="0"/>
              <a:t> CEA is a surgical intervention involving the removal of atherosclerotic plaque from the internal carotid artery. CAS is a percutaneous, minimally invasive approach to treating carotid artery stenosis. There is evidence that CAS is of comparable benefit to CEA in patients &lt;70 years, while in older patients CAS is associated with a higher risk for death and stroke.  </a:t>
            </a:r>
            <a:endParaRPr lang="en-IN" dirty="0"/>
          </a:p>
        </p:txBody>
      </p:sp>
    </p:spTree>
    <p:extLst>
      <p:ext uri="{BB962C8B-B14F-4D97-AF65-F5344CB8AC3E}">
        <p14:creationId xmlns:p14="http://schemas.microsoft.com/office/powerpoint/2010/main" val="3689774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79151-724A-4915-BE93-AEE4FAC4B255}"/>
              </a:ext>
            </a:extLst>
          </p:cNvPr>
          <p:cNvSpPr>
            <a:spLocks noGrp="1"/>
          </p:cNvSpPr>
          <p:nvPr>
            <p:ph type="title"/>
          </p:nvPr>
        </p:nvSpPr>
        <p:spPr/>
        <p:txBody>
          <a:bodyPr/>
          <a:lstStyle/>
          <a:p>
            <a:r>
              <a:rPr lang="en-US" dirty="0"/>
              <a:t>PATENT FORAMEN OVALE CLOSURE </a:t>
            </a:r>
            <a:endParaRPr lang="en-IN" dirty="0"/>
          </a:p>
        </p:txBody>
      </p:sp>
      <p:sp>
        <p:nvSpPr>
          <p:cNvPr id="3" name="Content Placeholder 2">
            <a:extLst>
              <a:ext uri="{FF2B5EF4-FFF2-40B4-BE49-F238E27FC236}">
                <a16:creationId xmlns:a16="http://schemas.microsoft.com/office/drawing/2014/main" id="{B12BF761-9952-4EB3-B8CC-7ED09E458DBA}"/>
              </a:ext>
            </a:extLst>
          </p:cNvPr>
          <p:cNvSpPr>
            <a:spLocks noGrp="1"/>
          </p:cNvSpPr>
          <p:nvPr>
            <p:ph idx="1"/>
          </p:nvPr>
        </p:nvSpPr>
        <p:spPr>
          <a:xfrm>
            <a:off x="838200" y="1417983"/>
            <a:ext cx="10515600" cy="4758980"/>
          </a:xfrm>
        </p:spPr>
        <p:txBody>
          <a:bodyPr>
            <a:normAutofit/>
          </a:bodyPr>
          <a:lstStyle/>
          <a:p>
            <a:r>
              <a:rPr lang="en-US" dirty="0"/>
              <a:t>In stroke patients with no other definite cause of stroke, finding of a PFO raises the question whether this may be the cause of stroke and should receive specific treatment. </a:t>
            </a:r>
          </a:p>
          <a:p>
            <a:r>
              <a:rPr lang="en-US" dirty="0"/>
              <a:t>  high rates of PFO in younger stroke patients going up to 45% suggest a causal relationship. Especially in patients younger than 55 years with a PFO, the risk of cryptogenic ischemic insult is increased.</a:t>
            </a:r>
          </a:p>
          <a:p>
            <a:r>
              <a:rPr lang="en-US" dirty="0"/>
              <a:t> Based on three studies from 2017,44–46 interventional closure of PFO in patients between 16 and 60 years with a cryptogenic ischemic stroke and PFO with moderate or pronounced right left shunt significantly reduced the already low rate of recurrent stroke in these patients. </a:t>
            </a:r>
            <a:endParaRPr lang="en-IN" dirty="0"/>
          </a:p>
        </p:txBody>
      </p:sp>
    </p:spTree>
    <p:extLst>
      <p:ext uri="{BB962C8B-B14F-4D97-AF65-F5344CB8AC3E}">
        <p14:creationId xmlns:p14="http://schemas.microsoft.com/office/powerpoint/2010/main" val="16163128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3C596-2152-4526-900D-49B618D84DA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E2F14B4-B493-4B49-A445-C8CBFC49F860}"/>
              </a:ext>
            </a:extLst>
          </p:cNvPr>
          <p:cNvSpPr>
            <a:spLocks noGrp="1"/>
          </p:cNvSpPr>
          <p:nvPr>
            <p:ph idx="1"/>
          </p:nvPr>
        </p:nvSpPr>
        <p:spPr/>
        <p:txBody>
          <a:bodyPr/>
          <a:lstStyle/>
          <a:p>
            <a:r>
              <a:rPr lang="en-US" dirty="0"/>
              <a:t>. This benefit has to be weighed against a small risk of periprocedural complications including AF. </a:t>
            </a:r>
          </a:p>
          <a:p>
            <a:r>
              <a:rPr lang="en-US" dirty="0"/>
              <a:t>As a consequence, interventional PFO closure should be considered in younger stroke patients with stroke of unknown cause.</a:t>
            </a:r>
          </a:p>
          <a:p>
            <a:r>
              <a:rPr lang="en-US" dirty="0"/>
              <a:t> Results from earlier observational studies as well as recent subgroup analysis of NAVIGATE ESUS suggest that OAC might be superior to antiplatelets for secondary prevention in patients with ESUS and PFO, but further trials are needed to test this hypothesis.</a:t>
            </a:r>
            <a:endParaRPr lang="en-IN" dirty="0"/>
          </a:p>
        </p:txBody>
      </p:sp>
    </p:spTree>
    <p:extLst>
      <p:ext uri="{BB962C8B-B14F-4D97-AF65-F5344CB8AC3E}">
        <p14:creationId xmlns:p14="http://schemas.microsoft.com/office/powerpoint/2010/main" val="7065615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E210C-21B0-4A75-8FBE-68FADDA7B7E7}"/>
              </a:ext>
            </a:extLst>
          </p:cNvPr>
          <p:cNvSpPr>
            <a:spLocks noGrp="1"/>
          </p:cNvSpPr>
          <p:nvPr>
            <p:ph type="title"/>
          </p:nvPr>
        </p:nvSpPr>
        <p:spPr/>
        <p:txBody>
          <a:bodyPr/>
          <a:lstStyle/>
          <a:p>
            <a:r>
              <a:rPr lang="en-US" dirty="0"/>
              <a:t>SECONDARY PREVENTION OF STROKE DUE TO COAGULATION DISORDERS </a:t>
            </a:r>
            <a:endParaRPr lang="en-IN" dirty="0"/>
          </a:p>
        </p:txBody>
      </p:sp>
      <p:sp>
        <p:nvSpPr>
          <p:cNvPr id="3" name="Content Placeholder 2">
            <a:extLst>
              <a:ext uri="{FF2B5EF4-FFF2-40B4-BE49-F238E27FC236}">
                <a16:creationId xmlns:a16="http://schemas.microsoft.com/office/drawing/2014/main" id="{A19F9075-9BA4-410D-BB4E-C613AD6F4EF0}"/>
              </a:ext>
            </a:extLst>
          </p:cNvPr>
          <p:cNvSpPr>
            <a:spLocks noGrp="1"/>
          </p:cNvSpPr>
          <p:nvPr>
            <p:ph idx="1"/>
          </p:nvPr>
        </p:nvSpPr>
        <p:spPr/>
        <p:txBody>
          <a:bodyPr>
            <a:normAutofit fontScale="92500" lnSpcReduction="10000"/>
          </a:bodyPr>
          <a:lstStyle/>
          <a:p>
            <a:r>
              <a:rPr lang="en-US" dirty="0"/>
              <a:t> Hereditary and acquired thrombophilia may be associated with ischemic stroke. </a:t>
            </a:r>
          </a:p>
          <a:p>
            <a:r>
              <a:rPr lang="en-US" dirty="0"/>
              <a:t>Hereditary thrombophilia, such as factor V Leiden mutation, prothrombin gene mutation G20210A, and deficiencies of protein C, protein S, and antithrombin, is a well known risk factor for venous thrombosis, but may also be associated with ischemic stroke. </a:t>
            </a:r>
          </a:p>
          <a:p>
            <a:r>
              <a:rPr lang="en-US" dirty="0"/>
              <a:t> Diagnosis of a significant coagulation disorder in a patient with acute ischemic stroke with no other etiology is usually considered to be an indication for OAC.</a:t>
            </a:r>
          </a:p>
          <a:p>
            <a:r>
              <a:rPr lang="en-US" dirty="0"/>
              <a:t> Antiplatelet therapy is recommended for patients who are found to have abnormal findings on coagulation testing after initial ischemic stroke or TIA if anticoagulation therapy is not administered.</a:t>
            </a:r>
            <a:endParaRPr lang="en-IN" dirty="0"/>
          </a:p>
        </p:txBody>
      </p:sp>
    </p:spTree>
    <p:extLst>
      <p:ext uri="{BB962C8B-B14F-4D97-AF65-F5344CB8AC3E}">
        <p14:creationId xmlns:p14="http://schemas.microsoft.com/office/powerpoint/2010/main" val="15840828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A7293-1FE4-4C6C-B2DF-6A9254009550}"/>
              </a:ext>
            </a:extLst>
          </p:cNvPr>
          <p:cNvSpPr>
            <a:spLocks noGrp="1"/>
          </p:cNvSpPr>
          <p:nvPr>
            <p:ph type="title"/>
          </p:nvPr>
        </p:nvSpPr>
        <p:spPr>
          <a:xfrm>
            <a:off x="838200" y="365126"/>
            <a:ext cx="10515600" cy="589032"/>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D4586738-8AB5-4C9C-A3B9-142D8A2B677C}"/>
              </a:ext>
            </a:extLst>
          </p:cNvPr>
          <p:cNvSpPr>
            <a:spLocks noGrp="1"/>
          </p:cNvSpPr>
          <p:nvPr>
            <p:ph idx="1"/>
          </p:nvPr>
        </p:nvSpPr>
        <p:spPr>
          <a:xfrm>
            <a:off x="838200" y="1258956"/>
            <a:ext cx="10515600" cy="4918007"/>
          </a:xfrm>
        </p:spPr>
        <p:txBody>
          <a:bodyPr>
            <a:normAutofit/>
          </a:bodyPr>
          <a:lstStyle/>
          <a:p>
            <a:r>
              <a:rPr lang="en-US" dirty="0"/>
              <a:t>Antiphospholipid syndrome (APS) presents with venous and arterial thrombosis or one of several specific pregnancy complications in the presence of persistent antiphospholipid antibodies.</a:t>
            </a:r>
          </a:p>
          <a:p>
            <a:r>
              <a:rPr lang="en-US" dirty="0"/>
              <a:t> An APS should be suspected in patients with ischemic stroke or TIA who have no alternative explanation for the ischemic event and who have other manifestations of the syndrome such as livedo reticularis, obstetric complications, unexplained thrombocytopenia, or prolongation of a coagulation test.</a:t>
            </a:r>
          </a:p>
          <a:p>
            <a:r>
              <a:rPr lang="en-US" dirty="0"/>
              <a:t> There is no general consensus on optimal antithrombotic therapy of patients with ischemic stroke or TIA who have an antiphospholipid antibody. </a:t>
            </a:r>
          </a:p>
        </p:txBody>
      </p:sp>
    </p:spTree>
    <p:extLst>
      <p:ext uri="{BB962C8B-B14F-4D97-AF65-F5344CB8AC3E}">
        <p14:creationId xmlns:p14="http://schemas.microsoft.com/office/powerpoint/2010/main" val="19016981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78DD1-1EB7-4D99-AD84-F83286DAB41E}"/>
              </a:ext>
            </a:extLst>
          </p:cNvPr>
          <p:cNvSpPr>
            <a:spLocks noGrp="1"/>
          </p:cNvSpPr>
          <p:nvPr>
            <p:ph type="title"/>
          </p:nvPr>
        </p:nvSpPr>
        <p:spPr>
          <a:xfrm flipV="1">
            <a:off x="838200" y="251791"/>
            <a:ext cx="10515600" cy="113336"/>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A2B04BE4-D86C-4ACC-AC26-93B89EB019BC}"/>
              </a:ext>
            </a:extLst>
          </p:cNvPr>
          <p:cNvSpPr>
            <a:spLocks noGrp="1"/>
          </p:cNvSpPr>
          <p:nvPr>
            <p:ph idx="1"/>
          </p:nvPr>
        </p:nvSpPr>
        <p:spPr>
          <a:xfrm>
            <a:off x="838200" y="675861"/>
            <a:ext cx="10515600" cy="5501102"/>
          </a:xfrm>
        </p:spPr>
        <p:txBody>
          <a:bodyPr>
            <a:normAutofit/>
          </a:bodyPr>
          <a:lstStyle/>
          <a:p>
            <a:r>
              <a:rPr lang="en-US" dirty="0"/>
              <a:t>Antibodies are found but who do not meet the criteria for APS,  Antiplatelet therapy is often recommended for patients with ischemic stroke or TIA in whom antiphospholipid APS. </a:t>
            </a:r>
            <a:endParaRPr lang="en-IN" dirty="0"/>
          </a:p>
          <a:p>
            <a:r>
              <a:rPr lang="en-US" dirty="0"/>
              <a:t> For patients with ischemic stroke or TIA who fulfill the APS criteria, anticoagulation therapy may be reasonable, considering the risk for recurrent thrombotic  event and bleeding complications.</a:t>
            </a:r>
          </a:p>
          <a:p>
            <a:r>
              <a:rPr lang="en-US" dirty="0"/>
              <a:t> Currently, VKAs are the standard treatment for OAC in APS. NOACs are increasingly used for OAC in APS, but do not seem to be as effective as VKAs in patients with high-risk APS including those with arterial embolism and stroke.</a:t>
            </a:r>
          </a:p>
          <a:p>
            <a:pPr marL="0" indent="0">
              <a:buNone/>
            </a:pPr>
            <a:endParaRPr lang="en-IN" dirty="0"/>
          </a:p>
        </p:txBody>
      </p:sp>
    </p:spTree>
    <p:extLst>
      <p:ext uri="{BB962C8B-B14F-4D97-AF65-F5344CB8AC3E}">
        <p14:creationId xmlns:p14="http://schemas.microsoft.com/office/powerpoint/2010/main" val="32097970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88F86-757B-49BA-80C1-547DB79AE799}"/>
              </a:ext>
            </a:extLst>
          </p:cNvPr>
          <p:cNvSpPr>
            <a:spLocks noGrp="1"/>
          </p:cNvSpPr>
          <p:nvPr>
            <p:ph type="title"/>
          </p:nvPr>
        </p:nvSpPr>
        <p:spPr/>
        <p:txBody>
          <a:bodyPr/>
          <a:lstStyle/>
          <a:p>
            <a:r>
              <a:rPr lang="en-US" dirty="0"/>
              <a:t>FUTURE DIRECTIONS . </a:t>
            </a:r>
            <a:endParaRPr lang="en-IN" dirty="0"/>
          </a:p>
        </p:txBody>
      </p:sp>
      <p:sp>
        <p:nvSpPr>
          <p:cNvPr id="3" name="Content Placeholder 2">
            <a:extLst>
              <a:ext uri="{FF2B5EF4-FFF2-40B4-BE49-F238E27FC236}">
                <a16:creationId xmlns:a16="http://schemas.microsoft.com/office/drawing/2014/main" id="{0D25636D-E6C9-44D4-95D1-F5100D705EE7}"/>
              </a:ext>
            </a:extLst>
          </p:cNvPr>
          <p:cNvSpPr>
            <a:spLocks noGrp="1"/>
          </p:cNvSpPr>
          <p:nvPr>
            <p:ph idx="1"/>
          </p:nvPr>
        </p:nvSpPr>
        <p:spPr/>
        <p:txBody>
          <a:bodyPr/>
          <a:lstStyle/>
          <a:p>
            <a:r>
              <a:rPr lang="en-US" dirty="0"/>
              <a:t>The optimization of secondary prevention in stroke is an ongoing process and there are still a lot of areas of uncertainty. Especially pharmacologic therapy is constantly adapted to the results of latest studies. Future developments for prevention of stroke may concern the role of newer platelet inhibitors (prasugrel, ticagrelor) as well as the role of double antiplatelet treatment. The combined (low-dose) anticoagulation and antiplatelet treatment as recently investigated in the COMPASS trial52 may also be an interesting treatment approach for secondary prevention in stroke patients with LAA. In addition, the use of NOACs instead of VKAs for indications beyond AF warrants further study</a:t>
            </a:r>
            <a:endParaRPr lang="en-IN" dirty="0"/>
          </a:p>
        </p:txBody>
      </p:sp>
    </p:spTree>
    <p:extLst>
      <p:ext uri="{BB962C8B-B14F-4D97-AF65-F5344CB8AC3E}">
        <p14:creationId xmlns:p14="http://schemas.microsoft.com/office/powerpoint/2010/main" val="34388899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TotalTime>
  <Words>4224</Words>
  <Application>Microsoft Office PowerPoint</Application>
  <PresentationFormat>Widescreen</PresentationFormat>
  <Paragraphs>143</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Calibri Light</vt:lpstr>
      <vt:lpstr>Office Theme</vt:lpstr>
      <vt:lpstr>REVIEW ARTICLE  JOURNAL CLUB ON 17/12/2020</vt:lpstr>
      <vt:lpstr>REVIEW ARTICLE   CAUSES AND SECONDARY PREVENTION OF ACUTE ISCHEMIC STROKE IN ADULTS .</vt:lpstr>
      <vt:lpstr>INTRODUCTION </vt:lpstr>
      <vt:lpstr>PowerPoint Presentation</vt:lpstr>
      <vt:lpstr>EPIDEMIOLOGY</vt:lpstr>
      <vt:lpstr>TYPES OF BRAIN INFARCTION </vt:lpstr>
      <vt:lpstr>LACUNAR INFARCT </vt:lpstr>
      <vt:lpstr>HEMODYNAMIC INFARCT </vt:lpstr>
      <vt:lpstr>TRANSIENT ISCHEMIC ATTACK </vt:lpstr>
      <vt:lpstr>CAUSES OF ISCHEMIC STROKE </vt:lpstr>
      <vt:lpstr>LARGE ARTERY ATHEROSLEROSIS </vt:lpstr>
      <vt:lpstr>CARDIOGENIC EMBOLISM </vt:lpstr>
      <vt:lpstr>SMALL VESSEL ISCHEMIC DISEASE </vt:lpstr>
      <vt:lpstr>PowerPoint Presentation</vt:lpstr>
      <vt:lpstr>STROKE OF OTHER DETERMINED ETIOLOGY </vt:lpstr>
      <vt:lpstr>STROKE OF UNDETEMINED ETIOLOGY </vt:lpstr>
      <vt:lpstr>DIAGNOSIS AND  TREATMENT .</vt:lpstr>
      <vt:lpstr>PowerPoint Presentation</vt:lpstr>
      <vt:lpstr>SECONDARY PREVENTION </vt:lpstr>
      <vt:lpstr>ANTIPLATELET THERAPY </vt:lpstr>
      <vt:lpstr>PowerPoint Presentation</vt:lpstr>
      <vt:lpstr>PowerPoint Presentation</vt:lpstr>
      <vt:lpstr>PowerPoint Presentation</vt:lpstr>
      <vt:lpstr>PowerPoint Presentation</vt:lpstr>
      <vt:lpstr>PowerPoint Presentation</vt:lpstr>
      <vt:lpstr>ORAL ANTICOAGULATION </vt:lpstr>
      <vt:lpstr>PowerPoint Presentation</vt:lpstr>
      <vt:lpstr>PowerPoint Presentation</vt:lpstr>
      <vt:lpstr>PowerPoint Presentation</vt:lpstr>
      <vt:lpstr>PowerPoint Presentation</vt:lpstr>
      <vt:lpstr>LEFT ATRIAL APPENDAGE OCCLUSION </vt:lpstr>
      <vt:lpstr>BLOOD PRESSURE MANAGEMENT</vt:lpstr>
      <vt:lpstr>HYPERCHOLESTROLEMIA</vt:lpstr>
      <vt:lpstr>CAROTID ARETRY STENOSIS AND REPERFUSION INTERVENTIONS. </vt:lpstr>
      <vt:lpstr>PATENT FORAMEN OVALE CLOSURE </vt:lpstr>
      <vt:lpstr>PowerPoint Presentation</vt:lpstr>
      <vt:lpstr>SECONDARY PREVENTION OF STROKE DUE TO COAGULATION DISORDERS </vt:lpstr>
      <vt:lpstr>PowerPoint Presentation</vt:lpstr>
      <vt:lpstr>PowerPoint Presentation</vt:lpstr>
      <vt:lpstr>FUTURE DIRECTIONS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albymaria.jan1@gmail.com</dc:creator>
  <cp:lastModifiedBy>albymaria.jan1@gmail.com</cp:lastModifiedBy>
  <cp:revision>33</cp:revision>
  <dcterms:created xsi:type="dcterms:W3CDTF">2020-12-15T19:45:37Z</dcterms:created>
  <dcterms:modified xsi:type="dcterms:W3CDTF">2020-12-17T14:29:40Z</dcterms:modified>
</cp:coreProperties>
</file>