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356" r:id="rId6"/>
    <p:sldId id="265" r:id="rId7"/>
    <p:sldId id="260" r:id="rId8"/>
    <p:sldId id="261" r:id="rId9"/>
    <p:sldId id="357" r:id="rId10"/>
    <p:sldId id="262" r:id="rId11"/>
    <p:sldId id="269" r:id="rId12"/>
    <p:sldId id="342" r:id="rId13"/>
    <p:sldId id="263" r:id="rId14"/>
    <p:sldId id="264" r:id="rId15"/>
    <p:sldId id="270" r:id="rId16"/>
    <p:sldId id="266" r:id="rId17"/>
    <p:sldId id="273" r:id="rId18"/>
    <p:sldId id="267" r:id="rId19"/>
    <p:sldId id="268" r:id="rId20"/>
    <p:sldId id="272" r:id="rId21"/>
    <p:sldId id="358" r:id="rId22"/>
    <p:sldId id="359" r:id="rId23"/>
    <p:sldId id="274" r:id="rId24"/>
    <p:sldId id="275" r:id="rId25"/>
    <p:sldId id="276" r:id="rId26"/>
    <p:sldId id="277" r:id="rId27"/>
    <p:sldId id="360" r:id="rId28"/>
    <p:sldId id="278" r:id="rId29"/>
    <p:sldId id="280" r:id="rId30"/>
    <p:sldId id="284" r:id="rId31"/>
    <p:sldId id="279" r:id="rId32"/>
    <p:sldId id="281" r:id="rId33"/>
    <p:sldId id="282" r:id="rId34"/>
    <p:sldId id="283" r:id="rId35"/>
    <p:sldId id="285" r:id="rId36"/>
    <p:sldId id="286" r:id="rId37"/>
    <p:sldId id="287" r:id="rId38"/>
    <p:sldId id="288" r:id="rId39"/>
    <p:sldId id="289" r:id="rId40"/>
    <p:sldId id="290" r:id="rId41"/>
    <p:sldId id="355" r:id="rId42"/>
    <p:sldId id="291" r:id="rId43"/>
    <p:sldId id="293" r:id="rId44"/>
    <p:sldId id="343" r:id="rId45"/>
    <p:sldId id="292" r:id="rId46"/>
    <p:sldId id="294" r:id="rId47"/>
    <p:sldId id="295" r:id="rId48"/>
    <p:sldId id="296" r:id="rId49"/>
    <p:sldId id="299" r:id="rId50"/>
    <p:sldId id="353" r:id="rId51"/>
    <p:sldId id="354" r:id="rId52"/>
    <p:sldId id="297" r:id="rId53"/>
    <p:sldId id="344" r:id="rId54"/>
    <p:sldId id="300" r:id="rId55"/>
    <p:sldId id="298" r:id="rId56"/>
    <p:sldId id="301" r:id="rId57"/>
    <p:sldId id="302" r:id="rId58"/>
    <p:sldId id="303" r:id="rId59"/>
    <p:sldId id="304" r:id="rId60"/>
    <p:sldId id="305" r:id="rId61"/>
    <p:sldId id="306" r:id="rId62"/>
    <p:sldId id="307" r:id="rId63"/>
    <p:sldId id="308" r:id="rId64"/>
    <p:sldId id="309" r:id="rId65"/>
    <p:sldId id="310" r:id="rId66"/>
    <p:sldId id="311" r:id="rId67"/>
    <p:sldId id="316" r:id="rId68"/>
    <p:sldId id="317" r:id="rId69"/>
    <p:sldId id="318" r:id="rId70"/>
    <p:sldId id="319" r:id="rId71"/>
    <p:sldId id="320" r:id="rId72"/>
    <p:sldId id="312" r:id="rId73"/>
    <p:sldId id="313" r:id="rId74"/>
    <p:sldId id="314" r:id="rId75"/>
    <p:sldId id="352" r:id="rId76"/>
    <p:sldId id="315" r:id="rId77"/>
    <p:sldId id="321" r:id="rId78"/>
    <p:sldId id="322" r:id="rId79"/>
    <p:sldId id="323" r:id="rId80"/>
    <p:sldId id="350" r:id="rId81"/>
    <p:sldId id="324" r:id="rId82"/>
    <p:sldId id="325" r:id="rId83"/>
    <p:sldId id="351" r:id="rId84"/>
    <p:sldId id="326" r:id="rId85"/>
    <p:sldId id="349" r:id="rId86"/>
    <p:sldId id="327" r:id="rId87"/>
    <p:sldId id="328" r:id="rId88"/>
    <p:sldId id="329" r:id="rId89"/>
    <p:sldId id="330" r:id="rId90"/>
    <p:sldId id="331" r:id="rId91"/>
    <p:sldId id="345" r:id="rId92"/>
    <p:sldId id="332" r:id="rId93"/>
    <p:sldId id="334" r:id="rId94"/>
    <p:sldId id="333" r:id="rId95"/>
    <p:sldId id="335" r:id="rId96"/>
    <p:sldId id="336" r:id="rId97"/>
    <p:sldId id="338" r:id="rId98"/>
    <p:sldId id="337" r:id="rId99"/>
    <p:sldId id="346" r:id="rId100"/>
    <p:sldId id="339" r:id="rId101"/>
    <p:sldId id="340" r:id="rId102"/>
    <p:sldId id="347" r:id="rId103"/>
    <p:sldId id="348" r:id="rId104"/>
    <p:sldId id="341" r:id="rId105"/>
    <p:sldId id="361" r:id="rId106"/>
    <p:sldId id="362" r:id="rId107"/>
    <p:sldId id="363" r:id="rId108"/>
    <p:sldId id="364"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07" Type="http://schemas.openxmlformats.org/officeDocument/2006/relationships/slide" Target="slides/slide106.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87" Type="http://schemas.openxmlformats.org/officeDocument/2006/relationships/slide" Target="slides/slide86.xml" /><Relationship Id="rId102" Type="http://schemas.openxmlformats.org/officeDocument/2006/relationships/slide" Target="slides/slide101.xml" /><Relationship Id="rId110" Type="http://schemas.openxmlformats.org/officeDocument/2006/relationships/presProps" Target="presProps.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slide" Target="slides/slide89.xml" /><Relationship Id="rId95" Type="http://schemas.openxmlformats.org/officeDocument/2006/relationships/slide" Target="slides/slide94.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13"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slide" Target="slides/slide92.xml" /><Relationship Id="rId98" Type="http://schemas.openxmlformats.org/officeDocument/2006/relationships/slide" Target="slides/slide97.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slide" Target="slides/slide102.xml" /><Relationship Id="rId108" Type="http://schemas.openxmlformats.org/officeDocument/2006/relationships/slide" Target="slides/slide107.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D683D-57B5-D24B-AF61-7F89C45D73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9BE989-A7FE-EE4E-8B05-74E67C1195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E84253-9150-AA43-8955-202131EA80F1}"/>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5" name="Footer Placeholder 4">
            <a:extLst>
              <a:ext uri="{FF2B5EF4-FFF2-40B4-BE49-F238E27FC236}">
                <a16:creationId xmlns:a16="http://schemas.microsoft.com/office/drawing/2014/main" id="{BCDD2A53-E79B-9049-9D8C-0DA2F6B4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F02FB0-D72A-DB41-82E2-72516E3FAACB}"/>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2384863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3B145-39D7-9D42-9B54-52769F4E73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6CB8E7-B3D7-5442-908D-4C9435BC98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1A1BE0-3337-C541-BE15-821670885E7D}"/>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5" name="Footer Placeholder 4">
            <a:extLst>
              <a:ext uri="{FF2B5EF4-FFF2-40B4-BE49-F238E27FC236}">
                <a16:creationId xmlns:a16="http://schemas.microsoft.com/office/drawing/2014/main" id="{9FA51C47-6BEF-4C46-A25B-6321880BD6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754472-3C2A-DE41-B595-1605EAC22E80}"/>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309631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0458-05F4-DE49-A874-6B060BF8EF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E1863E-7282-2145-A475-8042049688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4DA274-804B-9645-9CCE-8C77BF5717CF}"/>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5" name="Footer Placeholder 4">
            <a:extLst>
              <a:ext uri="{FF2B5EF4-FFF2-40B4-BE49-F238E27FC236}">
                <a16:creationId xmlns:a16="http://schemas.microsoft.com/office/drawing/2014/main" id="{83692875-C1B2-754B-9F4F-9AFFAAB135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4580AA-58C6-4345-BA55-2EF3C4F35000}"/>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76702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5839-1400-D149-A9E6-C18C9D528E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4AC2BE-7053-3349-979D-A3C9485C94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69B980-2E3C-B040-9F4C-1B74FF54B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18D0BF-28CA-C247-805B-3CFC5F87B65F}"/>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6" name="Footer Placeholder 5">
            <a:extLst>
              <a:ext uri="{FF2B5EF4-FFF2-40B4-BE49-F238E27FC236}">
                <a16:creationId xmlns:a16="http://schemas.microsoft.com/office/drawing/2014/main" id="{92CB3DFF-FAA5-E04F-894E-20B452735B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54180C-1257-C449-9AC3-151B2C1DD067}"/>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266080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B9B0-C070-1C47-BFBE-E5FB9670C3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AD2869-4BA0-B64D-9626-910FF8A491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C6F0AC-2B14-9D48-8970-FB59E5E265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9ACDC4-2989-744E-AEC5-5D0098093A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9A7E9E-73A5-EE4A-A1A0-6ABD6986F1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D72FCA-0755-E644-AB09-AD624A60F3B8}"/>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8" name="Footer Placeholder 7">
            <a:extLst>
              <a:ext uri="{FF2B5EF4-FFF2-40B4-BE49-F238E27FC236}">
                <a16:creationId xmlns:a16="http://schemas.microsoft.com/office/drawing/2014/main" id="{30DAC4B9-D653-A646-ACBC-5D6A6B1866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CF766C-649A-4F4D-B70C-E55169979203}"/>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2998951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F4DEC-E7CB-3B48-B81C-613139DAD5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3DDA96-957C-0445-9C17-8BFF50AE2D33}"/>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4" name="Footer Placeholder 3">
            <a:extLst>
              <a:ext uri="{FF2B5EF4-FFF2-40B4-BE49-F238E27FC236}">
                <a16:creationId xmlns:a16="http://schemas.microsoft.com/office/drawing/2014/main" id="{3170972B-7091-8145-840C-B97453264B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72E848-7EA1-274B-B214-909E0DB597F1}"/>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301567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210086-6457-874D-A077-334DD7C655B6}"/>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3" name="Footer Placeholder 2">
            <a:extLst>
              <a:ext uri="{FF2B5EF4-FFF2-40B4-BE49-F238E27FC236}">
                <a16:creationId xmlns:a16="http://schemas.microsoft.com/office/drawing/2014/main" id="{C7A50063-B59A-004E-9902-32051DED3B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ED284C-25D2-9A46-8B92-B1BBFF9667E6}"/>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4266308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27BDE-9F4B-EB4C-97FA-796B06A141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3B79F6-F5AB-0847-BC3F-9F159AC2AC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BF937D-DFCC-A346-91ED-BE88C8B24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5C7DB7-A2E6-3349-BCF7-712C286CAA90}"/>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6" name="Footer Placeholder 5">
            <a:extLst>
              <a:ext uri="{FF2B5EF4-FFF2-40B4-BE49-F238E27FC236}">
                <a16:creationId xmlns:a16="http://schemas.microsoft.com/office/drawing/2014/main" id="{6C5CDF3A-3D93-F945-9E26-1B204969B2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93B26F-2A1B-2B49-9217-2B42E1C07316}"/>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22279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0DE33-F702-5043-948F-AD3D1C6C87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0A0BB5-8567-C947-A3C6-92CDCEEAB8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1E625C-4951-6344-952E-C2B642ECF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5D59E8-99ED-3545-B5CC-9016638F4C2F}"/>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6" name="Footer Placeholder 5">
            <a:extLst>
              <a:ext uri="{FF2B5EF4-FFF2-40B4-BE49-F238E27FC236}">
                <a16:creationId xmlns:a16="http://schemas.microsoft.com/office/drawing/2014/main" id="{787B3755-4DE9-C34E-8024-46E0F835A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C74A7F-4E80-2741-9810-A2CC530B86BC}"/>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1632925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49F-6EB7-5A4B-BDD2-67DA5BF62F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0F52B0-C2F1-C748-A602-D47ACEE584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72D912-0310-8944-AA77-CBF59F0FAC0C}"/>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5" name="Footer Placeholder 4">
            <a:extLst>
              <a:ext uri="{FF2B5EF4-FFF2-40B4-BE49-F238E27FC236}">
                <a16:creationId xmlns:a16="http://schemas.microsoft.com/office/drawing/2014/main" id="{C7A41480-864C-9C40-8D43-738A8A0C0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5EF47-40DC-7E4A-83BA-A3218EDDC07C}"/>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3178024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AAAD7D-20B1-DC4C-BDAF-DC0C60F6E9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B71B67-AC79-6040-B7B4-EDD2B0359B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E48B46-6EE6-ED4A-8D13-45C44953A9CA}"/>
              </a:ext>
            </a:extLst>
          </p:cNvPr>
          <p:cNvSpPr>
            <a:spLocks noGrp="1"/>
          </p:cNvSpPr>
          <p:nvPr>
            <p:ph type="dt" sz="half" idx="10"/>
          </p:nvPr>
        </p:nvSpPr>
        <p:spPr/>
        <p:txBody>
          <a:bodyPr/>
          <a:lstStyle/>
          <a:p>
            <a:fld id="{EF8CFB03-405C-AB4B-85E7-B664A8783D5F}" type="datetimeFigureOut">
              <a:rPr lang="en-US" smtClean="0"/>
              <a:t>8/27/2022</a:t>
            </a:fld>
            <a:endParaRPr lang="en-US"/>
          </a:p>
        </p:txBody>
      </p:sp>
      <p:sp>
        <p:nvSpPr>
          <p:cNvPr id="5" name="Footer Placeholder 4">
            <a:extLst>
              <a:ext uri="{FF2B5EF4-FFF2-40B4-BE49-F238E27FC236}">
                <a16:creationId xmlns:a16="http://schemas.microsoft.com/office/drawing/2014/main" id="{4D9E624B-1102-EF4C-9D36-01BE05033C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74D90C-CB43-4443-8D0B-9FF5C7BA33BF}"/>
              </a:ext>
            </a:extLst>
          </p:cNvPr>
          <p:cNvSpPr>
            <a:spLocks noGrp="1"/>
          </p:cNvSpPr>
          <p:nvPr>
            <p:ph type="sldNum" sz="quarter" idx="12"/>
          </p:nvPr>
        </p:nvSpPr>
        <p:spPr/>
        <p:txBody>
          <a:bodyPr/>
          <a:lstStyle/>
          <a:p>
            <a:fld id="{4B4F5183-D35D-2844-8B6B-52C08E10F986}" type="slidenum">
              <a:rPr lang="en-US" smtClean="0"/>
              <a:t>‹#›</a:t>
            </a:fld>
            <a:endParaRPr lang="en-US"/>
          </a:p>
        </p:txBody>
      </p:sp>
    </p:spTree>
    <p:extLst>
      <p:ext uri="{BB962C8B-B14F-4D97-AF65-F5344CB8AC3E}">
        <p14:creationId xmlns:p14="http://schemas.microsoft.com/office/powerpoint/2010/main" val="3823954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C16062-265D-E24C-9708-93F520E56E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7877DB-C38F-7B4F-B268-358742BCC1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AC43A0-C659-804D-8602-76A2599138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8CFB03-405C-AB4B-85E7-B664A8783D5F}" type="datetimeFigureOut">
              <a:rPr lang="en-US" smtClean="0"/>
              <a:t>8/27/2022</a:t>
            </a:fld>
            <a:endParaRPr lang="en-US"/>
          </a:p>
        </p:txBody>
      </p:sp>
      <p:sp>
        <p:nvSpPr>
          <p:cNvPr id="5" name="Footer Placeholder 4">
            <a:extLst>
              <a:ext uri="{FF2B5EF4-FFF2-40B4-BE49-F238E27FC236}">
                <a16:creationId xmlns:a16="http://schemas.microsoft.com/office/drawing/2014/main" id="{790330C6-E31D-8547-9C34-2C9D1993B1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7BF306-5902-6E48-91A3-B22C193C6A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F5183-D35D-2844-8B6B-52C08E10F986}" type="slidenum">
              <a:rPr lang="en-US" smtClean="0"/>
              <a:t>‹#›</a:t>
            </a:fld>
            <a:endParaRPr lang="en-US"/>
          </a:p>
        </p:txBody>
      </p:sp>
    </p:spTree>
    <p:extLst>
      <p:ext uri="{BB962C8B-B14F-4D97-AF65-F5344CB8AC3E}">
        <p14:creationId xmlns:p14="http://schemas.microsoft.com/office/powerpoint/2010/main" val="4280500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2" Type="http://schemas.openxmlformats.org/officeDocument/2006/relationships/image" Target="../media/image24.jpeg" /><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2" Type="http://schemas.openxmlformats.org/officeDocument/2006/relationships/image" Target="../media/image27.jpeg" /><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2" Type="http://schemas.openxmlformats.org/officeDocument/2006/relationships/image" Target="../media/image33.jpeg" /><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2" Type="http://schemas.openxmlformats.org/officeDocument/2006/relationships/image" Target="../media/image36.jpeg" /><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2" Type="http://schemas.openxmlformats.org/officeDocument/2006/relationships/image" Target="../media/image37.jpeg" /><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2" Type="http://schemas.openxmlformats.org/officeDocument/2006/relationships/image" Target="../media/image38.jpeg" /><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2" Type="http://schemas.openxmlformats.org/officeDocument/2006/relationships/image" Target="../media/image39.jpeg" /><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2" Type="http://schemas.openxmlformats.org/officeDocument/2006/relationships/image" Target="../media/image40.jpeg" /><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0031-3D6B-AF4D-A8EC-2A586CAB5F9C}"/>
              </a:ext>
            </a:extLst>
          </p:cNvPr>
          <p:cNvSpPr>
            <a:spLocks noGrp="1"/>
          </p:cNvSpPr>
          <p:nvPr>
            <p:ph type="ctrTitle"/>
          </p:nvPr>
        </p:nvSpPr>
        <p:spPr/>
        <p:txBody>
          <a:bodyPr/>
          <a:lstStyle/>
          <a:p>
            <a:r>
              <a:rPr lang="en-US"/>
              <a:t>SPINAL CORD</a:t>
            </a:r>
          </a:p>
        </p:txBody>
      </p:sp>
      <p:sp>
        <p:nvSpPr>
          <p:cNvPr id="3" name="Subtitle 2">
            <a:extLst>
              <a:ext uri="{FF2B5EF4-FFF2-40B4-BE49-F238E27FC236}">
                <a16:creationId xmlns:a16="http://schemas.microsoft.com/office/drawing/2014/main" id="{B33980E7-F1A6-7445-9793-8359A33A9425}"/>
              </a:ext>
            </a:extLst>
          </p:cNvPr>
          <p:cNvSpPr>
            <a:spLocks noGrp="1"/>
          </p:cNvSpPr>
          <p:nvPr>
            <p:ph type="subTitle" idx="1"/>
          </p:nvPr>
        </p:nvSpPr>
        <p:spPr/>
        <p:txBody>
          <a:bodyPr/>
          <a:lstStyle/>
          <a:p>
            <a:r>
              <a:rPr lang="en-US"/>
              <a:t>Dr Akhil Suresh</a:t>
            </a:r>
          </a:p>
        </p:txBody>
      </p:sp>
    </p:spTree>
    <p:extLst>
      <p:ext uri="{BB962C8B-B14F-4D97-AF65-F5344CB8AC3E}">
        <p14:creationId xmlns:p14="http://schemas.microsoft.com/office/powerpoint/2010/main" val="312165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DE719-E083-9E49-BF35-B147815865F1}"/>
              </a:ext>
            </a:extLst>
          </p:cNvPr>
          <p:cNvSpPr>
            <a:spLocks noGrp="1"/>
          </p:cNvSpPr>
          <p:nvPr>
            <p:ph type="title"/>
          </p:nvPr>
        </p:nvSpPr>
        <p:spPr/>
        <p:txBody>
          <a:bodyPr/>
          <a:lstStyle/>
          <a:p>
            <a:r>
              <a:rPr lang="en-US"/>
              <a:t>Development</a:t>
            </a:r>
          </a:p>
        </p:txBody>
      </p:sp>
      <p:sp>
        <p:nvSpPr>
          <p:cNvPr id="3" name="Content Placeholder 2">
            <a:extLst>
              <a:ext uri="{FF2B5EF4-FFF2-40B4-BE49-F238E27FC236}">
                <a16:creationId xmlns:a16="http://schemas.microsoft.com/office/drawing/2014/main" id="{212D3EE6-AB7F-8F47-B1C2-D62F3A9F05B7}"/>
              </a:ext>
            </a:extLst>
          </p:cNvPr>
          <p:cNvSpPr>
            <a:spLocks noGrp="1"/>
          </p:cNvSpPr>
          <p:nvPr>
            <p:ph idx="1"/>
          </p:nvPr>
        </p:nvSpPr>
        <p:spPr/>
        <p:txBody>
          <a:bodyPr>
            <a:normAutofit/>
          </a:bodyPr>
          <a:lstStyle/>
          <a:p>
            <a:r>
              <a:rPr lang="en-US"/>
              <a:t> third week of prenatal development, the ectoderm of the embryonic disk forms the neural plate  </a:t>
            </a:r>
          </a:p>
          <a:p>
            <a:endParaRPr lang="en-US"/>
          </a:p>
          <a:p>
            <a:r>
              <a:rPr lang="en-US"/>
              <a:t> folds at the edges into the neural tube (neuraxis). </a:t>
            </a:r>
          </a:p>
        </p:txBody>
      </p:sp>
    </p:spTree>
    <p:extLst>
      <p:ext uri="{BB962C8B-B14F-4D97-AF65-F5344CB8AC3E}">
        <p14:creationId xmlns:p14="http://schemas.microsoft.com/office/powerpoint/2010/main" val="256649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7F3A2-B4AE-0647-8225-3883F6E2EA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26A6CE-C0B3-1A40-9166-52BF368B4A7D}"/>
              </a:ext>
            </a:extLst>
          </p:cNvPr>
          <p:cNvSpPr>
            <a:spLocks noGrp="1"/>
          </p:cNvSpPr>
          <p:nvPr>
            <p:ph idx="1"/>
          </p:nvPr>
        </p:nvSpPr>
        <p:spPr/>
        <p:txBody>
          <a:bodyPr/>
          <a:lstStyle/>
          <a:p>
            <a:r>
              <a:rPr lang="en-US"/>
              <a:t>A group of cells migrates to form the neural crest, which gives rise to dorsal and autonomic ganglia, the adrenal medulla, and other structures</a:t>
            </a:r>
          </a:p>
          <a:p>
            <a:pPr marL="0" indent="0">
              <a:buNone/>
            </a:pPr>
            <a:endParaRPr lang="en-US"/>
          </a:p>
          <a:p>
            <a:pPr marL="0" indent="0">
              <a:buNone/>
            </a:pPr>
            <a:r>
              <a:rPr lang="en-US"/>
              <a:t>  The middle portion of the neural tube closes first</a:t>
            </a:r>
          </a:p>
          <a:p>
            <a:pPr marL="0" indent="0">
              <a:buNone/>
            </a:pPr>
            <a:endParaRPr lang="en-US"/>
          </a:p>
          <a:p>
            <a:pPr marL="0" indent="0">
              <a:buNone/>
            </a:pPr>
            <a:endParaRPr lang="en-US"/>
          </a:p>
          <a:p>
            <a:pPr marL="0" indent="0">
              <a:buNone/>
            </a:pPr>
            <a:r>
              <a:rPr lang="en-US"/>
              <a:t>. The openings at each end close later.</a:t>
            </a:r>
          </a:p>
        </p:txBody>
      </p:sp>
    </p:spTree>
    <p:extLst>
      <p:ext uri="{BB962C8B-B14F-4D97-AF65-F5344CB8AC3E}">
        <p14:creationId xmlns:p14="http://schemas.microsoft.com/office/powerpoint/2010/main" val="3510541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27B09-7FEC-C14D-8B6F-43E56B65C88D}"/>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2AD106C9-7C43-294F-8087-6EA06B27D3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81049" y="568476"/>
            <a:ext cx="5418666" cy="5608487"/>
          </a:xfrm>
        </p:spPr>
      </p:pic>
    </p:spTree>
    <p:extLst>
      <p:ext uri="{BB962C8B-B14F-4D97-AF65-F5344CB8AC3E}">
        <p14:creationId xmlns:p14="http://schemas.microsoft.com/office/powerpoint/2010/main" val="617558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F508C-39D2-B544-845B-BCE4B120C0A0}"/>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183ED52-1B45-664C-918C-D2608D3CBE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19537" y="2682081"/>
            <a:ext cx="4352925" cy="2638425"/>
          </a:xfrm>
        </p:spPr>
      </p:pic>
    </p:spTree>
    <p:extLst>
      <p:ext uri="{BB962C8B-B14F-4D97-AF65-F5344CB8AC3E}">
        <p14:creationId xmlns:p14="http://schemas.microsoft.com/office/powerpoint/2010/main" val="3171335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2E517-5275-C441-A75B-3BA6F9B220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AFCC9A-2059-3E4F-A2E6-75CA7040E278}"/>
              </a:ext>
            </a:extLst>
          </p:cNvPr>
          <p:cNvSpPr>
            <a:spLocks noGrp="1"/>
          </p:cNvSpPr>
          <p:nvPr>
            <p:ph idx="1"/>
          </p:nvPr>
        </p:nvSpPr>
        <p:spPr/>
        <p:txBody>
          <a:bodyPr/>
          <a:lstStyle/>
          <a:p>
            <a:r>
              <a:rPr lang="en-US"/>
              <a:t>The cells in the wall of the neural tube divide and differentiate, forming an ependymal layer </a:t>
            </a:r>
          </a:p>
          <a:p>
            <a:endParaRPr lang="en-US"/>
          </a:p>
          <a:p>
            <a:endParaRPr lang="en-US"/>
          </a:p>
          <a:p>
            <a:endParaRPr lang="en-US"/>
          </a:p>
          <a:p>
            <a:r>
              <a:rPr lang="en-US"/>
              <a:t>encircles the central canal and is surrounded by intermediate (mantle) and marginal zones of primitiv neuronss and glial cells</a:t>
            </a:r>
          </a:p>
        </p:txBody>
      </p:sp>
    </p:spTree>
    <p:extLst>
      <p:ext uri="{BB962C8B-B14F-4D97-AF65-F5344CB8AC3E}">
        <p14:creationId xmlns:p14="http://schemas.microsoft.com/office/powerpoint/2010/main" val="776222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0D0A5-594D-1A4B-87E6-C37186829B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BCE759-8BDF-1046-B055-81BCC37C7F71}"/>
              </a:ext>
            </a:extLst>
          </p:cNvPr>
          <p:cNvSpPr>
            <a:spLocks noGrp="1"/>
          </p:cNvSpPr>
          <p:nvPr>
            <p:ph idx="1"/>
          </p:nvPr>
        </p:nvSpPr>
        <p:spPr/>
        <p:txBody>
          <a:bodyPr>
            <a:normAutofit/>
          </a:bodyPr>
          <a:lstStyle/>
          <a:p>
            <a:r>
              <a:rPr lang="en-US"/>
              <a:t>The mantle zone differentiates into an alar plate, which containss mostly sensory neurons, and a basal plate, which is primarily composed of motor neurons.</a:t>
            </a:r>
          </a:p>
          <a:p>
            <a:endParaRPr lang="en-US"/>
          </a:p>
          <a:p>
            <a:endParaRPr lang="en-US"/>
          </a:p>
          <a:p>
            <a:r>
              <a:rPr lang="en-US"/>
              <a:t>These two  regions are demarcated by the sulcus limitans, a groove on the wall of the central canal  </a:t>
            </a:r>
          </a:p>
        </p:txBody>
      </p:sp>
    </p:spTree>
    <p:extLst>
      <p:ext uri="{BB962C8B-B14F-4D97-AF65-F5344CB8AC3E}">
        <p14:creationId xmlns:p14="http://schemas.microsoft.com/office/powerpoint/2010/main" val="1657054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9A0F-0D9B-D744-A25B-44224222CAB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13F4A8D-0C95-3549-9169-BD9A64860371}"/>
              </a:ext>
            </a:extLst>
          </p:cNvPr>
          <p:cNvSpPr>
            <a:spLocks noGrp="1"/>
          </p:cNvSpPr>
          <p:nvPr>
            <p:ph idx="1"/>
          </p:nvPr>
        </p:nvSpPr>
        <p:spPr/>
        <p:txBody>
          <a:bodyPr/>
          <a:lstStyle/>
          <a:p>
            <a:r>
              <a:rPr lang="en-US"/>
              <a:t>The alar plate differentiates into a dorsal gray column</a:t>
            </a:r>
          </a:p>
          <a:p>
            <a:r>
              <a:rPr lang="en-US"/>
              <a:t>The basal plate becomes the ventral gray column </a:t>
            </a:r>
          </a:p>
          <a:p>
            <a:endParaRPr lang="en-US"/>
          </a:p>
          <a:p>
            <a:r>
              <a:rPr lang="en-US"/>
              <a:t>The processes of the mantle zone and other cells are contained in the marginal zone, which becomes the white matter of the spinal cord</a:t>
            </a:r>
          </a:p>
        </p:txBody>
      </p:sp>
    </p:spTree>
    <p:extLst>
      <p:ext uri="{BB962C8B-B14F-4D97-AF65-F5344CB8AC3E}">
        <p14:creationId xmlns:p14="http://schemas.microsoft.com/office/powerpoint/2010/main" val="3821761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CFEE4-1271-7C46-9F8D-E7519444DDD2}"/>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525617C5-A7A2-204E-A5EA-9E434C5E3E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4287" y="1584476"/>
            <a:ext cx="9095618" cy="3750318"/>
          </a:xfrm>
        </p:spPr>
      </p:pic>
    </p:spTree>
    <p:extLst>
      <p:ext uri="{BB962C8B-B14F-4D97-AF65-F5344CB8AC3E}">
        <p14:creationId xmlns:p14="http://schemas.microsoft.com/office/powerpoint/2010/main" val="3866974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851E3-2EDE-DE4D-814C-DA70F56875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704F13-D476-F746-8798-C3F9611AF1D1}"/>
              </a:ext>
            </a:extLst>
          </p:cNvPr>
          <p:cNvSpPr>
            <a:spLocks noGrp="1"/>
          </p:cNvSpPr>
          <p:nvPr>
            <p:ph idx="1"/>
          </p:nvPr>
        </p:nvSpPr>
        <p:spPr>
          <a:xfrm>
            <a:off x="838200" y="1825625"/>
            <a:ext cx="10515600" cy="4351338"/>
          </a:xfrm>
        </p:spPr>
        <p:txBody>
          <a:bodyPr/>
          <a:lstStyle/>
          <a:p>
            <a:r>
              <a:rPr lang="en-US"/>
              <a:t>An investing layer of ectodermal cells around the primitive cord forms the two inner meninges: th arachnoid and pia mater (pia) </a:t>
            </a:r>
          </a:p>
          <a:p>
            <a:endParaRPr lang="en-US"/>
          </a:p>
          <a:p>
            <a:pPr marL="0" indent="0">
              <a:buNone/>
            </a:pPr>
            <a:r>
              <a:rPr lang="en-US"/>
              <a:t> </a:t>
            </a:r>
          </a:p>
          <a:p>
            <a:r>
              <a:rPr lang="en-US"/>
              <a:t>The thicker outer investment, the dura mater (dura), is</a:t>
            </a:r>
          </a:p>
          <a:p>
            <a:pPr marL="0" indent="0">
              <a:buNone/>
            </a:pPr>
            <a:r>
              <a:rPr lang="en-US"/>
              <a:t>   formed from mesenchyma.</a:t>
            </a:r>
          </a:p>
        </p:txBody>
      </p:sp>
    </p:spTree>
    <p:extLst>
      <p:ext uri="{BB962C8B-B14F-4D97-AF65-F5344CB8AC3E}">
        <p14:creationId xmlns:p14="http://schemas.microsoft.com/office/powerpoint/2010/main" val="1691547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46E1-1F65-8043-86A2-068E7C8D0B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F7E62BC-693F-DB4E-8C93-F28676A26E68}"/>
              </a:ext>
            </a:extLst>
          </p:cNvPr>
          <p:cNvSpPr>
            <a:spLocks noGrp="1"/>
          </p:cNvSpPr>
          <p:nvPr>
            <p:ph idx="1"/>
          </p:nvPr>
        </p:nvSpPr>
        <p:spPr/>
        <p:txBody>
          <a:bodyPr/>
          <a:lstStyle/>
          <a:p>
            <a:r>
              <a:rPr lang="en-US"/>
              <a:t>The central canal is lined with ependymal cells and filled with cerebrospinal fluid. </a:t>
            </a:r>
          </a:p>
          <a:p>
            <a:endParaRPr lang="en-US"/>
          </a:p>
          <a:p>
            <a:r>
              <a:rPr lang="en-US"/>
              <a:t>It opens upward into the inferior portion of the fourth ventricle.</a:t>
            </a:r>
          </a:p>
        </p:txBody>
      </p:sp>
    </p:spTree>
    <p:extLst>
      <p:ext uri="{BB962C8B-B14F-4D97-AF65-F5344CB8AC3E}">
        <p14:creationId xmlns:p14="http://schemas.microsoft.com/office/powerpoint/2010/main" val="372947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B2AAD-7E5F-EA48-AB46-6FDC927FCD9E}"/>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D9062256-93ED-DA4F-9DB1-D35DCC27D9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9820" y="1825625"/>
            <a:ext cx="5852359" cy="4351338"/>
          </a:xfrm>
        </p:spPr>
      </p:pic>
    </p:spTree>
    <p:extLst>
      <p:ext uri="{BB962C8B-B14F-4D97-AF65-F5344CB8AC3E}">
        <p14:creationId xmlns:p14="http://schemas.microsoft.com/office/powerpoint/2010/main" val="1480753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A75D-6380-9243-A381-1D47C9C19943}"/>
              </a:ext>
            </a:extLst>
          </p:cNvPr>
          <p:cNvSpPr>
            <a:spLocks noGrp="1"/>
          </p:cNvSpPr>
          <p:nvPr>
            <p:ph type="title"/>
          </p:nvPr>
        </p:nvSpPr>
        <p:spPr/>
        <p:txBody>
          <a:bodyPr/>
          <a:lstStyle/>
          <a:p>
            <a:r>
              <a:rPr lang="en-US"/>
              <a:t>EXTERNAL ANATOMY OF THE SPINAL CORD</a:t>
            </a:r>
          </a:p>
        </p:txBody>
      </p:sp>
      <p:sp>
        <p:nvSpPr>
          <p:cNvPr id="3" name="Content Placeholder 2">
            <a:extLst>
              <a:ext uri="{FF2B5EF4-FFF2-40B4-BE49-F238E27FC236}">
                <a16:creationId xmlns:a16="http://schemas.microsoft.com/office/drawing/2014/main" id="{F5D03297-23D5-2C4F-8247-EC20174BC263}"/>
              </a:ext>
            </a:extLst>
          </p:cNvPr>
          <p:cNvSpPr>
            <a:spLocks noGrp="1"/>
          </p:cNvSpPr>
          <p:nvPr>
            <p:ph idx="1"/>
          </p:nvPr>
        </p:nvSpPr>
        <p:spPr/>
        <p:txBody>
          <a:bodyPr/>
          <a:lstStyle/>
          <a:p>
            <a:r>
              <a:rPr lang="en-US"/>
              <a:t>The spinal cord occupies the upper two-thirds of the adult spinal canal within the vertebral column</a:t>
            </a:r>
          </a:p>
          <a:p>
            <a:r>
              <a:rPr lang="en-US"/>
              <a:t>The cord is normally 42 to 45 cm long in adults and is continuous with the medulla at its upper end.</a:t>
            </a:r>
          </a:p>
          <a:p>
            <a:endParaRPr lang="en-US"/>
          </a:p>
        </p:txBody>
      </p:sp>
    </p:spTree>
    <p:extLst>
      <p:ext uri="{BB962C8B-B14F-4D97-AF65-F5344CB8AC3E}">
        <p14:creationId xmlns:p14="http://schemas.microsoft.com/office/powerpoint/2010/main" val="2314755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77EE-482A-944D-86A8-CE03D869F3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30CEF4-B2B3-1E41-B765-743F9E91D881}"/>
              </a:ext>
            </a:extLst>
          </p:cNvPr>
          <p:cNvSpPr>
            <a:spLocks noGrp="1"/>
          </p:cNvSpPr>
          <p:nvPr>
            <p:ph idx="1"/>
          </p:nvPr>
        </p:nvSpPr>
        <p:spPr/>
        <p:txBody>
          <a:bodyPr/>
          <a:lstStyle/>
          <a:p>
            <a:r>
              <a:rPr lang="en-US"/>
              <a:t>The conus medullaris is the conical distal (inferior) end of the spinal cord. </a:t>
            </a:r>
          </a:p>
          <a:p>
            <a:r>
              <a:rPr lang="en-US"/>
              <a:t>In adults, the conus ends at   L1 or L2 level of the vertebral column. </a:t>
            </a:r>
          </a:p>
          <a:p>
            <a:endParaRPr lang="en-US"/>
          </a:p>
          <a:p>
            <a:endParaRPr lang="en-US"/>
          </a:p>
          <a:p>
            <a:r>
              <a:rPr lang="en-US"/>
              <a:t>The filum terminale, consisting of pia and glial fibers extend from the tip of the conus and attaches to the distal dural sac</a:t>
            </a:r>
          </a:p>
        </p:txBody>
      </p:sp>
    </p:spTree>
    <p:extLst>
      <p:ext uri="{BB962C8B-B14F-4D97-AF65-F5344CB8AC3E}">
        <p14:creationId xmlns:p14="http://schemas.microsoft.com/office/powerpoint/2010/main" val="280224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2165F-F543-6F4C-9953-B02A210EF478}"/>
              </a:ext>
            </a:extLst>
          </p:cNvPr>
          <p:cNvSpPr>
            <a:spLocks noGrp="1"/>
          </p:cNvSpPr>
          <p:nvPr>
            <p:ph type="title"/>
          </p:nvPr>
        </p:nvSpPr>
        <p:spPr/>
        <p:txBody>
          <a:bodyPr/>
          <a:lstStyle/>
          <a:p>
            <a:r>
              <a:rPr lang="en-US"/>
              <a:t>ENLARGEMENTS</a:t>
            </a:r>
          </a:p>
        </p:txBody>
      </p:sp>
      <p:sp>
        <p:nvSpPr>
          <p:cNvPr id="3" name="Content Placeholder 2">
            <a:extLst>
              <a:ext uri="{FF2B5EF4-FFF2-40B4-BE49-F238E27FC236}">
                <a16:creationId xmlns:a16="http://schemas.microsoft.com/office/drawing/2014/main" id="{F69781DE-A24E-594E-8871-DFBB3185D754}"/>
              </a:ext>
            </a:extLst>
          </p:cNvPr>
          <p:cNvSpPr>
            <a:spLocks noGrp="1"/>
          </p:cNvSpPr>
          <p:nvPr>
            <p:ph idx="1"/>
          </p:nvPr>
        </p:nvSpPr>
        <p:spPr>
          <a:xfrm>
            <a:off x="838200" y="1825625"/>
            <a:ext cx="10515600" cy="4351338"/>
          </a:xfrm>
        </p:spPr>
        <p:txBody>
          <a:bodyPr/>
          <a:lstStyle/>
          <a:p>
            <a:r>
              <a:rPr lang="en-US"/>
              <a:t>spinal cord widens laterally in the cervical enlargement and the lumbosacral enlargement </a:t>
            </a:r>
          </a:p>
          <a:p>
            <a:r>
              <a:rPr lang="en-US"/>
              <a:t>The latter tapers off to form the conus medullaris. </a:t>
            </a:r>
          </a:p>
        </p:txBody>
      </p:sp>
    </p:spTree>
    <p:extLst>
      <p:ext uri="{BB962C8B-B14F-4D97-AF65-F5344CB8AC3E}">
        <p14:creationId xmlns:p14="http://schemas.microsoft.com/office/powerpoint/2010/main" val="3871287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077B0-FD7E-B446-B0EF-6B9BA96504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F91DF1-4EA7-8A4F-BAB0-705411702C49}"/>
              </a:ext>
            </a:extLst>
          </p:cNvPr>
          <p:cNvSpPr>
            <a:spLocks noGrp="1"/>
          </p:cNvSpPr>
          <p:nvPr>
            <p:ph idx="1"/>
          </p:nvPr>
        </p:nvSpPr>
        <p:spPr/>
        <p:txBody>
          <a:bodyPr/>
          <a:lstStyle/>
          <a:p>
            <a:r>
              <a:rPr lang="en-US"/>
              <a:t>The enlargements of the cord contain increased numbers of lower motor neurons (LMNs) and provide the origins of the nerves of the upper and lowe extremities. </a:t>
            </a:r>
          </a:p>
          <a:p>
            <a:endParaRPr lang="en-US"/>
          </a:p>
          <a:p>
            <a:r>
              <a:rPr lang="en-US"/>
              <a:t>The nerves of the brachial plexus originate at the cervical enlargement; the nerves of  lumbosacral plexus arise from the lumbar enlargement.</a:t>
            </a:r>
          </a:p>
        </p:txBody>
      </p:sp>
    </p:spTree>
    <p:extLst>
      <p:ext uri="{BB962C8B-B14F-4D97-AF65-F5344CB8AC3E}">
        <p14:creationId xmlns:p14="http://schemas.microsoft.com/office/powerpoint/2010/main" val="1614215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29285-47C6-6948-8033-FB26532EB94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9D4CAD34-2418-2749-9A9C-6678DA8187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6571" y="365124"/>
            <a:ext cx="4563740" cy="6492875"/>
          </a:xfrm>
        </p:spPr>
      </p:pic>
    </p:spTree>
    <p:extLst>
      <p:ext uri="{BB962C8B-B14F-4D97-AF65-F5344CB8AC3E}">
        <p14:creationId xmlns:p14="http://schemas.microsoft.com/office/powerpoint/2010/main" val="3673257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A7F7-96F9-EF4E-8498-6A4997B3E89A}"/>
              </a:ext>
            </a:extLst>
          </p:cNvPr>
          <p:cNvSpPr>
            <a:spLocks noGrp="1"/>
          </p:cNvSpPr>
          <p:nvPr>
            <p:ph type="title"/>
          </p:nvPr>
        </p:nvSpPr>
        <p:spPr/>
        <p:txBody>
          <a:bodyPr/>
          <a:lstStyle/>
          <a:p>
            <a:r>
              <a:rPr lang="en-US"/>
              <a:t>SEGMENTS</a:t>
            </a:r>
          </a:p>
        </p:txBody>
      </p:sp>
      <p:sp>
        <p:nvSpPr>
          <p:cNvPr id="3" name="Content Placeholder 2">
            <a:extLst>
              <a:ext uri="{FF2B5EF4-FFF2-40B4-BE49-F238E27FC236}">
                <a16:creationId xmlns:a16="http://schemas.microsoft.com/office/drawing/2014/main" id="{A7E4FFED-CF8A-7143-85EF-0BA3710AC60B}"/>
              </a:ext>
            </a:extLst>
          </p:cNvPr>
          <p:cNvSpPr>
            <a:spLocks noGrp="1"/>
          </p:cNvSpPr>
          <p:nvPr>
            <p:ph idx="1"/>
          </p:nvPr>
        </p:nvSpPr>
        <p:spPr>
          <a:xfrm>
            <a:off x="838200" y="1825625"/>
            <a:ext cx="10515600" cy="4351338"/>
          </a:xfrm>
        </p:spPr>
        <p:txBody>
          <a:bodyPr/>
          <a:lstStyle/>
          <a:p>
            <a:r>
              <a:rPr lang="en-US"/>
              <a:t>The spinal cord consists of approximately 30 segments </a:t>
            </a:r>
          </a:p>
          <a:p>
            <a:endParaRPr lang="en-US"/>
          </a:p>
          <a:p>
            <a:r>
              <a:rPr lang="en-US"/>
              <a:t>8 cervical (C) 12 thoracic (T)  5 lumbar (L)  5 sacral (S)  few small coccygeal (Co) segments—that correspond to attachments of groups of nerve roots. </a:t>
            </a:r>
          </a:p>
          <a:p>
            <a:endParaRPr lang="en-US"/>
          </a:p>
          <a:p>
            <a:endParaRPr lang="en-US"/>
          </a:p>
        </p:txBody>
      </p:sp>
    </p:spTree>
    <p:extLst>
      <p:ext uri="{BB962C8B-B14F-4D97-AF65-F5344CB8AC3E}">
        <p14:creationId xmlns:p14="http://schemas.microsoft.com/office/powerpoint/2010/main" val="2834123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3C2FF-8002-154A-8379-F17B1C9A0B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6E2E206-8838-6641-84CB-62E13469BA61}"/>
              </a:ext>
            </a:extLst>
          </p:cNvPr>
          <p:cNvSpPr>
            <a:spLocks noGrp="1"/>
          </p:cNvSpPr>
          <p:nvPr>
            <p:ph idx="1"/>
          </p:nvPr>
        </p:nvSpPr>
        <p:spPr/>
        <p:txBody>
          <a:bodyPr/>
          <a:lstStyle/>
          <a:p>
            <a:r>
              <a:rPr lang="en-US"/>
              <a:t>There are no sharp boundaries between segments within the cord itself.</a:t>
            </a:r>
          </a:p>
        </p:txBody>
      </p:sp>
    </p:spTree>
    <p:extLst>
      <p:ext uri="{BB962C8B-B14F-4D97-AF65-F5344CB8AC3E}">
        <p14:creationId xmlns:p14="http://schemas.microsoft.com/office/powerpoint/2010/main" val="2716949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3CBCA-FBF7-2E4A-BD05-E92896647B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D582B2-1AFC-9D4E-AC45-ECFE157EBE37}"/>
              </a:ext>
            </a:extLst>
          </p:cNvPr>
          <p:cNvSpPr>
            <a:spLocks noGrp="1"/>
          </p:cNvSpPr>
          <p:nvPr>
            <p:ph idx="1"/>
          </p:nvPr>
        </p:nvSpPr>
        <p:spPr>
          <a:xfrm>
            <a:off x="838200" y="1825625"/>
            <a:ext cx="10515600" cy="4351338"/>
          </a:xfrm>
        </p:spPr>
        <p:txBody>
          <a:bodyPr/>
          <a:lstStyle/>
          <a:p>
            <a:r>
              <a:rPr lang="en-US"/>
              <a:t>Because the spinal cord is shorter than the vertebral column, each spinal cord segment at lower level is located above the similarly numbered vertebral body. </a:t>
            </a:r>
          </a:p>
        </p:txBody>
      </p:sp>
    </p:spTree>
    <p:extLst>
      <p:ext uri="{BB962C8B-B14F-4D97-AF65-F5344CB8AC3E}">
        <p14:creationId xmlns:p14="http://schemas.microsoft.com/office/powerpoint/2010/main" val="3393685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3D583-A1BB-2643-9277-098A6F16793C}"/>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7ED7540A-26DE-1543-8AE9-04BF0FB241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4952" y="810381"/>
            <a:ext cx="6712857" cy="5366582"/>
          </a:xfrm>
        </p:spPr>
      </p:pic>
    </p:spTree>
    <p:extLst>
      <p:ext uri="{BB962C8B-B14F-4D97-AF65-F5344CB8AC3E}">
        <p14:creationId xmlns:p14="http://schemas.microsoft.com/office/powerpoint/2010/main" val="1032560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9918B-6101-B04E-82CF-02AC0F5C47C3}"/>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28733896-7F6C-A443-8BD8-4C932C1AAD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1714" y="1003905"/>
            <a:ext cx="6325810" cy="5173058"/>
          </a:xfrm>
        </p:spPr>
      </p:pic>
    </p:spTree>
    <p:extLst>
      <p:ext uri="{BB962C8B-B14F-4D97-AF65-F5344CB8AC3E}">
        <p14:creationId xmlns:p14="http://schemas.microsoft.com/office/powerpoint/2010/main" val="63411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717A1-E85A-EF46-9939-B6517EAFA280}"/>
              </a:ext>
            </a:extLst>
          </p:cNvPr>
          <p:cNvSpPr>
            <a:spLocks noGrp="1"/>
          </p:cNvSpPr>
          <p:nvPr>
            <p:ph type="title"/>
          </p:nvPr>
        </p:nvSpPr>
        <p:spPr>
          <a:xfrm>
            <a:off x="838200" y="365125"/>
            <a:ext cx="10515600" cy="1325563"/>
          </a:xfrm>
        </p:spPr>
        <p:txBody>
          <a:bodyPr/>
          <a:lstStyle/>
          <a:p>
            <a:r>
              <a:rPr lang="en-US"/>
              <a:t>Anatomic Relationships of Spinal Cord and Bony Spine in Adults</a:t>
            </a:r>
          </a:p>
        </p:txBody>
      </p:sp>
      <p:pic>
        <p:nvPicPr>
          <p:cNvPr id="4" name="Picture 4">
            <a:extLst>
              <a:ext uri="{FF2B5EF4-FFF2-40B4-BE49-F238E27FC236}">
                <a16:creationId xmlns:a16="http://schemas.microsoft.com/office/drawing/2014/main" id="{A297E284-FF0B-8743-BD51-0135C2F744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1057" y="1825625"/>
            <a:ext cx="9749885" cy="4351338"/>
          </a:xfrm>
        </p:spPr>
      </p:pic>
    </p:spTree>
    <p:extLst>
      <p:ext uri="{BB962C8B-B14F-4D97-AF65-F5344CB8AC3E}">
        <p14:creationId xmlns:p14="http://schemas.microsoft.com/office/powerpoint/2010/main" val="1478155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D9C75-6B38-074B-9303-F233A81A740F}"/>
              </a:ext>
            </a:extLst>
          </p:cNvPr>
          <p:cNvSpPr>
            <a:spLocks noGrp="1"/>
          </p:cNvSpPr>
          <p:nvPr>
            <p:ph type="title"/>
          </p:nvPr>
        </p:nvSpPr>
        <p:spPr/>
        <p:txBody>
          <a:bodyPr/>
          <a:lstStyle/>
          <a:p>
            <a:r>
              <a:rPr lang="en-US"/>
              <a:t>LONGITUDINAL DIVISIONS</a:t>
            </a:r>
          </a:p>
        </p:txBody>
      </p:sp>
      <p:sp>
        <p:nvSpPr>
          <p:cNvPr id="3" name="Content Placeholder 2">
            <a:extLst>
              <a:ext uri="{FF2B5EF4-FFF2-40B4-BE49-F238E27FC236}">
                <a16:creationId xmlns:a16="http://schemas.microsoft.com/office/drawing/2014/main" id="{7E792C83-B4EB-B640-847F-D34DD7BCC224}"/>
              </a:ext>
            </a:extLst>
          </p:cNvPr>
          <p:cNvSpPr>
            <a:spLocks noGrp="1"/>
          </p:cNvSpPr>
          <p:nvPr>
            <p:ph idx="1"/>
          </p:nvPr>
        </p:nvSpPr>
        <p:spPr/>
        <p:txBody>
          <a:bodyPr/>
          <a:lstStyle/>
          <a:p>
            <a:r>
              <a:rPr lang="en-US"/>
              <a:t>A cross section of the spinal cord shows a deep anterior median fissure and a shallow posterior (or dorsal) median sulcus </a:t>
            </a:r>
          </a:p>
          <a:p>
            <a:endParaRPr lang="en-US"/>
          </a:p>
          <a:p>
            <a:r>
              <a:rPr lang="en-US"/>
              <a:t>They divide the cord into symmetric right and left halves joined in the centra midportion</a:t>
            </a:r>
          </a:p>
        </p:txBody>
      </p:sp>
    </p:spTree>
    <p:extLst>
      <p:ext uri="{BB962C8B-B14F-4D97-AF65-F5344CB8AC3E}">
        <p14:creationId xmlns:p14="http://schemas.microsoft.com/office/powerpoint/2010/main" val="897119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2DD18-899D-184A-BE7C-E82C30390B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9B582A4-C86F-9E46-AD1B-0BEDBBA9B10B}"/>
              </a:ext>
            </a:extLst>
          </p:cNvPr>
          <p:cNvSpPr>
            <a:spLocks noGrp="1"/>
          </p:cNvSpPr>
          <p:nvPr>
            <p:ph idx="1"/>
          </p:nvPr>
        </p:nvSpPr>
        <p:spPr/>
        <p:txBody>
          <a:bodyPr/>
          <a:lstStyle/>
          <a:p>
            <a:r>
              <a:rPr lang="en-US"/>
              <a:t>The anterior median fissure contains a fold of pia and blood vessels</a:t>
            </a:r>
          </a:p>
          <a:p>
            <a:endParaRPr lang="en-US"/>
          </a:p>
          <a:p>
            <a:r>
              <a:rPr lang="en-US"/>
              <a:t> its floor is th anterior (or ventral) white commissure</a:t>
            </a:r>
          </a:p>
        </p:txBody>
      </p:sp>
    </p:spTree>
    <p:extLst>
      <p:ext uri="{BB962C8B-B14F-4D97-AF65-F5344CB8AC3E}">
        <p14:creationId xmlns:p14="http://schemas.microsoft.com/office/powerpoint/2010/main" val="3516792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E612F-CFA7-124F-9817-044B19510B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E66DBE-CADE-6740-B7A0-B036AFE6ADB8}"/>
              </a:ext>
            </a:extLst>
          </p:cNvPr>
          <p:cNvSpPr>
            <a:spLocks noGrp="1"/>
          </p:cNvSpPr>
          <p:nvPr>
            <p:ph idx="1"/>
          </p:nvPr>
        </p:nvSpPr>
        <p:spPr/>
        <p:txBody>
          <a:bodyPr/>
          <a:lstStyle/>
          <a:p>
            <a:r>
              <a:rPr lang="en-US"/>
              <a:t>dorsal nerve roots are attached to the spinal cord along a shallow vertical groove, the posterolateral sulcus, which lies at a short distance anterior to the posterio mediann sulcus. </a:t>
            </a:r>
          </a:p>
          <a:p>
            <a:endParaRPr lang="en-US"/>
          </a:p>
          <a:p>
            <a:endParaRPr lang="en-US"/>
          </a:p>
          <a:p>
            <a:r>
              <a:rPr lang="en-US"/>
              <a:t>The ventral nerve roots exit in the anterolateral sulcus</a:t>
            </a:r>
          </a:p>
        </p:txBody>
      </p:sp>
    </p:spTree>
    <p:extLst>
      <p:ext uri="{BB962C8B-B14F-4D97-AF65-F5344CB8AC3E}">
        <p14:creationId xmlns:p14="http://schemas.microsoft.com/office/powerpoint/2010/main" val="2487981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43F5-0913-D84E-A822-32746175116C}"/>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F6365A0-C342-F149-A638-4E8A3AC3AF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1810" y="1088571"/>
            <a:ext cx="7728857" cy="5088392"/>
          </a:xfrm>
        </p:spPr>
      </p:pic>
    </p:spTree>
    <p:extLst>
      <p:ext uri="{BB962C8B-B14F-4D97-AF65-F5344CB8AC3E}">
        <p14:creationId xmlns:p14="http://schemas.microsoft.com/office/powerpoint/2010/main" val="861352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92DD5-AE25-A648-ABE8-5C61520131FA}"/>
              </a:ext>
            </a:extLst>
          </p:cNvPr>
          <p:cNvSpPr>
            <a:spLocks noGrp="1"/>
          </p:cNvSpPr>
          <p:nvPr>
            <p:ph type="title"/>
          </p:nvPr>
        </p:nvSpPr>
        <p:spPr/>
        <p:txBody>
          <a:bodyPr/>
          <a:lstStyle/>
          <a:p>
            <a:r>
              <a:rPr lang="en-US"/>
              <a:t>SPINAL ROOTS AND NERVES </a:t>
            </a:r>
          </a:p>
        </p:txBody>
      </p:sp>
      <p:sp>
        <p:nvSpPr>
          <p:cNvPr id="3" name="Content Placeholder 2">
            <a:extLst>
              <a:ext uri="{FF2B5EF4-FFF2-40B4-BE49-F238E27FC236}">
                <a16:creationId xmlns:a16="http://schemas.microsoft.com/office/drawing/2014/main" id="{161D059E-F9CE-F746-A6BC-B1E6E0327433}"/>
              </a:ext>
            </a:extLst>
          </p:cNvPr>
          <p:cNvSpPr>
            <a:spLocks noGrp="1"/>
          </p:cNvSpPr>
          <p:nvPr>
            <p:ph idx="1"/>
          </p:nvPr>
        </p:nvSpPr>
        <p:spPr/>
        <p:txBody>
          <a:bodyPr>
            <a:normAutofit/>
          </a:bodyPr>
          <a:lstStyle/>
          <a:p>
            <a:r>
              <a:rPr lang="en-US"/>
              <a:t>Each segment gives rise to four roots: a ventral and a dorsal root on either side . </a:t>
            </a:r>
          </a:p>
          <a:p>
            <a:endParaRPr lang="en-US"/>
          </a:p>
          <a:p>
            <a:r>
              <a:rPr lang="en-US"/>
              <a:t>The first cervical segment usually lacks dorsal roots</a:t>
            </a:r>
          </a:p>
          <a:p>
            <a:endParaRPr lang="en-US"/>
          </a:p>
        </p:txBody>
      </p:sp>
    </p:spTree>
    <p:extLst>
      <p:ext uri="{BB962C8B-B14F-4D97-AF65-F5344CB8AC3E}">
        <p14:creationId xmlns:p14="http://schemas.microsoft.com/office/powerpoint/2010/main" val="1887940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A22F5-68A1-5647-B867-BE3B06BB38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BF2E730-AE79-3747-BC0E-03C37AAAD20B}"/>
              </a:ext>
            </a:extLst>
          </p:cNvPr>
          <p:cNvSpPr>
            <a:spLocks noGrp="1"/>
          </p:cNvSpPr>
          <p:nvPr>
            <p:ph idx="1"/>
          </p:nvPr>
        </p:nvSpPr>
        <p:spPr/>
        <p:txBody>
          <a:bodyPr/>
          <a:lstStyle/>
          <a:p>
            <a:r>
              <a:rPr lang="en-US"/>
              <a:t>Each of the 31 pairs of spinal nerves has a ventral root and a dorsal root; </a:t>
            </a:r>
          </a:p>
          <a:p>
            <a:r>
              <a:rPr lang="en-US"/>
              <a:t>each root is made up of 1 to 8 rootlets  </a:t>
            </a:r>
          </a:p>
          <a:p>
            <a:r>
              <a:rPr lang="en-US"/>
              <a:t>Each root consists of bundles of nerve fibers</a:t>
            </a:r>
          </a:p>
        </p:txBody>
      </p:sp>
    </p:spTree>
    <p:extLst>
      <p:ext uri="{BB962C8B-B14F-4D97-AF65-F5344CB8AC3E}">
        <p14:creationId xmlns:p14="http://schemas.microsoft.com/office/powerpoint/2010/main" val="906410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290A-303A-5743-9608-33B13CF0D6EE}"/>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68FF377-6EA2-444B-B2C8-0CF3A172F6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0263" y="1825625"/>
            <a:ext cx="9831474" cy="4351338"/>
          </a:xfrm>
        </p:spPr>
      </p:pic>
    </p:spTree>
    <p:extLst>
      <p:ext uri="{BB962C8B-B14F-4D97-AF65-F5344CB8AC3E}">
        <p14:creationId xmlns:p14="http://schemas.microsoft.com/office/powerpoint/2010/main" val="2819463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557E2-F26F-FE41-9FC2-293086EC5FF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312D44-73E1-EA4D-BA69-5CFD11EA72F5}"/>
              </a:ext>
            </a:extLst>
          </p:cNvPr>
          <p:cNvSpPr>
            <a:spLocks noGrp="1"/>
          </p:cNvSpPr>
          <p:nvPr>
            <p:ph idx="1"/>
          </p:nvPr>
        </p:nvSpPr>
        <p:spPr/>
        <p:txBody>
          <a:bodyPr/>
          <a:lstStyle/>
          <a:p>
            <a:r>
              <a:rPr lang="en-US"/>
              <a:t>In the dorsal root of a typical spinal nerve, close to the junction with the ventral root, lies a dorsal root (spinal) ganglion, a swelling that contains nerve cell bodies that give rise to sensory axons.</a:t>
            </a:r>
          </a:p>
          <a:p>
            <a:endParaRPr lang="en-US"/>
          </a:p>
          <a:p>
            <a:r>
              <a:rPr lang="en-US"/>
              <a:t> The portion of a spinal nerve outside th vertebral column is sometimes referred to as a peripheral nerve. </a:t>
            </a:r>
          </a:p>
        </p:txBody>
      </p:sp>
    </p:spTree>
    <p:extLst>
      <p:ext uri="{BB962C8B-B14F-4D97-AF65-F5344CB8AC3E}">
        <p14:creationId xmlns:p14="http://schemas.microsoft.com/office/powerpoint/2010/main" val="1190795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F0E9-69A8-7240-A6C2-2EF6A8AB42E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334BA9-20FA-BB48-AE3B-CAA4E2A57DAA}"/>
              </a:ext>
            </a:extLst>
          </p:cNvPr>
          <p:cNvSpPr>
            <a:spLocks noGrp="1"/>
          </p:cNvSpPr>
          <p:nvPr>
            <p:ph idx="1"/>
          </p:nvPr>
        </p:nvSpPr>
        <p:spPr/>
        <p:txBody>
          <a:bodyPr/>
          <a:lstStyle/>
          <a:p>
            <a:r>
              <a:rPr lang="en-US"/>
              <a:t>The vertebral column surrounds and protects the spinal cord and normally consists of 7 cervical, 1 thoracic, and 5 lumbar vertebrae as well as the sacrum, which is usually formed by fusion of 5 vertebrae,and the coccyx. </a:t>
            </a:r>
          </a:p>
          <a:p>
            <a:endParaRPr lang="en-US"/>
          </a:p>
          <a:p>
            <a:r>
              <a:rPr lang="en-US"/>
              <a:t>The nerve roots exit from the vertebral column through intervertebral foramina</a:t>
            </a:r>
          </a:p>
        </p:txBody>
      </p:sp>
    </p:spTree>
    <p:extLst>
      <p:ext uri="{BB962C8B-B14F-4D97-AF65-F5344CB8AC3E}">
        <p14:creationId xmlns:p14="http://schemas.microsoft.com/office/powerpoint/2010/main" val="1451555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549BB-99E4-644C-94C3-41FAF52782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7FC489-4FC8-7D49-9692-4B5BE90885E3}"/>
              </a:ext>
            </a:extLst>
          </p:cNvPr>
          <p:cNvSpPr>
            <a:spLocks noGrp="1"/>
          </p:cNvSpPr>
          <p:nvPr>
            <p:ph idx="1"/>
          </p:nvPr>
        </p:nvSpPr>
        <p:spPr/>
        <p:txBody>
          <a:bodyPr/>
          <a:lstStyle/>
          <a:p>
            <a:r>
              <a:rPr lang="en-US"/>
              <a:t>In the cervical spine, the numbered roots exit the vertebral column above the corresponding vertebral body. </a:t>
            </a:r>
          </a:p>
          <a:p>
            <a:endParaRPr lang="en-US"/>
          </a:p>
          <a:p>
            <a:r>
              <a:rPr lang="en-US"/>
              <a:t>The C8 root exits between vertebral bodies C7 and T1.</a:t>
            </a:r>
          </a:p>
          <a:p>
            <a:endParaRPr lang="en-US"/>
          </a:p>
          <a:p>
            <a:r>
              <a:rPr lang="en-US"/>
              <a:t> In the lower parts of the spine, the numbered roots exi below the correspondingly numbered vertebral body.</a:t>
            </a:r>
          </a:p>
        </p:txBody>
      </p:sp>
    </p:spTree>
    <p:extLst>
      <p:ext uri="{BB962C8B-B14F-4D97-AF65-F5344CB8AC3E}">
        <p14:creationId xmlns:p14="http://schemas.microsoft.com/office/powerpoint/2010/main" val="1040119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E5706-97F6-6B43-A426-581204B20F8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EDC5729-B45E-3146-AF87-B9C9F9A6FD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6286" y="365125"/>
            <a:ext cx="6543524" cy="6311445"/>
          </a:xfrm>
        </p:spPr>
      </p:pic>
    </p:spTree>
    <p:extLst>
      <p:ext uri="{BB962C8B-B14F-4D97-AF65-F5344CB8AC3E}">
        <p14:creationId xmlns:p14="http://schemas.microsoft.com/office/powerpoint/2010/main" val="2649055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E439E-A386-FA49-A4F0-5C6A40780B90}"/>
              </a:ext>
            </a:extLst>
          </p:cNvPr>
          <p:cNvSpPr>
            <a:spLocks noGrp="1"/>
          </p:cNvSpPr>
          <p:nvPr>
            <p:ph type="title"/>
          </p:nvPr>
        </p:nvSpPr>
        <p:spPr/>
        <p:txBody>
          <a:bodyPr/>
          <a:lstStyle/>
          <a:p>
            <a:r>
              <a:rPr lang="en-US"/>
              <a:t>VENTRAL ROOT</a:t>
            </a:r>
          </a:p>
        </p:txBody>
      </p:sp>
      <p:sp>
        <p:nvSpPr>
          <p:cNvPr id="3" name="Content Placeholder 2">
            <a:extLst>
              <a:ext uri="{FF2B5EF4-FFF2-40B4-BE49-F238E27FC236}">
                <a16:creationId xmlns:a16="http://schemas.microsoft.com/office/drawing/2014/main" id="{E44016A1-C481-E44A-9B2A-B2415AC22577}"/>
              </a:ext>
            </a:extLst>
          </p:cNvPr>
          <p:cNvSpPr>
            <a:spLocks noGrp="1"/>
          </p:cNvSpPr>
          <p:nvPr>
            <p:ph idx="1"/>
          </p:nvPr>
        </p:nvSpPr>
        <p:spPr/>
        <p:txBody>
          <a:bodyPr>
            <a:normAutofit/>
          </a:bodyPr>
          <a:lstStyle/>
          <a:p>
            <a:r>
              <a:rPr lang="en-US"/>
              <a:t>ventral (or anterior) roots constitute motor outflow tracts from the spinal cord. </a:t>
            </a:r>
          </a:p>
          <a:p>
            <a:r>
              <a:rPr lang="en-US"/>
              <a:t>carry the large-diameter alpha motor neuron axons to the extrafusal striated muscle fibers</a:t>
            </a:r>
          </a:p>
          <a:p>
            <a:r>
              <a:rPr lang="en-US"/>
              <a:t>Smaller gamma motor neuron axons, which supply the intrafusal muscle of the muscle spindles </a:t>
            </a:r>
          </a:p>
          <a:p>
            <a:endParaRPr lang="en-US"/>
          </a:p>
        </p:txBody>
      </p:sp>
    </p:spTree>
    <p:extLst>
      <p:ext uri="{BB962C8B-B14F-4D97-AF65-F5344CB8AC3E}">
        <p14:creationId xmlns:p14="http://schemas.microsoft.com/office/powerpoint/2010/main" val="548216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8644-A807-D34E-90E4-D327282980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3C0382-0079-E247-8C70-5A2E717667F8}"/>
              </a:ext>
            </a:extLst>
          </p:cNvPr>
          <p:cNvSpPr>
            <a:spLocks noGrp="1"/>
          </p:cNvSpPr>
          <p:nvPr>
            <p:ph idx="1"/>
          </p:nvPr>
        </p:nvSpPr>
        <p:spPr/>
        <p:txBody>
          <a:bodyPr/>
          <a:lstStyle/>
          <a:p>
            <a:r>
              <a:rPr lang="en-US"/>
              <a:t>preganglionic autonomic fibers at the thoracic, upper lumbar, and midsacral levels </a:t>
            </a:r>
          </a:p>
          <a:p>
            <a:r>
              <a:rPr lang="en-US"/>
              <a:t>a few afferent, small-diameter axons that arise from cells in the dorsal root ganglia and convey sensor information from the thoracic and abdominal viscera.</a:t>
            </a:r>
          </a:p>
        </p:txBody>
      </p:sp>
    </p:spTree>
    <p:extLst>
      <p:ext uri="{BB962C8B-B14F-4D97-AF65-F5344CB8AC3E}">
        <p14:creationId xmlns:p14="http://schemas.microsoft.com/office/powerpoint/2010/main" val="1369196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B725-009C-D545-ADBF-C5593273D097}"/>
              </a:ext>
            </a:extLst>
          </p:cNvPr>
          <p:cNvSpPr>
            <a:spLocks noGrp="1"/>
          </p:cNvSpPr>
          <p:nvPr>
            <p:ph type="title"/>
          </p:nvPr>
        </p:nvSpPr>
        <p:spPr/>
        <p:txBody>
          <a:bodyPr/>
          <a:lstStyle/>
          <a:p>
            <a:r>
              <a:rPr lang="en-US"/>
              <a:t>DORSAL ROOT</a:t>
            </a:r>
          </a:p>
        </p:txBody>
      </p:sp>
      <p:sp>
        <p:nvSpPr>
          <p:cNvPr id="3" name="Content Placeholder 2">
            <a:extLst>
              <a:ext uri="{FF2B5EF4-FFF2-40B4-BE49-F238E27FC236}">
                <a16:creationId xmlns:a16="http://schemas.microsoft.com/office/drawing/2014/main" id="{3B29EC57-198D-3342-B718-4CA3A9790988}"/>
              </a:ext>
            </a:extLst>
          </p:cNvPr>
          <p:cNvSpPr>
            <a:spLocks noGrp="1"/>
          </p:cNvSpPr>
          <p:nvPr>
            <p:ph idx="1"/>
          </p:nvPr>
        </p:nvSpPr>
        <p:spPr/>
        <p:txBody>
          <a:bodyPr>
            <a:normAutofit/>
          </a:bodyPr>
          <a:lstStyle/>
          <a:p>
            <a:r>
              <a:rPr lang="en-US"/>
              <a:t>dorsal (posterior) roots are largely sensory. </a:t>
            </a:r>
          </a:p>
          <a:p>
            <a:r>
              <a:rPr lang="en-US"/>
              <a:t>Each dorsal nerve root (except usually C1) contain afferent fibers from the nerve cells in its ganglion. </a:t>
            </a:r>
          </a:p>
          <a:p>
            <a:endParaRPr lang="en-US"/>
          </a:p>
          <a:p>
            <a:r>
              <a:rPr lang="en-US"/>
              <a:t>The dorsal roots contain fibers from cutaneous and deep structures </a:t>
            </a:r>
          </a:p>
        </p:txBody>
      </p:sp>
    </p:spTree>
    <p:extLst>
      <p:ext uri="{BB962C8B-B14F-4D97-AF65-F5344CB8AC3E}">
        <p14:creationId xmlns:p14="http://schemas.microsoft.com/office/powerpoint/2010/main" val="803534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E166-AFF5-0D4B-BD50-B0E1850186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824155-AEF5-4443-BE27-BAF55368C5E5}"/>
              </a:ext>
            </a:extLst>
          </p:cNvPr>
          <p:cNvSpPr>
            <a:spLocks noGrp="1"/>
          </p:cNvSpPr>
          <p:nvPr>
            <p:ph idx="1"/>
          </p:nvPr>
        </p:nvSpPr>
        <p:spPr/>
        <p:txBody>
          <a:bodyPr/>
          <a:lstStyle/>
          <a:p>
            <a:r>
              <a:rPr lang="en-US"/>
              <a:t> The largest fibers (Ia) come from muscle spindles and participates in spinal cord reflexes</a:t>
            </a:r>
          </a:p>
          <a:p>
            <a:r>
              <a:rPr lang="en-US"/>
              <a:t>the medium-sized fibers (A-beta) convey impulses from mechanoreceptors in skin and joint. </a:t>
            </a:r>
          </a:p>
        </p:txBody>
      </p:sp>
    </p:spTree>
    <p:extLst>
      <p:ext uri="{BB962C8B-B14F-4D97-AF65-F5344CB8AC3E}">
        <p14:creationId xmlns:p14="http://schemas.microsoft.com/office/powerpoint/2010/main" val="3785580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4C84-F543-454A-885C-2F2E3C5178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B91B57-5344-F74F-A48B-5AF1D87D51EA}"/>
              </a:ext>
            </a:extLst>
          </p:cNvPr>
          <p:cNvSpPr>
            <a:spLocks noGrp="1"/>
          </p:cNvSpPr>
          <p:nvPr>
            <p:ph idx="1"/>
          </p:nvPr>
        </p:nvSpPr>
        <p:spPr/>
        <p:txBody>
          <a:bodyPr/>
          <a:lstStyle/>
          <a:p>
            <a:r>
              <a:rPr lang="en-US"/>
              <a:t>Most axons in the dorsal nerve roots are small (C, nonmyelinated; A-delta, myelinated) </a:t>
            </a:r>
          </a:p>
          <a:p>
            <a:r>
              <a:rPr lang="en-US"/>
              <a:t>carry information of noxious (eg, pain) and thermal stimuli.</a:t>
            </a:r>
          </a:p>
        </p:txBody>
      </p:sp>
    </p:spTree>
    <p:extLst>
      <p:ext uri="{BB962C8B-B14F-4D97-AF65-F5344CB8AC3E}">
        <p14:creationId xmlns:p14="http://schemas.microsoft.com/office/powerpoint/2010/main" val="242790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8158F-A06C-8F4A-8EF8-78A59181A28F}"/>
              </a:ext>
            </a:extLst>
          </p:cNvPr>
          <p:cNvSpPr>
            <a:spLocks noGrp="1"/>
          </p:cNvSpPr>
          <p:nvPr>
            <p:ph type="title"/>
          </p:nvPr>
        </p:nvSpPr>
        <p:spPr/>
        <p:txBody>
          <a:bodyPr/>
          <a:lstStyle/>
          <a:p>
            <a:r>
              <a:rPr lang="en-US"/>
              <a:t>Branches of a typical spinal nerve </a:t>
            </a:r>
          </a:p>
        </p:txBody>
      </p:sp>
      <p:sp>
        <p:nvSpPr>
          <p:cNvPr id="3" name="Content Placeholder 2">
            <a:extLst>
              <a:ext uri="{FF2B5EF4-FFF2-40B4-BE49-F238E27FC236}">
                <a16:creationId xmlns:a16="http://schemas.microsoft.com/office/drawing/2014/main" id="{9A230CA4-2ED3-7C4C-BF2E-A6BD39BD4FAD}"/>
              </a:ext>
            </a:extLst>
          </p:cNvPr>
          <p:cNvSpPr>
            <a:spLocks noGrp="1"/>
          </p:cNvSpPr>
          <p:nvPr>
            <p:ph idx="1"/>
          </p:nvPr>
        </p:nvSpPr>
        <p:spPr/>
        <p:txBody>
          <a:bodyPr/>
          <a:lstStyle/>
          <a:p>
            <a:r>
              <a:rPr lang="en-US"/>
              <a:t>Posterior primary division</a:t>
            </a:r>
          </a:p>
          <a:p>
            <a:r>
              <a:rPr lang="en-US"/>
              <a:t>Anterior primary division</a:t>
            </a:r>
          </a:p>
          <a:p>
            <a:r>
              <a:rPr lang="en-US"/>
              <a:t>Rami communicantes</a:t>
            </a:r>
          </a:p>
          <a:p>
            <a:r>
              <a:rPr lang="en-US"/>
              <a:t>Meningeal or recurrent meningeal branches </a:t>
            </a:r>
          </a:p>
        </p:txBody>
      </p:sp>
    </p:spTree>
    <p:extLst>
      <p:ext uri="{BB962C8B-B14F-4D97-AF65-F5344CB8AC3E}">
        <p14:creationId xmlns:p14="http://schemas.microsoft.com/office/powerpoint/2010/main" val="2093768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F358-E7CE-384E-AA43-73D2BC5E2C03}"/>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9573996-6F42-3A48-A501-B7993A50B6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7810" y="1197429"/>
            <a:ext cx="7934476" cy="5116285"/>
          </a:xfrm>
        </p:spPr>
      </p:pic>
    </p:spTree>
    <p:extLst>
      <p:ext uri="{BB962C8B-B14F-4D97-AF65-F5344CB8AC3E}">
        <p14:creationId xmlns:p14="http://schemas.microsoft.com/office/powerpoint/2010/main" val="2260122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9D5E-862F-5940-B827-CED55C4E1649}"/>
              </a:ext>
            </a:extLst>
          </p:cNvPr>
          <p:cNvSpPr>
            <a:spLocks noGrp="1"/>
          </p:cNvSpPr>
          <p:nvPr>
            <p:ph type="title"/>
          </p:nvPr>
        </p:nvSpPr>
        <p:spPr/>
        <p:txBody>
          <a:bodyPr/>
          <a:lstStyle/>
          <a:p>
            <a:r>
              <a:rPr lang="en-US"/>
              <a:t>INTERNAL DIVISIONS OF SPINAL CORD</a:t>
            </a:r>
          </a:p>
        </p:txBody>
      </p:sp>
      <p:sp>
        <p:nvSpPr>
          <p:cNvPr id="3" name="Content Placeholder 2">
            <a:extLst>
              <a:ext uri="{FF2B5EF4-FFF2-40B4-BE49-F238E27FC236}">
                <a16:creationId xmlns:a16="http://schemas.microsoft.com/office/drawing/2014/main" id="{A2BDED97-2C55-0E45-8068-DCA52C879355}"/>
              </a:ext>
            </a:extLst>
          </p:cNvPr>
          <p:cNvSpPr>
            <a:spLocks noGrp="1"/>
          </p:cNvSpPr>
          <p:nvPr>
            <p:ph idx="1"/>
          </p:nvPr>
        </p:nvSpPr>
        <p:spPr>
          <a:xfrm>
            <a:off x="838200" y="1825625"/>
            <a:ext cx="10515600" cy="4351338"/>
          </a:xfrm>
        </p:spPr>
        <p:txBody>
          <a:bodyPr>
            <a:normAutofit/>
          </a:bodyPr>
          <a:lstStyle/>
          <a:p>
            <a:r>
              <a:rPr lang="en-US"/>
              <a:t>H-shaped internal mass of gray matter surrounded by whit matter. </a:t>
            </a:r>
          </a:p>
          <a:p>
            <a:endParaRPr lang="en-US"/>
          </a:p>
          <a:p>
            <a:r>
              <a:rPr lang="en-US"/>
              <a:t> made up of two symmetric portions joined across the midline by a transverse connection (commissure) of gray matter that contains the minute central canal or its remnants.</a:t>
            </a:r>
          </a:p>
          <a:p>
            <a:endParaRPr lang="en-US"/>
          </a:p>
        </p:txBody>
      </p:sp>
    </p:spTree>
    <p:extLst>
      <p:ext uri="{BB962C8B-B14F-4D97-AF65-F5344CB8AC3E}">
        <p14:creationId xmlns:p14="http://schemas.microsoft.com/office/powerpoint/2010/main" val="1185251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AA832-3BBC-5843-9D79-9052D56220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180382-BFD8-DB4B-9EE9-2772854566C4}"/>
              </a:ext>
            </a:extLst>
          </p:cNvPr>
          <p:cNvSpPr>
            <a:spLocks noGrp="1"/>
          </p:cNvSpPr>
          <p:nvPr>
            <p:ph idx="1"/>
          </p:nvPr>
        </p:nvSpPr>
        <p:spPr/>
        <p:txBody>
          <a:bodyPr/>
          <a:lstStyle/>
          <a:p>
            <a:r>
              <a:rPr lang="en-US"/>
              <a:t>This gray matter extends the entire length of the spinal cord, and is considered to consist of columns. </a:t>
            </a:r>
          </a:p>
        </p:txBody>
      </p:sp>
    </p:spTree>
    <p:extLst>
      <p:ext uri="{BB962C8B-B14F-4D97-AF65-F5344CB8AC3E}">
        <p14:creationId xmlns:p14="http://schemas.microsoft.com/office/powerpoint/2010/main" val="3688713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95CD-B96A-9440-AEAC-EF970559B33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938C928F-6C25-984E-8498-7758AE4E01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9635" y="1825625"/>
            <a:ext cx="6732729" cy="4351338"/>
          </a:xfrm>
        </p:spPr>
      </p:pic>
    </p:spTree>
    <p:extLst>
      <p:ext uri="{BB962C8B-B14F-4D97-AF65-F5344CB8AC3E}">
        <p14:creationId xmlns:p14="http://schemas.microsoft.com/office/powerpoint/2010/main" val="1631874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8B7A7-DEDA-264F-807D-87D0F0C6E8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07F67C-4066-5542-B440-FD0ADF1D992A}"/>
              </a:ext>
            </a:extLst>
          </p:cNvPr>
          <p:cNvSpPr>
            <a:spLocks noGrp="1"/>
          </p:cNvSpPr>
          <p:nvPr>
            <p:ph idx="1"/>
          </p:nvPr>
        </p:nvSpPr>
        <p:spPr/>
        <p:txBody>
          <a:bodyPr/>
          <a:lstStyle/>
          <a:p>
            <a:pPr marL="0" indent="0">
              <a:buNone/>
            </a:pPr>
            <a:r>
              <a:rPr lang="en-US"/>
              <a:t> Ventral (or anterior) gray column (also called the ventral, or anterior, horn) is in front of the central canal. </a:t>
            </a:r>
          </a:p>
          <a:p>
            <a:pPr marL="0" indent="0">
              <a:buNone/>
            </a:pPr>
            <a:endParaRPr lang="en-US"/>
          </a:p>
          <a:p>
            <a:pPr marL="0" indent="0">
              <a:buNone/>
            </a:pPr>
            <a:r>
              <a:rPr lang="en-US"/>
              <a:t>It contains the cells of origin of the fibers of the ventral roots, including alpha and gamma  motor neurons (“lower” motor neurons)</a:t>
            </a:r>
          </a:p>
        </p:txBody>
      </p:sp>
    </p:spTree>
    <p:extLst>
      <p:ext uri="{BB962C8B-B14F-4D97-AF65-F5344CB8AC3E}">
        <p14:creationId xmlns:p14="http://schemas.microsoft.com/office/powerpoint/2010/main" val="4174514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16D7-C59D-F347-8F6F-56A6BDC7CD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29FA70-D44A-DD4E-984D-62B71D2B9E0F}"/>
              </a:ext>
            </a:extLst>
          </p:cNvPr>
          <p:cNvSpPr>
            <a:spLocks noGrp="1"/>
          </p:cNvSpPr>
          <p:nvPr>
            <p:ph idx="1"/>
          </p:nvPr>
        </p:nvSpPr>
        <p:spPr/>
        <p:txBody>
          <a:bodyPr>
            <a:normAutofit/>
          </a:bodyPr>
          <a:lstStyle/>
          <a:p>
            <a:r>
              <a:rPr lang="en-US"/>
              <a:t>The intermediolateral gray column (or horn) lies between the dorsal and ventral gray columns</a:t>
            </a:r>
          </a:p>
          <a:p>
            <a:pPr marL="0" indent="0">
              <a:buNone/>
            </a:pPr>
            <a:endParaRPr lang="en-US"/>
          </a:p>
          <a:p>
            <a:r>
              <a:rPr lang="en-US"/>
              <a:t>prominent lateral triangular projection in the thoracic and upper lumbar regions but not in the midsacral region</a:t>
            </a:r>
          </a:p>
          <a:p>
            <a:pPr marL="0" indent="0">
              <a:buNone/>
            </a:pPr>
            <a:endParaRPr lang="en-US"/>
          </a:p>
        </p:txBody>
      </p:sp>
    </p:spTree>
    <p:extLst>
      <p:ext uri="{BB962C8B-B14F-4D97-AF65-F5344CB8AC3E}">
        <p14:creationId xmlns:p14="http://schemas.microsoft.com/office/powerpoint/2010/main" val="3421053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F2C7-FEB1-394F-9010-1961A8FCAC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0923B0B-D325-1146-999D-5F93303803D6}"/>
              </a:ext>
            </a:extLst>
          </p:cNvPr>
          <p:cNvSpPr>
            <a:spLocks noGrp="1"/>
          </p:cNvSpPr>
          <p:nvPr>
            <p:ph idx="1"/>
          </p:nvPr>
        </p:nvSpPr>
        <p:spPr/>
        <p:txBody>
          <a:bodyPr/>
          <a:lstStyle/>
          <a:p>
            <a:r>
              <a:rPr lang="en-US"/>
              <a:t>It contains preganglionic cells for the autonomic nervous system.</a:t>
            </a:r>
          </a:p>
          <a:p>
            <a:endParaRPr lang="en-US"/>
          </a:p>
          <a:p>
            <a:r>
              <a:rPr lang="en-US"/>
              <a:t> Within spinal segments T1 toL2, preganglionic sympathetic neurons within the intermediolateral gray column give rise to sympathetic axons that leave the spinal cord within the ventral roots and then travel to the sympathetic ganglia via the white rami communicantes</a:t>
            </a:r>
          </a:p>
        </p:txBody>
      </p:sp>
    </p:spTree>
    <p:extLst>
      <p:ext uri="{BB962C8B-B14F-4D97-AF65-F5344CB8AC3E}">
        <p14:creationId xmlns:p14="http://schemas.microsoft.com/office/powerpoint/2010/main" val="25886442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CB4B8-A6B8-5A43-B6B2-7317D8AF51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E8D15D0-6AAF-534E-8730-D55EC70F1F81}"/>
              </a:ext>
            </a:extLst>
          </p:cNvPr>
          <p:cNvSpPr>
            <a:spLocks noGrp="1"/>
          </p:cNvSpPr>
          <p:nvPr>
            <p:ph idx="1"/>
          </p:nvPr>
        </p:nvSpPr>
        <p:spPr/>
        <p:txBody>
          <a:bodyPr/>
          <a:lstStyle/>
          <a:p>
            <a:r>
              <a:rPr lang="en-US"/>
              <a:t>Within spinal segments S2, S3, and S4, there are sacralparasympathetic neurons within the intermediolateral gray column. </a:t>
            </a:r>
          </a:p>
          <a:p>
            <a:r>
              <a:rPr lang="en-US"/>
              <a:t>These neurons give rise to preganglionic parasympathetic axon that leave the spinal cord within the sacral ventral roots. </a:t>
            </a:r>
          </a:p>
        </p:txBody>
      </p:sp>
    </p:spTree>
    <p:extLst>
      <p:ext uri="{BB962C8B-B14F-4D97-AF65-F5344CB8AC3E}">
        <p14:creationId xmlns:p14="http://schemas.microsoft.com/office/powerpoint/2010/main" val="2582971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7318-0E72-E841-9771-65916DB962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C68BA5-034D-4C4F-B270-38B899B68426}"/>
              </a:ext>
            </a:extLst>
          </p:cNvPr>
          <p:cNvSpPr>
            <a:spLocks noGrp="1"/>
          </p:cNvSpPr>
          <p:nvPr>
            <p:ph idx="1"/>
          </p:nvPr>
        </p:nvSpPr>
        <p:spPr/>
        <p:txBody>
          <a:bodyPr/>
          <a:lstStyle/>
          <a:p>
            <a:r>
              <a:rPr lang="en-US"/>
              <a:t>The dorsal gray column (also called the posterior,or dorsal, horn) reaches almost to the posterolateral (dorsolateral) sulcus.</a:t>
            </a:r>
          </a:p>
          <a:p>
            <a:endParaRPr lang="en-US"/>
          </a:p>
          <a:p>
            <a:r>
              <a:rPr lang="en-US"/>
              <a:t> A compact bundle of small fibers, the dorsolateral fasciculus(Lissauer’s tract), part of the pain pathway, lies on the periphery of the spinal cord.</a:t>
            </a:r>
          </a:p>
        </p:txBody>
      </p:sp>
    </p:spTree>
    <p:extLst>
      <p:ext uri="{BB962C8B-B14F-4D97-AF65-F5344CB8AC3E}">
        <p14:creationId xmlns:p14="http://schemas.microsoft.com/office/powerpoint/2010/main" val="3962534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AA3C-24B7-FE46-81C3-DFF6B3C4819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36CBFC0-CEF7-364D-8513-F92E3FB28E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6000" y="762001"/>
            <a:ext cx="5309810" cy="5987142"/>
          </a:xfrm>
        </p:spPr>
      </p:pic>
    </p:spTree>
    <p:extLst>
      <p:ext uri="{BB962C8B-B14F-4D97-AF65-F5344CB8AC3E}">
        <p14:creationId xmlns:p14="http://schemas.microsoft.com/office/powerpoint/2010/main" val="1092636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805E1-08B3-A24D-95F2-F2A841C3E01A}"/>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63CB85B8-39F8-2243-8A4D-0DEC243F9B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5524" y="689430"/>
            <a:ext cx="7692571" cy="5097802"/>
          </a:xfrm>
        </p:spPr>
      </p:pic>
    </p:spTree>
    <p:extLst>
      <p:ext uri="{BB962C8B-B14F-4D97-AF65-F5344CB8AC3E}">
        <p14:creationId xmlns:p14="http://schemas.microsoft.com/office/powerpoint/2010/main" val="10222062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CC3E-1472-F243-A211-549F0D7F31BA}"/>
              </a:ext>
            </a:extLst>
          </p:cNvPr>
          <p:cNvSpPr>
            <a:spLocks noGrp="1"/>
          </p:cNvSpPr>
          <p:nvPr>
            <p:ph type="title"/>
          </p:nvPr>
        </p:nvSpPr>
        <p:spPr/>
        <p:txBody>
          <a:bodyPr/>
          <a:lstStyle/>
          <a:p>
            <a:r>
              <a:rPr lang="en-US"/>
              <a:t>REXEDS LAMINAE</a:t>
            </a:r>
          </a:p>
        </p:txBody>
      </p:sp>
      <p:sp>
        <p:nvSpPr>
          <p:cNvPr id="3" name="Content Placeholder 2">
            <a:extLst>
              <a:ext uri="{FF2B5EF4-FFF2-40B4-BE49-F238E27FC236}">
                <a16:creationId xmlns:a16="http://schemas.microsoft.com/office/drawing/2014/main" id="{107007CD-79C2-4643-9BFB-C7E3C9DFF55D}"/>
              </a:ext>
            </a:extLst>
          </p:cNvPr>
          <p:cNvSpPr>
            <a:spLocks noGrp="1"/>
          </p:cNvSpPr>
          <p:nvPr>
            <p:ph idx="1"/>
          </p:nvPr>
        </p:nvSpPr>
        <p:spPr/>
        <p:txBody>
          <a:bodyPr/>
          <a:lstStyle/>
          <a:p>
            <a:r>
              <a:rPr lang="en-US"/>
              <a:t>Layer of nerve cells </a:t>
            </a:r>
          </a:p>
          <a:p>
            <a:endParaRPr lang="en-US"/>
          </a:p>
          <a:p>
            <a:r>
              <a:rPr lang="en-US"/>
              <a:t>Superficial – painful stimuli </a:t>
            </a:r>
          </a:p>
          <a:p>
            <a:r>
              <a:rPr lang="en-US"/>
              <a:t>Deep – painful and non painful stimuli </a:t>
            </a:r>
          </a:p>
        </p:txBody>
      </p:sp>
    </p:spTree>
    <p:extLst>
      <p:ext uri="{BB962C8B-B14F-4D97-AF65-F5344CB8AC3E}">
        <p14:creationId xmlns:p14="http://schemas.microsoft.com/office/powerpoint/2010/main" val="2829847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81B4-8B7A-BF4E-97BD-86D6A3E8DE49}"/>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E64206C-932A-594E-BEE3-91B1FF1317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1954" y="1825625"/>
            <a:ext cx="5108092" cy="4351338"/>
          </a:xfrm>
        </p:spPr>
      </p:pic>
    </p:spTree>
    <p:extLst>
      <p:ext uri="{BB962C8B-B14F-4D97-AF65-F5344CB8AC3E}">
        <p14:creationId xmlns:p14="http://schemas.microsoft.com/office/powerpoint/2010/main" val="2246879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92250-A0D3-1144-8937-B5CE651A0BA3}"/>
              </a:ext>
            </a:extLst>
          </p:cNvPr>
          <p:cNvSpPr>
            <a:spLocks noGrp="1"/>
          </p:cNvSpPr>
          <p:nvPr>
            <p:ph type="title"/>
          </p:nvPr>
        </p:nvSpPr>
        <p:spPr/>
        <p:txBody>
          <a:bodyPr/>
          <a:lstStyle/>
          <a:p>
            <a:r>
              <a:rPr lang="en-US"/>
              <a:t>Lamina I</a:t>
            </a:r>
          </a:p>
        </p:txBody>
      </p:sp>
      <p:sp>
        <p:nvSpPr>
          <p:cNvPr id="3" name="Content Placeholder 2">
            <a:extLst>
              <a:ext uri="{FF2B5EF4-FFF2-40B4-BE49-F238E27FC236}">
                <a16:creationId xmlns:a16="http://schemas.microsoft.com/office/drawing/2014/main" id="{0BB2DCE8-AC9E-BE4A-AFC3-82991F448156}"/>
              </a:ext>
            </a:extLst>
          </p:cNvPr>
          <p:cNvSpPr>
            <a:spLocks noGrp="1"/>
          </p:cNvSpPr>
          <p:nvPr>
            <p:ph idx="1"/>
          </p:nvPr>
        </p:nvSpPr>
        <p:spPr>
          <a:xfrm>
            <a:off x="906556" y="2007810"/>
            <a:ext cx="10515600" cy="4330095"/>
          </a:xfrm>
        </p:spPr>
        <p:txBody>
          <a:bodyPr>
            <a:normAutofit/>
          </a:bodyPr>
          <a:lstStyle/>
          <a:p>
            <a:r>
              <a:rPr lang="en-US"/>
              <a:t>This thin layer  contains neurons that respond to noxious stimuli and send axons to</a:t>
            </a:r>
          </a:p>
          <a:p>
            <a:r>
              <a:rPr lang="en-US"/>
              <a:t>the contralateral spinothalamic tract.</a:t>
            </a:r>
          </a:p>
          <a:p>
            <a:endParaRPr lang="en-US"/>
          </a:p>
        </p:txBody>
      </p:sp>
    </p:spTree>
    <p:extLst>
      <p:ext uri="{BB962C8B-B14F-4D97-AF65-F5344CB8AC3E}">
        <p14:creationId xmlns:p14="http://schemas.microsoft.com/office/powerpoint/2010/main" val="26273575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08B3-4E7C-FA41-B39A-219CD75BB41F}"/>
              </a:ext>
            </a:extLst>
          </p:cNvPr>
          <p:cNvSpPr>
            <a:spLocks noGrp="1"/>
          </p:cNvSpPr>
          <p:nvPr>
            <p:ph type="title"/>
          </p:nvPr>
        </p:nvSpPr>
        <p:spPr/>
        <p:txBody>
          <a:bodyPr/>
          <a:lstStyle/>
          <a:p>
            <a:r>
              <a:rPr lang="en-US"/>
              <a:t>Lamina II</a:t>
            </a:r>
          </a:p>
        </p:txBody>
      </p:sp>
      <p:sp>
        <p:nvSpPr>
          <p:cNvPr id="3" name="Content Placeholder 2">
            <a:extLst>
              <a:ext uri="{FF2B5EF4-FFF2-40B4-BE49-F238E27FC236}">
                <a16:creationId xmlns:a16="http://schemas.microsoft.com/office/drawing/2014/main" id="{63A6EBB5-CB0B-1C4D-9F00-A20876988B75}"/>
              </a:ext>
            </a:extLst>
          </p:cNvPr>
          <p:cNvSpPr>
            <a:spLocks noGrp="1"/>
          </p:cNvSpPr>
          <p:nvPr>
            <p:ph idx="1"/>
          </p:nvPr>
        </p:nvSpPr>
        <p:spPr/>
        <p:txBody>
          <a:bodyPr/>
          <a:lstStyle/>
          <a:p>
            <a:pPr marL="0" indent="0">
              <a:buNone/>
            </a:pPr>
            <a:r>
              <a:rPr lang="en-US"/>
              <a:t>  substantia gelatinosa</a:t>
            </a:r>
          </a:p>
          <a:p>
            <a:pPr marL="0" indent="0">
              <a:buNone/>
            </a:pPr>
            <a:r>
              <a:rPr lang="en-US"/>
              <a:t>  made up of small neurons, some of which respond to noxious stimuli. </a:t>
            </a:r>
          </a:p>
          <a:p>
            <a:pPr marL="0" indent="0">
              <a:buNone/>
            </a:pPr>
            <a:r>
              <a:rPr lang="en-US"/>
              <a:t>  Rich in Substance P </a:t>
            </a:r>
          </a:p>
          <a:p>
            <a:pPr marL="0" indent="0">
              <a:buNone/>
            </a:pPr>
            <a:r>
              <a:rPr lang="en-US"/>
              <a:t> </a:t>
            </a:r>
          </a:p>
        </p:txBody>
      </p:sp>
    </p:spTree>
    <p:extLst>
      <p:ext uri="{BB962C8B-B14F-4D97-AF65-F5344CB8AC3E}">
        <p14:creationId xmlns:p14="http://schemas.microsoft.com/office/powerpoint/2010/main" val="1206876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2C946-C1DF-164E-8581-B6D9F210EAE7}"/>
              </a:ext>
            </a:extLst>
          </p:cNvPr>
          <p:cNvSpPr>
            <a:spLocks noGrp="1"/>
          </p:cNvSpPr>
          <p:nvPr>
            <p:ph type="title"/>
          </p:nvPr>
        </p:nvSpPr>
        <p:spPr/>
        <p:txBody>
          <a:bodyPr/>
          <a:lstStyle/>
          <a:p>
            <a:r>
              <a:rPr lang="en-US"/>
              <a:t>Laminas III and IV</a:t>
            </a:r>
          </a:p>
        </p:txBody>
      </p:sp>
      <p:sp>
        <p:nvSpPr>
          <p:cNvPr id="3" name="Content Placeholder 2">
            <a:extLst>
              <a:ext uri="{FF2B5EF4-FFF2-40B4-BE49-F238E27FC236}">
                <a16:creationId xmlns:a16="http://schemas.microsoft.com/office/drawing/2014/main" id="{D7998B31-BAD0-5E44-9D85-4DA3F4635FD1}"/>
              </a:ext>
            </a:extLst>
          </p:cNvPr>
          <p:cNvSpPr>
            <a:spLocks noGrp="1"/>
          </p:cNvSpPr>
          <p:nvPr>
            <p:ph idx="1"/>
          </p:nvPr>
        </p:nvSpPr>
        <p:spPr/>
        <p:txBody>
          <a:bodyPr/>
          <a:lstStyle/>
          <a:p>
            <a:r>
              <a:rPr lang="en-US"/>
              <a:t>nucleus proprius. </a:t>
            </a:r>
          </a:p>
          <a:p>
            <a:r>
              <a:rPr lang="en-US"/>
              <a:t>Their main input is from fibers that convey position and light touch sense.</a:t>
            </a:r>
          </a:p>
          <a:p>
            <a:pPr marL="0" indent="0">
              <a:buNone/>
            </a:pPr>
            <a:r>
              <a:rPr lang="en-US"/>
              <a:t> </a:t>
            </a:r>
          </a:p>
        </p:txBody>
      </p:sp>
    </p:spTree>
    <p:extLst>
      <p:ext uri="{BB962C8B-B14F-4D97-AF65-F5344CB8AC3E}">
        <p14:creationId xmlns:p14="http://schemas.microsoft.com/office/powerpoint/2010/main" val="36592494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1FDB8-0929-AC45-AA19-8E77299D0E23}"/>
              </a:ext>
            </a:extLst>
          </p:cNvPr>
          <p:cNvSpPr>
            <a:spLocks noGrp="1"/>
          </p:cNvSpPr>
          <p:nvPr>
            <p:ph type="title"/>
          </p:nvPr>
        </p:nvSpPr>
        <p:spPr/>
        <p:txBody>
          <a:bodyPr/>
          <a:lstStyle/>
          <a:p>
            <a:r>
              <a:rPr lang="en-US"/>
              <a:t>Lamina V </a:t>
            </a:r>
          </a:p>
        </p:txBody>
      </p:sp>
      <p:sp>
        <p:nvSpPr>
          <p:cNvPr id="3" name="Content Placeholder 2">
            <a:extLst>
              <a:ext uri="{FF2B5EF4-FFF2-40B4-BE49-F238E27FC236}">
                <a16:creationId xmlns:a16="http://schemas.microsoft.com/office/drawing/2014/main" id="{E0CBA718-19DC-8243-9D58-E7F8D60CBD84}"/>
              </a:ext>
            </a:extLst>
          </p:cNvPr>
          <p:cNvSpPr>
            <a:spLocks noGrp="1"/>
          </p:cNvSpPr>
          <p:nvPr>
            <p:ph idx="1"/>
          </p:nvPr>
        </p:nvSpPr>
        <p:spPr/>
        <p:txBody>
          <a:bodyPr/>
          <a:lstStyle/>
          <a:p>
            <a:r>
              <a:rPr lang="en-US"/>
              <a:t>This layer contains cells that respond to both noxious and visceral afferent stimuli</a:t>
            </a:r>
          </a:p>
        </p:txBody>
      </p:sp>
    </p:spTree>
    <p:extLst>
      <p:ext uri="{BB962C8B-B14F-4D97-AF65-F5344CB8AC3E}">
        <p14:creationId xmlns:p14="http://schemas.microsoft.com/office/powerpoint/2010/main" val="4065487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E36E4-FC26-E649-B03C-54CA4C04E9CE}"/>
              </a:ext>
            </a:extLst>
          </p:cNvPr>
          <p:cNvSpPr>
            <a:spLocks noGrp="1"/>
          </p:cNvSpPr>
          <p:nvPr>
            <p:ph type="title"/>
          </p:nvPr>
        </p:nvSpPr>
        <p:spPr/>
        <p:txBody>
          <a:bodyPr/>
          <a:lstStyle/>
          <a:p>
            <a:r>
              <a:rPr lang="en-US"/>
              <a:t>Lamina VI</a:t>
            </a:r>
          </a:p>
        </p:txBody>
      </p:sp>
      <p:sp>
        <p:nvSpPr>
          <p:cNvPr id="3" name="Content Placeholder 2">
            <a:extLst>
              <a:ext uri="{FF2B5EF4-FFF2-40B4-BE49-F238E27FC236}">
                <a16:creationId xmlns:a16="http://schemas.microsoft.com/office/drawing/2014/main" id="{BC894D9C-0B09-E045-BE3F-463B7AC4103B}"/>
              </a:ext>
            </a:extLst>
          </p:cNvPr>
          <p:cNvSpPr>
            <a:spLocks noGrp="1"/>
          </p:cNvSpPr>
          <p:nvPr>
            <p:ph idx="1"/>
          </p:nvPr>
        </p:nvSpPr>
        <p:spPr/>
        <p:txBody>
          <a:bodyPr/>
          <a:lstStyle/>
          <a:p>
            <a:r>
              <a:rPr lang="en-US"/>
              <a:t>This deepest layer of the dorsal horn contains neurons that respond to mechanical signals</a:t>
            </a:r>
          </a:p>
          <a:p>
            <a:r>
              <a:rPr lang="en-US"/>
              <a:t>from joints and skin.</a:t>
            </a:r>
          </a:p>
          <a:p>
            <a:pPr marL="0" indent="0">
              <a:buNone/>
            </a:pPr>
            <a:endParaRPr lang="en-US"/>
          </a:p>
        </p:txBody>
      </p:sp>
    </p:spTree>
    <p:extLst>
      <p:ext uri="{BB962C8B-B14F-4D97-AF65-F5344CB8AC3E}">
        <p14:creationId xmlns:p14="http://schemas.microsoft.com/office/powerpoint/2010/main" val="25832142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6E17B-9A4B-D244-A355-4BD01F4A65F5}"/>
              </a:ext>
            </a:extLst>
          </p:cNvPr>
          <p:cNvSpPr>
            <a:spLocks noGrp="1"/>
          </p:cNvSpPr>
          <p:nvPr>
            <p:ph type="title"/>
          </p:nvPr>
        </p:nvSpPr>
        <p:spPr/>
        <p:txBody>
          <a:bodyPr/>
          <a:lstStyle/>
          <a:p>
            <a:r>
              <a:rPr lang="en-US"/>
              <a:t>Lamina VII</a:t>
            </a:r>
          </a:p>
        </p:txBody>
      </p:sp>
      <p:sp>
        <p:nvSpPr>
          <p:cNvPr id="3" name="Content Placeholder 2">
            <a:extLst>
              <a:ext uri="{FF2B5EF4-FFF2-40B4-BE49-F238E27FC236}">
                <a16:creationId xmlns:a16="http://schemas.microsoft.com/office/drawing/2014/main" id="{D2AD934A-0AF8-4440-A486-248FC816AE2A}"/>
              </a:ext>
            </a:extLst>
          </p:cNvPr>
          <p:cNvSpPr>
            <a:spLocks noGrp="1"/>
          </p:cNvSpPr>
          <p:nvPr>
            <p:ph idx="1"/>
          </p:nvPr>
        </p:nvSpPr>
        <p:spPr>
          <a:xfrm>
            <a:off x="741438" y="1690688"/>
            <a:ext cx="10515600" cy="4667250"/>
          </a:xfrm>
        </p:spPr>
        <p:txBody>
          <a:bodyPr>
            <a:normAutofit/>
          </a:bodyPr>
          <a:lstStyle/>
          <a:p>
            <a:r>
              <a:rPr lang="en-US"/>
              <a:t>This is a large zone  </a:t>
            </a:r>
          </a:p>
          <a:p>
            <a:r>
              <a:rPr lang="en-US"/>
              <a:t> contains the cells of the dorsal nucleus (Clarke’s column) medially  as well as  a large portion of the ventral gray column. </a:t>
            </a:r>
          </a:p>
          <a:p>
            <a:pPr marL="0" indent="0">
              <a:buNone/>
            </a:pPr>
            <a:endParaRPr lang="en-US"/>
          </a:p>
          <a:p>
            <a:pPr marL="0" indent="0">
              <a:buNone/>
            </a:pPr>
            <a:r>
              <a:rPr lang="en-US"/>
              <a:t>    Clarke’s column contains cells that give rise to the posterior spinocerebellar tract. </a:t>
            </a:r>
          </a:p>
          <a:p>
            <a:endParaRPr lang="en-US"/>
          </a:p>
        </p:txBody>
      </p:sp>
    </p:spTree>
    <p:extLst>
      <p:ext uri="{BB962C8B-B14F-4D97-AF65-F5344CB8AC3E}">
        <p14:creationId xmlns:p14="http://schemas.microsoft.com/office/powerpoint/2010/main" val="31933132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A080-14FF-EB4A-A5E3-4FCC3C7893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095F3AB-52B9-DB44-AF06-3EE0AD973C8E}"/>
              </a:ext>
            </a:extLst>
          </p:cNvPr>
          <p:cNvSpPr>
            <a:spLocks noGrp="1"/>
          </p:cNvSpPr>
          <p:nvPr>
            <p:ph idx="1"/>
          </p:nvPr>
        </p:nvSpPr>
        <p:spPr/>
        <p:txBody>
          <a:bodyPr/>
          <a:lstStyle/>
          <a:p>
            <a:r>
              <a:rPr lang="en-US"/>
              <a:t>Intermediolateral nucleus or cell column in thoracic and upper lumbar regions. </a:t>
            </a:r>
          </a:p>
          <a:p>
            <a:r>
              <a:rPr lang="en-US"/>
              <a:t>Preganglionic sympathetic fibers project from cells in this nucleus, via the ventral roots and white rami communicantes, to sympathetic ganglia </a:t>
            </a:r>
          </a:p>
        </p:txBody>
      </p:sp>
    </p:spTree>
    <p:extLst>
      <p:ext uri="{BB962C8B-B14F-4D97-AF65-F5344CB8AC3E}">
        <p14:creationId xmlns:p14="http://schemas.microsoft.com/office/powerpoint/2010/main" val="10252860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3AB6-1DEA-7946-B6ED-C3C397850362}"/>
              </a:ext>
            </a:extLst>
          </p:cNvPr>
          <p:cNvSpPr>
            <a:spLocks noGrp="1"/>
          </p:cNvSpPr>
          <p:nvPr>
            <p:ph type="title"/>
          </p:nvPr>
        </p:nvSpPr>
        <p:spPr/>
        <p:txBody>
          <a:bodyPr/>
          <a:lstStyle/>
          <a:p>
            <a:r>
              <a:rPr lang="en-US"/>
              <a:t>Laminas VIII and IX</a:t>
            </a:r>
          </a:p>
        </p:txBody>
      </p:sp>
      <p:sp>
        <p:nvSpPr>
          <p:cNvPr id="3" name="Content Placeholder 2">
            <a:extLst>
              <a:ext uri="{FF2B5EF4-FFF2-40B4-BE49-F238E27FC236}">
                <a16:creationId xmlns:a16="http://schemas.microsoft.com/office/drawing/2014/main" id="{86C9CF5A-362B-204D-B245-83EE3CDD994D}"/>
              </a:ext>
            </a:extLst>
          </p:cNvPr>
          <p:cNvSpPr>
            <a:spLocks noGrp="1"/>
          </p:cNvSpPr>
          <p:nvPr>
            <p:ph idx="1"/>
          </p:nvPr>
        </p:nvSpPr>
        <p:spPr/>
        <p:txBody>
          <a:bodyPr/>
          <a:lstStyle/>
          <a:p>
            <a:r>
              <a:rPr lang="en-US"/>
              <a:t>represent motor neuron groups in the medial and lateral portionsof the ventral gray column. </a:t>
            </a:r>
          </a:p>
          <a:p>
            <a:endParaRPr lang="en-US"/>
          </a:p>
          <a:p>
            <a:r>
              <a:rPr lang="en-US"/>
              <a:t>The medial portion (also termed the medial motor neuron column) contains the LMNs that innervate axial musculature (ie, muscles of the trunk and proximal parts of the limbs)</a:t>
            </a:r>
          </a:p>
        </p:txBody>
      </p:sp>
    </p:spTree>
    <p:extLst>
      <p:ext uri="{BB962C8B-B14F-4D97-AF65-F5344CB8AC3E}">
        <p14:creationId xmlns:p14="http://schemas.microsoft.com/office/powerpoint/2010/main" val="18329152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7E1C-6A31-8A47-A9DA-1EE887F93F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66BA01-A79D-8A40-BA45-F6F2E18EE28C}"/>
              </a:ext>
            </a:extLst>
          </p:cNvPr>
          <p:cNvSpPr>
            <a:spLocks noGrp="1"/>
          </p:cNvSpPr>
          <p:nvPr>
            <p:ph idx="1"/>
          </p:nvPr>
        </p:nvSpPr>
        <p:spPr/>
        <p:txBody>
          <a:bodyPr/>
          <a:lstStyle/>
          <a:p>
            <a:r>
              <a:rPr lang="en-US"/>
              <a:t>lateral motor neuron column contains LMNs for the distal muscles of the arm and leg.</a:t>
            </a:r>
          </a:p>
          <a:p>
            <a:r>
              <a:rPr lang="en-US"/>
              <a:t> In general, flexormuscles are innervated by motor neurons located close to the central canal, whereas extensor muscles are innervated by motor neurons located more peripherally </a:t>
            </a:r>
          </a:p>
        </p:txBody>
      </p:sp>
    </p:spTree>
    <p:extLst>
      <p:ext uri="{BB962C8B-B14F-4D97-AF65-F5344CB8AC3E}">
        <p14:creationId xmlns:p14="http://schemas.microsoft.com/office/powerpoint/2010/main" val="18569839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530D-2E48-0146-A430-B37A0603C2B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AFA868C7-E156-CE49-BFDA-8D22D55ED5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0333" y="1825625"/>
            <a:ext cx="6931334" cy="4351338"/>
          </a:xfrm>
        </p:spPr>
      </p:pic>
    </p:spTree>
    <p:extLst>
      <p:ext uri="{BB962C8B-B14F-4D97-AF65-F5344CB8AC3E}">
        <p14:creationId xmlns:p14="http://schemas.microsoft.com/office/powerpoint/2010/main" val="9826669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31DC7-C592-E04D-BF32-A8B5519842B4}"/>
              </a:ext>
            </a:extLst>
          </p:cNvPr>
          <p:cNvSpPr>
            <a:spLocks noGrp="1"/>
          </p:cNvSpPr>
          <p:nvPr>
            <p:ph type="title"/>
          </p:nvPr>
        </p:nvSpPr>
        <p:spPr/>
        <p:txBody>
          <a:bodyPr/>
          <a:lstStyle/>
          <a:p>
            <a:r>
              <a:rPr lang="en-US"/>
              <a:t>Lamina X</a:t>
            </a:r>
          </a:p>
        </p:txBody>
      </p:sp>
      <p:sp>
        <p:nvSpPr>
          <p:cNvPr id="3" name="Content Placeholder 2">
            <a:extLst>
              <a:ext uri="{FF2B5EF4-FFF2-40B4-BE49-F238E27FC236}">
                <a16:creationId xmlns:a16="http://schemas.microsoft.com/office/drawing/2014/main" id="{46BE1B84-4C31-F34D-A370-B5C3A46FCD17}"/>
              </a:ext>
            </a:extLst>
          </p:cNvPr>
          <p:cNvSpPr>
            <a:spLocks noGrp="1"/>
          </p:cNvSpPr>
          <p:nvPr>
            <p:ph idx="1"/>
          </p:nvPr>
        </p:nvSpPr>
        <p:spPr/>
        <p:txBody>
          <a:bodyPr/>
          <a:lstStyle/>
          <a:p>
            <a:r>
              <a:rPr lang="en-US"/>
              <a:t>This represents the small neurons around the central canal or its remnants</a:t>
            </a:r>
          </a:p>
        </p:txBody>
      </p:sp>
    </p:spTree>
    <p:extLst>
      <p:ext uri="{BB962C8B-B14F-4D97-AF65-F5344CB8AC3E}">
        <p14:creationId xmlns:p14="http://schemas.microsoft.com/office/powerpoint/2010/main" val="28457201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E6FFB-D2AA-614B-9EB3-889B9AE0E5CB}"/>
              </a:ext>
            </a:extLst>
          </p:cNvPr>
          <p:cNvSpPr>
            <a:spLocks noGrp="1"/>
          </p:cNvSpPr>
          <p:nvPr>
            <p:ph type="title"/>
          </p:nvPr>
        </p:nvSpPr>
        <p:spPr/>
        <p:txBody>
          <a:bodyPr/>
          <a:lstStyle/>
          <a:p>
            <a:r>
              <a:rPr lang="en-US"/>
              <a:t>White matter </a:t>
            </a:r>
          </a:p>
        </p:txBody>
      </p:sp>
      <p:sp>
        <p:nvSpPr>
          <p:cNvPr id="3" name="Content Placeholder 2">
            <a:extLst>
              <a:ext uri="{FF2B5EF4-FFF2-40B4-BE49-F238E27FC236}">
                <a16:creationId xmlns:a16="http://schemas.microsoft.com/office/drawing/2014/main" id="{663C0178-DF63-7046-96DB-61F495F79FDA}"/>
              </a:ext>
            </a:extLst>
          </p:cNvPr>
          <p:cNvSpPr>
            <a:spLocks noGrp="1"/>
          </p:cNvSpPr>
          <p:nvPr>
            <p:ph idx="1"/>
          </p:nvPr>
        </p:nvSpPr>
        <p:spPr/>
        <p:txBody>
          <a:bodyPr/>
          <a:lstStyle/>
          <a:p>
            <a:r>
              <a:rPr lang="en-US"/>
              <a:t>Columns and tracts </a:t>
            </a:r>
          </a:p>
        </p:txBody>
      </p:sp>
    </p:spTree>
    <p:extLst>
      <p:ext uri="{BB962C8B-B14F-4D97-AF65-F5344CB8AC3E}">
        <p14:creationId xmlns:p14="http://schemas.microsoft.com/office/powerpoint/2010/main" val="2826069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84C4D-59B0-8A41-A15A-4EEF04DD6F92}"/>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802AC01D-C594-9E47-A8EA-C927316E69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8779" y="1825625"/>
            <a:ext cx="9914441" cy="4351338"/>
          </a:xfrm>
        </p:spPr>
      </p:pic>
    </p:spTree>
    <p:extLst>
      <p:ext uri="{BB962C8B-B14F-4D97-AF65-F5344CB8AC3E}">
        <p14:creationId xmlns:p14="http://schemas.microsoft.com/office/powerpoint/2010/main" val="2043531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CB0F4-A895-7942-9ECD-FC6F3362EA4B}"/>
              </a:ext>
            </a:extLst>
          </p:cNvPr>
          <p:cNvSpPr>
            <a:spLocks noGrp="1"/>
          </p:cNvSpPr>
          <p:nvPr>
            <p:ph type="title"/>
          </p:nvPr>
        </p:nvSpPr>
        <p:spPr/>
        <p:txBody>
          <a:bodyPr/>
          <a:lstStyle/>
          <a:p>
            <a:r>
              <a:rPr lang="en-US"/>
              <a:t>Ascending fibres </a:t>
            </a:r>
          </a:p>
        </p:txBody>
      </p:sp>
      <p:pic>
        <p:nvPicPr>
          <p:cNvPr id="4" name="Picture 4">
            <a:extLst>
              <a:ext uri="{FF2B5EF4-FFF2-40B4-BE49-F238E27FC236}">
                <a16:creationId xmlns:a16="http://schemas.microsoft.com/office/drawing/2014/main" id="{6266EE9A-FE49-D544-A508-E0DF3A20DD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2286" y="520094"/>
            <a:ext cx="9918095" cy="6144381"/>
          </a:xfrm>
        </p:spPr>
      </p:pic>
    </p:spTree>
    <p:extLst>
      <p:ext uri="{BB962C8B-B14F-4D97-AF65-F5344CB8AC3E}">
        <p14:creationId xmlns:p14="http://schemas.microsoft.com/office/powerpoint/2010/main" val="1187715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06DCE-F1DB-0B4E-861A-EE6DB2F172F1}"/>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4F80629F-60D3-6746-8D8E-58E0003EE9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365124"/>
            <a:ext cx="9627809" cy="6299351"/>
          </a:xfrm>
        </p:spPr>
      </p:pic>
    </p:spTree>
    <p:extLst>
      <p:ext uri="{BB962C8B-B14F-4D97-AF65-F5344CB8AC3E}">
        <p14:creationId xmlns:p14="http://schemas.microsoft.com/office/powerpoint/2010/main" val="20739744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C5680-431A-C547-806D-7A6BE0C5108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B45DC12C-1645-7D42-A934-04E3F38348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5429" y="365125"/>
            <a:ext cx="6253238" cy="5811838"/>
          </a:xfrm>
        </p:spPr>
      </p:pic>
    </p:spTree>
    <p:extLst>
      <p:ext uri="{BB962C8B-B14F-4D97-AF65-F5344CB8AC3E}">
        <p14:creationId xmlns:p14="http://schemas.microsoft.com/office/powerpoint/2010/main" val="18294270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4625-7D4D-B54D-B0E9-DE1F8650B12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9908331F-4615-B341-A0C2-DBB3CB3096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3714" y="365125"/>
            <a:ext cx="7087810" cy="5811838"/>
          </a:xfrm>
        </p:spPr>
      </p:pic>
    </p:spTree>
    <p:extLst>
      <p:ext uri="{BB962C8B-B14F-4D97-AF65-F5344CB8AC3E}">
        <p14:creationId xmlns:p14="http://schemas.microsoft.com/office/powerpoint/2010/main" val="33103597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CF471-DD07-C441-9D3D-02F8E96C86C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DA06BAA-BEC9-F145-A26A-A57FCBD43B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6762" y="532190"/>
            <a:ext cx="6991047" cy="5644773"/>
          </a:xfrm>
        </p:spPr>
      </p:pic>
    </p:spTree>
    <p:extLst>
      <p:ext uri="{BB962C8B-B14F-4D97-AF65-F5344CB8AC3E}">
        <p14:creationId xmlns:p14="http://schemas.microsoft.com/office/powerpoint/2010/main" val="40431254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4552-BD5F-E646-A0B2-114B3496D4F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0D6791D-9DB6-C443-81FC-B52361EE56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8381" y="365125"/>
            <a:ext cx="7547429" cy="5811838"/>
          </a:xfrm>
        </p:spPr>
      </p:pic>
    </p:spTree>
    <p:extLst>
      <p:ext uri="{BB962C8B-B14F-4D97-AF65-F5344CB8AC3E}">
        <p14:creationId xmlns:p14="http://schemas.microsoft.com/office/powerpoint/2010/main" val="9914409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6C56-4764-8B4C-BB7E-FC74FC8BB22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71C34FA3-663A-274F-A6CE-3D2CC060DE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52893" y="1825625"/>
            <a:ext cx="5286214" cy="4351338"/>
          </a:xfrm>
        </p:spPr>
      </p:pic>
    </p:spTree>
    <p:extLst>
      <p:ext uri="{BB962C8B-B14F-4D97-AF65-F5344CB8AC3E}">
        <p14:creationId xmlns:p14="http://schemas.microsoft.com/office/powerpoint/2010/main" val="28007764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25D6F-AEE2-4241-8F4A-412897FB9999}"/>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2153A7D-8798-6C49-9F19-534065454D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7023" y="762000"/>
            <a:ext cx="7649548" cy="5414963"/>
          </a:xfrm>
        </p:spPr>
      </p:pic>
    </p:spTree>
    <p:extLst>
      <p:ext uri="{BB962C8B-B14F-4D97-AF65-F5344CB8AC3E}">
        <p14:creationId xmlns:p14="http://schemas.microsoft.com/office/powerpoint/2010/main" val="2137597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FDDF-9534-C64B-9139-EF4A29AB562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4155CBC-D428-5043-BE1A-17AD58EA87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6952" y="1052286"/>
            <a:ext cx="7620000" cy="5124677"/>
          </a:xfrm>
        </p:spPr>
      </p:pic>
    </p:spTree>
    <p:extLst>
      <p:ext uri="{BB962C8B-B14F-4D97-AF65-F5344CB8AC3E}">
        <p14:creationId xmlns:p14="http://schemas.microsoft.com/office/powerpoint/2010/main" val="17366994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ED5E-003B-C74B-941E-687539418BC6}"/>
              </a:ext>
            </a:extLst>
          </p:cNvPr>
          <p:cNvSpPr>
            <a:spLocks noGrp="1"/>
          </p:cNvSpPr>
          <p:nvPr>
            <p:ph type="title"/>
          </p:nvPr>
        </p:nvSpPr>
        <p:spPr/>
        <p:txBody>
          <a:bodyPr/>
          <a:lstStyle/>
          <a:p>
            <a:r>
              <a:rPr lang="en-US"/>
              <a:t>Investing membranes </a:t>
            </a:r>
          </a:p>
        </p:txBody>
      </p:sp>
      <p:sp>
        <p:nvSpPr>
          <p:cNvPr id="3" name="Content Placeholder 2">
            <a:extLst>
              <a:ext uri="{FF2B5EF4-FFF2-40B4-BE49-F238E27FC236}">
                <a16:creationId xmlns:a16="http://schemas.microsoft.com/office/drawing/2014/main" id="{D0C2F6C7-6A8F-A641-92AB-A9677E104278}"/>
              </a:ext>
            </a:extLst>
          </p:cNvPr>
          <p:cNvSpPr>
            <a:spLocks noGrp="1"/>
          </p:cNvSpPr>
          <p:nvPr>
            <p:ph idx="1"/>
          </p:nvPr>
        </p:nvSpPr>
        <p:spPr/>
        <p:txBody>
          <a:bodyPr/>
          <a:lstStyle/>
          <a:p>
            <a:r>
              <a:rPr lang="en-US"/>
              <a:t>Three </a:t>
            </a:r>
          </a:p>
          <a:p>
            <a:r>
              <a:rPr lang="en-US"/>
              <a:t>Dura – pachymeninix</a:t>
            </a:r>
          </a:p>
          <a:p>
            <a:r>
              <a:rPr lang="en-US"/>
              <a:t>Arachnoid and pia – leptomeninges </a:t>
            </a:r>
          </a:p>
          <a:p>
            <a:endParaRPr lang="en-US"/>
          </a:p>
        </p:txBody>
      </p:sp>
    </p:spTree>
    <p:extLst>
      <p:ext uri="{BB962C8B-B14F-4D97-AF65-F5344CB8AC3E}">
        <p14:creationId xmlns:p14="http://schemas.microsoft.com/office/powerpoint/2010/main" val="7927530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59B0B-749E-824D-9CAB-CB390368C34C}"/>
              </a:ext>
            </a:extLst>
          </p:cNvPr>
          <p:cNvSpPr>
            <a:spLocks noGrp="1"/>
          </p:cNvSpPr>
          <p:nvPr>
            <p:ph type="title"/>
          </p:nvPr>
        </p:nvSpPr>
        <p:spPr/>
        <p:txBody>
          <a:bodyPr/>
          <a:lstStyle/>
          <a:p>
            <a:r>
              <a:rPr lang="en-US"/>
              <a:t>Duramater</a:t>
            </a:r>
          </a:p>
        </p:txBody>
      </p:sp>
      <p:sp>
        <p:nvSpPr>
          <p:cNvPr id="3" name="Content Placeholder 2">
            <a:extLst>
              <a:ext uri="{FF2B5EF4-FFF2-40B4-BE49-F238E27FC236}">
                <a16:creationId xmlns:a16="http://schemas.microsoft.com/office/drawing/2014/main" id="{AEEE0CD4-84D4-6E44-AA26-3C3AB413B261}"/>
              </a:ext>
            </a:extLst>
          </p:cNvPr>
          <p:cNvSpPr>
            <a:spLocks noGrp="1"/>
          </p:cNvSpPr>
          <p:nvPr>
            <p:ph idx="1"/>
          </p:nvPr>
        </p:nvSpPr>
        <p:spPr/>
        <p:txBody>
          <a:bodyPr/>
          <a:lstStyle/>
          <a:p>
            <a:r>
              <a:rPr lang="en-US"/>
              <a:t>Tough fibrous sheath </a:t>
            </a:r>
          </a:p>
          <a:p>
            <a:r>
              <a:rPr lang="en-US"/>
              <a:t>Extends from the foramen magnum upto the second sacral vertebrae</a:t>
            </a:r>
          </a:p>
          <a:p>
            <a:r>
              <a:rPr lang="en-US"/>
              <a:t>Ends as a blind sac</a:t>
            </a:r>
          </a:p>
          <a:p>
            <a:r>
              <a:rPr lang="en-US"/>
              <a:t>The epidural space separates it from the vertebral column</a:t>
            </a:r>
          </a:p>
        </p:txBody>
      </p:sp>
    </p:spTree>
    <p:extLst>
      <p:ext uri="{BB962C8B-B14F-4D97-AF65-F5344CB8AC3E}">
        <p14:creationId xmlns:p14="http://schemas.microsoft.com/office/powerpoint/2010/main" val="3770504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19D3D-9D75-0248-BA36-0010A39802A0}"/>
              </a:ext>
            </a:extLst>
          </p:cNvPr>
          <p:cNvSpPr>
            <a:spLocks noGrp="1"/>
          </p:cNvSpPr>
          <p:nvPr>
            <p:ph type="title"/>
          </p:nvPr>
        </p:nvSpPr>
        <p:spPr/>
        <p:txBody>
          <a:bodyPr/>
          <a:lstStyle/>
          <a:p>
            <a:r>
              <a:rPr lang="en-US"/>
              <a:t>Arachnoid </a:t>
            </a:r>
          </a:p>
        </p:txBody>
      </p:sp>
      <p:sp>
        <p:nvSpPr>
          <p:cNvPr id="3" name="Content Placeholder 2">
            <a:extLst>
              <a:ext uri="{FF2B5EF4-FFF2-40B4-BE49-F238E27FC236}">
                <a16:creationId xmlns:a16="http://schemas.microsoft.com/office/drawing/2014/main" id="{35EF1B92-78C8-5A4D-88CA-4554C3C0C4A9}"/>
              </a:ext>
            </a:extLst>
          </p:cNvPr>
          <p:cNvSpPr>
            <a:spLocks noGrp="1"/>
          </p:cNvSpPr>
          <p:nvPr>
            <p:ph idx="1"/>
          </p:nvPr>
        </p:nvSpPr>
        <p:spPr/>
        <p:txBody>
          <a:bodyPr/>
          <a:lstStyle/>
          <a:p>
            <a:r>
              <a:rPr lang="en-US"/>
              <a:t>Thin </a:t>
            </a:r>
          </a:p>
          <a:p>
            <a:r>
              <a:rPr lang="en-US"/>
              <a:t>Transparent sheath</a:t>
            </a:r>
          </a:p>
        </p:txBody>
      </p:sp>
    </p:spTree>
    <p:extLst>
      <p:ext uri="{BB962C8B-B14F-4D97-AF65-F5344CB8AC3E}">
        <p14:creationId xmlns:p14="http://schemas.microsoft.com/office/powerpoint/2010/main" val="29724031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EEBF6-D34C-314F-9C7F-E5F4B647C68E}"/>
              </a:ext>
            </a:extLst>
          </p:cNvPr>
          <p:cNvSpPr>
            <a:spLocks noGrp="1"/>
          </p:cNvSpPr>
          <p:nvPr>
            <p:ph type="title"/>
          </p:nvPr>
        </p:nvSpPr>
        <p:spPr/>
        <p:txBody>
          <a:bodyPr/>
          <a:lstStyle/>
          <a:p>
            <a:r>
              <a:rPr lang="en-US"/>
              <a:t>Piamater</a:t>
            </a:r>
          </a:p>
        </p:txBody>
      </p:sp>
      <p:sp>
        <p:nvSpPr>
          <p:cNvPr id="3" name="Content Placeholder 2">
            <a:extLst>
              <a:ext uri="{FF2B5EF4-FFF2-40B4-BE49-F238E27FC236}">
                <a16:creationId xmlns:a16="http://schemas.microsoft.com/office/drawing/2014/main" id="{DA23CEFC-3A8F-0B4B-AA18-73B7E992948F}"/>
              </a:ext>
            </a:extLst>
          </p:cNvPr>
          <p:cNvSpPr>
            <a:spLocks noGrp="1"/>
          </p:cNvSpPr>
          <p:nvPr>
            <p:ph idx="1"/>
          </p:nvPr>
        </p:nvSpPr>
        <p:spPr/>
        <p:txBody>
          <a:bodyPr/>
          <a:lstStyle/>
          <a:p>
            <a:r>
              <a:rPr lang="en-US"/>
              <a:t>closely surrounds the spinal cord and sends septa into its substance</a:t>
            </a:r>
          </a:p>
          <a:p>
            <a:endParaRPr lang="en-US"/>
          </a:p>
          <a:p>
            <a:r>
              <a:rPr lang="en-US"/>
              <a:t>contributes to the formation of the filum terminale internum and externum </a:t>
            </a:r>
          </a:p>
        </p:txBody>
      </p:sp>
    </p:spTree>
    <p:extLst>
      <p:ext uri="{BB962C8B-B14F-4D97-AF65-F5344CB8AC3E}">
        <p14:creationId xmlns:p14="http://schemas.microsoft.com/office/powerpoint/2010/main" val="26311037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8E13-64AC-A344-B16F-356933256000}"/>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64C687DB-26FF-EC46-ACB3-ACAE0946EF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1714" y="568476"/>
            <a:ext cx="6422572" cy="5608487"/>
          </a:xfrm>
        </p:spPr>
      </p:pic>
    </p:spTree>
    <p:extLst>
      <p:ext uri="{BB962C8B-B14F-4D97-AF65-F5344CB8AC3E}">
        <p14:creationId xmlns:p14="http://schemas.microsoft.com/office/powerpoint/2010/main" val="11079715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C0DE-E8F5-564C-9DDC-8A7BC540D01C}"/>
              </a:ext>
            </a:extLst>
          </p:cNvPr>
          <p:cNvSpPr>
            <a:spLocks noGrp="1"/>
          </p:cNvSpPr>
          <p:nvPr>
            <p:ph type="title"/>
          </p:nvPr>
        </p:nvSpPr>
        <p:spPr/>
        <p:txBody>
          <a:bodyPr/>
          <a:lstStyle/>
          <a:p>
            <a:r>
              <a:rPr lang="en-US"/>
              <a:t>Filum terminal internum </a:t>
            </a:r>
          </a:p>
        </p:txBody>
      </p:sp>
      <p:sp>
        <p:nvSpPr>
          <p:cNvPr id="3" name="Content Placeholder 2">
            <a:extLst>
              <a:ext uri="{FF2B5EF4-FFF2-40B4-BE49-F238E27FC236}">
                <a16:creationId xmlns:a16="http://schemas.microsoft.com/office/drawing/2014/main" id="{FBEF262C-18A2-D749-9135-7C17C2BA67AC}"/>
              </a:ext>
            </a:extLst>
          </p:cNvPr>
          <p:cNvSpPr>
            <a:spLocks noGrp="1"/>
          </p:cNvSpPr>
          <p:nvPr>
            <p:ph idx="1"/>
          </p:nvPr>
        </p:nvSpPr>
        <p:spPr/>
        <p:txBody>
          <a:bodyPr/>
          <a:lstStyle/>
          <a:p>
            <a:pPr marL="0" indent="0">
              <a:buNone/>
            </a:pPr>
            <a:r>
              <a:rPr lang="en-US"/>
              <a:t> a whitish fibrous filament that extends from the conus medullaris to the tip of the dural sac.</a:t>
            </a:r>
          </a:p>
          <a:p>
            <a:pPr marL="0" indent="0">
              <a:buNone/>
            </a:pPr>
            <a:endParaRPr lang="en-US"/>
          </a:p>
          <a:p>
            <a:pPr marL="0" indent="0">
              <a:buNone/>
            </a:pPr>
            <a:r>
              <a:rPr lang="en-US"/>
              <a:t>Filum is surrounded by cauda equina </a:t>
            </a:r>
          </a:p>
          <a:p>
            <a:pPr marL="0" indent="0">
              <a:buNone/>
            </a:pPr>
            <a:endParaRPr lang="en-US"/>
          </a:p>
          <a:p>
            <a:pPr marL="0" indent="0">
              <a:buNone/>
            </a:pPr>
            <a:r>
              <a:rPr lang="en-US"/>
              <a:t>Bathed in CSF</a:t>
            </a:r>
          </a:p>
        </p:txBody>
      </p:sp>
    </p:spTree>
    <p:extLst>
      <p:ext uri="{BB962C8B-B14F-4D97-AF65-F5344CB8AC3E}">
        <p14:creationId xmlns:p14="http://schemas.microsoft.com/office/powerpoint/2010/main" val="14816556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33D3A-D79D-8A44-8E9C-2630CDB0C458}"/>
              </a:ext>
            </a:extLst>
          </p:cNvPr>
          <p:cNvSpPr>
            <a:spLocks noGrp="1"/>
          </p:cNvSpPr>
          <p:nvPr>
            <p:ph type="title"/>
          </p:nvPr>
        </p:nvSpPr>
        <p:spPr/>
        <p:txBody>
          <a:bodyPr/>
          <a:lstStyle/>
          <a:p>
            <a:r>
              <a:rPr lang="en-US"/>
              <a:t>Filum terminal externum</a:t>
            </a:r>
          </a:p>
        </p:txBody>
      </p:sp>
      <p:sp>
        <p:nvSpPr>
          <p:cNvPr id="3" name="Content Placeholder 2">
            <a:extLst>
              <a:ext uri="{FF2B5EF4-FFF2-40B4-BE49-F238E27FC236}">
                <a16:creationId xmlns:a16="http://schemas.microsoft.com/office/drawing/2014/main" id="{46102ED7-B1CA-BC45-8E46-A59FE7E9FE82}"/>
              </a:ext>
            </a:extLst>
          </p:cNvPr>
          <p:cNvSpPr>
            <a:spLocks noGrp="1"/>
          </p:cNvSpPr>
          <p:nvPr>
            <p:ph idx="1"/>
          </p:nvPr>
        </p:nvSpPr>
        <p:spPr/>
        <p:txBody>
          <a:bodyPr/>
          <a:lstStyle/>
          <a:p>
            <a:r>
              <a:rPr lang="en-US"/>
              <a:t>extradural continuation of filum </a:t>
            </a:r>
          </a:p>
          <a:p>
            <a:r>
              <a:rPr lang="en-US"/>
              <a:t>attaches at the tip of the duralsac and extends to the coccyx. </a:t>
            </a:r>
          </a:p>
          <a:p>
            <a:endParaRPr lang="en-US"/>
          </a:p>
          <a:p>
            <a:r>
              <a:rPr lang="en-US"/>
              <a:t>The filum terminale stabilizes the cord and dura lengthwise</a:t>
            </a:r>
          </a:p>
        </p:txBody>
      </p:sp>
    </p:spTree>
    <p:extLst>
      <p:ext uri="{BB962C8B-B14F-4D97-AF65-F5344CB8AC3E}">
        <p14:creationId xmlns:p14="http://schemas.microsoft.com/office/powerpoint/2010/main" val="40352347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7D28-7DA9-E340-98EA-C2DAD244838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C453D48A-ABFF-F043-8BCC-0EBFB4D20B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47810" y="471714"/>
            <a:ext cx="4124475" cy="6021161"/>
          </a:xfrm>
        </p:spPr>
      </p:pic>
    </p:spTree>
    <p:extLst>
      <p:ext uri="{BB962C8B-B14F-4D97-AF65-F5344CB8AC3E}">
        <p14:creationId xmlns:p14="http://schemas.microsoft.com/office/powerpoint/2010/main" val="39680964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35F50-E396-1C42-8AF6-18DE11C15BBC}"/>
              </a:ext>
            </a:extLst>
          </p:cNvPr>
          <p:cNvSpPr>
            <a:spLocks noGrp="1"/>
          </p:cNvSpPr>
          <p:nvPr>
            <p:ph type="title"/>
          </p:nvPr>
        </p:nvSpPr>
        <p:spPr/>
        <p:txBody>
          <a:bodyPr/>
          <a:lstStyle/>
          <a:p>
            <a:r>
              <a:rPr lang="en-US"/>
              <a:t>Dentate ligament</a:t>
            </a:r>
          </a:p>
        </p:txBody>
      </p:sp>
      <p:sp>
        <p:nvSpPr>
          <p:cNvPr id="3" name="Content Placeholder 2">
            <a:extLst>
              <a:ext uri="{FF2B5EF4-FFF2-40B4-BE49-F238E27FC236}">
                <a16:creationId xmlns:a16="http://schemas.microsoft.com/office/drawing/2014/main" id="{FB683DF3-2B1E-054B-9D01-EB07AE3B17A0}"/>
              </a:ext>
            </a:extLst>
          </p:cNvPr>
          <p:cNvSpPr>
            <a:spLocks noGrp="1"/>
          </p:cNvSpPr>
          <p:nvPr>
            <p:ph idx="1"/>
          </p:nvPr>
        </p:nvSpPr>
        <p:spPr/>
        <p:txBody>
          <a:bodyPr/>
          <a:lstStyle/>
          <a:p>
            <a:pPr marL="0" indent="0">
              <a:buNone/>
            </a:pPr>
            <a:r>
              <a:rPr lang="en-US"/>
              <a:t>  a long flange of whitish, mostly pial tissue that runs along both lateral margins of the spinal cord between the dorsal and ventral rootlets  </a:t>
            </a:r>
          </a:p>
          <a:p>
            <a:pPr marL="0" indent="0">
              <a:buNone/>
            </a:pPr>
            <a:endParaRPr lang="en-US"/>
          </a:p>
          <a:p>
            <a:pPr marL="0" indent="0">
              <a:buNone/>
            </a:pPr>
            <a:r>
              <a:rPr lang="en-US"/>
              <a:t>Its medial edge is continuous with the pia at the side of the spinal cord </a:t>
            </a:r>
          </a:p>
        </p:txBody>
      </p:sp>
    </p:spTree>
    <p:extLst>
      <p:ext uri="{BB962C8B-B14F-4D97-AF65-F5344CB8AC3E}">
        <p14:creationId xmlns:p14="http://schemas.microsoft.com/office/powerpoint/2010/main" val="4335017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4F37-F1A2-FF4D-A33C-DE79C25B8B75}"/>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07ECB13B-DDD3-FA49-8F55-EBF7B7A3D7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0001" y="365125"/>
            <a:ext cx="6422570" cy="6371923"/>
          </a:xfrm>
        </p:spPr>
      </p:pic>
    </p:spTree>
    <p:extLst>
      <p:ext uri="{BB962C8B-B14F-4D97-AF65-F5344CB8AC3E}">
        <p14:creationId xmlns:p14="http://schemas.microsoft.com/office/powerpoint/2010/main" val="23717061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A1BA-533D-2C4D-A8E9-C83B876913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4EE83E-A125-044E-8B11-178D55AD465A}"/>
              </a:ext>
            </a:extLst>
          </p:cNvPr>
          <p:cNvSpPr>
            <a:spLocks noGrp="1"/>
          </p:cNvSpPr>
          <p:nvPr>
            <p:ph idx="1"/>
          </p:nvPr>
        </p:nvSpPr>
        <p:spPr/>
        <p:txBody>
          <a:bodyPr/>
          <a:lstStyle/>
          <a:p>
            <a:r>
              <a:rPr lang="en-US"/>
              <a:t> its lateral edge pierces the arachnoid at intervals (21 on eachside) to attach to the inside of the dura.</a:t>
            </a:r>
          </a:p>
          <a:p>
            <a:endParaRPr lang="en-US"/>
          </a:p>
          <a:p>
            <a:r>
              <a:rPr lang="en-US"/>
              <a:t> The dentate ligament helps to stabilize the cord from side to side</a:t>
            </a:r>
          </a:p>
        </p:txBody>
      </p:sp>
    </p:spTree>
    <p:extLst>
      <p:ext uri="{BB962C8B-B14F-4D97-AF65-F5344CB8AC3E}">
        <p14:creationId xmlns:p14="http://schemas.microsoft.com/office/powerpoint/2010/main" val="28139340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F70B-73C4-AF47-BE45-26C853670F5F}"/>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E4BE21A-F07D-B147-A93A-67D4BD93A1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6000" y="365125"/>
            <a:ext cx="4798365" cy="6492875"/>
          </a:xfrm>
        </p:spPr>
      </p:pic>
    </p:spTree>
    <p:extLst>
      <p:ext uri="{BB962C8B-B14F-4D97-AF65-F5344CB8AC3E}">
        <p14:creationId xmlns:p14="http://schemas.microsoft.com/office/powerpoint/2010/main" val="7900590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37C0A-9FE3-F941-AAF5-2E0C33325EFA}"/>
              </a:ext>
            </a:extLst>
          </p:cNvPr>
          <p:cNvSpPr>
            <a:spLocks noGrp="1"/>
          </p:cNvSpPr>
          <p:nvPr>
            <p:ph type="title"/>
          </p:nvPr>
        </p:nvSpPr>
        <p:spPr/>
        <p:txBody>
          <a:bodyPr/>
          <a:lstStyle/>
          <a:p>
            <a:r>
              <a:rPr lang="en-US"/>
              <a:t>Blood supply </a:t>
            </a:r>
          </a:p>
        </p:txBody>
      </p:sp>
      <p:sp>
        <p:nvSpPr>
          <p:cNvPr id="3" name="Content Placeholder 2">
            <a:extLst>
              <a:ext uri="{FF2B5EF4-FFF2-40B4-BE49-F238E27FC236}">
                <a16:creationId xmlns:a16="http://schemas.microsoft.com/office/drawing/2014/main" id="{DD298E1B-5471-CC4B-B762-67E82C249373}"/>
              </a:ext>
            </a:extLst>
          </p:cNvPr>
          <p:cNvSpPr>
            <a:spLocks noGrp="1"/>
          </p:cNvSpPr>
          <p:nvPr>
            <p:ph idx="1"/>
          </p:nvPr>
        </p:nvSpPr>
        <p:spPr/>
        <p:txBody>
          <a:bodyPr/>
          <a:lstStyle/>
          <a:p>
            <a:r>
              <a:rPr lang="en-US"/>
              <a:t>Anterior Spinal Artery</a:t>
            </a:r>
          </a:p>
          <a:p>
            <a:r>
              <a:rPr lang="en-US"/>
              <a:t>This artery is formed by the midline union of paired branches of the vertebral arteries </a:t>
            </a:r>
          </a:p>
          <a:p>
            <a:r>
              <a:rPr lang="en-US"/>
              <a:t>It descends along the ventral surface of the cervical spinal cord, narrowing somewhat near T4.</a:t>
            </a:r>
          </a:p>
        </p:txBody>
      </p:sp>
    </p:spTree>
    <p:extLst>
      <p:ext uri="{BB962C8B-B14F-4D97-AF65-F5344CB8AC3E}">
        <p14:creationId xmlns:p14="http://schemas.microsoft.com/office/powerpoint/2010/main" val="9542719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AFA9-9E06-2646-9525-DF6EBA4A74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BE91DE-AACD-5E43-8030-F45B9B07C4D6}"/>
              </a:ext>
            </a:extLst>
          </p:cNvPr>
          <p:cNvSpPr>
            <a:spLocks noGrp="1"/>
          </p:cNvSpPr>
          <p:nvPr>
            <p:ph idx="1"/>
          </p:nvPr>
        </p:nvSpPr>
        <p:spPr/>
        <p:txBody>
          <a:bodyPr/>
          <a:lstStyle/>
          <a:p>
            <a:r>
              <a:rPr lang="en-US"/>
              <a:t>Anterior Medial Spinal Artery</a:t>
            </a:r>
          </a:p>
          <a:p>
            <a:r>
              <a:rPr lang="en-US"/>
              <a:t>This artery is the prolongation of the anterior spinal artery below T4</a:t>
            </a:r>
          </a:p>
        </p:txBody>
      </p:sp>
    </p:spTree>
    <p:extLst>
      <p:ext uri="{BB962C8B-B14F-4D97-AF65-F5344CB8AC3E}">
        <p14:creationId xmlns:p14="http://schemas.microsoft.com/office/powerpoint/2010/main" val="1246728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602E-70AC-6443-8A6B-8F2369B67D6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821250-1365-674B-B397-5FAED299ACFF}"/>
              </a:ext>
            </a:extLst>
          </p:cNvPr>
          <p:cNvSpPr>
            <a:spLocks noGrp="1"/>
          </p:cNvSpPr>
          <p:nvPr>
            <p:ph idx="1"/>
          </p:nvPr>
        </p:nvSpPr>
        <p:spPr/>
        <p:txBody>
          <a:bodyPr/>
          <a:lstStyle/>
          <a:p>
            <a:r>
              <a:rPr lang="en-US"/>
              <a:t>Posterolateral Spinal Arteries</a:t>
            </a:r>
          </a:p>
          <a:p>
            <a:r>
              <a:rPr lang="en-US"/>
              <a:t>These arteries arise from the vertebral arteries and course downward to the lower cervical and upperthoracic segments.</a:t>
            </a:r>
          </a:p>
        </p:txBody>
      </p:sp>
    </p:spTree>
    <p:extLst>
      <p:ext uri="{BB962C8B-B14F-4D97-AF65-F5344CB8AC3E}">
        <p14:creationId xmlns:p14="http://schemas.microsoft.com/office/powerpoint/2010/main" val="35873396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9984-4579-874E-A81E-0B5CE7C1393F}"/>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DCA42576-9464-C94F-B18C-019E26AD6E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3223" y="1825625"/>
            <a:ext cx="8985554" cy="4351338"/>
          </a:xfrm>
        </p:spPr>
      </p:pic>
    </p:spTree>
    <p:extLst>
      <p:ext uri="{BB962C8B-B14F-4D97-AF65-F5344CB8AC3E}">
        <p14:creationId xmlns:p14="http://schemas.microsoft.com/office/powerpoint/2010/main" val="5615837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459B7-11EA-854C-90B3-56DF8B8385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0DF75B-CB13-5641-90D9-B32D939029F8}"/>
              </a:ext>
            </a:extLst>
          </p:cNvPr>
          <p:cNvSpPr>
            <a:spLocks noGrp="1"/>
          </p:cNvSpPr>
          <p:nvPr>
            <p:ph idx="1"/>
          </p:nvPr>
        </p:nvSpPr>
        <p:spPr>
          <a:xfrm>
            <a:off x="838200" y="1825625"/>
            <a:ext cx="10515600" cy="4351338"/>
          </a:xfrm>
        </p:spPr>
        <p:txBody>
          <a:bodyPr>
            <a:normAutofit/>
          </a:bodyPr>
          <a:lstStyle/>
          <a:p>
            <a:r>
              <a:rPr lang="en-US"/>
              <a:t>Radicular Arteries</a:t>
            </a:r>
          </a:p>
          <a:p>
            <a:r>
              <a:rPr lang="en-US"/>
              <a:t>Some  intercostal arteries supply segmental (radicular) branches to the spinalcord from T1 to L1.</a:t>
            </a:r>
          </a:p>
          <a:p>
            <a:r>
              <a:rPr lang="en-US"/>
              <a:t>The largest of these branches, the great ventral radicular artery, also known as the artery of Adamkiewicz</a:t>
            </a:r>
          </a:p>
        </p:txBody>
      </p:sp>
    </p:spTree>
    <p:extLst>
      <p:ext uri="{BB962C8B-B14F-4D97-AF65-F5344CB8AC3E}">
        <p14:creationId xmlns:p14="http://schemas.microsoft.com/office/powerpoint/2010/main" val="5845594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8B708-06F8-4044-AC93-D04B389EE13E}"/>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5C6CA8B-8084-0147-9392-BADDF65422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6762" y="365125"/>
            <a:ext cx="6870095" cy="6384018"/>
          </a:xfrm>
        </p:spPr>
      </p:pic>
    </p:spTree>
    <p:extLst>
      <p:ext uri="{BB962C8B-B14F-4D97-AF65-F5344CB8AC3E}">
        <p14:creationId xmlns:p14="http://schemas.microsoft.com/office/powerpoint/2010/main" val="25847145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C4B7-9EAB-0143-A165-C45EFCBC7B71}"/>
              </a:ext>
            </a:extLst>
          </p:cNvPr>
          <p:cNvSpPr>
            <a:spLocks noGrp="1"/>
          </p:cNvSpPr>
          <p:nvPr>
            <p:ph type="title"/>
          </p:nvPr>
        </p:nvSpPr>
        <p:spPr/>
        <p:txBody>
          <a:bodyPr/>
          <a:lstStyle/>
          <a:p>
            <a:r>
              <a:rPr lang="en-US"/>
              <a:t>Artery of Adamkiewicz</a:t>
            </a:r>
          </a:p>
        </p:txBody>
      </p:sp>
      <p:sp>
        <p:nvSpPr>
          <p:cNvPr id="3" name="Content Placeholder 2">
            <a:extLst>
              <a:ext uri="{FF2B5EF4-FFF2-40B4-BE49-F238E27FC236}">
                <a16:creationId xmlns:a16="http://schemas.microsoft.com/office/drawing/2014/main" id="{3233DF92-D271-6942-BC93-56E837E35116}"/>
              </a:ext>
            </a:extLst>
          </p:cNvPr>
          <p:cNvSpPr>
            <a:spLocks noGrp="1"/>
          </p:cNvSpPr>
          <p:nvPr>
            <p:ph idx="1"/>
          </p:nvPr>
        </p:nvSpPr>
        <p:spPr/>
        <p:txBody>
          <a:bodyPr/>
          <a:lstStyle/>
          <a:p>
            <a:r>
              <a:rPr lang="en-US"/>
              <a:t>enters the spinal cord between segments T8 and L4</a:t>
            </a:r>
          </a:p>
          <a:p>
            <a:r>
              <a:rPr lang="en-US"/>
              <a:t>usually arises on the left and, in most individuals, supplies most of the arterial blood supply for the lowerhalf of the spinal cord. </a:t>
            </a:r>
          </a:p>
          <a:p>
            <a:endParaRPr lang="en-US"/>
          </a:p>
          <a:p>
            <a:endParaRPr lang="en-US"/>
          </a:p>
          <a:p>
            <a:r>
              <a:rPr lang="en-US"/>
              <a:t>Although occlusion in this artery is rare, it results in major neurologic deficits (eg,paraplegia, loss of sensation in the legs, urinary incontinence)</a:t>
            </a:r>
          </a:p>
        </p:txBody>
      </p:sp>
    </p:spTree>
    <p:extLst>
      <p:ext uri="{BB962C8B-B14F-4D97-AF65-F5344CB8AC3E}">
        <p14:creationId xmlns:p14="http://schemas.microsoft.com/office/powerpoint/2010/main" val="8458938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B0048-5A7B-EA48-B847-B4FC54EF13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165BC5-5674-AC4C-88DC-6DE4E6753650}"/>
              </a:ext>
            </a:extLst>
          </p:cNvPr>
          <p:cNvSpPr>
            <a:spLocks noGrp="1"/>
          </p:cNvSpPr>
          <p:nvPr>
            <p:ph idx="1"/>
          </p:nvPr>
        </p:nvSpPr>
        <p:spPr/>
        <p:txBody>
          <a:bodyPr/>
          <a:lstStyle/>
          <a:p>
            <a:r>
              <a:rPr lang="en-US"/>
              <a:t>Posterior Spinal Arteries</a:t>
            </a:r>
          </a:p>
          <a:p>
            <a:r>
              <a:rPr lang="en-US"/>
              <a:t> paired arteries,smaller than the single large anterior spinal artery; </a:t>
            </a:r>
          </a:p>
          <a:p>
            <a:r>
              <a:rPr lang="en-US"/>
              <a:t> branch at various levels to form the posterolateral arterial plexus.</a:t>
            </a:r>
          </a:p>
          <a:p>
            <a:r>
              <a:rPr lang="en-US"/>
              <a:t> supply the dorsal white columns and the posterior portion of the dorsal gray columns</a:t>
            </a:r>
          </a:p>
        </p:txBody>
      </p:sp>
    </p:spTree>
    <p:extLst>
      <p:ext uri="{BB962C8B-B14F-4D97-AF65-F5344CB8AC3E}">
        <p14:creationId xmlns:p14="http://schemas.microsoft.com/office/powerpoint/2010/main" val="15839189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CEE9-78BF-3F43-91F1-B6ABB440D1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4101AC-10B0-A24E-ADE8-EB7FEDF83D12}"/>
              </a:ext>
            </a:extLst>
          </p:cNvPr>
          <p:cNvSpPr>
            <a:spLocks noGrp="1"/>
          </p:cNvSpPr>
          <p:nvPr>
            <p:ph idx="1"/>
          </p:nvPr>
        </p:nvSpPr>
        <p:spPr>
          <a:xfrm>
            <a:off x="838200" y="1777244"/>
            <a:ext cx="10515600" cy="4351338"/>
          </a:xfrm>
        </p:spPr>
        <p:txBody>
          <a:bodyPr>
            <a:normAutofit/>
          </a:bodyPr>
          <a:lstStyle/>
          <a:p>
            <a:r>
              <a:rPr lang="en-US"/>
              <a:t>Sulcal Arteries</a:t>
            </a:r>
          </a:p>
          <a:p>
            <a:r>
              <a:rPr lang="en-US"/>
              <a:t>In each segment, the branches of the radicular arteries that enter the intervertebral foramens accompanythe dorsal and ventral nerve roots. </a:t>
            </a:r>
          </a:p>
        </p:txBody>
      </p:sp>
    </p:spTree>
    <p:extLst>
      <p:ext uri="{BB962C8B-B14F-4D97-AF65-F5344CB8AC3E}">
        <p14:creationId xmlns:p14="http://schemas.microsoft.com/office/powerpoint/2010/main" val="5830858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8B25-0C7C-204B-BCCC-1245370D7C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188097-6C04-4047-AE6F-DBE3C7386EC1}"/>
              </a:ext>
            </a:extLst>
          </p:cNvPr>
          <p:cNvSpPr>
            <a:spLocks noGrp="1"/>
          </p:cNvSpPr>
          <p:nvPr>
            <p:ph idx="1"/>
          </p:nvPr>
        </p:nvSpPr>
        <p:spPr/>
        <p:txBody>
          <a:bodyPr/>
          <a:lstStyle/>
          <a:p>
            <a:r>
              <a:rPr lang="en-US"/>
              <a:t>These branches unite directly with the posterior and anterior spinalarteries to form an irregular ring of arteries (an arterial corona) with vertical connections. </a:t>
            </a:r>
          </a:p>
        </p:txBody>
      </p:sp>
    </p:spTree>
    <p:extLst>
      <p:ext uri="{BB962C8B-B14F-4D97-AF65-F5344CB8AC3E}">
        <p14:creationId xmlns:p14="http://schemas.microsoft.com/office/powerpoint/2010/main" val="17675727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8794-359A-264A-B8E1-B01E49BB29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9D8239B-5994-1C4D-9E39-506F70E36106}"/>
              </a:ext>
            </a:extLst>
          </p:cNvPr>
          <p:cNvSpPr>
            <a:spLocks noGrp="1"/>
          </p:cNvSpPr>
          <p:nvPr>
            <p:ph idx="1"/>
          </p:nvPr>
        </p:nvSpPr>
        <p:spPr/>
        <p:txBody>
          <a:bodyPr/>
          <a:lstStyle/>
          <a:p>
            <a:r>
              <a:rPr lang="en-US"/>
              <a:t>Sulcal arteries branch from the coronal arteries at most levels.</a:t>
            </a:r>
          </a:p>
          <a:p>
            <a:endParaRPr lang="en-US"/>
          </a:p>
          <a:p>
            <a:endParaRPr lang="en-US"/>
          </a:p>
          <a:p>
            <a:r>
              <a:rPr lang="en-US"/>
              <a:t> Anterior sulcal arteries arise at various levels along the cervical and thoracic cord within the ventral sulcus </a:t>
            </a:r>
          </a:p>
          <a:p>
            <a:endParaRPr lang="en-US"/>
          </a:p>
          <a:p>
            <a:endParaRPr lang="en-US"/>
          </a:p>
          <a:p>
            <a:r>
              <a:rPr lang="en-US"/>
              <a:t> they supply the ventral and lateral columns on either side of the spinal cord</a:t>
            </a:r>
          </a:p>
        </p:txBody>
      </p:sp>
    </p:spTree>
    <p:extLst>
      <p:ext uri="{BB962C8B-B14F-4D97-AF65-F5344CB8AC3E}">
        <p14:creationId xmlns:p14="http://schemas.microsoft.com/office/powerpoint/2010/main" val="17934528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8E023-71F9-CF4F-B1A3-B36B384EAF2C}"/>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C71CDCD-ACF9-D847-81FE-E35823DADD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4667" y="991810"/>
            <a:ext cx="7547428" cy="5185153"/>
          </a:xfrm>
        </p:spPr>
      </p:pic>
    </p:spTree>
    <p:extLst>
      <p:ext uri="{BB962C8B-B14F-4D97-AF65-F5344CB8AC3E}">
        <p14:creationId xmlns:p14="http://schemas.microsoft.com/office/powerpoint/2010/main" val="29439744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7FE87-615E-A343-8B6D-D48D9E8F28B9}"/>
              </a:ext>
            </a:extLst>
          </p:cNvPr>
          <p:cNvSpPr>
            <a:spLocks noGrp="1"/>
          </p:cNvSpPr>
          <p:nvPr>
            <p:ph type="title"/>
          </p:nvPr>
        </p:nvSpPr>
        <p:spPr/>
        <p:txBody>
          <a:bodyPr/>
          <a:lstStyle/>
          <a:p>
            <a:r>
              <a:rPr lang="en-US"/>
              <a:t>Veins</a:t>
            </a:r>
          </a:p>
        </p:txBody>
      </p:sp>
      <p:sp>
        <p:nvSpPr>
          <p:cNvPr id="3" name="Content Placeholder 2">
            <a:extLst>
              <a:ext uri="{FF2B5EF4-FFF2-40B4-BE49-F238E27FC236}">
                <a16:creationId xmlns:a16="http://schemas.microsoft.com/office/drawing/2014/main" id="{5EE7F867-8595-A34C-AAF5-6BAB7302F7B7}"/>
              </a:ext>
            </a:extLst>
          </p:cNvPr>
          <p:cNvSpPr>
            <a:spLocks noGrp="1"/>
          </p:cNvSpPr>
          <p:nvPr>
            <p:ph idx="1"/>
          </p:nvPr>
        </p:nvSpPr>
        <p:spPr/>
        <p:txBody>
          <a:bodyPr>
            <a:normAutofit/>
          </a:bodyPr>
          <a:lstStyle/>
          <a:p>
            <a:r>
              <a:rPr lang="en-US"/>
              <a:t>irregular external venous plexus</a:t>
            </a:r>
          </a:p>
          <a:p>
            <a:r>
              <a:rPr lang="en-US"/>
              <a:t> lies in the epidural space; </a:t>
            </a:r>
          </a:p>
          <a:p>
            <a:r>
              <a:rPr lang="en-US"/>
              <a:t>All drainage is ultimately into the venae cavae.</a:t>
            </a:r>
          </a:p>
          <a:p>
            <a:pPr marL="0" indent="0">
              <a:buNone/>
            </a:pPr>
            <a:r>
              <a:rPr lang="en-US"/>
              <a:t> </a:t>
            </a:r>
          </a:p>
        </p:txBody>
      </p:sp>
    </p:spTree>
    <p:extLst>
      <p:ext uri="{BB962C8B-B14F-4D97-AF65-F5344CB8AC3E}">
        <p14:creationId xmlns:p14="http://schemas.microsoft.com/office/powerpoint/2010/main" val="6740149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D85CC-497B-3D43-A987-4A8565A71641}"/>
              </a:ext>
            </a:extLst>
          </p:cNvPr>
          <p:cNvSpPr>
            <a:spLocks noGrp="1"/>
          </p:cNvSpPr>
          <p:nvPr>
            <p:ph type="title"/>
          </p:nvPr>
        </p:nvSpPr>
        <p:spPr/>
        <p:txBody>
          <a:bodyPr/>
          <a:lstStyle/>
          <a:p>
            <a:r>
              <a:rPr lang="en-US"/>
              <a:t>Communications</a:t>
            </a:r>
          </a:p>
        </p:txBody>
      </p:sp>
      <p:sp>
        <p:nvSpPr>
          <p:cNvPr id="3" name="Content Placeholder 2">
            <a:extLst>
              <a:ext uri="{FF2B5EF4-FFF2-40B4-BE49-F238E27FC236}">
                <a16:creationId xmlns:a16="http://schemas.microsoft.com/office/drawing/2014/main" id="{EC77C0FF-C133-3345-8936-AFCE740464D4}"/>
              </a:ext>
            </a:extLst>
          </p:cNvPr>
          <p:cNvSpPr>
            <a:spLocks noGrp="1"/>
          </p:cNvSpPr>
          <p:nvPr>
            <p:ph idx="1"/>
          </p:nvPr>
        </p:nvSpPr>
        <p:spPr/>
        <p:txBody>
          <a:bodyPr/>
          <a:lstStyle/>
          <a:p>
            <a:pPr marL="0" indent="0">
              <a:buNone/>
            </a:pPr>
            <a:r>
              <a:rPr lang="en-US"/>
              <a:t>segmental veins,</a:t>
            </a:r>
          </a:p>
          <a:p>
            <a:pPr marL="0" indent="0">
              <a:buNone/>
            </a:pPr>
            <a:r>
              <a:rPr lang="en-US"/>
              <a:t>basivertebral veins from the vertebral column</a:t>
            </a:r>
          </a:p>
          <a:p>
            <a:pPr marL="0" indent="0">
              <a:buNone/>
            </a:pPr>
            <a:r>
              <a:rPr lang="en-US"/>
              <a:t>the basilar plexus in the head</a:t>
            </a:r>
          </a:p>
          <a:p>
            <a:pPr marL="0" indent="0">
              <a:buNone/>
            </a:pPr>
            <a:r>
              <a:rPr lang="en-US"/>
              <a:t>By way of the pedicularveins, a smaller internal venous plexus that lies in the subarachnoid space. </a:t>
            </a:r>
          </a:p>
          <a:p>
            <a:pPr marL="0" indent="0">
              <a:buNone/>
            </a:pPr>
            <a:endParaRPr lang="en-US"/>
          </a:p>
        </p:txBody>
      </p:sp>
    </p:spTree>
    <p:extLst>
      <p:ext uri="{BB962C8B-B14F-4D97-AF65-F5344CB8AC3E}">
        <p14:creationId xmlns:p14="http://schemas.microsoft.com/office/powerpoint/2010/main" val="18707250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4C88-4C6A-B04E-B5B8-75F5F93BAC35}"/>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01DE635B-A96E-0B4E-B356-C8B727E030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1429" y="967619"/>
            <a:ext cx="6652381" cy="5119650"/>
          </a:xfrm>
        </p:spPr>
      </p:pic>
    </p:spTree>
    <p:extLst>
      <p:ext uri="{BB962C8B-B14F-4D97-AF65-F5344CB8AC3E}">
        <p14:creationId xmlns:p14="http://schemas.microsoft.com/office/powerpoint/2010/main" val="40959348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FE38D-DD43-E64E-BC08-07B1D98BBEBB}"/>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D29A03DD-617E-C84E-A972-46C429D31D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7333" y="737811"/>
            <a:ext cx="8164286" cy="5268496"/>
          </a:xfrm>
        </p:spPr>
      </p:pic>
    </p:spTree>
    <p:extLst>
      <p:ext uri="{BB962C8B-B14F-4D97-AF65-F5344CB8AC3E}">
        <p14:creationId xmlns:p14="http://schemas.microsoft.com/office/powerpoint/2010/main" val="33866515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1FE6-6F05-B349-AF53-93341CF125E7}"/>
              </a:ext>
            </a:extLst>
          </p:cNvPr>
          <p:cNvSpPr>
            <a:spLocks noGrp="1"/>
          </p:cNvSpPr>
          <p:nvPr>
            <p:ph type="title"/>
          </p:nvPr>
        </p:nvSpPr>
        <p:spPr/>
        <p:txBody>
          <a:bodyPr/>
          <a:lstStyle/>
          <a:p>
            <a:r>
              <a:rPr lang="en-US"/>
              <a:t>Microscopy</a:t>
            </a:r>
          </a:p>
        </p:txBody>
      </p:sp>
      <p:pic>
        <p:nvPicPr>
          <p:cNvPr id="4" name="Picture 4">
            <a:extLst>
              <a:ext uri="{FF2B5EF4-FFF2-40B4-BE49-F238E27FC236}">
                <a16:creationId xmlns:a16="http://schemas.microsoft.com/office/drawing/2014/main" id="{86CFB2BC-D829-414A-B9DB-C9B448AB1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374" y="1825625"/>
            <a:ext cx="5911251" cy="4351338"/>
          </a:xfrm>
        </p:spPr>
      </p:pic>
    </p:spTree>
    <p:extLst>
      <p:ext uri="{BB962C8B-B14F-4D97-AF65-F5344CB8AC3E}">
        <p14:creationId xmlns:p14="http://schemas.microsoft.com/office/powerpoint/2010/main" val="12040151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D9CB6-B4D7-B544-8158-77420F3A905E}"/>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49C903CD-8A8E-4040-9984-9F44FF4E7F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2375" y="1233714"/>
            <a:ext cx="6167250" cy="4943249"/>
          </a:xfrm>
        </p:spPr>
      </p:pic>
    </p:spTree>
    <p:extLst>
      <p:ext uri="{BB962C8B-B14F-4D97-AF65-F5344CB8AC3E}">
        <p14:creationId xmlns:p14="http://schemas.microsoft.com/office/powerpoint/2010/main" val="35215460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834D-A429-F643-B322-91C4AAF0094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A76CA9B-3169-B341-B06E-FCD7622B9F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8359" y="1825625"/>
            <a:ext cx="6455281" cy="4351338"/>
          </a:xfrm>
        </p:spPr>
      </p:pic>
    </p:spTree>
    <p:extLst>
      <p:ext uri="{BB962C8B-B14F-4D97-AF65-F5344CB8AC3E}">
        <p14:creationId xmlns:p14="http://schemas.microsoft.com/office/powerpoint/2010/main" val="3892340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A604-A661-8B47-B5E4-F3A37CDE56BC}"/>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B1D10047-FB2D-2C44-9CC5-19367A4419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9239" y="1596571"/>
            <a:ext cx="7958666" cy="4319248"/>
          </a:xfrm>
        </p:spPr>
      </p:pic>
    </p:spTree>
    <p:extLst>
      <p:ext uri="{BB962C8B-B14F-4D97-AF65-F5344CB8AC3E}">
        <p14:creationId xmlns:p14="http://schemas.microsoft.com/office/powerpoint/2010/main" val="19305185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C724A-5C21-6649-A185-9BCE4F3A106F}"/>
              </a:ext>
            </a:extLst>
          </p:cNvPr>
          <p:cNvSpPr>
            <a:spLocks noGrp="1"/>
          </p:cNvSpPr>
          <p:nvPr>
            <p:ph type="title"/>
          </p:nvPr>
        </p:nvSpPr>
        <p:spPr/>
        <p:txBody>
          <a:bodyPr/>
          <a:lstStyle/>
          <a:p>
            <a:r>
              <a:rPr lang="en-US"/>
              <a:t>                           THANK YOU. </a:t>
            </a:r>
          </a:p>
        </p:txBody>
      </p:sp>
      <p:sp>
        <p:nvSpPr>
          <p:cNvPr id="3" name="Content Placeholder 2">
            <a:extLst>
              <a:ext uri="{FF2B5EF4-FFF2-40B4-BE49-F238E27FC236}">
                <a16:creationId xmlns:a16="http://schemas.microsoft.com/office/drawing/2014/main" id="{3AC984F0-83AB-AC40-A0CE-BB188CB9825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48174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108</Slides>
  <Notes>0</Notes>
  <HiddenSlides>0</HiddenSlide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Office Theme</vt:lpstr>
      <vt:lpstr>SPINAL CORD</vt:lpstr>
      <vt:lpstr>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EXTERNAL ANATOMY OF THE SPINAL CORD</vt:lpstr>
      <vt:lpstr>PowerPoint Presentation</vt:lpstr>
      <vt:lpstr>ENLARGEMENTS</vt:lpstr>
      <vt:lpstr>PowerPoint Presentation</vt:lpstr>
      <vt:lpstr>PowerPoint Presentation</vt:lpstr>
      <vt:lpstr>SEGMENTS</vt:lpstr>
      <vt:lpstr>PowerPoint Presentation</vt:lpstr>
      <vt:lpstr>PowerPoint Presentation</vt:lpstr>
      <vt:lpstr>PowerPoint Presentation</vt:lpstr>
      <vt:lpstr>PowerPoint Presentation</vt:lpstr>
      <vt:lpstr>Anatomic Relationships of Spinal Cord and Bony Spine in Adults</vt:lpstr>
      <vt:lpstr>LONGITUDINAL DIVISIONS</vt:lpstr>
      <vt:lpstr>PowerPoint Presentation</vt:lpstr>
      <vt:lpstr>PowerPoint Presentation</vt:lpstr>
      <vt:lpstr>PowerPoint Presentation</vt:lpstr>
      <vt:lpstr>SPINAL ROOTS AND NERVES </vt:lpstr>
      <vt:lpstr>PowerPoint Presentation</vt:lpstr>
      <vt:lpstr>PowerPoint Presentation</vt:lpstr>
      <vt:lpstr>PowerPoint Presentation</vt:lpstr>
      <vt:lpstr>PowerPoint Presentation</vt:lpstr>
      <vt:lpstr>PowerPoint Presentation</vt:lpstr>
      <vt:lpstr>PowerPoint Presentation</vt:lpstr>
      <vt:lpstr>VENTRAL ROOT</vt:lpstr>
      <vt:lpstr>PowerPoint Presentation</vt:lpstr>
      <vt:lpstr>DORSAL ROOT</vt:lpstr>
      <vt:lpstr>PowerPoint Presentation</vt:lpstr>
      <vt:lpstr>PowerPoint Presentation</vt:lpstr>
      <vt:lpstr>Branches of a typical spinal nerve </vt:lpstr>
      <vt:lpstr>PowerPoint Presentation</vt:lpstr>
      <vt:lpstr>INTERNAL DIVISIONS OF SPINAL CORD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REXEDS LAMINAE</vt:lpstr>
      <vt:lpstr>PowerPoint Presentation</vt:lpstr>
      <vt:lpstr>Lamina I</vt:lpstr>
      <vt:lpstr>Lamina II</vt:lpstr>
      <vt:lpstr>Laminas III and IV</vt:lpstr>
      <vt:lpstr>Lamina V </vt:lpstr>
      <vt:lpstr>Lamina VI</vt:lpstr>
      <vt:lpstr>Lamina VII</vt:lpstr>
      <vt:lpstr>PowerPoint Presentation</vt:lpstr>
      <vt:lpstr>Laminas VIII and IX</vt:lpstr>
      <vt:lpstr>PowerPoint Presentation</vt:lpstr>
      <vt:lpstr>PowerPoint Presentation</vt:lpstr>
      <vt:lpstr>Lamina X</vt:lpstr>
      <vt:lpstr>White matter </vt:lpstr>
      <vt:lpstr>PowerPoint Presentation</vt:lpstr>
      <vt:lpstr>Ascending fibres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Investing membranes </vt:lpstr>
      <vt:lpstr>Duramater</vt:lpstr>
      <vt:lpstr>Arachnoid </vt:lpstr>
      <vt:lpstr>Piamater</vt:lpstr>
      <vt:lpstr>PowerPoint Presentation</vt:lpstr>
      <vt:lpstr>Filum terminal internum </vt:lpstr>
      <vt:lpstr>Filum terminal externum</vt:lpstr>
      <vt:lpstr>PowerPoint Presentation</vt:lpstr>
      <vt:lpstr>Dentate ligament</vt:lpstr>
      <vt:lpstr>PowerPoint Presentation</vt:lpstr>
      <vt:lpstr>PowerPoint Presentation</vt:lpstr>
      <vt:lpstr>PowerPoint Presentation</vt:lpstr>
      <vt:lpstr>Blood supply </vt:lpstr>
      <vt:lpstr>PowerPoint Presentation</vt:lpstr>
      <vt:lpstr>PowerPoint Presentation</vt:lpstr>
      <vt:lpstr>PowerPoint Presentation</vt:lpstr>
      <vt:lpstr>PowerPoint Presentation</vt:lpstr>
      <vt:lpstr>PowerPoint Presentation</vt:lpstr>
      <vt:lpstr>Artery of Adamkiewicz</vt:lpstr>
      <vt:lpstr>PowerPoint Presentation</vt:lpstr>
      <vt:lpstr>PowerPoint Presentation</vt:lpstr>
      <vt:lpstr>PowerPoint Presentation</vt:lpstr>
      <vt:lpstr>PowerPoint Presentation</vt:lpstr>
      <vt:lpstr>PowerPoint Presentation</vt:lpstr>
      <vt:lpstr>Veins</vt:lpstr>
      <vt:lpstr>Communications</vt:lpstr>
      <vt:lpstr>PowerPoint Presentation</vt:lpstr>
      <vt:lpstr>PowerPoint Presentation</vt:lpstr>
      <vt:lpstr>Microscopy</vt:lpstr>
      <vt:lpstr>PowerPoint Presentation</vt:lpstr>
      <vt:lpstr>PowerPoint Presentation</vt:lpstr>
      <vt:lpstr>PowerPoint Presentation</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SPINAL CORD</dc:title>
  <dc:creator>akhil suresh</dc:creator>
  <cp:lastModifiedBy>Unknown User</cp:lastModifiedBy>
  <cp:revision>2</cp:revision>
  <dcterms:created xsi:type="dcterms:W3CDTF">2022-08-27T14:32:35Z</dcterms:created>
  <dcterms:modified xsi:type="dcterms:W3CDTF">2022-08-27T18:44:26Z</dcterms:modified>
</cp:coreProperties>
</file>