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43" r:id="rId4"/>
    <p:sldId id="326" r:id="rId5"/>
    <p:sldId id="257" r:id="rId6"/>
    <p:sldId id="321" r:id="rId7"/>
    <p:sldId id="322" r:id="rId8"/>
    <p:sldId id="323" r:id="rId9"/>
    <p:sldId id="258" r:id="rId10"/>
    <p:sldId id="282" r:id="rId11"/>
    <p:sldId id="316" r:id="rId12"/>
    <p:sldId id="320" r:id="rId13"/>
    <p:sldId id="318" r:id="rId14"/>
    <p:sldId id="317" r:id="rId15"/>
    <p:sldId id="31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327" r:id="rId26"/>
    <p:sldId id="269" r:id="rId27"/>
    <p:sldId id="328" r:id="rId28"/>
    <p:sldId id="329" r:id="rId29"/>
    <p:sldId id="270" r:id="rId30"/>
    <p:sldId id="330" r:id="rId31"/>
    <p:sldId id="331" r:id="rId32"/>
    <p:sldId id="271" r:id="rId33"/>
    <p:sldId id="332" r:id="rId34"/>
    <p:sldId id="272" r:id="rId35"/>
    <p:sldId id="333" r:id="rId36"/>
    <p:sldId id="334" r:id="rId37"/>
    <p:sldId id="283" r:id="rId38"/>
    <p:sldId id="284" r:id="rId39"/>
    <p:sldId id="335" r:id="rId40"/>
    <p:sldId id="285" r:id="rId41"/>
    <p:sldId id="336" r:id="rId42"/>
    <p:sldId id="337" r:id="rId43"/>
    <p:sldId id="287" r:id="rId44"/>
    <p:sldId id="288" r:id="rId45"/>
    <p:sldId id="338" r:id="rId46"/>
    <p:sldId id="339" r:id="rId47"/>
    <p:sldId id="289" r:id="rId48"/>
    <p:sldId id="290" r:id="rId49"/>
    <p:sldId id="291" r:id="rId50"/>
    <p:sldId id="342" r:id="rId51"/>
    <p:sldId id="292" r:id="rId52"/>
    <p:sldId id="293" r:id="rId53"/>
    <p:sldId id="294" r:id="rId54"/>
    <p:sldId id="308" r:id="rId55"/>
    <p:sldId id="309" r:id="rId56"/>
    <p:sldId id="310" r:id="rId57"/>
    <p:sldId id="340" r:id="rId58"/>
    <p:sldId id="341" r:id="rId59"/>
    <p:sldId id="344" r:id="rId60"/>
    <p:sldId id="295" r:id="rId61"/>
    <p:sldId id="296" r:id="rId62"/>
    <p:sldId id="297" r:id="rId63"/>
    <p:sldId id="298" r:id="rId64"/>
    <p:sldId id="299" r:id="rId65"/>
    <p:sldId id="301" r:id="rId66"/>
    <p:sldId id="302" r:id="rId67"/>
    <p:sldId id="303" r:id="rId68"/>
    <p:sldId id="304" r:id="rId69"/>
    <p:sldId id="306" r:id="rId70"/>
    <p:sldId id="307" r:id="rId71"/>
    <p:sldId id="273" r:id="rId72"/>
    <p:sldId id="274" r:id="rId73"/>
    <p:sldId id="275" r:id="rId74"/>
    <p:sldId id="276" r:id="rId75"/>
    <p:sldId id="277" r:id="rId76"/>
    <p:sldId id="278" r:id="rId77"/>
    <p:sldId id="315" r:id="rId78"/>
    <p:sldId id="279" r:id="rId79"/>
    <p:sldId id="280" r:id="rId80"/>
    <p:sldId id="281" r:id="rId81"/>
    <p:sldId id="311" r:id="rId82"/>
    <p:sldId id="312" r:id="rId83"/>
    <p:sldId id="313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slide" Target="slides/slide83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87" Type="http://schemas.openxmlformats.org/officeDocument/2006/relationships/theme" Target="theme/theme1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presProps" Target="presProp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4AE8-42F1-9744-8399-FA7EBF94E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A7B3D6-C5E0-7940-93F8-A76241979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294DF-0A8C-5341-AC9F-339C06AA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764D8-830E-0E44-86D4-70298127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A911C-EB50-8A4D-8AFB-4ABE5137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1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E60AA-5E8F-384D-8F69-74CB1C719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BC31D-DF3D-E748-9AA5-893822C68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414D7-E3D9-0142-A056-9F0BED02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27DAC-E071-7142-B5D7-106A47AC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FD099-E5A5-5F44-965B-0040768C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9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109B4-C487-7A42-B01F-BA2EBD1CD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0FE66-B940-B741-9AC3-A89B81E5A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595E4-7075-BA45-A916-BAB60660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AF78D-C475-D841-AD9E-C2AA5B5C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DA293-131A-284C-AB6B-6D7EC04F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0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F591-CD31-9943-B6BE-FC923C8A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8EB7A-7ECE-8A4B-A804-1FE6C54C5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DFA58-FC0F-EC43-BDEB-25D2C79EE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65976-C6A1-4041-A488-58F5C099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EE17F-D3C9-4245-8A75-F91F55A10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6BDB4-A69A-014C-BF08-3507BB8A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9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0AF1-9D79-2E42-BB00-75C8DF09C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91589-A1E0-3C4C-9448-5D1DAE326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37517-F4AE-694A-B931-96E7A41D0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73FE2-FE03-2A4E-B548-B07212A39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1100A8-19C6-D241-865B-D62C33B37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E895C-169A-8140-9AEF-EB77EA3AB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B8ECF3-4456-4C4F-9BE1-C5C19D3C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D30B51-58A0-E546-AAA4-78696810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2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7F3A-C4CE-0B4C-9798-4BF83982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47A45D-8882-C14D-B99B-0472ED874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3EC54-ADFD-9643-AD73-CFB5323A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8EC89-7B40-5E49-9BAC-0D569D8C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0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A7594-9F0C-4D44-8D9E-C5FE35BE7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F5FA8-8C0C-324E-824F-6945FEDC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A43C7-EBA1-7A4B-898E-10E7541B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3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B03A-B276-2C43-A9DD-E0B13214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98069-266B-EE4E-8392-969495A23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0D367-1B43-5D41-BBDE-8ADA5A35C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95684-97A6-DA48-8085-BD99BA11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9D2F8-DE3F-2C4B-B921-533109FC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CC6F2-2D76-9C45-BF61-8F8748DA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28F9-BF48-4140-A022-6CCB6D60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AD419-C3C2-2440-9F74-374BCA0FC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A27DB-2EE6-8E48-9F53-435E90758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C021D-B7C1-234A-AF64-144DDE2F5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237A1-7A1F-114D-888A-AA5F45119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16510-3EB5-5A42-A468-DD85CBBC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7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B5F4-30B8-FB4B-96E5-E17DD54A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F094-3E58-BB45-887B-61AEA1BCA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D155D-1AC0-BB4E-906C-E8F95DF6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9CDC1-7356-6144-8493-0CF6B3EF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7F416-331F-1440-AD97-C487E131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8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131C51-55BC-DE42-AEB0-32EFF10CD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5EC59-4AC7-8B4F-AA46-A5C4AD188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941E3-49EC-8B49-AA9A-DD8BEF3D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93663-1816-4F4E-94F9-2A83B1D8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0BD5A-27D2-064F-9E17-1F6F8E1C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DDB66F-96DA-0F40-9F79-79E0D659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3DE39-6B66-9648-B99D-ED6D44C5B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61234-CF8D-B64A-B39F-393BD36E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63A4E-0096-164F-A2BC-6E743C6544C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4776E-5EAF-4F4B-B47B-CAB867E6D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79CC7-9625-9348-A4DA-10BEBC0E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19144-08AD-D04D-ADBB-6CEB9E43E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1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2.xml" 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2.xml" 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C82E-61EA-6648-891A-3C3BE7AF2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SICKLE CELL SYNDROMES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C2B4D-3143-E240-BE73-C657089FE6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Dr Akhil Suresh</a:t>
            </a:r>
          </a:p>
        </p:txBody>
      </p:sp>
    </p:spTree>
    <p:extLst>
      <p:ext uri="{BB962C8B-B14F-4D97-AF65-F5344CB8AC3E}">
        <p14:creationId xmlns:p14="http://schemas.microsoft.com/office/powerpoint/2010/main" val="252389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74DF-ACA5-E046-8D10-84D0E572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57E674-F149-FE4A-B748-C4B2D85DC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14" y="967619"/>
            <a:ext cx="9083524" cy="5757333"/>
          </a:xfrm>
        </p:spPr>
      </p:pic>
    </p:spTree>
    <p:extLst>
      <p:ext uri="{BB962C8B-B14F-4D97-AF65-F5344CB8AC3E}">
        <p14:creationId xmlns:p14="http://schemas.microsoft.com/office/powerpoint/2010/main" val="423042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ACE9-2B9E-A24A-B72F-F1A8FF5DF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EBD4F5-D6B7-604E-B711-68FB92A5A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19" y="1028095"/>
            <a:ext cx="9047237" cy="5148868"/>
          </a:xfrm>
        </p:spPr>
      </p:pic>
    </p:spTree>
    <p:extLst>
      <p:ext uri="{BB962C8B-B14F-4D97-AF65-F5344CB8AC3E}">
        <p14:creationId xmlns:p14="http://schemas.microsoft.com/office/powerpoint/2010/main" val="51226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EACE8-4015-A440-ADD0-186B3E2B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FC44-D04E-9349-B2C9-023426FCB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HbA </a:t>
            </a:r>
          </a:p>
          <a:p>
            <a:r>
              <a:rPr lang="en-US"/>
              <a:t>HbS</a:t>
            </a:r>
          </a:p>
          <a:p>
            <a:r>
              <a:rPr lang="en-US"/>
              <a:t>HbC</a:t>
            </a:r>
          </a:p>
          <a:p>
            <a:r>
              <a:rPr lang="en-US"/>
              <a:t>HbSC</a:t>
            </a:r>
          </a:p>
          <a:p>
            <a:r>
              <a:rPr lang="en-US"/>
              <a:t>HbF</a:t>
            </a:r>
          </a:p>
        </p:txBody>
      </p:sp>
    </p:spTree>
    <p:extLst>
      <p:ext uri="{BB962C8B-B14F-4D97-AF65-F5344CB8AC3E}">
        <p14:creationId xmlns:p14="http://schemas.microsoft.com/office/powerpoint/2010/main" val="264396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7371-7228-4D4B-8478-122B664E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D93CF-14D5-8F41-B1E0-F06D383F5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Mutation in the beta globin Gene </a:t>
            </a:r>
          </a:p>
          <a:p>
            <a:endParaRPr lang="en-US"/>
          </a:p>
          <a:p>
            <a:r>
              <a:rPr lang="en-US"/>
              <a:t>Sixth amino acid from glutamic acid to valine (HbS)</a:t>
            </a:r>
          </a:p>
        </p:txBody>
      </p:sp>
    </p:spTree>
    <p:extLst>
      <p:ext uri="{BB962C8B-B14F-4D97-AF65-F5344CB8AC3E}">
        <p14:creationId xmlns:p14="http://schemas.microsoft.com/office/powerpoint/2010/main" val="133590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C83C-59DE-2440-9EBF-B9218F33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57463-560D-BF47-81DE-392B7AA4B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Point mutation of HBB Gene </a:t>
            </a:r>
          </a:p>
          <a:p>
            <a:endParaRPr lang="en-US"/>
          </a:p>
          <a:p>
            <a:r>
              <a:rPr lang="en-US"/>
              <a:t>Chromosome 11 ; short arm </a:t>
            </a:r>
          </a:p>
          <a:p>
            <a:endParaRPr lang="en-US"/>
          </a:p>
          <a:p>
            <a:r>
              <a:rPr lang="en-US"/>
              <a:t>Beta globin gets misshapen </a:t>
            </a:r>
          </a:p>
        </p:txBody>
      </p:sp>
    </p:spTree>
    <p:extLst>
      <p:ext uri="{BB962C8B-B14F-4D97-AF65-F5344CB8AC3E}">
        <p14:creationId xmlns:p14="http://schemas.microsoft.com/office/powerpoint/2010/main" val="287578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F0D3-E4B7-FA4A-B381-CAA8CD62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8B3AD-21A3-8743-BBDD-7DC34EBDB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Valine is hydrophobic </a:t>
            </a:r>
          </a:p>
          <a:p>
            <a:r>
              <a:rPr lang="en-US"/>
              <a:t>Hydrophobic collapse of hemoglobin molecules occur</a:t>
            </a:r>
          </a:p>
          <a:p>
            <a:r>
              <a:rPr lang="en-US"/>
              <a:t>Transforms the RBCs into crystalloid structures </a:t>
            </a:r>
          </a:p>
        </p:txBody>
      </p:sp>
    </p:spTree>
    <p:extLst>
      <p:ext uri="{BB962C8B-B14F-4D97-AF65-F5344CB8AC3E}">
        <p14:creationId xmlns:p14="http://schemas.microsoft.com/office/powerpoint/2010/main" val="192517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2991-D82E-D642-886C-0DB6D5BF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D2ABB-BE2C-C241-822C-93B200FB9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HbS transports oxygen very well </a:t>
            </a:r>
          </a:p>
          <a:p>
            <a:r>
              <a:rPr lang="en-US"/>
              <a:t>Once oxygen is released into the tissue the hemoglobin rapidly transforms to crystalloid forms called tactoids</a:t>
            </a:r>
          </a:p>
          <a:p>
            <a:r>
              <a:rPr lang="en-US"/>
              <a:t>They have sticky ends </a:t>
            </a:r>
          </a:p>
          <a:p>
            <a:r>
              <a:rPr lang="en-US"/>
              <a:t>Hydrophobic beta globin chains with other HbS molecules leading to clumping </a:t>
            </a:r>
          </a:p>
        </p:txBody>
      </p:sp>
    </p:spTree>
    <p:extLst>
      <p:ext uri="{BB962C8B-B14F-4D97-AF65-F5344CB8AC3E}">
        <p14:creationId xmlns:p14="http://schemas.microsoft.com/office/powerpoint/2010/main" val="196173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A7597-48CD-F945-812B-7BCDFFC44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9E032-F2C7-8A48-8D0B-60F84E2CA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Polymerises reversibly when deoxygenated</a:t>
            </a:r>
          </a:p>
          <a:p>
            <a:endParaRPr lang="en-US"/>
          </a:p>
          <a:p>
            <a:r>
              <a:rPr lang="en-US"/>
              <a:t>Causes RBC membrane  stiffening,increases viscosity </a:t>
            </a:r>
          </a:p>
          <a:p>
            <a:endParaRPr lang="en-US"/>
          </a:p>
          <a:p>
            <a:r>
              <a:rPr lang="en-US"/>
              <a:t>Produce the SICKLE shape </a:t>
            </a:r>
          </a:p>
        </p:txBody>
      </p:sp>
    </p:spTree>
    <p:extLst>
      <p:ext uri="{BB962C8B-B14F-4D97-AF65-F5344CB8AC3E}">
        <p14:creationId xmlns:p14="http://schemas.microsoft.com/office/powerpoint/2010/main" val="3491528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404D-AFA8-0D4E-8836-0BFB2B820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6FF5E-1730-7845-BED7-CB7858ECD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Loss of pliability</a:t>
            </a:r>
          </a:p>
          <a:p>
            <a:r>
              <a:rPr lang="en-US"/>
              <a:t>Possess sticky membranes --- microvascular vasocclusion and hemolytic anemia </a:t>
            </a:r>
          </a:p>
          <a:p>
            <a:r>
              <a:rPr lang="en-US"/>
              <a:t>Clogging of capillaries ---- tissue ischemia, pain and end organ damage </a:t>
            </a:r>
          </a:p>
        </p:txBody>
      </p:sp>
    </p:spTree>
    <p:extLst>
      <p:ext uri="{BB962C8B-B14F-4D97-AF65-F5344CB8AC3E}">
        <p14:creationId xmlns:p14="http://schemas.microsoft.com/office/powerpoint/2010/main" val="337849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81825-C9E6-BB4A-B305-377FB8A6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3D4ED0-3B07-8B4B-B791-848B6467A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605" y="1825625"/>
            <a:ext cx="6428789" cy="4351338"/>
          </a:xfrm>
        </p:spPr>
      </p:pic>
    </p:spTree>
    <p:extLst>
      <p:ext uri="{BB962C8B-B14F-4D97-AF65-F5344CB8AC3E}">
        <p14:creationId xmlns:p14="http://schemas.microsoft.com/office/powerpoint/2010/main" val="329863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0D68-541C-3E4B-946B-3A6F08581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421A30-BB5E-8944-8F2C-C01D5E759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67" y="1825625"/>
            <a:ext cx="5339065" cy="4351338"/>
          </a:xfrm>
        </p:spPr>
      </p:pic>
    </p:spTree>
    <p:extLst>
      <p:ext uri="{BB962C8B-B14F-4D97-AF65-F5344CB8AC3E}">
        <p14:creationId xmlns:p14="http://schemas.microsoft.com/office/powerpoint/2010/main" val="203507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5E83-5D31-9048-B4FF-627660CB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PATHOPHYSIOLOGY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DC8C8-5493-204A-A21D-7A01375FD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39" y="1982863"/>
            <a:ext cx="7964714" cy="4351338"/>
          </a:xfrm>
        </p:spPr>
      </p:pic>
    </p:spTree>
    <p:extLst>
      <p:ext uri="{BB962C8B-B14F-4D97-AF65-F5344CB8AC3E}">
        <p14:creationId xmlns:p14="http://schemas.microsoft.com/office/powerpoint/2010/main" val="517954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9BEE-F331-2347-A5A9-489EED2E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7D0C504-4F6B-5B47-B471-6998CB31C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60651A0-E678-5940-A294-C4FCF9ECC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2999"/>
            <a:ext cx="6096000" cy="457200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E800D39-A565-A74C-AD19-E1986B690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299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1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D6F31-28F8-A449-858A-2D4C38B7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26494C-2F1D-EA43-B796-46ACD6AD8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38" y="979714"/>
            <a:ext cx="9144000" cy="5197249"/>
          </a:xfrm>
        </p:spPr>
      </p:pic>
    </p:spTree>
    <p:extLst>
      <p:ext uri="{BB962C8B-B14F-4D97-AF65-F5344CB8AC3E}">
        <p14:creationId xmlns:p14="http://schemas.microsoft.com/office/powerpoint/2010/main" val="188377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7A23-615D-7E46-9F8D-CB8EE8FF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76E9-C75C-CF42-89EA-D6FFC54AF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 Hemolytic anemia</a:t>
            </a:r>
          </a:p>
          <a:p>
            <a:pPr marL="0" indent="0">
              <a:buNone/>
            </a:pPr>
            <a:r>
              <a:rPr lang="en-US"/>
              <a:t> hematocrits  from  15  to  30%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significant  reticulocytosis.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97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B2200-2EB9-2944-8018-05C16A02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829FE-F4AC-2D43-AC47-3C22D707D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33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Anemia reduces blood  viscosity. (protective)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an  increase  in  the  hematocrit and  feedback  inhibition  of  reticulocytosis  might  be  beneficial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Adhesive  reticulocytes cause  vasoocclusion</a:t>
            </a:r>
          </a:p>
        </p:txBody>
      </p:sp>
    </p:spTree>
    <p:extLst>
      <p:ext uri="{BB962C8B-B14F-4D97-AF65-F5344CB8AC3E}">
        <p14:creationId xmlns:p14="http://schemas.microsoft.com/office/powerpoint/2010/main" val="3094859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E42A2-5835-E34C-8B1B-1257B749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F3E8E-D761-FC49-A618-BCEB74737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. Granulocytosis  is  common. </a:t>
            </a:r>
          </a:p>
          <a:p>
            <a:r>
              <a:rPr lang="en-US"/>
              <a:t> The  white  count  can  fluctuate  substantially  and  unpredictably  during  and between  painful  crises,  infectious  episodes,  and  other intercurrent illnesses</a:t>
            </a:r>
          </a:p>
        </p:txBody>
      </p:sp>
    </p:spTree>
    <p:extLst>
      <p:ext uri="{BB962C8B-B14F-4D97-AF65-F5344CB8AC3E}">
        <p14:creationId xmlns:p14="http://schemas.microsoft.com/office/powerpoint/2010/main" val="326615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90842-EC8C-7B47-BFA9-A7FB6A3D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VASOCCLUSION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301F-30A0-0742-8367-ACA965FB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 PAIN CRISIS</a:t>
            </a:r>
          </a:p>
          <a:p>
            <a:pPr marL="0" indent="0">
              <a:buNone/>
            </a:pPr>
            <a:r>
              <a:rPr lang="en-US"/>
              <a:t> Intermittent  episodes  of  vasoocclusion  in  connective  and musculoskeletal  structures  produce  ischemia  manifested by  acute  pain  and  tenderness,  fever,  tachycardia,  and anxiety. </a:t>
            </a:r>
          </a:p>
          <a:p>
            <a:pPr marL="0" indent="0">
              <a:buNone/>
            </a:pPr>
            <a:r>
              <a:rPr lang="en-US"/>
              <a:t>  recurrent  episodes</a:t>
            </a:r>
          </a:p>
          <a:p>
            <a:pPr marL="0" indent="0">
              <a:buNone/>
            </a:pPr>
            <a:r>
              <a:rPr lang="en-US"/>
              <a:t>  most  common  clinical  manifestation.  </a:t>
            </a:r>
          </a:p>
        </p:txBody>
      </p:sp>
    </p:spTree>
    <p:extLst>
      <p:ext uri="{BB962C8B-B14F-4D97-AF65-F5344CB8AC3E}">
        <p14:creationId xmlns:p14="http://schemas.microsoft.com/office/powerpoint/2010/main" val="1026836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2503-D917-6249-9878-DEE61A72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5C74-7101-464E-B435-8B971E1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Varied frequency  and  severity</a:t>
            </a:r>
          </a:p>
          <a:p>
            <a:pPr marL="0" indent="0">
              <a:buNone/>
            </a:pPr>
            <a:r>
              <a:rPr lang="en-US"/>
              <a:t>   Pain  can  develop almost  anywhere  in  the  body</a:t>
            </a:r>
          </a:p>
          <a:p>
            <a:pPr marL="0" indent="0">
              <a:buNone/>
            </a:pPr>
            <a:r>
              <a:rPr lang="en-US"/>
              <a:t>   last  from  a  few hours  to  2  weeks.  </a:t>
            </a:r>
          </a:p>
        </p:txBody>
      </p:sp>
    </p:spTree>
    <p:extLst>
      <p:ext uri="{BB962C8B-B14F-4D97-AF65-F5344CB8AC3E}">
        <p14:creationId xmlns:p14="http://schemas.microsoft.com/office/powerpoint/2010/main" val="1171625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20F9-C14D-624A-B601-C72124A1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2A4EB-7152-A246-AC03-0F5B32BD2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/>
          </a:p>
          <a:p>
            <a:r>
              <a:rPr lang="en-US"/>
              <a:t>  these  episodes  are  associated  with  accumulation  of  chronic  end-organ  damage. </a:t>
            </a:r>
          </a:p>
          <a:p>
            <a:r>
              <a:rPr lang="en-US"/>
              <a:t>Provocative  factors  include  infection,  fever,  excessive  exercise,  anxiety,  abrupt  changes  in  temperature,  hypoxia, and hypertonic dyes.</a:t>
            </a:r>
          </a:p>
        </p:txBody>
      </p:sp>
    </p:spTree>
    <p:extLst>
      <p:ext uri="{BB962C8B-B14F-4D97-AF65-F5344CB8AC3E}">
        <p14:creationId xmlns:p14="http://schemas.microsoft.com/office/powerpoint/2010/main" val="672763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29CA-CFB7-634D-82C9-78D913FB0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7AD6-6862-2740-A315-95C5C870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Repeated  crises  requiring  hospitalization  (&gt;3  per  year)  correlate  with  reduced  survival in  adult  life</a:t>
            </a:r>
          </a:p>
        </p:txBody>
      </p:sp>
    </p:spTree>
    <p:extLst>
      <p:ext uri="{BB962C8B-B14F-4D97-AF65-F5344CB8AC3E}">
        <p14:creationId xmlns:p14="http://schemas.microsoft.com/office/powerpoint/2010/main" val="3440036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1B252-BE16-AD42-9EFF-E6953A74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AC7F-CBE3-9F4C-9889-58B435461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720"/>
            <a:ext cx="10515600" cy="4351338"/>
          </a:xfrm>
        </p:spPr>
        <p:txBody>
          <a:bodyPr>
            <a:normAutofit/>
          </a:bodyPr>
          <a:lstStyle/>
          <a:p>
            <a:r>
              <a:rPr lang="en-US"/>
              <a:t>Repeated  micro-infarction  can  destroy  tissues  having microvascular  beds  prone  to  sickling. </a:t>
            </a:r>
          </a:p>
          <a:p>
            <a:r>
              <a:rPr lang="en-US"/>
              <a:t> Thus,  the  spleen is  frequently  lost  within  the  first  18–36  months  of  life, causing  susceptibility  to  infection,  particularly  by  pneumococci.  </a:t>
            </a:r>
          </a:p>
        </p:txBody>
      </p:sp>
    </p:spTree>
    <p:extLst>
      <p:ext uri="{BB962C8B-B14F-4D97-AF65-F5344CB8AC3E}">
        <p14:creationId xmlns:p14="http://schemas.microsoft.com/office/powerpoint/2010/main" val="2492111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5D55-093B-7B42-A390-984D24F4C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SPLENIC SEQUESTRATION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8B053-DAD8-DB43-917B-3787EE93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Acute  venous  obstruction  of  the  spleen </a:t>
            </a:r>
          </a:p>
          <a:p>
            <a:r>
              <a:rPr lang="en-US"/>
              <a:t> a  rare  occurrence  in  early  childhood</a:t>
            </a:r>
          </a:p>
          <a:p>
            <a:r>
              <a:rPr lang="en-US"/>
              <a:t>may  require  emergency  transfusion  and/or  splenectomy to  prevent  trapping  of  the  entire  arterial  output  in  the obstructed  spleen.</a:t>
            </a:r>
          </a:p>
        </p:txBody>
      </p:sp>
    </p:spTree>
    <p:extLst>
      <p:ext uri="{BB962C8B-B14F-4D97-AF65-F5344CB8AC3E}">
        <p14:creationId xmlns:p14="http://schemas.microsoft.com/office/powerpoint/2010/main" val="1598927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CD9A-DD31-7643-A863-4B374E26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84F58E-9E31-B740-869D-E8BCB5ACE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03906"/>
            <a:ext cx="9180285" cy="5737404"/>
          </a:xfrm>
        </p:spPr>
      </p:pic>
    </p:spTree>
    <p:extLst>
      <p:ext uri="{BB962C8B-B14F-4D97-AF65-F5344CB8AC3E}">
        <p14:creationId xmlns:p14="http://schemas.microsoft.com/office/powerpoint/2010/main" val="1520790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75F0-E2C3-6C4D-81BB-91C30017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72412-A256-B847-90BE-B2C29C777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Occlusion  of  retinal  vessels  can  produce  hemorrhage,  neovascularization,  and  eventual detachments.</a:t>
            </a:r>
          </a:p>
        </p:txBody>
      </p:sp>
    </p:spTree>
    <p:extLst>
      <p:ext uri="{BB962C8B-B14F-4D97-AF65-F5344CB8AC3E}">
        <p14:creationId xmlns:p14="http://schemas.microsoft.com/office/powerpoint/2010/main" val="3729057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EA5A9-C192-B440-A3A9-753E4992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8113"/>
          </a:xfrm>
        </p:spPr>
        <p:txBody>
          <a:bodyPr/>
          <a:lstStyle/>
          <a:p>
            <a:r>
              <a:rPr lang="en-US"/>
              <a:t>Salmon patch hemorrhage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07DB588-98D0-C347-B91F-A87758A37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8" y="1173238"/>
            <a:ext cx="8478762" cy="5479143"/>
          </a:xfrm>
        </p:spPr>
      </p:pic>
    </p:spTree>
    <p:extLst>
      <p:ext uri="{BB962C8B-B14F-4D97-AF65-F5344CB8AC3E}">
        <p14:creationId xmlns:p14="http://schemas.microsoft.com/office/powerpoint/2010/main" val="1882282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C71C-51DD-1449-962E-595E6378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359CBE-AB6F-044C-A1F2-687FD1568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3" y="701524"/>
            <a:ext cx="7148286" cy="5987143"/>
          </a:xfrm>
        </p:spPr>
      </p:pic>
    </p:spTree>
    <p:extLst>
      <p:ext uri="{BB962C8B-B14F-4D97-AF65-F5344CB8AC3E}">
        <p14:creationId xmlns:p14="http://schemas.microsoft.com/office/powerpoint/2010/main" val="3501701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16FB-51AE-B248-85F9-60666D4FF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37B12-A53A-D54A-8289-2F813A5BC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Renal  papillary  necrosis  invariably  produces  isosthenuria.</a:t>
            </a:r>
          </a:p>
          <a:p>
            <a:r>
              <a:rPr lang="en-US"/>
              <a:t>widespread  renal  necrosis  leads to  renal  failure  in  adults</a:t>
            </a:r>
          </a:p>
          <a:p>
            <a:r>
              <a:rPr lang="en-US"/>
              <a:t>a  common  late  cause  of  death</a:t>
            </a:r>
          </a:p>
        </p:txBody>
      </p:sp>
    </p:spTree>
    <p:extLst>
      <p:ext uri="{BB962C8B-B14F-4D97-AF65-F5344CB8AC3E}">
        <p14:creationId xmlns:p14="http://schemas.microsoft.com/office/powerpoint/2010/main" val="4253245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284B-37A1-514A-ABAD-948C9242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E74FAE-E9A1-4441-9CAC-E39B8323E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15" y="1690688"/>
            <a:ext cx="6942666" cy="4586741"/>
          </a:xfrm>
        </p:spPr>
      </p:pic>
    </p:spTree>
    <p:extLst>
      <p:ext uri="{BB962C8B-B14F-4D97-AF65-F5344CB8AC3E}">
        <p14:creationId xmlns:p14="http://schemas.microsoft.com/office/powerpoint/2010/main" val="599676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A4384-5CEA-1342-ABA7-2824CB43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19385B8-0242-7347-8EA1-2A70EADC9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44" y="1790096"/>
            <a:ext cx="7184570" cy="4584094"/>
          </a:xfrm>
        </p:spPr>
      </p:pic>
    </p:spTree>
    <p:extLst>
      <p:ext uri="{BB962C8B-B14F-4D97-AF65-F5344CB8AC3E}">
        <p14:creationId xmlns:p14="http://schemas.microsoft.com/office/powerpoint/2010/main" val="2430395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B50F-434A-B640-9338-D5399B12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1C35-05CF-0241-95CD-111F6ABC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Bone  and  joint  ischemia  can  lead  to  aseptic  necrosis</a:t>
            </a:r>
          </a:p>
          <a:p>
            <a:r>
              <a:rPr lang="en-US"/>
              <a:t>  the  femoral  or  humeral  heads</a:t>
            </a:r>
          </a:p>
          <a:p>
            <a:r>
              <a:rPr lang="en-US"/>
              <a:t>Chronic arthropathy </a:t>
            </a:r>
          </a:p>
          <a:p>
            <a:r>
              <a:rPr lang="en-US"/>
              <a:t> susceptibility  to  osteomyelitis</a:t>
            </a:r>
          </a:p>
        </p:txBody>
      </p:sp>
    </p:spTree>
    <p:extLst>
      <p:ext uri="{BB962C8B-B14F-4D97-AF65-F5344CB8AC3E}">
        <p14:creationId xmlns:p14="http://schemas.microsoft.com/office/powerpoint/2010/main" val="3285035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02C8-7F7A-FD4B-9D0E-38D13B5B5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90EB4F-1BD3-064E-8A37-84A421A1D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29" y="365125"/>
            <a:ext cx="7015238" cy="5811838"/>
          </a:xfrm>
        </p:spPr>
      </p:pic>
    </p:spTree>
    <p:extLst>
      <p:ext uri="{BB962C8B-B14F-4D97-AF65-F5344CB8AC3E}">
        <p14:creationId xmlns:p14="http://schemas.microsoft.com/office/powerpoint/2010/main" val="1526776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04448-3454-714A-A055-0CF516B5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 FOOT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40B22-8281-DA43-B630-ACEE09E74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painful  infarcts  of  the  digits  and dactylitis. 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FF842-3D51-0E43-B692-07E16B46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073480-FB68-6E41-B942-6F44A2279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917" y="1690688"/>
            <a:ext cx="7973786" cy="4469152"/>
          </a:xfrm>
        </p:spPr>
      </p:pic>
    </p:spTree>
    <p:extLst>
      <p:ext uri="{BB962C8B-B14F-4D97-AF65-F5344CB8AC3E}">
        <p14:creationId xmlns:p14="http://schemas.microsoft.com/office/powerpoint/2010/main" val="3947292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1A45-0543-4645-9EFB-F37FD95F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FA6D47F-5B12-CA44-AA37-2744ADC9D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57" y="1850571"/>
            <a:ext cx="4971143" cy="4318000"/>
          </a:xfrm>
        </p:spPr>
      </p:pic>
    </p:spTree>
    <p:extLst>
      <p:ext uri="{BB962C8B-B14F-4D97-AF65-F5344CB8AC3E}">
        <p14:creationId xmlns:p14="http://schemas.microsoft.com/office/powerpoint/2010/main" val="843021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768CC-4E0A-C74A-B91E-05654667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CB702-E782-2C4E-A53E-B706C1773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Stroke  is  especially  common  in  children; a  small  subset  tend  to  experience  repeated  episodes. Stroke  is  less  common  in  adults  and  is  often  hemorrhagic.  .</a:t>
            </a:r>
          </a:p>
        </p:txBody>
      </p:sp>
    </p:spTree>
    <p:extLst>
      <p:ext uri="{BB962C8B-B14F-4D97-AF65-F5344CB8AC3E}">
        <p14:creationId xmlns:p14="http://schemas.microsoft.com/office/powerpoint/2010/main" val="603915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E632-9858-844A-977C-B8486184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0EABA-B8C0-C047-B155-E414EE4C5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A  particularly  painful  complication  in  males  is priapism,  due  to  infarction  of  the  penile  venous  outflow tracts;  permanent  impotence  is  a  frequent  consequence.</a:t>
            </a:r>
          </a:p>
        </p:txBody>
      </p:sp>
    </p:spTree>
    <p:extLst>
      <p:ext uri="{BB962C8B-B14F-4D97-AF65-F5344CB8AC3E}">
        <p14:creationId xmlns:p14="http://schemas.microsoft.com/office/powerpoint/2010/main" val="3925090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A422-64DA-AC4F-9CEF-06CFABE5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D11D81-41E1-6949-A62C-464205F89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05" y="1499811"/>
            <a:ext cx="6059714" cy="4987054"/>
          </a:xfrm>
        </p:spPr>
      </p:pic>
    </p:spTree>
    <p:extLst>
      <p:ext uri="{BB962C8B-B14F-4D97-AF65-F5344CB8AC3E}">
        <p14:creationId xmlns:p14="http://schemas.microsoft.com/office/powerpoint/2010/main" val="1762778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1FB4-3F8D-6746-A73A-99E55532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5325-3F73-6445-8175-456771839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Chronic  lower  leg  ulcers  probably  arise  from  ischemia and  superinfection  in  the  distal  circulation</a:t>
            </a:r>
          </a:p>
        </p:txBody>
      </p:sp>
    </p:spTree>
    <p:extLst>
      <p:ext uri="{BB962C8B-B14F-4D97-AF65-F5344CB8AC3E}">
        <p14:creationId xmlns:p14="http://schemas.microsoft.com/office/powerpoint/2010/main" val="4012867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12CC-769B-0043-A29D-E96122BF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DA3DA68-F228-5E47-AA00-F50BFEA46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1088571"/>
            <a:ext cx="6809619" cy="4598648"/>
          </a:xfrm>
        </p:spPr>
      </p:pic>
    </p:spTree>
    <p:extLst>
      <p:ext uri="{BB962C8B-B14F-4D97-AF65-F5344CB8AC3E}">
        <p14:creationId xmlns:p14="http://schemas.microsoft.com/office/powerpoint/2010/main" val="3267015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A571C-88B8-BB4F-AE38-F7529EE5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523BDD-8690-8449-B60D-C6FB1800F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190" y="1825625"/>
            <a:ext cx="7051524" cy="4351338"/>
          </a:xfrm>
        </p:spPr>
      </p:pic>
    </p:spTree>
    <p:extLst>
      <p:ext uri="{BB962C8B-B14F-4D97-AF65-F5344CB8AC3E}">
        <p14:creationId xmlns:p14="http://schemas.microsoft.com/office/powerpoint/2010/main" val="23602233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9279-7B1D-244E-BB80-FD866D61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CHEST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9A424-6CE8-3542-8B9D-2765C790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distinctive  manifestation characterized  by  chest  pain,  tachypnea,  fever,  cough, and  arterial  oxygen  desaturation</a:t>
            </a:r>
          </a:p>
          <a:p>
            <a:r>
              <a:rPr lang="en-US"/>
              <a:t> mimics pneumonia,  pulmonary  emboli,  bone  marrow  infarction  and embolism,  myocardial  ischemia,  or  in  situ  lung  infarction.</a:t>
            </a:r>
          </a:p>
        </p:txBody>
      </p:sp>
    </p:spTree>
    <p:extLst>
      <p:ext uri="{BB962C8B-B14F-4D97-AF65-F5344CB8AC3E}">
        <p14:creationId xmlns:p14="http://schemas.microsoft.com/office/powerpoint/2010/main" val="2088979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E988-126F-1742-BFFB-D739F902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77BB2-8348-6548-A03B-4A9FCEBF7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reflectsin  situ sickling  within  the  lung,  producing  pain  and  temporary pulmonary  dysfunction. </a:t>
            </a:r>
          </a:p>
          <a:p>
            <a:r>
              <a:rPr lang="en-US"/>
              <a:t>  difficult   to  distinguish  among  other  possibilities. </a:t>
            </a:r>
          </a:p>
          <a:p>
            <a:r>
              <a:rPr lang="en-US"/>
              <a:t> Pulmonary infarction  and  pneumonia  are  the  most  frequent  underlying  or  concomitant  conditions </a:t>
            </a:r>
          </a:p>
        </p:txBody>
      </p:sp>
    </p:spTree>
    <p:extLst>
      <p:ext uri="{BB962C8B-B14F-4D97-AF65-F5344CB8AC3E}">
        <p14:creationId xmlns:p14="http://schemas.microsoft.com/office/powerpoint/2010/main" val="183291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D12C-C233-534E-92F0-D24BC017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FC8DA1-C1BE-E846-9124-EA7DDB7D6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28" y="955524"/>
            <a:ext cx="7438571" cy="5221439"/>
          </a:xfrm>
        </p:spPr>
      </p:pic>
    </p:spTree>
    <p:extLst>
      <p:ext uri="{BB962C8B-B14F-4D97-AF65-F5344CB8AC3E}">
        <p14:creationId xmlns:p14="http://schemas.microsoft.com/office/powerpoint/2010/main" val="1656671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CA7D-CFE9-014A-87F3-C291B28A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D8E2793-A1A9-DE43-8088-C5162B092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19" y="1690688"/>
            <a:ext cx="7184571" cy="4465788"/>
          </a:xfrm>
        </p:spPr>
      </p:pic>
    </p:spTree>
    <p:extLst>
      <p:ext uri="{BB962C8B-B14F-4D97-AF65-F5344CB8AC3E}">
        <p14:creationId xmlns:p14="http://schemas.microsoft.com/office/powerpoint/2010/main" val="23849254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2F23-8423-8C4A-BFA4-EB225F5A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D8E17-5E12-5741-A240-278C51F13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89249"/>
          </a:xfrm>
        </p:spPr>
        <p:txBody>
          <a:bodyPr/>
          <a:lstStyle/>
          <a:p>
            <a:r>
              <a:rPr lang="en-US"/>
              <a:t>Repeated  episodes and   reduced  survival.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Acute reduction  in  arterial  oxygen  saturation promotes  sickling  on  a  massive  scale.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700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9305-6542-8341-BA30-D433A356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70F6-D5BD-8541-94AC-95BD7D5B6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Chronic  or subacute  pulmonary  crises  lead  to  pulmonary  hypertension  and  cor  pulmonale</a:t>
            </a:r>
          </a:p>
          <a:p>
            <a:r>
              <a:rPr lang="en-US"/>
              <a:t>increasingly  common  cause of  death  as  patients  survive  longer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possible  role  played  by  free plasma  HbS  in  scavenging  NO2,  thus  raising  pulmonary vascular  tone</a:t>
            </a:r>
          </a:p>
        </p:txBody>
      </p:sp>
    </p:spTree>
    <p:extLst>
      <p:ext uri="{BB962C8B-B14F-4D97-AF65-F5344CB8AC3E}">
        <p14:creationId xmlns:p14="http://schemas.microsoft.com/office/powerpoint/2010/main" val="7617357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0977-FA3D-7A41-958F-181E2D46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CD048-CAC2-FF45-8580-F825D3CA0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clinical heterogeneity</a:t>
            </a:r>
          </a:p>
          <a:p>
            <a:r>
              <a:rPr lang="en-US"/>
              <a:t> Some  patients  remain  virtually  asymptomatic  into  or  even  through  adult  life </a:t>
            </a:r>
          </a:p>
          <a:p>
            <a:r>
              <a:rPr lang="en-US"/>
              <a:t>Some  have repeated  crises  requiring  hospitalization  from  early  childhood.  </a:t>
            </a:r>
          </a:p>
        </p:txBody>
      </p:sp>
    </p:spTree>
    <p:extLst>
      <p:ext uri="{BB962C8B-B14F-4D97-AF65-F5344CB8AC3E}">
        <p14:creationId xmlns:p14="http://schemas.microsoft.com/office/powerpoint/2010/main" val="13298676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6E6-A329-1649-A593-4E897364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58AC75-D945-5B4F-A6AC-C20940C0C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2" y="967619"/>
            <a:ext cx="11236476" cy="5525256"/>
          </a:xfrm>
        </p:spPr>
      </p:pic>
    </p:spTree>
    <p:extLst>
      <p:ext uri="{BB962C8B-B14F-4D97-AF65-F5344CB8AC3E}">
        <p14:creationId xmlns:p14="http://schemas.microsoft.com/office/powerpoint/2010/main" val="1463139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BE2A9-8EE1-0649-976A-B22AEE11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Sickle cell trait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D496-5891-AC44-822B-9AD2B0526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usually  asymptomatic.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Anemia  and painful  crises  are  rare. 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An  uncommon  but  highly  distinctive  symptom  is  painless  hematuria  </a:t>
            </a:r>
          </a:p>
        </p:txBody>
      </p:sp>
    </p:spTree>
    <p:extLst>
      <p:ext uri="{BB962C8B-B14F-4D97-AF65-F5344CB8AC3E}">
        <p14:creationId xmlns:p14="http://schemas.microsoft.com/office/powerpoint/2010/main" val="37728276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6E70-BB54-6445-943C-E580E00D4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532D5-C1B7-404E-A0BE-DC8DCD24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often  occurring in  adolescent  males</a:t>
            </a:r>
          </a:p>
          <a:p>
            <a:r>
              <a:rPr lang="en-US"/>
              <a:t>  probably  due  to  papillary  necrosis</a:t>
            </a:r>
          </a:p>
          <a:p>
            <a:r>
              <a:rPr lang="en-US"/>
              <a:t>Isosthenuria  is  a  more  common  manifestation  of the  same  process. </a:t>
            </a:r>
          </a:p>
          <a:p>
            <a:r>
              <a:rPr lang="en-US"/>
              <a:t>Sloughing  of  papillae  with  urethral obstruction</a:t>
            </a:r>
          </a:p>
          <a:p>
            <a:r>
              <a:rPr lang="en-US"/>
              <a:t>Avoidance  of  dehydration  and  extreme  physical  stress</a:t>
            </a:r>
          </a:p>
        </p:txBody>
      </p:sp>
    </p:spTree>
    <p:extLst>
      <p:ext uri="{BB962C8B-B14F-4D97-AF65-F5344CB8AC3E}">
        <p14:creationId xmlns:p14="http://schemas.microsoft.com/office/powerpoint/2010/main" val="18484425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8122-4E5D-2941-8E2C-D4E277E6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DIAGNOSIS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ADD895F-D928-334D-A96C-0B8C2E3B6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46" y="1825625"/>
            <a:ext cx="8538292" cy="4351338"/>
          </a:xfrm>
        </p:spPr>
      </p:pic>
    </p:spTree>
    <p:extLst>
      <p:ext uri="{BB962C8B-B14F-4D97-AF65-F5344CB8AC3E}">
        <p14:creationId xmlns:p14="http://schemas.microsoft.com/office/powerpoint/2010/main" val="1319514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1139-2039-BD4C-930A-1EAA3FF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DD29D2A-BDC0-414F-9662-9708DC3E3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524" y="1862668"/>
            <a:ext cx="6700762" cy="4257524"/>
          </a:xfrm>
        </p:spPr>
      </p:pic>
    </p:spTree>
    <p:extLst>
      <p:ext uri="{BB962C8B-B14F-4D97-AF65-F5344CB8AC3E}">
        <p14:creationId xmlns:p14="http://schemas.microsoft.com/office/powerpoint/2010/main" val="3617509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CEA7B-9CCC-FF42-BF74-2321A5E5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EA0788-9085-1349-A9F1-27E36EB6B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858" y="1825625"/>
            <a:ext cx="8067524" cy="4351338"/>
          </a:xfrm>
        </p:spPr>
      </p:pic>
    </p:spTree>
    <p:extLst>
      <p:ext uri="{BB962C8B-B14F-4D97-AF65-F5344CB8AC3E}">
        <p14:creationId xmlns:p14="http://schemas.microsoft.com/office/powerpoint/2010/main" val="6546921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D776-434A-2F4A-A95D-9CA45C14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F60176-7939-7148-B719-C4EC886BF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3" y="1100667"/>
            <a:ext cx="8914190" cy="5076296"/>
          </a:xfrm>
        </p:spPr>
      </p:pic>
    </p:spTree>
    <p:extLst>
      <p:ext uri="{BB962C8B-B14F-4D97-AF65-F5344CB8AC3E}">
        <p14:creationId xmlns:p14="http://schemas.microsoft.com/office/powerpoint/2010/main" val="23528988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47F3-E0F8-9E4F-887F-22D329638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11562F2-2E60-B24F-B06C-FC846BFC8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23" y="1027906"/>
            <a:ext cx="7486953" cy="5304178"/>
          </a:xfrm>
        </p:spPr>
      </p:pic>
    </p:spTree>
    <p:extLst>
      <p:ext uri="{BB962C8B-B14F-4D97-AF65-F5344CB8AC3E}">
        <p14:creationId xmlns:p14="http://schemas.microsoft.com/office/powerpoint/2010/main" val="5717866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871B-3DD2-5D4A-AB3F-DD6BF198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8C9EAA5-0BCE-4B42-A8A7-88884E9E7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690688"/>
            <a:ext cx="9833429" cy="4225131"/>
          </a:xfrm>
        </p:spPr>
      </p:pic>
    </p:spTree>
    <p:extLst>
      <p:ext uri="{BB962C8B-B14F-4D97-AF65-F5344CB8AC3E}">
        <p14:creationId xmlns:p14="http://schemas.microsoft.com/office/powerpoint/2010/main" val="37559804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03B-BDF2-AF48-A2F9-9604740E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34FF78-FD7A-7740-9F76-88607A8FF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7" y="1690688"/>
            <a:ext cx="6724953" cy="4360750"/>
          </a:xfrm>
        </p:spPr>
      </p:pic>
    </p:spTree>
    <p:extLst>
      <p:ext uri="{BB962C8B-B14F-4D97-AF65-F5344CB8AC3E}">
        <p14:creationId xmlns:p14="http://schemas.microsoft.com/office/powerpoint/2010/main" val="18789806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B75B2-13F1-8B46-9C43-96B7CD91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10D8-BAA3-4840-AC6A-6A25A32D7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more  than  three  crises  requiring  hospitalization  per  year</a:t>
            </a:r>
          </a:p>
          <a:p>
            <a:r>
              <a:rPr lang="en-US"/>
              <a:t> chronic  neutrophilia</a:t>
            </a:r>
          </a:p>
          <a:p>
            <a:r>
              <a:rPr lang="en-US"/>
              <a:t>  a  history  of  splenic sequestration  or  hand–foot  syndrome</a:t>
            </a:r>
          </a:p>
          <a:p>
            <a:r>
              <a:rPr lang="en-US"/>
              <a:t> second  episodes  of  acute  chest  syndrome. </a:t>
            </a:r>
          </a:p>
        </p:txBody>
      </p:sp>
    </p:spTree>
    <p:extLst>
      <p:ext uri="{BB962C8B-B14F-4D97-AF65-F5344CB8AC3E}">
        <p14:creationId xmlns:p14="http://schemas.microsoft.com/office/powerpoint/2010/main" val="13854809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D4190-371F-1440-A1F0-75764158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BB11-4D53-174E-B8B6-266D3BDD6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 history  of cerebrovascular  accidents  are  at  higher  risk  for  repeated episodes</a:t>
            </a:r>
          </a:p>
          <a:p>
            <a:r>
              <a:rPr lang="en-US"/>
              <a:t> require  partial  exchange  transfusion</a:t>
            </a:r>
          </a:p>
          <a:p>
            <a:endParaRPr lang="en-US"/>
          </a:p>
          <a:p>
            <a:r>
              <a:rPr lang="en-US"/>
              <a:t>close  monitoring  using  Doppler  carotid  flow measurements. </a:t>
            </a:r>
          </a:p>
        </p:txBody>
      </p:sp>
    </p:spTree>
    <p:extLst>
      <p:ext uri="{BB962C8B-B14F-4D97-AF65-F5344CB8AC3E}">
        <p14:creationId xmlns:p14="http://schemas.microsoft.com/office/powerpoint/2010/main" val="11903210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8200-A16A-CD48-B448-300C7E8E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FB9F-2790-5644-B138-3B1DD6D55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 Patients  with  severe  or  repeated  episodes  of  acute  chest  syndrome  may  need  lifelong  transfusion  support</a:t>
            </a:r>
          </a:p>
          <a:p>
            <a:endParaRPr lang="en-US"/>
          </a:p>
          <a:p>
            <a:r>
              <a:rPr lang="en-US"/>
              <a:t>utilizing  partial  exchange  transfusion,  if possible. </a:t>
            </a:r>
          </a:p>
        </p:txBody>
      </p:sp>
    </p:spTree>
    <p:extLst>
      <p:ext uri="{BB962C8B-B14F-4D97-AF65-F5344CB8AC3E}">
        <p14:creationId xmlns:p14="http://schemas.microsoft.com/office/powerpoint/2010/main" val="4016748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965D8-D617-A144-93BB-2D627DFF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32B3-B01A-8649-AF99-DCDB7D2B0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require  ongoing continuity  of  care. </a:t>
            </a:r>
          </a:p>
          <a:p>
            <a:r>
              <a:rPr lang="en-US"/>
              <a:t> Familiarity  with  the  pattern  of  symptoms</a:t>
            </a:r>
          </a:p>
          <a:p>
            <a:r>
              <a:rPr lang="en-US"/>
              <a:t>  regular  examinations to  monitor  development  of  retinopathy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01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EA5C-0F91-694B-82B8-44591E73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472EC-A2E0-2441-93C0-9681EA417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Antibiotic  prophylaxis  appropriate  for  splenectomized  patients  during  dental  or  other  invasive  proceduresv</a:t>
            </a:r>
          </a:p>
          <a:p>
            <a:r>
              <a:rPr lang="en-US"/>
              <a:t>Vigorous oral  hydration  during  or  in  anticipation  of  periods  of extreme  exercise,  exposure  to  heat  or  cold,  emotional stress,  or  infection.</a:t>
            </a:r>
          </a:p>
        </p:txBody>
      </p:sp>
    </p:spTree>
    <p:extLst>
      <p:ext uri="{BB962C8B-B14F-4D97-AF65-F5344CB8AC3E}">
        <p14:creationId xmlns:p14="http://schemas.microsoft.com/office/powerpoint/2010/main" val="22260591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66EDB-03F3-A245-B1D4-EBE27EEF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AF4BAA-DA24-5745-A9F7-CBF43D0E76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81" y="1016000"/>
            <a:ext cx="7813523" cy="5160963"/>
          </a:xfrm>
        </p:spPr>
      </p:pic>
    </p:spTree>
    <p:extLst>
      <p:ext uri="{BB962C8B-B14F-4D97-AF65-F5344CB8AC3E}">
        <p14:creationId xmlns:p14="http://schemas.microsoft.com/office/powerpoint/2010/main" val="4532706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EF95-2861-304F-8ADB-6A76EDA9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painful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D5FB6-B058-0645-876F-0D400724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 vigorous  hydration</a:t>
            </a:r>
          </a:p>
          <a:p>
            <a:r>
              <a:rPr lang="en-US"/>
              <a:t>Evaluation  for  underlying causes  (e.g.,  infection)</a:t>
            </a:r>
          </a:p>
          <a:p>
            <a:r>
              <a:rPr lang="en-US"/>
              <a:t>aggressive  analgesia </a:t>
            </a:r>
          </a:p>
          <a:p>
            <a:r>
              <a:rPr lang="en-US"/>
              <a:t>  Inhalation  of nitrous  oxide  can  provide  short-term  pain  relief</a:t>
            </a:r>
          </a:p>
          <a:p>
            <a:r>
              <a:rPr lang="en-US"/>
              <a:t> Nitrous  oxide  also  elevates  O2 affinity,  reducing  O2  delivery  to  tissues.  </a:t>
            </a:r>
          </a:p>
        </p:txBody>
      </p:sp>
    </p:spTree>
    <p:extLst>
      <p:ext uri="{BB962C8B-B14F-4D97-AF65-F5344CB8AC3E}">
        <p14:creationId xmlns:p14="http://schemas.microsoft.com/office/powerpoint/2010/main" val="30106900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A6A4-23C6-CF4D-A07C-C5E47DE7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70A0B-A4F2-6544-ADFB-E4E245DE2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Many  crises  can  be  managed at  home  with  oral  hydration  and  oral  analgesia.  </a:t>
            </a:r>
          </a:p>
          <a:p>
            <a:endParaRPr lang="en-US"/>
          </a:p>
          <a:p>
            <a:r>
              <a:rPr lang="en-US"/>
              <a:t> Nasal  oxygen  should  be  employed  as  appropriate to  protect  arterial  saturation. </a:t>
            </a:r>
          </a:p>
          <a:p>
            <a:r>
              <a:rPr lang="en-US"/>
              <a:t> Most  crises  resolve  in   1–7  days.  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49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D62C-7787-BA42-AA0F-0D6FBED3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364DB-BB15-4B47-85D1-24A71C333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  of  blood  transfusion  should  be  reserved for  extreme  cases</a:t>
            </a:r>
          </a:p>
          <a:p>
            <a:endParaRPr lang="en-US"/>
          </a:p>
          <a:p>
            <a:r>
              <a:rPr lang="en-US"/>
              <a:t> transfusions  do  not  shorten  the duration  of  the  crisis.</a:t>
            </a:r>
          </a:p>
        </p:txBody>
      </p:sp>
    </p:spTree>
    <p:extLst>
      <p:ext uri="{BB962C8B-B14F-4D97-AF65-F5344CB8AC3E}">
        <p14:creationId xmlns:p14="http://schemas.microsoft.com/office/powerpoint/2010/main" val="34196910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D2EF-1036-AD4F-9A25-458D99BA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2F9B8-D670-1742-9616-A2663375E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  adults,  the  possibility  of  aseptic  necrosis  or sickle  arthropathy  must  be  considered,  especially  if  pain and  immobility  become  repeated  or  chronic  at  a  single site.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 Nonsteroidal  anti-inflammatory  agents  are  often effective for sickle cell arthropathy.</a:t>
            </a:r>
          </a:p>
        </p:txBody>
      </p:sp>
    </p:spTree>
    <p:extLst>
      <p:ext uri="{BB962C8B-B14F-4D97-AF65-F5344CB8AC3E}">
        <p14:creationId xmlns:p14="http://schemas.microsoft.com/office/powerpoint/2010/main" val="37164933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2437-EEBA-B941-A952-8579525F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chest syndrome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F505D-872D-5F4B-8ED4-D19659F0F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medical  emergency</a:t>
            </a:r>
          </a:p>
          <a:p>
            <a:r>
              <a:rPr lang="en-US"/>
              <a:t>  require  management  in  an  intensive  care  unit.</a:t>
            </a:r>
          </a:p>
          <a:p>
            <a:r>
              <a:rPr lang="en-US"/>
              <a:t> Hydration  should  be  monitored </a:t>
            </a:r>
          </a:p>
          <a:p>
            <a:r>
              <a:rPr lang="en-US"/>
              <a:t> vigorous oxygen therapy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396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EDC6-11CA-384B-BA1D-C09F07F4B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74154-888A-3D4E-93AC-99B56432B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Diagnostic  evaluation  for  pneumonia  and pulmonary  embolism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transfusion  to  maintain  a  hematocrit &gt;30,  and  emergency  exchange  transfusion  if  arterial saturation  drops  to  &lt;90%.</a:t>
            </a:r>
          </a:p>
        </p:txBody>
      </p:sp>
    </p:spTree>
    <p:extLst>
      <p:ext uri="{BB962C8B-B14F-4D97-AF65-F5344CB8AC3E}">
        <p14:creationId xmlns:p14="http://schemas.microsoft.com/office/powerpoint/2010/main" val="23439419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0630-A85E-824D-9BB6-4FA3BBB2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F3BCF-0F1C-6441-9237-B7DD0D364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end-stage  renal  failure </a:t>
            </a:r>
          </a:p>
          <a:p>
            <a:r>
              <a:rPr lang="en-US"/>
              <a:t>pulmonary  hypertension</a:t>
            </a:r>
          </a:p>
          <a:p>
            <a:r>
              <a:rPr lang="en-US"/>
              <a:t>sickle  cell  cardiomyopathy</a:t>
            </a:r>
          </a:p>
          <a:p>
            <a:r>
              <a:rPr lang="en-US"/>
              <a:t> premature  coronary  artery  disease</a:t>
            </a:r>
          </a:p>
          <a:p>
            <a:r>
              <a:rPr lang="en-US"/>
              <a:t> Sickle  cell  patients  have received  kidney  transplants but with increased frequency of crises</a:t>
            </a:r>
          </a:p>
        </p:txBody>
      </p:sp>
    </p:spTree>
    <p:extLst>
      <p:ext uri="{BB962C8B-B14F-4D97-AF65-F5344CB8AC3E}">
        <p14:creationId xmlns:p14="http://schemas.microsoft.com/office/powerpoint/2010/main" val="41485207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2A4F-C977-1A46-9C57-65D84B3A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EE8E6-2FD0-F948-9E6D-0281DD486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Hydroxyurea  (10–30  mg/kg  per  day) </a:t>
            </a:r>
          </a:p>
          <a:p>
            <a:endParaRPr lang="en-US"/>
          </a:p>
          <a:p>
            <a:r>
              <a:rPr lang="en-US"/>
              <a:t> increases fetal  hemoglobin</a:t>
            </a:r>
          </a:p>
          <a:p>
            <a:r>
              <a:rPr lang="en-US"/>
              <a:t>  exert  beneficial  affects on  RBC  hydration,  vascular wall  adherence,  and  suppression  of  the  granulocyte  and  reticulocyte  counts;   .</a:t>
            </a:r>
          </a:p>
        </p:txBody>
      </p:sp>
    </p:spTree>
    <p:extLst>
      <p:ext uri="{BB962C8B-B14F-4D97-AF65-F5344CB8AC3E}">
        <p14:creationId xmlns:p14="http://schemas.microsoft.com/office/powerpoint/2010/main" val="34399798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15252-C104-A640-8B27-610557E0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E9C76-3863-8542-A30C-F07388770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dosage  is  titrated  to  maintain  a  white  cell  count  between 5000  and  8000  per  </a:t>
            </a:r>
            <a:r>
              <a:rPr lang="el-GR"/>
              <a:t>μ</a:t>
            </a:r>
            <a:r>
              <a:rPr lang="en-US"/>
              <a:t>L. </a:t>
            </a:r>
          </a:p>
          <a:p>
            <a:endParaRPr lang="en-US"/>
          </a:p>
          <a:p>
            <a:r>
              <a:rPr lang="en-US"/>
              <a:t> White  cells  and  reticulocytes  may play  a  major  role  in  the  pathogenesis  of  sickle  cell  crisis</a:t>
            </a:r>
          </a:p>
        </p:txBody>
      </p:sp>
    </p:spTree>
    <p:extLst>
      <p:ext uri="{BB962C8B-B14F-4D97-AF65-F5344CB8AC3E}">
        <p14:creationId xmlns:p14="http://schemas.microsoft.com/office/powerpoint/2010/main" val="25678318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F7A31-AB77-2F46-A03D-B42FC2B7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2F267-0A17-4641-B2C3-FB23560D5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Hydroxyurea  should  be  considered  in  patients  experiencing </a:t>
            </a:r>
          </a:p>
          <a:p>
            <a:r>
              <a:rPr lang="en-US"/>
              <a:t> repeated  episodes  of  acute  chest  syndrome   </a:t>
            </a:r>
          </a:p>
          <a:p>
            <a:r>
              <a:rPr lang="en-US"/>
              <a:t>  more  than  three  crises  per  year  requiring  hospitalization</a:t>
            </a:r>
          </a:p>
        </p:txBody>
      </p:sp>
    </p:spTree>
    <p:extLst>
      <p:ext uri="{BB962C8B-B14F-4D97-AF65-F5344CB8AC3E}">
        <p14:creationId xmlns:p14="http://schemas.microsoft.com/office/powerpoint/2010/main" val="40135979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D99D-9463-9F41-8FEB-5FA8BF22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CF514CD-6D6C-0A45-A67A-D18154187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955524"/>
            <a:ext cx="9688286" cy="5221439"/>
          </a:xfrm>
        </p:spPr>
      </p:pic>
    </p:spTree>
    <p:extLst>
      <p:ext uri="{BB962C8B-B14F-4D97-AF65-F5344CB8AC3E}">
        <p14:creationId xmlns:p14="http://schemas.microsoft.com/office/powerpoint/2010/main" val="36791005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272E-3226-6D49-9947-3BD9E660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1F66D9-D769-184C-B6D9-57DD800B3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24" y="689430"/>
            <a:ext cx="8031238" cy="6065760"/>
          </a:xfrm>
        </p:spPr>
      </p:pic>
    </p:spTree>
    <p:extLst>
      <p:ext uri="{BB962C8B-B14F-4D97-AF65-F5344CB8AC3E}">
        <p14:creationId xmlns:p14="http://schemas.microsoft.com/office/powerpoint/2010/main" val="14032410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F6F7-0B9D-F14D-BA17-8C9268C1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E089406-2E43-5D4D-963E-4A47FAAB0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0" y="895048"/>
            <a:ext cx="10615989" cy="5281915"/>
          </a:xfrm>
        </p:spPr>
      </p:pic>
    </p:spTree>
    <p:extLst>
      <p:ext uri="{BB962C8B-B14F-4D97-AF65-F5344CB8AC3E}">
        <p14:creationId xmlns:p14="http://schemas.microsoft.com/office/powerpoint/2010/main" val="2875615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4AD3-3858-6A45-830D-EC4A2A8A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5-azacytidine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91D36-2576-1149-9587-2235C35FB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the  first  agent found  to  elevate  HbF.</a:t>
            </a:r>
          </a:p>
          <a:p>
            <a:r>
              <a:rPr lang="en-US"/>
              <a:t>  concerns  about  acute  toxicity  and  carcinogenesis.</a:t>
            </a:r>
          </a:p>
          <a:p>
            <a:r>
              <a:rPr lang="en-US"/>
              <a:t>   low  doses  of  the  related  agent 5-deoxyazacytidine  (decitabine)  can  elevate  HbF  with more acceptable toxicity.</a:t>
            </a:r>
          </a:p>
        </p:txBody>
      </p:sp>
    </p:spTree>
    <p:extLst>
      <p:ext uri="{BB962C8B-B14F-4D97-AF65-F5344CB8AC3E}">
        <p14:creationId xmlns:p14="http://schemas.microsoft.com/office/powerpoint/2010/main" val="16769382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9F3E8-98B4-0645-A787-766AEEAE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Bone marrow transplant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E74BA-A5EC-EE47-8FA0-3FCB84815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   provide  definitive  cures  </a:t>
            </a:r>
          </a:p>
          <a:p>
            <a:pPr marL="0" indent="0">
              <a:buNone/>
            </a:pPr>
            <a:r>
              <a:rPr lang="en-US"/>
              <a:t>    but  is  known  to  be  effective  and  safe  only  in children.  </a:t>
            </a:r>
          </a:p>
          <a:p>
            <a:pPr marL="0" indent="0">
              <a:buNone/>
            </a:pPr>
            <a:r>
              <a:rPr lang="en-US"/>
              <a:t>    Partially  myeloablative  conditioning  regimens (“mini”  transplants)  may  allow  more  widespread  use  of this  modality.</a:t>
            </a:r>
          </a:p>
        </p:txBody>
      </p:sp>
    </p:spTree>
    <p:extLst>
      <p:ext uri="{BB962C8B-B14F-4D97-AF65-F5344CB8AC3E}">
        <p14:creationId xmlns:p14="http://schemas.microsoft.com/office/powerpoint/2010/main" val="6705028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63A6-4AAB-DC4B-BF74-98E8BBBA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6EAD9E5-4A29-FB46-93FB-7FA0D8F4F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3" y="846667"/>
            <a:ext cx="9627809" cy="5330296"/>
          </a:xfrm>
        </p:spPr>
      </p:pic>
    </p:spTree>
    <p:extLst>
      <p:ext uri="{BB962C8B-B14F-4D97-AF65-F5344CB8AC3E}">
        <p14:creationId xmlns:p14="http://schemas.microsoft.com/office/powerpoint/2010/main" val="10700462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CA661-AAF4-8642-B4C0-962BB5AD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E9FEB93-AF37-1247-BE19-796D283AB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620" y="1197429"/>
            <a:ext cx="8998856" cy="4979534"/>
          </a:xfrm>
        </p:spPr>
      </p:pic>
    </p:spTree>
    <p:extLst>
      <p:ext uri="{BB962C8B-B14F-4D97-AF65-F5344CB8AC3E}">
        <p14:creationId xmlns:p14="http://schemas.microsoft.com/office/powerpoint/2010/main" val="31383427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F670-003E-AC49-AFD8-82F3966B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2DDB4-EF09-5B40-9E88-EB4F34C19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50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Office Theme</vt:lpstr>
      <vt:lpstr>SICKLE CELL SYNDROMES</vt:lpstr>
      <vt:lpstr>PowerPoint Presentation</vt:lpstr>
      <vt:lpstr>PowerPoint Presentation</vt:lpstr>
      <vt:lpstr>PowerPoint Presentation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PATHOPHYSIOLOGY</vt:lpstr>
      <vt:lpstr>PowerPoint Presentation</vt:lpstr>
      <vt:lpstr>PowerPoint Presentation</vt:lpstr>
      <vt:lpstr>MANIFESTATIONS</vt:lpstr>
      <vt:lpstr>PowerPoint Presentation</vt:lpstr>
      <vt:lpstr>PowerPoint Presentation</vt:lpstr>
      <vt:lpstr>VASOCCLUSION</vt:lpstr>
      <vt:lpstr>PowerPoint Presentation</vt:lpstr>
      <vt:lpstr>PowerPoint Presentation</vt:lpstr>
      <vt:lpstr>PowerPoint Presentation</vt:lpstr>
      <vt:lpstr>PowerPoint Presentation</vt:lpstr>
      <vt:lpstr>SPLENIC SEQUESTRATION CRISIS</vt:lpstr>
      <vt:lpstr>PowerPoint Presentation</vt:lpstr>
      <vt:lpstr>PowerPoint Presentation</vt:lpstr>
      <vt:lpstr>Salmon patch hemorrhage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 FOOT SYNDROME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CHEST SYNDROME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Sickle cell trait </vt:lpstr>
      <vt:lpstr>PowerPoint Presentation</vt:lpstr>
      <vt:lpstr>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PROGNOSIS</vt:lpstr>
      <vt:lpstr>PowerPoint Presentation</vt:lpstr>
      <vt:lpstr>PowerPoint Presentation</vt:lpstr>
      <vt:lpstr>TREATMENT</vt:lpstr>
      <vt:lpstr>PowerPoint Presentation</vt:lpstr>
      <vt:lpstr>PowerPoint Presentation</vt:lpstr>
      <vt:lpstr>Acute painful crisis</vt:lpstr>
      <vt:lpstr>PowerPoint Presentation</vt:lpstr>
      <vt:lpstr>PowerPoint Presentation</vt:lpstr>
      <vt:lpstr>PowerPoint Presentation</vt:lpstr>
      <vt:lpstr>Acute chest syndrome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5-azacytidine</vt:lpstr>
      <vt:lpstr>Bone marrow transplant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SICKLE CELL SYNDROMES</dc:title>
  <dc:creator>akhil suresh</dc:creator>
  <cp:lastModifiedBy>Unknown User</cp:lastModifiedBy>
  <cp:revision>8</cp:revision>
  <dcterms:created xsi:type="dcterms:W3CDTF">2022-04-19T13:51:02Z</dcterms:created>
  <dcterms:modified xsi:type="dcterms:W3CDTF">2022-04-20T15:55:45Z</dcterms:modified>
</cp:coreProperties>
</file>