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5" r:id="rId10"/>
    <p:sldId id="266" r:id="rId11"/>
    <p:sldId id="268" r:id="rId12"/>
    <p:sldId id="264" r:id="rId13"/>
    <p:sldId id="269" r:id="rId14"/>
    <p:sldId id="267"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5" r:id="rId30"/>
    <p:sldId id="284" r:id="rId31"/>
    <p:sldId id="286" r:id="rId32"/>
    <p:sldId id="287" r:id="rId33"/>
    <p:sldId id="288" r:id="rId34"/>
    <p:sldId id="289" r:id="rId35"/>
    <p:sldId id="290" r:id="rId36"/>
    <p:sldId id="291"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3" r:id="rId57"/>
    <p:sldId id="312" r:id="rId58"/>
    <p:sldId id="314" r:id="rId59"/>
    <p:sldId id="315" r:id="rId60"/>
    <p:sldId id="318" r:id="rId61"/>
    <p:sldId id="316" r:id="rId62"/>
    <p:sldId id="317" r:id="rId63"/>
    <p:sldId id="319" r:id="rId64"/>
    <p:sldId id="320" r:id="rId65"/>
    <p:sldId id="321" r:id="rId66"/>
    <p:sldId id="322" r:id="rId67"/>
    <p:sldId id="323" r:id="rId68"/>
    <p:sldId id="324" r:id="rId69"/>
    <p:sldId id="325" r:id="rId7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0" d="100"/>
          <a:sy n="80" d="100"/>
        </p:scale>
        <p:origin x="10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6/29/2022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6/29/2022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6/29/2022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6/29/2022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6/29/2022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952F3-5F32-B12F-5C46-BD3E7389E7DE}"/>
              </a:ext>
            </a:extLst>
          </p:cNvPr>
          <p:cNvSpPr>
            <a:spLocks noGrp="1"/>
          </p:cNvSpPr>
          <p:nvPr>
            <p:ph type="ctrTitle"/>
          </p:nvPr>
        </p:nvSpPr>
        <p:spPr/>
        <p:txBody>
          <a:bodyPr/>
          <a:lstStyle/>
          <a:p>
            <a:r>
              <a:rPr lang="en-US" dirty="0"/>
              <a:t>Seizures &amp; Epilepsy</a:t>
            </a:r>
            <a:endParaRPr lang="en-IN" dirty="0"/>
          </a:p>
        </p:txBody>
      </p:sp>
      <p:sp>
        <p:nvSpPr>
          <p:cNvPr id="3" name="Subtitle 2">
            <a:extLst>
              <a:ext uri="{FF2B5EF4-FFF2-40B4-BE49-F238E27FC236}">
                <a16:creationId xmlns:a16="http://schemas.microsoft.com/office/drawing/2014/main" id="{CF6F5BD3-D16F-4B92-93CF-C6C6D91CF143}"/>
              </a:ext>
            </a:extLst>
          </p:cNvPr>
          <p:cNvSpPr>
            <a:spLocks noGrp="1"/>
          </p:cNvSpPr>
          <p:nvPr>
            <p:ph type="subTitle" idx="1"/>
          </p:nvPr>
        </p:nvSpPr>
        <p:spPr/>
        <p:txBody>
          <a:bodyPr/>
          <a:lstStyle/>
          <a:p>
            <a:r>
              <a:rPr lang="en-US" dirty="0"/>
              <a:t>Dr </a:t>
            </a:r>
            <a:r>
              <a:rPr lang="en-US"/>
              <a:t>Maria George</a:t>
            </a:r>
            <a:endParaRPr lang="en-IN"/>
          </a:p>
        </p:txBody>
      </p:sp>
    </p:spTree>
    <p:extLst>
      <p:ext uri="{BB962C8B-B14F-4D97-AF65-F5344CB8AC3E}">
        <p14:creationId xmlns:p14="http://schemas.microsoft.com/office/powerpoint/2010/main" val="140744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2C6E1-D353-C8D0-DB16-B5F78DC62A14}"/>
              </a:ext>
            </a:extLst>
          </p:cNvPr>
          <p:cNvSpPr>
            <a:spLocks noGrp="1"/>
          </p:cNvSpPr>
          <p:nvPr>
            <p:ph type="title"/>
          </p:nvPr>
        </p:nvSpPr>
        <p:spPr/>
        <p:txBody>
          <a:bodyPr/>
          <a:lstStyle/>
          <a:p>
            <a:r>
              <a:rPr lang="en-US" dirty="0"/>
              <a:t>Introduction </a:t>
            </a:r>
            <a:endParaRPr lang="en-IN" dirty="0"/>
          </a:p>
        </p:txBody>
      </p:sp>
      <p:sp>
        <p:nvSpPr>
          <p:cNvPr id="3" name="Content Placeholder 2">
            <a:extLst>
              <a:ext uri="{FF2B5EF4-FFF2-40B4-BE49-F238E27FC236}">
                <a16:creationId xmlns:a16="http://schemas.microsoft.com/office/drawing/2014/main" id="{88BE71BE-4307-7B68-92C7-5A37F1AA96BF}"/>
              </a:ext>
            </a:extLst>
          </p:cNvPr>
          <p:cNvSpPr>
            <a:spLocks noGrp="1"/>
          </p:cNvSpPr>
          <p:nvPr>
            <p:ph idx="1"/>
          </p:nvPr>
        </p:nvSpPr>
        <p:spPr/>
        <p:txBody>
          <a:bodyPr>
            <a:normAutofit/>
          </a:bodyPr>
          <a:lstStyle/>
          <a:p>
            <a:r>
              <a:rPr lang="en-US" sz="2000" dirty="0"/>
              <a:t>Definition :</a:t>
            </a:r>
          </a:p>
          <a:p>
            <a:r>
              <a:rPr lang="en-US" sz="2000" b="1" dirty="0"/>
              <a:t>SEIZURE </a:t>
            </a:r>
            <a:r>
              <a:rPr lang="en-US" sz="2000" dirty="0"/>
              <a:t>: transient occurrence of signs or symptoms due to abnormal excessive hypersynchronous firing from an aggregate of neurons</a:t>
            </a:r>
          </a:p>
          <a:p>
            <a:endParaRPr lang="en-US" sz="2000" dirty="0"/>
          </a:p>
          <a:p>
            <a:r>
              <a:rPr lang="en-US" sz="2000" b="1" dirty="0"/>
              <a:t>EPILEPSY: </a:t>
            </a:r>
            <a:r>
              <a:rPr lang="en-US" sz="2000" dirty="0"/>
              <a:t>disorder of the brain characterized by an enduring predisposition to epileptic seizures.</a:t>
            </a:r>
            <a:endParaRPr lang="en-IN" sz="2000" b="1" dirty="0"/>
          </a:p>
        </p:txBody>
      </p:sp>
    </p:spTree>
    <p:extLst>
      <p:ext uri="{BB962C8B-B14F-4D97-AF65-F5344CB8AC3E}">
        <p14:creationId xmlns:p14="http://schemas.microsoft.com/office/powerpoint/2010/main" val="2184179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4CA28-E736-BB11-D55C-64760016753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20829F1-9377-F97C-4BFC-D6E89142185C}"/>
              </a:ext>
            </a:extLst>
          </p:cNvPr>
          <p:cNvSpPr>
            <a:spLocks noGrp="1"/>
          </p:cNvSpPr>
          <p:nvPr>
            <p:ph idx="1"/>
          </p:nvPr>
        </p:nvSpPr>
        <p:spPr/>
        <p:txBody>
          <a:bodyPr>
            <a:normAutofit/>
          </a:bodyPr>
          <a:lstStyle/>
          <a:p>
            <a:r>
              <a:rPr lang="en-US" sz="2000" dirty="0"/>
              <a:t>Epilepsy is said to occur when either of the following is present :</a:t>
            </a:r>
          </a:p>
          <a:p>
            <a:pPr>
              <a:buFont typeface="+mj-lt"/>
              <a:buAutoNum type="arabicPeriod"/>
            </a:pPr>
            <a:r>
              <a:rPr lang="en-US" sz="2000" dirty="0"/>
              <a:t>2 unprovoked seizures occurring more than 24 hours apart</a:t>
            </a:r>
          </a:p>
          <a:p>
            <a:pPr>
              <a:buFont typeface="+mj-lt"/>
              <a:buAutoNum type="arabicPeriod"/>
            </a:pPr>
            <a:r>
              <a:rPr lang="en-US" sz="2000" dirty="0"/>
              <a:t>1 unprovoked seizure and a probability of further seizures similar to general recurrence risk after 2 unprovoked seizures ( </a:t>
            </a:r>
            <a:r>
              <a:rPr lang="en-US" sz="2000" dirty="0" err="1"/>
              <a:t>eg</a:t>
            </a:r>
            <a:r>
              <a:rPr lang="en-US" sz="2000" dirty="0"/>
              <a:t> ≥ 60% ) occurring over next 10 years</a:t>
            </a:r>
          </a:p>
          <a:p>
            <a:pPr>
              <a:buFont typeface="+mj-lt"/>
              <a:buAutoNum type="arabicPeriod"/>
            </a:pPr>
            <a:r>
              <a:rPr lang="en-US" sz="2000" dirty="0"/>
              <a:t>Diagnosis of an epilepsy syndrome</a:t>
            </a:r>
          </a:p>
          <a:p>
            <a:pPr marL="0" indent="0">
              <a:buNone/>
            </a:pPr>
            <a:r>
              <a:rPr lang="en-US" sz="2000" dirty="0"/>
              <a:t>Incidence of epilepsy : 0.3 to 0.5%</a:t>
            </a:r>
            <a:endParaRPr lang="en-IN" sz="2000" dirty="0"/>
          </a:p>
        </p:txBody>
      </p:sp>
    </p:spTree>
    <p:extLst>
      <p:ext uri="{BB962C8B-B14F-4D97-AF65-F5344CB8AC3E}">
        <p14:creationId xmlns:p14="http://schemas.microsoft.com/office/powerpoint/2010/main" val="1573295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0C2BA-3872-DE3D-44C6-DAA553449706}"/>
              </a:ext>
            </a:extLst>
          </p:cNvPr>
          <p:cNvSpPr>
            <a:spLocks noGrp="1"/>
          </p:cNvSpPr>
          <p:nvPr>
            <p:ph type="title"/>
          </p:nvPr>
        </p:nvSpPr>
        <p:spPr/>
        <p:txBody>
          <a:bodyPr/>
          <a:lstStyle/>
          <a:p>
            <a:r>
              <a:rPr lang="en-US" dirty="0"/>
              <a:t>Classification </a:t>
            </a:r>
            <a:endParaRPr lang="en-IN" dirty="0"/>
          </a:p>
        </p:txBody>
      </p:sp>
      <p:sp>
        <p:nvSpPr>
          <p:cNvPr id="3" name="Content Placeholder 2">
            <a:extLst>
              <a:ext uri="{FF2B5EF4-FFF2-40B4-BE49-F238E27FC236}">
                <a16:creationId xmlns:a16="http://schemas.microsoft.com/office/drawing/2014/main" id="{AC22A540-6E2E-0D76-DCA4-29A1384F3A93}"/>
              </a:ext>
            </a:extLst>
          </p:cNvPr>
          <p:cNvSpPr>
            <a:spLocks noGrp="1"/>
          </p:cNvSpPr>
          <p:nvPr>
            <p:ph idx="1"/>
          </p:nvPr>
        </p:nvSpPr>
        <p:spPr/>
        <p:txBody>
          <a:bodyPr>
            <a:normAutofit/>
          </a:bodyPr>
          <a:lstStyle/>
          <a:p>
            <a:r>
              <a:rPr lang="en-US" sz="2000" dirty="0"/>
              <a:t>Based on onset </a:t>
            </a:r>
          </a:p>
          <a:p>
            <a:pPr>
              <a:buFont typeface="+mj-lt"/>
              <a:buAutoNum type="arabicPeriod"/>
            </a:pPr>
            <a:r>
              <a:rPr lang="en-US" sz="2000" dirty="0"/>
              <a:t>Focal onset</a:t>
            </a:r>
          </a:p>
          <a:p>
            <a:pPr>
              <a:buFont typeface="+mj-lt"/>
              <a:buAutoNum type="arabicPeriod"/>
            </a:pPr>
            <a:r>
              <a:rPr lang="en-US" sz="2000" dirty="0"/>
              <a:t>Generalized onset</a:t>
            </a:r>
          </a:p>
          <a:p>
            <a:pPr>
              <a:buFont typeface="+mj-lt"/>
              <a:buAutoNum type="arabicPeriod"/>
            </a:pPr>
            <a:r>
              <a:rPr lang="en-US" sz="2000" dirty="0"/>
              <a:t>Unknown onset</a:t>
            </a:r>
            <a:endParaRPr lang="en-IN" sz="2000" dirty="0"/>
          </a:p>
        </p:txBody>
      </p:sp>
    </p:spTree>
    <p:extLst>
      <p:ext uri="{BB962C8B-B14F-4D97-AF65-F5344CB8AC3E}">
        <p14:creationId xmlns:p14="http://schemas.microsoft.com/office/powerpoint/2010/main" val="4013871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99581-39A0-38BE-C76B-EB3CF45932CB}"/>
              </a:ext>
            </a:extLst>
          </p:cNvPr>
          <p:cNvSpPr>
            <a:spLocks noGrp="1"/>
          </p:cNvSpPr>
          <p:nvPr>
            <p:ph type="title"/>
          </p:nvPr>
        </p:nvSpPr>
        <p:spPr/>
        <p:txBody>
          <a:bodyPr>
            <a:normAutofit fontScale="90000"/>
          </a:bodyPr>
          <a:lstStyle/>
          <a:p>
            <a:r>
              <a:rPr lang="en-US" dirty="0"/>
              <a:t>Focal onset seizures</a:t>
            </a:r>
            <a:br>
              <a:rPr lang="en-US" dirty="0"/>
            </a:br>
            <a:br>
              <a:rPr lang="en-US" dirty="0"/>
            </a:br>
            <a:r>
              <a:rPr lang="en-US" sz="2200" dirty="0">
                <a:solidFill>
                  <a:schemeClr val="tx1"/>
                </a:solidFill>
              </a:rPr>
              <a:t>Originates within networks limited to one brain region - 2 types </a:t>
            </a:r>
            <a:br>
              <a:rPr lang="en-US" sz="2200" dirty="0">
                <a:solidFill>
                  <a:schemeClr val="tx1"/>
                </a:solidFill>
              </a:rPr>
            </a:br>
            <a:endParaRPr lang="en-IN" sz="2200" dirty="0">
              <a:solidFill>
                <a:schemeClr val="tx1"/>
              </a:solidFill>
            </a:endParaRPr>
          </a:p>
        </p:txBody>
      </p:sp>
      <p:sp>
        <p:nvSpPr>
          <p:cNvPr id="8" name="Text Placeholder 7">
            <a:extLst>
              <a:ext uri="{FF2B5EF4-FFF2-40B4-BE49-F238E27FC236}">
                <a16:creationId xmlns:a16="http://schemas.microsoft.com/office/drawing/2014/main" id="{2CCA6F5C-5107-5C6B-3A35-63D284DA0880}"/>
              </a:ext>
            </a:extLst>
          </p:cNvPr>
          <p:cNvSpPr>
            <a:spLocks noGrp="1"/>
          </p:cNvSpPr>
          <p:nvPr>
            <p:ph idx="1"/>
          </p:nvPr>
        </p:nvSpPr>
        <p:spPr>
          <a:xfrm>
            <a:off x="677334" y="3011378"/>
            <a:ext cx="8596668" cy="2021797"/>
          </a:xfrm>
        </p:spPr>
        <p:txBody>
          <a:bodyPr>
            <a:normAutofit/>
          </a:bodyPr>
          <a:lstStyle/>
          <a:p>
            <a:r>
              <a:rPr lang="en-US" sz="2000" dirty="0"/>
              <a:t>Intact awareness</a:t>
            </a:r>
          </a:p>
          <a:p>
            <a:pPr marL="0" indent="0">
              <a:buNone/>
            </a:pPr>
            <a:endParaRPr lang="en-US" sz="2000" dirty="0"/>
          </a:p>
          <a:p>
            <a:r>
              <a:rPr lang="en-US" sz="2000" dirty="0"/>
              <a:t>Impaired awareness</a:t>
            </a:r>
            <a:endParaRPr lang="en-IN" sz="2000" dirty="0"/>
          </a:p>
        </p:txBody>
      </p:sp>
    </p:spTree>
    <p:extLst>
      <p:ext uri="{BB962C8B-B14F-4D97-AF65-F5344CB8AC3E}">
        <p14:creationId xmlns:p14="http://schemas.microsoft.com/office/powerpoint/2010/main" val="1540375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944A5-C35E-ABA3-9A5D-05F0D451C4E9}"/>
              </a:ext>
            </a:extLst>
          </p:cNvPr>
          <p:cNvSpPr>
            <a:spLocks noGrp="1"/>
          </p:cNvSpPr>
          <p:nvPr>
            <p:ph type="title"/>
          </p:nvPr>
        </p:nvSpPr>
        <p:spPr/>
        <p:txBody>
          <a:bodyPr/>
          <a:lstStyle/>
          <a:p>
            <a:r>
              <a:rPr lang="en-US" dirty="0"/>
              <a:t>Focal seizures with intact awareness</a:t>
            </a:r>
            <a:endParaRPr lang="en-IN" dirty="0"/>
          </a:p>
        </p:txBody>
      </p:sp>
      <p:sp>
        <p:nvSpPr>
          <p:cNvPr id="3" name="Content Placeholder 2">
            <a:extLst>
              <a:ext uri="{FF2B5EF4-FFF2-40B4-BE49-F238E27FC236}">
                <a16:creationId xmlns:a16="http://schemas.microsoft.com/office/drawing/2014/main" id="{5C7E3ED7-42EB-3CC4-56F9-44576130E718}"/>
              </a:ext>
            </a:extLst>
          </p:cNvPr>
          <p:cNvSpPr>
            <a:spLocks noGrp="1"/>
          </p:cNvSpPr>
          <p:nvPr>
            <p:ph idx="1"/>
          </p:nvPr>
        </p:nvSpPr>
        <p:spPr/>
        <p:txBody>
          <a:bodyPr>
            <a:normAutofit/>
          </a:bodyPr>
          <a:lstStyle/>
          <a:p>
            <a:pPr>
              <a:buFont typeface="+mj-lt"/>
              <a:buAutoNum type="arabicPeriod"/>
            </a:pPr>
            <a:r>
              <a:rPr lang="en-US" sz="2000" dirty="0"/>
              <a:t>Motor</a:t>
            </a:r>
          </a:p>
          <a:p>
            <a:pPr>
              <a:buFont typeface="+mj-lt"/>
              <a:buAutoNum type="arabicPeriod"/>
            </a:pPr>
            <a:r>
              <a:rPr lang="en-US" sz="2000" dirty="0"/>
              <a:t>Non motor</a:t>
            </a:r>
          </a:p>
          <a:p>
            <a:r>
              <a:rPr lang="en-US" sz="2000" dirty="0"/>
              <a:t>Somatic sensation – </a:t>
            </a:r>
            <a:r>
              <a:rPr lang="en-US" sz="2000" dirty="0" err="1"/>
              <a:t>paraesthesia</a:t>
            </a:r>
            <a:endParaRPr lang="en-US" sz="2000" dirty="0"/>
          </a:p>
          <a:p>
            <a:r>
              <a:rPr lang="en-US" sz="2000" dirty="0"/>
              <a:t>Visual – flashing light, hallucination</a:t>
            </a:r>
          </a:p>
          <a:p>
            <a:r>
              <a:rPr lang="en-US" sz="2000" dirty="0"/>
              <a:t>equilibrium – sensation of falling/vertigo</a:t>
            </a:r>
          </a:p>
          <a:p>
            <a:r>
              <a:rPr lang="en-US" sz="2000" dirty="0"/>
              <a:t>Autonomic function – flushing, sweating, piloerection</a:t>
            </a:r>
            <a:endParaRPr lang="en-IN" sz="2000" dirty="0"/>
          </a:p>
        </p:txBody>
      </p:sp>
    </p:spTree>
    <p:extLst>
      <p:ext uri="{BB962C8B-B14F-4D97-AF65-F5344CB8AC3E}">
        <p14:creationId xmlns:p14="http://schemas.microsoft.com/office/powerpoint/2010/main" val="2316123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704E6-438C-B29F-8368-4AD35D33388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0B7B067-B850-C259-1BD5-8F15EA875014}"/>
              </a:ext>
            </a:extLst>
          </p:cNvPr>
          <p:cNvSpPr>
            <a:spLocks noGrp="1"/>
          </p:cNvSpPr>
          <p:nvPr>
            <p:ph idx="1"/>
          </p:nvPr>
        </p:nvSpPr>
        <p:spPr/>
        <p:txBody>
          <a:bodyPr>
            <a:normAutofit/>
          </a:bodyPr>
          <a:lstStyle/>
          <a:p>
            <a:r>
              <a:rPr lang="en-US" sz="2000" dirty="0"/>
              <a:t>3 features</a:t>
            </a:r>
          </a:p>
          <a:p>
            <a:pPr algn="l"/>
            <a:endParaRPr lang="en-IN" sz="2000" b="0" i="0" u="none" strike="noStrike" baseline="0" dirty="0">
              <a:solidFill>
                <a:srgbClr val="000000"/>
              </a:solidFill>
            </a:endParaRPr>
          </a:p>
          <a:p>
            <a:pPr algn="just">
              <a:buFont typeface="+mj-lt"/>
              <a:buAutoNum type="arabicPeriod"/>
            </a:pPr>
            <a:r>
              <a:rPr lang="en-US" sz="2000" dirty="0"/>
              <a:t>Jacksonian march - </a:t>
            </a:r>
            <a:r>
              <a:rPr lang="en-US" sz="2000" b="0" i="0" u="none" strike="noStrike" baseline="0" dirty="0"/>
              <a:t>the abnormal motor movements may begin in a very restricted region such as the fingers and gradually progress to include a larger portion of the extremity. </a:t>
            </a:r>
          </a:p>
          <a:p>
            <a:pPr algn="just">
              <a:buFont typeface="+mj-lt"/>
              <a:buAutoNum type="arabicPeriod"/>
            </a:pPr>
            <a:r>
              <a:rPr lang="en-US" sz="2000" dirty="0" err="1"/>
              <a:t>Todds</a:t>
            </a:r>
            <a:r>
              <a:rPr lang="en-US" sz="2000" dirty="0"/>
              <a:t> paresis – localized paresis for minutes to many hours in involved region following seizure</a:t>
            </a:r>
          </a:p>
          <a:p>
            <a:pPr algn="just">
              <a:buFont typeface="+mj-lt"/>
              <a:buAutoNum type="arabicPeriod"/>
            </a:pPr>
            <a:r>
              <a:rPr lang="en-US" sz="2000" dirty="0"/>
              <a:t>Epilepsy </a:t>
            </a:r>
            <a:r>
              <a:rPr lang="en-US" sz="2000" dirty="0" err="1"/>
              <a:t>partialis</a:t>
            </a:r>
            <a:r>
              <a:rPr lang="en-US" sz="2000" dirty="0"/>
              <a:t> continua – seizures continuing for hours or days</a:t>
            </a:r>
            <a:endParaRPr lang="en-IN" sz="2000" dirty="0"/>
          </a:p>
        </p:txBody>
      </p:sp>
    </p:spTree>
    <p:extLst>
      <p:ext uri="{BB962C8B-B14F-4D97-AF65-F5344CB8AC3E}">
        <p14:creationId xmlns:p14="http://schemas.microsoft.com/office/powerpoint/2010/main" val="3586158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BCE5E-F1F0-2536-C7C4-2B0E98F892C1}"/>
              </a:ext>
            </a:extLst>
          </p:cNvPr>
          <p:cNvSpPr>
            <a:spLocks noGrp="1"/>
          </p:cNvSpPr>
          <p:nvPr>
            <p:ph type="title"/>
          </p:nvPr>
        </p:nvSpPr>
        <p:spPr/>
        <p:txBody>
          <a:bodyPr/>
          <a:lstStyle/>
          <a:p>
            <a:r>
              <a:rPr lang="en-US" dirty="0"/>
              <a:t>Focal seizures with impaired awareness</a:t>
            </a:r>
            <a:endParaRPr lang="en-IN" dirty="0"/>
          </a:p>
        </p:txBody>
      </p:sp>
      <p:sp>
        <p:nvSpPr>
          <p:cNvPr id="3" name="Content Placeholder 2">
            <a:extLst>
              <a:ext uri="{FF2B5EF4-FFF2-40B4-BE49-F238E27FC236}">
                <a16:creationId xmlns:a16="http://schemas.microsoft.com/office/drawing/2014/main" id="{12E2CBD8-402A-C3AF-8C11-E461E1DA5CC3}"/>
              </a:ext>
            </a:extLst>
          </p:cNvPr>
          <p:cNvSpPr>
            <a:spLocks noGrp="1"/>
          </p:cNvSpPr>
          <p:nvPr>
            <p:ph idx="1"/>
          </p:nvPr>
        </p:nvSpPr>
        <p:spPr/>
        <p:txBody>
          <a:bodyPr>
            <a:normAutofit/>
          </a:bodyPr>
          <a:lstStyle/>
          <a:p>
            <a:pPr>
              <a:buFont typeface="+mj-lt"/>
              <a:buAutoNum type="arabicPeriod"/>
            </a:pPr>
            <a:r>
              <a:rPr lang="en-US" sz="2000" dirty="0"/>
              <a:t>Aura </a:t>
            </a:r>
          </a:p>
          <a:p>
            <a:pPr>
              <a:buFont typeface="+mj-lt"/>
              <a:buAutoNum type="arabicPeriod"/>
            </a:pPr>
            <a:r>
              <a:rPr lang="en-IN" sz="2000" dirty="0"/>
              <a:t>Arrest – characterised by motionless stare</a:t>
            </a:r>
          </a:p>
          <a:p>
            <a:pPr algn="l">
              <a:buFont typeface="+mj-lt"/>
              <a:buAutoNum type="arabicPeriod"/>
            </a:pPr>
            <a:r>
              <a:rPr lang="en-IN" sz="2000" dirty="0"/>
              <a:t>Automatism - </a:t>
            </a:r>
            <a:r>
              <a:rPr lang="en-IN" sz="2000" dirty="0">
                <a:solidFill>
                  <a:srgbClr val="000000"/>
                </a:solidFill>
              </a:rPr>
              <a:t>i</a:t>
            </a:r>
            <a:r>
              <a:rPr lang="en-IN" sz="2000" b="0" i="0" u="none" strike="noStrike" baseline="0" dirty="0"/>
              <a:t>nvoluntary, automatic behaviours like lip smacking chewing</a:t>
            </a:r>
          </a:p>
          <a:p>
            <a:pPr algn="l">
              <a:buFont typeface="+mj-lt"/>
              <a:buAutoNum type="arabicPeriod"/>
            </a:pPr>
            <a:r>
              <a:rPr lang="en-IN" sz="2000" dirty="0"/>
              <a:t>Amnesia – due to post ictal inhibition of cortical region most involved in seizure</a:t>
            </a:r>
          </a:p>
          <a:p>
            <a:r>
              <a:rPr lang="en-IN" sz="2000" dirty="0"/>
              <a:t>Focal seizures can progress to generalised seizures</a:t>
            </a:r>
          </a:p>
        </p:txBody>
      </p:sp>
    </p:spTree>
    <p:extLst>
      <p:ext uri="{BB962C8B-B14F-4D97-AF65-F5344CB8AC3E}">
        <p14:creationId xmlns:p14="http://schemas.microsoft.com/office/powerpoint/2010/main" val="3619567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31938-9451-C23D-AB64-926CFB582017}"/>
              </a:ext>
            </a:extLst>
          </p:cNvPr>
          <p:cNvSpPr>
            <a:spLocks noGrp="1"/>
          </p:cNvSpPr>
          <p:nvPr>
            <p:ph type="title"/>
          </p:nvPr>
        </p:nvSpPr>
        <p:spPr/>
        <p:txBody>
          <a:bodyPr/>
          <a:lstStyle/>
          <a:p>
            <a:r>
              <a:rPr lang="en-US" dirty="0" err="1"/>
              <a:t>Generalised</a:t>
            </a:r>
            <a:r>
              <a:rPr lang="en-US" dirty="0"/>
              <a:t> seizures</a:t>
            </a:r>
            <a:endParaRPr lang="en-IN" dirty="0"/>
          </a:p>
        </p:txBody>
      </p:sp>
      <p:sp>
        <p:nvSpPr>
          <p:cNvPr id="3" name="Content Placeholder 2">
            <a:extLst>
              <a:ext uri="{FF2B5EF4-FFF2-40B4-BE49-F238E27FC236}">
                <a16:creationId xmlns:a16="http://schemas.microsoft.com/office/drawing/2014/main" id="{4334DA8B-1CCF-2CBB-A46E-F13644BA33F9}"/>
              </a:ext>
            </a:extLst>
          </p:cNvPr>
          <p:cNvSpPr>
            <a:spLocks noGrp="1"/>
          </p:cNvSpPr>
          <p:nvPr>
            <p:ph idx="1"/>
          </p:nvPr>
        </p:nvSpPr>
        <p:spPr/>
        <p:txBody>
          <a:bodyPr>
            <a:normAutofit/>
          </a:bodyPr>
          <a:lstStyle/>
          <a:p>
            <a:r>
              <a:rPr lang="en-US" sz="2000" dirty="0"/>
              <a:t>Arise within and rapidly engage networks distributed across both cerebral hemispheres</a:t>
            </a:r>
          </a:p>
          <a:p>
            <a:r>
              <a:rPr lang="en-US" sz="2000" dirty="0"/>
              <a:t>2 types </a:t>
            </a:r>
          </a:p>
          <a:p>
            <a:pPr>
              <a:buFont typeface="+mj-lt"/>
              <a:buAutoNum type="arabicPeriod"/>
            </a:pPr>
            <a:r>
              <a:rPr lang="en-US" sz="2000" dirty="0"/>
              <a:t>Motor </a:t>
            </a:r>
          </a:p>
          <a:p>
            <a:pPr>
              <a:buFont typeface="+mj-lt"/>
              <a:buAutoNum type="arabicPeriod"/>
            </a:pPr>
            <a:r>
              <a:rPr lang="en-US" sz="2000" dirty="0"/>
              <a:t>Non motor</a:t>
            </a:r>
            <a:endParaRPr lang="en-IN" sz="2000" dirty="0"/>
          </a:p>
        </p:txBody>
      </p:sp>
    </p:spTree>
    <p:extLst>
      <p:ext uri="{BB962C8B-B14F-4D97-AF65-F5344CB8AC3E}">
        <p14:creationId xmlns:p14="http://schemas.microsoft.com/office/powerpoint/2010/main" val="851663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C67C1-9298-094E-D1D6-F63006DE6C13}"/>
              </a:ext>
            </a:extLst>
          </p:cNvPr>
          <p:cNvSpPr>
            <a:spLocks noGrp="1"/>
          </p:cNvSpPr>
          <p:nvPr>
            <p:ph type="title"/>
          </p:nvPr>
        </p:nvSpPr>
        <p:spPr>
          <a:xfrm>
            <a:off x="677334" y="609600"/>
            <a:ext cx="8596668" cy="1084028"/>
          </a:xfrm>
        </p:spPr>
        <p:txBody>
          <a:bodyPr/>
          <a:lstStyle/>
          <a:p>
            <a:r>
              <a:rPr lang="en-US" dirty="0"/>
              <a:t>Motor </a:t>
            </a:r>
            <a:endParaRPr lang="en-IN" dirty="0"/>
          </a:p>
        </p:txBody>
      </p:sp>
      <p:sp>
        <p:nvSpPr>
          <p:cNvPr id="3" name="Content Placeholder 2">
            <a:extLst>
              <a:ext uri="{FF2B5EF4-FFF2-40B4-BE49-F238E27FC236}">
                <a16:creationId xmlns:a16="http://schemas.microsoft.com/office/drawing/2014/main" id="{23301FE2-D55B-593D-2150-8D4F28C614E3}"/>
              </a:ext>
            </a:extLst>
          </p:cNvPr>
          <p:cNvSpPr>
            <a:spLocks noGrp="1"/>
          </p:cNvSpPr>
          <p:nvPr>
            <p:ph idx="1"/>
          </p:nvPr>
        </p:nvSpPr>
        <p:spPr>
          <a:xfrm>
            <a:off x="677334" y="1622066"/>
            <a:ext cx="10001268" cy="4913905"/>
          </a:xfrm>
        </p:spPr>
        <p:txBody>
          <a:bodyPr>
            <a:normAutofit/>
          </a:bodyPr>
          <a:lstStyle/>
          <a:p>
            <a:r>
              <a:rPr lang="en-US" sz="2400" b="1" dirty="0">
                <a:solidFill>
                  <a:schemeClr val="accent1">
                    <a:lumMod val="50000"/>
                  </a:schemeClr>
                </a:solidFill>
              </a:rPr>
              <a:t>1.Generalized tonic clonic seizures </a:t>
            </a:r>
          </a:p>
          <a:p>
            <a:r>
              <a:rPr lang="en-US" sz="2000" dirty="0">
                <a:solidFill>
                  <a:schemeClr val="tx1"/>
                </a:solidFill>
              </a:rPr>
              <a:t>Most common</a:t>
            </a:r>
          </a:p>
          <a:p>
            <a:r>
              <a:rPr lang="en-US" sz="2000" dirty="0">
                <a:solidFill>
                  <a:schemeClr val="tx1"/>
                </a:solidFill>
              </a:rPr>
              <a:t>Approximately 10% of all patients with epilepsy</a:t>
            </a:r>
          </a:p>
          <a:p>
            <a:endParaRPr lang="en-US" sz="2000" dirty="0">
              <a:solidFill>
                <a:schemeClr val="tx1"/>
              </a:solidFill>
            </a:endParaRPr>
          </a:p>
          <a:p>
            <a:r>
              <a:rPr lang="en-US" sz="2000" dirty="0">
                <a:solidFill>
                  <a:schemeClr val="tx1"/>
                </a:solidFill>
              </a:rPr>
              <a:t>1. </a:t>
            </a:r>
            <a:r>
              <a:rPr lang="en-US" sz="2000" b="1" dirty="0" err="1">
                <a:solidFill>
                  <a:schemeClr val="tx1"/>
                </a:solidFill>
              </a:rPr>
              <a:t>Premonitary</a:t>
            </a:r>
            <a:r>
              <a:rPr lang="en-US" sz="2000" b="1" dirty="0">
                <a:solidFill>
                  <a:schemeClr val="tx1"/>
                </a:solidFill>
              </a:rPr>
              <a:t> symptoms </a:t>
            </a:r>
          </a:p>
          <a:p>
            <a:r>
              <a:rPr lang="en-US" sz="2000" dirty="0">
                <a:solidFill>
                  <a:schemeClr val="tx1"/>
                </a:solidFill>
              </a:rPr>
              <a:t>2. </a:t>
            </a:r>
            <a:r>
              <a:rPr lang="en-US" sz="2000" b="1" dirty="0">
                <a:solidFill>
                  <a:schemeClr val="tx1"/>
                </a:solidFill>
              </a:rPr>
              <a:t>Phase of tonic contraction </a:t>
            </a:r>
            <a:r>
              <a:rPr lang="en-US" sz="2000" dirty="0">
                <a:solidFill>
                  <a:schemeClr val="tx1"/>
                </a:solidFill>
              </a:rPr>
              <a:t>: lasting 10 to 20s</a:t>
            </a:r>
          </a:p>
          <a:p>
            <a:r>
              <a:rPr lang="en-US" sz="2000" dirty="0">
                <a:solidFill>
                  <a:schemeClr val="tx1"/>
                </a:solidFill>
              </a:rPr>
              <a:t>EEG : progressive increase in generalized low voltage activity followed by generalized high amplitude </a:t>
            </a:r>
            <a:r>
              <a:rPr lang="en-US" sz="2000" dirty="0" err="1">
                <a:solidFill>
                  <a:schemeClr val="tx1"/>
                </a:solidFill>
              </a:rPr>
              <a:t>polyspike</a:t>
            </a:r>
            <a:r>
              <a:rPr lang="en-US" sz="2000" dirty="0">
                <a:solidFill>
                  <a:schemeClr val="tx1"/>
                </a:solidFill>
              </a:rPr>
              <a:t> discharge</a:t>
            </a:r>
          </a:p>
        </p:txBody>
      </p:sp>
    </p:spTree>
    <p:extLst>
      <p:ext uri="{BB962C8B-B14F-4D97-AF65-F5344CB8AC3E}">
        <p14:creationId xmlns:p14="http://schemas.microsoft.com/office/powerpoint/2010/main" val="909365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289B5-1FB3-D4FD-E087-A1592C0AFB5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8216BD7-FA1C-98CB-D281-606E5ECFF8FE}"/>
              </a:ext>
            </a:extLst>
          </p:cNvPr>
          <p:cNvSpPr>
            <a:spLocks noGrp="1"/>
          </p:cNvSpPr>
          <p:nvPr>
            <p:ph idx="1"/>
          </p:nvPr>
        </p:nvSpPr>
        <p:spPr/>
        <p:txBody>
          <a:bodyPr/>
          <a:lstStyle/>
          <a:p>
            <a:r>
              <a:rPr lang="en-US" sz="2000" dirty="0">
                <a:solidFill>
                  <a:schemeClr val="tx1"/>
                </a:solidFill>
              </a:rPr>
              <a:t>3</a:t>
            </a:r>
            <a:r>
              <a:rPr lang="en-US" sz="2000" b="1" dirty="0">
                <a:solidFill>
                  <a:schemeClr val="tx1"/>
                </a:solidFill>
              </a:rPr>
              <a:t>. Clonic phase </a:t>
            </a:r>
            <a:r>
              <a:rPr lang="en-US" sz="2000" dirty="0">
                <a:solidFill>
                  <a:schemeClr val="tx1"/>
                </a:solidFill>
              </a:rPr>
              <a:t>: 1 min – due to superimposition of periods of relaxation onto the tonic muscle contraction</a:t>
            </a:r>
          </a:p>
          <a:p>
            <a:r>
              <a:rPr lang="en-US" sz="2000" dirty="0">
                <a:solidFill>
                  <a:schemeClr val="tx1"/>
                </a:solidFill>
              </a:rPr>
              <a:t>EEG : high amplitude activity is interrupted by slow waves – spike and slow wave pattern</a:t>
            </a:r>
          </a:p>
          <a:p>
            <a:r>
              <a:rPr lang="en-US" sz="2000" dirty="0">
                <a:solidFill>
                  <a:schemeClr val="tx1"/>
                </a:solidFill>
              </a:rPr>
              <a:t>4. </a:t>
            </a:r>
            <a:r>
              <a:rPr lang="en-US" sz="2000" b="1" dirty="0">
                <a:solidFill>
                  <a:schemeClr val="tx1"/>
                </a:solidFill>
              </a:rPr>
              <a:t>Post ictal </a:t>
            </a:r>
            <a:r>
              <a:rPr lang="en-US" sz="2000" dirty="0">
                <a:solidFill>
                  <a:schemeClr val="tx1"/>
                </a:solidFill>
              </a:rPr>
              <a:t>: muscle flaccidity, unresponsiveness, bowel and bladder incontinence</a:t>
            </a:r>
          </a:p>
          <a:p>
            <a:r>
              <a:rPr lang="en-US" sz="2000" dirty="0">
                <a:solidFill>
                  <a:schemeClr val="tx1"/>
                </a:solidFill>
              </a:rPr>
              <a:t>Prolonged in patients with underlying </a:t>
            </a:r>
            <a:r>
              <a:rPr lang="en-US" sz="2000" dirty="0" err="1">
                <a:solidFill>
                  <a:schemeClr val="tx1"/>
                </a:solidFill>
              </a:rPr>
              <a:t>cns</a:t>
            </a:r>
            <a:r>
              <a:rPr lang="en-US" sz="2000" dirty="0">
                <a:solidFill>
                  <a:schemeClr val="tx1"/>
                </a:solidFill>
              </a:rPr>
              <a:t> disease</a:t>
            </a:r>
            <a:endParaRPr lang="en-IN" sz="2000" dirty="0">
              <a:solidFill>
                <a:schemeClr val="tx1"/>
              </a:solidFill>
            </a:endParaRPr>
          </a:p>
          <a:p>
            <a:endParaRPr lang="en-IN" dirty="0"/>
          </a:p>
        </p:txBody>
      </p:sp>
    </p:spTree>
    <p:extLst>
      <p:ext uri="{BB962C8B-B14F-4D97-AF65-F5344CB8AC3E}">
        <p14:creationId xmlns:p14="http://schemas.microsoft.com/office/powerpoint/2010/main" val="1330693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D4D3CE-422F-2ABB-FD11-66D85FA51858}"/>
              </a:ext>
            </a:extLst>
          </p:cNvPr>
          <p:cNvSpPr>
            <a:spLocks noGrp="1"/>
          </p:cNvSpPr>
          <p:nvPr>
            <p:ph idx="1"/>
          </p:nvPr>
        </p:nvSpPr>
        <p:spPr>
          <a:xfrm>
            <a:off x="596347" y="1248356"/>
            <a:ext cx="8992925" cy="4953661"/>
          </a:xfrm>
        </p:spPr>
        <p:txBody>
          <a:bodyPr>
            <a:normAutofit/>
          </a:bodyPr>
          <a:lstStyle/>
          <a:p>
            <a:r>
              <a:rPr lang="en-US" sz="2400" b="1" dirty="0">
                <a:solidFill>
                  <a:schemeClr val="accent1">
                    <a:lumMod val="50000"/>
                  </a:schemeClr>
                </a:solidFill>
              </a:rPr>
              <a:t>2. Clonic seizures</a:t>
            </a:r>
          </a:p>
          <a:p>
            <a:r>
              <a:rPr lang="en-US" sz="2400" b="1" dirty="0">
                <a:solidFill>
                  <a:schemeClr val="accent1">
                    <a:lumMod val="50000"/>
                  </a:schemeClr>
                </a:solidFill>
              </a:rPr>
              <a:t>3. Tonic seizures</a:t>
            </a:r>
          </a:p>
          <a:p>
            <a:r>
              <a:rPr lang="en-US" sz="2400" b="1" dirty="0">
                <a:solidFill>
                  <a:schemeClr val="accent1">
                    <a:lumMod val="50000"/>
                  </a:schemeClr>
                </a:solidFill>
              </a:rPr>
              <a:t>4. Atonic seizures : </a:t>
            </a:r>
          </a:p>
          <a:p>
            <a:r>
              <a:rPr lang="en-US" sz="2000" b="0" i="0" u="none" strike="noStrike" baseline="0" dirty="0"/>
              <a:t>characterized by sudden loss of postural muscle tone lasting 1–2s.</a:t>
            </a:r>
          </a:p>
          <a:p>
            <a:pPr algn="just"/>
            <a:r>
              <a:rPr lang="en-US" sz="2000" b="0" i="0" u="none" strike="noStrike" baseline="0" dirty="0"/>
              <a:t> Consciousness is briefly impaired, but there is usually no postictal confusion</a:t>
            </a:r>
          </a:p>
          <a:p>
            <a:pPr algn="just"/>
            <a:r>
              <a:rPr lang="en-US" sz="2000" b="0" i="0" u="none" strike="noStrike" baseline="0" dirty="0"/>
              <a:t> </a:t>
            </a:r>
            <a:r>
              <a:rPr lang="en-US" sz="2000" b="1" i="0" u="none" strike="noStrike" baseline="0" dirty="0"/>
              <a:t>EEG:</a:t>
            </a:r>
            <a:r>
              <a:rPr lang="en-US" sz="2000" b="0" i="0" u="none" strike="noStrike" baseline="0" dirty="0"/>
              <a:t> shows brief, generalized spike-and-wave discharges followed immediately by diffuse slow waves that correlate with the loss of muscle tone.</a:t>
            </a:r>
          </a:p>
          <a:p>
            <a:pPr algn="just"/>
            <a:r>
              <a:rPr lang="en-US" sz="2000" b="0" i="0" u="none" strike="noStrike" baseline="0" dirty="0"/>
              <a:t>usually seen in association with known epilepsy syndromes. </a:t>
            </a:r>
            <a:endParaRPr lang="en-US" sz="2000" dirty="0"/>
          </a:p>
        </p:txBody>
      </p:sp>
    </p:spTree>
    <p:extLst>
      <p:ext uri="{BB962C8B-B14F-4D97-AF65-F5344CB8AC3E}">
        <p14:creationId xmlns:p14="http://schemas.microsoft.com/office/powerpoint/2010/main" val="1671075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E3141-EA9D-D41C-87B2-FBF93DD4DE9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53CADC4-7923-0187-E203-B38448790375}"/>
              </a:ext>
            </a:extLst>
          </p:cNvPr>
          <p:cNvSpPr>
            <a:spLocks noGrp="1"/>
          </p:cNvSpPr>
          <p:nvPr>
            <p:ph idx="1"/>
          </p:nvPr>
        </p:nvSpPr>
        <p:spPr/>
        <p:txBody>
          <a:bodyPr/>
          <a:lstStyle/>
          <a:p>
            <a:r>
              <a:rPr lang="en-IN" sz="2600" b="1" dirty="0">
                <a:solidFill>
                  <a:schemeClr val="accent1">
                    <a:lumMod val="50000"/>
                  </a:schemeClr>
                </a:solidFill>
              </a:rPr>
              <a:t>5. Myoclonic seizures</a:t>
            </a:r>
          </a:p>
          <a:p>
            <a:r>
              <a:rPr lang="en-US" sz="2000" dirty="0"/>
              <a:t>S</a:t>
            </a:r>
            <a:r>
              <a:rPr lang="en-US" sz="2000" b="0" i="0" u="none" strike="noStrike" baseline="0" dirty="0"/>
              <a:t>udden and brief muscle contraction that may involve one part of the body or the entire body</a:t>
            </a:r>
          </a:p>
          <a:p>
            <a:pPr algn="just"/>
            <a:r>
              <a:rPr lang="en-US" sz="2000" b="1" i="0" u="none" strike="noStrike" baseline="0" dirty="0"/>
              <a:t>EEG:</a:t>
            </a:r>
            <a:r>
              <a:rPr lang="en-US" sz="2000" b="0" i="0" u="none" strike="noStrike" baseline="0" dirty="0"/>
              <a:t> shows bilaterally synchronous spike-and-slow-wave discharges immediately prior to the movement and muscle artifact associated with the myoclonus.</a:t>
            </a:r>
          </a:p>
          <a:p>
            <a:pPr algn="just"/>
            <a:r>
              <a:rPr lang="en-US" sz="2000" b="0" i="0" u="none" strike="noStrike" baseline="0" dirty="0"/>
              <a:t>Predominant feature of juvenile myoclonic epilepsy (JME). </a:t>
            </a:r>
            <a:endParaRPr lang="en-IN" sz="2000" dirty="0"/>
          </a:p>
          <a:p>
            <a:endParaRPr lang="en-IN" dirty="0"/>
          </a:p>
        </p:txBody>
      </p:sp>
    </p:spTree>
    <p:extLst>
      <p:ext uri="{BB962C8B-B14F-4D97-AF65-F5344CB8AC3E}">
        <p14:creationId xmlns:p14="http://schemas.microsoft.com/office/powerpoint/2010/main" val="3027496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74D241-7B0E-EB55-BE07-2FE12AA11ED7}"/>
              </a:ext>
            </a:extLst>
          </p:cNvPr>
          <p:cNvSpPr>
            <a:spLocks noGrp="1"/>
          </p:cNvSpPr>
          <p:nvPr>
            <p:ph idx="1"/>
          </p:nvPr>
        </p:nvSpPr>
        <p:spPr>
          <a:xfrm>
            <a:off x="667908" y="1520687"/>
            <a:ext cx="8558385" cy="3816625"/>
          </a:xfrm>
        </p:spPr>
        <p:txBody>
          <a:bodyPr/>
          <a:lstStyle/>
          <a:p>
            <a:r>
              <a:rPr lang="en-US" sz="2400" b="1" dirty="0">
                <a:solidFill>
                  <a:schemeClr val="accent1">
                    <a:lumMod val="50000"/>
                  </a:schemeClr>
                </a:solidFill>
              </a:rPr>
              <a:t>6. Epileptic spasms :</a:t>
            </a:r>
          </a:p>
          <a:p>
            <a:pPr algn="l"/>
            <a:endParaRPr lang="en-IN" sz="1800" b="0" i="0" u="none" strike="noStrike" baseline="0" dirty="0">
              <a:solidFill>
                <a:srgbClr val="000000"/>
              </a:solidFill>
              <a:latin typeface="Palatino LT Std"/>
            </a:endParaRPr>
          </a:p>
          <a:p>
            <a:pPr algn="just"/>
            <a:r>
              <a:rPr lang="en-US" sz="2000" dirty="0"/>
              <a:t>C</a:t>
            </a:r>
            <a:r>
              <a:rPr lang="en-US" sz="2000" b="0" i="0" u="none" strike="noStrike" baseline="0" dirty="0"/>
              <a:t>haracterized by a briefly sustained flexion or extension of predominantly proximal muscles, including truncal muscles.</a:t>
            </a:r>
          </a:p>
          <a:p>
            <a:pPr algn="just"/>
            <a:r>
              <a:rPr lang="en-US" sz="2000" b="1" i="0" u="none" strike="noStrike" baseline="0" dirty="0"/>
              <a:t>EEG</a:t>
            </a:r>
            <a:r>
              <a:rPr lang="en-US" sz="2000" b="0" i="0" u="none" strike="noStrike" baseline="0" dirty="0"/>
              <a:t> usually shows hypsarrhythmia, which consist of diffuse, giant slow waves with a chaotic background of irregular, multifocal spikes and sharp waves. During the clinical spasm, there is a marked suppression of the EEG background (the “</a:t>
            </a:r>
            <a:r>
              <a:rPr lang="en-US" sz="2000" b="0" i="0" u="none" strike="noStrike" baseline="0" dirty="0" err="1"/>
              <a:t>electrodecremental</a:t>
            </a:r>
            <a:r>
              <a:rPr lang="en-US" sz="2000" b="0" i="0" u="none" strike="noStrike" baseline="0" dirty="0"/>
              <a:t> response”).</a:t>
            </a:r>
          </a:p>
        </p:txBody>
      </p:sp>
    </p:spTree>
    <p:extLst>
      <p:ext uri="{BB962C8B-B14F-4D97-AF65-F5344CB8AC3E}">
        <p14:creationId xmlns:p14="http://schemas.microsoft.com/office/powerpoint/2010/main" val="120981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B7A7A-D3D2-B2B2-B578-FC3108200C1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F6FCCAF-FF32-DE66-F410-78ED68D04888}"/>
              </a:ext>
            </a:extLst>
          </p:cNvPr>
          <p:cNvSpPr>
            <a:spLocks noGrp="1"/>
          </p:cNvSpPr>
          <p:nvPr>
            <p:ph idx="1"/>
          </p:nvPr>
        </p:nvSpPr>
        <p:spPr/>
        <p:txBody>
          <a:bodyPr/>
          <a:lstStyle/>
          <a:p>
            <a:pPr algn="just"/>
            <a:r>
              <a:rPr lang="en-US" sz="2000" b="0" i="0" u="none" strike="noStrike" baseline="0" dirty="0"/>
              <a:t>The electromyogram </a:t>
            </a:r>
            <a:r>
              <a:rPr lang="en-US" sz="2000" b="1" i="0" u="none" strike="noStrike" baseline="0" dirty="0"/>
              <a:t>(EMG) </a:t>
            </a:r>
            <a:r>
              <a:rPr lang="en-US" sz="2000" b="0" i="0" u="none" strike="noStrike" baseline="0" dirty="0"/>
              <a:t>also reveals a characteristic rhomboid pattern that may help distinguish spasms from brief tonic and myoclonic seizures. </a:t>
            </a:r>
          </a:p>
          <a:p>
            <a:pPr algn="just"/>
            <a:r>
              <a:rPr lang="en-US" sz="2000" b="0" i="0" u="none" strike="noStrike" baseline="0" dirty="0"/>
              <a:t>Epileptic spasms occur predominantly in infants and likely result from differences in neuronal function and connectivity in the immature versus mature CNS </a:t>
            </a:r>
            <a:endParaRPr lang="en-IN" sz="2000" dirty="0"/>
          </a:p>
          <a:p>
            <a:endParaRPr lang="en-IN" dirty="0"/>
          </a:p>
        </p:txBody>
      </p:sp>
    </p:spTree>
    <p:extLst>
      <p:ext uri="{BB962C8B-B14F-4D97-AF65-F5344CB8AC3E}">
        <p14:creationId xmlns:p14="http://schemas.microsoft.com/office/powerpoint/2010/main" val="2650100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2A52D1-3038-FB98-5FAD-14460F248CBB}"/>
              </a:ext>
            </a:extLst>
          </p:cNvPr>
          <p:cNvSpPr>
            <a:spLocks noGrp="1"/>
          </p:cNvSpPr>
          <p:nvPr>
            <p:ph type="title"/>
          </p:nvPr>
        </p:nvSpPr>
        <p:spPr>
          <a:xfrm>
            <a:off x="677334" y="609600"/>
            <a:ext cx="8596668" cy="1084028"/>
          </a:xfrm>
        </p:spPr>
        <p:txBody>
          <a:bodyPr>
            <a:normAutofit/>
          </a:bodyPr>
          <a:lstStyle/>
          <a:p>
            <a:r>
              <a:rPr lang="en-US" sz="2800" dirty="0"/>
              <a:t>Non motor seizures – absence seizures</a:t>
            </a:r>
            <a:endParaRPr lang="en-IN" sz="2800" dirty="0"/>
          </a:p>
        </p:txBody>
      </p:sp>
      <p:sp>
        <p:nvSpPr>
          <p:cNvPr id="5" name="Text Placeholder 4">
            <a:extLst>
              <a:ext uri="{FF2B5EF4-FFF2-40B4-BE49-F238E27FC236}">
                <a16:creationId xmlns:a16="http://schemas.microsoft.com/office/drawing/2014/main" id="{0A971A24-1F36-F0B5-4286-BDE3C05A66EB}"/>
              </a:ext>
            </a:extLst>
          </p:cNvPr>
          <p:cNvSpPr>
            <a:spLocks noGrp="1"/>
          </p:cNvSpPr>
          <p:nvPr>
            <p:ph type="body" idx="1"/>
          </p:nvPr>
        </p:nvSpPr>
        <p:spPr>
          <a:xfrm>
            <a:off x="675745" y="1749287"/>
            <a:ext cx="4185623" cy="715617"/>
          </a:xfrm>
        </p:spPr>
        <p:txBody>
          <a:bodyPr/>
          <a:lstStyle/>
          <a:p>
            <a:r>
              <a:rPr lang="en-US" dirty="0"/>
              <a:t>Typical </a:t>
            </a:r>
            <a:endParaRPr lang="en-IN" dirty="0"/>
          </a:p>
        </p:txBody>
      </p:sp>
      <p:sp>
        <p:nvSpPr>
          <p:cNvPr id="6" name="Content Placeholder 5">
            <a:extLst>
              <a:ext uri="{FF2B5EF4-FFF2-40B4-BE49-F238E27FC236}">
                <a16:creationId xmlns:a16="http://schemas.microsoft.com/office/drawing/2014/main" id="{9EAD32A3-75E1-F9B5-DC5D-4540F21BC6C2}"/>
              </a:ext>
            </a:extLst>
          </p:cNvPr>
          <p:cNvSpPr>
            <a:spLocks noGrp="1"/>
          </p:cNvSpPr>
          <p:nvPr>
            <p:ph sz="half" idx="2"/>
          </p:nvPr>
        </p:nvSpPr>
        <p:spPr/>
        <p:txBody>
          <a:bodyPr>
            <a:normAutofit/>
          </a:bodyPr>
          <a:lstStyle/>
          <a:p>
            <a:pPr algn="just"/>
            <a:r>
              <a:rPr lang="en-US" sz="2000" dirty="0"/>
              <a:t>C</a:t>
            </a:r>
            <a:r>
              <a:rPr lang="en-US" sz="2000" b="0" i="0" u="none" strike="noStrike" baseline="0" dirty="0"/>
              <a:t>haracterized by sudden, brief lapses of consciousness without loss of postural control.</a:t>
            </a:r>
          </a:p>
          <a:p>
            <a:pPr algn="just"/>
            <a:r>
              <a:rPr lang="en-US" sz="2000" dirty="0"/>
              <a:t>L</a:t>
            </a:r>
            <a:r>
              <a:rPr lang="en-US" sz="2000" b="0" i="0" u="none" strike="noStrike" baseline="0" dirty="0"/>
              <a:t>asts for only seconds</a:t>
            </a:r>
          </a:p>
          <a:p>
            <a:pPr algn="just"/>
            <a:r>
              <a:rPr lang="en-US" sz="2000" b="0" i="0" u="none" strike="noStrike" baseline="0" dirty="0"/>
              <a:t>no postictal confusion</a:t>
            </a:r>
          </a:p>
          <a:p>
            <a:pPr algn="just"/>
            <a:r>
              <a:rPr lang="en-US" sz="2000" b="0" i="0" u="none" strike="noStrike" baseline="0" dirty="0"/>
              <a:t>Rapid </a:t>
            </a:r>
            <a:r>
              <a:rPr lang="en-US" sz="2000" dirty="0"/>
              <a:t>onset and offset</a:t>
            </a:r>
            <a:endParaRPr lang="en-US" sz="2000" b="0" i="0" u="none" strike="noStrike" baseline="0" dirty="0"/>
          </a:p>
        </p:txBody>
      </p:sp>
      <p:sp>
        <p:nvSpPr>
          <p:cNvPr id="7" name="Text Placeholder 6">
            <a:extLst>
              <a:ext uri="{FF2B5EF4-FFF2-40B4-BE49-F238E27FC236}">
                <a16:creationId xmlns:a16="http://schemas.microsoft.com/office/drawing/2014/main" id="{91B1C892-0ED0-618A-56D0-169AF83747F7}"/>
              </a:ext>
            </a:extLst>
          </p:cNvPr>
          <p:cNvSpPr>
            <a:spLocks noGrp="1"/>
          </p:cNvSpPr>
          <p:nvPr>
            <p:ph type="body" sz="quarter" idx="3"/>
          </p:nvPr>
        </p:nvSpPr>
        <p:spPr>
          <a:xfrm>
            <a:off x="5088378" y="1749287"/>
            <a:ext cx="4185623" cy="715617"/>
          </a:xfrm>
        </p:spPr>
        <p:txBody>
          <a:bodyPr/>
          <a:lstStyle/>
          <a:p>
            <a:r>
              <a:rPr lang="en-US" dirty="0"/>
              <a:t>Atypical </a:t>
            </a:r>
            <a:endParaRPr lang="en-IN" dirty="0"/>
          </a:p>
        </p:txBody>
      </p:sp>
      <p:sp>
        <p:nvSpPr>
          <p:cNvPr id="8" name="Content Placeholder 7">
            <a:extLst>
              <a:ext uri="{FF2B5EF4-FFF2-40B4-BE49-F238E27FC236}">
                <a16:creationId xmlns:a16="http://schemas.microsoft.com/office/drawing/2014/main" id="{8DDEA6B1-194A-AD16-AD11-AA6FFAB84E52}"/>
              </a:ext>
            </a:extLst>
          </p:cNvPr>
          <p:cNvSpPr>
            <a:spLocks noGrp="1"/>
          </p:cNvSpPr>
          <p:nvPr>
            <p:ph sz="quarter" idx="4"/>
          </p:nvPr>
        </p:nvSpPr>
        <p:spPr/>
        <p:txBody>
          <a:bodyPr>
            <a:normAutofit/>
          </a:bodyPr>
          <a:lstStyle/>
          <a:p>
            <a:r>
              <a:rPr lang="en-US" sz="2000" dirty="0"/>
              <a:t>Loss of consciousness is of longer duration</a:t>
            </a:r>
          </a:p>
          <a:p>
            <a:endParaRPr lang="en-US" sz="2000" dirty="0"/>
          </a:p>
          <a:p>
            <a:endParaRPr lang="en-US" sz="2000" dirty="0"/>
          </a:p>
          <a:p>
            <a:endParaRPr lang="en-US" sz="2000" dirty="0"/>
          </a:p>
          <a:p>
            <a:r>
              <a:rPr lang="en-US" sz="2000" dirty="0"/>
              <a:t>Slow onset and offset</a:t>
            </a:r>
            <a:endParaRPr lang="en-IN" sz="2000" dirty="0"/>
          </a:p>
        </p:txBody>
      </p:sp>
    </p:spTree>
    <p:extLst>
      <p:ext uri="{BB962C8B-B14F-4D97-AF65-F5344CB8AC3E}">
        <p14:creationId xmlns:p14="http://schemas.microsoft.com/office/powerpoint/2010/main" val="3338754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FB5677D-45B1-DEB9-2C58-B0D43D336726}"/>
              </a:ext>
            </a:extLst>
          </p:cNvPr>
          <p:cNvSpPr>
            <a:spLocks noGrp="1"/>
          </p:cNvSpPr>
          <p:nvPr>
            <p:ph type="title"/>
          </p:nvPr>
        </p:nvSpPr>
        <p:spPr/>
        <p:txBody>
          <a:bodyPr/>
          <a:lstStyle/>
          <a:p>
            <a:endParaRPr lang="en-IN"/>
          </a:p>
        </p:txBody>
      </p:sp>
      <p:sp>
        <p:nvSpPr>
          <p:cNvPr id="8" name="Text Placeholder 7">
            <a:extLst>
              <a:ext uri="{FF2B5EF4-FFF2-40B4-BE49-F238E27FC236}">
                <a16:creationId xmlns:a16="http://schemas.microsoft.com/office/drawing/2014/main" id="{F3CC6FFE-AB4C-E342-456E-E4BCD8A460B4}"/>
              </a:ext>
            </a:extLst>
          </p:cNvPr>
          <p:cNvSpPr>
            <a:spLocks noGrp="1"/>
          </p:cNvSpPr>
          <p:nvPr>
            <p:ph type="body" idx="1"/>
          </p:nvPr>
        </p:nvSpPr>
        <p:spPr/>
        <p:txBody>
          <a:bodyPr/>
          <a:lstStyle/>
          <a:p>
            <a:endParaRPr lang="en-IN"/>
          </a:p>
        </p:txBody>
      </p:sp>
      <p:sp>
        <p:nvSpPr>
          <p:cNvPr id="9" name="Content Placeholder 8">
            <a:extLst>
              <a:ext uri="{FF2B5EF4-FFF2-40B4-BE49-F238E27FC236}">
                <a16:creationId xmlns:a16="http://schemas.microsoft.com/office/drawing/2014/main" id="{EB6203CD-9D20-369C-FAE6-3DBC34646756}"/>
              </a:ext>
            </a:extLst>
          </p:cNvPr>
          <p:cNvSpPr>
            <a:spLocks noGrp="1"/>
          </p:cNvSpPr>
          <p:nvPr>
            <p:ph sz="half" idx="2"/>
          </p:nvPr>
        </p:nvSpPr>
        <p:spPr/>
        <p:txBody>
          <a:bodyPr>
            <a:normAutofit/>
          </a:bodyPr>
          <a:lstStyle/>
          <a:p>
            <a:pPr algn="just"/>
            <a:r>
              <a:rPr lang="en-US" sz="2000" b="0" i="0" u="none" strike="noStrike" baseline="0" dirty="0"/>
              <a:t>accompanied by subtle, bilateral motor signs such as rapid blinking of the eyelids, chewing movements, or small amplitude, clonic movements of the hands. </a:t>
            </a:r>
            <a:endParaRPr lang="en-IN" sz="2000" dirty="0"/>
          </a:p>
          <a:p>
            <a:pPr algn="just"/>
            <a:r>
              <a:rPr lang="en-US" sz="2000" b="0" i="0" u="none" strike="noStrike" baseline="0" dirty="0"/>
              <a:t>onset usually in childhood (ages 4–10 years) or early adolescence </a:t>
            </a:r>
            <a:endParaRPr lang="en-US" sz="2000" dirty="0"/>
          </a:p>
        </p:txBody>
      </p:sp>
      <p:sp>
        <p:nvSpPr>
          <p:cNvPr id="10" name="Text Placeholder 9">
            <a:extLst>
              <a:ext uri="{FF2B5EF4-FFF2-40B4-BE49-F238E27FC236}">
                <a16:creationId xmlns:a16="http://schemas.microsoft.com/office/drawing/2014/main" id="{4E11CBE3-10A8-9BF6-CC69-FBF230DE568E}"/>
              </a:ext>
            </a:extLst>
          </p:cNvPr>
          <p:cNvSpPr>
            <a:spLocks noGrp="1"/>
          </p:cNvSpPr>
          <p:nvPr>
            <p:ph type="body" sz="quarter" idx="3"/>
          </p:nvPr>
        </p:nvSpPr>
        <p:spPr/>
        <p:txBody>
          <a:bodyPr/>
          <a:lstStyle/>
          <a:p>
            <a:endParaRPr lang="en-IN"/>
          </a:p>
        </p:txBody>
      </p:sp>
      <p:sp>
        <p:nvSpPr>
          <p:cNvPr id="11" name="Content Placeholder 10">
            <a:extLst>
              <a:ext uri="{FF2B5EF4-FFF2-40B4-BE49-F238E27FC236}">
                <a16:creationId xmlns:a16="http://schemas.microsoft.com/office/drawing/2014/main" id="{9DAA2381-41D8-3F5F-9B7A-A20D39483CBC}"/>
              </a:ext>
            </a:extLst>
          </p:cNvPr>
          <p:cNvSpPr>
            <a:spLocks noGrp="1"/>
          </p:cNvSpPr>
          <p:nvPr>
            <p:ph sz="quarter" idx="4"/>
          </p:nvPr>
        </p:nvSpPr>
        <p:spPr/>
        <p:txBody>
          <a:bodyPr>
            <a:normAutofit/>
          </a:bodyPr>
          <a:lstStyle/>
          <a:p>
            <a:r>
              <a:rPr lang="en-US" sz="2000" dirty="0"/>
              <a:t>More obvious motor signs with focal/lateralizing features</a:t>
            </a:r>
          </a:p>
          <a:p>
            <a:r>
              <a:rPr lang="en-US" sz="2000" dirty="0"/>
              <a:t>Associated with structural abnormality of brain</a:t>
            </a:r>
          </a:p>
          <a:p>
            <a:r>
              <a:rPr lang="en-US" sz="2000" dirty="0"/>
              <a:t>Less responsive to AED</a:t>
            </a:r>
            <a:endParaRPr lang="en-IN" sz="2000" dirty="0"/>
          </a:p>
        </p:txBody>
      </p:sp>
    </p:spTree>
    <p:extLst>
      <p:ext uri="{BB962C8B-B14F-4D97-AF65-F5344CB8AC3E}">
        <p14:creationId xmlns:p14="http://schemas.microsoft.com/office/powerpoint/2010/main" val="3968765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C6409-78FE-7862-7CF3-EE471146C5A0}"/>
              </a:ext>
            </a:extLst>
          </p:cNvPr>
          <p:cNvSpPr>
            <a:spLocks noGrp="1"/>
          </p:cNvSpPr>
          <p:nvPr>
            <p:ph type="title"/>
          </p:nvPr>
        </p:nvSpPr>
        <p:spPr/>
        <p:txBody>
          <a:bodyPr/>
          <a:lstStyle/>
          <a:p>
            <a:endParaRPr lang="en-IN"/>
          </a:p>
        </p:txBody>
      </p:sp>
      <p:sp>
        <p:nvSpPr>
          <p:cNvPr id="3" name="Text Placeholder 2">
            <a:extLst>
              <a:ext uri="{FF2B5EF4-FFF2-40B4-BE49-F238E27FC236}">
                <a16:creationId xmlns:a16="http://schemas.microsoft.com/office/drawing/2014/main" id="{0AA76DB6-30FD-1A20-AFD8-A58B09860DAB}"/>
              </a:ext>
            </a:extLst>
          </p:cNvPr>
          <p:cNvSpPr>
            <a:spLocks noGrp="1"/>
          </p:cNvSpPr>
          <p:nvPr>
            <p:ph type="body" idx="1"/>
          </p:nvPr>
        </p:nvSpPr>
        <p:spPr/>
        <p:txBody>
          <a:bodyPr/>
          <a:lstStyle/>
          <a:p>
            <a:endParaRPr lang="en-IN"/>
          </a:p>
        </p:txBody>
      </p:sp>
      <p:sp>
        <p:nvSpPr>
          <p:cNvPr id="4" name="Content Placeholder 3">
            <a:extLst>
              <a:ext uri="{FF2B5EF4-FFF2-40B4-BE49-F238E27FC236}">
                <a16:creationId xmlns:a16="http://schemas.microsoft.com/office/drawing/2014/main" id="{267C42AD-CB1A-7E3E-FA0A-1E705A61EFAA}"/>
              </a:ext>
            </a:extLst>
          </p:cNvPr>
          <p:cNvSpPr>
            <a:spLocks noGrp="1"/>
          </p:cNvSpPr>
          <p:nvPr>
            <p:ph sz="half" idx="2"/>
          </p:nvPr>
        </p:nvSpPr>
        <p:spPr/>
        <p:txBody>
          <a:bodyPr>
            <a:normAutofit/>
          </a:bodyPr>
          <a:lstStyle/>
          <a:p>
            <a:pPr algn="just"/>
            <a:r>
              <a:rPr lang="en-US" sz="2000" b="0" i="0" u="none" strike="noStrike" baseline="0" dirty="0"/>
              <a:t>main seizure type in 15–20% of children with epilepsy.</a:t>
            </a:r>
          </a:p>
          <a:p>
            <a:pPr algn="just"/>
            <a:r>
              <a:rPr lang="en-US" sz="2000" b="0" i="0" u="none" strike="noStrike" baseline="0" dirty="0"/>
              <a:t>occurs hundreds of times per day </a:t>
            </a:r>
          </a:p>
          <a:p>
            <a:pPr algn="just"/>
            <a:r>
              <a:rPr lang="en-US" sz="2000" dirty="0"/>
              <a:t>EEG : </a:t>
            </a:r>
            <a:r>
              <a:rPr lang="en-US" sz="2000" b="0" i="0" u="none" strike="noStrike" baseline="0" dirty="0"/>
              <a:t>generalized, symmetric, 3-Hz spike-and-slow-wave discharges that begins and ends suddenly, superimposed on a normal EEG background. </a:t>
            </a:r>
            <a:endParaRPr lang="en-IN" sz="2000" dirty="0"/>
          </a:p>
        </p:txBody>
      </p:sp>
      <p:sp>
        <p:nvSpPr>
          <p:cNvPr id="5" name="Text Placeholder 4">
            <a:extLst>
              <a:ext uri="{FF2B5EF4-FFF2-40B4-BE49-F238E27FC236}">
                <a16:creationId xmlns:a16="http://schemas.microsoft.com/office/drawing/2014/main" id="{07E9B4A6-013E-C3AA-59E3-5B68C9D184AB}"/>
              </a:ext>
            </a:extLst>
          </p:cNvPr>
          <p:cNvSpPr>
            <a:spLocks noGrp="1"/>
          </p:cNvSpPr>
          <p:nvPr>
            <p:ph type="body" sz="quarter" idx="3"/>
          </p:nvPr>
        </p:nvSpPr>
        <p:spPr/>
        <p:txBody>
          <a:bodyPr/>
          <a:lstStyle/>
          <a:p>
            <a:endParaRPr lang="en-IN"/>
          </a:p>
        </p:txBody>
      </p:sp>
      <p:sp>
        <p:nvSpPr>
          <p:cNvPr id="6" name="Content Placeholder 5">
            <a:extLst>
              <a:ext uri="{FF2B5EF4-FFF2-40B4-BE49-F238E27FC236}">
                <a16:creationId xmlns:a16="http://schemas.microsoft.com/office/drawing/2014/main" id="{FB335E14-CAC7-6593-9916-371FE1CCBD49}"/>
              </a:ext>
            </a:extLst>
          </p:cNvPr>
          <p:cNvSpPr>
            <a:spLocks noGrp="1"/>
          </p:cNvSpPr>
          <p:nvPr>
            <p:ph sz="quarter" idx="4"/>
          </p:nvPr>
        </p:nvSpPr>
        <p:spPr/>
        <p:txBody>
          <a:bodyPr>
            <a:normAutofit/>
          </a:bodyPr>
          <a:lstStyle/>
          <a:p>
            <a:r>
              <a:rPr lang="en-US" sz="2000" dirty="0"/>
              <a:t>EEG : generalized slow spike and slow wave pattern with a frequency less than 2.5Hz</a:t>
            </a:r>
            <a:endParaRPr lang="en-IN" sz="2000" dirty="0"/>
          </a:p>
        </p:txBody>
      </p:sp>
    </p:spTree>
    <p:extLst>
      <p:ext uri="{BB962C8B-B14F-4D97-AF65-F5344CB8AC3E}">
        <p14:creationId xmlns:p14="http://schemas.microsoft.com/office/powerpoint/2010/main" val="3365266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023E4FF-C7F7-EFA3-342C-C13B2C3BC4E0}"/>
              </a:ext>
            </a:extLst>
          </p:cNvPr>
          <p:cNvSpPr>
            <a:spLocks noGrp="1"/>
          </p:cNvSpPr>
          <p:nvPr>
            <p:ph type="title"/>
          </p:nvPr>
        </p:nvSpPr>
        <p:spPr/>
        <p:txBody>
          <a:bodyPr/>
          <a:lstStyle/>
          <a:p>
            <a:r>
              <a:rPr lang="en-US" dirty="0"/>
              <a:t>Epilepsy syndromes </a:t>
            </a:r>
            <a:endParaRPr lang="en-IN" dirty="0"/>
          </a:p>
        </p:txBody>
      </p:sp>
      <p:sp>
        <p:nvSpPr>
          <p:cNvPr id="8" name="Content Placeholder 7">
            <a:extLst>
              <a:ext uri="{FF2B5EF4-FFF2-40B4-BE49-F238E27FC236}">
                <a16:creationId xmlns:a16="http://schemas.microsoft.com/office/drawing/2014/main" id="{C8A1803A-44BF-8246-C0B3-47FC377BA39B}"/>
              </a:ext>
            </a:extLst>
          </p:cNvPr>
          <p:cNvSpPr>
            <a:spLocks noGrp="1"/>
          </p:cNvSpPr>
          <p:nvPr>
            <p:ph idx="1"/>
          </p:nvPr>
        </p:nvSpPr>
        <p:spPr>
          <a:xfrm>
            <a:off x="677334" y="2534300"/>
            <a:ext cx="8522325" cy="2912343"/>
          </a:xfrm>
        </p:spPr>
        <p:txBody>
          <a:bodyPr/>
          <a:lstStyle/>
          <a:p>
            <a:pPr algn="l"/>
            <a:endParaRPr lang="en-IN" sz="1800" b="0" i="0" u="none" strike="noStrike" baseline="0" dirty="0">
              <a:solidFill>
                <a:srgbClr val="000000"/>
              </a:solidFill>
              <a:latin typeface="Palatino LT Std"/>
            </a:endParaRPr>
          </a:p>
          <a:p>
            <a:pPr algn="just"/>
            <a:r>
              <a:rPr lang="en-US" sz="2000" b="0" i="0" u="none" strike="noStrike" baseline="0" dirty="0"/>
              <a:t>Epilepsy syndromes are disorders in which epilepsy is a predominant feature, and there is sufficient evidence (e.g., through clinical, EEG, radiologic, or genetic observations) to suggest a common underlying mechanism </a:t>
            </a:r>
            <a:endParaRPr lang="en-IN" sz="2000" dirty="0"/>
          </a:p>
        </p:txBody>
      </p:sp>
    </p:spTree>
    <p:extLst>
      <p:ext uri="{BB962C8B-B14F-4D97-AF65-F5344CB8AC3E}">
        <p14:creationId xmlns:p14="http://schemas.microsoft.com/office/powerpoint/2010/main" val="36919841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A3013-1E0E-938F-E510-4F8A7945CEAE}"/>
              </a:ext>
            </a:extLst>
          </p:cNvPr>
          <p:cNvSpPr>
            <a:spLocks noGrp="1"/>
          </p:cNvSpPr>
          <p:nvPr>
            <p:ph type="title"/>
          </p:nvPr>
        </p:nvSpPr>
        <p:spPr/>
        <p:txBody>
          <a:bodyPr/>
          <a:lstStyle/>
          <a:p>
            <a:r>
              <a:rPr lang="en-US" dirty="0"/>
              <a:t>Juvenile </a:t>
            </a:r>
            <a:r>
              <a:rPr lang="en-US"/>
              <a:t>myoclonic epilepsy </a:t>
            </a:r>
            <a:endParaRPr lang="en-IN"/>
          </a:p>
        </p:txBody>
      </p:sp>
      <p:sp>
        <p:nvSpPr>
          <p:cNvPr id="3" name="Content Placeholder 2">
            <a:extLst>
              <a:ext uri="{FF2B5EF4-FFF2-40B4-BE49-F238E27FC236}">
                <a16:creationId xmlns:a16="http://schemas.microsoft.com/office/drawing/2014/main" id="{908872EE-5BFE-FAAE-89C4-7164EC53E7A8}"/>
              </a:ext>
            </a:extLst>
          </p:cNvPr>
          <p:cNvSpPr>
            <a:spLocks noGrp="1"/>
          </p:cNvSpPr>
          <p:nvPr>
            <p:ph idx="1"/>
          </p:nvPr>
        </p:nvSpPr>
        <p:spPr/>
        <p:txBody>
          <a:bodyPr/>
          <a:lstStyle/>
          <a:p>
            <a:pPr algn="l"/>
            <a:endParaRPr lang="en-IN" sz="1800" b="0" i="0" u="none" strike="noStrike" baseline="0" dirty="0">
              <a:solidFill>
                <a:srgbClr val="000000"/>
              </a:solidFill>
              <a:latin typeface="Palatino LT Std"/>
            </a:endParaRPr>
          </a:p>
          <a:p>
            <a:pPr algn="just"/>
            <a:r>
              <a:rPr lang="en-US" sz="2000" b="0" i="0" u="none" strike="noStrike" baseline="0" dirty="0"/>
              <a:t>generalized seizure disorder </a:t>
            </a:r>
          </a:p>
          <a:p>
            <a:pPr algn="just"/>
            <a:r>
              <a:rPr lang="en-US" sz="2000" b="0" i="0" u="none" strike="noStrike" baseline="0" dirty="0"/>
              <a:t>early adolescence </a:t>
            </a:r>
          </a:p>
          <a:p>
            <a:pPr algn="just"/>
            <a:r>
              <a:rPr lang="en-US" sz="2000" b="0" i="0" u="none" strike="noStrike" baseline="0" dirty="0"/>
              <a:t>characterized by bilateral myoclonic jerks that may be single or repetitive, more frequent in the morning after awakening and provoked by sleep deprivation. Consciousness is preserved. </a:t>
            </a:r>
          </a:p>
          <a:p>
            <a:pPr algn="just"/>
            <a:r>
              <a:rPr lang="en-US" sz="2000" dirty="0"/>
              <a:t>Can also present as </a:t>
            </a:r>
            <a:r>
              <a:rPr lang="en-US" sz="2000" dirty="0" err="1"/>
              <a:t>gtcs</a:t>
            </a:r>
            <a:r>
              <a:rPr lang="en-US" sz="2000" dirty="0"/>
              <a:t> or absence seizures</a:t>
            </a:r>
          </a:p>
          <a:p>
            <a:pPr algn="just"/>
            <a:r>
              <a:rPr lang="en-US" sz="2000" dirty="0"/>
              <a:t>Associated with family history  epilepsy, polygenic </a:t>
            </a:r>
          </a:p>
        </p:txBody>
      </p:sp>
    </p:spTree>
    <p:extLst>
      <p:ext uri="{BB962C8B-B14F-4D97-AF65-F5344CB8AC3E}">
        <p14:creationId xmlns:p14="http://schemas.microsoft.com/office/powerpoint/2010/main" val="1232388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27E06-B611-3DFB-E227-D37158624FEE}"/>
              </a:ext>
            </a:extLst>
          </p:cNvPr>
          <p:cNvSpPr>
            <a:spLocks noGrp="1"/>
          </p:cNvSpPr>
          <p:nvPr>
            <p:ph type="title"/>
          </p:nvPr>
        </p:nvSpPr>
        <p:spPr/>
        <p:txBody>
          <a:bodyPr/>
          <a:lstStyle/>
          <a:p>
            <a:r>
              <a:rPr lang="en-US" dirty="0"/>
              <a:t>Lennox-</a:t>
            </a:r>
            <a:r>
              <a:rPr lang="en-US" dirty="0" err="1"/>
              <a:t>Gastaut</a:t>
            </a:r>
            <a:r>
              <a:rPr lang="en-US" dirty="0"/>
              <a:t> Syndrome</a:t>
            </a:r>
            <a:endParaRPr lang="en-IN" dirty="0"/>
          </a:p>
        </p:txBody>
      </p:sp>
      <p:sp>
        <p:nvSpPr>
          <p:cNvPr id="3" name="Content Placeholder 2">
            <a:extLst>
              <a:ext uri="{FF2B5EF4-FFF2-40B4-BE49-F238E27FC236}">
                <a16:creationId xmlns:a16="http://schemas.microsoft.com/office/drawing/2014/main" id="{651BC4B7-6EBD-D22D-D570-9B30ADB5A7E1}"/>
              </a:ext>
            </a:extLst>
          </p:cNvPr>
          <p:cNvSpPr>
            <a:spLocks noGrp="1"/>
          </p:cNvSpPr>
          <p:nvPr>
            <p:ph idx="1"/>
          </p:nvPr>
        </p:nvSpPr>
        <p:spPr/>
        <p:txBody>
          <a:bodyPr/>
          <a:lstStyle/>
          <a:p>
            <a:pPr algn="l"/>
            <a:endParaRPr lang="en-IN" sz="1800" b="0" i="0" u="none" strike="noStrike" baseline="0" dirty="0">
              <a:solidFill>
                <a:srgbClr val="000000"/>
              </a:solidFill>
              <a:latin typeface="Palatino LT Std"/>
            </a:endParaRPr>
          </a:p>
          <a:p>
            <a:pPr algn="just">
              <a:buFont typeface="+mj-lt"/>
              <a:buAutoNum type="arabicPeriod"/>
            </a:pPr>
            <a:r>
              <a:rPr lang="en-US" sz="2000" b="0" i="0" u="none" strike="noStrike" baseline="0" dirty="0"/>
              <a:t>multiple seizure types (usually including generalized tonic-clonic, atonic, and atypical absence seizures)</a:t>
            </a:r>
          </a:p>
          <a:p>
            <a:pPr algn="just">
              <a:buFont typeface="+mj-lt"/>
              <a:buAutoNum type="arabicPeriod"/>
            </a:pPr>
            <a:r>
              <a:rPr lang="en-US" sz="2000" b="0" i="0" u="none" strike="noStrike" baseline="0" dirty="0"/>
              <a:t>EEG showing slow (&lt;3 Hz) spike-and-wave discharges and a variety of other abnormalities</a:t>
            </a:r>
          </a:p>
          <a:p>
            <a:pPr algn="just">
              <a:buFont typeface="+mj-lt"/>
              <a:buAutoNum type="arabicPeriod"/>
            </a:pPr>
            <a:r>
              <a:rPr lang="en-US" sz="2000" b="0" i="0" u="none" strike="noStrike" baseline="0" dirty="0"/>
              <a:t>impaired cognitive function in most cases</a:t>
            </a:r>
          </a:p>
          <a:p>
            <a:pPr algn="just"/>
            <a:r>
              <a:rPr lang="en-US" sz="2000" dirty="0"/>
              <a:t>Associated with CNS disease or dysfunction</a:t>
            </a:r>
            <a:endParaRPr lang="en-IN" sz="2000" dirty="0"/>
          </a:p>
        </p:txBody>
      </p:sp>
    </p:spTree>
    <p:extLst>
      <p:ext uri="{BB962C8B-B14F-4D97-AF65-F5344CB8AC3E}">
        <p14:creationId xmlns:p14="http://schemas.microsoft.com/office/powerpoint/2010/main" val="11079494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35BC2-8549-CFA8-8B43-B5F7091FD9AE}"/>
              </a:ext>
            </a:extLst>
          </p:cNvPr>
          <p:cNvSpPr>
            <a:spLocks noGrp="1"/>
          </p:cNvSpPr>
          <p:nvPr>
            <p:ph type="title"/>
          </p:nvPr>
        </p:nvSpPr>
        <p:spPr/>
        <p:txBody>
          <a:bodyPr/>
          <a:lstStyle/>
          <a:p>
            <a:r>
              <a:rPr lang="en-US" dirty="0"/>
              <a:t>Mesial temporal lobe epilepsy syndrome</a:t>
            </a:r>
            <a:endParaRPr lang="en-IN" dirty="0"/>
          </a:p>
        </p:txBody>
      </p:sp>
      <p:sp>
        <p:nvSpPr>
          <p:cNvPr id="3" name="Content Placeholder 2">
            <a:extLst>
              <a:ext uri="{FF2B5EF4-FFF2-40B4-BE49-F238E27FC236}">
                <a16:creationId xmlns:a16="http://schemas.microsoft.com/office/drawing/2014/main" id="{108ABC40-66E6-7D90-25C3-3672467B6DC3}"/>
              </a:ext>
            </a:extLst>
          </p:cNvPr>
          <p:cNvSpPr>
            <a:spLocks noGrp="1"/>
          </p:cNvSpPr>
          <p:nvPr>
            <p:ph idx="1"/>
          </p:nvPr>
        </p:nvSpPr>
        <p:spPr/>
        <p:txBody>
          <a:bodyPr/>
          <a:lstStyle/>
          <a:p>
            <a:endParaRPr lang="en-US" dirty="0"/>
          </a:p>
          <a:p>
            <a:endParaRPr lang="en-IN" dirty="0"/>
          </a:p>
        </p:txBody>
      </p:sp>
      <p:pic>
        <p:nvPicPr>
          <p:cNvPr id="5" name="Picture 4">
            <a:extLst>
              <a:ext uri="{FF2B5EF4-FFF2-40B4-BE49-F238E27FC236}">
                <a16:creationId xmlns:a16="http://schemas.microsoft.com/office/drawing/2014/main" id="{08830FDD-D7D2-3598-61E3-37A669DA6E89}"/>
              </a:ext>
            </a:extLst>
          </p:cNvPr>
          <p:cNvPicPr>
            <a:picLocks noChangeAspect="1"/>
          </p:cNvPicPr>
          <p:nvPr/>
        </p:nvPicPr>
        <p:blipFill>
          <a:blip r:embed="rId2"/>
          <a:stretch>
            <a:fillRect/>
          </a:stretch>
        </p:blipFill>
        <p:spPr>
          <a:xfrm>
            <a:off x="1359674" y="1470991"/>
            <a:ext cx="5534108" cy="5279665"/>
          </a:xfrm>
          <a:prstGeom prst="rect">
            <a:avLst/>
          </a:prstGeom>
        </p:spPr>
      </p:pic>
      <p:sp>
        <p:nvSpPr>
          <p:cNvPr id="6" name="TextBox 5">
            <a:extLst>
              <a:ext uri="{FF2B5EF4-FFF2-40B4-BE49-F238E27FC236}">
                <a16:creationId xmlns:a16="http://schemas.microsoft.com/office/drawing/2014/main" id="{C4968F11-810D-8979-B985-6ED1B5600842}"/>
              </a:ext>
            </a:extLst>
          </p:cNvPr>
          <p:cNvSpPr txBox="1"/>
          <p:nvPr/>
        </p:nvSpPr>
        <p:spPr>
          <a:xfrm>
            <a:off x="6981245" y="2791791"/>
            <a:ext cx="2130950" cy="1754326"/>
          </a:xfrm>
          <a:prstGeom prst="rect">
            <a:avLst/>
          </a:prstGeom>
          <a:noFill/>
        </p:spPr>
        <p:txBody>
          <a:bodyPr wrap="square" rtlCol="0">
            <a:spAutoFit/>
          </a:bodyPr>
          <a:lstStyle/>
          <a:p>
            <a:r>
              <a:rPr lang="en-US" dirty="0"/>
              <a:t>Most common syndrome associated with focal seizures with impaired consciousness</a:t>
            </a:r>
            <a:endParaRPr lang="en-IN" dirty="0"/>
          </a:p>
        </p:txBody>
      </p:sp>
    </p:spTree>
    <p:extLst>
      <p:ext uri="{BB962C8B-B14F-4D97-AF65-F5344CB8AC3E}">
        <p14:creationId xmlns:p14="http://schemas.microsoft.com/office/powerpoint/2010/main" val="4121410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410A1-A925-CEEA-AF54-A93BC9F59C1E}"/>
              </a:ext>
            </a:extLst>
          </p:cNvPr>
          <p:cNvSpPr>
            <a:spLocks noGrp="1"/>
          </p:cNvSpPr>
          <p:nvPr>
            <p:ph type="title"/>
          </p:nvPr>
        </p:nvSpPr>
        <p:spPr/>
        <p:txBody>
          <a:bodyPr/>
          <a:lstStyle/>
          <a:p>
            <a:r>
              <a:rPr lang="en-US" dirty="0"/>
              <a:t>Causes of seizure and epilepsy</a:t>
            </a:r>
            <a:endParaRPr lang="en-IN" dirty="0"/>
          </a:p>
        </p:txBody>
      </p:sp>
      <p:sp>
        <p:nvSpPr>
          <p:cNvPr id="3" name="Content Placeholder 2">
            <a:extLst>
              <a:ext uri="{FF2B5EF4-FFF2-40B4-BE49-F238E27FC236}">
                <a16:creationId xmlns:a16="http://schemas.microsoft.com/office/drawing/2014/main" id="{E37025B3-8BE6-CA28-D0DC-BBF2C9CE6028}"/>
              </a:ext>
            </a:extLst>
          </p:cNvPr>
          <p:cNvSpPr>
            <a:spLocks noGrp="1"/>
          </p:cNvSpPr>
          <p:nvPr>
            <p:ph idx="1"/>
          </p:nvPr>
        </p:nvSpPr>
        <p:spPr>
          <a:xfrm>
            <a:off x="677334" y="1868557"/>
            <a:ext cx="8596668" cy="4172805"/>
          </a:xfrm>
        </p:spPr>
        <p:txBody>
          <a:bodyPr>
            <a:normAutofit fontScale="92500" lnSpcReduction="20000"/>
          </a:bodyPr>
          <a:lstStyle/>
          <a:p>
            <a:pPr algn="l"/>
            <a:endParaRPr lang="en-IN" sz="1800" b="0" i="0" u="none" strike="noStrike" baseline="0" dirty="0">
              <a:solidFill>
                <a:srgbClr val="000000"/>
              </a:solidFill>
              <a:latin typeface="Palatino LT Std"/>
            </a:endParaRPr>
          </a:p>
          <a:p>
            <a:pPr algn="just"/>
            <a:r>
              <a:rPr lang="en-US" sz="2200" b="0" u="none" strike="noStrike" baseline="0" dirty="0"/>
              <a:t>Seizures are a result of a shift in the normal balance of excitation and inhibition within the CNS. </a:t>
            </a:r>
          </a:p>
          <a:p>
            <a:pPr algn="just"/>
            <a:r>
              <a:rPr lang="en-US" sz="2200" b="0" u="none" strike="noStrike" baseline="0" dirty="0"/>
              <a:t>1. The normal brain is capable of having a seizure under the appropriate circumstances, and there are differences between individuals in the susceptibility or threshold for seizures. </a:t>
            </a:r>
          </a:p>
          <a:p>
            <a:pPr algn="just"/>
            <a:endParaRPr lang="en-US" sz="2200" b="0" u="none" strike="noStrike" baseline="0" dirty="0"/>
          </a:p>
          <a:p>
            <a:pPr algn="just"/>
            <a:r>
              <a:rPr lang="en-IN" sz="2200" dirty="0"/>
              <a:t>2. There are a variety of conditions that have an extremely high likelihood of developing into a seizure : example : penetrating head trauma.</a:t>
            </a:r>
          </a:p>
          <a:p>
            <a:pPr marL="0" indent="0" algn="just">
              <a:buNone/>
            </a:pPr>
            <a:r>
              <a:rPr lang="en-IN" sz="2200" dirty="0"/>
              <a:t>Process of transformation of a normal neuronal network into one that is hyper excitable – </a:t>
            </a:r>
            <a:r>
              <a:rPr lang="en-IN" sz="2200" dirty="0" err="1"/>
              <a:t>epileptogenesis</a:t>
            </a:r>
            <a:endParaRPr lang="en-IN" sz="2200" dirty="0"/>
          </a:p>
          <a:p>
            <a:pPr algn="just"/>
            <a:r>
              <a:rPr lang="en-IN" sz="2200" dirty="0"/>
              <a:t>3. Seizures are episodic</a:t>
            </a:r>
          </a:p>
        </p:txBody>
      </p:sp>
    </p:spTree>
    <p:extLst>
      <p:ext uri="{BB962C8B-B14F-4D97-AF65-F5344CB8AC3E}">
        <p14:creationId xmlns:p14="http://schemas.microsoft.com/office/powerpoint/2010/main" val="497543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7C06D-6F3C-FFE3-93BA-8F92E36F13E8}"/>
              </a:ext>
            </a:extLst>
          </p:cNvPr>
          <p:cNvSpPr>
            <a:spLocks noGrp="1"/>
          </p:cNvSpPr>
          <p:nvPr>
            <p:ph type="title"/>
          </p:nvPr>
        </p:nvSpPr>
        <p:spPr/>
        <p:txBody>
          <a:bodyPr/>
          <a:lstStyle/>
          <a:p>
            <a:r>
              <a:rPr lang="en-US" dirty="0"/>
              <a:t>Causes of seizure</a:t>
            </a:r>
            <a:endParaRPr lang="en-IN" dirty="0"/>
          </a:p>
        </p:txBody>
      </p:sp>
      <p:pic>
        <p:nvPicPr>
          <p:cNvPr id="5" name="Content Placeholder 4">
            <a:extLst>
              <a:ext uri="{FF2B5EF4-FFF2-40B4-BE49-F238E27FC236}">
                <a16:creationId xmlns:a16="http://schemas.microsoft.com/office/drawing/2014/main" id="{D7DD77F3-99E8-D677-429E-B0446A675C41}"/>
              </a:ext>
            </a:extLst>
          </p:cNvPr>
          <p:cNvPicPr>
            <a:picLocks noGrp="1" noChangeAspect="1"/>
          </p:cNvPicPr>
          <p:nvPr>
            <p:ph idx="1"/>
          </p:nvPr>
        </p:nvPicPr>
        <p:blipFill>
          <a:blip r:embed="rId2"/>
          <a:stretch>
            <a:fillRect/>
          </a:stretch>
        </p:blipFill>
        <p:spPr>
          <a:xfrm>
            <a:off x="1971923" y="2035787"/>
            <a:ext cx="5351228" cy="3679330"/>
          </a:xfrm>
        </p:spPr>
      </p:pic>
    </p:spTree>
    <p:extLst>
      <p:ext uri="{BB962C8B-B14F-4D97-AF65-F5344CB8AC3E}">
        <p14:creationId xmlns:p14="http://schemas.microsoft.com/office/powerpoint/2010/main" val="1358980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E5113-4174-0012-7F03-61EFB54142DF}"/>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E44F319B-0055-355C-33E1-1DC8690E617F}"/>
              </a:ext>
            </a:extLst>
          </p:cNvPr>
          <p:cNvPicPr>
            <a:picLocks noGrp="1" noChangeAspect="1"/>
          </p:cNvPicPr>
          <p:nvPr>
            <p:ph idx="1"/>
          </p:nvPr>
        </p:nvPicPr>
        <p:blipFill>
          <a:blip r:embed="rId2"/>
          <a:stretch>
            <a:fillRect/>
          </a:stretch>
        </p:blipFill>
        <p:spPr>
          <a:xfrm>
            <a:off x="2806810" y="2284632"/>
            <a:ext cx="4630102" cy="3877629"/>
          </a:xfrm>
        </p:spPr>
      </p:pic>
    </p:spTree>
    <p:extLst>
      <p:ext uri="{BB962C8B-B14F-4D97-AF65-F5344CB8AC3E}">
        <p14:creationId xmlns:p14="http://schemas.microsoft.com/office/powerpoint/2010/main" val="1477219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D42934-E6C5-5E63-158A-4ED167DE75D1}"/>
              </a:ext>
            </a:extLst>
          </p:cNvPr>
          <p:cNvPicPr>
            <a:picLocks noChangeAspect="1"/>
          </p:cNvPicPr>
          <p:nvPr/>
        </p:nvPicPr>
        <p:blipFill>
          <a:blip r:embed="rId2"/>
          <a:stretch>
            <a:fillRect/>
          </a:stretch>
        </p:blipFill>
        <p:spPr>
          <a:xfrm>
            <a:off x="1987826" y="839287"/>
            <a:ext cx="5653179" cy="5489951"/>
          </a:xfrm>
          <a:prstGeom prst="rect">
            <a:avLst/>
          </a:prstGeom>
        </p:spPr>
      </p:pic>
    </p:spTree>
    <p:extLst>
      <p:ext uri="{BB962C8B-B14F-4D97-AF65-F5344CB8AC3E}">
        <p14:creationId xmlns:p14="http://schemas.microsoft.com/office/powerpoint/2010/main" val="6884705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0EB883-B635-EC2B-F2BC-FC3EDBD5FEE0}"/>
              </a:ext>
            </a:extLst>
          </p:cNvPr>
          <p:cNvPicPr>
            <a:picLocks noChangeAspect="1"/>
          </p:cNvPicPr>
          <p:nvPr/>
        </p:nvPicPr>
        <p:blipFill>
          <a:blip r:embed="rId2"/>
          <a:stretch>
            <a:fillRect/>
          </a:stretch>
        </p:blipFill>
        <p:spPr>
          <a:xfrm>
            <a:off x="1343770" y="1140320"/>
            <a:ext cx="6429790" cy="4926525"/>
          </a:xfrm>
          <a:prstGeom prst="rect">
            <a:avLst/>
          </a:prstGeom>
        </p:spPr>
      </p:pic>
    </p:spTree>
    <p:extLst>
      <p:ext uri="{BB962C8B-B14F-4D97-AF65-F5344CB8AC3E}">
        <p14:creationId xmlns:p14="http://schemas.microsoft.com/office/powerpoint/2010/main" val="31368549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292E9-FB59-4616-F05A-831203C35A15}"/>
              </a:ext>
            </a:extLst>
          </p:cNvPr>
          <p:cNvSpPr>
            <a:spLocks noGrp="1"/>
          </p:cNvSpPr>
          <p:nvPr>
            <p:ph type="title"/>
          </p:nvPr>
        </p:nvSpPr>
        <p:spPr/>
        <p:txBody>
          <a:bodyPr/>
          <a:lstStyle/>
          <a:p>
            <a:r>
              <a:rPr lang="en-US" dirty="0"/>
              <a:t>Approach to the patient </a:t>
            </a:r>
            <a:endParaRPr lang="en-IN" dirty="0"/>
          </a:p>
        </p:txBody>
      </p:sp>
      <p:sp>
        <p:nvSpPr>
          <p:cNvPr id="3" name="Content Placeholder 2">
            <a:extLst>
              <a:ext uri="{FF2B5EF4-FFF2-40B4-BE49-F238E27FC236}">
                <a16:creationId xmlns:a16="http://schemas.microsoft.com/office/drawing/2014/main" id="{4490F362-FECB-18EF-FF2F-16F88CCDF179}"/>
              </a:ext>
            </a:extLst>
          </p:cNvPr>
          <p:cNvSpPr>
            <a:spLocks noGrp="1"/>
          </p:cNvSpPr>
          <p:nvPr>
            <p:ph idx="1"/>
          </p:nvPr>
        </p:nvSpPr>
        <p:spPr/>
        <p:txBody>
          <a:bodyPr/>
          <a:lstStyle/>
          <a:p>
            <a:pPr algn="l"/>
            <a:endParaRPr lang="en-IN" sz="1800" b="0" i="0" u="none" strike="noStrike" baseline="0" dirty="0">
              <a:solidFill>
                <a:srgbClr val="000000"/>
              </a:solidFill>
              <a:latin typeface="Palatino LT Std"/>
            </a:endParaRPr>
          </a:p>
          <a:p>
            <a:pPr marL="457200" marR="1200" indent="-457200" algn="just">
              <a:buFont typeface="+mj-lt"/>
              <a:buAutoNum type="arabicPeriod"/>
            </a:pPr>
            <a:r>
              <a:rPr lang="en-US" sz="2400" dirty="0"/>
              <a:t>E</a:t>
            </a:r>
            <a:r>
              <a:rPr lang="en-US" sz="2400" b="0" i="0" u="none" strike="noStrike" baseline="0" dirty="0"/>
              <a:t>stablish whether the reported episode was a seizure rather than another paroxysmal event</a:t>
            </a:r>
          </a:p>
          <a:p>
            <a:pPr marL="457200" marR="1200" indent="-457200" algn="just">
              <a:buFont typeface="+mj-lt"/>
              <a:buAutoNum type="arabicPeriod"/>
            </a:pPr>
            <a:r>
              <a:rPr lang="en-US" sz="2400" dirty="0"/>
              <a:t>D</a:t>
            </a:r>
            <a:r>
              <a:rPr lang="en-US" sz="2400" b="0" i="0" u="none" strike="noStrike" baseline="0" dirty="0"/>
              <a:t>etermine the cause of the seizure by identifying risk factors and precipitating events</a:t>
            </a:r>
          </a:p>
          <a:p>
            <a:pPr marL="457200" marR="1200" indent="-457200" algn="just">
              <a:buFont typeface="+mj-lt"/>
              <a:buAutoNum type="arabicPeriod"/>
            </a:pPr>
            <a:r>
              <a:rPr lang="en-US" sz="2400" dirty="0"/>
              <a:t>D</a:t>
            </a:r>
            <a:r>
              <a:rPr lang="en-US" sz="2400" b="0" i="0" u="none" strike="noStrike" baseline="0" dirty="0"/>
              <a:t>ecide whether anticonvulsant therapy is required in addition to treatment for any underlying illness. </a:t>
            </a:r>
            <a:endParaRPr lang="en-IN" sz="2400" dirty="0"/>
          </a:p>
        </p:txBody>
      </p:sp>
      <p:sp>
        <p:nvSpPr>
          <p:cNvPr id="4" name="TextBox 3">
            <a:extLst>
              <a:ext uri="{FF2B5EF4-FFF2-40B4-BE49-F238E27FC236}">
                <a16:creationId xmlns:a16="http://schemas.microsoft.com/office/drawing/2014/main" id="{CA424848-4C0D-0C36-FAFE-780FF2658ED8}"/>
              </a:ext>
            </a:extLst>
          </p:cNvPr>
          <p:cNvSpPr txBox="1"/>
          <p:nvPr/>
        </p:nvSpPr>
        <p:spPr>
          <a:xfrm>
            <a:off x="1216550" y="1727094"/>
            <a:ext cx="4142629" cy="400110"/>
          </a:xfrm>
          <a:prstGeom prst="rect">
            <a:avLst/>
          </a:prstGeom>
          <a:noFill/>
        </p:spPr>
        <p:txBody>
          <a:bodyPr wrap="square" rtlCol="0">
            <a:spAutoFit/>
          </a:bodyPr>
          <a:lstStyle/>
          <a:p>
            <a:r>
              <a:rPr lang="en-US" sz="2000" dirty="0"/>
              <a:t>If 1</a:t>
            </a:r>
            <a:r>
              <a:rPr lang="en-US" sz="2000" baseline="30000" dirty="0"/>
              <a:t>st</a:t>
            </a:r>
            <a:r>
              <a:rPr lang="en-US" sz="2000" dirty="0"/>
              <a:t> episode of seizure</a:t>
            </a:r>
            <a:endParaRPr lang="en-IN" sz="2000" dirty="0"/>
          </a:p>
        </p:txBody>
      </p:sp>
    </p:spTree>
    <p:extLst>
      <p:ext uri="{BB962C8B-B14F-4D97-AF65-F5344CB8AC3E}">
        <p14:creationId xmlns:p14="http://schemas.microsoft.com/office/powerpoint/2010/main" val="24735397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0DEB2-2F29-A1DA-179E-FD8C9DF7D5B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59C2449-F6CF-AFE4-2DA6-83C395D85EC4}"/>
              </a:ext>
            </a:extLst>
          </p:cNvPr>
          <p:cNvSpPr>
            <a:spLocks noGrp="1"/>
          </p:cNvSpPr>
          <p:nvPr>
            <p:ph idx="1"/>
          </p:nvPr>
        </p:nvSpPr>
        <p:spPr/>
        <p:txBody>
          <a:bodyPr>
            <a:normAutofit/>
          </a:bodyPr>
          <a:lstStyle/>
          <a:p>
            <a:r>
              <a:rPr lang="en-US" sz="2000" dirty="0"/>
              <a:t>If patient has prior history of seizures:</a:t>
            </a:r>
          </a:p>
          <a:p>
            <a:pPr algn="l"/>
            <a:endParaRPr lang="en-IN" sz="2000" b="0" i="0" u="none" strike="noStrike" baseline="0" dirty="0">
              <a:solidFill>
                <a:srgbClr val="000000"/>
              </a:solidFill>
            </a:endParaRPr>
          </a:p>
          <a:p>
            <a:pPr marL="457200" marR="1200" indent="-457200" algn="just">
              <a:buFont typeface="+mj-lt"/>
              <a:buAutoNum type="arabicPeriod"/>
            </a:pPr>
            <a:r>
              <a:rPr lang="en-US" sz="2000" dirty="0"/>
              <a:t>I</a:t>
            </a:r>
            <a:r>
              <a:rPr lang="en-US" sz="2000" b="0" i="0" u="none" strike="noStrike" baseline="0" dirty="0"/>
              <a:t>dentification of the underlying cause and precipitating factors</a:t>
            </a:r>
          </a:p>
          <a:p>
            <a:pPr marL="457200" marR="1200" indent="-457200" algn="just">
              <a:buFont typeface="+mj-lt"/>
              <a:buAutoNum type="arabicPeriod"/>
            </a:pPr>
            <a:r>
              <a:rPr lang="en-US" sz="2000" dirty="0"/>
              <a:t>D</a:t>
            </a:r>
            <a:r>
              <a:rPr lang="en-US" sz="2000" b="0" i="0" u="none" strike="noStrike" baseline="0" dirty="0"/>
              <a:t>etermination of the adequacy of the patient’s current therapy. </a:t>
            </a:r>
            <a:endParaRPr lang="en-IN" sz="2000" dirty="0"/>
          </a:p>
        </p:txBody>
      </p:sp>
    </p:spTree>
    <p:extLst>
      <p:ext uri="{BB962C8B-B14F-4D97-AF65-F5344CB8AC3E}">
        <p14:creationId xmlns:p14="http://schemas.microsoft.com/office/powerpoint/2010/main" val="6973011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25B978-2F3A-2938-6C43-AC12C98BDAF9}"/>
              </a:ext>
            </a:extLst>
          </p:cNvPr>
          <p:cNvPicPr>
            <a:picLocks noChangeAspect="1"/>
          </p:cNvPicPr>
          <p:nvPr/>
        </p:nvPicPr>
        <p:blipFill>
          <a:blip r:embed="rId2"/>
          <a:stretch>
            <a:fillRect/>
          </a:stretch>
        </p:blipFill>
        <p:spPr>
          <a:xfrm>
            <a:off x="1248355" y="0"/>
            <a:ext cx="8284758" cy="6857999"/>
          </a:xfrm>
          <a:prstGeom prst="rect">
            <a:avLst/>
          </a:prstGeom>
        </p:spPr>
      </p:pic>
    </p:spTree>
    <p:extLst>
      <p:ext uri="{BB962C8B-B14F-4D97-AF65-F5344CB8AC3E}">
        <p14:creationId xmlns:p14="http://schemas.microsoft.com/office/powerpoint/2010/main" val="38920956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29027-80FB-3B75-DE5F-DCF9E2600705}"/>
              </a:ext>
            </a:extLst>
          </p:cNvPr>
          <p:cNvSpPr>
            <a:spLocks noGrp="1"/>
          </p:cNvSpPr>
          <p:nvPr>
            <p:ph type="title"/>
          </p:nvPr>
        </p:nvSpPr>
        <p:spPr/>
        <p:txBody>
          <a:bodyPr/>
          <a:lstStyle/>
          <a:p>
            <a:r>
              <a:rPr lang="en-US"/>
              <a:t>Electrophysiologic studies</a:t>
            </a:r>
            <a:endParaRPr lang="en-IN"/>
          </a:p>
        </p:txBody>
      </p:sp>
      <p:sp>
        <p:nvSpPr>
          <p:cNvPr id="3" name="Content Placeholder 2">
            <a:extLst>
              <a:ext uri="{FF2B5EF4-FFF2-40B4-BE49-F238E27FC236}">
                <a16:creationId xmlns:a16="http://schemas.microsoft.com/office/drawing/2014/main" id="{B051BBD3-3205-A076-8DC5-728EC6DCAE7E}"/>
              </a:ext>
            </a:extLst>
          </p:cNvPr>
          <p:cNvSpPr>
            <a:spLocks noGrp="1"/>
          </p:cNvSpPr>
          <p:nvPr>
            <p:ph idx="1"/>
          </p:nvPr>
        </p:nvSpPr>
        <p:spPr/>
        <p:txBody>
          <a:bodyPr>
            <a:normAutofit lnSpcReduction="10000"/>
          </a:bodyPr>
          <a:lstStyle/>
          <a:p>
            <a:pPr algn="l"/>
            <a:endParaRPr lang="en-IN" sz="1800" b="0" i="0" u="none" strike="noStrike" baseline="0" dirty="0">
              <a:solidFill>
                <a:srgbClr val="000000"/>
              </a:solidFill>
              <a:latin typeface="Palatino LT Std"/>
            </a:endParaRPr>
          </a:p>
          <a:p>
            <a:pPr algn="just"/>
            <a:r>
              <a:rPr lang="en-US" sz="2000" b="0" i="0" u="none" strike="noStrike" baseline="0" dirty="0"/>
              <a:t>electrical activity of the brain, recorded by placing electrodes on the scalp</a:t>
            </a:r>
          </a:p>
          <a:p>
            <a:pPr algn="just"/>
            <a:r>
              <a:rPr lang="en-US" sz="2000" b="0" i="0" u="none" strike="noStrike" baseline="0" dirty="0"/>
              <a:t>The potential difference between pairs of electrodes on the scalp (bipolar derivation) or between individual scalp electrodes and a relatively inactive common reference point (referential derivation) is amplified </a:t>
            </a:r>
          </a:p>
          <a:p>
            <a:pPr marL="0" indent="0" algn="l">
              <a:buNone/>
            </a:pPr>
            <a:endParaRPr lang="en-IN" sz="2000" b="0" i="0" u="none" strike="noStrike" baseline="0" dirty="0">
              <a:solidFill>
                <a:srgbClr val="000000"/>
              </a:solidFill>
            </a:endParaRPr>
          </a:p>
          <a:p>
            <a:pPr algn="just"/>
            <a:r>
              <a:rPr lang="en-US" sz="2000" b="0" i="0" u="none" strike="noStrike" baseline="0" dirty="0"/>
              <a:t>The rhythmic activity normally recorded represents the postsynaptic potentials of vertically oriented pyramidal cells of the cerebral cortex and is characterized by its frequency. </a:t>
            </a:r>
          </a:p>
        </p:txBody>
      </p:sp>
    </p:spTree>
    <p:extLst>
      <p:ext uri="{BB962C8B-B14F-4D97-AF65-F5344CB8AC3E}">
        <p14:creationId xmlns:p14="http://schemas.microsoft.com/office/powerpoint/2010/main" val="23555752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103D3-C894-3FDD-337B-30F96910A08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EAD1B4D-93F0-C16C-65E7-6804A8C70624}"/>
              </a:ext>
            </a:extLst>
          </p:cNvPr>
          <p:cNvSpPr>
            <a:spLocks noGrp="1"/>
          </p:cNvSpPr>
          <p:nvPr>
            <p:ph idx="1"/>
          </p:nvPr>
        </p:nvSpPr>
        <p:spPr/>
        <p:txBody>
          <a:bodyPr/>
          <a:lstStyle/>
          <a:p>
            <a:r>
              <a:rPr lang="en-US" sz="2000" b="0" i="0" u="none" strike="noStrike" baseline="0" dirty="0"/>
              <a:t>In normal awake adults lying quietly with the eyes closed, an 8- to 13-Hz alpha rhythm is seen posteriorly in the EEG, intermixed with a variable amount of generalized faster (beta) activity (&gt;13 Hz); the alpha rhythm is attenuated when the eyes are opened </a:t>
            </a:r>
            <a:endParaRPr lang="en-US" sz="2000" b="1" dirty="0"/>
          </a:p>
          <a:p>
            <a:r>
              <a:rPr lang="en-US" sz="2000" b="0" i="0" u="none" strike="noStrike" baseline="0" dirty="0"/>
              <a:t> During drowsiness, the alpha rhythm is also attenuated; with light sleep, slower activity in the theta (4–7 Hz) and delta (&lt;4 Hz) ranges becomes more conspicuous </a:t>
            </a:r>
            <a:endParaRPr lang="en-IN" sz="2000" dirty="0"/>
          </a:p>
          <a:p>
            <a:r>
              <a:rPr lang="en-IN" sz="2000" dirty="0"/>
              <a:t>The presence of electrographic seizure activity during the clinically evident establishes the diagnosis</a:t>
            </a:r>
          </a:p>
        </p:txBody>
      </p:sp>
    </p:spTree>
    <p:extLst>
      <p:ext uri="{BB962C8B-B14F-4D97-AF65-F5344CB8AC3E}">
        <p14:creationId xmlns:p14="http://schemas.microsoft.com/office/powerpoint/2010/main" val="2547406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DA91D-9B25-B45A-69E1-B06F755A0B8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E68CD71-46F7-38B7-A97E-8F1468EB1881}"/>
              </a:ext>
            </a:extLst>
          </p:cNvPr>
          <p:cNvSpPr>
            <a:spLocks noGrp="1"/>
          </p:cNvSpPr>
          <p:nvPr>
            <p:ph idx="1"/>
          </p:nvPr>
        </p:nvSpPr>
        <p:spPr/>
        <p:txBody>
          <a:bodyPr>
            <a:normAutofit/>
          </a:bodyPr>
          <a:lstStyle/>
          <a:p>
            <a:r>
              <a:rPr lang="en-US" sz="2000" dirty="0"/>
              <a:t>Epileptiform activity consists of bursts of abnormal discharges containing spikes or sharp waves</a:t>
            </a:r>
          </a:p>
          <a:p>
            <a:r>
              <a:rPr lang="en-US" sz="2000" dirty="0"/>
              <a:t>EEG is always abnormal during an episode of GTCS, maybe normal during a focal seizure</a:t>
            </a:r>
          </a:p>
          <a:p>
            <a:r>
              <a:rPr lang="en-US" sz="2000" dirty="0"/>
              <a:t>Normal EEG does not exclude a seizure disorder</a:t>
            </a:r>
          </a:p>
          <a:p>
            <a:r>
              <a:rPr lang="en-US" sz="2000" dirty="0"/>
              <a:t>Even in an individual who is known to have epilepsy, initial routine interictal EEG maybe normal in 60% cases.</a:t>
            </a:r>
          </a:p>
          <a:p>
            <a:r>
              <a:rPr lang="en-US" sz="2000" dirty="0"/>
              <a:t>Useful in assessing prognosis : normal EEG –better prognosis </a:t>
            </a:r>
            <a:endParaRPr lang="en-IN" sz="2000" dirty="0"/>
          </a:p>
        </p:txBody>
      </p:sp>
    </p:spTree>
    <p:extLst>
      <p:ext uri="{BB962C8B-B14F-4D97-AF65-F5344CB8AC3E}">
        <p14:creationId xmlns:p14="http://schemas.microsoft.com/office/powerpoint/2010/main" val="11975023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61A44-212B-8D3B-CB88-2480CCE392A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491E25B-436C-073E-418E-73CFD525AE8B}"/>
              </a:ext>
            </a:extLst>
          </p:cNvPr>
          <p:cNvSpPr>
            <a:spLocks noGrp="1"/>
          </p:cNvSpPr>
          <p:nvPr>
            <p:ph idx="1"/>
          </p:nvPr>
        </p:nvSpPr>
        <p:spPr/>
        <p:txBody>
          <a:bodyPr>
            <a:normAutofit/>
          </a:bodyPr>
          <a:lstStyle/>
          <a:p>
            <a:r>
              <a:rPr lang="en-US" sz="2000" dirty="0"/>
              <a:t>Magnetoencephalography : measures small magnetic fields generated by brain activity</a:t>
            </a:r>
          </a:p>
          <a:p>
            <a:r>
              <a:rPr lang="en-US" sz="2000" dirty="0"/>
              <a:t>Useful to localize potential seizure foci</a:t>
            </a:r>
            <a:endParaRPr lang="en-IN" sz="2000" dirty="0"/>
          </a:p>
        </p:txBody>
      </p:sp>
    </p:spTree>
    <p:extLst>
      <p:ext uri="{BB962C8B-B14F-4D97-AF65-F5344CB8AC3E}">
        <p14:creationId xmlns:p14="http://schemas.microsoft.com/office/powerpoint/2010/main" val="41469481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3A798-2773-3C17-1E2B-9A7ADF559035}"/>
              </a:ext>
            </a:extLst>
          </p:cNvPr>
          <p:cNvSpPr>
            <a:spLocks noGrp="1"/>
          </p:cNvSpPr>
          <p:nvPr>
            <p:ph type="title"/>
          </p:nvPr>
        </p:nvSpPr>
        <p:spPr/>
        <p:txBody>
          <a:bodyPr/>
          <a:lstStyle/>
          <a:p>
            <a:r>
              <a:rPr lang="en-US" dirty="0"/>
              <a:t>Differential diagnosis of seizures </a:t>
            </a:r>
            <a:endParaRPr lang="en-IN" dirty="0"/>
          </a:p>
        </p:txBody>
      </p:sp>
      <p:pic>
        <p:nvPicPr>
          <p:cNvPr id="5" name="Content Placeholder 4">
            <a:extLst>
              <a:ext uri="{FF2B5EF4-FFF2-40B4-BE49-F238E27FC236}">
                <a16:creationId xmlns:a16="http://schemas.microsoft.com/office/drawing/2014/main" id="{E6DA71D9-4796-5785-0914-818C11F37FFA}"/>
              </a:ext>
            </a:extLst>
          </p:cNvPr>
          <p:cNvPicPr>
            <a:picLocks noGrp="1" noChangeAspect="1"/>
          </p:cNvPicPr>
          <p:nvPr>
            <p:ph idx="1"/>
          </p:nvPr>
        </p:nvPicPr>
        <p:blipFill>
          <a:blip r:embed="rId2"/>
          <a:stretch>
            <a:fillRect/>
          </a:stretch>
        </p:blipFill>
        <p:spPr>
          <a:xfrm>
            <a:off x="2658265" y="1499965"/>
            <a:ext cx="5604467" cy="5081909"/>
          </a:xfrm>
        </p:spPr>
      </p:pic>
    </p:spTree>
    <p:extLst>
      <p:ext uri="{BB962C8B-B14F-4D97-AF65-F5344CB8AC3E}">
        <p14:creationId xmlns:p14="http://schemas.microsoft.com/office/powerpoint/2010/main" val="20349362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DE2B20-8F7E-FC08-1BFD-B90AD1DF18ED}"/>
              </a:ext>
            </a:extLst>
          </p:cNvPr>
          <p:cNvPicPr>
            <a:picLocks noChangeAspect="1"/>
          </p:cNvPicPr>
          <p:nvPr/>
        </p:nvPicPr>
        <p:blipFill>
          <a:blip r:embed="rId2"/>
          <a:stretch>
            <a:fillRect/>
          </a:stretch>
        </p:blipFill>
        <p:spPr>
          <a:xfrm>
            <a:off x="2425149" y="614397"/>
            <a:ext cx="5422788" cy="5701662"/>
          </a:xfrm>
          <a:prstGeom prst="rect">
            <a:avLst/>
          </a:prstGeom>
        </p:spPr>
      </p:pic>
    </p:spTree>
    <p:extLst>
      <p:ext uri="{BB962C8B-B14F-4D97-AF65-F5344CB8AC3E}">
        <p14:creationId xmlns:p14="http://schemas.microsoft.com/office/powerpoint/2010/main" val="10342573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1DF53-0EFC-134F-2CD1-E8713B7E7394}"/>
              </a:ext>
            </a:extLst>
          </p:cNvPr>
          <p:cNvSpPr>
            <a:spLocks noGrp="1"/>
          </p:cNvSpPr>
          <p:nvPr>
            <p:ph type="title"/>
          </p:nvPr>
        </p:nvSpPr>
        <p:spPr/>
        <p:txBody>
          <a:bodyPr/>
          <a:lstStyle/>
          <a:p>
            <a:r>
              <a:rPr lang="en-US" dirty="0"/>
              <a:t>Psychogenic seizures</a:t>
            </a:r>
            <a:endParaRPr lang="en-IN" dirty="0"/>
          </a:p>
        </p:txBody>
      </p:sp>
      <p:sp>
        <p:nvSpPr>
          <p:cNvPr id="3" name="Content Placeholder 2">
            <a:extLst>
              <a:ext uri="{FF2B5EF4-FFF2-40B4-BE49-F238E27FC236}">
                <a16:creationId xmlns:a16="http://schemas.microsoft.com/office/drawing/2014/main" id="{6A6AD62E-EC8F-C1B2-B840-3B9423FAE9B0}"/>
              </a:ext>
            </a:extLst>
          </p:cNvPr>
          <p:cNvSpPr>
            <a:spLocks noGrp="1"/>
          </p:cNvSpPr>
          <p:nvPr>
            <p:ph idx="1"/>
          </p:nvPr>
        </p:nvSpPr>
        <p:spPr/>
        <p:txBody>
          <a:bodyPr/>
          <a:lstStyle/>
          <a:p>
            <a:r>
              <a:rPr lang="en-US" dirty="0"/>
              <a:t>Non epileptiform behaviors which resemble seizure</a:t>
            </a:r>
          </a:p>
          <a:p>
            <a:r>
              <a:rPr lang="en-US" dirty="0"/>
              <a:t>Part of conversion reaction</a:t>
            </a:r>
          </a:p>
          <a:p>
            <a:r>
              <a:rPr lang="en-US" sz="1800" b="0" i="0" u="none" strike="noStrike" baseline="0" dirty="0">
                <a:latin typeface="Palatino LT Std"/>
              </a:rPr>
              <a:t>side-to-side turning of the head, asymmetric and large-amplitude shaking movements of the limbs, twitching of all four extremities without loss of consciousness, and pelvic thrusting are more commonly associated with psychogenic rather than epileptic seizures.</a:t>
            </a:r>
          </a:p>
          <a:p>
            <a:r>
              <a:rPr lang="en-US" sz="1800" b="0" i="0" u="none" strike="noStrike" baseline="0" dirty="0">
                <a:latin typeface="Palatino LT Std"/>
              </a:rPr>
              <a:t>lasts longer than epileptic seizures and may wax and wane over minutes to hours </a:t>
            </a:r>
          </a:p>
          <a:p>
            <a:r>
              <a:rPr lang="en-US" dirty="0">
                <a:latin typeface="Palatino LT Std"/>
              </a:rPr>
              <a:t>Video EEG and serum prolactin levels can be used to distinguish between </a:t>
            </a:r>
            <a:r>
              <a:rPr lang="en-US">
                <a:latin typeface="Palatino LT Std"/>
              </a:rPr>
              <a:t>the two</a:t>
            </a:r>
            <a:endParaRPr lang="en-IN" dirty="0"/>
          </a:p>
        </p:txBody>
      </p:sp>
    </p:spTree>
    <p:extLst>
      <p:ext uri="{BB962C8B-B14F-4D97-AF65-F5344CB8AC3E}">
        <p14:creationId xmlns:p14="http://schemas.microsoft.com/office/powerpoint/2010/main" val="40463316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8E134F-DDB2-ABFA-8FCC-860DC20D0064}"/>
              </a:ext>
            </a:extLst>
          </p:cNvPr>
          <p:cNvSpPr>
            <a:spLocks noGrp="1"/>
          </p:cNvSpPr>
          <p:nvPr>
            <p:ph type="title"/>
          </p:nvPr>
        </p:nvSpPr>
        <p:spPr/>
        <p:txBody>
          <a:bodyPr/>
          <a:lstStyle/>
          <a:p>
            <a:r>
              <a:rPr lang="en-US" dirty="0"/>
              <a:t>Treatment </a:t>
            </a:r>
            <a:endParaRPr lang="en-IN" dirty="0"/>
          </a:p>
        </p:txBody>
      </p:sp>
      <p:sp>
        <p:nvSpPr>
          <p:cNvPr id="7" name="Content Placeholder 6">
            <a:extLst>
              <a:ext uri="{FF2B5EF4-FFF2-40B4-BE49-F238E27FC236}">
                <a16:creationId xmlns:a16="http://schemas.microsoft.com/office/drawing/2014/main" id="{7A4E9D8C-9D65-FFE3-7AD0-BA8BFD4F94C6}"/>
              </a:ext>
            </a:extLst>
          </p:cNvPr>
          <p:cNvSpPr>
            <a:spLocks noGrp="1"/>
          </p:cNvSpPr>
          <p:nvPr>
            <p:ph idx="1"/>
          </p:nvPr>
        </p:nvSpPr>
        <p:spPr/>
        <p:txBody>
          <a:bodyPr>
            <a:normAutofit/>
          </a:bodyPr>
          <a:lstStyle/>
          <a:p>
            <a:pPr marL="457200" indent="-457200">
              <a:buFont typeface="+mj-lt"/>
              <a:buAutoNum type="arabicPeriod"/>
            </a:pPr>
            <a:r>
              <a:rPr lang="en-US" sz="2000" dirty="0"/>
              <a:t>Treatment of underlying conditions which cause or contribute to seizures</a:t>
            </a:r>
          </a:p>
          <a:p>
            <a:pPr marL="457200" indent="-457200">
              <a:buFont typeface="+mj-lt"/>
              <a:buAutoNum type="arabicPeriod"/>
            </a:pPr>
            <a:r>
              <a:rPr lang="en-US" sz="2000" dirty="0"/>
              <a:t>Avoidance of precipitating factors</a:t>
            </a:r>
          </a:p>
          <a:p>
            <a:pPr marL="457200" indent="-457200">
              <a:buFont typeface="+mj-lt"/>
              <a:buAutoNum type="arabicPeriod"/>
            </a:pPr>
            <a:r>
              <a:rPr lang="en-US" sz="2000" dirty="0"/>
              <a:t>Suppression of recurrent seizures by prophylactic therapy with AED or surgery</a:t>
            </a:r>
          </a:p>
          <a:p>
            <a:pPr marL="457200" indent="-457200">
              <a:buFont typeface="+mj-lt"/>
              <a:buAutoNum type="arabicPeriod"/>
            </a:pPr>
            <a:r>
              <a:rPr lang="en-US" sz="2000" dirty="0"/>
              <a:t>Addressing the psycho – social issues associated with epilepsy</a:t>
            </a:r>
            <a:endParaRPr lang="en-IN" sz="2000" dirty="0"/>
          </a:p>
        </p:txBody>
      </p:sp>
    </p:spTree>
    <p:extLst>
      <p:ext uri="{BB962C8B-B14F-4D97-AF65-F5344CB8AC3E}">
        <p14:creationId xmlns:p14="http://schemas.microsoft.com/office/powerpoint/2010/main" val="13221633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37119-BD74-C713-B8CB-6704D60AE24E}"/>
              </a:ext>
            </a:extLst>
          </p:cNvPr>
          <p:cNvSpPr>
            <a:spLocks noGrp="1"/>
          </p:cNvSpPr>
          <p:nvPr>
            <p:ph type="title"/>
          </p:nvPr>
        </p:nvSpPr>
        <p:spPr/>
        <p:txBody>
          <a:bodyPr/>
          <a:lstStyle/>
          <a:p>
            <a:r>
              <a:rPr lang="en-US" dirty="0"/>
              <a:t>1. Treatment of underlying condition</a:t>
            </a:r>
            <a:endParaRPr lang="en-IN" dirty="0"/>
          </a:p>
        </p:txBody>
      </p:sp>
      <p:sp>
        <p:nvSpPr>
          <p:cNvPr id="3" name="Content Placeholder 2">
            <a:extLst>
              <a:ext uri="{FF2B5EF4-FFF2-40B4-BE49-F238E27FC236}">
                <a16:creationId xmlns:a16="http://schemas.microsoft.com/office/drawing/2014/main" id="{99528CB2-73E1-D5E6-32E1-3831AF336B04}"/>
              </a:ext>
            </a:extLst>
          </p:cNvPr>
          <p:cNvSpPr>
            <a:spLocks noGrp="1"/>
          </p:cNvSpPr>
          <p:nvPr>
            <p:ph idx="1"/>
          </p:nvPr>
        </p:nvSpPr>
        <p:spPr/>
        <p:txBody>
          <a:bodyPr>
            <a:normAutofit/>
          </a:bodyPr>
          <a:lstStyle/>
          <a:p>
            <a:r>
              <a:rPr lang="en-US" sz="2000" dirty="0"/>
              <a:t>Seizure due to metabolic derangement – correct metabolic parameter, AED is usually unnecessary</a:t>
            </a:r>
          </a:p>
          <a:p>
            <a:r>
              <a:rPr lang="en-US" sz="2000" dirty="0"/>
              <a:t>Seizure due to drug – avoid drug</a:t>
            </a:r>
          </a:p>
          <a:p>
            <a:r>
              <a:rPr lang="en-US" sz="2000" dirty="0"/>
              <a:t>Seizure due to brain tumor/vascular malformation/brain abscess – treatment of underlying condition, continue AED for at least 1 year then slowly withdrawn if patient is seizure free </a:t>
            </a:r>
            <a:endParaRPr lang="en-IN" sz="2000" dirty="0"/>
          </a:p>
        </p:txBody>
      </p:sp>
    </p:spTree>
    <p:extLst>
      <p:ext uri="{BB962C8B-B14F-4D97-AF65-F5344CB8AC3E}">
        <p14:creationId xmlns:p14="http://schemas.microsoft.com/office/powerpoint/2010/main" val="31877886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83D98-C97B-836E-661D-88E051B6AD4C}"/>
              </a:ext>
            </a:extLst>
          </p:cNvPr>
          <p:cNvSpPr>
            <a:spLocks noGrp="1"/>
          </p:cNvSpPr>
          <p:nvPr>
            <p:ph type="title"/>
          </p:nvPr>
        </p:nvSpPr>
        <p:spPr/>
        <p:txBody>
          <a:bodyPr/>
          <a:lstStyle/>
          <a:p>
            <a:r>
              <a:rPr lang="en-US" dirty="0"/>
              <a:t>2. Avoidance of precipitating factors</a:t>
            </a:r>
            <a:endParaRPr lang="en-IN" dirty="0"/>
          </a:p>
        </p:txBody>
      </p:sp>
      <p:sp>
        <p:nvSpPr>
          <p:cNvPr id="3" name="Content Placeholder 2">
            <a:extLst>
              <a:ext uri="{FF2B5EF4-FFF2-40B4-BE49-F238E27FC236}">
                <a16:creationId xmlns:a16="http://schemas.microsoft.com/office/drawing/2014/main" id="{38F448F0-4641-74F3-C76D-D8E1BECC80DC}"/>
              </a:ext>
            </a:extLst>
          </p:cNvPr>
          <p:cNvSpPr>
            <a:spLocks noGrp="1"/>
          </p:cNvSpPr>
          <p:nvPr>
            <p:ph idx="1"/>
          </p:nvPr>
        </p:nvSpPr>
        <p:spPr/>
        <p:txBody>
          <a:bodyPr>
            <a:normAutofit/>
          </a:bodyPr>
          <a:lstStyle/>
          <a:p>
            <a:r>
              <a:rPr lang="en-US" sz="2000" dirty="0"/>
              <a:t>Sleep deprivation</a:t>
            </a:r>
          </a:p>
          <a:p>
            <a:r>
              <a:rPr lang="en-US" sz="2000" dirty="0"/>
              <a:t>Alcohol</a:t>
            </a:r>
          </a:p>
          <a:p>
            <a:r>
              <a:rPr lang="en-US" sz="2000" dirty="0"/>
              <a:t>Video game monitors, music</a:t>
            </a:r>
          </a:p>
          <a:p>
            <a:r>
              <a:rPr lang="en-US" sz="2000" dirty="0"/>
              <a:t>Stress </a:t>
            </a:r>
            <a:endParaRPr lang="en-IN" sz="2000" dirty="0"/>
          </a:p>
        </p:txBody>
      </p:sp>
    </p:spTree>
    <p:extLst>
      <p:ext uri="{BB962C8B-B14F-4D97-AF65-F5344CB8AC3E}">
        <p14:creationId xmlns:p14="http://schemas.microsoft.com/office/powerpoint/2010/main" val="19702538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5C075-2648-E74D-1204-42F09B968CDE}"/>
              </a:ext>
            </a:extLst>
          </p:cNvPr>
          <p:cNvSpPr>
            <a:spLocks noGrp="1"/>
          </p:cNvSpPr>
          <p:nvPr>
            <p:ph type="title"/>
          </p:nvPr>
        </p:nvSpPr>
        <p:spPr/>
        <p:txBody>
          <a:bodyPr/>
          <a:lstStyle/>
          <a:p>
            <a:r>
              <a:rPr lang="en-US" dirty="0"/>
              <a:t>3. Antiepileptic drug therapy</a:t>
            </a:r>
            <a:endParaRPr lang="en-IN" dirty="0"/>
          </a:p>
        </p:txBody>
      </p:sp>
      <p:sp>
        <p:nvSpPr>
          <p:cNvPr id="3" name="Content Placeholder 2">
            <a:extLst>
              <a:ext uri="{FF2B5EF4-FFF2-40B4-BE49-F238E27FC236}">
                <a16:creationId xmlns:a16="http://schemas.microsoft.com/office/drawing/2014/main" id="{942B85AB-2661-2A86-53AB-9DD95A74BAED}"/>
              </a:ext>
            </a:extLst>
          </p:cNvPr>
          <p:cNvSpPr>
            <a:spLocks noGrp="1"/>
          </p:cNvSpPr>
          <p:nvPr>
            <p:ph idx="1"/>
          </p:nvPr>
        </p:nvSpPr>
        <p:spPr/>
        <p:txBody>
          <a:bodyPr>
            <a:normAutofit/>
          </a:bodyPr>
          <a:lstStyle/>
          <a:p>
            <a:r>
              <a:rPr lang="en-US" sz="2000" dirty="0"/>
              <a:t>GOAL: </a:t>
            </a:r>
          </a:p>
          <a:p>
            <a:pPr marL="0" indent="0">
              <a:buNone/>
            </a:pPr>
            <a:endParaRPr lang="en-US" sz="2000" dirty="0"/>
          </a:p>
          <a:p>
            <a:r>
              <a:rPr lang="en-IN" sz="2000" dirty="0"/>
              <a:t>To completely prevent seizures without causing any untoward side effects, preferably with a single medication and a dosing schedule that is easy to follow</a:t>
            </a:r>
          </a:p>
        </p:txBody>
      </p:sp>
    </p:spTree>
    <p:extLst>
      <p:ext uri="{BB962C8B-B14F-4D97-AF65-F5344CB8AC3E}">
        <p14:creationId xmlns:p14="http://schemas.microsoft.com/office/powerpoint/2010/main" val="23979630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F37A5-C3E8-C608-2277-3ED508A56743}"/>
              </a:ext>
            </a:extLst>
          </p:cNvPr>
          <p:cNvSpPr>
            <a:spLocks noGrp="1"/>
          </p:cNvSpPr>
          <p:nvPr>
            <p:ph type="title"/>
          </p:nvPr>
        </p:nvSpPr>
        <p:spPr/>
        <p:txBody>
          <a:bodyPr/>
          <a:lstStyle/>
          <a:p>
            <a:r>
              <a:rPr lang="en-US" dirty="0"/>
              <a:t>When to initiate antiepileptic drug?</a:t>
            </a:r>
            <a:endParaRPr lang="en-IN" dirty="0"/>
          </a:p>
        </p:txBody>
      </p:sp>
      <p:sp>
        <p:nvSpPr>
          <p:cNvPr id="3" name="Content Placeholder 2">
            <a:extLst>
              <a:ext uri="{FF2B5EF4-FFF2-40B4-BE49-F238E27FC236}">
                <a16:creationId xmlns:a16="http://schemas.microsoft.com/office/drawing/2014/main" id="{8C79CCD7-34DA-C5BA-2F06-26AF0B37BCC1}"/>
              </a:ext>
            </a:extLst>
          </p:cNvPr>
          <p:cNvSpPr>
            <a:spLocks noGrp="1"/>
          </p:cNvSpPr>
          <p:nvPr>
            <p:ph idx="1"/>
          </p:nvPr>
        </p:nvSpPr>
        <p:spPr/>
        <p:txBody>
          <a:bodyPr>
            <a:normAutofit/>
          </a:bodyPr>
          <a:lstStyle/>
          <a:p>
            <a:pPr algn="l"/>
            <a:endParaRPr lang="en-IN" sz="1800" b="0" i="0" u="none" strike="noStrike" baseline="0" dirty="0">
              <a:solidFill>
                <a:srgbClr val="000000"/>
              </a:solidFill>
              <a:latin typeface="Palatino LT Std"/>
            </a:endParaRPr>
          </a:p>
          <a:p>
            <a:pPr marR="1200" algn="just"/>
            <a:r>
              <a:rPr lang="en-US" sz="2000" b="0" i="0" u="none" strike="noStrike" baseline="0" dirty="0"/>
              <a:t>Antiepileptic drug therapy should be started in any patient with recurrent seizures of unknown etiology or a known cause that cannot be reversed. </a:t>
            </a:r>
          </a:p>
          <a:p>
            <a:pPr marR="1200" algn="just"/>
            <a:r>
              <a:rPr lang="en-US" sz="2000" b="0" i="0" u="none" strike="noStrike" baseline="0" dirty="0"/>
              <a:t>Patients with a single seizure due to an identified lesion such as a CNS tumor, infection, or trauma, in which there is strong evidence that the lesion is epileptogenic, should be treated. </a:t>
            </a:r>
          </a:p>
          <a:p>
            <a:pPr marR="1200" algn="just"/>
            <a:r>
              <a:rPr lang="en-US" sz="2000" b="0" i="0" u="none" strike="noStrike" baseline="0" dirty="0"/>
              <a:t>The risk of seizure recurrence in a patient with an apparently unprovoked or idiopathic seizure is uncertain, and ranges from from 31 to 71% in the first 12 months after the initial seizure. </a:t>
            </a:r>
          </a:p>
        </p:txBody>
      </p:sp>
    </p:spTree>
    <p:extLst>
      <p:ext uri="{BB962C8B-B14F-4D97-AF65-F5344CB8AC3E}">
        <p14:creationId xmlns:p14="http://schemas.microsoft.com/office/powerpoint/2010/main" val="14655932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70500-0DEA-EF33-9C8C-C093A8A2B00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2BCD2E7-99D6-868F-5086-B7AF30946EF0}"/>
              </a:ext>
            </a:extLst>
          </p:cNvPr>
          <p:cNvSpPr>
            <a:spLocks noGrp="1"/>
          </p:cNvSpPr>
          <p:nvPr>
            <p:ph idx="1"/>
          </p:nvPr>
        </p:nvSpPr>
        <p:spPr/>
        <p:txBody>
          <a:bodyPr/>
          <a:lstStyle/>
          <a:p>
            <a:r>
              <a:rPr lang="en-US" sz="2000" b="0" i="0" u="none" strike="noStrike" baseline="0" dirty="0"/>
              <a:t> RISK FACTORS FOR RECURRENT SEIZURES:</a:t>
            </a:r>
          </a:p>
          <a:p>
            <a:pPr marL="457200" indent="-457200">
              <a:buFont typeface="+mj-lt"/>
              <a:buAutoNum type="arabicPeriod"/>
            </a:pPr>
            <a:r>
              <a:rPr lang="en-US" sz="2000" dirty="0"/>
              <a:t>A</a:t>
            </a:r>
            <a:r>
              <a:rPr lang="en-US" sz="2000" b="0" i="0" u="none" strike="noStrike" baseline="0" dirty="0"/>
              <a:t>bnormal neurologic examination</a:t>
            </a:r>
          </a:p>
          <a:p>
            <a:pPr marL="457200" indent="-457200">
              <a:buFont typeface="+mj-lt"/>
              <a:buAutoNum type="arabicPeriod"/>
            </a:pPr>
            <a:r>
              <a:rPr lang="en-US" sz="2000" dirty="0"/>
              <a:t>S</a:t>
            </a:r>
            <a:r>
              <a:rPr lang="en-US" sz="2000" b="0" i="0" u="none" strike="noStrike" baseline="0" dirty="0"/>
              <a:t>eizures presenting as status epilepticus</a:t>
            </a:r>
          </a:p>
          <a:p>
            <a:pPr marL="457200" indent="-457200">
              <a:buFont typeface="+mj-lt"/>
              <a:buAutoNum type="arabicPeriod"/>
            </a:pPr>
            <a:r>
              <a:rPr lang="en-US" sz="2000" dirty="0"/>
              <a:t>P</a:t>
            </a:r>
            <a:r>
              <a:rPr lang="en-US" sz="2000" b="0" i="0" u="none" strike="noStrike" baseline="0" dirty="0"/>
              <a:t>ostictal Todd’s paralysis</a:t>
            </a:r>
          </a:p>
          <a:p>
            <a:pPr marL="457200" indent="-457200">
              <a:buFont typeface="+mj-lt"/>
              <a:buAutoNum type="arabicPeriod"/>
            </a:pPr>
            <a:r>
              <a:rPr lang="en-US" sz="2000" dirty="0"/>
              <a:t>S</a:t>
            </a:r>
            <a:r>
              <a:rPr lang="en-US" sz="2000" b="0" i="0" u="none" strike="noStrike" baseline="0" dirty="0"/>
              <a:t>trong family history of seizures</a:t>
            </a:r>
          </a:p>
          <a:p>
            <a:pPr marL="457200" indent="-457200">
              <a:buFont typeface="+mj-lt"/>
              <a:buAutoNum type="arabicPeriod"/>
            </a:pPr>
            <a:r>
              <a:rPr lang="en-US" sz="2000" dirty="0"/>
              <a:t>A</a:t>
            </a:r>
            <a:r>
              <a:rPr lang="en-US" sz="2000" b="0" i="0" u="none" strike="noStrike" baseline="0" dirty="0"/>
              <a:t>bnormal EEG</a:t>
            </a:r>
          </a:p>
          <a:p>
            <a:r>
              <a:rPr lang="en-US" sz="2000" b="0" i="0" u="none" strike="noStrike" baseline="0" dirty="0"/>
              <a:t>Most patients with one or more of these risk factors should be treated</a:t>
            </a:r>
            <a:endParaRPr lang="en-IN" sz="2000" dirty="0"/>
          </a:p>
          <a:p>
            <a:endParaRPr lang="en-IN" dirty="0"/>
          </a:p>
        </p:txBody>
      </p:sp>
    </p:spTree>
    <p:extLst>
      <p:ext uri="{BB962C8B-B14F-4D97-AF65-F5344CB8AC3E}">
        <p14:creationId xmlns:p14="http://schemas.microsoft.com/office/powerpoint/2010/main" val="40417188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822D2-DC67-9415-FF77-A73BA022104E}"/>
              </a:ext>
            </a:extLst>
          </p:cNvPr>
          <p:cNvSpPr>
            <a:spLocks noGrp="1"/>
          </p:cNvSpPr>
          <p:nvPr>
            <p:ph type="title"/>
          </p:nvPr>
        </p:nvSpPr>
        <p:spPr/>
        <p:txBody>
          <a:bodyPr/>
          <a:lstStyle/>
          <a:p>
            <a:r>
              <a:rPr lang="en-US" dirty="0"/>
              <a:t>Selection of AED</a:t>
            </a:r>
            <a:endParaRPr lang="en-IN" dirty="0"/>
          </a:p>
        </p:txBody>
      </p:sp>
      <p:pic>
        <p:nvPicPr>
          <p:cNvPr id="5" name="Content Placeholder 4">
            <a:extLst>
              <a:ext uri="{FF2B5EF4-FFF2-40B4-BE49-F238E27FC236}">
                <a16:creationId xmlns:a16="http://schemas.microsoft.com/office/drawing/2014/main" id="{F5DF2C00-FC9D-1DEC-81D3-5570F5839314}"/>
              </a:ext>
            </a:extLst>
          </p:cNvPr>
          <p:cNvPicPr>
            <a:picLocks noGrp="1" noChangeAspect="1"/>
          </p:cNvPicPr>
          <p:nvPr>
            <p:ph idx="1"/>
          </p:nvPr>
        </p:nvPicPr>
        <p:blipFill>
          <a:blip r:embed="rId2"/>
          <a:stretch>
            <a:fillRect/>
          </a:stretch>
        </p:blipFill>
        <p:spPr>
          <a:xfrm>
            <a:off x="2361537" y="1503266"/>
            <a:ext cx="5152446" cy="5120041"/>
          </a:xfrm>
        </p:spPr>
      </p:pic>
    </p:spTree>
    <p:extLst>
      <p:ext uri="{BB962C8B-B14F-4D97-AF65-F5344CB8AC3E}">
        <p14:creationId xmlns:p14="http://schemas.microsoft.com/office/powerpoint/2010/main" val="12994840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36D73F-2BE2-933F-5B69-35C31E2DD774}"/>
              </a:ext>
            </a:extLst>
          </p:cNvPr>
          <p:cNvSpPr>
            <a:spLocks noGrp="1"/>
          </p:cNvSpPr>
          <p:nvPr>
            <p:ph idx="1"/>
          </p:nvPr>
        </p:nvSpPr>
        <p:spPr>
          <a:xfrm>
            <a:off x="644056" y="1733385"/>
            <a:ext cx="8614044" cy="3776868"/>
          </a:xfrm>
        </p:spPr>
        <p:txBody>
          <a:bodyPr>
            <a:noAutofit/>
          </a:bodyPr>
          <a:lstStyle/>
          <a:p>
            <a:r>
              <a:rPr lang="en-US" sz="2000" dirty="0"/>
              <a:t>Genetic testing :</a:t>
            </a:r>
          </a:p>
          <a:p>
            <a:pPr algn="l"/>
            <a:endParaRPr lang="en-IN" sz="2000" b="0" i="0" u="none" strike="noStrike" baseline="0" dirty="0">
              <a:solidFill>
                <a:srgbClr val="000000"/>
              </a:solidFill>
            </a:endParaRPr>
          </a:p>
          <a:p>
            <a:pPr marR="1200" algn="just"/>
            <a:r>
              <a:rPr lang="en-US" sz="2000" b="0" i="0" u="none" strike="noStrike" baseline="0" dirty="0"/>
              <a:t>certain gene mutations indicate better or worse response to specific antiepileptic drugs. </a:t>
            </a:r>
          </a:p>
          <a:p>
            <a:pPr marR="1200" algn="just"/>
            <a:r>
              <a:rPr lang="en-US" sz="2000" b="0" i="0" u="none" strike="noStrike" baseline="0" dirty="0"/>
              <a:t>For example, patients with mutations in the sodium channel subunit </a:t>
            </a:r>
            <a:r>
              <a:rPr lang="en-US" sz="2000" b="0" i="1" u="none" strike="noStrike" baseline="0" dirty="0"/>
              <a:t>SCN1A </a:t>
            </a:r>
            <a:r>
              <a:rPr lang="en-US" sz="2000" b="0" i="0" u="none" strike="noStrike" baseline="0" dirty="0"/>
              <a:t>should generally avoid taking phenytoin or lamotrigine, whereas patients with mutations in the </a:t>
            </a:r>
            <a:r>
              <a:rPr lang="en-US" sz="2000" b="0" i="1" u="none" strike="noStrike" baseline="0" dirty="0"/>
              <a:t>SCN2A </a:t>
            </a:r>
            <a:r>
              <a:rPr lang="en-US" sz="2000" b="0" i="0" u="none" strike="noStrike" baseline="0" dirty="0"/>
              <a:t>or </a:t>
            </a:r>
            <a:r>
              <a:rPr lang="en-US" sz="2000" b="0" i="1" u="none" strike="noStrike" baseline="0" dirty="0"/>
              <a:t>SCN8A </a:t>
            </a:r>
            <a:r>
              <a:rPr lang="en-US" sz="2000" b="0" i="0" u="none" strike="noStrike" baseline="0" dirty="0"/>
              <a:t>sodium channel subunits appear to respond favorably to high-dose phenytoin.</a:t>
            </a:r>
          </a:p>
        </p:txBody>
      </p:sp>
    </p:spTree>
    <p:extLst>
      <p:ext uri="{BB962C8B-B14F-4D97-AF65-F5344CB8AC3E}">
        <p14:creationId xmlns:p14="http://schemas.microsoft.com/office/powerpoint/2010/main" val="11651605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E86D0-8C8F-D298-6A45-D7CE19F0AA7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4DF2370-7A94-03B3-0388-5829D52BAAD6}"/>
              </a:ext>
            </a:extLst>
          </p:cNvPr>
          <p:cNvSpPr>
            <a:spLocks noGrp="1"/>
          </p:cNvSpPr>
          <p:nvPr>
            <p:ph idx="1"/>
          </p:nvPr>
        </p:nvSpPr>
        <p:spPr/>
        <p:txBody>
          <a:bodyPr/>
          <a:lstStyle/>
          <a:p>
            <a:pPr marR="1200" algn="just"/>
            <a:r>
              <a:rPr lang="en-US" sz="2000" b="0" i="0" u="none" strike="noStrike" baseline="0" dirty="0"/>
              <a:t>Asian individuals carrying the human leukocyte antigen allele, HLA-B*1502, are at particularly high risk of developing serious skin reactions from carbamazepine, phenytoin, oxcarbazepine, and lamotrigine. </a:t>
            </a:r>
          </a:p>
          <a:p>
            <a:pPr marR="1200" algn="just"/>
            <a:r>
              <a:rPr lang="en-US" sz="2000" b="0" i="0" u="none" strike="noStrike" baseline="0" dirty="0"/>
              <a:t>HLA-A*31:01 has also been found to be associated with carbamazepine-induced hypersensitivity reactions in patients of European or Japanese ancestry. </a:t>
            </a:r>
            <a:endParaRPr lang="en-IN" sz="2000" dirty="0"/>
          </a:p>
          <a:p>
            <a:endParaRPr lang="en-IN" dirty="0"/>
          </a:p>
        </p:txBody>
      </p:sp>
    </p:spTree>
    <p:extLst>
      <p:ext uri="{BB962C8B-B14F-4D97-AF65-F5344CB8AC3E}">
        <p14:creationId xmlns:p14="http://schemas.microsoft.com/office/powerpoint/2010/main" val="15653053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895CB-0F53-F868-6EA0-41C5A9417EF2}"/>
              </a:ext>
            </a:extLst>
          </p:cNvPr>
          <p:cNvSpPr>
            <a:spLocks noGrp="1"/>
          </p:cNvSpPr>
          <p:nvPr>
            <p:ph type="title"/>
          </p:nvPr>
        </p:nvSpPr>
        <p:spPr/>
        <p:txBody>
          <a:bodyPr/>
          <a:lstStyle/>
          <a:p>
            <a:r>
              <a:rPr lang="en-US" dirty="0"/>
              <a:t>Initiation and monitoring of therapy</a:t>
            </a:r>
            <a:endParaRPr lang="en-IN" dirty="0"/>
          </a:p>
        </p:txBody>
      </p:sp>
      <p:sp>
        <p:nvSpPr>
          <p:cNvPr id="3" name="Content Placeholder 2">
            <a:extLst>
              <a:ext uri="{FF2B5EF4-FFF2-40B4-BE49-F238E27FC236}">
                <a16:creationId xmlns:a16="http://schemas.microsoft.com/office/drawing/2014/main" id="{01C7269F-B944-B239-50B4-F860A2A947C0}"/>
              </a:ext>
            </a:extLst>
          </p:cNvPr>
          <p:cNvSpPr>
            <a:spLocks noGrp="1"/>
          </p:cNvSpPr>
          <p:nvPr>
            <p:ph idx="1"/>
          </p:nvPr>
        </p:nvSpPr>
        <p:spPr/>
        <p:txBody>
          <a:bodyPr>
            <a:normAutofit/>
          </a:bodyPr>
          <a:lstStyle/>
          <a:p>
            <a:r>
              <a:rPr lang="en-US" sz="2000" dirty="0"/>
              <a:t>Goal : to prevent seizure and to minimize side effects</a:t>
            </a:r>
          </a:p>
          <a:p>
            <a:r>
              <a:rPr lang="en-US" sz="2000" dirty="0"/>
              <a:t>Start at lowest possible dose, slowly increase</a:t>
            </a:r>
          </a:p>
          <a:p>
            <a:r>
              <a:rPr lang="en-US" sz="2000" dirty="0"/>
              <a:t>Anti epileptic drug levels maybe monitored during initiation and modification of therapy and to assess toxicity and compliance</a:t>
            </a:r>
          </a:p>
          <a:p>
            <a:r>
              <a:rPr lang="en-US" sz="2000" dirty="0"/>
              <a:t>If seizures continue despite optimal dose of first drug, add second drug, once seizure frequency decreases slowly withdraw first drug</a:t>
            </a:r>
            <a:endParaRPr lang="en-IN" sz="2000" dirty="0"/>
          </a:p>
        </p:txBody>
      </p:sp>
    </p:spTree>
    <p:extLst>
      <p:ext uri="{BB962C8B-B14F-4D97-AF65-F5344CB8AC3E}">
        <p14:creationId xmlns:p14="http://schemas.microsoft.com/office/powerpoint/2010/main" val="23724767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85784-516A-FB74-1C6C-D26C4879AD8F}"/>
              </a:ext>
            </a:extLst>
          </p:cNvPr>
          <p:cNvSpPr>
            <a:spLocks noGrp="1"/>
          </p:cNvSpPr>
          <p:nvPr>
            <p:ph type="title"/>
          </p:nvPr>
        </p:nvSpPr>
        <p:spPr/>
        <p:txBody>
          <a:bodyPr/>
          <a:lstStyle/>
          <a:p>
            <a:r>
              <a:rPr lang="en-US" dirty="0"/>
              <a:t>When to discontinue therapy? </a:t>
            </a:r>
            <a:endParaRPr lang="en-IN" dirty="0"/>
          </a:p>
        </p:txBody>
      </p:sp>
      <p:sp>
        <p:nvSpPr>
          <p:cNvPr id="3" name="Content Placeholder 2">
            <a:extLst>
              <a:ext uri="{FF2B5EF4-FFF2-40B4-BE49-F238E27FC236}">
                <a16:creationId xmlns:a16="http://schemas.microsoft.com/office/drawing/2014/main" id="{DDFDA12B-B1EC-E40D-607B-6D416005D9E2}"/>
              </a:ext>
            </a:extLst>
          </p:cNvPr>
          <p:cNvSpPr>
            <a:spLocks noGrp="1"/>
          </p:cNvSpPr>
          <p:nvPr>
            <p:ph idx="1"/>
          </p:nvPr>
        </p:nvSpPr>
        <p:spPr/>
        <p:txBody>
          <a:bodyPr>
            <a:normAutofit/>
          </a:bodyPr>
          <a:lstStyle/>
          <a:p>
            <a:pPr algn="l"/>
            <a:endParaRPr lang="en-IN" sz="1800" b="0" i="0" u="none" strike="noStrike" baseline="0" dirty="0">
              <a:solidFill>
                <a:srgbClr val="000000"/>
              </a:solidFill>
              <a:latin typeface="Palatino LT Std"/>
            </a:endParaRPr>
          </a:p>
          <a:p>
            <a:pPr marL="457200" marR="1200" indent="-457200" algn="just">
              <a:buFont typeface="+mj-lt"/>
              <a:buAutoNum type="arabicPeriod"/>
            </a:pPr>
            <a:r>
              <a:rPr lang="en-US" sz="2000" dirty="0"/>
              <a:t>C</a:t>
            </a:r>
            <a:r>
              <a:rPr lang="en-US" sz="2000" b="0" i="0" u="none" strike="noStrike" baseline="0" dirty="0"/>
              <a:t>omplete medical control of seizures for 1–5 years</a:t>
            </a:r>
          </a:p>
          <a:p>
            <a:pPr marL="457200" marR="1200" indent="-457200" algn="just">
              <a:buFont typeface="+mj-lt"/>
              <a:buAutoNum type="arabicPeriod"/>
            </a:pPr>
            <a:r>
              <a:rPr lang="en-US" sz="2000" b="0" i="0" u="none" strike="noStrike" baseline="0" dirty="0"/>
              <a:t>Single seizure type, with generalized seizures having a better prognosis </a:t>
            </a:r>
            <a:endParaRPr lang="en-US" sz="2000" dirty="0"/>
          </a:p>
          <a:p>
            <a:pPr marL="457200" marR="1200" indent="-457200" algn="just">
              <a:buFont typeface="+mj-lt"/>
              <a:buAutoNum type="arabicPeriod"/>
            </a:pPr>
            <a:r>
              <a:rPr lang="en-US" sz="2000" b="0" i="0" u="none" strike="noStrike" baseline="0" dirty="0"/>
              <a:t>Normal neurologic examination, including intelligence</a:t>
            </a:r>
          </a:p>
          <a:p>
            <a:pPr marL="457200" marR="1200" indent="-457200" algn="just">
              <a:buFont typeface="+mj-lt"/>
              <a:buAutoNum type="arabicPeriod"/>
            </a:pPr>
            <a:r>
              <a:rPr lang="en-US" sz="2000" dirty="0"/>
              <a:t>N</a:t>
            </a:r>
            <a:r>
              <a:rPr lang="en-US" sz="2000" b="0" i="0" u="none" strike="noStrike" baseline="0" dirty="0"/>
              <a:t>o family history of epilepsy</a:t>
            </a:r>
          </a:p>
          <a:p>
            <a:pPr marL="457200" marR="1200" indent="-457200" algn="just">
              <a:buFont typeface="+mj-lt"/>
              <a:buAutoNum type="arabicPeriod"/>
            </a:pPr>
            <a:r>
              <a:rPr lang="en-US" sz="2000" b="0" i="0" u="none" strike="noStrike" baseline="0" dirty="0"/>
              <a:t>Normal EEG. </a:t>
            </a:r>
          </a:p>
        </p:txBody>
      </p:sp>
    </p:spTree>
    <p:extLst>
      <p:ext uri="{BB962C8B-B14F-4D97-AF65-F5344CB8AC3E}">
        <p14:creationId xmlns:p14="http://schemas.microsoft.com/office/powerpoint/2010/main" val="21321648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BD4F3-4A61-6C75-F898-22964362E61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3BAAC7F-CB7B-F3BD-159C-7F8E6EBA01DF}"/>
              </a:ext>
            </a:extLst>
          </p:cNvPr>
          <p:cNvSpPr>
            <a:spLocks noGrp="1"/>
          </p:cNvSpPr>
          <p:nvPr>
            <p:ph idx="1"/>
          </p:nvPr>
        </p:nvSpPr>
        <p:spPr/>
        <p:txBody>
          <a:bodyPr/>
          <a:lstStyle/>
          <a:p>
            <a:pPr marR="1200" algn="just"/>
            <a:r>
              <a:rPr lang="en-US" sz="2000" dirty="0"/>
              <a:t>W</a:t>
            </a:r>
            <a:r>
              <a:rPr lang="en-US" sz="2000" b="0" i="0" u="none" strike="noStrike" baseline="0" dirty="0"/>
              <a:t>ithdrawal of therapy maybe attempted after 2 years in a patient who meets all of the above criteria</a:t>
            </a:r>
          </a:p>
          <a:p>
            <a:pPr marR="1200" algn="just"/>
            <a:r>
              <a:rPr lang="en-US" sz="2000" b="0" i="0" u="none" strike="noStrike" baseline="0" dirty="0"/>
              <a:t>dose of the drug is gradually reduced over 2–3 months</a:t>
            </a:r>
          </a:p>
          <a:p>
            <a:pPr marR="1200" algn="just"/>
            <a:r>
              <a:rPr lang="en-US" sz="2000" b="0" i="0" u="none" strike="noStrike" baseline="0" dirty="0"/>
              <a:t>Most recurrences occur in the first 3 months after discontinuing therapy</a:t>
            </a:r>
            <a:endParaRPr lang="en-IN" sz="2000" dirty="0"/>
          </a:p>
          <a:p>
            <a:endParaRPr lang="en-IN" dirty="0"/>
          </a:p>
        </p:txBody>
      </p:sp>
    </p:spTree>
    <p:extLst>
      <p:ext uri="{BB962C8B-B14F-4D97-AF65-F5344CB8AC3E}">
        <p14:creationId xmlns:p14="http://schemas.microsoft.com/office/powerpoint/2010/main" val="6975388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E3C9D-926C-8E7C-84AB-74F5AA67A98B}"/>
              </a:ext>
            </a:extLst>
          </p:cNvPr>
          <p:cNvSpPr>
            <a:spLocks noGrp="1"/>
          </p:cNvSpPr>
          <p:nvPr>
            <p:ph type="title"/>
          </p:nvPr>
        </p:nvSpPr>
        <p:spPr/>
        <p:txBody>
          <a:bodyPr/>
          <a:lstStyle/>
          <a:p>
            <a:r>
              <a:rPr lang="en-US" dirty="0"/>
              <a:t>Treatment of refractory epilepsy</a:t>
            </a:r>
            <a:endParaRPr lang="en-IN" dirty="0"/>
          </a:p>
        </p:txBody>
      </p:sp>
      <p:sp>
        <p:nvSpPr>
          <p:cNvPr id="3" name="Content Placeholder 2">
            <a:extLst>
              <a:ext uri="{FF2B5EF4-FFF2-40B4-BE49-F238E27FC236}">
                <a16:creationId xmlns:a16="http://schemas.microsoft.com/office/drawing/2014/main" id="{8946AA50-0C2D-008A-E455-15C6021F755D}"/>
              </a:ext>
            </a:extLst>
          </p:cNvPr>
          <p:cNvSpPr>
            <a:spLocks noGrp="1"/>
          </p:cNvSpPr>
          <p:nvPr>
            <p:ph idx="1"/>
          </p:nvPr>
        </p:nvSpPr>
        <p:spPr/>
        <p:txBody>
          <a:bodyPr>
            <a:normAutofit/>
          </a:bodyPr>
          <a:lstStyle/>
          <a:p>
            <a:r>
              <a:rPr lang="en-US" sz="2000" dirty="0"/>
              <a:t>One third patients do not respond to single AED</a:t>
            </a:r>
          </a:p>
          <a:p>
            <a:r>
              <a:rPr lang="en-US" sz="2000" dirty="0"/>
              <a:t>Combination therapy : combines first line drugs</a:t>
            </a:r>
          </a:p>
          <a:p>
            <a:r>
              <a:rPr lang="en-US" sz="2000" dirty="0"/>
              <a:t>If no improvement after adding second drug , a third drug is added and if there is response –drug which is less effective or less well tolerated of the first two drugs is gradually withdrawn</a:t>
            </a:r>
            <a:endParaRPr lang="en-IN" sz="2000" dirty="0"/>
          </a:p>
        </p:txBody>
      </p:sp>
    </p:spTree>
    <p:extLst>
      <p:ext uri="{BB962C8B-B14F-4D97-AF65-F5344CB8AC3E}">
        <p14:creationId xmlns:p14="http://schemas.microsoft.com/office/powerpoint/2010/main" val="21687331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8F19C-1F7C-F03D-89D5-3B80DAA73C89}"/>
              </a:ext>
            </a:extLst>
          </p:cNvPr>
          <p:cNvSpPr>
            <a:spLocks noGrp="1"/>
          </p:cNvSpPr>
          <p:nvPr>
            <p:ph type="title"/>
          </p:nvPr>
        </p:nvSpPr>
        <p:spPr/>
        <p:txBody>
          <a:bodyPr/>
          <a:lstStyle/>
          <a:p>
            <a:r>
              <a:rPr lang="en-US" dirty="0"/>
              <a:t>Surgical Treatment of Refractory Epilepsy</a:t>
            </a:r>
            <a:endParaRPr lang="en-IN" dirty="0"/>
          </a:p>
        </p:txBody>
      </p:sp>
      <p:sp>
        <p:nvSpPr>
          <p:cNvPr id="3" name="Content Placeholder 2">
            <a:extLst>
              <a:ext uri="{FF2B5EF4-FFF2-40B4-BE49-F238E27FC236}">
                <a16:creationId xmlns:a16="http://schemas.microsoft.com/office/drawing/2014/main" id="{01D0A1C1-7979-74FE-A151-041592A9AA43}"/>
              </a:ext>
            </a:extLst>
          </p:cNvPr>
          <p:cNvSpPr>
            <a:spLocks noGrp="1"/>
          </p:cNvSpPr>
          <p:nvPr>
            <p:ph idx="1"/>
          </p:nvPr>
        </p:nvSpPr>
        <p:spPr/>
        <p:txBody>
          <a:bodyPr>
            <a:normAutofit/>
          </a:bodyPr>
          <a:lstStyle/>
          <a:p>
            <a:r>
              <a:rPr lang="en-US" sz="2000" dirty="0"/>
              <a:t>20 to 30% of patients with epilepsy continua continue to have seizures despite combination therapy with AED</a:t>
            </a:r>
          </a:p>
          <a:p>
            <a:pPr algn="l"/>
            <a:endParaRPr lang="en-IN" sz="2000" b="0" i="0" u="none" strike="noStrike" baseline="0" dirty="0">
              <a:solidFill>
                <a:srgbClr val="000000"/>
              </a:solidFill>
            </a:endParaRPr>
          </a:p>
          <a:p>
            <a:pPr marR="1200" algn="just"/>
            <a:r>
              <a:rPr lang="en-US" sz="2000" b="0" i="0" u="none" strike="noStrike" baseline="0" dirty="0"/>
              <a:t>The most common surgical procedure for patients with temporal lobe epilepsy involves resection of the anteromedial temporal lobe (temporal lobectomy) or a more limited removal of the underlying hippocampus and amygdala (amygdalohippocampectomy). </a:t>
            </a:r>
          </a:p>
          <a:p>
            <a:pPr marR="1200" algn="just"/>
            <a:r>
              <a:rPr lang="en-US" sz="2000" b="0" i="0" u="none" strike="noStrike" baseline="0" dirty="0"/>
              <a:t>Focal seizures arising from extratemporal regions may be abolished by a focal neocortical resection with precise removal of an identified lesion (</a:t>
            </a:r>
            <a:r>
              <a:rPr lang="en-US" sz="2000" b="0" i="0" u="none" strike="noStrike" baseline="0" dirty="0" err="1"/>
              <a:t>lesionectomy</a:t>
            </a:r>
            <a:r>
              <a:rPr lang="en-US" sz="2000" b="0" i="0" u="none" strike="noStrike" baseline="0" dirty="0"/>
              <a:t>). </a:t>
            </a:r>
          </a:p>
        </p:txBody>
      </p:sp>
    </p:spTree>
    <p:extLst>
      <p:ext uri="{BB962C8B-B14F-4D97-AF65-F5344CB8AC3E}">
        <p14:creationId xmlns:p14="http://schemas.microsoft.com/office/powerpoint/2010/main" val="21328570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BCA38-75A5-9BFE-F505-CAA0ED6B803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AD48E64-AFC0-901A-26E1-94CAE5E91653}"/>
              </a:ext>
            </a:extLst>
          </p:cNvPr>
          <p:cNvSpPr>
            <a:spLocks noGrp="1"/>
          </p:cNvSpPr>
          <p:nvPr>
            <p:ph idx="1"/>
          </p:nvPr>
        </p:nvSpPr>
        <p:spPr/>
        <p:txBody>
          <a:bodyPr/>
          <a:lstStyle/>
          <a:p>
            <a:r>
              <a:rPr lang="en-US" sz="2000" b="0" i="0" u="none" strike="noStrike" baseline="0" dirty="0"/>
              <a:t>When the cortical region cannot be removed, multiple subpial transection, which disrupts intracortical connections, is sometimes used to prevent seizure spread.</a:t>
            </a:r>
          </a:p>
          <a:p>
            <a:r>
              <a:rPr lang="en-US" sz="2000" b="0" i="0" u="none" strike="noStrike" baseline="0" dirty="0"/>
              <a:t>Hemispherectomy or </a:t>
            </a:r>
            <a:r>
              <a:rPr lang="en-US" sz="2000" b="0" i="0" u="none" strike="noStrike" baseline="0" dirty="0" err="1"/>
              <a:t>multilobar</a:t>
            </a:r>
            <a:r>
              <a:rPr lang="en-US" sz="2000" b="0" i="0" u="none" strike="noStrike" baseline="0" dirty="0"/>
              <a:t> resection is useful for some patients with severe seizures due to hemispheric abnormalities such as </a:t>
            </a:r>
            <a:r>
              <a:rPr lang="en-US" sz="2000" b="0" i="0" u="none" strike="noStrike" baseline="0" dirty="0" err="1"/>
              <a:t>hemimegalencephaly</a:t>
            </a:r>
            <a:r>
              <a:rPr lang="en-US" sz="2000" b="0" i="0" u="none" strike="noStrike" baseline="0" dirty="0"/>
              <a:t> or other dysplastic abnormalities</a:t>
            </a:r>
          </a:p>
          <a:p>
            <a:r>
              <a:rPr lang="en-US" sz="2000" dirty="0"/>
              <a:t>C</a:t>
            </a:r>
            <a:r>
              <a:rPr lang="en-US" sz="2000" b="0" i="0" u="none" strike="noStrike" baseline="0" dirty="0"/>
              <a:t>orpus callosotomy has been shown to be effective for disabling tonic or atonic seizures, usually when they are part of a mixed-seizure syndrome (e.g., Lennox-</a:t>
            </a:r>
            <a:r>
              <a:rPr lang="en-US" sz="2000" b="0" i="0" u="none" strike="noStrike" baseline="0" dirty="0" err="1"/>
              <a:t>Gastaut</a:t>
            </a:r>
            <a:r>
              <a:rPr lang="en-US" sz="2000" b="0" i="0" u="none" strike="noStrike" baseline="0" dirty="0"/>
              <a:t> syndrome </a:t>
            </a:r>
            <a:endParaRPr lang="en-IN" sz="2000" dirty="0"/>
          </a:p>
          <a:p>
            <a:endParaRPr lang="en-IN" dirty="0"/>
          </a:p>
        </p:txBody>
      </p:sp>
    </p:spTree>
    <p:extLst>
      <p:ext uri="{BB962C8B-B14F-4D97-AF65-F5344CB8AC3E}">
        <p14:creationId xmlns:p14="http://schemas.microsoft.com/office/powerpoint/2010/main" val="31650944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0E3BD-F0D8-5E8C-CC73-9EE81308BB3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F9C6807-7DBB-69B2-5550-59A216EEBDFA}"/>
              </a:ext>
            </a:extLst>
          </p:cNvPr>
          <p:cNvSpPr>
            <a:spLocks noGrp="1"/>
          </p:cNvSpPr>
          <p:nvPr>
            <p:ph idx="1"/>
          </p:nvPr>
        </p:nvSpPr>
        <p:spPr/>
        <p:txBody>
          <a:bodyPr>
            <a:normAutofit/>
          </a:bodyPr>
          <a:lstStyle/>
          <a:p>
            <a:r>
              <a:rPr lang="en-US" sz="2000" dirty="0" err="1"/>
              <a:t>Vagus</a:t>
            </a:r>
            <a:r>
              <a:rPr lang="en-US" sz="2000" dirty="0"/>
              <a:t> nerve stimulation has been used in patients in patients in whom seizure arises from more than one location</a:t>
            </a:r>
          </a:p>
          <a:p>
            <a:r>
              <a:rPr lang="en-US" sz="2000" dirty="0"/>
              <a:t>Responsive Neuro-Stimulation : it is an implantable device which detects the onset of seizure and delivers an electrical stimulation to abort the seizure</a:t>
            </a:r>
            <a:endParaRPr lang="en-IN" sz="2000" dirty="0"/>
          </a:p>
        </p:txBody>
      </p:sp>
    </p:spTree>
    <p:extLst>
      <p:ext uri="{BB962C8B-B14F-4D97-AF65-F5344CB8AC3E}">
        <p14:creationId xmlns:p14="http://schemas.microsoft.com/office/powerpoint/2010/main" val="29268761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C9A5A-6588-6005-9A5C-776EA96BC3EA}"/>
              </a:ext>
            </a:extLst>
          </p:cNvPr>
          <p:cNvSpPr>
            <a:spLocks noGrp="1"/>
          </p:cNvSpPr>
          <p:nvPr>
            <p:ph type="title"/>
          </p:nvPr>
        </p:nvSpPr>
        <p:spPr/>
        <p:txBody>
          <a:bodyPr/>
          <a:lstStyle/>
          <a:p>
            <a:r>
              <a:rPr lang="en-US" dirty="0"/>
              <a:t>Status Epilepticus </a:t>
            </a:r>
            <a:endParaRPr lang="en-IN" dirty="0"/>
          </a:p>
        </p:txBody>
      </p:sp>
      <p:sp>
        <p:nvSpPr>
          <p:cNvPr id="3" name="Content Placeholder 2">
            <a:extLst>
              <a:ext uri="{FF2B5EF4-FFF2-40B4-BE49-F238E27FC236}">
                <a16:creationId xmlns:a16="http://schemas.microsoft.com/office/drawing/2014/main" id="{9BAD0E41-B266-9B69-A925-005C388AF327}"/>
              </a:ext>
            </a:extLst>
          </p:cNvPr>
          <p:cNvSpPr>
            <a:spLocks noGrp="1"/>
          </p:cNvSpPr>
          <p:nvPr>
            <p:ph idx="1"/>
          </p:nvPr>
        </p:nvSpPr>
        <p:spPr/>
        <p:txBody>
          <a:bodyPr>
            <a:normAutofit/>
          </a:bodyPr>
          <a:lstStyle/>
          <a:p>
            <a:r>
              <a:rPr lang="en-US" sz="2000" dirty="0"/>
              <a:t>Continuous seizure or repetitive discrete seizures with impaired consciousness in the inter ictal period</a:t>
            </a:r>
          </a:p>
          <a:p>
            <a:r>
              <a:rPr lang="en-US" sz="2000" dirty="0"/>
              <a:t>Maybe convulsive or non convulsive </a:t>
            </a:r>
            <a:r>
              <a:rPr lang="en-US" sz="2000" dirty="0" err="1"/>
              <a:t>satus</a:t>
            </a:r>
            <a:endParaRPr lang="en-US" sz="2000" dirty="0"/>
          </a:p>
          <a:p>
            <a:r>
              <a:rPr lang="en-US" sz="2000" dirty="0"/>
              <a:t>Historically, the International League Against Epilepsy (ILAE) and others defined status epilepticus as a single epileptic seizure of &gt;30 minutes duration or a series of epileptic seizures during which function is not regained between seizures in a 30-minute period</a:t>
            </a:r>
            <a:endParaRPr lang="en-IN" sz="2000" dirty="0"/>
          </a:p>
        </p:txBody>
      </p:sp>
    </p:spTree>
    <p:extLst>
      <p:ext uri="{BB962C8B-B14F-4D97-AF65-F5344CB8AC3E}">
        <p14:creationId xmlns:p14="http://schemas.microsoft.com/office/powerpoint/2010/main" val="5508149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FB1E7-B44F-8BC8-6F11-4D107E98070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9CBE30A-AAEC-BC05-0564-F7E11F910253}"/>
              </a:ext>
            </a:extLst>
          </p:cNvPr>
          <p:cNvSpPr>
            <a:spLocks noGrp="1"/>
          </p:cNvSpPr>
          <p:nvPr>
            <p:ph idx="1"/>
          </p:nvPr>
        </p:nvSpPr>
        <p:spPr/>
        <p:txBody>
          <a:bodyPr>
            <a:normAutofit/>
          </a:bodyPr>
          <a:lstStyle/>
          <a:p>
            <a:r>
              <a:rPr lang="en-US" sz="2000" dirty="0"/>
              <a:t>Operational definition – </a:t>
            </a:r>
          </a:p>
          <a:p>
            <a:r>
              <a:rPr lang="en-US" sz="2000" dirty="0"/>
              <a:t>Considering the need for rapid evaluation and intervention in GCSE to avoid cardiovascular morbidity and refractory status, an accepted operational definition of GCSE consists of the following: </a:t>
            </a:r>
          </a:p>
          <a:p>
            <a:pPr>
              <a:buFont typeface="+mj-lt"/>
              <a:buAutoNum type="arabicPeriod"/>
            </a:pPr>
            <a:r>
              <a:rPr lang="en-US" sz="2000" dirty="0"/>
              <a:t>≥5 minutes of continuous seizures, or </a:t>
            </a:r>
          </a:p>
          <a:p>
            <a:pPr>
              <a:buFont typeface="+mj-lt"/>
              <a:buAutoNum type="arabicPeriod"/>
            </a:pPr>
            <a:r>
              <a:rPr lang="en-US" sz="2000" dirty="0"/>
              <a:t>≥2 discrete seizures between which there is incomplete recovery of consciousness</a:t>
            </a:r>
            <a:endParaRPr lang="en-IN" sz="2000" dirty="0"/>
          </a:p>
        </p:txBody>
      </p:sp>
    </p:spTree>
    <p:extLst>
      <p:ext uri="{BB962C8B-B14F-4D97-AF65-F5344CB8AC3E}">
        <p14:creationId xmlns:p14="http://schemas.microsoft.com/office/powerpoint/2010/main" val="230026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65BFA8-DBDE-B4CB-D987-A6496AAEDE91}"/>
              </a:ext>
            </a:extLst>
          </p:cNvPr>
          <p:cNvSpPr>
            <a:spLocks noGrp="1"/>
          </p:cNvSpPr>
          <p:nvPr>
            <p:ph idx="1"/>
          </p:nvPr>
        </p:nvSpPr>
        <p:spPr>
          <a:xfrm>
            <a:off x="985962" y="1470992"/>
            <a:ext cx="8144917" cy="3363402"/>
          </a:xfrm>
        </p:spPr>
        <p:txBody>
          <a:bodyPr/>
          <a:lstStyle/>
          <a:p>
            <a:r>
              <a:rPr lang="en-US" sz="2000" dirty="0"/>
              <a:t>The ILAE definition is as follows : </a:t>
            </a:r>
          </a:p>
          <a:p>
            <a:r>
              <a:rPr lang="en-US" sz="2000" dirty="0"/>
              <a:t>"Status epilepticus is a condition resulting from either the failure of the mechanisms responsible for seizure termination or from the initiation of mechanisms that lead to abnormally prolonged seizures (after time point t1). It is a condition that can have long-term consequences (after time point t2), including neuronal death, neuronal injury, and alteration of neuronal networks, depending on the type and duration of seizures.</a:t>
            </a:r>
          </a:p>
          <a:p>
            <a:endParaRPr lang="en-IN" dirty="0"/>
          </a:p>
        </p:txBody>
      </p:sp>
    </p:spTree>
    <p:extLst>
      <p:ext uri="{BB962C8B-B14F-4D97-AF65-F5344CB8AC3E}">
        <p14:creationId xmlns:p14="http://schemas.microsoft.com/office/powerpoint/2010/main" val="19030090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15948-9452-A100-28E3-29B94986C7A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92BA5E3-158D-0FBE-5970-5BBAE5BF82D5}"/>
              </a:ext>
            </a:extLst>
          </p:cNvPr>
          <p:cNvSpPr>
            <a:spLocks noGrp="1"/>
          </p:cNvSpPr>
          <p:nvPr>
            <p:ph idx="1"/>
          </p:nvPr>
        </p:nvSpPr>
        <p:spPr/>
        <p:txBody>
          <a:bodyPr>
            <a:normAutofit/>
          </a:bodyPr>
          <a:lstStyle/>
          <a:p>
            <a:r>
              <a:rPr lang="en-US" dirty="0"/>
              <a:t>ILAE definition – In 2015, the ILAE published a revised conceptual definition of status epilepticus that incorporates two time points</a:t>
            </a:r>
          </a:p>
          <a:p>
            <a:r>
              <a:rPr lang="en-US" dirty="0"/>
              <a:t>The first, t1, is the time at which ongoing seizure activity should be regarded as abnormally prolonged, unlikely to stop spontaneously, and when treatment for status epilepticus should be started</a:t>
            </a:r>
          </a:p>
          <a:p>
            <a:r>
              <a:rPr lang="en-US" dirty="0"/>
              <a:t>The second, t2, is the time after which the ongoing seizure activity poses a significant risk of long-term complications.</a:t>
            </a:r>
            <a:endParaRPr lang="en-IN" dirty="0"/>
          </a:p>
        </p:txBody>
      </p:sp>
    </p:spTree>
    <p:extLst>
      <p:ext uri="{BB962C8B-B14F-4D97-AF65-F5344CB8AC3E}">
        <p14:creationId xmlns:p14="http://schemas.microsoft.com/office/powerpoint/2010/main" val="8536251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206F7-3402-7CF9-1DEE-F175206F9C6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6AC3288-C95C-89E9-B4B6-F3D2D91600CB}"/>
              </a:ext>
            </a:extLst>
          </p:cNvPr>
          <p:cNvSpPr>
            <a:spLocks noGrp="1"/>
          </p:cNvSpPr>
          <p:nvPr>
            <p:ph idx="1"/>
          </p:nvPr>
        </p:nvSpPr>
        <p:spPr/>
        <p:txBody>
          <a:bodyPr/>
          <a:lstStyle/>
          <a:p>
            <a:r>
              <a:rPr lang="en-US" sz="2000" dirty="0"/>
              <a:t>For GCSE, the ILAE proposal specifies that t1 and t2 are 5 and 30 minutes</a:t>
            </a:r>
          </a:p>
          <a:p>
            <a:r>
              <a:rPr lang="en-US" sz="2000" dirty="0"/>
              <a:t>t1 and t2 of 10 and &gt;60 minutes for focal status epilepticus with impaired consciousness </a:t>
            </a:r>
          </a:p>
          <a:p>
            <a:r>
              <a:rPr lang="en-US" sz="2000" dirty="0"/>
              <a:t>a t1 of 10 to 15 minutes for absence status epilepticus</a:t>
            </a:r>
            <a:endParaRPr lang="en-IN" sz="2000" dirty="0"/>
          </a:p>
          <a:p>
            <a:endParaRPr lang="en-IN" dirty="0"/>
          </a:p>
        </p:txBody>
      </p:sp>
    </p:spTree>
    <p:extLst>
      <p:ext uri="{BB962C8B-B14F-4D97-AF65-F5344CB8AC3E}">
        <p14:creationId xmlns:p14="http://schemas.microsoft.com/office/powerpoint/2010/main" val="29639131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5B4D2-90E7-66E0-709C-49FD897E8F0E}"/>
              </a:ext>
            </a:extLst>
          </p:cNvPr>
          <p:cNvSpPr>
            <a:spLocks noGrp="1"/>
          </p:cNvSpPr>
          <p:nvPr>
            <p:ph type="title"/>
          </p:nvPr>
        </p:nvSpPr>
        <p:spPr/>
        <p:txBody>
          <a:bodyPr/>
          <a:lstStyle/>
          <a:p>
            <a:r>
              <a:rPr lang="en-US" dirty="0"/>
              <a:t>Treatment :</a:t>
            </a:r>
            <a:endParaRPr lang="en-IN" dirty="0"/>
          </a:p>
        </p:txBody>
      </p:sp>
      <p:sp>
        <p:nvSpPr>
          <p:cNvPr id="3" name="Content Placeholder 2">
            <a:extLst>
              <a:ext uri="{FF2B5EF4-FFF2-40B4-BE49-F238E27FC236}">
                <a16:creationId xmlns:a16="http://schemas.microsoft.com/office/drawing/2014/main" id="{882AFF31-924B-C96E-74D1-7C71CE2800C6}"/>
              </a:ext>
            </a:extLst>
          </p:cNvPr>
          <p:cNvSpPr>
            <a:spLocks noGrp="1"/>
          </p:cNvSpPr>
          <p:nvPr>
            <p:ph idx="1"/>
          </p:nvPr>
        </p:nvSpPr>
        <p:spPr/>
        <p:txBody>
          <a:bodyPr>
            <a:normAutofit/>
          </a:bodyPr>
          <a:lstStyle/>
          <a:p>
            <a:r>
              <a:rPr lang="en-US" sz="2000" dirty="0"/>
              <a:t>Goals :</a:t>
            </a:r>
          </a:p>
          <a:p>
            <a:pPr marL="457200" indent="-457200">
              <a:buFont typeface="+mj-lt"/>
              <a:buAutoNum type="arabicPeriod"/>
            </a:pPr>
            <a:r>
              <a:rPr lang="en-US" sz="2000" dirty="0"/>
              <a:t>Establish and maintain adequate airway, breathing, and circulation</a:t>
            </a:r>
          </a:p>
          <a:p>
            <a:pPr marL="457200" indent="-457200">
              <a:buFont typeface="+mj-lt"/>
              <a:buAutoNum type="arabicPeriod"/>
            </a:pPr>
            <a:r>
              <a:rPr lang="en-US" sz="2000" dirty="0"/>
              <a:t>Stop the seizure and thereby prevent brain injury</a:t>
            </a:r>
          </a:p>
          <a:p>
            <a:pPr marL="457200" indent="-457200">
              <a:buFont typeface="+mj-lt"/>
              <a:buAutoNum type="arabicPeriod"/>
            </a:pPr>
            <a:r>
              <a:rPr lang="en-US" sz="2000" dirty="0"/>
              <a:t>Identify and treat life-threatening causes of status epilepticus, such as trauma, sepsis, meningitis, encephalitis, or structural brain lesion</a:t>
            </a:r>
            <a:endParaRPr lang="en-IN" sz="2000" dirty="0"/>
          </a:p>
        </p:txBody>
      </p:sp>
    </p:spTree>
    <p:extLst>
      <p:ext uri="{BB962C8B-B14F-4D97-AF65-F5344CB8AC3E}">
        <p14:creationId xmlns:p14="http://schemas.microsoft.com/office/powerpoint/2010/main" val="23214305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F89F9-A43B-3070-9C40-E9A1457917A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C6D51AB-5AD9-F5E2-23E8-DD96A6B7523B}"/>
              </a:ext>
            </a:extLst>
          </p:cNvPr>
          <p:cNvSpPr>
            <a:spLocks noGrp="1"/>
          </p:cNvSpPr>
          <p:nvPr>
            <p:ph idx="1"/>
          </p:nvPr>
        </p:nvSpPr>
        <p:spPr/>
        <p:txBody>
          <a:bodyPr>
            <a:normAutofit/>
          </a:bodyPr>
          <a:lstStyle/>
          <a:p>
            <a:r>
              <a:rPr lang="en-US" sz="2000" dirty="0"/>
              <a:t>Acute cardio respiratory problems like maintain airway</a:t>
            </a:r>
          </a:p>
          <a:p>
            <a:r>
              <a:rPr lang="en-US" sz="2000" dirty="0"/>
              <a:t>Brief medical and neurological examination</a:t>
            </a:r>
          </a:p>
          <a:p>
            <a:r>
              <a:rPr lang="en-US" sz="2000" dirty="0"/>
              <a:t>Establish venous access</a:t>
            </a:r>
          </a:p>
          <a:p>
            <a:r>
              <a:rPr lang="en-US" sz="2000" dirty="0"/>
              <a:t>Send sample for lab studies for metabolic derangements</a:t>
            </a:r>
            <a:endParaRPr lang="en-IN" sz="2000" dirty="0"/>
          </a:p>
        </p:txBody>
      </p:sp>
    </p:spTree>
    <p:extLst>
      <p:ext uri="{BB962C8B-B14F-4D97-AF65-F5344CB8AC3E}">
        <p14:creationId xmlns:p14="http://schemas.microsoft.com/office/powerpoint/2010/main" val="42116955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FC8F1-16CA-1A63-153B-D09789B40E3F}"/>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0609C17F-56A3-E80D-EBDD-9ECAC69C13D5}"/>
              </a:ext>
            </a:extLst>
          </p:cNvPr>
          <p:cNvPicPr>
            <a:picLocks noGrp="1" noChangeAspect="1"/>
          </p:cNvPicPr>
          <p:nvPr>
            <p:ph idx="1"/>
          </p:nvPr>
        </p:nvPicPr>
        <p:blipFill>
          <a:blip r:embed="rId2"/>
          <a:stretch>
            <a:fillRect/>
          </a:stretch>
        </p:blipFill>
        <p:spPr>
          <a:xfrm>
            <a:off x="987789" y="326005"/>
            <a:ext cx="8943389" cy="5808828"/>
          </a:xfrm>
        </p:spPr>
      </p:pic>
    </p:spTree>
    <p:extLst>
      <p:ext uri="{BB962C8B-B14F-4D97-AF65-F5344CB8AC3E}">
        <p14:creationId xmlns:p14="http://schemas.microsoft.com/office/powerpoint/2010/main" val="23497334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D356A-DB02-5E09-808B-C5F3FBB9C8C3}"/>
              </a:ext>
            </a:extLst>
          </p:cNvPr>
          <p:cNvSpPr>
            <a:spLocks noGrp="1"/>
          </p:cNvSpPr>
          <p:nvPr>
            <p:ph type="title"/>
          </p:nvPr>
        </p:nvSpPr>
        <p:spPr/>
        <p:txBody>
          <a:bodyPr/>
          <a:lstStyle/>
          <a:p>
            <a:r>
              <a:rPr lang="en-US" dirty="0"/>
              <a:t>Mortality associated with epilepsy</a:t>
            </a:r>
            <a:endParaRPr lang="en-IN" dirty="0"/>
          </a:p>
        </p:txBody>
      </p:sp>
      <p:sp>
        <p:nvSpPr>
          <p:cNvPr id="3" name="Content Placeholder 2">
            <a:extLst>
              <a:ext uri="{FF2B5EF4-FFF2-40B4-BE49-F238E27FC236}">
                <a16:creationId xmlns:a16="http://schemas.microsoft.com/office/drawing/2014/main" id="{970178E4-2A06-51C9-D4E7-409D7E804F24}"/>
              </a:ext>
            </a:extLst>
          </p:cNvPr>
          <p:cNvSpPr>
            <a:spLocks noGrp="1"/>
          </p:cNvSpPr>
          <p:nvPr>
            <p:ph idx="1"/>
          </p:nvPr>
        </p:nvSpPr>
        <p:spPr>
          <a:xfrm>
            <a:off x="677334" y="1622067"/>
            <a:ext cx="8596668" cy="4419296"/>
          </a:xfrm>
        </p:spPr>
        <p:txBody>
          <a:bodyPr>
            <a:normAutofit/>
          </a:bodyPr>
          <a:lstStyle/>
          <a:p>
            <a:pPr algn="l"/>
            <a:endParaRPr lang="en-IN" sz="1800" b="0" i="0" u="none" strike="noStrike" baseline="0" dirty="0">
              <a:solidFill>
                <a:srgbClr val="000000"/>
              </a:solidFill>
              <a:latin typeface="Palatino LT Std"/>
            </a:endParaRPr>
          </a:p>
          <a:p>
            <a:pPr algn="just"/>
            <a:r>
              <a:rPr lang="en-US" sz="2000" b="0" u="none" strike="noStrike" baseline="0" dirty="0"/>
              <a:t>Patients with epilepsy have a risk of death that is roughly two to three times greater than expected in a matched population without epilepsy. </a:t>
            </a:r>
          </a:p>
          <a:p>
            <a:pPr algn="just"/>
            <a:r>
              <a:rPr lang="en-US" sz="2000" b="1" u="none" strike="noStrike" baseline="0" dirty="0"/>
              <a:t>sudden unexpected death in epilepsy (SUDEP):</a:t>
            </a:r>
          </a:p>
          <a:p>
            <a:pPr algn="just">
              <a:buFont typeface="+mj-lt"/>
              <a:buAutoNum type="arabicPeriod"/>
            </a:pPr>
            <a:r>
              <a:rPr lang="en-US" sz="2000" b="0" u="none" strike="noStrike" baseline="0" dirty="0"/>
              <a:t>usually affects young people with convulsive seizures and tends to occur at night. </a:t>
            </a:r>
          </a:p>
          <a:p>
            <a:pPr algn="just">
              <a:buFont typeface="+mj-lt"/>
              <a:buAutoNum type="arabicPeriod"/>
            </a:pPr>
            <a:r>
              <a:rPr lang="en-US" sz="2000" dirty="0"/>
              <a:t>C</a:t>
            </a:r>
            <a:r>
              <a:rPr lang="en-US" sz="2000" b="0" u="none" strike="noStrike" baseline="0" dirty="0"/>
              <a:t>ause is unknown, may result from brainstem-mediated effects of seizures on pulmonary, cardiac, and arousal functions. </a:t>
            </a:r>
          </a:p>
          <a:p>
            <a:pPr algn="just">
              <a:buFont typeface="+mj-lt"/>
              <a:buAutoNum type="arabicPeriod"/>
            </a:pPr>
            <a:r>
              <a:rPr lang="en-US" sz="2000" b="0" u="none" strike="noStrike" baseline="0" dirty="0"/>
              <a:t>Recent studies suggest that, in some cases, a genetic mutation may be the cause of both epilepsy and a cardiac conduction defect that gives rise to sudden death. </a:t>
            </a:r>
            <a:endParaRPr lang="en-IN" sz="2000" dirty="0"/>
          </a:p>
        </p:txBody>
      </p:sp>
    </p:spTree>
    <p:extLst>
      <p:ext uri="{BB962C8B-B14F-4D97-AF65-F5344CB8AC3E}">
        <p14:creationId xmlns:p14="http://schemas.microsoft.com/office/powerpoint/2010/main" val="11944906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011F1-4A3F-FA51-9D54-08E2C1F77C10}"/>
              </a:ext>
            </a:extLst>
          </p:cNvPr>
          <p:cNvSpPr>
            <a:spLocks noGrp="1"/>
          </p:cNvSpPr>
          <p:nvPr>
            <p:ph type="title"/>
          </p:nvPr>
        </p:nvSpPr>
        <p:spPr/>
        <p:txBody>
          <a:bodyPr/>
          <a:lstStyle/>
          <a:p>
            <a:r>
              <a:rPr lang="en-US" dirty="0"/>
              <a:t>Common antiepileptic drugs</a:t>
            </a:r>
            <a:endParaRPr lang="en-IN" dirty="0"/>
          </a:p>
        </p:txBody>
      </p:sp>
      <p:pic>
        <p:nvPicPr>
          <p:cNvPr id="9" name="Content Placeholder 8">
            <a:extLst>
              <a:ext uri="{FF2B5EF4-FFF2-40B4-BE49-F238E27FC236}">
                <a16:creationId xmlns:a16="http://schemas.microsoft.com/office/drawing/2014/main" id="{987DA513-3841-D93E-AD5F-15AD6D680C0C}"/>
              </a:ext>
            </a:extLst>
          </p:cNvPr>
          <p:cNvPicPr>
            <a:picLocks noGrp="1" noChangeAspect="1"/>
          </p:cNvPicPr>
          <p:nvPr>
            <p:ph idx="1"/>
          </p:nvPr>
        </p:nvPicPr>
        <p:blipFill>
          <a:blip r:embed="rId2"/>
          <a:stretch>
            <a:fillRect/>
          </a:stretch>
        </p:blipFill>
        <p:spPr>
          <a:xfrm>
            <a:off x="835955" y="1789043"/>
            <a:ext cx="8689708" cy="4853281"/>
          </a:xfrm>
        </p:spPr>
      </p:pic>
    </p:spTree>
    <p:extLst>
      <p:ext uri="{BB962C8B-B14F-4D97-AF65-F5344CB8AC3E}">
        <p14:creationId xmlns:p14="http://schemas.microsoft.com/office/powerpoint/2010/main" val="7507355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37F15-9433-AEE5-F9C1-0146EC3A1378}"/>
              </a:ext>
            </a:extLst>
          </p:cNvPr>
          <p:cNvSpPr>
            <a:spLocks noGrp="1"/>
          </p:cNvSpPr>
          <p:nvPr>
            <p:ph type="title"/>
          </p:nvPr>
        </p:nvSpPr>
        <p:spPr/>
        <p:txBody>
          <a:bodyPr/>
          <a:lstStyle/>
          <a:p>
            <a:endParaRPr lang="en-IN" dirty="0"/>
          </a:p>
        </p:txBody>
      </p:sp>
      <p:pic>
        <p:nvPicPr>
          <p:cNvPr id="5" name="Content Placeholder 4">
            <a:extLst>
              <a:ext uri="{FF2B5EF4-FFF2-40B4-BE49-F238E27FC236}">
                <a16:creationId xmlns:a16="http://schemas.microsoft.com/office/drawing/2014/main" id="{C63E61B7-17B8-87CD-CBDD-AFA4AFD4B160}"/>
              </a:ext>
            </a:extLst>
          </p:cNvPr>
          <p:cNvPicPr>
            <a:picLocks noGrp="1" noChangeAspect="1"/>
          </p:cNvPicPr>
          <p:nvPr>
            <p:ph idx="1"/>
          </p:nvPr>
        </p:nvPicPr>
        <p:blipFill>
          <a:blip r:embed="rId2"/>
          <a:stretch>
            <a:fillRect/>
          </a:stretch>
        </p:blipFill>
        <p:spPr>
          <a:xfrm>
            <a:off x="677334" y="675861"/>
            <a:ext cx="9705319" cy="5572539"/>
          </a:xfrm>
        </p:spPr>
      </p:pic>
    </p:spTree>
    <p:extLst>
      <p:ext uri="{BB962C8B-B14F-4D97-AF65-F5344CB8AC3E}">
        <p14:creationId xmlns:p14="http://schemas.microsoft.com/office/powerpoint/2010/main" val="30393030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01CA1-A065-7631-A790-14ADFEE266BA}"/>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7CFC7D81-08B7-61C9-97BF-9609ACE194B9}"/>
              </a:ext>
            </a:extLst>
          </p:cNvPr>
          <p:cNvPicPr>
            <a:picLocks noGrp="1" noChangeAspect="1"/>
          </p:cNvPicPr>
          <p:nvPr>
            <p:ph idx="1"/>
          </p:nvPr>
        </p:nvPicPr>
        <p:blipFill>
          <a:blip r:embed="rId2"/>
          <a:stretch>
            <a:fillRect/>
          </a:stretch>
        </p:blipFill>
        <p:spPr>
          <a:xfrm>
            <a:off x="677334" y="609600"/>
            <a:ext cx="8687577" cy="5878665"/>
          </a:xfrm>
        </p:spPr>
      </p:pic>
    </p:spTree>
    <p:extLst>
      <p:ext uri="{BB962C8B-B14F-4D97-AF65-F5344CB8AC3E}">
        <p14:creationId xmlns:p14="http://schemas.microsoft.com/office/powerpoint/2010/main" val="37212953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25CFA-80A9-BB6E-00F5-A093A31BBE78}"/>
              </a:ext>
            </a:extLst>
          </p:cNvPr>
          <p:cNvSpPr>
            <a:spLocks noGrp="1"/>
          </p:cNvSpPr>
          <p:nvPr>
            <p:ph type="title"/>
          </p:nvPr>
        </p:nvSpPr>
        <p:spPr/>
        <p:txBody>
          <a:bodyPr/>
          <a:lstStyle/>
          <a:p>
            <a:endParaRPr lang="en-IN"/>
          </a:p>
        </p:txBody>
      </p:sp>
      <p:pic>
        <p:nvPicPr>
          <p:cNvPr id="9" name="Content Placeholder 8">
            <a:extLst>
              <a:ext uri="{FF2B5EF4-FFF2-40B4-BE49-F238E27FC236}">
                <a16:creationId xmlns:a16="http://schemas.microsoft.com/office/drawing/2014/main" id="{199B9965-6967-A140-7FB5-8FC2853C3083}"/>
              </a:ext>
            </a:extLst>
          </p:cNvPr>
          <p:cNvPicPr>
            <a:picLocks noGrp="1" noChangeAspect="1"/>
          </p:cNvPicPr>
          <p:nvPr>
            <p:ph idx="1"/>
          </p:nvPr>
        </p:nvPicPr>
        <p:blipFill>
          <a:blip r:embed="rId2"/>
          <a:stretch>
            <a:fillRect/>
          </a:stretch>
        </p:blipFill>
        <p:spPr>
          <a:xfrm>
            <a:off x="629818" y="609601"/>
            <a:ext cx="8752721" cy="5481348"/>
          </a:xfrm>
        </p:spPr>
      </p:pic>
    </p:spTree>
    <p:extLst>
      <p:ext uri="{BB962C8B-B14F-4D97-AF65-F5344CB8AC3E}">
        <p14:creationId xmlns:p14="http://schemas.microsoft.com/office/powerpoint/2010/main" val="36298144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3CE57-55D9-CE51-27D4-82A04C19D121}"/>
              </a:ext>
            </a:extLst>
          </p:cNvPr>
          <p:cNvSpPr>
            <a:spLocks noGrp="1"/>
          </p:cNvSpPr>
          <p:nvPr>
            <p:ph type="title"/>
          </p:nvPr>
        </p:nvSpPr>
        <p:spPr/>
        <p:txBody>
          <a:bodyPr/>
          <a:lstStyle/>
          <a:p>
            <a:endParaRPr lang="en-IN" dirty="0"/>
          </a:p>
        </p:txBody>
      </p:sp>
      <p:pic>
        <p:nvPicPr>
          <p:cNvPr id="5" name="Content Placeholder 4">
            <a:extLst>
              <a:ext uri="{FF2B5EF4-FFF2-40B4-BE49-F238E27FC236}">
                <a16:creationId xmlns:a16="http://schemas.microsoft.com/office/drawing/2014/main" id="{62D7E346-DD25-3531-554B-67D327151A9F}"/>
              </a:ext>
            </a:extLst>
          </p:cNvPr>
          <p:cNvPicPr>
            <a:picLocks noGrp="1" noChangeAspect="1"/>
          </p:cNvPicPr>
          <p:nvPr>
            <p:ph idx="1"/>
          </p:nvPr>
        </p:nvPicPr>
        <p:blipFill>
          <a:blip r:embed="rId2"/>
          <a:stretch>
            <a:fillRect/>
          </a:stretch>
        </p:blipFill>
        <p:spPr>
          <a:xfrm>
            <a:off x="459448" y="609600"/>
            <a:ext cx="8814554" cy="5557546"/>
          </a:xfrm>
        </p:spPr>
      </p:pic>
    </p:spTree>
    <p:extLst>
      <p:ext uri="{BB962C8B-B14F-4D97-AF65-F5344CB8AC3E}">
        <p14:creationId xmlns:p14="http://schemas.microsoft.com/office/powerpoint/2010/main" val="26707509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560B7-16D1-B00C-6860-53C55A18C518}"/>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C8C0FBAF-2A55-16D1-B2F3-7BEDAD7489B9}"/>
              </a:ext>
            </a:extLst>
          </p:cNvPr>
          <p:cNvPicPr>
            <a:picLocks noGrp="1" noChangeAspect="1"/>
          </p:cNvPicPr>
          <p:nvPr>
            <p:ph idx="1"/>
          </p:nvPr>
        </p:nvPicPr>
        <p:blipFill>
          <a:blip r:embed="rId2"/>
          <a:stretch>
            <a:fillRect/>
          </a:stretch>
        </p:blipFill>
        <p:spPr>
          <a:xfrm>
            <a:off x="592373" y="866692"/>
            <a:ext cx="10306099" cy="5381708"/>
          </a:xfrm>
        </p:spPr>
      </p:pic>
    </p:spTree>
    <p:extLst>
      <p:ext uri="{BB962C8B-B14F-4D97-AF65-F5344CB8AC3E}">
        <p14:creationId xmlns:p14="http://schemas.microsoft.com/office/powerpoint/2010/main" val="12671517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A75F6E-33B5-9FAA-46E5-6D4B53AE19ED}"/>
              </a:ext>
            </a:extLst>
          </p:cNvPr>
          <p:cNvSpPr>
            <a:spLocks noGrp="1"/>
          </p:cNvSpPr>
          <p:nvPr>
            <p:ph type="title"/>
          </p:nvPr>
        </p:nvSpPr>
        <p:spPr/>
        <p:txBody>
          <a:bodyPr/>
          <a:lstStyle/>
          <a:p>
            <a:pPr algn="r"/>
            <a:r>
              <a:rPr lang="en-US" dirty="0"/>
              <a:t>THANK YOU </a:t>
            </a:r>
            <a:endParaRPr lang="en-IN" dirty="0"/>
          </a:p>
        </p:txBody>
      </p:sp>
      <p:sp>
        <p:nvSpPr>
          <p:cNvPr id="5" name="Text Placeholder 4">
            <a:extLst>
              <a:ext uri="{FF2B5EF4-FFF2-40B4-BE49-F238E27FC236}">
                <a16:creationId xmlns:a16="http://schemas.microsoft.com/office/drawing/2014/main" id="{7AFB2B99-14BA-2CC9-F91E-F1CE1A628103}"/>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131181208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388</TotalTime>
  <Words>2742</Words>
  <Application>Microsoft Office PowerPoint</Application>
  <PresentationFormat>Widescreen</PresentationFormat>
  <Paragraphs>254</Paragraphs>
  <Slides>69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69</vt:i4>
      </vt:variant>
    </vt:vector>
  </HeadingPairs>
  <TitlesOfParts>
    <vt:vector size="74" baseType="lpstr">
      <vt:lpstr>Arial</vt:lpstr>
      <vt:lpstr>Palatino LT Std</vt:lpstr>
      <vt:lpstr>Trebuchet MS</vt:lpstr>
      <vt:lpstr>Wingdings 3</vt:lpstr>
      <vt:lpstr>Facet</vt:lpstr>
      <vt:lpstr>Seizures &amp; Epilepsy</vt:lpstr>
      <vt:lpstr>Introduction </vt:lpstr>
      <vt:lpstr>PowerPoint Presentation</vt:lpstr>
      <vt:lpstr>Classification </vt:lpstr>
      <vt:lpstr>Focal onset seizures  Originates within networks limited to one brain region - 2 types  </vt:lpstr>
      <vt:lpstr>Focal seizures with intact awareness</vt:lpstr>
      <vt:lpstr>PowerPoint Presentation</vt:lpstr>
      <vt:lpstr>Focal seizures with impaired awareness</vt:lpstr>
      <vt:lpstr>Generalised seizures</vt:lpstr>
      <vt:lpstr>Motor </vt:lpstr>
      <vt:lpstr>PowerPoint Presentation</vt:lpstr>
      <vt:lpstr>PowerPoint Presentation</vt:lpstr>
      <vt:lpstr>PowerPoint Presentation</vt:lpstr>
      <vt:lpstr>PowerPoint Presentation</vt:lpstr>
      <vt:lpstr>PowerPoint Presentation</vt:lpstr>
      <vt:lpstr>Non motor seizures – absence seizures</vt:lpstr>
      <vt:lpstr>PowerPoint Presentation</vt:lpstr>
      <vt:lpstr>PowerPoint Presentation</vt:lpstr>
      <vt:lpstr>Epilepsy syndromes </vt:lpstr>
      <vt:lpstr>Juvenile myoclonic epilepsy </vt:lpstr>
      <vt:lpstr>Lennox-Gastaut Syndrome</vt:lpstr>
      <vt:lpstr>Mesial temporal lobe epilepsy syndrome</vt:lpstr>
      <vt:lpstr>Causes of seizure and epilepsy</vt:lpstr>
      <vt:lpstr>Causes of seizure</vt:lpstr>
      <vt:lpstr>PowerPoint Presentation</vt:lpstr>
      <vt:lpstr>PowerPoint Presentation</vt:lpstr>
      <vt:lpstr>PowerPoint Presentation</vt:lpstr>
      <vt:lpstr>Approach to the patient </vt:lpstr>
      <vt:lpstr>PowerPoint Presentation</vt:lpstr>
      <vt:lpstr>PowerPoint Presentation</vt:lpstr>
      <vt:lpstr>Electrophysiologic studies</vt:lpstr>
      <vt:lpstr>PowerPoint Presentation</vt:lpstr>
      <vt:lpstr>PowerPoint Presentation</vt:lpstr>
      <vt:lpstr>PowerPoint Presentation</vt:lpstr>
      <vt:lpstr>Differential diagnosis of seizures </vt:lpstr>
      <vt:lpstr>PowerPoint Presentation</vt:lpstr>
      <vt:lpstr>Psychogenic seizures</vt:lpstr>
      <vt:lpstr>Treatment </vt:lpstr>
      <vt:lpstr>1. Treatment of underlying condition</vt:lpstr>
      <vt:lpstr>2. Avoidance of precipitating factors</vt:lpstr>
      <vt:lpstr>3. Antiepileptic drug therapy</vt:lpstr>
      <vt:lpstr>When to initiate antiepileptic drug?</vt:lpstr>
      <vt:lpstr>PowerPoint Presentation</vt:lpstr>
      <vt:lpstr>Selection of AED</vt:lpstr>
      <vt:lpstr>PowerPoint Presentation</vt:lpstr>
      <vt:lpstr>PowerPoint Presentation</vt:lpstr>
      <vt:lpstr>Initiation and monitoring of therapy</vt:lpstr>
      <vt:lpstr>When to discontinue therapy? </vt:lpstr>
      <vt:lpstr>PowerPoint Presentation</vt:lpstr>
      <vt:lpstr>Treatment of refractory epilepsy</vt:lpstr>
      <vt:lpstr>Surgical Treatment of Refractory Epilepsy</vt:lpstr>
      <vt:lpstr>PowerPoint Presentation</vt:lpstr>
      <vt:lpstr>PowerPoint Presentation</vt:lpstr>
      <vt:lpstr>Status Epilepticus </vt:lpstr>
      <vt:lpstr>PowerPoint Presentation</vt:lpstr>
      <vt:lpstr>PowerPoint Presentation</vt:lpstr>
      <vt:lpstr>PowerPoint Presentation</vt:lpstr>
      <vt:lpstr>PowerPoint Presentation</vt:lpstr>
      <vt:lpstr>Treatment :</vt:lpstr>
      <vt:lpstr>PowerPoint Presentation</vt:lpstr>
      <vt:lpstr>PowerPoint Presentation</vt:lpstr>
      <vt:lpstr>Mortality associated with epilepsy</vt:lpstr>
      <vt:lpstr>Common antiepileptic drugs</vt:lpstr>
      <vt:lpstr>PowerPoint Presentation</vt:lpstr>
      <vt:lpstr>PowerPoint Presentation</vt:lpstr>
      <vt:lpstr>PowerPoint Presentation</vt:lpstr>
      <vt:lpstr>PowerPoint Presentation</vt:lpstr>
      <vt:lpstr>PowerPoint Presentation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Seizures &amp; Epilepsy</dc:title>
  <dc:creator>sajeevgeorgev@gmail.com</dc:creator>
  <cp:lastModifiedBy>sajeevgeorgev@gmail.com</cp:lastModifiedBy>
  <cp:revision>24</cp:revision>
  <dcterms:created xsi:type="dcterms:W3CDTF">2022-06-26T13:01:09Z</dcterms:created>
  <dcterms:modified xsi:type="dcterms:W3CDTF">2022-06-29T16:56:41Z</dcterms:modified>
</cp:coreProperties>
</file>