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3" r:id="rId1"/>
    <p:sldMasterId id="2147484020" r:id="rId2"/>
    <p:sldMasterId id="2147484071" r:id="rId3"/>
    <p:sldMasterId id="2147484142" r:id="rId4"/>
  </p:sldMasterIdLst>
  <p:notesMasterIdLst>
    <p:notesMasterId r:id="rId61"/>
  </p:notesMasterIdLst>
  <p:sldIdLst>
    <p:sldId id="256" r:id="rId5"/>
    <p:sldId id="257" r:id="rId6"/>
    <p:sldId id="258" r:id="rId7"/>
    <p:sldId id="259" r:id="rId8"/>
    <p:sldId id="260" r:id="rId9"/>
    <p:sldId id="261" r:id="rId10"/>
    <p:sldId id="262" r:id="rId11"/>
    <p:sldId id="263" r:id="rId12"/>
    <p:sldId id="264" r:id="rId13"/>
    <p:sldId id="306"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91" r:id="rId29"/>
    <p:sldId id="279" r:id="rId30"/>
    <p:sldId id="292" r:id="rId31"/>
    <p:sldId id="280" r:id="rId32"/>
    <p:sldId id="293" r:id="rId33"/>
    <p:sldId id="281" r:id="rId34"/>
    <p:sldId id="282" r:id="rId35"/>
    <p:sldId id="283" r:id="rId36"/>
    <p:sldId id="284" r:id="rId37"/>
    <p:sldId id="285" r:id="rId38"/>
    <p:sldId id="286" r:id="rId39"/>
    <p:sldId id="287" r:id="rId40"/>
    <p:sldId id="288" r:id="rId41"/>
    <p:sldId id="289" r:id="rId42"/>
    <p:sldId id="290" r:id="rId43"/>
    <p:sldId id="294" r:id="rId44"/>
    <p:sldId id="295" r:id="rId45"/>
    <p:sldId id="296" r:id="rId46"/>
    <p:sldId id="297" r:id="rId47"/>
    <p:sldId id="298" r:id="rId48"/>
    <p:sldId id="299" r:id="rId49"/>
    <p:sldId id="300" r:id="rId50"/>
    <p:sldId id="301" r:id="rId51"/>
    <p:sldId id="302" r:id="rId52"/>
    <p:sldId id="304" r:id="rId53"/>
    <p:sldId id="305" r:id="rId54"/>
    <p:sldId id="307" r:id="rId55"/>
    <p:sldId id="308" r:id="rId56"/>
    <p:sldId id="309" r:id="rId57"/>
    <p:sldId id="310" r:id="rId58"/>
    <p:sldId id="311" r:id="rId59"/>
    <p:sldId id="312" r:id="rId6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ddav" initials="b" lastIdx="1" clrIdx="0">
    <p:extLst>
      <p:ext uri="{19B8F6BF-5375-455C-9EA6-DF929625EA0E}">
        <p15:presenceInfo xmlns:p15="http://schemas.microsoft.com/office/powerpoint/2012/main" userId="bddav"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0000"/>
    <a:srgbClr val="FF3300"/>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85" d="100"/>
          <a:sy n="85" d="100"/>
        </p:scale>
        <p:origin x="1406"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322F04B3-2CA3-40D6-9E54-C11378047507}" type="datetimeFigureOut">
              <a:rPr lang="en-US" smtClean="0"/>
              <a:t>12/22/2021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850F1A71-394B-4657-86B7-B1102561E99A}" type="slidenum">
              <a:rPr lang="en-US" smtClean="0"/>
              <a:t>‹#›</a:t>
            </a:fld>
            <a:endParaRPr lang="en-US"/>
          </a:p>
        </p:txBody>
      </p:sp>
    </p:spTree>
    <p:extLst>
      <p:ext uri="{BB962C8B-B14F-4D97-AF65-F5344CB8AC3E}">
        <p14:creationId xmlns:p14="http://schemas.microsoft.com/office/powerpoint/2010/main" val="335318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71EA0E-E81E-4557-B965-01909F068759}"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859221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106A77-C26F-487F-9DA1-2E48A15DB192}"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81509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D77C9E-30A4-4969-8247-FA3AFBB77C32}"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630601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FC3C17-3A95-4A26-8EE9-775DA9A669F8}"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52726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862EBF-DC55-4E60-A82C-A5A692DED9B8}" type="datetime1">
              <a:rPr lang="en-US" smtClean="0"/>
              <a:t>12/22/2021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4070033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371A3D-0C0E-424D-B02B-B638236EC68B}" type="datetime1">
              <a:rPr lang="en-US" smtClean="0"/>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555225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EDA18-C09B-4329-AE26-6BF32DD35503}" type="datetime1">
              <a:rPr lang="en-US" smtClean="0"/>
              <a:t>12/22/2021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335529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FE5E8B4-AC2D-44BC-B00D-22106B7FC3EF}"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75938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46B1521-6152-4F69-A879-4F55A729D986}"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57744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26130-E85B-45B9-A1D0-F0F1DA585AD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7844236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26130-E85B-45B9-A1D0-F0F1DA585AD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latin typeface="Arial"/>
              </a:rPr>
              <a:t>”</a:t>
            </a:r>
            <a:endParaRPr lang="en-US" sz="1350">
              <a:solidFill>
                <a:schemeClr val="accent1">
                  <a:lumMod val="60000"/>
                  <a:lumOff val="40000"/>
                </a:schemeClr>
              </a:solidFill>
              <a:latin typeface="Arial"/>
            </a:endParaRPr>
          </a:p>
        </p:txBody>
      </p:sp>
    </p:spTree>
    <p:extLst>
      <p:ext uri="{BB962C8B-B14F-4D97-AF65-F5344CB8AC3E}">
        <p14:creationId xmlns:p14="http://schemas.microsoft.com/office/powerpoint/2010/main" val="391890945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26130-E85B-45B9-A1D0-F0F1DA585AD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84917096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26130-E85B-45B9-A1D0-F0F1DA585AD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210128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26130-E85B-45B9-A1D0-F0F1DA585AD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9840940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11DAB-C337-4D9C-93F0-3F378BFC3DE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180204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CBED90-72AB-433B-81D8-4A807936C5BC}"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607535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2514601"/>
            <a:ext cx="6686549" cy="2262781"/>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4777380"/>
            <a:ext cx="6686549" cy="1126283"/>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1"/>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4529541"/>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1297089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624110"/>
            <a:ext cx="6683765"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2133600"/>
            <a:ext cx="668655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875242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2058750"/>
            <a:ext cx="6686549" cy="14688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530129"/>
            <a:ext cx="6686549" cy="8604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1579501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2133600"/>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2126222"/>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655910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972703"/>
            <a:ext cx="2994549"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2548966"/>
            <a:ext cx="3257170"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969475"/>
            <a:ext cx="2999251"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2545738"/>
            <a:ext cx="3254006"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12/22/2021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4028136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12/22/2021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41785406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12/22/2021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2613478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46088"/>
            <a:ext cx="2628899" cy="976312"/>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446089"/>
            <a:ext cx="38862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598613"/>
            <a:ext cx="2628899" cy="426243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4007809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800600"/>
            <a:ext cx="668655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634965"/>
            <a:ext cx="6686550" cy="3854970"/>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1941910" y="5367338"/>
            <a:ext cx="6686550"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367080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609600"/>
            <a:ext cx="6686549" cy="311704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1464284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3505200"/>
            <a:ext cx="5652416"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a:pPr/>
              <a:t>‹#›</a:t>
            </a:fld>
            <a:endParaRPr lang="en-US"/>
          </a:p>
        </p:txBody>
      </p:sp>
      <p:sp>
        <p:nvSpPr>
          <p:cNvPr id="14" name="TextBox 13"/>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solidFill>
                <a:effectLst/>
                <a:latin typeface="Arial"/>
              </a:rPr>
              <a:t>“</a:t>
            </a:r>
          </a:p>
        </p:txBody>
      </p:sp>
      <p:sp>
        <p:nvSpPr>
          <p:cNvPr id="15" name="TextBox 14"/>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solidFill>
                <a:effectLst/>
                <a:latin typeface="Arial"/>
              </a:rPr>
              <a:t>”</a:t>
            </a:r>
          </a:p>
        </p:txBody>
      </p:sp>
    </p:spTree>
    <p:extLst>
      <p:ext uri="{BB962C8B-B14F-4D97-AF65-F5344CB8AC3E}">
        <p14:creationId xmlns:p14="http://schemas.microsoft.com/office/powerpoint/2010/main" val="323455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2438401"/>
            <a:ext cx="6686550" cy="2724845"/>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1893720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a:pPr/>
              <a:t>‹#›</a:t>
            </a:fld>
            <a:endParaRPr lang="en-US"/>
          </a:p>
        </p:txBody>
      </p:sp>
      <p:sp>
        <p:nvSpPr>
          <p:cNvPr id="17" name="TextBox 16"/>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solidFill>
                <a:effectLst/>
                <a:latin typeface="Arial"/>
              </a:rPr>
              <a:t>“</a:t>
            </a:r>
          </a:p>
        </p:txBody>
      </p:sp>
      <p:sp>
        <p:nvSpPr>
          <p:cNvPr id="18" name="TextBox 17"/>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solidFill>
                <a:effectLst/>
                <a:latin typeface="Arial"/>
              </a:rPr>
              <a:t>”</a:t>
            </a:r>
          </a:p>
        </p:txBody>
      </p:sp>
    </p:spTree>
    <p:extLst>
      <p:ext uri="{BB962C8B-B14F-4D97-AF65-F5344CB8AC3E}">
        <p14:creationId xmlns:p14="http://schemas.microsoft.com/office/powerpoint/2010/main" val="824211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627407"/>
            <a:ext cx="6686549" cy="2880020"/>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14317530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2638515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627406"/>
            <a:ext cx="16557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627406"/>
            <a:ext cx="485775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val="915634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804177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715505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253618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052986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3093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6461515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89368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178795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438807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717197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latin typeface="Arial"/>
              </a:rPr>
              <a:t>”</a:t>
            </a:r>
            <a:endParaRPr lang="en-US" sz="1350">
              <a:solidFill>
                <a:schemeClr val="accent1">
                  <a:lumMod val="60000"/>
                  <a:lumOff val="40000"/>
                </a:schemeClr>
              </a:solidFill>
              <a:latin typeface="Arial"/>
            </a:endParaRPr>
          </a:p>
        </p:txBody>
      </p:sp>
    </p:spTree>
    <p:extLst>
      <p:ext uri="{BB962C8B-B14F-4D97-AF65-F5344CB8AC3E}">
        <p14:creationId xmlns:p14="http://schemas.microsoft.com/office/powerpoint/2010/main" val="12510999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662829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67336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0796099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968115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09359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71EA0E-E81E-4557-B965-01909F068759}"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8336122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106A77-C26F-487F-9DA1-2E48A15DB192}"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2128309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D77C9E-30A4-4969-8247-FA3AFBB77C32}"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9619101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FC3C17-3A95-4A26-8EE9-775DA9A669F8}"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015214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862EBF-DC55-4E60-A82C-A5A692DED9B8}" type="datetime1">
              <a:rPr lang="en-US" smtClean="0"/>
              <a:t>12/22/2021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9561040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371A3D-0C0E-424D-B02B-B638236EC68B}" type="datetime1">
              <a:rPr lang="en-US" smtClean="0"/>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6328635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EDA18-C09B-4329-AE26-6BF32DD35503}" type="datetime1">
              <a:rPr lang="en-US" smtClean="0"/>
              <a:t>12/22/2021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2747980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E5E8B4-AC2D-44BC-B00D-22106B7FC3EF}"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7626162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6B1521-6152-4F69-A879-4F55A729D986}"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5699348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626130-E85B-45B9-A1D0-F0F1DA585AD3}"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758350872"/>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626130-E85B-45B9-A1D0-F0F1DA585AD3}"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193356063"/>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626130-E85B-45B9-A1D0-F0F1DA585AD3}"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4066032246"/>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626130-E85B-45B9-A1D0-F0F1DA585AD3}" type="datetime1">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16338731"/>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626130-E85B-45B9-A1D0-F0F1DA585AD3}" type="datetime1">
              <a:rPr lang="en-US" smtClean="0"/>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799642587"/>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626130-E85B-45B9-A1D0-F0F1DA585AD3}" type="datetime1">
              <a:rPr lang="en-US" smtClean="0"/>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828462219"/>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11DAB-C337-4D9C-93F0-3F378BFC3DE3}"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4437097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CBED90-72AB-433B-81D8-4A807936C5BC}" type="datetime1">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525875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28626130-E85B-45B9-A1D0-F0F1DA585AD3}" type="datetime1">
              <a:rPr lang="en-US" smtClean="0"/>
              <a:t>12/22/2021</a:t>
            </a:fld>
            <a:endParaRPr lang="en-US"/>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fld id="{6E2D2B3B-882E-40F3-A32F-6DD516915044}" type="slidenum">
              <a:rPr lang="en-US" smtClean="0"/>
              <a:pPr/>
              <a:t>‹#›</a:t>
            </a:fld>
            <a:endParaRPr lang="en-US"/>
          </a:p>
        </p:txBody>
      </p:sp>
    </p:spTree>
    <p:extLst>
      <p:ext uri="{BB962C8B-B14F-4D97-AF65-F5344CB8AC3E}">
        <p14:creationId xmlns:p14="http://schemas.microsoft.com/office/powerpoint/2010/main" val="4264955439"/>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138637"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786"/>
            <a:ext cx="1767506"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624110"/>
            <a:ext cx="6683765"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2133600"/>
            <a:ext cx="668655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6130437"/>
            <a:ext cx="859712" cy="370396"/>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a:pPr/>
              <a:t>12/22/2021</a:t>
            </a:fld>
            <a:endParaRPr lang="en-US"/>
          </a:p>
        </p:txBody>
      </p:sp>
      <p:sp>
        <p:nvSpPr>
          <p:cNvPr id="5" name="Footer Placeholder 4"/>
          <p:cNvSpPr>
            <a:spLocks noGrp="1"/>
          </p:cNvSpPr>
          <p:nvPr>
            <p:ph type="ftr" sz="quarter" idx="3"/>
          </p:nvPr>
        </p:nvSpPr>
        <p:spPr>
          <a:xfrm>
            <a:off x="1941910" y="6135809"/>
            <a:ext cx="571499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398860" y="787783"/>
            <a:ext cx="584825" cy="365125"/>
          </a:xfrm>
          <a:prstGeom prst="rect">
            <a:avLst/>
          </a:prstGeom>
        </p:spPr>
        <p:txBody>
          <a:bodyPr vert="horz" lIns="91440" tIns="45720" rIns="91440" bIns="45720" rtlCol="0" anchor="ctr"/>
          <a:lstStyle>
            <a:lvl1pPr algn="r">
              <a:defRPr sz="1500">
                <a:solidFill>
                  <a:srgbClr val="FEFFFF"/>
                </a:solidFill>
              </a:defRPr>
            </a:lvl1pPr>
          </a:lstStyle>
          <a:p>
            <a:fld id="{D57F1E4F-1CFF-5643-939E-217C01CDF565}" type="slidenum">
              <a:rPr lang="en-US"/>
              <a:pPr/>
              <a:t>‹#›</a:t>
            </a:fld>
            <a:endParaRPr lang="en-US"/>
          </a:p>
        </p:txBody>
      </p:sp>
    </p:spTree>
    <p:extLst>
      <p:ext uri="{BB962C8B-B14F-4D97-AF65-F5344CB8AC3E}">
        <p14:creationId xmlns:p14="http://schemas.microsoft.com/office/powerpoint/2010/main" val="4170512803"/>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Lst>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28626130-E85B-45B9-A1D0-F0F1DA585AD3}" type="datetime1">
              <a:rPr lang="en-US" smtClean="0"/>
              <a:t>12/22/2021</a:t>
            </a:fld>
            <a:endParaRPr lang="en-US"/>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fld id="{6E2D2B3B-882E-40F3-A32F-6DD516915044}" type="slidenum">
              <a:rPr lang="en-US" smtClean="0"/>
              <a:pPr/>
              <a:t>‹#›</a:t>
            </a:fld>
            <a:endParaRPr lang="en-US"/>
          </a:p>
        </p:txBody>
      </p:sp>
    </p:spTree>
    <p:extLst>
      <p:ext uri="{BB962C8B-B14F-4D97-AF65-F5344CB8AC3E}">
        <p14:creationId xmlns:p14="http://schemas.microsoft.com/office/powerpoint/2010/main" val="1132695368"/>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 id="2147484087" r:id="rId16"/>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8626130-E85B-45B9-A1D0-F0F1DA585AD3}" type="datetime1">
              <a:rPr lang="en-US" smtClean="0"/>
              <a:t>12/22/2021</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E2D2B3B-882E-40F3-A32F-6DD516915044}" type="slidenum">
              <a:rPr lang="en-US" smtClean="0"/>
              <a:pPr/>
              <a:t>‹#›</a:t>
            </a:fld>
            <a:endParaRPr lang="en-US"/>
          </a:p>
        </p:txBody>
      </p:sp>
    </p:spTree>
    <p:extLst>
      <p:ext uri="{BB962C8B-B14F-4D97-AF65-F5344CB8AC3E}">
        <p14:creationId xmlns:p14="http://schemas.microsoft.com/office/powerpoint/2010/main" val="2552397591"/>
      </p:ext>
    </p:extLst>
  </p:cSld>
  <p:clrMap bg1="dk1" tx1="lt1" bg2="dk2" tx2="lt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50.xml"/><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0.xml"/><Relationship Id="rId5" Type="http://schemas.openxmlformats.org/officeDocument/2006/relationships/image" Target="../media/image27.jp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9.jpeg"/><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50.xml"/><Relationship Id="rId5" Type="http://schemas.openxmlformats.org/officeDocument/2006/relationships/image" Target="../media/image33.jpg"/><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48400" y="4809931"/>
            <a:ext cx="2438400" cy="1133669"/>
          </a:xfrm>
        </p:spPr>
        <p:txBody>
          <a:bodyPr>
            <a:normAutofit/>
          </a:bodyPr>
          <a:lstStyle/>
          <a:p>
            <a:pPr marL="2540">
              <a:lnSpc>
                <a:spcPct val="100000"/>
              </a:lnSpc>
              <a:spcBef>
                <a:spcPts val="795"/>
              </a:spcBef>
            </a:pPr>
            <a:r>
              <a:rPr lang="en-US" sz="2000" b="1" spc="-80" dirty="0" err="1">
                <a:solidFill>
                  <a:srgbClr val="FFFFFF"/>
                </a:solidFill>
                <a:latin typeface="+mj-lt"/>
                <a:cs typeface="Consolas" pitchFamily="49" charset="0"/>
              </a:rPr>
              <a:t>Dr.Beno</a:t>
            </a:r>
            <a:r>
              <a:rPr lang="en-US" sz="2000" b="1" spc="-80" dirty="0">
                <a:solidFill>
                  <a:srgbClr val="FFFFFF"/>
                </a:solidFill>
                <a:latin typeface="+mj-lt"/>
                <a:cs typeface="Consolas" pitchFamily="49" charset="0"/>
              </a:rPr>
              <a:t> David</a:t>
            </a:r>
          </a:p>
          <a:p>
            <a:pPr marL="2540">
              <a:lnSpc>
                <a:spcPct val="100000"/>
              </a:lnSpc>
              <a:spcBef>
                <a:spcPts val="795"/>
              </a:spcBef>
            </a:pPr>
            <a:r>
              <a:rPr lang="en-US" sz="2000" b="1" spc="-80" dirty="0">
                <a:solidFill>
                  <a:srgbClr val="FFFFFF"/>
                </a:solidFill>
                <a:latin typeface="+mj-lt"/>
                <a:cs typeface="Consolas" pitchFamily="49" charset="0"/>
              </a:rPr>
              <a:t>Jr3 M6 unit</a:t>
            </a:r>
          </a:p>
        </p:txBody>
      </p:sp>
      <p:sp>
        <p:nvSpPr>
          <p:cNvPr id="7" name="Title 6">
            <a:extLst>
              <a:ext uri="{FF2B5EF4-FFF2-40B4-BE49-F238E27FC236}">
                <a16:creationId xmlns:a16="http://schemas.microsoft.com/office/drawing/2014/main" id="{EEC6122C-3F96-4544-879F-363E2A45D6BD}"/>
              </a:ext>
            </a:extLst>
          </p:cNvPr>
          <p:cNvSpPr>
            <a:spLocks noGrp="1"/>
          </p:cNvSpPr>
          <p:nvPr>
            <p:ph type="ctrTitle"/>
          </p:nvPr>
        </p:nvSpPr>
        <p:spPr>
          <a:xfrm>
            <a:off x="685347" y="152401"/>
            <a:ext cx="7772853" cy="2895599"/>
          </a:xfrm>
        </p:spPr>
        <p:txBody>
          <a:bodyPr>
            <a:normAutofit/>
          </a:bodyPr>
          <a:lstStyle/>
          <a:p>
            <a:r>
              <a:rPr lang="en-IN" sz="4400" dirty="0">
                <a:latin typeface="+mn-lt"/>
              </a:rPr>
              <a:t>Management of snake bite in </a:t>
            </a:r>
            <a:r>
              <a:rPr lang="en-IN" sz="4400" dirty="0" err="1">
                <a:latin typeface="+mn-lt"/>
              </a:rPr>
              <a:t>india</a:t>
            </a:r>
            <a:r>
              <a:rPr lang="en-IN" sz="4400" dirty="0">
                <a:latin typeface="+mn-lt"/>
              </a:rPr>
              <a:t> </a:t>
            </a:r>
            <a:br>
              <a:rPr lang="en-IN" sz="4400" dirty="0">
                <a:latin typeface="+mn-lt"/>
              </a:rPr>
            </a:br>
            <a:endParaRPr lang="en-IN" sz="4400" dirty="0">
              <a:latin typeface="+mn-lt"/>
            </a:endParaRPr>
          </a:p>
        </p:txBody>
      </p:sp>
    </p:spTree>
    <p:extLst>
      <p:ext uri="{BB962C8B-B14F-4D97-AF65-F5344CB8AC3E}">
        <p14:creationId xmlns:p14="http://schemas.microsoft.com/office/powerpoint/2010/main" val="231987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97CA-4E47-46AD-BE4D-9B6FE0B28176}"/>
              </a:ext>
            </a:extLst>
          </p:cNvPr>
          <p:cNvSpPr>
            <a:spLocks noGrp="1"/>
          </p:cNvSpPr>
          <p:nvPr>
            <p:ph type="title"/>
          </p:nvPr>
        </p:nvSpPr>
        <p:spPr>
          <a:xfrm>
            <a:off x="1" y="1"/>
            <a:ext cx="4572000" cy="990599"/>
          </a:xfrm>
        </p:spPr>
        <p:txBody>
          <a:bodyPr>
            <a:normAutofit/>
          </a:bodyPr>
          <a:lstStyle/>
          <a:p>
            <a:r>
              <a:rPr lang="en-US" dirty="0"/>
              <a:t>introduction</a:t>
            </a:r>
            <a:endParaRPr lang="en-IN" dirty="0"/>
          </a:p>
        </p:txBody>
      </p:sp>
      <p:sp>
        <p:nvSpPr>
          <p:cNvPr id="3" name="Content Placeholder 2">
            <a:extLst>
              <a:ext uri="{FF2B5EF4-FFF2-40B4-BE49-F238E27FC236}">
                <a16:creationId xmlns:a16="http://schemas.microsoft.com/office/drawing/2014/main" id="{B29F53BB-3F70-4975-938C-E1BEAB86C368}"/>
              </a:ext>
            </a:extLst>
          </p:cNvPr>
          <p:cNvSpPr>
            <a:spLocks noGrp="1"/>
          </p:cNvSpPr>
          <p:nvPr>
            <p:ph idx="1"/>
          </p:nvPr>
        </p:nvSpPr>
        <p:spPr>
          <a:xfrm>
            <a:off x="-1" y="838199"/>
            <a:ext cx="9143999" cy="6019799"/>
          </a:xfrm>
        </p:spPr>
        <p:txBody>
          <a:bodyPr>
            <a:normAutofit/>
          </a:bodyPr>
          <a:lstStyle/>
          <a:p>
            <a:r>
              <a:rPr lang="en-US" dirty="0">
                <a:latin typeface="Bahnschrift" panose="020B0502040204020203" pitchFamily="34" charset="0"/>
              </a:rPr>
              <a:t>Snakebite is an acute life threatening time limiting medical emergency.</a:t>
            </a:r>
          </a:p>
          <a:p>
            <a:endParaRPr lang="en-US" dirty="0">
              <a:latin typeface="Bahnschrift" panose="020B0502040204020203" pitchFamily="34" charset="0"/>
            </a:endParaRPr>
          </a:p>
          <a:p>
            <a:r>
              <a:rPr lang="en-US" dirty="0">
                <a:latin typeface="Bahnschrift" panose="020B0502040204020203" pitchFamily="34" charset="0"/>
              </a:rPr>
              <a:t>Indian states with high incidence of snakebites cases are Tamil </a:t>
            </a:r>
            <a:r>
              <a:rPr lang="en-US" dirty="0" err="1">
                <a:latin typeface="Bahnschrift" panose="020B0502040204020203" pitchFamily="34" charset="0"/>
              </a:rPr>
              <a:t>Nadu,kerala</a:t>
            </a:r>
            <a:r>
              <a:rPr lang="en-US" dirty="0">
                <a:latin typeface="Bahnschrift" panose="020B0502040204020203" pitchFamily="34" charset="0"/>
              </a:rPr>
              <a:t>, West Bengal, Maharashtra.</a:t>
            </a:r>
          </a:p>
          <a:p>
            <a:endParaRPr lang="en-US" dirty="0">
              <a:latin typeface="Bahnschrift" panose="020B0502040204020203" pitchFamily="34" charset="0"/>
            </a:endParaRPr>
          </a:p>
          <a:p>
            <a:r>
              <a:rPr lang="en-US" dirty="0">
                <a:latin typeface="Bahnschrift" panose="020B0502040204020203" pitchFamily="34" charset="0"/>
              </a:rPr>
              <a:t> Annual snakebite deaths were greatest in the states of Uttar Pradesh (8,700), Andhra Pradesh (5,200), and Bihar (4,500).</a:t>
            </a:r>
          </a:p>
          <a:p>
            <a:endParaRPr lang="en-US" dirty="0">
              <a:latin typeface="Bahnschrift" panose="020B0502040204020203" pitchFamily="34" charset="0"/>
            </a:endParaRPr>
          </a:p>
          <a:p>
            <a:r>
              <a:rPr lang="en-US" dirty="0">
                <a:latin typeface="Bahnschrift" panose="020B0502040204020203" pitchFamily="34" charset="0"/>
              </a:rPr>
              <a:t>Although total number of bites may be more than 5-6 lakhs but only 30% are venomous bites. </a:t>
            </a:r>
          </a:p>
          <a:p>
            <a:endParaRPr lang="en-US" dirty="0">
              <a:latin typeface="Bahnschrift" panose="020B0502040204020203" pitchFamily="34" charset="0"/>
            </a:endParaRPr>
          </a:p>
          <a:p>
            <a:r>
              <a:rPr lang="en-US" dirty="0">
                <a:latin typeface="Bahnschrift" panose="020B0502040204020203" pitchFamily="34" charset="0"/>
              </a:rPr>
              <a:t>Nearly 65.7% of the snakebite deaths were due to common krait bite, most of them occurring in the months of June to September</a:t>
            </a:r>
            <a:endParaRPr lang="en-IN" dirty="0">
              <a:latin typeface="Bahnschrift" panose="020B0502040204020203" pitchFamily="34" charset="0"/>
            </a:endParaRPr>
          </a:p>
        </p:txBody>
      </p:sp>
    </p:spTree>
    <p:extLst>
      <p:ext uri="{BB962C8B-B14F-4D97-AF65-F5344CB8AC3E}">
        <p14:creationId xmlns:p14="http://schemas.microsoft.com/office/powerpoint/2010/main" val="1241393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1CC8-5255-41E2-A0E7-1273A801ECF3}"/>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E0D4E15A-F4E4-4CE6-B39D-1E09F8BCFE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332751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74BD-14CF-46FC-8E43-1E3D84944A3E}"/>
              </a:ext>
            </a:extLst>
          </p:cNvPr>
          <p:cNvSpPr>
            <a:spLocks noGrp="1"/>
          </p:cNvSpPr>
          <p:nvPr>
            <p:ph type="title"/>
          </p:nvPr>
        </p:nvSpPr>
        <p:spPr>
          <a:xfrm>
            <a:off x="1" y="1"/>
            <a:ext cx="3733799" cy="685799"/>
          </a:xfrm>
        </p:spPr>
        <p:txBody>
          <a:bodyPr/>
          <a:lstStyle/>
          <a:p>
            <a:r>
              <a:rPr lang="en-US" dirty="0"/>
              <a:t>snakes</a:t>
            </a:r>
            <a:endParaRPr lang="en-IN" dirty="0"/>
          </a:p>
        </p:txBody>
      </p:sp>
      <p:sp>
        <p:nvSpPr>
          <p:cNvPr id="3" name="Content Placeholder 2">
            <a:extLst>
              <a:ext uri="{FF2B5EF4-FFF2-40B4-BE49-F238E27FC236}">
                <a16:creationId xmlns:a16="http://schemas.microsoft.com/office/drawing/2014/main" id="{73007FCB-0521-498B-9EEB-65BF18FEBFB7}"/>
              </a:ext>
            </a:extLst>
          </p:cNvPr>
          <p:cNvSpPr>
            <a:spLocks noGrp="1"/>
          </p:cNvSpPr>
          <p:nvPr>
            <p:ph idx="1"/>
          </p:nvPr>
        </p:nvSpPr>
        <p:spPr>
          <a:xfrm>
            <a:off x="0" y="990600"/>
            <a:ext cx="9144000" cy="5867400"/>
          </a:xfrm>
        </p:spPr>
        <p:txBody>
          <a:bodyPr/>
          <a:lstStyle/>
          <a:p>
            <a:r>
              <a:rPr lang="en-US" dirty="0">
                <a:latin typeface="Bahnschrift" panose="020B0502040204020203" pitchFamily="34" charset="0"/>
              </a:rPr>
              <a:t>The three major families of venomous snakes are the</a:t>
            </a:r>
          </a:p>
          <a:p>
            <a:endParaRPr lang="en-US" dirty="0">
              <a:latin typeface="Bahnschrift" panose="020B0502040204020203" pitchFamily="34" charset="0"/>
            </a:endParaRPr>
          </a:p>
          <a:p>
            <a:pPr marL="0" indent="0">
              <a:buNone/>
            </a:pPr>
            <a:r>
              <a:rPr lang="en-US" dirty="0">
                <a:latin typeface="Bahnschrift" panose="020B0502040204020203" pitchFamily="34" charset="0"/>
              </a:rPr>
              <a:t> </a:t>
            </a:r>
          </a:p>
          <a:p>
            <a:pPr marL="0" indent="0">
              <a:buNone/>
            </a:pPr>
            <a:r>
              <a:rPr lang="en-US" sz="2800" dirty="0">
                <a:latin typeface="Bahnschrift" panose="020B0502040204020203" pitchFamily="34" charset="0"/>
              </a:rPr>
              <a:t>                                          </a:t>
            </a:r>
            <a:r>
              <a:rPr lang="en-US" sz="2800" dirty="0" err="1">
                <a:latin typeface="Bahnschrift" panose="020B0502040204020203" pitchFamily="34" charset="0"/>
              </a:rPr>
              <a:t>Elapidae</a:t>
            </a:r>
            <a:r>
              <a:rPr lang="en-US" sz="2800" dirty="0">
                <a:latin typeface="Bahnschrift" panose="020B0502040204020203" pitchFamily="34" charset="0"/>
              </a:rPr>
              <a:t> </a:t>
            </a:r>
          </a:p>
          <a:p>
            <a:pPr marL="0" indent="0">
              <a:buNone/>
            </a:pPr>
            <a:r>
              <a:rPr lang="en-US" sz="2800" dirty="0">
                <a:latin typeface="Bahnschrift" panose="020B0502040204020203" pitchFamily="34" charset="0"/>
              </a:rPr>
              <a:t>                                         Viperidae </a:t>
            </a:r>
          </a:p>
          <a:p>
            <a:pPr marL="0" indent="0">
              <a:buNone/>
            </a:pPr>
            <a:r>
              <a:rPr lang="en-US" sz="2800" dirty="0">
                <a:latin typeface="Bahnschrift" panose="020B0502040204020203" pitchFamily="34" charset="0"/>
              </a:rPr>
              <a:t>                                        </a:t>
            </a:r>
            <a:r>
              <a:rPr lang="en-US" sz="2800" dirty="0" err="1">
                <a:latin typeface="Bahnschrift" panose="020B0502040204020203" pitchFamily="34" charset="0"/>
              </a:rPr>
              <a:t>Hydrophida</a:t>
            </a:r>
            <a:r>
              <a:rPr lang="en-US" sz="2800" dirty="0" err="1"/>
              <a:t>e</a:t>
            </a:r>
            <a:endParaRPr lang="en-IN" sz="2800" dirty="0"/>
          </a:p>
        </p:txBody>
      </p:sp>
    </p:spTree>
    <p:extLst>
      <p:ext uri="{BB962C8B-B14F-4D97-AF65-F5344CB8AC3E}">
        <p14:creationId xmlns:p14="http://schemas.microsoft.com/office/powerpoint/2010/main" val="254680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1591-D935-404E-9D06-9BAA1082FB0B}"/>
              </a:ext>
            </a:extLst>
          </p:cNvPr>
          <p:cNvSpPr>
            <a:spLocks noGrp="1"/>
          </p:cNvSpPr>
          <p:nvPr>
            <p:ph type="title"/>
          </p:nvPr>
        </p:nvSpPr>
        <p:spPr>
          <a:xfrm>
            <a:off x="1" y="1"/>
            <a:ext cx="3352799" cy="533399"/>
          </a:xfrm>
        </p:spPr>
        <p:txBody>
          <a:bodyPr>
            <a:normAutofit fontScale="90000"/>
          </a:bodyPr>
          <a:lstStyle/>
          <a:p>
            <a:r>
              <a:rPr lang="en-US" dirty="0" err="1"/>
              <a:t>elapidae</a:t>
            </a:r>
            <a:endParaRPr lang="en-IN" dirty="0"/>
          </a:p>
        </p:txBody>
      </p:sp>
      <p:sp>
        <p:nvSpPr>
          <p:cNvPr id="3" name="Content Placeholder 2">
            <a:extLst>
              <a:ext uri="{FF2B5EF4-FFF2-40B4-BE49-F238E27FC236}">
                <a16:creationId xmlns:a16="http://schemas.microsoft.com/office/drawing/2014/main" id="{CA0610EA-9316-4187-8EEB-1E3B30E965E5}"/>
              </a:ext>
            </a:extLst>
          </p:cNvPr>
          <p:cNvSpPr>
            <a:spLocks noGrp="1"/>
          </p:cNvSpPr>
          <p:nvPr>
            <p:ph idx="1"/>
          </p:nvPr>
        </p:nvSpPr>
        <p:spPr>
          <a:xfrm>
            <a:off x="0" y="761999"/>
            <a:ext cx="9144000" cy="6095999"/>
          </a:xfrm>
        </p:spPr>
        <p:txBody>
          <a:bodyPr/>
          <a:lstStyle/>
          <a:p>
            <a:r>
              <a:rPr lang="en-US" dirty="0" err="1">
                <a:latin typeface="Bahnschrift" panose="020B0502040204020203" pitchFamily="34" charset="0"/>
              </a:rPr>
              <a:t>Elapidae</a:t>
            </a:r>
            <a:r>
              <a:rPr lang="en-US" dirty="0">
                <a:latin typeface="Bahnschrift" panose="020B0502040204020203" pitchFamily="34" charset="0"/>
              </a:rPr>
              <a:t> (cobra, king cobra, krait, and coral snake): These snakes have heads that are of about the same width as their necks. The head is covered with large scales but lack </a:t>
            </a:r>
            <a:r>
              <a:rPr lang="en-US" dirty="0" err="1">
                <a:latin typeface="Bahnschrift" panose="020B0502040204020203" pitchFamily="34" charset="0"/>
              </a:rPr>
              <a:t>laureal</a:t>
            </a:r>
            <a:r>
              <a:rPr lang="en-US" dirty="0">
                <a:latin typeface="Bahnschrift" panose="020B0502040204020203" pitchFamily="34" charset="0"/>
              </a:rPr>
              <a:t> shields</a:t>
            </a:r>
          </a:p>
          <a:p>
            <a:r>
              <a:rPr lang="en-US" dirty="0">
                <a:latin typeface="Bahnschrift" panose="020B0502040204020203" pitchFamily="34" charset="0"/>
              </a:rPr>
              <a:t>Cobra – Malayalam – </a:t>
            </a:r>
            <a:r>
              <a:rPr lang="en-US" dirty="0" err="1">
                <a:latin typeface="Bahnschrift" panose="020B0502040204020203" pitchFamily="34" charset="0"/>
              </a:rPr>
              <a:t>moorkan</a:t>
            </a:r>
            <a:r>
              <a:rPr lang="en-US" dirty="0">
                <a:latin typeface="Bahnschrift" panose="020B0502040204020203" pitchFamily="34" charset="0"/>
              </a:rPr>
              <a:t> , </a:t>
            </a:r>
            <a:r>
              <a:rPr lang="en-US" dirty="0" err="1">
                <a:latin typeface="Bahnschrift" panose="020B0502040204020203" pitchFamily="34" charset="0"/>
              </a:rPr>
              <a:t>tamil</a:t>
            </a:r>
            <a:r>
              <a:rPr lang="en-US" dirty="0">
                <a:latin typeface="Bahnschrift" panose="020B0502040204020203" pitchFamily="34" charset="0"/>
              </a:rPr>
              <a:t>- </a:t>
            </a:r>
            <a:r>
              <a:rPr lang="en-US" dirty="0" err="1">
                <a:latin typeface="Bahnschrift" panose="020B0502040204020203" pitchFamily="34" charset="0"/>
              </a:rPr>
              <a:t>nallapaambu</a:t>
            </a:r>
            <a:r>
              <a:rPr lang="en-US" dirty="0">
                <a:latin typeface="Bahnschrift" panose="020B0502040204020203" pitchFamily="34" charset="0"/>
              </a:rPr>
              <a:t> </a:t>
            </a:r>
          </a:p>
          <a:p>
            <a:r>
              <a:rPr lang="en-US" dirty="0" err="1">
                <a:latin typeface="Bahnschrift" panose="020B0502040204020203" pitchFamily="34" charset="0"/>
              </a:rPr>
              <a:t>Kingcobra</a:t>
            </a:r>
            <a:r>
              <a:rPr lang="en-US" dirty="0">
                <a:latin typeface="Bahnschrift" panose="020B0502040204020203" pitchFamily="34" charset="0"/>
              </a:rPr>
              <a:t> Malayalam – </a:t>
            </a:r>
            <a:r>
              <a:rPr lang="en-US" dirty="0" err="1">
                <a:latin typeface="Bahnschrift" panose="020B0502040204020203" pitchFamily="34" charset="0"/>
              </a:rPr>
              <a:t>Rajavembala</a:t>
            </a:r>
            <a:r>
              <a:rPr lang="en-US" dirty="0">
                <a:latin typeface="Bahnschrift" panose="020B0502040204020203" pitchFamily="34" charset="0"/>
              </a:rPr>
              <a:t> , </a:t>
            </a:r>
            <a:r>
              <a:rPr lang="en-US" dirty="0" err="1">
                <a:latin typeface="Bahnschrift" panose="020B0502040204020203" pitchFamily="34" charset="0"/>
              </a:rPr>
              <a:t>tamil</a:t>
            </a:r>
            <a:r>
              <a:rPr lang="en-US" dirty="0">
                <a:latin typeface="Bahnschrift" panose="020B0502040204020203" pitchFamily="34" charset="0"/>
              </a:rPr>
              <a:t> – </a:t>
            </a:r>
            <a:r>
              <a:rPr lang="en-US" dirty="0" err="1">
                <a:latin typeface="Bahnschrift" panose="020B0502040204020203" pitchFamily="34" charset="0"/>
              </a:rPr>
              <a:t>rajanagam</a:t>
            </a:r>
            <a:r>
              <a:rPr lang="en-US" dirty="0">
                <a:latin typeface="Bahnschrift" panose="020B0502040204020203" pitchFamily="34" charset="0"/>
              </a:rPr>
              <a:t> </a:t>
            </a:r>
          </a:p>
          <a:p>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CFFA96F2-603B-4A33-90ED-90E8FA437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52800"/>
            <a:ext cx="4572000" cy="3505200"/>
          </a:xfrm>
          <a:prstGeom prst="rect">
            <a:avLst/>
          </a:prstGeom>
        </p:spPr>
      </p:pic>
      <p:pic>
        <p:nvPicPr>
          <p:cNvPr id="7" name="Picture 6">
            <a:extLst>
              <a:ext uri="{FF2B5EF4-FFF2-40B4-BE49-F238E27FC236}">
                <a16:creationId xmlns:a16="http://schemas.microsoft.com/office/drawing/2014/main" id="{7B5E32CF-1F96-45A8-B695-E9256373A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276600"/>
            <a:ext cx="4572000" cy="3581398"/>
          </a:xfrm>
          <a:prstGeom prst="rect">
            <a:avLst/>
          </a:prstGeom>
        </p:spPr>
      </p:pic>
    </p:spTree>
    <p:extLst>
      <p:ext uri="{BB962C8B-B14F-4D97-AF65-F5344CB8AC3E}">
        <p14:creationId xmlns:p14="http://schemas.microsoft.com/office/powerpoint/2010/main" val="159127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FA1D9-6CFB-40E1-B3F7-1933322D7B56}"/>
              </a:ext>
            </a:extLst>
          </p:cNvPr>
          <p:cNvSpPr>
            <a:spLocks noGrp="1"/>
          </p:cNvSpPr>
          <p:nvPr>
            <p:ph type="title"/>
          </p:nvPr>
        </p:nvSpPr>
        <p:spPr>
          <a:xfrm>
            <a:off x="0" y="-76200"/>
            <a:ext cx="8458199" cy="762000"/>
          </a:xfrm>
        </p:spPr>
        <p:txBody>
          <a:bodyPr>
            <a:normAutofit/>
          </a:bodyPr>
          <a:lstStyle/>
          <a:p>
            <a:r>
              <a:rPr lang="en-US" dirty="0"/>
              <a:t>Indian krait-</a:t>
            </a:r>
            <a:endParaRPr lang="en-IN" dirty="0"/>
          </a:p>
        </p:txBody>
      </p:sp>
      <p:sp>
        <p:nvSpPr>
          <p:cNvPr id="9" name="Content Placeholder 8">
            <a:extLst>
              <a:ext uri="{FF2B5EF4-FFF2-40B4-BE49-F238E27FC236}">
                <a16:creationId xmlns:a16="http://schemas.microsoft.com/office/drawing/2014/main" id="{EA46FC89-C678-4214-9CE2-8965C6E49A98}"/>
              </a:ext>
            </a:extLst>
          </p:cNvPr>
          <p:cNvSpPr>
            <a:spLocks noGrp="1"/>
          </p:cNvSpPr>
          <p:nvPr>
            <p:ph idx="1"/>
          </p:nvPr>
        </p:nvSpPr>
        <p:spPr>
          <a:xfrm>
            <a:off x="7530" y="858915"/>
            <a:ext cx="9136469" cy="6019800"/>
          </a:xfrm>
        </p:spPr>
        <p:txBody>
          <a:bodyPr/>
          <a:lstStyle/>
          <a:p>
            <a:r>
              <a:rPr lang="en-US" dirty="0">
                <a:latin typeface="Bahnschrift" panose="020B0502040204020203" pitchFamily="34" charset="0"/>
              </a:rPr>
              <a:t>Common krait </a:t>
            </a:r>
          </a:p>
          <a:p>
            <a:r>
              <a:rPr lang="en-US" dirty="0">
                <a:latin typeface="Bahnschrift" panose="020B0502040204020203" pitchFamily="34" charset="0"/>
              </a:rPr>
              <a:t>Malayalam – </a:t>
            </a:r>
            <a:r>
              <a:rPr lang="en-US" dirty="0" err="1">
                <a:latin typeface="Bahnschrift" panose="020B0502040204020203" pitchFamily="34" charset="0"/>
              </a:rPr>
              <a:t>Vellikettan</a:t>
            </a:r>
            <a:r>
              <a:rPr lang="en-US" dirty="0">
                <a:latin typeface="Bahnschrift" panose="020B0502040204020203" pitchFamily="34" charset="0"/>
              </a:rPr>
              <a:t>  , </a:t>
            </a:r>
            <a:r>
              <a:rPr lang="en-US" dirty="0" err="1">
                <a:latin typeface="Bahnschrift" panose="020B0502040204020203" pitchFamily="34" charset="0"/>
              </a:rPr>
              <a:t>tamil</a:t>
            </a:r>
            <a:r>
              <a:rPr lang="en-US" dirty="0">
                <a:latin typeface="Bahnschrift" panose="020B0502040204020203" pitchFamily="34" charset="0"/>
              </a:rPr>
              <a:t> -</a:t>
            </a:r>
            <a:r>
              <a:rPr lang="en-US" dirty="0" err="1">
                <a:latin typeface="Bahnschrift" panose="020B0502040204020203" pitchFamily="34" charset="0"/>
              </a:rPr>
              <a:t>kattuviriyan</a:t>
            </a:r>
            <a:endParaRPr lang="en-IN" dirty="0">
              <a:latin typeface="Bahnschrift" panose="020B0502040204020203" pitchFamily="34" charset="0"/>
            </a:endParaRPr>
          </a:p>
        </p:txBody>
      </p:sp>
      <p:pic>
        <p:nvPicPr>
          <p:cNvPr id="11" name="Picture 10">
            <a:extLst>
              <a:ext uri="{FF2B5EF4-FFF2-40B4-BE49-F238E27FC236}">
                <a16:creationId xmlns:a16="http://schemas.microsoft.com/office/drawing/2014/main" id="{C84C080B-7526-42A3-B26F-88AD744D7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905001"/>
            <a:ext cx="4793070" cy="4953000"/>
          </a:xfrm>
          <a:prstGeom prst="rect">
            <a:avLst/>
          </a:prstGeom>
        </p:spPr>
      </p:pic>
      <p:pic>
        <p:nvPicPr>
          <p:cNvPr id="13" name="Picture 12">
            <a:extLst>
              <a:ext uri="{FF2B5EF4-FFF2-40B4-BE49-F238E27FC236}">
                <a16:creationId xmlns:a16="http://schemas.microsoft.com/office/drawing/2014/main" id="{ED8557E0-B965-40EE-B399-9FABC49EC4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05001"/>
            <a:ext cx="4572000" cy="4952999"/>
          </a:xfrm>
          <a:prstGeom prst="rect">
            <a:avLst/>
          </a:prstGeom>
        </p:spPr>
      </p:pic>
    </p:spTree>
    <p:extLst>
      <p:ext uri="{BB962C8B-B14F-4D97-AF65-F5344CB8AC3E}">
        <p14:creationId xmlns:p14="http://schemas.microsoft.com/office/powerpoint/2010/main" val="4284052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5C57-C92A-45EF-A883-29F2F5878487}"/>
              </a:ext>
            </a:extLst>
          </p:cNvPr>
          <p:cNvSpPr>
            <a:spLocks noGrp="1"/>
          </p:cNvSpPr>
          <p:nvPr>
            <p:ph type="title"/>
          </p:nvPr>
        </p:nvSpPr>
        <p:spPr>
          <a:xfrm>
            <a:off x="1" y="1"/>
            <a:ext cx="4190999" cy="609599"/>
          </a:xfrm>
        </p:spPr>
        <p:txBody>
          <a:bodyPr/>
          <a:lstStyle/>
          <a:p>
            <a:r>
              <a:rPr lang="en-US" dirty="0"/>
              <a:t>Coral snake</a:t>
            </a:r>
            <a:endParaRPr lang="en-IN" dirty="0"/>
          </a:p>
        </p:txBody>
      </p:sp>
      <p:pic>
        <p:nvPicPr>
          <p:cNvPr id="5" name="Content Placeholder 4">
            <a:extLst>
              <a:ext uri="{FF2B5EF4-FFF2-40B4-BE49-F238E27FC236}">
                <a16:creationId xmlns:a16="http://schemas.microsoft.com/office/drawing/2014/main" id="{B6592421-AB4B-45EF-8EE3-45901362B7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09600"/>
            <a:ext cx="9144000" cy="6248399"/>
          </a:xfrm>
        </p:spPr>
      </p:pic>
    </p:spTree>
    <p:extLst>
      <p:ext uri="{BB962C8B-B14F-4D97-AF65-F5344CB8AC3E}">
        <p14:creationId xmlns:p14="http://schemas.microsoft.com/office/powerpoint/2010/main" val="59960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96EEF-B646-4BB1-B30D-322F87073C95}"/>
              </a:ext>
            </a:extLst>
          </p:cNvPr>
          <p:cNvSpPr>
            <a:spLocks noGrp="1"/>
          </p:cNvSpPr>
          <p:nvPr>
            <p:ph type="title"/>
          </p:nvPr>
        </p:nvSpPr>
        <p:spPr>
          <a:xfrm>
            <a:off x="1" y="1"/>
            <a:ext cx="4038599" cy="685799"/>
          </a:xfrm>
        </p:spPr>
        <p:txBody>
          <a:bodyPr/>
          <a:lstStyle/>
          <a:p>
            <a:r>
              <a:rPr lang="en-US" dirty="0" err="1"/>
              <a:t>viperidae</a:t>
            </a:r>
            <a:endParaRPr lang="en-IN" dirty="0"/>
          </a:p>
        </p:txBody>
      </p:sp>
      <p:sp>
        <p:nvSpPr>
          <p:cNvPr id="3" name="Content Placeholder 2">
            <a:extLst>
              <a:ext uri="{FF2B5EF4-FFF2-40B4-BE49-F238E27FC236}">
                <a16:creationId xmlns:a16="http://schemas.microsoft.com/office/drawing/2014/main" id="{A297C295-5B90-4324-B57C-182346F1CF6F}"/>
              </a:ext>
            </a:extLst>
          </p:cNvPr>
          <p:cNvSpPr>
            <a:spLocks noGrp="1"/>
          </p:cNvSpPr>
          <p:nvPr>
            <p:ph idx="1"/>
          </p:nvPr>
        </p:nvSpPr>
        <p:spPr>
          <a:xfrm>
            <a:off x="0" y="762001"/>
            <a:ext cx="9144000" cy="6095998"/>
          </a:xfrm>
        </p:spPr>
        <p:txBody>
          <a:bodyPr/>
          <a:lstStyle/>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The head of a viper is triangular, wider than the neck, and has </a:t>
            </a:r>
            <a:r>
              <a:rPr lang="en-US" dirty="0" err="1">
                <a:latin typeface="Bahnschrift" panose="020B0502040204020203" pitchFamily="34" charset="0"/>
              </a:rPr>
              <a:t>laureal</a:t>
            </a:r>
            <a:r>
              <a:rPr lang="en-US" dirty="0">
                <a:latin typeface="Bahnschrift" panose="020B0502040204020203" pitchFamily="34" charset="0"/>
              </a:rPr>
              <a:t> shields. They have vertically elliptical pupils and are </a:t>
            </a:r>
            <a:r>
              <a:rPr lang="en-US" dirty="0" err="1">
                <a:latin typeface="Bahnschrift" panose="020B0502040204020203" pitchFamily="34" charset="0"/>
              </a:rPr>
              <a:t>ovi</a:t>
            </a:r>
            <a:r>
              <a:rPr lang="en-US" dirty="0">
                <a:latin typeface="Bahnschrift" panose="020B0502040204020203" pitchFamily="34" charset="0"/>
              </a:rPr>
              <a:t>-viviparous. </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The </a:t>
            </a:r>
            <a:r>
              <a:rPr lang="en-US" dirty="0" err="1">
                <a:latin typeface="Bahnschrift" panose="020B0502040204020203" pitchFamily="34" charset="0"/>
              </a:rPr>
              <a:t>Crotalinae</a:t>
            </a:r>
            <a:r>
              <a:rPr lang="en-US" dirty="0">
                <a:latin typeface="Bahnschrift" panose="020B0502040204020203" pitchFamily="34" charset="0"/>
              </a:rPr>
              <a:t> (pit vipers) have a special sense organ, the pit organ, to detect their warm-blooded prey. This is situated between the nostril and the eye. </a:t>
            </a:r>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7762CF70-414A-4096-B990-74EE119CE8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3352800"/>
            <a:ext cx="3505200" cy="3429000"/>
          </a:xfrm>
          <a:prstGeom prst="rect">
            <a:avLst/>
          </a:prstGeom>
        </p:spPr>
      </p:pic>
    </p:spTree>
    <p:extLst>
      <p:ext uri="{BB962C8B-B14F-4D97-AF65-F5344CB8AC3E}">
        <p14:creationId xmlns:p14="http://schemas.microsoft.com/office/powerpoint/2010/main" val="373805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0CAB-21FD-4AAB-8BFE-7D242A5D122F}"/>
              </a:ext>
            </a:extLst>
          </p:cNvPr>
          <p:cNvSpPr>
            <a:spLocks noGrp="1"/>
          </p:cNvSpPr>
          <p:nvPr>
            <p:ph type="title"/>
          </p:nvPr>
        </p:nvSpPr>
        <p:spPr>
          <a:xfrm>
            <a:off x="1" y="1"/>
            <a:ext cx="8450668"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35FD4E19-3CCB-4548-BE50-8887CF641165}"/>
              </a:ext>
            </a:extLst>
          </p:cNvPr>
          <p:cNvSpPr>
            <a:spLocks noGrp="1"/>
          </p:cNvSpPr>
          <p:nvPr>
            <p:ph idx="1"/>
          </p:nvPr>
        </p:nvSpPr>
        <p:spPr>
          <a:xfrm>
            <a:off x="0" y="381000"/>
            <a:ext cx="9144000" cy="6477000"/>
          </a:xfrm>
        </p:spPr>
        <p:txBody>
          <a:bodyPr/>
          <a:lstStyle/>
          <a:p>
            <a:r>
              <a:rPr lang="en-US" dirty="0"/>
              <a:t>Viper Malayalam – </a:t>
            </a:r>
            <a:r>
              <a:rPr lang="en-US" dirty="0" err="1"/>
              <a:t>anali</a:t>
            </a:r>
            <a:r>
              <a:rPr lang="en-US" dirty="0"/>
              <a:t> , </a:t>
            </a:r>
            <a:r>
              <a:rPr lang="en-US" dirty="0" err="1"/>
              <a:t>tamil</a:t>
            </a:r>
            <a:r>
              <a:rPr lang="en-US" dirty="0"/>
              <a:t> </a:t>
            </a:r>
            <a:r>
              <a:rPr lang="en-US" dirty="0" err="1"/>
              <a:t>viriyan</a:t>
            </a:r>
            <a:endParaRPr lang="en-IN" dirty="0"/>
          </a:p>
        </p:txBody>
      </p:sp>
      <p:pic>
        <p:nvPicPr>
          <p:cNvPr id="5" name="Picture 4">
            <a:extLst>
              <a:ext uri="{FF2B5EF4-FFF2-40B4-BE49-F238E27FC236}">
                <a16:creationId xmlns:a16="http://schemas.microsoft.com/office/drawing/2014/main" id="{575EBE1B-3FA2-4B37-B48A-EA7554279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4724400" cy="5181600"/>
          </a:xfrm>
          <a:prstGeom prst="rect">
            <a:avLst/>
          </a:prstGeom>
        </p:spPr>
      </p:pic>
      <p:pic>
        <p:nvPicPr>
          <p:cNvPr id="7" name="Picture 6">
            <a:extLst>
              <a:ext uri="{FF2B5EF4-FFF2-40B4-BE49-F238E27FC236}">
                <a16:creationId xmlns:a16="http://schemas.microsoft.com/office/drawing/2014/main" id="{5D04A544-7664-435E-8C38-077C701094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1" y="1676399"/>
            <a:ext cx="4432916" cy="5181600"/>
          </a:xfrm>
          <a:prstGeom prst="rect">
            <a:avLst/>
          </a:prstGeom>
        </p:spPr>
      </p:pic>
    </p:spTree>
    <p:extLst>
      <p:ext uri="{BB962C8B-B14F-4D97-AF65-F5344CB8AC3E}">
        <p14:creationId xmlns:p14="http://schemas.microsoft.com/office/powerpoint/2010/main" val="765663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EF62F-B782-4703-8093-EE613F71CB6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17492F78-5A6B-4BF3-89DE-DB49FBC252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399" y="-31376"/>
            <a:ext cx="5029200" cy="6889376"/>
          </a:xfrm>
        </p:spPr>
      </p:pic>
      <p:pic>
        <p:nvPicPr>
          <p:cNvPr id="7" name="Picture 6">
            <a:extLst>
              <a:ext uri="{FF2B5EF4-FFF2-40B4-BE49-F238E27FC236}">
                <a16:creationId xmlns:a16="http://schemas.microsoft.com/office/drawing/2014/main" id="{4715BCAC-D61F-4A8E-AF67-B4E6CC65ED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893" y="0"/>
            <a:ext cx="4227107" cy="6858000"/>
          </a:xfrm>
          <a:prstGeom prst="rect">
            <a:avLst/>
          </a:prstGeom>
        </p:spPr>
      </p:pic>
    </p:spTree>
    <p:extLst>
      <p:ext uri="{BB962C8B-B14F-4D97-AF65-F5344CB8AC3E}">
        <p14:creationId xmlns:p14="http://schemas.microsoft.com/office/powerpoint/2010/main" val="1236528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053D-6507-47F4-A1FF-8C93C3B22827}"/>
              </a:ext>
            </a:extLst>
          </p:cNvPr>
          <p:cNvSpPr>
            <a:spLocks noGrp="1"/>
          </p:cNvSpPr>
          <p:nvPr>
            <p:ph type="title"/>
          </p:nvPr>
        </p:nvSpPr>
        <p:spPr>
          <a:xfrm>
            <a:off x="19523" y="-38469"/>
            <a:ext cx="4933478" cy="800469"/>
          </a:xfrm>
        </p:spPr>
        <p:txBody>
          <a:bodyPr/>
          <a:lstStyle/>
          <a:p>
            <a:r>
              <a:rPr lang="en-US" dirty="0" err="1"/>
              <a:t>hydrophidae</a:t>
            </a:r>
            <a:endParaRPr lang="en-IN" dirty="0"/>
          </a:p>
        </p:txBody>
      </p:sp>
      <p:sp>
        <p:nvSpPr>
          <p:cNvPr id="3" name="Content Placeholder 2">
            <a:extLst>
              <a:ext uri="{FF2B5EF4-FFF2-40B4-BE49-F238E27FC236}">
                <a16:creationId xmlns:a16="http://schemas.microsoft.com/office/drawing/2014/main" id="{F03BEE13-17B6-422C-BD9D-8DF4E027F3DA}"/>
              </a:ext>
            </a:extLst>
          </p:cNvPr>
          <p:cNvSpPr>
            <a:spLocks noGrp="1"/>
          </p:cNvSpPr>
          <p:nvPr>
            <p:ph idx="1"/>
          </p:nvPr>
        </p:nvSpPr>
        <p:spPr>
          <a:xfrm>
            <a:off x="19523" y="762000"/>
            <a:ext cx="9104954" cy="6096000"/>
          </a:xfrm>
        </p:spPr>
        <p:txBody>
          <a:bodyPr/>
          <a:lstStyle/>
          <a:p>
            <a:r>
              <a:rPr lang="en-US" dirty="0" err="1">
                <a:latin typeface="Bahnschrift" panose="020B0502040204020203" pitchFamily="34" charset="0"/>
              </a:rPr>
              <a:t>Hydrophidae</a:t>
            </a:r>
            <a:r>
              <a:rPr lang="en-US" dirty="0">
                <a:latin typeface="Bahnschrift" panose="020B0502040204020203" pitchFamily="34" charset="0"/>
              </a:rPr>
              <a:t> (sea snake): Sea snakes are found in the vicinity of the seacoast. They have a small head and a flattened tail that helps them swim. Though venomous, they seldom bite</a:t>
            </a:r>
            <a:r>
              <a:rPr lang="en-US" dirty="0"/>
              <a:t>.</a:t>
            </a:r>
            <a:endParaRPr lang="en-IN" dirty="0"/>
          </a:p>
        </p:txBody>
      </p:sp>
      <p:pic>
        <p:nvPicPr>
          <p:cNvPr id="5" name="Picture 4">
            <a:extLst>
              <a:ext uri="{FF2B5EF4-FFF2-40B4-BE49-F238E27FC236}">
                <a16:creationId xmlns:a16="http://schemas.microsoft.com/office/drawing/2014/main" id="{A6978B1D-032F-47A4-A9C8-C05CEC365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0"/>
            <a:ext cx="4953001" cy="4572000"/>
          </a:xfrm>
          <a:prstGeom prst="rect">
            <a:avLst/>
          </a:prstGeom>
        </p:spPr>
      </p:pic>
      <p:pic>
        <p:nvPicPr>
          <p:cNvPr id="7" name="Picture 6">
            <a:extLst>
              <a:ext uri="{FF2B5EF4-FFF2-40B4-BE49-F238E27FC236}">
                <a16:creationId xmlns:a16="http://schemas.microsoft.com/office/drawing/2014/main" id="{A4FB09EB-EDF7-4790-8D07-19EFA4D8C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2477" y="2286000"/>
            <a:ext cx="4572000" cy="4572000"/>
          </a:xfrm>
          <a:prstGeom prst="rect">
            <a:avLst/>
          </a:prstGeom>
        </p:spPr>
      </p:pic>
    </p:spTree>
    <p:extLst>
      <p:ext uri="{BB962C8B-B14F-4D97-AF65-F5344CB8AC3E}">
        <p14:creationId xmlns:p14="http://schemas.microsoft.com/office/powerpoint/2010/main" val="290923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1D03-BF89-4767-9E32-182DF850BE8E}"/>
              </a:ext>
            </a:extLst>
          </p:cNvPr>
          <p:cNvSpPr>
            <a:spLocks noGrp="1"/>
          </p:cNvSpPr>
          <p:nvPr>
            <p:ph type="title"/>
          </p:nvPr>
        </p:nvSpPr>
        <p:spPr>
          <a:xfrm>
            <a:off x="1" y="1"/>
            <a:ext cx="8450668" cy="1066799"/>
          </a:xfrm>
        </p:spPr>
        <p:txBody>
          <a:bodyPr/>
          <a:lstStyle/>
          <a:p>
            <a:r>
              <a:rPr lang="en-US" dirty="0"/>
              <a:t>The big four </a:t>
            </a:r>
            <a:endParaRPr lang="en-IN" dirty="0"/>
          </a:p>
        </p:txBody>
      </p:sp>
      <p:pic>
        <p:nvPicPr>
          <p:cNvPr id="5" name="Content Placeholder 4">
            <a:extLst>
              <a:ext uri="{FF2B5EF4-FFF2-40B4-BE49-F238E27FC236}">
                <a16:creationId xmlns:a16="http://schemas.microsoft.com/office/drawing/2014/main" id="{9184BAD9-9A88-46D4-A1AB-FC494F2AFF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845284"/>
            <a:ext cx="4447713" cy="3012715"/>
          </a:xfrm>
        </p:spPr>
      </p:pic>
      <p:pic>
        <p:nvPicPr>
          <p:cNvPr id="7" name="Picture 6">
            <a:extLst>
              <a:ext uri="{FF2B5EF4-FFF2-40B4-BE49-F238E27FC236}">
                <a16:creationId xmlns:a16="http://schemas.microsoft.com/office/drawing/2014/main" id="{BB306369-A954-4B88-8048-86CCFA47D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7285"/>
            <a:ext cx="4447713" cy="3047999"/>
          </a:xfrm>
          <a:prstGeom prst="rect">
            <a:avLst/>
          </a:prstGeom>
        </p:spPr>
      </p:pic>
      <p:pic>
        <p:nvPicPr>
          <p:cNvPr id="9" name="Picture 8">
            <a:extLst>
              <a:ext uri="{FF2B5EF4-FFF2-40B4-BE49-F238E27FC236}">
                <a16:creationId xmlns:a16="http://schemas.microsoft.com/office/drawing/2014/main" id="{6431A27A-6D21-4D01-BC36-A8224F6C4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8810" y="797285"/>
            <a:ext cx="4685190" cy="3114067"/>
          </a:xfrm>
          <a:prstGeom prst="rect">
            <a:avLst/>
          </a:prstGeom>
        </p:spPr>
      </p:pic>
      <p:pic>
        <p:nvPicPr>
          <p:cNvPr id="11" name="Picture 10">
            <a:extLst>
              <a:ext uri="{FF2B5EF4-FFF2-40B4-BE49-F238E27FC236}">
                <a16:creationId xmlns:a16="http://schemas.microsoft.com/office/drawing/2014/main" id="{B3F88F3A-B0B8-4EC7-A8DC-7B5168DA30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8810" y="3911351"/>
            <a:ext cx="4685190" cy="2946648"/>
          </a:xfrm>
          <a:prstGeom prst="rect">
            <a:avLst/>
          </a:prstGeom>
        </p:spPr>
      </p:pic>
    </p:spTree>
    <p:extLst>
      <p:ext uri="{BB962C8B-B14F-4D97-AF65-F5344CB8AC3E}">
        <p14:creationId xmlns:p14="http://schemas.microsoft.com/office/powerpoint/2010/main" val="3062871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9A9C-911A-4DA2-AEC7-D3B27ED957AF}"/>
              </a:ext>
            </a:extLst>
          </p:cNvPr>
          <p:cNvSpPr>
            <a:spLocks noGrp="1"/>
          </p:cNvSpPr>
          <p:nvPr>
            <p:ph type="title"/>
          </p:nvPr>
        </p:nvSpPr>
        <p:spPr>
          <a:xfrm>
            <a:off x="1" y="1"/>
            <a:ext cx="7924799" cy="761999"/>
          </a:xfrm>
        </p:spPr>
        <p:txBody>
          <a:bodyPr/>
          <a:lstStyle/>
          <a:p>
            <a:r>
              <a:rPr lang="en-US" dirty="0"/>
              <a:t>Stages of management -who</a:t>
            </a:r>
            <a:endParaRPr lang="en-IN" dirty="0"/>
          </a:p>
        </p:txBody>
      </p:sp>
      <p:sp>
        <p:nvSpPr>
          <p:cNvPr id="3" name="Content Placeholder 2">
            <a:extLst>
              <a:ext uri="{FF2B5EF4-FFF2-40B4-BE49-F238E27FC236}">
                <a16:creationId xmlns:a16="http://schemas.microsoft.com/office/drawing/2014/main" id="{C34E3030-32D4-4EB6-8E40-BE646F5701BC}"/>
              </a:ext>
            </a:extLst>
          </p:cNvPr>
          <p:cNvSpPr>
            <a:spLocks noGrp="1"/>
          </p:cNvSpPr>
          <p:nvPr>
            <p:ph idx="1"/>
          </p:nvPr>
        </p:nvSpPr>
        <p:spPr>
          <a:xfrm>
            <a:off x="0" y="990600"/>
            <a:ext cx="9067800" cy="5867400"/>
          </a:xfrm>
        </p:spPr>
        <p:txBody>
          <a:bodyPr/>
          <a:lstStyle/>
          <a:p>
            <a:r>
              <a:rPr lang="en-US" dirty="0">
                <a:latin typeface="Bahnschrift" panose="020B0502040204020203" pitchFamily="34" charset="0"/>
              </a:rPr>
              <a:t>First aid treatment </a:t>
            </a:r>
          </a:p>
          <a:p>
            <a:r>
              <a:rPr lang="en-US" dirty="0">
                <a:latin typeface="Bahnschrift" panose="020B0502040204020203" pitchFamily="34" charset="0"/>
              </a:rPr>
              <a:t>Transport to hospital </a:t>
            </a:r>
          </a:p>
          <a:p>
            <a:r>
              <a:rPr lang="en-US" dirty="0">
                <a:latin typeface="Bahnschrift" panose="020B0502040204020203" pitchFamily="34" charset="0"/>
              </a:rPr>
              <a:t>Rapid clinical assessment and resuscitation</a:t>
            </a:r>
          </a:p>
          <a:p>
            <a:r>
              <a:rPr lang="en-US" dirty="0">
                <a:latin typeface="Bahnschrift" panose="020B0502040204020203" pitchFamily="34" charset="0"/>
              </a:rPr>
              <a:t>Investigations/laboratory tests </a:t>
            </a:r>
          </a:p>
          <a:p>
            <a:r>
              <a:rPr lang="en-US" dirty="0">
                <a:latin typeface="Bahnschrift" panose="020B0502040204020203" pitchFamily="34" charset="0"/>
              </a:rPr>
              <a:t>Clinical assessment and species diagnosis, if possible </a:t>
            </a:r>
          </a:p>
          <a:p>
            <a:r>
              <a:rPr lang="en-US" dirty="0">
                <a:latin typeface="Bahnschrift" panose="020B0502040204020203" pitchFamily="34" charset="0"/>
              </a:rPr>
              <a:t>Antivenom treatment </a:t>
            </a:r>
          </a:p>
          <a:p>
            <a:r>
              <a:rPr lang="en-US" dirty="0">
                <a:latin typeface="Bahnschrift" panose="020B0502040204020203" pitchFamily="34" charset="0"/>
              </a:rPr>
              <a:t>Observing the response to antivenom </a:t>
            </a:r>
          </a:p>
          <a:p>
            <a:r>
              <a:rPr lang="en-US" dirty="0">
                <a:latin typeface="Bahnschrift" panose="020B0502040204020203" pitchFamily="34" charset="0"/>
              </a:rPr>
              <a:t>Deciding whether further dose(s) of antivenom are needed </a:t>
            </a:r>
          </a:p>
          <a:p>
            <a:r>
              <a:rPr lang="en-US" dirty="0">
                <a:latin typeface="Bahnschrift" panose="020B0502040204020203" pitchFamily="34" charset="0"/>
              </a:rPr>
              <a:t>Supportive/ancillary treatment •</a:t>
            </a:r>
          </a:p>
          <a:p>
            <a:r>
              <a:rPr lang="en-US" dirty="0">
                <a:latin typeface="Bahnschrift" panose="020B0502040204020203" pitchFamily="34" charset="0"/>
              </a:rPr>
              <a:t>Treatment of the bitten part </a:t>
            </a:r>
          </a:p>
          <a:p>
            <a:r>
              <a:rPr lang="en-US" dirty="0">
                <a:latin typeface="Bahnschrift" panose="020B0502040204020203" pitchFamily="34" charset="0"/>
              </a:rPr>
              <a:t> Follow-up </a:t>
            </a:r>
          </a:p>
          <a:p>
            <a:r>
              <a:rPr lang="en-US" dirty="0">
                <a:latin typeface="Bahnschrift" panose="020B0502040204020203" pitchFamily="34" charset="0"/>
              </a:rPr>
              <a:t>Rehabilitation </a:t>
            </a:r>
            <a:endParaRPr lang="en-IN" dirty="0">
              <a:latin typeface="Bahnschrift" panose="020B0502040204020203" pitchFamily="34" charset="0"/>
            </a:endParaRPr>
          </a:p>
        </p:txBody>
      </p:sp>
    </p:spTree>
    <p:extLst>
      <p:ext uri="{BB962C8B-B14F-4D97-AF65-F5344CB8AC3E}">
        <p14:creationId xmlns:p14="http://schemas.microsoft.com/office/powerpoint/2010/main" val="3912875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E0DAB-B18B-4C31-B3AA-3D800E6D5E8F}"/>
              </a:ext>
            </a:extLst>
          </p:cNvPr>
          <p:cNvSpPr>
            <a:spLocks noGrp="1"/>
          </p:cNvSpPr>
          <p:nvPr>
            <p:ph type="title"/>
          </p:nvPr>
        </p:nvSpPr>
        <p:spPr>
          <a:xfrm>
            <a:off x="1" y="1"/>
            <a:ext cx="6857999" cy="609599"/>
          </a:xfrm>
        </p:spPr>
        <p:txBody>
          <a:bodyPr>
            <a:normAutofit/>
          </a:bodyPr>
          <a:lstStyle/>
          <a:p>
            <a:r>
              <a:rPr lang="en-US" dirty="0"/>
              <a:t> </a:t>
            </a:r>
            <a:r>
              <a:rPr lang="en-US" sz="2800" dirty="0">
                <a:latin typeface="Bahnschrift" panose="020B0502040204020203" pitchFamily="34" charset="0"/>
              </a:rPr>
              <a:t>AT THE COMMUNITY OR VILLAGE LEVEL </a:t>
            </a:r>
            <a:endParaRPr lang="en-IN" sz="2800" dirty="0">
              <a:latin typeface="Bahnschrift" panose="020B0502040204020203" pitchFamily="34" charset="0"/>
            </a:endParaRPr>
          </a:p>
        </p:txBody>
      </p:sp>
      <p:sp>
        <p:nvSpPr>
          <p:cNvPr id="3" name="Content Placeholder 2">
            <a:extLst>
              <a:ext uri="{FF2B5EF4-FFF2-40B4-BE49-F238E27FC236}">
                <a16:creationId xmlns:a16="http://schemas.microsoft.com/office/drawing/2014/main" id="{C8423C12-095F-4D7A-B82D-49B0EF22D0F8}"/>
              </a:ext>
            </a:extLst>
          </p:cNvPr>
          <p:cNvSpPr>
            <a:spLocks noGrp="1"/>
          </p:cNvSpPr>
          <p:nvPr>
            <p:ph idx="1"/>
          </p:nvPr>
        </p:nvSpPr>
        <p:spPr>
          <a:xfrm>
            <a:off x="0" y="761999"/>
            <a:ext cx="9144000" cy="6095999"/>
          </a:xfrm>
        </p:spPr>
        <p:txBody>
          <a:bodyPr/>
          <a:lstStyle/>
          <a:p>
            <a:r>
              <a:rPr lang="en-US" dirty="0">
                <a:latin typeface="Bahnschrift" panose="020B0502040204020203" pitchFamily="34" charset="0"/>
              </a:rPr>
              <a:t>Check history of snakebite and look for obvious evidence of a bite (fang puncture marks, bleeding, swelling of the bitten part </a:t>
            </a:r>
            <a:r>
              <a:rPr lang="en-US" dirty="0" err="1">
                <a:latin typeface="Bahnschrift" panose="020B0502040204020203" pitchFamily="34" charset="0"/>
              </a:rPr>
              <a:t>etc</a:t>
            </a:r>
            <a:endParaRPr lang="en-US" dirty="0">
              <a:latin typeface="Bahnschrift" panose="020B0502040204020203" pitchFamily="34" charset="0"/>
            </a:endParaRPr>
          </a:p>
          <a:p>
            <a:r>
              <a:rPr lang="en-US" dirty="0">
                <a:latin typeface="Bahnschrift" panose="020B0502040204020203" pitchFamily="34" charset="0"/>
              </a:rPr>
              <a:t>However, in </a:t>
            </a:r>
            <a:r>
              <a:rPr lang="en-US" dirty="0">
                <a:solidFill>
                  <a:schemeClr val="accent5"/>
                </a:solidFill>
                <a:latin typeface="Bahnschrift" panose="020B0502040204020203" pitchFamily="34" charset="0"/>
              </a:rPr>
              <a:t>krait bite no local marks may be seen</a:t>
            </a:r>
            <a:r>
              <a:rPr lang="en-US" dirty="0">
                <a:latin typeface="Bahnschrift" panose="020B0502040204020203" pitchFamily="34" charset="0"/>
              </a:rPr>
              <a:t>. can be noted by magnifying lens as a pin head bleeding spot with surrounding rash.</a:t>
            </a:r>
          </a:p>
          <a:p>
            <a:r>
              <a:rPr lang="en-US" dirty="0">
                <a:solidFill>
                  <a:schemeClr val="accent3"/>
                </a:solidFill>
                <a:latin typeface="Bahnschrift" panose="020B0502040204020203" pitchFamily="34" charset="0"/>
              </a:rPr>
              <a:t>Reassure the patient as around 70% of all snakebites are from non-venomous species.</a:t>
            </a:r>
          </a:p>
          <a:p>
            <a:r>
              <a:rPr lang="en-US" dirty="0">
                <a:latin typeface="Bahnschrift" panose="020B0502040204020203" pitchFamily="34" charset="0"/>
              </a:rPr>
              <a:t>Immobilize the limb in the same way as a fractured limb. Use bandages or cloth to hold the splints (wooden stick), but do NOT block the blood supply or apply pressure.</a:t>
            </a:r>
          </a:p>
          <a:p>
            <a:r>
              <a:rPr lang="en-US" dirty="0">
                <a:latin typeface="Bahnschrift" panose="020B0502040204020203" pitchFamily="34" charset="0"/>
              </a:rPr>
              <a:t>Ideally the patient should lie in the recovery position (prone, on the left side) with his/her airway protected to minimize the risk of aspiration of vomitus. </a:t>
            </a:r>
          </a:p>
          <a:p>
            <a:r>
              <a:rPr lang="en-US" dirty="0">
                <a:latin typeface="Bahnschrift" panose="020B0502040204020203" pitchFamily="34" charset="0"/>
              </a:rPr>
              <a:t>Nil by mouth till victim reaches a medical health facility. . </a:t>
            </a:r>
            <a:endParaRPr lang="en-IN" dirty="0">
              <a:latin typeface="Bahnschrift" panose="020B0502040204020203" pitchFamily="34" charset="0"/>
            </a:endParaRPr>
          </a:p>
        </p:txBody>
      </p:sp>
    </p:spTree>
    <p:extLst>
      <p:ext uri="{BB962C8B-B14F-4D97-AF65-F5344CB8AC3E}">
        <p14:creationId xmlns:p14="http://schemas.microsoft.com/office/powerpoint/2010/main" val="262421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B0CC-AC5D-40FA-8EC8-42097A33F535}"/>
              </a:ext>
            </a:extLst>
          </p:cNvPr>
          <p:cNvSpPr>
            <a:spLocks noGrp="1"/>
          </p:cNvSpPr>
          <p:nvPr>
            <p:ph type="title"/>
          </p:nvPr>
        </p:nvSpPr>
        <p:spPr>
          <a:xfrm>
            <a:off x="1" y="1"/>
            <a:ext cx="8077199" cy="1523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B8E13302-4967-41F6-893F-1C1E75194803}"/>
              </a:ext>
            </a:extLst>
          </p:cNvPr>
          <p:cNvSpPr>
            <a:spLocks noGrp="1"/>
          </p:cNvSpPr>
          <p:nvPr>
            <p:ph idx="1"/>
          </p:nvPr>
        </p:nvSpPr>
        <p:spPr>
          <a:xfrm>
            <a:off x="0" y="380999"/>
            <a:ext cx="9144000" cy="6476999"/>
          </a:xfrm>
        </p:spPr>
        <p:txBody>
          <a:bodyPr/>
          <a:lstStyle/>
          <a:p>
            <a:pPr marL="0" indent="0">
              <a:buNone/>
            </a:pPr>
            <a:r>
              <a:rPr lang="en-US" dirty="0"/>
              <a:t>    </a:t>
            </a:r>
            <a:r>
              <a:rPr lang="en-US" dirty="0">
                <a:latin typeface="Bahnschrift" panose="020B0502040204020203" pitchFamily="34" charset="0"/>
              </a:rPr>
              <a:t>Traditional remedies have NO PROVEN benefit in treating snakebite.</a:t>
            </a:r>
          </a:p>
          <a:p>
            <a:r>
              <a:rPr lang="en-US" dirty="0">
                <a:latin typeface="Bahnschrift" panose="020B0502040204020203" pitchFamily="34" charset="0"/>
              </a:rPr>
              <a:t>Shift the victim to the nearest health facility (PHC or hospital) immediately.</a:t>
            </a:r>
          </a:p>
          <a:p>
            <a:r>
              <a:rPr lang="en-US" dirty="0">
                <a:latin typeface="Bahnschrift" panose="020B0502040204020203" pitchFamily="34" charset="0"/>
              </a:rPr>
              <a:t>Arrange transport of the patient to medical care as quickly, safely </a:t>
            </a:r>
          </a:p>
          <a:p>
            <a:r>
              <a:rPr lang="en-US" dirty="0">
                <a:latin typeface="Bahnschrift" panose="020B0502040204020203" pitchFamily="34" charset="0"/>
              </a:rPr>
              <a:t>Inform the doctor of any symptoms such as progress of swelling, ptosis or new symptoms that manifest on the way to hospital. </a:t>
            </a:r>
          </a:p>
          <a:p>
            <a:r>
              <a:rPr lang="en-US" dirty="0">
                <a:latin typeface="Bahnschrift" panose="020B0502040204020203" pitchFamily="34" charset="0"/>
              </a:rPr>
              <a:t>Remove shoes, rings, watches, </a:t>
            </a:r>
            <a:r>
              <a:rPr lang="en-US" dirty="0" err="1">
                <a:latin typeface="Bahnschrift" panose="020B0502040204020203" pitchFamily="34" charset="0"/>
              </a:rPr>
              <a:t>jewellary</a:t>
            </a:r>
            <a:r>
              <a:rPr lang="en-US" dirty="0">
                <a:latin typeface="Bahnschrift" panose="020B0502040204020203" pitchFamily="34" charset="0"/>
              </a:rPr>
              <a:t> and tight clothing from the bitten area as they can act as a tourniquet when swelling occurs.  Leave the blisters undisturbed</a:t>
            </a:r>
          </a:p>
          <a:p>
            <a:r>
              <a:rPr lang="en-US" dirty="0">
                <a:latin typeface="Bahnschrift" panose="020B0502040204020203" pitchFamily="34" charset="0"/>
              </a:rPr>
              <a:t>No time should be wasted in attempting to kill or capture the snake. This solely wastes time and can lead to other victims However, if the snake has already been killed, it should be taken with the patient to the dispensary or hospital for identification by the doctor. </a:t>
            </a:r>
          </a:p>
          <a:p>
            <a:r>
              <a:rPr lang="en-US" dirty="0">
                <a:latin typeface="Bahnschrift" panose="020B0502040204020203" pitchFamily="34" charset="0"/>
              </a:rPr>
              <a:t>However, do not handle the snake with your bare hands as even a severed head can bite! </a:t>
            </a:r>
            <a:endParaRPr lang="en-IN" dirty="0">
              <a:latin typeface="Bahnschrift" panose="020B0502040204020203" pitchFamily="34" charset="0"/>
            </a:endParaRPr>
          </a:p>
        </p:txBody>
      </p:sp>
    </p:spTree>
    <p:extLst>
      <p:ext uri="{BB962C8B-B14F-4D97-AF65-F5344CB8AC3E}">
        <p14:creationId xmlns:p14="http://schemas.microsoft.com/office/powerpoint/2010/main" val="2939688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F078-BA81-43B6-B683-824A80E4AA5A}"/>
              </a:ext>
            </a:extLst>
          </p:cNvPr>
          <p:cNvSpPr>
            <a:spLocks noGrp="1"/>
          </p:cNvSpPr>
          <p:nvPr>
            <p:ph type="title"/>
          </p:nvPr>
        </p:nvSpPr>
        <p:spPr>
          <a:xfrm>
            <a:off x="1" y="1"/>
            <a:ext cx="7467599" cy="2285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F0B205D-AF19-4D1B-9BA9-AB02D1A62444}"/>
              </a:ext>
            </a:extLst>
          </p:cNvPr>
          <p:cNvSpPr>
            <a:spLocks noGrp="1"/>
          </p:cNvSpPr>
          <p:nvPr>
            <p:ph idx="1"/>
          </p:nvPr>
        </p:nvSpPr>
        <p:spPr>
          <a:xfrm>
            <a:off x="0" y="457199"/>
            <a:ext cx="8450668" cy="6400799"/>
          </a:xfrm>
        </p:spPr>
        <p:txBody>
          <a:bodyPr/>
          <a:lstStyle/>
          <a:p>
            <a:r>
              <a:rPr lang="en-US" dirty="0">
                <a:latin typeface="Bahnschrift" panose="020B0502040204020203" pitchFamily="34" charset="0"/>
              </a:rPr>
              <a:t>Do not tie tourniquets as it may cause gangrenous limbs. </a:t>
            </a:r>
          </a:p>
          <a:p>
            <a:r>
              <a:rPr lang="en-US" dirty="0">
                <a:latin typeface="Bahnschrift" panose="020B0502040204020203" pitchFamily="34" charset="0"/>
              </a:rPr>
              <a:t>If victim is expected to reach the hospital in more than 30 minutes but less than 3 hours crepe bandage may be applied by qualified medical personnel till the patient is shifted to the hospital.</a:t>
            </a:r>
          </a:p>
          <a:p>
            <a:r>
              <a:rPr lang="en-US" dirty="0">
                <a:latin typeface="Bahnschrift" panose="020B0502040204020203" pitchFamily="34" charset="0"/>
              </a:rPr>
              <a:t> The bandage is wrapped over the bitten area as well as the entire limb with the limb placed in a splint. It should be capable of admitting a finger beneath it </a:t>
            </a:r>
            <a:endParaRPr lang="en-IN" dirty="0">
              <a:latin typeface="Bahnschrift" panose="020B0502040204020203" pitchFamily="34" charset="0"/>
            </a:endParaRPr>
          </a:p>
        </p:txBody>
      </p:sp>
    </p:spTree>
    <p:extLst>
      <p:ext uri="{BB962C8B-B14F-4D97-AF65-F5344CB8AC3E}">
        <p14:creationId xmlns:p14="http://schemas.microsoft.com/office/powerpoint/2010/main" val="296654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0EBB5-023D-49C8-9EC2-E94C5AB5FFAB}"/>
              </a:ext>
            </a:extLst>
          </p:cNvPr>
          <p:cNvSpPr>
            <a:spLocks noGrp="1"/>
          </p:cNvSpPr>
          <p:nvPr>
            <p:ph type="title"/>
          </p:nvPr>
        </p:nvSpPr>
        <p:spPr>
          <a:xfrm>
            <a:off x="1" y="1"/>
            <a:ext cx="8450668"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709734A-D1DA-409A-AD5A-49A61AE47A84}"/>
              </a:ext>
            </a:extLst>
          </p:cNvPr>
          <p:cNvSpPr>
            <a:spLocks noGrp="1"/>
          </p:cNvSpPr>
          <p:nvPr>
            <p:ph idx="1"/>
          </p:nvPr>
        </p:nvSpPr>
        <p:spPr>
          <a:xfrm>
            <a:off x="0" y="304799"/>
            <a:ext cx="9144000" cy="6477002"/>
          </a:xfrm>
        </p:spPr>
        <p:txBody>
          <a:bodyPr/>
          <a:lstStyle/>
          <a:p>
            <a:endParaRPr lang="en-US" dirty="0">
              <a:latin typeface="Bahnschrift" panose="020B0502040204020203" pitchFamily="34" charset="0"/>
            </a:endParaRPr>
          </a:p>
          <a:p>
            <a:endParaRPr lang="en-US" dirty="0">
              <a:latin typeface="Bahnschrift" panose="020B0502040204020203" pitchFamily="34" charset="0"/>
            </a:endParaRPr>
          </a:p>
          <a:p>
            <a:r>
              <a:rPr lang="en-US" dirty="0">
                <a:latin typeface="Bahnschrift" panose="020B0502040204020203" pitchFamily="34" charset="0"/>
              </a:rPr>
              <a:t>In case of venomous envenomation, tourniquet should be removed starting of </a:t>
            </a:r>
            <a:r>
              <a:rPr lang="en-US" dirty="0" err="1">
                <a:latin typeface="Bahnschrift" panose="020B0502040204020203" pitchFamily="34" charset="0"/>
              </a:rPr>
              <a:t>antisnake</a:t>
            </a:r>
            <a:r>
              <a:rPr lang="en-US" dirty="0">
                <a:latin typeface="Bahnschrift" panose="020B0502040204020203" pitchFamily="34" charset="0"/>
              </a:rPr>
              <a:t> venom in the presence of the doctor</a:t>
            </a:r>
          </a:p>
          <a:p>
            <a:endParaRPr lang="en-US" dirty="0">
              <a:latin typeface="Bahnschrift" panose="020B0502040204020203" pitchFamily="34" charset="0"/>
            </a:endParaRPr>
          </a:p>
          <a:p>
            <a:r>
              <a:rPr lang="en-US" dirty="0">
                <a:latin typeface="Bahnschrift" panose="020B0502040204020203" pitchFamily="34" charset="0"/>
              </a:rPr>
              <a:t>In case of multiple ligature, all the ligatures can be released in Emergency Room EXCEPT the most proximal one; which should only be released after admission and all preparations compared to Release of tight bands, bandages and ligatures:</a:t>
            </a:r>
            <a:endParaRPr lang="en-IN" dirty="0">
              <a:latin typeface="Bahnschrift" panose="020B0502040204020203" pitchFamily="34" charset="0"/>
            </a:endParaRPr>
          </a:p>
        </p:txBody>
      </p:sp>
    </p:spTree>
    <p:extLst>
      <p:ext uri="{BB962C8B-B14F-4D97-AF65-F5344CB8AC3E}">
        <p14:creationId xmlns:p14="http://schemas.microsoft.com/office/powerpoint/2010/main" val="596948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2F94-D0F6-46EF-9A2D-C0300DF10454}"/>
              </a:ext>
            </a:extLst>
          </p:cNvPr>
          <p:cNvSpPr>
            <a:spLocks noGrp="1"/>
          </p:cNvSpPr>
          <p:nvPr>
            <p:ph type="title"/>
          </p:nvPr>
        </p:nvSpPr>
        <p:spPr>
          <a:xfrm>
            <a:off x="1" y="1"/>
            <a:ext cx="6019799" cy="761999"/>
          </a:xfrm>
        </p:spPr>
        <p:txBody>
          <a:bodyPr/>
          <a:lstStyle/>
          <a:p>
            <a:r>
              <a:rPr lang="en-IN" dirty="0"/>
              <a:t>Traditional Remedies</a:t>
            </a:r>
          </a:p>
        </p:txBody>
      </p:sp>
      <p:sp>
        <p:nvSpPr>
          <p:cNvPr id="3" name="Content Placeholder 2">
            <a:extLst>
              <a:ext uri="{FF2B5EF4-FFF2-40B4-BE49-F238E27FC236}">
                <a16:creationId xmlns:a16="http://schemas.microsoft.com/office/drawing/2014/main" id="{339BC8A6-AB43-4427-B682-DFB4735192D0}"/>
              </a:ext>
            </a:extLst>
          </p:cNvPr>
          <p:cNvSpPr>
            <a:spLocks noGrp="1"/>
          </p:cNvSpPr>
          <p:nvPr>
            <p:ph idx="1"/>
          </p:nvPr>
        </p:nvSpPr>
        <p:spPr>
          <a:xfrm>
            <a:off x="-1" y="761999"/>
            <a:ext cx="9143999" cy="6095999"/>
          </a:xfrm>
        </p:spPr>
        <p:txBody>
          <a:bodyPr/>
          <a:lstStyle/>
          <a:p>
            <a:pPr marL="0" indent="0">
              <a:buNone/>
            </a:pPr>
            <a:r>
              <a:rPr lang="en-US" dirty="0">
                <a:latin typeface="Bahnschrift" panose="020B0502040204020203" pitchFamily="34" charset="0"/>
              </a:rPr>
              <a:t>There is a key aspect to the mathematics of snakebite that must be understood to place traditional medicine in context.</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 In the case of 100 snakebites, 70 are likely to result from a nonvenomous species. The remaining 30 bites will result from a venomous species. However, approximately 50% of bites from venomous species result in a dry bite where no venom is injected. </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It is thus likely that in the case of 100 snakebites, 85 victims will have nothing wrong with them and not require any treatment</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 This is the mathematics that shows how traditional treatments APPEAR to ‘cure’ snakebite.</a:t>
            </a:r>
            <a:endParaRPr lang="en-IN" dirty="0">
              <a:latin typeface="Bahnschrift" panose="020B0502040204020203" pitchFamily="34" charset="0"/>
            </a:endParaRPr>
          </a:p>
        </p:txBody>
      </p:sp>
    </p:spTree>
    <p:extLst>
      <p:ext uri="{BB962C8B-B14F-4D97-AF65-F5344CB8AC3E}">
        <p14:creationId xmlns:p14="http://schemas.microsoft.com/office/powerpoint/2010/main" val="3300025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9F42-39A5-40A5-ACD9-09007BA62C28}"/>
              </a:ext>
            </a:extLst>
          </p:cNvPr>
          <p:cNvSpPr>
            <a:spLocks noGrp="1"/>
          </p:cNvSpPr>
          <p:nvPr>
            <p:ph type="title"/>
          </p:nvPr>
        </p:nvSpPr>
        <p:spPr>
          <a:xfrm>
            <a:off x="1" y="1"/>
            <a:ext cx="8450668" cy="76199"/>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id="{F828354D-2BA0-4AE0-BC70-BAF574D3E5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1231397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9EC08-16E6-4CDF-8610-18092CE2855E}"/>
              </a:ext>
            </a:extLst>
          </p:cNvPr>
          <p:cNvSpPr>
            <a:spLocks noGrp="1"/>
          </p:cNvSpPr>
          <p:nvPr>
            <p:ph type="title"/>
          </p:nvPr>
        </p:nvSpPr>
        <p:spPr>
          <a:xfrm>
            <a:off x="1" y="1"/>
            <a:ext cx="7086599" cy="380999"/>
          </a:xfrm>
        </p:spPr>
        <p:txBody>
          <a:bodyPr>
            <a:normAutofit fontScale="90000"/>
          </a:bodyPr>
          <a:lstStyle/>
          <a:p>
            <a:r>
              <a:rPr lang="en-US" dirty="0"/>
              <a:t>AT A HEALTH CARE FACILITY </a:t>
            </a:r>
            <a:endParaRPr lang="en-IN" dirty="0"/>
          </a:p>
        </p:txBody>
      </p:sp>
      <p:sp>
        <p:nvSpPr>
          <p:cNvPr id="3" name="Content Placeholder 2">
            <a:extLst>
              <a:ext uri="{FF2B5EF4-FFF2-40B4-BE49-F238E27FC236}">
                <a16:creationId xmlns:a16="http://schemas.microsoft.com/office/drawing/2014/main" id="{526393A1-0B6E-4DAF-9183-338CAAEF1DAE}"/>
              </a:ext>
            </a:extLst>
          </p:cNvPr>
          <p:cNvSpPr>
            <a:spLocks noGrp="1"/>
          </p:cNvSpPr>
          <p:nvPr>
            <p:ph idx="1"/>
          </p:nvPr>
        </p:nvSpPr>
        <p:spPr>
          <a:xfrm>
            <a:off x="3700" y="380999"/>
            <a:ext cx="9143999" cy="6477000"/>
          </a:xfrm>
        </p:spPr>
        <p:txBody>
          <a:bodyPr/>
          <a:lstStyle/>
          <a:p>
            <a:pPr marL="0" indent="0">
              <a:buNone/>
            </a:pPr>
            <a:r>
              <a:rPr lang="en-US" dirty="0">
                <a:latin typeface="Bahnschrift" panose="020B0502040204020203" pitchFamily="34" charset="0"/>
              </a:rPr>
              <a:t>Fang mark or their patterns have no role to determine whether the biting species was venomous or non venomous or amount of venom injected, severity of systemic poisoning and nature of poisoning </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Envenomation can take many hours to present signs and symptoms (Very common in Krait bite). 4. The victim may be envenomed but no visible signs or immediately detectable symptoms are visible</a:t>
            </a:r>
          </a:p>
          <a:p>
            <a:pPr marL="0"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Even in case of dry bite, symptoms due to anxiety and sympathetic overactivity (as above) may be present. As symptoms associated with panic or stress sometimes mimic early envenoming symptoms, clinicians may have difficulties in determining whether envenoming occurred or not.</a:t>
            </a:r>
            <a:endParaRPr lang="en-IN" dirty="0">
              <a:latin typeface="Bahnschrift" panose="020B0502040204020203" pitchFamily="34" charset="0"/>
            </a:endParaRPr>
          </a:p>
        </p:txBody>
      </p:sp>
    </p:spTree>
    <p:extLst>
      <p:ext uri="{BB962C8B-B14F-4D97-AF65-F5344CB8AC3E}">
        <p14:creationId xmlns:p14="http://schemas.microsoft.com/office/powerpoint/2010/main" val="1807551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8DA63-06B8-46C4-BB02-F220EF56B754}"/>
              </a:ext>
            </a:extLst>
          </p:cNvPr>
          <p:cNvSpPr>
            <a:spLocks noGrp="1"/>
          </p:cNvSpPr>
          <p:nvPr>
            <p:ph type="title"/>
          </p:nvPr>
        </p:nvSpPr>
        <p:spPr>
          <a:xfrm>
            <a:off x="1" y="1"/>
            <a:ext cx="5943599" cy="990599"/>
          </a:xfrm>
        </p:spPr>
        <p:txBody>
          <a:bodyPr>
            <a:normAutofit fontScale="90000"/>
          </a:bodyPr>
          <a:lstStyle/>
          <a:p>
            <a:r>
              <a:rPr lang="en-IN" dirty="0"/>
              <a:t>Symptomatic Patients </a:t>
            </a:r>
          </a:p>
        </p:txBody>
      </p:sp>
      <p:sp>
        <p:nvSpPr>
          <p:cNvPr id="5" name="Content Placeholder 4">
            <a:extLst>
              <a:ext uri="{FF2B5EF4-FFF2-40B4-BE49-F238E27FC236}">
                <a16:creationId xmlns:a16="http://schemas.microsoft.com/office/drawing/2014/main" id="{F5A30AB8-A583-4164-B20A-7C1ED02A1D03}"/>
              </a:ext>
            </a:extLst>
          </p:cNvPr>
          <p:cNvSpPr>
            <a:spLocks noGrp="1"/>
          </p:cNvSpPr>
          <p:nvPr>
            <p:ph idx="1"/>
          </p:nvPr>
        </p:nvSpPr>
        <p:spPr>
          <a:xfrm>
            <a:off x="-1" y="838199"/>
            <a:ext cx="9143999" cy="6019799"/>
          </a:xfrm>
        </p:spPr>
        <p:txBody>
          <a:bodyPr/>
          <a:lstStyle/>
          <a:p>
            <a:r>
              <a:rPr lang="en-US" sz="2400" dirty="0">
                <a:solidFill>
                  <a:srgbClr val="FFC000"/>
                </a:solidFill>
                <a:latin typeface="Bahnschrift" panose="020B0502040204020203" pitchFamily="34" charset="0"/>
              </a:rPr>
              <a:t>Neuroparalytic snakebite </a:t>
            </a:r>
          </a:p>
          <a:p>
            <a:r>
              <a:rPr lang="en-US" dirty="0">
                <a:latin typeface="Bahnschrift" panose="020B0502040204020203" pitchFamily="34" charset="0"/>
              </a:rPr>
              <a:t>patients present with typical symptoms within 30 min– 6 hours in case of Cobra bite and 6 – 24 hours for Krait bite</a:t>
            </a:r>
          </a:p>
          <a:p>
            <a:r>
              <a:rPr lang="en-US" dirty="0">
                <a:latin typeface="Bahnschrift" panose="020B0502040204020203" pitchFamily="34" charset="0"/>
              </a:rPr>
              <a:t>however, ptosis in Krait bite have been recorded as late as 36 hours after hospitalization.</a:t>
            </a:r>
          </a:p>
          <a:p>
            <a:r>
              <a:rPr lang="en-IN" dirty="0"/>
              <a:t>These symptoms can be remembered as</a:t>
            </a:r>
            <a:endParaRPr lang="en-IN" dirty="0">
              <a:solidFill>
                <a:srgbClr val="92D050"/>
              </a:solidFill>
              <a:latin typeface="Bahnschrift" panose="020B0502040204020203" pitchFamily="34" charset="0"/>
            </a:endParaRPr>
          </a:p>
        </p:txBody>
      </p:sp>
      <p:sp>
        <p:nvSpPr>
          <p:cNvPr id="7" name="Flowchart: Alternate Process 6">
            <a:extLst>
              <a:ext uri="{FF2B5EF4-FFF2-40B4-BE49-F238E27FC236}">
                <a16:creationId xmlns:a16="http://schemas.microsoft.com/office/drawing/2014/main" id="{36ED4E91-8990-4BCA-8993-201D6BC225BA}"/>
              </a:ext>
            </a:extLst>
          </p:cNvPr>
          <p:cNvSpPr/>
          <p:nvPr/>
        </p:nvSpPr>
        <p:spPr>
          <a:xfrm>
            <a:off x="304800" y="3608400"/>
            <a:ext cx="8610600" cy="15732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solidFill>
                  <a:srgbClr val="FFFF00"/>
                </a:solidFill>
                <a:latin typeface="Bahnschrift" panose="020B0502040204020203" pitchFamily="34" charset="0"/>
              </a:rPr>
              <a:t>5 Ds and 2 Ps. </a:t>
            </a:r>
          </a:p>
          <a:p>
            <a:pPr algn="ctr"/>
            <a:r>
              <a:rPr lang="en-IN" sz="2000" dirty="0">
                <a:solidFill>
                  <a:srgbClr val="FFFF00"/>
                </a:solidFill>
                <a:latin typeface="Bahnschrift" panose="020B0502040204020203" pitchFamily="34" charset="0"/>
              </a:rPr>
              <a:t>5 Ds – </a:t>
            </a:r>
            <a:r>
              <a:rPr lang="en-IN" sz="2000" dirty="0" err="1">
                <a:solidFill>
                  <a:srgbClr val="FFFF00"/>
                </a:solidFill>
                <a:latin typeface="Bahnschrift" panose="020B0502040204020203" pitchFamily="34" charset="0"/>
              </a:rPr>
              <a:t>dyspnea</a:t>
            </a:r>
            <a:r>
              <a:rPr lang="en-IN" sz="2000" dirty="0">
                <a:solidFill>
                  <a:srgbClr val="FFFF00"/>
                </a:solidFill>
                <a:latin typeface="Bahnschrift" panose="020B0502040204020203" pitchFamily="34" charset="0"/>
              </a:rPr>
              <a:t>, dysphonia, dysarthria, diplopia, dysphagia • </a:t>
            </a:r>
          </a:p>
          <a:p>
            <a:pPr algn="ctr"/>
            <a:r>
              <a:rPr lang="en-IN" sz="2000" dirty="0">
                <a:solidFill>
                  <a:srgbClr val="FFFF00"/>
                </a:solidFill>
                <a:latin typeface="Bahnschrift" panose="020B0502040204020203" pitchFamily="34" charset="0"/>
              </a:rPr>
              <a:t>2 Ps – ptosis, paralysis</a:t>
            </a:r>
          </a:p>
        </p:txBody>
      </p:sp>
    </p:spTree>
    <p:extLst>
      <p:ext uri="{BB962C8B-B14F-4D97-AF65-F5344CB8AC3E}">
        <p14:creationId xmlns:p14="http://schemas.microsoft.com/office/powerpoint/2010/main" val="2730860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ADB65-F990-4E21-A741-CDEE03C9B600}"/>
              </a:ext>
            </a:extLst>
          </p:cNvPr>
          <p:cNvSpPr>
            <a:spLocks noGrp="1"/>
          </p:cNvSpPr>
          <p:nvPr>
            <p:ph type="title"/>
          </p:nvPr>
        </p:nvSpPr>
        <p:spPr>
          <a:xfrm>
            <a:off x="1" y="1"/>
            <a:ext cx="7467600" cy="152400"/>
          </a:xfrm>
        </p:spPr>
        <p:txBody>
          <a:bodyPr>
            <a:normAutofit fontScale="90000"/>
          </a:bodyPr>
          <a:lstStyle/>
          <a:p>
            <a:endParaRPr lang="en-IN"/>
          </a:p>
        </p:txBody>
      </p:sp>
      <p:sp>
        <p:nvSpPr>
          <p:cNvPr id="3" name="Content Placeholder 2">
            <a:extLst>
              <a:ext uri="{FF2B5EF4-FFF2-40B4-BE49-F238E27FC236}">
                <a16:creationId xmlns:a16="http://schemas.microsoft.com/office/drawing/2014/main" id="{555A40CD-CDD2-4141-8CF3-594FDD446BB2}"/>
              </a:ext>
            </a:extLst>
          </p:cNvPr>
          <p:cNvSpPr>
            <a:spLocks noGrp="1"/>
          </p:cNvSpPr>
          <p:nvPr>
            <p:ph idx="1"/>
          </p:nvPr>
        </p:nvSpPr>
        <p:spPr>
          <a:xfrm>
            <a:off x="0" y="380999"/>
            <a:ext cx="9144000" cy="6476999"/>
          </a:xfrm>
        </p:spPr>
        <p:txBody>
          <a:bodyPr/>
          <a:lstStyle/>
          <a:p>
            <a:r>
              <a:rPr lang="en-US" dirty="0">
                <a:latin typeface="Bahnschrift" panose="020B0502040204020203" pitchFamily="34" charset="0"/>
              </a:rPr>
              <a:t>In chronological order of appearance of symptoms –</a:t>
            </a:r>
          </a:p>
          <a:p>
            <a:pPr marL="0" indent="0">
              <a:buNone/>
            </a:pPr>
            <a:r>
              <a:rPr lang="en-US" dirty="0">
                <a:latin typeface="Bahnschrift" panose="020B0502040204020203" pitchFamily="34" charset="0"/>
              </a:rPr>
              <a:t>                                 Furrowing of forehead, </a:t>
            </a:r>
          </a:p>
          <a:p>
            <a:pPr marL="0" indent="0">
              <a:buNone/>
            </a:pPr>
            <a:r>
              <a:rPr lang="en-US" dirty="0">
                <a:latin typeface="Bahnschrift" panose="020B0502040204020203" pitchFamily="34" charset="0"/>
              </a:rPr>
              <a:t>                                 Ptosis </a:t>
            </a:r>
          </a:p>
          <a:p>
            <a:pPr marL="0" indent="0">
              <a:buNone/>
            </a:pPr>
            <a:r>
              <a:rPr lang="en-US" dirty="0">
                <a:latin typeface="Bahnschrift" panose="020B0502040204020203" pitchFamily="34" charset="0"/>
              </a:rPr>
              <a:t>                                 Diplopia </a:t>
            </a:r>
          </a:p>
          <a:p>
            <a:pPr marL="0" indent="0">
              <a:buNone/>
            </a:pPr>
            <a:r>
              <a:rPr lang="en-US" dirty="0">
                <a:latin typeface="Bahnschrift" panose="020B0502040204020203" pitchFamily="34" charset="0"/>
              </a:rPr>
              <a:t>                                 Dysarthria </a:t>
            </a:r>
          </a:p>
          <a:p>
            <a:pPr marL="0" indent="0">
              <a:buNone/>
            </a:pPr>
            <a:r>
              <a:rPr lang="en-US" dirty="0">
                <a:latin typeface="Bahnschrift" panose="020B0502040204020203" pitchFamily="34" charset="0"/>
              </a:rPr>
              <a:t>                                 Dysphonia (pitch of voice becomes less) </a:t>
            </a:r>
          </a:p>
          <a:p>
            <a:pPr marL="0" indent="0">
              <a:buNone/>
            </a:pPr>
            <a:r>
              <a:rPr lang="en-US" dirty="0">
                <a:latin typeface="Bahnschrift" panose="020B0502040204020203" pitchFamily="34" charset="0"/>
              </a:rPr>
              <a:t>                                 </a:t>
            </a:r>
            <a:r>
              <a:rPr lang="en-US" dirty="0" err="1">
                <a:latin typeface="Bahnschrift" panose="020B0502040204020203" pitchFamily="34" charset="0"/>
              </a:rPr>
              <a:t>Dyspnoea</a:t>
            </a:r>
            <a:r>
              <a:rPr lang="en-US" dirty="0">
                <a:latin typeface="Bahnschrift" panose="020B0502040204020203" pitchFamily="34" charset="0"/>
              </a:rPr>
              <a:t> </a:t>
            </a:r>
          </a:p>
          <a:p>
            <a:pPr marL="0" indent="0">
              <a:buNone/>
            </a:pPr>
            <a:r>
              <a:rPr lang="en-US" dirty="0">
                <a:latin typeface="Bahnschrift" panose="020B0502040204020203" pitchFamily="34" charset="0"/>
              </a:rPr>
              <a:t>                                 Dysphagia </a:t>
            </a:r>
          </a:p>
          <a:p>
            <a:r>
              <a:rPr lang="en-US" dirty="0">
                <a:latin typeface="Bahnschrift" panose="020B0502040204020203" pitchFamily="34" charset="0"/>
              </a:rPr>
              <a:t>All these symptoms are related to 3rd, 4th, 6th and lower cranial nerve paralysis. </a:t>
            </a:r>
          </a:p>
          <a:p>
            <a:r>
              <a:rPr lang="en-US" dirty="0">
                <a:latin typeface="Bahnschrift" panose="020B0502040204020203" pitchFamily="34" charset="0"/>
              </a:rPr>
              <a:t>Finally, paralysis of intercostal and skeletal muscles occurs in descending manner. </a:t>
            </a:r>
          </a:p>
          <a:p>
            <a:r>
              <a:rPr lang="en-US" dirty="0">
                <a:latin typeface="Bahnschrift" panose="020B0502040204020203" pitchFamily="34" charset="0"/>
              </a:rPr>
              <a:t>Other signs of impending respiratory failure are diminished or absent deep tendon reflexes and head lag</a:t>
            </a:r>
            <a:endParaRPr lang="en-IN" dirty="0">
              <a:latin typeface="Bahnschrift" panose="020B0502040204020203" pitchFamily="34" charset="0"/>
            </a:endParaRPr>
          </a:p>
        </p:txBody>
      </p:sp>
    </p:spTree>
    <p:extLst>
      <p:ext uri="{BB962C8B-B14F-4D97-AF65-F5344CB8AC3E}">
        <p14:creationId xmlns:p14="http://schemas.microsoft.com/office/powerpoint/2010/main" val="2948093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D2B38-F78C-4BD5-A655-2FD475719EA0}"/>
              </a:ext>
            </a:extLst>
          </p:cNvPr>
          <p:cNvSpPr>
            <a:spLocks noGrp="1"/>
          </p:cNvSpPr>
          <p:nvPr>
            <p:ph type="title"/>
          </p:nvPr>
        </p:nvSpPr>
        <p:spPr>
          <a:xfrm>
            <a:off x="1" y="0"/>
            <a:ext cx="8450668"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1115C3F-F6CD-4E7C-98B5-DEA700AD2C39}"/>
              </a:ext>
            </a:extLst>
          </p:cNvPr>
          <p:cNvSpPr>
            <a:spLocks noGrp="1"/>
          </p:cNvSpPr>
          <p:nvPr>
            <p:ph idx="1"/>
          </p:nvPr>
        </p:nvSpPr>
        <p:spPr>
          <a:xfrm>
            <a:off x="685346" y="960119"/>
            <a:ext cx="7765322" cy="4831081"/>
          </a:xfrm>
        </p:spPr>
        <p:txBody>
          <a:bodyPr>
            <a:normAutofit/>
          </a:bodyPr>
          <a:lstStyle/>
          <a:p>
            <a:r>
              <a:rPr lang="en-US" sz="2400" dirty="0"/>
              <a:t>To identify impending respiratory failure bedside lung function test in adults </a:t>
            </a:r>
          </a:p>
          <a:p>
            <a:endParaRPr lang="en-IN" sz="2400" dirty="0">
              <a:latin typeface="Bahnschrift" panose="020B0502040204020203" pitchFamily="34" charset="0"/>
            </a:endParaRPr>
          </a:p>
        </p:txBody>
      </p:sp>
      <p:sp>
        <p:nvSpPr>
          <p:cNvPr id="4" name="Pentagon 3">
            <a:extLst>
              <a:ext uri="{FF2B5EF4-FFF2-40B4-BE49-F238E27FC236}">
                <a16:creationId xmlns:a16="http://schemas.microsoft.com/office/drawing/2014/main" id="{6907DCDD-7EE1-40C9-BF9F-64A94D995AE7}"/>
              </a:ext>
            </a:extLst>
          </p:cNvPr>
          <p:cNvSpPr/>
          <p:nvPr/>
        </p:nvSpPr>
        <p:spPr>
          <a:xfrm>
            <a:off x="76200" y="1874519"/>
            <a:ext cx="9067800" cy="4983481"/>
          </a:xfrm>
          <a:prstGeom prst="pentago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FF0000"/>
                </a:solidFill>
              </a:rPr>
              <a:t>Single breath count – number of digits counted in one exhalation - &gt;30normal</a:t>
            </a:r>
          </a:p>
          <a:p>
            <a:r>
              <a:rPr lang="en-US" sz="2400" dirty="0">
                <a:solidFill>
                  <a:srgbClr val="FF0000"/>
                </a:solidFill>
              </a:rPr>
              <a:t> </a:t>
            </a:r>
          </a:p>
          <a:p>
            <a:r>
              <a:rPr lang="en-US" sz="2400" dirty="0">
                <a:solidFill>
                  <a:srgbClr val="FF0000"/>
                </a:solidFill>
              </a:rPr>
              <a:t>Breath holding time – breath held in inspiration – normal &gt; 45 sec </a:t>
            </a:r>
          </a:p>
          <a:p>
            <a:endParaRPr lang="en-US" sz="2400" dirty="0">
              <a:solidFill>
                <a:srgbClr val="FF0000"/>
              </a:solidFill>
            </a:endParaRPr>
          </a:p>
          <a:p>
            <a:r>
              <a:rPr lang="en-US" sz="2400" dirty="0">
                <a:solidFill>
                  <a:srgbClr val="FF0000"/>
                </a:solidFill>
              </a:rPr>
              <a:t>Ability to complete one sentence in one breath</a:t>
            </a:r>
            <a:endParaRPr lang="en-IN" sz="2400" dirty="0">
              <a:solidFill>
                <a:srgbClr val="FF0000"/>
              </a:solidFill>
            </a:endParaRPr>
          </a:p>
        </p:txBody>
      </p:sp>
    </p:spTree>
    <p:extLst>
      <p:ext uri="{BB962C8B-B14F-4D97-AF65-F5344CB8AC3E}">
        <p14:creationId xmlns:p14="http://schemas.microsoft.com/office/powerpoint/2010/main" val="970948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2A54-5034-4A60-B62A-B70BE99CE6B7}"/>
              </a:ext>
            </a:extLst>
          </p:cNvPr>
          <p:cNvSpPr>
            <a:spLocks noGrp="1"/>
          </p:cNvSpPr>
          <p:nvPr>
            <p:ph type="title"/>
          </p:nvPr>
        </p:nvSpPr>
        <p:spPr>
          <a:xfrm>
            <a:off x="228601" y="1"/>
            <a:ext cx="7620000" cy="990600"/>
          </a:xfrm>
        </p:spPr>
        <p:txBody>
          <a:bodyPr/>
          <a:lstStyle/>
          <a:p>
            <a:r>
              <a:rPr lang="en-IN" dirty="0" err="1"/>
              <a:t>Vasculotoxic</a:t>
            </a:r>
            <a:endParaRPr lang="en-IN" dirty="0"/>
          </a:p>
        </p:txBody>
      </p:sp>
      <p:sp>
        <p:nvSpPr>
          <p:cNvPr id="3" name="Content Placeholder 2">
            <a:extLst>
              <a:ext uri="{FF2B5EF4-FFF2-40B4-BE49-F238E27FC236}">
                <a16:creationId xmlns:a16="http://schemas.microsoft.com/office/drawing/2014/main" id="{6E73BB5D-3E0A-45DF-AFA4-D4686A768551}"/>
              </a:ext>
            </a:extLst>
          </p:cNvPr>
          <p:cNvSpPr>
            <a:spLocks noGrp="1"/>
          </p:cNvSpPr>
          <p:nvPr>
            <p:ph idx="1"/>
          </p:nvPr>
        </p:nvSpPr>
        <p:spPr>
          <a:xfrm>
            <a:off x="0" y="1134122"/>
            <a:ext cx="9144000" cy="5714999"/>
          </a:xfrm>
        </p:spPr>
        <p:txBody>
          <a:bodyPr/>
          <a:lstStyle/>
          <a:p>
            <a:pPr marL="0" indent="0">
              <a:buNone/>
            </a:pPr>
            <a:r>
              <a:rPr lang="en-US" dirty="0">
                <a:solidFill>
                  <a:srgbClr val="92D050"/>
                </a:solidFill>
                <a:latin typeface="Bahnschrift" panose="020B0502040204020203" pitchFamily="34" charset="0"/>
              </a:rPr>
              <a:t>General signs and symptoms of Viperine envenomation</a:t>
            </a:r>
          </a:p>
          <a:p>
            <a:pPr marL="0" indent="0">
              <a:buNone/>
            </a:pPr>
            <a:r>
              <a:rPr lang="en-US" dirty="0" err="1">
                <a:latin typeface="Bahnschrift" panose="020B0502040204020203" pitchFamily="34" charset="0"/>
              </a:rPr>
              <a:t>Vasculotoxic</a:t>
            </a:r>
            <a:r>
              <a:rPr lang="en-US" dirty="0">
                <a:latin typeface="Bahnschrift" panose="020B0502040204020203" pitchFamily="34" charset="0"/>
              </a:rPr>
              <a:t> bites are due to Viper species. They can have local manifestations as well as systemic manifestations.</a:t>
            </a:r>
          </a:p>
          <a:p>
            <a:pPr marL="0" indent="0">
              <a:buNone/>
            </a:pPr>
            <a:r>
              <a:rPr lang="en-US" dirty="0">
                <a:latin typeface="Bahnschrift" panose="020B0502040204020203" pitchFamily="34" charset="0"/>
              </a:rPr>
              <a:t>Local manifestations – </a:t>
            </a:r>
          </a:p>
          <a:p>
            <a:pPr marL="0" indent="0">
              <a:buNone/>
            </a:pPr>
            <a:r>
              <a:rPr lang="en-US" dirty="0">
                <a:latin typeface="Bahnschrift" panose="020B0502040204020203" pitchFamily="34" charset="0"/>
              </a:rPr>
              <a:t>more prominent in Russel’s viper bite followed by Saw scaled viper and least in Pit viper bite.</a:t>
            </a:r>
          </a:p>
          <a:p>
            <a:pPr marL="0" indent="0">
              <a:buNone/>
            </a:pPr>
            <a:r>
              <a:rPr lang="en-US" dirty="0">
                <a:solidFill>
                  <a:srgbClr val="00B0F0"/>
                </a:solidFill>
                <a:latin typeface="Bahnschrift" panose="020B0502040204020203" pitchFamily="34" charset="0"/>
              </a:rPr>
              <a:t>Local manifestations are in form of: • Local swelling, bleeding, blistering, and necrosis. • Pain at bite site and severe swelling leading to compartment syndrome. Pain on passive movement. Absence of peripheral pulses and hypoesthesia over the fuels of nerve passing through the compartment helps to diagnose compartment syndrome. • Tender enlargement of local draining lymph node.</a:t>
            </a:r>
            <a:endParaRPr lang="en-IN" dirty="0">
              <a:solidFill>
                <a:srgbClr val="00B0F0"/>
              </a:solidFill>
              <a:latin typeface="Bahnschrift" panose="020B0502040204020203" pitchFamily="34" charset="0"/>
            </a:endParaRPr>
          </a:p>
        </p:txBody>
      </p:sp>
    </p:spTree>
    <p:extLst>
      <p:ext uri="{BB962C8B-B14F-4D97-AF65-F5344CB8AC3E}">
        <p14:creationId xmlns:p14="http://schemas.microsoft.com/office/powerpoint/2010/main" val="3234643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BFA43-B8F3-45E1-83CE-D01CB12231B0}"/>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F47C35C6-4B37-4FE7-B244-487EBF537D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9987" y="-4482"/>
            <a:ext cx="4564014" cy="3695700"/>
          </a:xfrm>
        </p:spPr>
      </p:pic>
      <p:pic>
        <p:nvPicPr>
          <p:cNvPr id="7" name="Picture 6">
            <a:extLst>
              <a:ext uri="{FF2B5EF4-FFF2-40B4-BE49-F238E27FC236}">
                <a16:creationId xmlns:a16="http://schemas.microsoft.com/office/drawing/2014/main" id="{FD6ABEC6-597B-47FF-A724-618DD7BFC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83772"/>
          </a:xfrm>
          <a:prstGeom prst="rect">
            <a:avLst/>
          </a:prstGeom>
        </p:spPr>
      </p:pic>
      <p:pic>
        <p:nvPicPr>
          <p:cNvPr id="9" name="Picture 8">
            <a:extLst>
              <a:ext uri="{FF2B5EF4-FFF2-40B4-BE49-F238E27FC236}">
                <a16:creationId xmlns:a16="http://schemas.microsoft.com/office/drawing/2014/main" id="{9E48BBBA-0764-49BC-BC49-7CC63C08F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7" y="3505200"/>
            <a:ext cx="4792614" cy="3339353"/>
          </a:xfrm>
          <a:prstGeom prst="rect">
            <a:avLst/>
          </a:prstGeom>
        </p:spPr>
      </p:pic>
      <p:pic>
        <p:nvPicPr>
          <p:cNvPr id="11" name="Picture 10">
            <a:extLst>
              <a:ext uri="{FF2B5EF4-FFF2-40B4-BE49-F238E27FC236}">
                <a16:creationId xmlns:a16="http://schemas.microsoft.com/office/drawing/2014/main" id="{B7623E3A-2A25-45A7-B7D7-02AC51F22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3504639"/>
            <a:ext cx="4410075" cy="3339353"/>
          </a:xfrm>
          <a:prstGeom prst="rect">
            <a:avLst/>
          </a:prstGeom>
        </p:spPr>
      </p:pic>
    </p:spTree>
    <p:extLst>
      <p:ext uri="{BB962C8B-B14F-4D97-AF65-F5344CB8AC3E}">
        <p14:creationId xmlns:p14="http://schemas.microsoft.com/office/powerpoint/2010/main" val="12081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C95A9-96B5-44D6-BD7E-583D303222C9}"/>
              </a:ext>
            </a:extLst>
          </p:cNvPr>
          <p:cNvSpPr>
            <a:spLocks noGrp="1"/>
          </p:cNvSpPr>
          <p:nvPr>
            <p:ph type="title"/>
          </p:nvPr>
        </p:nvSpPr>
        <p:spPr>
          <a:xfrm>
            <a:off x="1" y="1"/>
            <a:ext cx="7467599" cy="3047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7B096C6B-78E9-46A6-86E8-D4F08CBBFD70}"/>
              </a:ext>
            </a:extLst>
          </p:cNvPr>
          <p:cNvSpPr>
            <a:spLocks noGrp="1"/>
          </p:cNvSpPr>
          <p:nvPr>
            <p:ph idx="1"/>
          </p:nvPr>
        </p:nvSpPr>
        <p:spPr>
          <a:xfrm>
            <a:off x="0" y="457199"/>
            <a:ext cx="9144000" cy="6400799"/>
          </a:xfrm>
        </p:spPr>
        <p:txBody>
          <a:bodyPr/>
          <a:lstStyle/>
          <a:p>
            <a:r>
              <a:rPr lang="en-IN" dirty="0">
                <a:latin typeface="Bahnschrift" panose="020B0502040204020203" pitchFamily="34" charset="0"/>
              </a:rPr>
              <a:t>Visible systemic bleeding from the action of </a:t>
            </a:r>
            <a:r>
              <a:rPr lang="en-IN" dirty="0" err="1">
                <a:latin typeface="Bahnschrift" panose="020B0502040204020203" pitchFamily="34" charset="0"/>
              </a:rPr>
              <a:t>haemorrhagins</a:t>
            </a:r>
            <a:r>
              <a:rPr lang="en-IN" dirty="0">
                <a:latin typeface="Bahnschrift" panose="020B0502040204020203" pitchFamily="34" charset="0"/>
              </a:rPr>
              <a:t> e.g. gingival bleeding, epistaxis, </a:t>
            </a:r>
            <a:r>
              <a:rPr lang="en-IN" dirty="0" err="1">
                <a:latin typeface="Bahnschrift" panose="020B0502040204020203" pitchFamily="34" charset="0"/>
              </a:rPr>
              <a:t>ecchymotic</a:t>
            </a:r>
            <a:r>
              <a:rPr lang="en-IN" dirty="0">
                <a:latin typeface="Bahnschrift" panose="020B0502040204020203" pitchFamily="34" charset="0"/>
              </a:rPr>
              <a:t> patches, vomiting, hematemesis, </a:t>
            </a:r>
            <a:r>
              <a:rPr lang="en-IN" dirty="0" err="1">
                <a:latin typeface="Bahnschrift" panose="020B0502040204020203" pitchFamily="34" charset="0"/>
              </a:rPr>
              <a:t>hemoptysis</a:t>
            </a:r>
            <a:r>
              <a:rPr lang="en-IN" dirty="0">
                <a:latin typeface="Bahnschrift" panose="020B0502040204020203" pitchFamily="34" charset="0"/>
              </a:rPr>
              <a:t>, bleeding per rectum, subconjunctival </a:t>
            </a:r>
            <a:r>
              <a:rPr lang="en-IN" dirty="0" err="1">
                <a:latin typeface="Bahnschrift" panose="020B0502040204020203" pitchFamily="34" charset="0"/>
              </a:rPr>
              <a:t>hemorrhages</a:t>
            </a:r>
            <a:r>
              <a:rPr lang="en-IN" dirty="0">
                <a:latin typeface="Bahnschrift" panose="020B0502040204020203" pitchFamily="34" charset="0"/>
              </a:rPr>
              <a:t>, </a:t>
            </a:r>
          </a:p>
          <a:p>
            <a:r>
              <a:rPr lang="en-IN" dirty="0">
                <a:latin typeface="Bahnschrift" panose="020B0502040204020203" pitchFamily="34" charset="0"/>
              </a:rPr>
              <a:t>continuous bleeding from the bite site, bleeding from pre-existing conditions e.g. haemorrhoids, bleeding from freshly healed wounds. • </a:t>
            </a:r>
          </a:p>
          <a:p>
            <a:r>
              <a:rPr lang="en-IN" dirty="0">
                <a:latin typeface="Bahnschrift" panose="020B0502040204020203" pitchFamily="34" charset="0"/>
              </a:rPr>
              <a:t>Bleeding or ecchymosis at the injection site is a common finding in Viper bites. </a:t>
            </a:r>
          </a:p>
          <a:p>
            <a:r>
              <a:rPr lang="en-IN" dirty="0">
                <a:latin typeface="Bahnschrift" panose="020B0502040204020203" pitchFamily="34" charset="0"/>
              </a:rPr>
              <a:t>The skin and mucous membranes may show evidence of petechiae, purpura ecchymoses, blebs and gangrene. </a:t>
            </a:r>
          </a:p>
          <a:p>
            <a:r>
              <a:rPr lang="en-IN" dirty="0">
                <a:latin typeface="Bahnschrift" panose="020B0502040204020203" pitchFamily="34" charset="0"/>
              </a:rPr>
              <a:t>Swelling and local pain. </a:t>
            </a:r>
          </a:p>
          <a:p>
            <a:r>
              <a:rPr lang="en-IN" dirty="0">
                <a:latin typeface="Bahnschrift" panose="020B0502040204020203" pitchFamily="34" charset="0"/>
              </a:rPr>
              <a:t>Acute abdominal tenderness may suggest gastro-intestinal or retro peritoneal bleeding</a:t>
            </a:r>
          </a:p>
        </p:txBody>
      </p:sp>
    </p:spTree>
    <p:extLst>
      <p:ext uri="{BB962C8B-B14F-4D97-AF65-F5344CB8AC3E}">
        <p14:creationId xmlns:p14="http://schemas.microsoft.com/office/powerpoint/2010/main" val="3979281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4BE0A-1C93-4501-8EAF-EB8A49459FB2}"/>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E7EDEE75-0E0D-4679-AB76-1D227A453A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7200" y="3402105"/>
            <a:ext cx="4876799" cy="3478307"/>
          </a:xfrm>
        </p:spPr>
      </p:pic>
      <p:pic>
        <p:nvPicPr>
          <p:cNvPr id="7" name="Picture 6">
            <a:extLst>
              <a:ext uri="{FF2B5EF4-FFF2-40B4-BE49-F238E27FC236}">
                <a16:creationId xmlns:a16="http://schemas.microsoft.com/office/drawing/2014/main" id="{00AF57B9-B99C-4C94-AE7B-251DC4C07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429001"/>
            <a:ext cx="4267200" cy="3429000"/>
          </a:xfrm>
          <a:prstGeom prst="rect">
            <a:avLst/>
          </a:prstGeom>
        </p:spPr>
      </p:pic>
      <p:pic>
        <p:nvPicPr>
          <p:cNvPr id="11" name="Picture 10">
            <a:extLst>
              <a:ext uri="{FF2B5EF4-FFF2-40B4-BE49-F238E27FC236}">
                <a16:creationId xmlns:a16="http://schemas.microsoft.com/office/drawing/2014/main" id="{54C507C1-4C4C-40F2-B6C7-AC424EC5C1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2" y="-13448"/>
            <a:ext cx="4267200" cy="3429001"/>
          </a:xfrm>
          <a:prstGeom prst="rect">
            <a:avLst/>
          </a:prstGeom>
        </p:spPr>
      </p:pic>
      <p:pic>
        <p:nvPicPr>
          <p:cNvPr id="13" name="Picture 12">
            <a:extLst>
              <a:ext uri="{FF2B5EF4-FFF2-40B4-BE49-F238E27FC236}">
                <a16:creationId xmlns:a16="http://schemas.microsoft.com/office/drawing/2014/main" id="{5EE9879C-8311-4B6D-B5ED-A2557DFCE3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2717" y="-13448"/>
            <a:ext cx="4876799" cy="3393142"/>
          </a:xfrm>
          <a:prstGeom prst="rect">
            <a:avLst/>
          </a:prstGeom>
        </p:spPr>
      </p:pic>
    </p:spTree>
    <p:extLst>
      <p:ext uri="{BB962C8B-B14F-4D97-AF65-F5344CB8AC3E}">
        <p14:creationId xmlns:p14="http://schemas.microsoft.com/office/powerpoint/2010/main" val="779661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F087-4FB4-453F-B18F-AC6439589F13}"/>
              </a:ext>
            </a:extLst>
          </p:cNvPr>
          <p:cNvSpPr>
            <a:spLocks noGrp="1"/>
          </p:cNvSpPr>
          <p:nvPr>
            <p:ph type="title"/>
          </p:nvPr>
        </p:nvSpPr>
        <p:spPr>
          <a:xfrm>
            <a:off x="1" y="1"/>
            <a:ext cx="7543799" cy="1523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9FDA2CA4-A25D-4915-ADC2-2A85100AD0F9}"/>
              </a:ext>
            </a:extLst>
          </p:cNvPr>
          <p:cNvSpPr>
            <a:spLocks noGrp="1"/>
          </p:cNvSpPr>
          <p:nvPr>
            <p:ph idx="1"/>
          </p:nvPr>
        </p:nvSpPr>
        <p:spPr>
          <a:xfrm>
            <a:off x="0" y="304800"/>
            <a:ext cx="9144000" cy="6553200"/>
          </a:xfrm>
        </p:spPr>
        <p:txBody>
          <a:bodyPr>
            <a:normAutofit/>
          </a:bodyPr>
          <a:lstStyle/>
          <a:p>
            <a:r>
              <a:rPr lang="en-IN" sz="2800" dirty="0">
                <a:solidFill>
                  <a:srgbClr val="FF0000"/>
                </a:solidFill>
                <a:latin typeface="Bahnschrift" panose="020B0502040204020203" pitchFamily="34" charset="0"/>
              </a:rPr>
              <a:t>Life threatening complications are due to renal involvement</a:t>
            </a:r>
            <a:r>
              <a:rPr lang="en-IN" sz="2800" dirty="0">
                <a:latin typeface="Bahnschrift" panose="020B0502040204020203" pitchFamily="34" charset="0"/>
              </a:rPr>
              <a:t>. </a:t>
            </a:r>
          </a:p>
          <a:p>
            <a:endParaRPr lang="en-IN" sz="2800" dirty="0">
              <a:latin typeface="Bahnschrift" panose="020B0502040204020203" pitchFamily="34" charset="0"/>
            </a:endParaRPr>
          </a:p>
          <a:p>
            <a:r>
              <a:rPr lang="en-IN" dirty="0" err="1">
                <a:latin typeface="Bahnschrift" panose="020B0502040204020203" pitchFamily="34" charset="0"/>
              </a:rPr>
              <a:t>Hematuria</a:t>
            </a:r>
            <a:r>
              <a:rPr lang="en-IN" dirty="0">
                <a:latin typeface="Bahnschrift" panose="020B0502040204020203" pitchFamily="34" charset="0"/>
              </a:rPr>
              <a:t>, </a:t>
            </a:r>
            <a:r>
              <a:rPr lang="en-IN" dirty="0" err="1">
                <a:latin typeface="Bahnschrift" panose="020B0502040204020203" pitchFamily="34" charset="0"/>
              </a:rPr>
              <a:t>hemoglobinuria</a:t>
            </a:r>
            <a:r>
              <a:rPr lang="en-IN" dirty="0">
                <a:latin typeface="Bahnschrift" panose="020B0502040204020203" pitchFamily="34" charset="0"/>
              </a:rPr>
              <a:t>, myoglobinuria followed by oliguria and anuria with acute kidney injury (AKI). Acute Kidney Injury .Some species e.g. Russell’s viper (Daboia </a:t>
            </a:r>
            <a:r>
              <a:rPr lang="en-IN" dirty="0" err="1">
                <a:latin typeface="Bahnschrift" panose="020B0502040204020203" pitchFamily="34" charset="0"/>
              </a:rPr>
              <a:t>sp</a:t>
            </a:r>
            <a:r>
              <a:rPr lang="en-IN" dirty="0">
                <a:latin typeface="Bahnschrift" panose="020B0502040204020203" pitchFamily="34" charset="0"/>
              </a:rPr>
              <a:t>) and Saw scale vipers (</a:t>
            </a:r>
            <a:r>
              <a:rPr lang="en-IN" dirty="0" err="1">
                <a:latin typeface="Bahnschrift" panose="020B0502040204020203" pitchFamily="34" charset="0"/>
              </a:rPr>
              <a:t>Echis</a:t>
            </a:r>
            <a:r>
              <a:rPr lang="en-IN" dirty="0">
                <a:latin typeface="Bahnschrift" panose="020B0502040204020203" pitchFamily="34" charset="0"/>
              </a:rPr>
              <a:t> </a:t>
            </a:r>
            <a:r>
              <a:rPr lang="en-IN" dirty="0" err="1">
                <a:latin typeface="Bahnschrift" panose="020B0502040204020203" pitchFamily="34" charset="0"/>
              </a:rPr>
              <a:t>sp</a:t>
            </a:r>
            <a:r>
              <a:rPr lang="en-IN" dirty="0">
                <a:latin typeface="Bahnschrift" panose="020B0502040204020203" pitchFamily="34" charset="0"/>
              </a:rPr>
              <a:t>) frequently cause acute Kidney Injury.</a:t>
            </a:r>
          </a:p>
          <a:p>
            <a:r>
              <a:rPr lang="en-IN" dirty="0">
                <a:latin typeface="Bahnschrift" panose="020B0502040204020203" pitchFamily="34" charset="0"/>
              </a:rPr>
              <a:t>Hypotension due to hypovolaemia or direct vasodilatation or direct cardiotoxicity aggravates acute kidney injury. • </a:t>
            </a:r>
          </a:p>
          <a:p>
            <a:r>
              <a:rPr lang="en-IN" dirty="0">
                <a:latin typeface="Bahnschrift" panose="020B0502040204020203" pitchFamily="34" charset="0"/>
              </a:rPr>
              <a:t>Parotid swelling, conjunctiva oedema, sub-conjunctival haemorrhage, renal failure, acute respiratory distress syndrome [leaking syndrome] and refractory shock.</a:t>
            </a:r>
          </a:p>
          <a:p>
            <a:r>
              <a:rPr lang="en-IN" dirty="0">
                <a:latin typeface="Bahnschrift" panose="020B0502040204020203" pitchFamily="34" charset="0"/>
              </a:rPr>
              <a:t> Long term sequelae e.g. pituitary insufficiency with Russell’s viper (Daboia </a:t>
            </a:r>
            <a:r>
              <a:rPr lang="en-IN" dirty="0" err="1">
                <a:latin typeface="Bahnschrift" panose="020B0502040204020203" pitchFamily="34" charset="0"/>
              </a:rPr>
              <a:t>sp</a:t>
            </a:r>
            <a:r>
              <a:rPr lang="en-IN" dirty="0">
                <a:latin typeface="Bahnschrift" panose="020B0502040204020203" pitchFamily="34" charset="0"/>
              </a:rPr>
              <a:t>), Sheehan’s syndrome or amenorrhea in females</a:t>
            </a:r>
          </a:p>
        </p:txBody>
      </p:sp>
    </p:spTree>
    <p:extLst>
      <p:ext uri="{BB962C8B-B14F-4D97-AF65-F5344CB8AC3E}">
        <p14:creationId xmlns:p14="http://schemas.microsoft.com/office/powerpoint/2010/main" val="159531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133-10DF-4299-98A8-5AD3C0251C71}"/>
              </a:ext>
            </a:extLst>
          </p:cNvPr>
          <p:cNvSpPr>
            <a:spLocks noGrp="1"/>
          </p:cNvSpPr>
          <p:nvPr>
            <p:ph type="title"/>
          </p:nvPr>
        </p:nvSpPr>
        <p:spPr/>
        <p:txBody>
          <a:bodyPr/>
          <a:lstStyle/>
          <a:p>
            <a:endParaRPr lang="en-IN"/>
          </a:p>
        </p:txBody>
      </p:sp>
      <p:pic>
        <p:nvPicPr>
          <p:cNvPr id="9" name="Content Placeholder 8">
            <a:extLst>
              <a:ext uri="{FF2B5EF4-FFF2-40B4-BE49-F238E27FC236}">
                <a16:creationId xmlns:a16="http://schemas.microsoft.com/office/drawing/2014/main" id="{C81EAD04-CFD0-45B3-99BE-0648DB6BF0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67254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EC299-48C5-435D-8319-79F2D1A8A1BF}"/>
              </a:ext>
            </a:extLst>
          </p:cNvPr>
          <p:cNvSpPr>
            <a:spLocks noGrp="1"/>
          </p:cNvSpPr>
          <p:nvPr>
            <p:ph type="title"/>
          </p:nvPr>
        </p:nvSpPr>
        <p:spPr>
          <a:xfrm>
            <a:off x="1" y="-76199"/>
            <a:ext cx="7010399" cy="838199"/>
          </a:xfrm>
        </p:spPr>
        <p:txBody>
          <a:bodyPr>
            <a:normAutofit/>
          </a:bodyPr>
          <a:lstStyle/>
          <a:p>
            <a:r>
              <a:rPr lang="en-US" sz="2400" dirty="0">
                <a:latin typeface="Bahnschrift" panose="020B0502040204020203" pitchFamily="34" charset="0"/>
              </a:rPr>
              <a:t>Painful Progressive Swelling (PPS)</a:t>
            </a:r>
            <a:endParaRPr lang="en-IN" sz="2400" dirty="0">
              <a:latin typeface="Bahnschrift" panose="020B0502040204020203" pitchFamily="34" charset="0"/>
            </a:endParaRPr>
          </a:p>
        </p:txBody>
      </p:sp>
      <p:sp>
        <p:nvSpPr>
          <p:cNvPr id="3" name="Content Placeholder 2">
            <a:extLst>
              <a:ext uri="{FF2B5EF4-FFF2-40B4-BE49-F238E27FC236}">
                <a16:creationId xmlns:a16="http://schemas.microsoft.com/office/drawing/2014/main" id="{871D2451-AA7C-462A-BE80-DDF0AFDF8A8E}"/>
              </a:ext>
            </a:extLst>
          </p:cNvPr>
          <p:cNvSpPr>
            <a:spLocks noGrp="1"/>
          </p:cNvSpPr>
          <p:nvPr>
            <p:ph idx="1"/>
          </p:nvPr>
        </p:nvSpPr>
        <p:spPr>
          <a:xfrm>
            <a:off x="-1" y="609600"/>
            <a:ext cx="9143999" cy="6248400"/>
          </a:xfrm>
        </p:spPr>
        <p:txBody>
          <a:bodyPr>
            <a:normAutofit/>
          </a:bodyPr>
          <a:lstStyle/>
          <a:p>
            <a:r>
              <a:rPr lang="en-US" dirty="0">
                <a:latin typeface="Bahnschrift" panose="020B0502040204020203" pitchFamily="34" charset="0"/>
              </a:rPr>
              <a:t>Progressive painful swelling is indicative of local venom toxicity. </a:t>
            </a:r>
          </a:p>
          <a:p>
            <a:r>
              <a:rPr lang="en-US" dirty="0">
                <a:latin typeface="Bahnschrift" panose="020B0502040204020203" pitchFamily="34" charset="0"/>
              </a:rPr>
              <a:t>It is prominent in Russel’s viper bite, Saw scaled viper bite and Cobra bite.</a:t>
            </a:r>
          </a:p>
          <a:p>
            <a:r>
              <a:rPr lang="en-US" dirty="0">
                <a:latin typeface="Bahnschrift" panose="020B0502040204020203" pitchFamily="34" charset="0"/>
              </a:rPr>
              <a:t>Local necrosis which often has a rancid smell. Limb is swollen and the skin is taut and shiny. Blistering with reddish black fluid at and around the bite site. Skip lesions around main lesion are also seen. </a:t>
            </a:r>
          </a:p>
          <a:p>
            <a:r>
              <a:rPr lang="en-US" dirty="0">
                <a:latin typeface="Bahnschrift" panose="020B0502040204020203" pitchFamily="34" charset="0"/>
              </a:rPr>
              <a:t>Significant painful swelling potentially involving the whole limb and extending onto the trunk. • Compartment syndrome will present invariably</a:t>
            </a:r>
          </a:p>
          <a:p>
            <a:r>
              <a:rPr lang="en-US" dirty="0">
                <a:latin typeface="Bahnschrift" panose="020B0502040204020203" pitchFamily="34" charset="0"/>
              </a:rPr>
              <a:t> Regional tender enlarged lymphadenopathy</a:t>
            </a:r>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0ACD10CE-D65A-4095-9EED-BE1F0C491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31" y="4114800"/>
            <a:ext cx="4685931" cy="2743200"/>
          </a:xfrm>
          <a:prstGeom prst="rect">
            <a:avLst/>
          </a:prstGeom>
        </p:spPr>
      </p:pic>
      <p:pic>
        <p:nvPicPr>
          <p:cNvPr id="7" name="Picture 6">
            <a:extLst>
              <a:ext uri="{FF2B5EF4-FFF2-40B4-BE49-F238E27FC236}">
                <a16:creationId xmlns:a16="http://schemas.microsoft.com/office/drawing/2014/main" id="{590BD5A1-9119-4F48-BEC1-1715555FC6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191000"/>
            <a:ext cx="4562381" cy="2672179"/>
          </a:xfrm>
          <a:prstGeom prst="rect">
            <a:avLst/>
          </a:prstGeom>
        </p:spPr>
      </p:pic>
    </p:spTree>
    <p:extLst>
      <p:ext uri="{BB962C8B-B14F-4D97-AF65-F5344CB8AC3E}">
        <p14:creationId xmlns:p14="http://schemas.microsoft.com/office/powerpoint/2010/main" val="3912160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E013-7192-46E9-940A-78C3F173453D}"/>
              </a:ext>
            </a:extLst>
          </p:cNvPr>
          <p:cNvSpPr>
            <a:spLocks noGrp="1"/>
          </p:cNvSpPr>
          <p:nvPr>
            <p:ph type="title"/>
          </p:nvPr>
        </p:nvSpPr>
        <p:spPr>
          <a:xfrm>
            <a:off x="0" y="0"/>
            <a:ext cx="4343401" cy="1219201"/>
          </a:xfrm>
        </p:spPr>
        <p:txBody>
          <a:bodyPr/>
          <a:lstStyle/>
          <a:p>
            <a:r>
              <a:rPr lang="en-IN" dirty="0"/>
              <a:t>Myotoxic</a:t>
            </a:r>
          </a:p>
        </p:txBody>
      </p:sp>
      <p:sp>
        <p:nvSpPr>
          <p:cNvPr id="3" name="Content Placeholder 2">
            <a:extLst>
              <a:ext uri="{FF2B5EF4-FFF2-40B4-BE49-F238E27FC236}">
                <a16:creationId xmlns:a16="http://schemas.microsoft.com/office/drawing/2014/main" id="{55AF331C-05AA-4A4E-B802-BE301BD6EDCB}"/>
              </a:ext>
            </a:extLst>
          </p:cNvPr>
          <p:cNvSpPr>
            <a:spLocks noGrp="1"/>
          </p:cNvSpPr>
          <p:nvPr>
            <p:ph idx="1"/>
          </p:nvPr>
        </p:nvSpPr>
        <p:spPr>
          <a:xfrm>
            <a:off x="0" y="914400"/>
            <a:ext cx="9144000" cy="5943600"/>
          </a:xfrm>
        </p:spPr>
        <p:txBody>
          <a:bodyPr/>
          <a:lstStyle/>
          <a:p>
            <a:r>
              <a:rPr lang="en-IN" dirty="0">
                <a:latin typeface="Bahnschrift" panose="020B0502040204020203" pitchFamily="34" charset="0"/>
              </a:rPr>
              <a:t>This presentation is common in Sea snakebite. </a:t>
            </a:r>
          </a:p>
          <a:p>
            <a:r>
              <a:rPr lang="en-IN" dirty="0">
                <a:latin typeface="Bahnschrift" panose="020B0502040204020203" pitchFamily="34" charset="0"/>
              </a:rPr>
              <a:t>Patient presents with Muscle aches, muscle swelling, involuntary contractions of muscles. </a:t>
            </a:r>
          </a:p>
          <a:p>
            <a:r>
              <a:rPr lang="en-IN" dirty="0">
                <a:latin typeface="Bahnschrift" panose="020B0502040204020203" pitchFamily="34" charset="0"/>
              </a:rPr>
              <a:t>Passage of dark brown urine. • </a:t>
            </a:r>
          </a:p>
          <a:p>
            <a:r>
              <a:rPr lang="en-IN" dirty="0">
                <a:latin typeface="Bahnschrift" panose="020B0502040204020203" pitchFamily="34" charset="0"/>
              </a:rPr>
              <a:t>Compartment syndrome, cardiac arrhythmias due to hyperkalaemia, acute kidney injury due to myoglobinuria, and subtle neuroparalytic signs</a:t>
            </a:r>
          </a:p>
        </p:txBody>
      </p:sp>
      <p:pic>
        <p:nvPicPr>
          <p:cNvPr id="5" name="Picture 4">
            <a:extLst>
              <a:ext uri="{FF2B5EF4-FFF2-40B4-BE49-F238E27FC236}">
                <a16:creationId xmlns:a16="http://schemas.microsoft.com/office/drawing/2014/main" id="{DB64FF3B-3DEF-4986-ABA2-5AE750FE2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1" y="3592775"/>
            <a:ext cx="2895600" cy="3265225"/>
          </a:xfrm>
          <a:prstGeom prst="rect">
            <a:avLst/>
          </a:prstGeom>
        </p:spPr>
      </p:pic>
      <p:pic>
        <p:nvPicPr>
          <p:cNvPr id="7" name="Picture 6">
            <a:extLst>
              <a:ext uri="{FF2B5EF4-FFF2-40B4-BE49-F238E27FC236}">
                <a16:creationId xmlns:a16="http://schemas.microsoft.com/office/drawing/2014/main" id="{A8359373-19CE-4A24-BF0A-C4CE31D92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 y="3598463"/>
            <a:ext cx="2817181" cy="3265225"/>
          </a:xfrm>
          <a:prstGeom prst="rect">
            <a:avLst/>
          </a:prstGeom>
        </p:spPr>
      </p:pic>
      <p:pic>
        <p:nvPicPr>
          <p:cNvPr id="9" name="Picture 8">
            <a:extLst>
              <a:ext uri="{FF2B5EF4-FFF2-40B4-BE49-F238E27FC236}">
                <a16:creationId xmlns:a16="http://schemas.microsoft.com/office/drawing/2014/main" id="{B8EA8EFE-F6E4-4A69-8410-FF6CCA46D1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1" y="3592774"/>
            <a:ext cx="3428999" cy="3268069"/>
          </a:xfrm>
          <a:prstGeom prst="rect">
            <a:avLst/>
          </a:prstGeom>
        </p:spPr>
      </p:pic>
      <p:pic>
        <p:nvPicPr>
          <p:cNvPr id="11" name="Picture 10">
            <a:extLst>
              <a:ext uri="{FF2B5EF4-FFF2-40B4-BE49-F238E27FC236}">
                <a16:creationId xmlns:a16="http://schemas.microsoft.com/office/drawing/2014/main" id="{ED1D54DD-BD7B-4BA2-9FDD-9EFB448E96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3598463"/>
            <a:ext cx="3429000" cy="3244001"/>
          </a:xfrm>
          <a:prstGeom prst="rect">
            <a:avLst/>
          </a:prstGeom>
        </p:spPr>
      </p:pic>
    </p:spTree>
    <p:extLst>
      <p:ext uri="{BB962C8B-B14F-4D97-AF65-F5344CB8AC3E}">
        <p14:creationId xmlns:p14="http://schemas.microsoft.com/office/powerpoint/2010/main" val="853319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27CDD-8F61-44C5-B500-12CB6B037320}"/>
              </a:ext>
            </a:extLst>
          </p:cNvPr>
          <p:cNvSpPr>
            <a:spLocks noGrp="1"/>
          </p:cNvSpPr>
          <p:nvPr>
            <p:ph type="title"/>
          </p:nvPr>
        </p:nvSpPr>
        <p:spPr>
          <a:xfrm>
            <a:off x="0" y="0"/>
            <a:ext cx="4343399" cy="609599"/>
          </a:xfrm>
        </p:spPr>
        <p:txBody>
          <a:bodyPr>
            <a:normAutofit/>
          </a:bodyPr>
          <a:lstStyle/>
          <a:p>
            <a:r>
              <a:rPr lang="en-US" sz="2800" dirty="0"/>
              <a:t>Occult snakebite</a:t>
            </a:r>
            <a:endParaRPr lang="en-IN" sz="2800" dirty="0"/>
          </a:p>
        </p:txBody>
      </p:sp>
      <p:sp>
        <p:nvSpPr>
          <p:cNvPr id="3" name="Content Placeholder 2">
            <a:extLst>
              <a:ext uri="{FF2B5EF4-FFF2-40B4-BE49-F238E27FC236}">
                <a16:creationId xmlns:a16="http://schemas.microsoft.com/office/drawing/2014/main" id="{4F910EFA-81E7-40B0-A9FD-60293F447072}"/>
              </a:ext>
            </a:extLst>
          </p:cNvPr>
          <p:cNvSpPr>
            <a:spLocks noGrp="1"/>
          </p:cNvSpPr>
          <p:nvPr>
            <p:ph idx="1"/>
          </p:nvPr>
        </p:nvSpPr>
        <p:spPr>
          <a:xfrm>
            <a:off x="0" y="609599"/>
            <a:ext cx="9144000" cy="6248401"/>
          </a:xfrm>
        </p:spPr>
        <p:txBody>
          <a:bodyPr>
            <a:normAutofit fontScale="92500"/>
          </a:bodyPr>
          <a:lstStyle/>
          <a:p>
            <a:pPr marL="0" indent="0">
              <a:buNone/>
            </a:pPr>
            <a:r>
              <a:rPr lang="en-US" dirty="0">
                <a:latin typeface="Bahnschrift" panose="020B0502040204020203" pitchFamily="34" charset="0"/>
              </a:rPr>
              <a:t>Krait bite victims often present in the early morning with paralysis with no local signs. </a:t>
            </a:r>
          </a:p>
          <a:p>
            <a:pPr marL="0" indent="0">
              <a:buNone/>
            </a:pPr>
            <a:r>
              <a:rPr lang="en-US" dirty="0">
                <a:latin typeface="Bahnschrift" panose="020B0502040204020203" pitchFamily="34" charset="0"/>
              </a:rPr>
              <a:t>Krait has nocturnal habitat and has fine slender teeth. Hence bite marks usually cannot be identified even on close examination. </a:t>
            </a:r>
          </a:p>
          <a:p>
            <a:pPr marL="0" indent="0">
              <a:buNone/>
            </a:pPr>
            <a:r>
              <a:rPr lang="en-US" dirty="0">
                <a:solidFill>
                  <a:schemeClr val="accent6">
                    <a:lumMod val="40000"/>
                    <a:lumOff val="60000"/>
                  </a:schemeClr>
                </a:solidFill>
                <a:latin typeface="Bahnschrift" panose="020B0502040204020203" pitchFamily="34" charset="0"/>
              </a:rPr>
              <a:t>Typical presenting history is that the patient was healthy at night, in the morning gets up with severe epigastric/umbilical pain with vomiting persisting for 3 – 4 hours and followed by typical neuroparalytic symptoms within next 4- 6 hours. There is no history of snakebite. •</a:t>
            </a:r>
          </a:p>
          <a:p>
            <a:pPr marL="0" indent="0">
              <a:buNone/>
            </a:pPr>
            <a:r>
              <a:rPr lang="en-US" dirty="0">
                <a:latin typeface="Bahnschrift" panose="020B0502040204020203" pitchFamily="34" charset="0"/>
              </a:rPr>
              <a:t>Unexplained respiratory distress in children in the presence of ptosis or sudden onset of acute flaccid paralysis in a child (locked-in syndrome) are highly suspicious symptoms in endemic areas particularly of Krait bite envenomation. </a:t>
            </a:r>
          </a:p>
          <a:p>
            <a:pPr marL="0" indent="0">
              <a:buNone/>
            </a:pPr>
            <a:r>
              <a:rPr lang="en-US" dirty="0">
                <a:latin typeface="Bahnschrift" panose="020B0502040204020203" pitchFamily="34" charset="0"/>
              </a:rPr>
              <a:t>Early morning symptoms of acute pain abdomen with or without </a:t>
            </a:r>
            <a:r>
              <a:rPr lang="en-US" dirty="0" err="1">
                <a:latin typeface="Bahnschrift" panose="020B0502040204020203" pitchFamily="34" charset="0"/>
              </a:rPr>
              <a:t>neuroparalysis</a:t>
            </a:r>
            <a:r>
              <a:rPr lang="en-US" dirty="0">
                <a:latin typeface="Bahnschrift" panose="020B0502040204020203" pitchFamily="34" charset="0"/>
              </a:rPr>
              <a:t> can be mistaken for a acute appendicitis, acute abdomen, stroke, GB syndrome, myasthenia gravis and hysteria .Krait bite envenoming is diagnosed by developing descending </a:t>
            </a:r>
            <a:r>
              <a:rPr lang="en-US" dirty="0" err="1">
                <a:latin typeface="Bahnschrift" panose="020B0502040204020203" pitchFamily="34" charset="0"/>
              </a:rPr>
              <a:t>neuroparalysis</a:t>
            </a:r>
            <a:r>
              <a:rPr lang="en-US" dirty="0">
                <a:latin typeface="Bahnschrift" panose="020B0502040204020203" pitchFamily="34" charset="0"/>
              </a:rPr>
              <a:t> while GB syndrome is by ascending paralysis</a:t>
            </a:r>
            <a:endParaRPr lang="en-IN" dirty="0">
              <a:latin typeface="Bahnschrift" panose="020B0502040204020203" pitchFamily="34" charset="0"/>
            </a:endParaRPr>
          </a:p>
        </p:txBody>
      </p:sp>
    </p:spTree>
    <p:extLst>
      <p:ext uri="{BB962C8B-B14F-4D97-AF65-F5344CB8AC3E}">
        <p14:creationId xmlns:p14="http://schemas.microsoft.com/office/powerpoint/2010/main" val="214663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AFF0-4C6E-4490-8D5D-0B9E45B9D67E}"/>
              </a:ext>
            </a:extLst>
          </p:cNvPr>
          <p:cNvSpPr>
            <a:spLocks noGrp="1"/>
          </p:cNvSpPr>
          <p:nvPr>
            <p:ph type="title"/>
          </p:nvPr>
        </p:nvSpPr>
        <p:spPr>
          <a:xfrm>
            <a:off x="1" y="1"/>
            <a:ext cx="5714999" cy="838199"/>
          </a:xfrm>
        </p:spPr>
        <p:txBody>
          <a:bodyPr/>
          <a:lstStyle/>
          <a:p>
            <a:r>
              <a:rPr lang="en-IN" dirty="0"/>
              <a:t>CRITICAL ARRIVAL</a:t>
            </a:r>
          </a:p>
        </p:txBody>
      </p:sp>
      <p:sp>
        <p:nvSpPr>
          <p:cNvPr id="3" name="Content Placeholder 2">
            <a:extLst>
              <a:ext uri="{FF2B5EF4-FFF2-40B4-BE49-F238E27FC236}">
                <a16:creationId xmlns:a16="http://schemas.microsoft.com/office/drawing/2014/main" id="{247B1E59-526B-42DE-BF8F-2AB467F0C57D}"/>
              </a:ext>
            </a:extLst>
          </p:cNvPr>
          <p:cNvSpPr>
            <a:spLocks noGrp="1"/>
          </p:cNvSpPr>
          <p:nvPr>
            <p:ph idx="1"/>
          </p:nvPr>
        </p:nvSpPr>
        <p:spPr>
          <a:xfrm>
            <a:off x="0" y="838200"/>
            <a:ext cx="9144000" cy="6096000"/>
          </a:xfrm>
        </p:spPr>
        <p:txBody>
          <a:bodyPr>
            <a:normAutofit/>
          </a:bodyPr>
          <a:lstStyle/>
          <a:p>
            <a:r>
              <a:rPr lang="en-US" dirty="0">
                <a:latin typeface="Bahnschrift" panose="020B0502040204020203" pitchFamily="34" charset="0"/>
              </a:rPr>
              <a:t>Rapid primary clinical assessment and resuscitation </a:t>
            </a:r>
          </a:p>
          <a:p>
            <a:r>
              <a:rPr lang="en-US" dirty="0">
                <a:solidFill>
                  <a:srgbClr val="FFC000"/>
                </a:solidFill>
                <a:latin typeface="Bahnschrift" panose="020B0502040204020203" pitchFamily="34" charset="0"/>
              </a:rPr>
              <a:t>CABDE approach</a:t>
            </a:r>
          </a:p>
          <a:p>
            <a:endParaRPr lang="en-US" dirty="0">
              <a:solidFill>
                <a:srgbClr val="FFC000"/>
              </a:solidFill>
              <a:latin typeface="Bahnschrift" panose="020B0502040204020203" pitchFamily="34" charset="0"/>
            </a:endParaRPr>
          </a:p>
          <a:p>
            <a:endParaRPr lang="en-US" dirty="0">
              <a:solidFill>
                <a:srgbClr val="FFC000"/>
              </a:solidFill>
              <a:latin typeface="Bahnschrift" panose="020B0502040204020203" pitchFamily="34" charset="0"/>
            </a:endParaRPr>
          </a:p>
        </p:txBody>
      </p:sp>
      <p:sp>
        <p:nvSpPr>
          <p:cNvPr id="4" name="Rectangle 3">
            <a:extLst>
              <a:ext uri="{FF2B5EF4-FFF2-40B4-BE49-F238E27FC236}">
                <a16:creationId xmlns:a16="http://schemas.microsoft.com/office/drawing/2014/main" id="{376C5BEE-3E41-4DFB-B89E-F2CA539B8FC0}"/>
              </a:ext>
            </a:extLst>
          </p:cNvPr>
          <p:cNvSpPr/>
          <p:nvPr/>
        </p:nvSpPr>
        <p:spPr>
          <a:xfrm>
            <a:off x="1066800" y="1905000"/>
            <a:ext cx="6858000" cy="44958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Circulation (arterial pulse)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Airway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Breathing (respiratory movements)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Disability of the nervous system (level of consciousness)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Exposure and environmental control (protect from cold etc.)</a:t>
            </a:r>
            <a:endParaRPr kumimoji="0" lang="en-IN"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endParaRPr>
          </a:p>
        </p:txBody>
      </p:sp>
    </p:spTree>
    <p:extLst>
      <p:ext uri="{BB962C8B-B14F-4D97-AF65-F5344CB8AC3E}">
        <p14:creationId xmlns:p14="http://schemas.microsoft.com/office/powerpoint/2010/main" val="1326502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33B02-7883-42DF-9DB6-10C2D1C6EF70}"/>
              </a:ext>
            </a:extLst>
          </p:cNvPr>
          <p:cNvSpPr>
            <a:spLocks noGrp="1"/>
          </p:cNvSpPr>
          <p:nvPr>
            <p:ph type="title"/>
          </p:nvPr>
        </p:nvSpPr>
        <p:spPr>
          <a:xfrm>
            <a:off x="1" y="1"/>
            <a:ext cx="7238999" cy="2285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62C9B79B-B695-4446-A73F-3D2C83336360}"/>
              </a:ext>
            </a:extLst>
          </p:cNvPr>
          <p:cNvSpPr>
            <a:spLocks noGrp="1"/>
          </p:cNvSpPr>
          <p:nvPr>
            <p:ph idx="1"/>
          </p:nvPr>
        </p:nvSpPr>
        <p:spPr>
          <a:xfrm>
            <a:off x="0" y="457200"/>
            <a:ext cx="9144000" cy="6400800"/>
          </a:xfrm>
        </p:spPr>
        <p:txBody>
          <a:bodyPr>
            <a:normAutofit/>
          </a:bodyPr>
          <a:lstStyle/>
          <a:p>
            <a:r>
              <a:rPr lang="en-US" dirty="0">
                <a:solidFill>
                  <a:srgbClr val="FF3300"/>
                </a:solidFill>
                <a:latin typeface="Bahnschrift" panose="020B0502040204020203" pitchFamily="34" charset="0"/>
              </a:rPr>
              <a:t>Early clues that a patient has severe envenoming (WHO)</a:t>
            </a:r>
          </a:p>
        </p:txBody>
      </p:sp>
      <p:sp>
        <p:nvSpPr>
          <p:cNvPr id="4" name="Rectangle: Rounded Corners 3">
            <a:extLst>
              <a:ext uri="{FF2B5EF4-FFF2-40B4-BE49-F238E27FC236}">
                <a16:creationId xmlns:a16="http://schemas.microsoft.com/office/drawing/2014/main" id="{9CF3EF5A-8CA5-426E-ADAC-67778E378417}"/>
              </a:ext>
            </a:extLst>
          </p:cNvPr>
          <p:cNvSpPr/>
          <p:nvPr/>
        </p:nvSpPr>
        <p:spPr>
          <a:xfrm>
            <a:off x="533400" y="914400"/>
            <a:ext cx="8229600" cy="5638800"/>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Snake identified as a very dangerous one.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Rapid early extension of local swelling from the site of the bite.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Early tender enlargement of local lymph nodes, indicating spread of venom in the lymphatic system.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Early systemic symptoms: collapse (hypotension, shock), nausea, vomiting, </a:t>
            </a:r>
            <a:r>
              <a:rPr kumimoji="0" lang="en-US" sz="2000" b="0" i="0" u="none" strike="noStrike" kern="1200" cap="none" spc="0" normalizeH="0" baseline="0" noProof="0" dirty="0" err="1">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diarrhoea</a:t>
            </a: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 severe headache, “heaviness” of the eyelids, inappropriate (pathological) drowsiness or early ptosis/ophthalmoplegia.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Early spontaneous systemic bleeding.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Passage of dark brown/black urine</a:t>
            </a:r>
            <a:endParaRPr kumimoji="0" lang="en-IN"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endParaRPr>
          </a:p>
        </p:txBody>
      </p:sp>
    </p:spTree>
    <p:extLst>
      <p:ext uri="{BB962C8B-B14F-4D97-AF65-F5344CB8AC3E}">
        <p14:creationId xmlns:p14="http://schemas.microsoft.com/office/powerpoint/2010/main" val="4193589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3F0ED-4B0F-4A55-B920-24B15A77EF9A}"/>
              </a:ext>
            </a:extLst>
          </p:cNvPr>
          <p:cNvSpPr>
            <a:spLocks noGrp="1"/>
          </p:cNvSpPr>
          <p:nvPr>
            <p:ph type="title"/>
          </p:nvPr>
        </p:nvSpPr>
        <p:spPr>
          <a:xfrm>
            <a:off x="1" y="1"/>
            <a:ext cx="7162799" cy="1219199"/>
          </a:xfrm>
        </p:spPr>
        <p:txBody>
          <a:bodyPr/>
          <a:lstStyle/>
          <a:p>
            <a:r>
              <a:rPr lang="en-IN" dirty="0"/>
              <a:t>Diagnosis Phase: Investigations</a:t>
            </a:r>
          </a:p>
        </p:txBody>
      </p:sp>
      <p:sp>
        <p:nvSpPr>
          <p:cNvPr id="3" name="Content Placeholder 2">
            <a:extLst>
              <a:ext uri="{FF2B5EF4-FFF2-40B4-BE49-F238E27FC236}">
                <a16:creationId xmlns:a16="http://schemas.microsoft.com/office/drawing/2014/main" id="{7DB97A8D-3935-4830-A126-836C53D96A18}"/>
              </a:ext>
            </a:extLst>
          </p:cNvPr>
          <p:cNvSpPr>
            <a:spLocks noGrp="1"/>
          </p:cNvSpPr>
          <p:nvPr>
            <p:ph idx="1"/>
          </p:nvPr>
        </p:nvSpPr>
        <p:spPr>
          <a:xfrm>
            <a:off x="-1" y="1143000"/>
            <a:ext cx="9143999" cy="5715000"/>
          </a:xfrm>
        </p:spPr>
        <p:txBody>
          <a:bodyPr/>
          <a:lstStyle/>
          <a:p>
            <a:r>
              <a:rPr lang="en-US" sz="2400" dirty="0">
                <a:solidFill>
                  <a:srgbClr val="FFC000"/>
                </a:solidFill>
                <a:latin typeface="Bahnschrift" panose="020B0502040204020203" pitchFamily="34" charset="0"/>
              </a:rPr>
              <a:t>Simple diagnostic test: 20 Minute Whole Blood Clotting Test (20WBCT)</a:t>
            </a:r>
          </a:p>
          <a:p>
            <a:r>
              <a:rPr lang="en-US" dirty="0">
                <a:latin typeface="Bahnschrift" panose="020B0502040204020203" pitchFamily="34" charset="0"/>
              </a:rPr>
              <a:t>It is considered as the most reliable test of coagulation </a:t>
            </a:r>
          </a:p>
          <a:p>
            <a:r>
              <a:rPr lang="en-US" dirty="0">
                <a:latin typeface="Bahnschrift" panose="020B0502040204020203" pitchFamily="34" charset="0"/>
              </a:rPr>
              <a:t>2-3 ml of fresh venous blood is placed in a NEW, CLEAN AND DRY GLASS vessel/tube and left at ambient temperature for 20 minutes. </a:t>
            </a:r>
          </a:p>
          <a:p>
            <a:r>
              <a:rPr lang="en-US" dirty="0">
                <a:latin typeface="Bahnschrift" panose="020B0502040204020203" pitchFamily="34" charset="0"/>
              </a:rPr>
              <a:t>The glass vessel should be left undisturbed for 20 minutes and then gently tilted, not shaken. If the vessel used for the test is not made of ordinary glass, or if it has been cleaned with detergent, its wall may not stimulate clotting of the blood sample (surface activation of factor XI – Hageman factor) and test will be invalid </a:t>
            </a:r>
          </a:p>
          <a:p>
            <a:r>
              <a:rPr lang="en-US" dirty="0">
                <a:latin typeface="Bahnschrift" panose="020B0502040204020203" pitchFamily="34" charset="0"/>
              </a:rPr>
              <a:t>If there is any doubt, repeat the test in duplicate, including a “control” (blood from a healthy person such as a relative) (WHO)</a:t>
            </a:r>
            <a:endParaRPr lang="en-IN" dirty="0">
              <a:latin typeface="Bahnschrift" panose="020B0502040204020203" pitchFamily="34" charset="0"/>
            </a:endParaRPr>
          </a:p>
        </p:txBody>
      </p:sp>
    </p:spTree>
    <p:extLst>
      <p:ext uri="{BB962C8B-B14F-4D97-AF65-F5344CB8AC3E}">
        <p14:creationId xmlns:p14="http://schemas.microsoft.com/office/powerpoint/2010/main" val="3207301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FAEF-E597-4683-985E-090DD3AB2F62}"/>
              </a:ext>
            </a:extLst>
          </p:cNvPr>
          <p:cNvSpPr>
            <a:spLocks noGrp="1"/>
          </p:cNvSpPr>
          <p:nvPr>
            <p:ph type="title"/>
          </p:nvPr>
        </p:nvSpPr>
        <p:spPr>
          <a:xfrm>
            <a:off x="1" y="-76199"/>
            <a:ext cx="6781799" cy="2285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D6C4DD86-4070-41BA-B245-D92061BEBE5B}"/>
              </a:ext>
            </a:extLst>
          </p:cNvPr>
          <p:cNvSpPr>
            <a:spLocks noGrp="1"/>
          </p:cNvSpPr>
          <p:nvPr>
            <p:ph idx="1"/>
          </p:nvPr>
        </p:nvSpPr>
        <p:spPr>
          <a:xfrm>
            <a:off x="0" y="533400"/>
            <a:ext cx="9144000" cy="6324600"/>
          </a:xfrm>
        </p:spPr>
        <p:txBody>
          <a:bodyPr/>
          <a:lstStyle/>
          <a:p>
            <a:r>
              <a:rPr lang="en-US" dirty="0">
                <a:latin typeface="Bahnschrift" panose="020B0502040204020203" pitchFamily="34" charset="0"/>
              </a:rPr>
              <a:t>Results Interpretation If the blood is solid i.e. has clotted the patient has passed the coagulation test and no ASV is required at this stage.</a:t>
            </a:r>
          </a:p>
          <a:p>
            <a:r>
              <a:rPr lang="en-US" dirty="0">
                <a:latin typeface="Bahnschrift" panose="020B0502040204020203" pitchFamily="34" charset="0"/>
              </a:rPr>
              <a:t>The patient is re-tested every hour for the </a:t>
            </a:r>
            <a:r>
              <a:rPr lang="en-US" dirty="0">
                <a:solidFill>
                  <a:schemeClr val="tx2">
                    <a:lumMod val="75000"/>
                  </a:schemeClr>
                </a:solidFill>
                <a:latin typeface="Bahnschrift" panose="020B0502040204020203" pitchFamily="34" charset="0"/>
              </a:rPr>
              <a:t>first three hours and then 6 hourly for 24 hours </a:t>
            </a:r>
            <a:r>
              <a:rPr lang="en-US" dirty="0">
                <a:latin typeface="Bahnschrift" panose="020B0502040204020203" pitchFamily="34" charset="0"/>
              </a:rPr>
              <a:t>until either test result is not clotted or clinical evidence of envenomation to ascertain if dose of ASV is indicated.</a:t>
            </a:r>
          </a:p>
          <a:p>
            <a:r>
              <a:rPr lang="en-US" dirty="0">
                <a:latin typeface="Bahnschrift" panose="020B0502040204020203" pitchFamily="34" charset="0"/>
              </a:rPr>
              <a:t>In case test is non-clotting, repeat 6 hour after administration of loading dose of ASV. In case of neurotoxic envenomation repeat clotting test after 6 hours.</a:t>
            </a:r>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EB88FE75-82E8-4F5F-B166-71B1092AFC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33800"/>
            <a:ext cx="9220199" cy="3124200"/>
          </a:xfrm>
          <a:prstGeom prst="rect">
            <a:avLst/>
          </a:prstGeom>
        </p:spPr>
      </p:pic>
    </p:spTree>
    <p:extLst>
      <p:ext uri="{BB962C8B-B14F-4D97-AF65-F5344CB8AC3E}">
        <p14:creationId xmlns:p14="http://schemas.microsoft.com/office/powerpoint/2010/main" val="3216382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1B30-B472-4020-8C84-15E1F931886D}"/>
              </a:ext>
            </a:extLst>
          </p:cNvPr>
          <p:cNvSpPr>
            <a:spLocks noGrp="1"/>
          </p:cNvSpPr>
          <p:nvPr>
            <p:ph type="title"/>
          </p:nvPr>
        </p:nvSpPr>
        <p:spPr>
          <a:xfrm>
            <a:off x="685347" y="1"/>
            <a:ext cx="7765321" cy="1066799"/>
          </a:xfrm>
        </p:spPr>
        <p:txBody>
          <a:bodyPr>
            <a:normAutofit/>
          </a:bodyPr>
          <a:lstStyle/>
          <a:p>
            <a:r>
              <a:rPr lang="en-US" sz="2000" dirty="0">
                <a:latin typeface="Bahnschrift" panose="020B0502040204020203" pitchFamily="34" charset="0"/>
              </a:rPr>
              <a:t>Other investigations that may assist in the management of snake bite at various levels of healthcare</a:t>
            </a:r>
            <a:endParaRPr lang="en-IN" sz="2000" dirty="0">
              <a:latin typeface="Bahnschrift" panose="020B0502040204020203" pitchFamily="34" charset="0"/>
            </a:endParaRPr>
          </a:p>
        </p:txBody>
      </p:sp>
      <p:sp>
        <p:nvSpPr>
          <p:cNvPr id="3" name="Content Placeholder 2">
            <a:extLst>
              <a:ext uri="{FF2B5EF4-FFF2-40B4-BE49-F238E27FC236}">
                <a16:creationId xmlns:a16="http://schemas.microsoft.com/office/drawing/2014/main" id="{1DD87EC8-0513-469D-BB5C-29A3EE40F3A2}"/>
              </a:ext>
            </a:extLst>
          </p:cNvPr>
          <p:cNvSpPr>
            <a:spLocks noGrp="1"/>
          </p:cNvSpPr>
          <p:nvPr>
            <p:ph idx="1"/>
          </p:nvPr>
        </p:nvSpPr>
        <p:spPr>
          <a:xfrm>
            <a:off x="0" y="914399"/>
            <a:ext cx="9144000" cy="5943599"/>
          </a:xfrm>
        </p:spPr>
        <p:txBody>
          <a:bodyPr/>
          <a:lstStyle/>
          <a:p>
            <a:pPr marL="0" indent="0">
              <a:buNone/>
            </a:pPr>
            <a:r>
              <a:rPr lang="en-US" dirty="0">
                <a:latin typeface="Bahnschrift" panose="020B0502040204020203" pitchFamily="34" charset="0"/>
              </a:rPr>
              <a:t>At Primary health </a:t>
            </a:r>
            <a:r>
              <a:rPr lang="en-US" dirty="0" err="1">
                <a:latin typeface="Bahnschrift" panose="020B0502040204020203" pitchFamily="34" charset="0"/>
              </a:rPr>
              <a:t>centre</a:t>
            </a:r>
            <a:r>
              <a:rPr lang="en-US" dirty="0">
                <a:latin typeface="Bahnschrift" panose="020B0502040204020203" pitchFamily="34" charset="0"/>
              </a:rPr>
              <a:t> Peak flow meter in patients (adolescents and adults) presenting with neuroparalytic syndrome. </a:t>
            </a:r>
          </a:p>
          <a:p>
            <a:pPr marL="0" indent="0">
              <a:buNone/>
            </a:pPr>
            <a:r>
              <a:rPr lang="en-US" dirty="0">
                <a:latin typeface="Bahnschrift" panose="020B0502040204020203" pitchFamily="34" charset="0"/>
              </a:rPr>
              <a:t>If Peak flow meter is not available in PHC then assess respiratory function using bedside tests – </a:t>
            </a:r>
          </a:p>
          <a:p>
            <a:pPr marL="0" indent="0">
              <a:buNone/>
            </a:pPr>
            <a:r>
              <a:rPr lang="en-US" dirty="0">
                <a:solidFill>
                  <a:schemeClr val="tx2">
                    <a:lumMod val="75000"/>
                  </a:schemeClr>
                </a:solidFill>
                <a:latin typeface="Bahnschrift" panose="020B0502040204020203" pitchFamily="34" charset="0"/>
              </a:rPr>
              <a:t>single breath count</a:t>
            </a:r>
          </a:p>
          <a:p>
            <a:pPr marL="0" indent="0">
              <a:buNone/>
            </a:pPr>
            <a:r>
              <a:rPr lang="en-US" dirty="0">
                <a:solidFill>
                  <a:schemeClr val="tx2">
                    <a:lumMod val="75000"/>
                  </a:schemeClr>
                </a:solidFill>
                <a:latin typeface="Bahnschrift" panose="020B0502040204020203" pitchFamily="34" charset="0"/>
              </a:rPr>
              <a:t>breath holding time </a:t>
            </a:r>
          </a:p>
          <a:p>
            <a:pPr marL="0" indent="0">
              <a:buNone/>
            </a:pPr>
            <a:r>
              <a:rPr lang="en-US" dirty="0">
                <a:solidFill>
                  <a:schemeClr val="tx2">
                    <a:lumMod val="75000"/>
                  </a:schemeClr>
                </a:solidFill>
                <a:latin typeface="Bahnschrift" panose="020B0502040204020203" pitchFamily="34" charset="0"/>
              </a:rPr>
              <a:t>ability to complete one sentence in one breath </a:t>
            </a:r>
            <a:r>
              <a:rPr lang="en-US" dirty="0">
                <a:latin typeface="Bahnschrift" panose="020B0502040204020203" pitchFamily="34" charset="0"/>
              </a:rPr>
              <a:t>as described earlier. Urine examination for albumin and blood by dipstick</a:t>
            </a:r>
            <a:endParaRPr lang="en-IN" dirty="0">
              <a:latin typeface="Bahnschrift" panose="020B0502040204020203" pitchFamily="34" charset="0"/>
            </a:endParaRPr>
          </a:p>
        </p:txBody>
      </p:sp>
    </p:spTree>
    <p:extLst>
      <p:ext uri="{BB962C8B-B14F-4D97-AF65-F5344CB8AC3E}">
        <p14:creationId xmlns:p14="http://schemas.microsoft.com/office/powerpoint/2010/main" val="1209803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0A2EF-3825-46AD-8A64-045880B5E580}"/>
              </a:ext>
            </a:extLst>
          </p:cNvPr>
          <p:cNvSpPr>
            <a:spLocks noGrp="1"/>
          </p:cNvSpPr>
          <p:nvPr>
            <p:ph type="title"/>
          </p:nvPr>
        </p:nvSpPr>
        <p:spPr>
          <a:xfrm>
            <a:off x="1" y="1"/>
            <a:ext cx="7924799"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FB93ADC-4B4F-4ACE-981F-FAA12AAEFDF7}"/>
              </a:ext>
            </a:extLst>
          </p:cNvPr>
          <p:cNvSpPr>
            <a:spLocks noGrp="1"/>
          </p:cNvSpPr>
          <p:nvPr>
            <p:ph idx="1"/>
          </p:nvPr>
        </p:nvSpPr>
        <p:spPr>
          <a:xfrm>
            <a:off x="0" y="380999"/>
            <a:ext cx="9144000" cy="6400799"/>
          </a:xfrm>
        </p:spPr>
        <p:txBody>
          <a:bodyPr>
            <a:normAutofit lnSpcReduction="10000"/>
          </a:bodyPr>
          <a:lstStyle/>
          <a:p>
            <a:r>
              <a:rPr lang="en-IN" dirty="0">
                <a:solidFill>
                  <a:srgbClr val="92D050"/>
                </a:solidFill>
                <a:latin typeface="Bahnschrift" panose="020B0502040204020203" pitchFamily="34" charset="0"/>
              </a:rPr>
              <a:t>At District Hospital</a:t>
            </a:r>
            <a:r>
              <a:rPr lang="en-IN" dirty="0">
                <a:latin typeface="Bahnschrift" panose="020B0502040204020203" pitchFamily="34" charset="0"/>
              </a:rPr>
              <a:t> </a:t>
            </a:r>
          </a:p>
          <a:p>
            <a:r>
              <a:rPr lang="en-IN" dirty="0">
                <a:latin typeface="Bahnschrift" panose="020B0502040204020203" pitchFamily="34" charset="0"/>
              </a:rPr>
              <a:t>Prothrombin time Platelet count, Liver function </a:t>
            </a:r>
            <a:r>
              <a:rPr lang="en-IN" dirty="0" err="1">
                <a:latin typeface="Bahnschrift" panose="020B0502040204020203" pitchFamily="34" charset="0"/>
              </a:rPr>
              <a:t>test,Renal</a:t>
            </a:r>
            <a:r>
              <a:rPr lang="en-IN" dirty="0">
                <a:latin typeface="Bahnschrift" panose="020B0502040204020203" pitchFamily="34" charset="0"/>
              </a:rPr>
              <a:t> Function test (RFT) Serum Amylase Blood sugar ECG Abdominal ultrasound 2D Echo (if available) </a:t>
            </a:r>
          </a:p>
          <a:p>
            <a:r>
              <a:rPr lang="en-IN" dirty="0">
                <a:solidFill>
                  <a:srgbClr val="FF0000"/>
                </a:solidFill>
                <a:latin typeface="Bahnschrift" panose="020B0502040204020203" pitchFamily="34" charset="0"/>
              </a:rPr>
              <a:t>At Tertiary Health Care Centre </a:t>
            </a:r>
            <a:r>
              <a:rPr lang="en-IN" dirty="0">
                <a:latin typeface="Bahnschrift" panose="020B0502040204020203" pitchFamily="34" charset="0"/>
              </a:rPr>
              <a:t>In addition to the above In neuroparalytic envenomation Arterial blood gases. Caution: Arterial puncture is contraindicated in patients with haemostatic abnormalities. Pulmonary function tests In </a:t>
            </a:r>
            <a:r>
              <a:rPr lang="en-IN" dirty="0" err="1">
                <a:latin typeface="Bahnschrift" panose="020B0502040204020203" pitchFamily="34" charset="0"/>
              </a:rPr>
              <a:t>Vasculotoxic</a:t>
            </a:r>
            <a:r>
              <a:rPr lang="en-IN" dirty="0">
                <a:latin typeface="Bahnschrift" panose="020B0502040204020203" pitchFamily="34" charset="0"/>
              </a:rPr>
              <a:t> </a:t>
            </a:r>
            <a:r>
              <a:rPr lang="en-IN" dirty="0" err="1">
                <a:latin typeface="Bahnschrift" panose="020B0502040204020203" pitchFamily="34" charset="0"/>
              </a:rPr>
              <a:t>venomation</a:t>
            </a:r>
            <a:r>
              <a:rPr lang="en-IN" dirty="0">
                <a:latin typeface="Bahnschrift" panose="020B0502040204020203" pitchFamily="34" charset="0"/>
              </a:rPr>
              <a:t> For coagulopathy- BT, CT, PT, APTT, Platelet, Serum Fibrinogen, FDP D-Dimer assay, LDH, peripheral blood smear </a:t>
            </a:r>
            <a:r>
              <a:rPr lang="en-IN" dirty="0" err="1">
                <a:latin typeface="Bahnschrift" panose="020B0502040204020203" pitchFamily="34" charset="0"/>
              </a:rPr>
              <a:t>Hemolysis</a:t>
            </a:r>
            <a:r>
              <a:rPr lang="en-IN" dirty="0">
                <a:latin typeface="Bahnschrift" panose="020B0502040204020203" pitchFamily="34" charset="0"/>
              </a:rPr>
              <a:t> -Urine for myoglobin, Urine haemoglobin For renal failure- Urine microscopy for RBC, casts, RFT, urinary proteins, creatinine ratio Hepatic injury – LFTs including SGOT, SGPT, Alkaline phosphatase, serum proteins Cardiotoxicity- CPK-MB, 2D Echo, BNP Myotoxic – CPK, SGOT, Urine myoglobin, compartment pressure Infection- Serum procalcitonin, culture (blood, urine, wound) and sensitivity Arterial blood gases and urine examination should be repeated at frequent intervals during the acute phase to assess progressive systemic toxicity).</a:t>
            </a:r>
          </a:p>
        </p:txBody>
      </p:sp>
    </p:spTree>
    <p:extLst>
      <p:ext uri="{BB962C8B-B14F-4D97-AF65-F5344CB8AC3E}">
        <p14:creationId xmlns:p14="http://schemas.microsoft.com/office/powerpoint/2010/main" val="220344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22D1-1F37-4DF2-82D6-8BCC20FCE2B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368EDD44-09B5-4EA2-A12E-A598315274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213495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828C-05DF-48EC-A290-C8070A567D88}"/>
              </a:ext>
            </a:extLst>
          </p:cNvPr>
          <p:cNvSpPr>
            <a:spLocks noGrp="1"/>
          </p:cNvSpPr>
          <p:nvPr>
            <p:ph type="title"/>
          </p:nvPr>
        </p:nvSpPr>
        <p:spPr>
          <a:xfrm>
            <a:off x="685347" y="1"/>
            <a:ext cx="7849053" cy="1371599"/>
          </a:xfrm>
        </p:spPr>
        <p:txBody>
          <a:bodyPr/>
          <a:lstStyle/>
          <a:p>
            <a:r>
              <a:rPr lang="en-IN" dirty="0"/>
              <a:t>ANTI SNAKE VENOM (ASV)</a:t>
            </a:r>
            <a:br>
              <a:rPr lang="en-IN" dirty="0"/>
            </a:br>
            <a:endParaRPr lang="en-IN" dirty="0"/>
          </a:p>
        </p:txBody>
      </p:sp>
      <p:sp>
        <p:nvSpPr>
          <p:cNvPr id="3" name="Content Placeholder 2">
            <a:extLst>
              <a:ext uri="{FF2B5EF4-FFF2-40B4-BE49-F238E27FC236}">
                <a16:creationId xmlns:a16="http://schemas.microsoft.com/office/drawing/2014/main" id="{3645273B-C196-470C-93E3-13D25CFE9995}"/>
              </a:ext>
            </a:extLst>
          </p:cNvPr>
          <p:cNvSpPr>
            <a:spLocks noGrp="1"/>
          </p:cNvSpPr>
          <p:nvPr>
            <p:ph idx="1"/>
          </p:nvPr>
        </p:nvSpPr>
        <p:spPr>
          <a:xfrm>
            <a:off x="0" y="761999"/>
            <a:ext cx="9144000" cy="6095999"/>
          </a:xfrm>
        </p:spPr>
        <p:txBody>
          <a:bodyPr/>
          <a:lstStyle/>
          <a:p>
            <a:r>
              <a:rPr lang="en-US" dirty="0">
                <a:latin typeface="Bahnschrift" panose="020B0502040204020203" pitchFamily="34" charset="0"/>
              </a:rPr>
              <a:t>If ASV is indicated i.e. signs and symptoms of envenomation with or without evidence of laboratory tests, administer full dose. </a:t>
            </a:r>
          </a:p>
          <a:p>
            <a:endParaRPr lang="en-US" dirty="0">
              <a:latin typeface="Bahnschrift" panose="020B0502040204020203" pitchFamily="34" charset="0"/>
            </a:endParaRPr>
          </a:p>
          <a:p>
            <a:r>
              <a:rPr lang="en-US" dirty="0">
                <a:latin typeface="Bahnschrift" panose="020B0502040204020203" pitchFamily="34" charset="0"/>
              </a:rPr>
              <a:t>There are no absolute contraindications to ASV.</a:t>
            </a:r>
          </a:p>
          <a:p>
            <a:r>
              <a:rPr lang="en-US" dirty="0">
                <a:latin typeface="Bahnschrift" panose="020B0502040204020203" pitchFamily="34" charset="0"/>
              </a:rPr>
              <a:t> Do not routinely administer ASV to any patient claiming to have bitten by a snake as ASV exposes such patients to the risks of ASV reactions unnecessarily</a:t>
            </a:r>
          </a:p>
          <a:p>
            <a:r>
              <a:rPr lang="en-US" dirty="0">
                <a:solidFill>
                  <a:schemeClr val="accent6">
                    <a:lumMod val="40000"/>
                    <a:lumOff val="60000"/>
                  </a:schemeClr>
                </a:solidFill>
                <a:latin typeface="Bahnschrift" panose="020B0502040204020203" pitchFamily="34" charset="0"/>
              </a:rPr>
              <a:t>However, at the same time do not delay or withhold ASV on the grounds of anaphylactic reaction to a deserving case.</a:t>
            </a:r>
            <a:r>
              <a:rPr lang="en-US" dirty="0">
                <a:latin typeface="Bahnschrift" panose="020B0502040204020203" pitchFamily="34" charset="0"/>
              </a:rPr>
              <a:t> </a:t>
            </a:r>
          </a:p>
          <a:p>
            <a:r>
              <a:rPr lang="en-US" dirty="0">
                <a:latin typeface="Bahnschrift" panose="020B0502040204020203" pitchFamily="34" charset="0"/>
              </a:rPr>
              <a:t>Do NOT give incomplete dose.</a:t>
            </a:r>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EA90F72E-26E4-4611-A7DC-C705C7136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8713" y="4343400"/>
            <a:ext cx="3291840" cy="2514598"/>
          </a:xfrm>
          <a:prstGeom prst="rect">
            <a:avLst/>
          </a:prstGeom>
        </p:spPr>
      </p:pic>
    </p:spTree>
    <p:extLst>
      <p:ext uri="{BB962C8B-B14F-4D97-AF65-F5344CB8AC3E}">
        <p14:creationId xmlns:p14="http://schemas.microsoft.com/office/powerpoint/2010/main" val="7535346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060D-EB0B-46EB-A8DF-B155FF5338F3}"/>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8CED5330-4809-421D-8CDB-884153214F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4253502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C953-29A2-4FAC-ADF0-B649791F785C}"/>
              </a:ext>
            </a:extLst>
          </p:cNvPr>
          <p:cNvSpPr>
            <a:spLocks noGrp="1"/>
          </p:cNvSpPr>
          <p:nvPr>
            <p:ph type="title"/>
          </p:nvPr>
        </p:nvSpPr>
        <p:spPr>
          <a:xfrm>
            <a:off x="21959" y="1"/>
            <a:ext cx="7765321" cy="152400"/>
          </a:xfrm>
        </p:spPr>
        <p:txBody>
          <a:bodyPr>
            <a:normAutofit fontScale="90000"/>
          </a:bodyPr>
          <a:lstStyle/>
          <a:p>
            <a:endParaRPr lang="en-IN" dirty="0"/>
          </a:p>
        </p:txBody>
      </p:sp>
      <p:pic>
        <p:nvPicPr>
          <p:cNvPr id="10" name="Content Placeholder 4">
            <a:extLst>
              <a:ext uri="{FF2B5EF4-FFF2-40B4-BE49-F238E27FC236}">
                <a16:creationId xmlns:a16="http://schemas.microsoft.com/office/drawing/2014/main" id="{4E61F290-07A5-48C7-95A3-18B511BB32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27" y="0"/>
            <a:ext cx="9131067" cy="2362200"/>
          </a:xfrm>
        </p:spPr>
      </p:pic>
      <p:sp>
        <p:nvSpPr>
          <p:cNvPr id="12" name="TextBox 11">
            <a:extLst>
              <a:ext uri="{FF2B5EF4-FFF2-40B4-BE49-F238E27FC236}">
                <a16:creationId xmlns:a16="http://schemas.microsoft.com/office/drawing/2014/main" id="{9EF5CDB6-BF51-44F7-B2FE-E66A56ADC07E}"/>
              </a:ext>
            </a:extLst>
          </p:cNvPr>
          <p:cNvSpPr txBox="1"/>
          <p:nvPr/>
        </p:nvSpPr>
        <p:spPr>
          <a:xfrm>
            <a:off x="21959" y="1840956"/>
            <a:ext cx="6833799" cy="2585323"/>
          </a:xfrm>
          <a:prstGeom prst="rect">
            <a:avLst/>
          </a:prstGeom>
          <a:noFill/>
        </p:spPr>
        <p:txBody>
          <a:bodyPr wrap="square">
            <a:spAutoFit/>
          </a:bodyPr>
          <a:lstStyle/>
          <a:p>
            <a:endParaRPr lang="en-US" dirty="0"/>
          </a:p>
          <a:p>
            <a:endParaRPr lang="en-US" dirty="0"/>
          </a:p>
          <a:p>
            <a:endParaRPr lang="en-US" dirty="0"/>
          </a:p>
          <a:p>
            <a:r>
              <a:rPr lang="en-US" dirty="0">
                <a:latin typeface="Bahnschrift" panose="020B0502040204020203" pitchFamily="34" charset="0"/>
              </a:rPr>
              <a:t>Dose of ASV </a:t>
            </a:r>
            <a:r>
              <a:rPr lang="en-US" dirty="0" err="1">
                <a:latin typeface="Bahnschrift" panose="020B0502040204020203" pitchFamily="34" charset="0"/>
              </a:rPr>
              <a:t>ASV</a:t>
            </a:r>
            <a:r>
              <a:rPr lang="en-US" dirty="0">
                <a:latin typeface="Bahnschrift" panose="020B0502040204020203" pitchFamily="34" charset="0"/>
              </a:rPr>
              <a:t> should be given only by the IV route, and should be given slowly, with the physician at the bed side during the initial period to intervene immediately at the first sign of any reaction. The rate of infusion can be increased gradually in the absence of a reaction until the full starting dose has been administered (over a period of ~1 hour)</a:t>
            </a:r>
            <a:endParaRPr lang="en-IN" dirty="0">
              <a:latin typeface="Bahnschrift" panose="020B0502040204020203" pitchFamily="34" charset="0"/>
            </a:endParaRPr>
          </a:p>
        </p:txBody>
      </p:sp>
    </p:spTree>
    <p:extLst>
      <p:ext uri="{BB962C8B-B14F-4D97-AF65-F5344CB8AC3E}">
        <p14:creationId xmlns:p14="http://schemas.microsoft.com/office/powerpoint/2010/main" val="2090884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89D5E-608E-4E34-B3B0-750A4117C9F7}"/>
              </a:ext>
            </a:extLst>
          </p:cNvPr>
          <p:cNvSpPr>
            <a:spLocks noGrp="1"/>
          </p:cNvSpPr>
          <p:nvPr>
            <p:ph type="title"/>
          </p:nvPr>
        </p:nvSpPr>
        <p:spPr>
          <a:xfrm>
            <a:off x="1" y="1"/>
            <a:ext cx="8450667" cy="609599"/>
          </a:xfrm>
        </p:spPr>
        <p:txBody>
          <a:bodyPr/>
          <a:lstStyle/>
          <a:p>
            <a:r>
              <a:rPr lang="en-US" dirty="0" err="1"/>
              <a:t>Asv</a:t>
            </a:r>
            <a:r>
              <a:rPr lang="en-US" dirty="0"/>
              <a:t> dosage</a:t>
            </a:r>
            <a:endParaRPr lang="en-IN" dirty="0"/>
          </a:p>
        </p:txBody>
      </p:sp>
      <p:sp>
        <p:nvSpPr>
          <p:cNvPr id="3" name="Content Placeholder 2">
            <a:extLst>
              <a:ext uri="{FF2B5EF4-FFF2-40B4-BE49-F238E27FC236}">
                <a16:creationId xmlns:a16="http://schemas.microsoft.com/office/drawing/2014/main" id="{201D8BC5-D42F-4D69-9D83-E94EED453CCE}"/>
              </a:ext>
            </a:extLst>
          </p:cNvPr>
          <p:cNvSpPr>
            <a:spLocks noGrp="1"/>
          </p:cNvSpPr>
          <p:nvPr>
            <p:ph idx="1"/>
          </p:nvPr>
        </p:nvSpPr>
        <p:spPr>
          <a:xfrm>
            <a:off x="-1" y="609599"/>
            <a:ext cx="9143999" cy="6248399"/>
          </a:xfrm>
        </p:spPr>
        <p:txBody>
          <a:bodyPr/>
          <a:lstStyle/>
          <a:p>
            <a:endParaRPr lang="en-US" sz="2400" dirty="0">
              <a:solidFill>
                <a:srgbClr val="FFC000"/>
              </a:solidFill>
              <a:latin typeface="Bahnschrift" panose="020B0502040204020203" pitchFamily="34" charset="0"/>
            </a:endParaRPr>
          </a:p>
          <a:p>
            <a:pPr marL="0" indent="0">
              <a:buNone/>
            </a:pPr>
            <a:endParaRPr lang="en-US" sz="2400" dirty="0">
              <a:solidFill>
                <a:srgbClr val="FFC000"/>
              </a:solidFill>
              <a:latin typeface="Bahnschrift" panose="020B0502040204020203" pitchFamily="34" charset="0"/>
            </a:endParaRPr>
          </a:p>
          <a:p>
            <a:r>
              <a:rPr lang="en-US" sz="2400" dirty="0">
                <a:solidFill>
                  <a:srgbClr val="FFC000"/>
                </a:solidFill>
                <a:latin typeface="Bahnschrift" panose="020B0502040204020203" pitchFamily="34" charset="0"/>
              </a:rPr>
              <a:t>Neuroparalytic snakebite – ;</a:t>
            </a:r>
          </a:p>
          <a:p>
            <a:pPr marL="0" indent="0">
              <a:buNone/>
            </a:pPr>
            <a:r>
              <a:rPr lang="en-US" dirty="0">
                <a:latin typeface="Bahnschrift" panose="020B0502040204020203" pitchFamily="34" charset="0"/>
              </a:rPr>
              <a:t> </a:t>
            </a:r>
            <a:endParaRPr lang="en-IN" dirty="0">
              <a:latin typeface="Bahnschrift" panose="020B0502040204020203" pitchFamily="34" charset="0"/>
            </a:endParaRPr>
          </a:p>
        </p:txBody>
      </p:sp>
      <p:sp>
        <p:nvSpPr>
          <p:cNvPr id="5" name="Rectangle: Rounded Corners 4">
            <a:extLst>
              <a:ext uri="{FF2B5EF4-FFF2-40B4-BE49-F238E27FC236}">
                <a16:creationId xmlns:a16="http://schemas.microsoft.com/office/drawing/2014/main" id="{35E6C723-0251-443C-869A-B6C5A3FF8DC0}"/>
              </a:ext>
            </a:extLst>
          </p:cNvPr>
          <p:cNvSpPr/>
          <p:nvPr/>
        </p:nvSpPr>
        <p:spPr>
          <a:xfrm>
            <a:off x="381000" y="2628900"/>
            <a:ext cx="8229600" cy="1600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000" b="0" i="0" u="none" strike="noStrike" kern="1200" cap="none" spc="0" normalizeH="0" baseline="0" noProof="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ASV 10 vials stat as infusion over 30 minutes followed by 2nd dose of 10 vials after 1 hour if no improvement within 1st hour</a:t>
            </a:r>
            <a:endParaRPr lang="en-IN"/>
          </a:p>
        </p:txBody>
      </p:sp>
    </p:spTree>
    <p:extLst>
      <p:ext uri="{BB962C8B-B14F-4D97-AF65-F5344CB8AC3E}">
        <p14:creationId xmlns:p14="http://schemas.microsoft.com/office/powerpoint/2010/main" val="2543198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3A50-BDA2-4781-B3CA-8328D705559C}"/>
              </a:ext>
            </a:extLst>
          </p:cNvPr>
          <p:cNvSpPr>
            <a:spLocks noGrp="1"/>
          </p:cNvSpPr>
          <p:nvPr>
            <p:ph type="title"/>
          </p:nvPr>
        </p:nvSpPr>
        <p:spPr>
          <a:xfrm>
            <a:off x="685347" y="1"/>
            <a:ext cx="7765321" cy="1066800"/>
          </a:xfrm>
        </p:spPr>
        <p:txBody>
          <a:bodyPr/>
          <a:lstStyle/>
          <a:p>
            <a:r>
              <a:rPr lang="en-IN" dirty="0" err="1"/>
              <a:t>vasculotoxic</a:t>
            </a:r>
            <a:r>
              <a:rPr lang="en-IN" dirty="0"/>
              <a:t> snakebite</a:t>
            </a:r>
          </a:p>
        </p:txBody>
      </p:sp>
      <p:sp>
        <p:nvSpPr>
          <p:cNvPr id="3" name="Content Placeholder 2">
            <a:extLst>
              <a:ext uri="{FF2B5EF4-FFF2-40B4-BE49-F238E27FC236}">
                <a16:creationId xmlns:a16="http://schemas.microsoft.com/office/drawing/2014/main" id="{C241F9CA-C3FD-4E99-89AB-D39EDEA1BA07}"/>
              </a:ext>
            </a:extLst>
          </p:cNvPr>
          <p:cNvSpPr>
            <a:spLocks noGrp="1"/>
          </p:cNvSpPr>
          <p:nvPr>
            <p:ph idx="1"/>
          </p:nvPr>
        </p:nvSpPr>
        <p:spPr>
          <a:xfrm>
            <a:off x="0" y="1143000"/>
            <a:ext cx="9144000" cy="5638800"/>
          </a:xfrm>
        </p:spPr>
        <p:txBody>
          <a:bodyPr/>
          <a:lstStyle/>
          <a:p>
            <a:endParaRPr lang="en-IN" dirty="0"/>
          </a:p>
        </p:txBody>
      </p:sp>
      <p:sp>
        <p:nvSpPr>
          <p:cNvPr id="4" name="Rectangle 3">
            <a:extLst>
              <a:ext uri="{FF2B5EF4-FFF2-40B4-BE49-F238E27FC236}">
                <a16:creationId xmlns:a16="http://schemas.microsoft.com/office/drawing/2014/main" id="{DD037E1C-72EE-414B-91E1-2FB82043440C}"/>
              </a:ext>
            </a:extLst>
          </p:cNvPr>
          <p:cNvSpPr/>
          <p:nvPr/>
        </p:nvSpPr>
        <p:spPr>
          <a:xfrm>
            <a:off x="457200" y="1752600"/>
            <a:ext cx="7993468" cy="1905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Low Dose infusion therapy </a:t>
            </a:r>
            <a:r>
              <a:rPr lang="en-US" dirty="0">
                <a:solidFill>
                  <a:schemeClr val="tx1"/>
                </a:solidFill>
              </a:rPr>
              <a:t>– 10 vials for Russel’s viper or 6 vials for Saw scaled viper as stat as infusion over 30 minutes followed by 2 vials every 6 hours as infusion in 100 ml of normal saline till clotting time normalizes or for 3 days whichever is earlier</a:t>
            </a:r>
            <a:r>
              <a:rPr lang="en-US" dirty="0"/>
              <a:t>.</a:t>
            </a:r>
            <a:endParaRPr lang="en-IN" dirty="0"/>
          </a:p>
        </p:txBody>
      </p:sp>
      <p:sp>
        <p:nvSpPr>
          <p:cNvPr id="5" name="Rectangle 4">
            <a:extLst>
              <a:ext uri="{FF2B5EF4-FFF2-40B4-BE49-F238E27FC236}">
                <a16:creationId xmlns:a16="http://schemas.microsoft.com/office/drawing/2014/main" id="{B8DF6EC2-EDAA-4445-9836-7C985EF72FFC}"/>
              </a:ext>
            </a:extLst>
          </p:cNvPr>
          <p:cNvSpPr/>
          <p:nvPr/>
        </p:nvSpPr>
        <p:spPr>
          <a:xfrm>
            <a:off x="457200" y="4343400"/>
            <a:ext cx="7993468" cy="2133600"/>
          </a:xfrm>
          <a:prstGeom prst="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High dose intermittent bolus therapy </a:t>
            </a:r>
            <a:r>
              <a:rPr lang="en-US" dirty="0"/>
              <a:t>- 10 vials of polyvalent ASV stat over 30 minutes as infusion, followed by 6 vials 6 hourly as bolus therapy till clotting time normalizes and/or local swelling subsides.</a:t>
            </a:r>
            <a:endParaRPr lang="en-IN" dirty="0"/>
          </a:p>
        </p:txBody>
      </p:sp>
    </p:spTree>
    <p:extLst>
      <p:ext uri="{BB962C8B-B14F-4D97-AF65-F5344CB8AC3E}">
        <p14:creationId xmlns:p14="http://schemas.microsoft.com/office/powerpoint/2010/main" val="496932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114BA-AFD3-4058-BA4F-73F25F86A629}"/>
              </a:ext>
            </a:extLst>
          </p:cNvPr>
          <p:cNvSpPr>
            <a:spLocks noGrp="1"/>
          </p:cNvSpPr>
          <p:nvPr>
            <p:ph type="title"/>
          </p:nvPr>
        </p:nvSpPr>
        <p:spPr>
          <a:xfrm>
            <a:off x="1" y="1"/>
            <a:ext cx="7238999" cy="1523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1CF81CFA-2550-4736-AE72-AFAFE7F8384E}"/>
              </a:ext>
            </a:extLst>
          </p:cNvPr>
          <p:cNvSpPr>
            <a:spLocks noGrp="1"/>
          </p:cNvSpPr>
          <p:nvPr>
            <p:ph idx="1"/>
          </p:nvPr>
        </p:nvSpPr>
        <p:spPr>
          <a:xfrm>
            <a:off x="685346" y="762000"/>
            <a:ext cx="7765322" cy="5029200"/>
          </a:xfrm>
        </p:spPr>
        <p:txBody>
          <a:bodyPr>
            <a:normAutofit/>
          </a:bodyPr>
          <a:lstStyle/>
          <a:p>
            <a:r>
              <a:rPr lang="en-US" dirty="0">
                <a:latin typeface="Bahnschrift" panose="020B0502040204020203" pitchFamily="34" charset="0"/>
              </a:rPr>
              <a:t>Russell’s Viper injects on average 63mg of venom</a:t>
            </a:r>
          </a:p>
          <a:p>
            <a:r>
              <a:rPr lang="en-US" dirty="0">
                <a:latin typeface="Bahnschrift" panose="020B0502040204020203" pitchFamily="34" charset="0"/>
              </a:rPr>
              <a:t>Logic suggests that our initial dose should be calculated to </a:t>
            </a:r>
            <a:r>
              <a:rPr lang="en-US" dirty="0" err="1">
                <a:latin typeface="Bahnschrift" panose="020B0502040204020203" pitchFamily="34" charset="0"/>
              </a:rPr>
              <a:t>neutralise</a:t>
            </a:r>
            <a:r>
              <a:rPr lang="en-US" dirty="0">
                <a:latin typeface="Bahnschrift" panose="020B0502040204020203" pitchFamily="34" charset="0"/>
              </a:rPr>
              <a:t> the average dose of venom injected. </a:t>
            </a:r>
          </a:p>
          <a:p>
            <a:r>
              <a:rPr lang="en-US" dirty="0">
                <a:latin typeface="Bahnschrift" panose="020B0502040204020203" pitchFamily="34" charset="0"/>
              </a:rPr>
              <a:t>The range of venom injected is 5mg – 147 mg by a Russell ’s viper. </a:t>
            </a:r>
          </a:p>
          <a:p>
            <a:r>
              <a:rPr lang="en-US" dirty="0">
                <a:latin typeface="Bahnschrift" panose="020B0502040204020203" pitchFamily="34" charset="0"/>
              </a:rPr>
              <a:t>The total required dose range between 10 and 30 vials </a:t>
            </a:r>
          </a:p>
          <a:p>
            <a:r>
              <a:rPr lang="en-US" dirty="0">
                <a:latin typeface="Bahnschrift" panose="020B0502040204020203" pitchFamily="34" charset="0"/>
              </a:rPr>
              <a:t>As each vial neutralizes 6 mg of Russell’s Viper venom. Depending on the patient condition, additional vials can be considered.</a:t>
            </a:r>
            <a:endParaRPr lang="en-IN" dirty="0">
              <a:latin typeface="Bahnschrift" panose="020B0502040204020203" pitchFamily="34" charset="0"/>
            </a:endParaRPr>
          </a:p>
        </p:txBody>
      </p:sp>
    </p:spTree>
    <p:extLst>
      <p:ext uri="{BB962C8B-B14F-4D97-AF65-F5344CB8AC3E}">
        <p14:creationId xmlns:p14="http://schemas.microsoft.com/office/powerpoint/2010/main" val="844249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0579-D10A-44E5-81F8-439878166DD0}"/>
              </a:ext>
            </a:extLst>
          </p:cNvPr>
          <p:cNvSpPr>
            <a:spLocks noGrp="1"/>
          </p:cNvSpPr>
          <p:nvPr>
            <p:ph type="title"/>
          </p:nvPr>
        </p:nvSpPr>
        <p:spPr>
          <a:xfrm>
            <a:off x="0" y="60739"/>
            <a:ext cx="7010400" cy="47266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9FFB9E8-DDDC-447B-989E-ADBEBEA7A682}"/>
              </a:ext>
            </a:extLst>
          </p:cNvPr>
          <p:cNvSpPr>
            <a:spLocks noGrp="1"/>
          </p:cNvSpPr>
          <p:nvPr>
            <p:ph idx="1"/>
          </p:nvPr>
        </p:nvSpPr>
        <p:spPr>
          <a:xfrm>
            <a:off x="76200" y="761999"/>
            <a:ext cx="9067800" cy="6035261"/>
          </a:xfrm>
        </p:spPr>
        <p:txBody>
          <a:bodyPr>
            <a:normAutofit lnSpcReduction="10000"/>
          </a:bodyPr>
          <a:lstStyle/>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endParaRPr lang="en-US" dirty="0">
              <a:latin typeface="Bahnschrift" panose="020B0502040204020203" pitchFamily="34" charset="0"/>
            </a:endParaRPr>
          </a:p>
          <a:p>
            <a:r>
              <a:rPr lang="en-US" dirty="0">
                <a:latin typeface="Bahnschrift" panose="020B0502040204020203" pitchFamily="34" charset="0"/>
              </a:rPr>
              <a:t>ASV infusion and dosage schedule Each vial of AVS be dissolved in 10 ml of distilled water and added to an infusion medium such as normal saline (i.e. 10 vials of AVS dissolved in 100 ml of distilled water and added to 400ml of normal saline). The volume of infusion is reduced according to the body size and the state of hydration of the patient. In oliguric patients restrict fluids and use infusion pump to give full dose of ASV over 30 minutes.</a:t>
            </a:r>
            <a:endParaRPr lang="en-IN" dirty="0">
              <a:latin typeface="Bahnschrift" panose="020B0502040204020203" pitchFamily="34" charset="0"/>
            </a:endParaRPr>
          </a:p>
        </p:txBody>
      </p:sp>
      <p:pic>
        <p:nvPicPr>
          <p:cNvPr id="5" name="Picture 4">
            <a:extLst>
              <a:ext uri="{FF2B5EF4-FFF2-40B4-BE49-F238E27FC236}">
                <a16:creationId xmlns:a16="http://schemas.microsoft.com/office/drawing/2014/main" id="{9AC1FB05-BF54-47C3-9358-D22C7EFF5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4191000"/>
          </a:xfrm>
          <a:prstGeom prst="rect">
            <a:avLst/>
          </a:prstGeom>
        </p:spPr>
      </p:pic>
    </p:spTree>
    <p:extLst>
      <p:ext uri="{BB962C8B-B14F-4D97-AF65-F5344CB8AC3E}">
        <p14:creationId xmlns:p14="http://schemas.microsoft.com/office/powerpoint/2010/main" val="34018571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8446-AAEC-4C11-A2B0-47F82EAFFE74}"/>
              </a:ext>
            </a:extLst>
          </p:cNvPr>
          <p:cNvSpPr>
            <a:spLocks noGrp="1"/>
          </p:cNvSpPr>
          <p:nvPr>
            <p:ph type="title"/>
          </p:nvPr>
        </p:nvSpPr>
        <p:spPr>
          <a:xfrm>
            <a:off x="1" y="76201"/>
            <a:ext cx="7619999"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EC4DA515-4713-48D8-946E-8CF450A0F1C7}"/>
              </a:ext>
            </a:extLst>
          </p:cNvPr>
          <p:cNvSpPr>
            <a:spLocks noGrp="1"/>
          </p:cNvSpPr>
          <p:nvPr>
            <p:ph idx="1"/>
          </p:nvPr>
        </p:nvSpPr>
        <p:spPr>
          <a:xfrm>
            <a:off x="0" y="533399"/>
            <a:ext cx="9144000" cy="6248399"/>
          </a:xfrm>
        </p:spPr>
        <p:txBody>
          <a:bodyPr/>
          <a:lstStyle/>
          <a:p>
            <a:r>
              <a:rPr lang="en-US" sz="2400" dirty="0">
                <a:solidFill>
                  <a:srgbClr val="FFC000"/>
                </a:solidFill>
                <a:latin typeface="Bahnschrift" panose="020B0502040204020203" pitchFamily="34" charset="0"/>
              </a:rPr>
              <a:t>Monitoring of Patients on ASV therapy </a:t>
            </a:r>
          </a:p>
          <a:p>
            <a:r>
              <a:rPr lang="en-US" dirty="0">
                <a:latin typeface="Bahnschrift" panose="020B0502040204020203" pitchFamily="34" charset="0"/>
              </a:rPr>
              <a:t>All patients should be watched carefully every 5 min for first 30 min, then at 15 min for 2 hours for manifestation of a reaction. At the earliest sign of an adverse reaction suspend temporarily. Maintain a strict intake output chart and note </a:t>
            </a:r>
            <a:r>
              <a:rPr lang="en-US" dirty="0" err="1">
                <a:latin typeface="Bahnschrift" panose="020B0502040204020203" pitchFamily="34" charset="0"/>
              </a:rPr>
              <a:t>colour</a:t>
            </a:r>
            <a:r>
              <a:rPr lang="en-US" dirty="0">
                <a:latin typeface="Bahnschrift" panose="020B0502040204020203" pitchFamily="34" charset="0"/>
              </a:rPr>
              <a:t> of urine to detect acute kidney injury early.</a:t>
            </a:r>
          </a:p>
          <a:p>
            <a:r>
              <a:rPr lang="en-IN" sz="2400" dirty="0">
                <a:solidFill>
                  <a:srgbClr val="FF0000"/>
                </a:solidFill>
                <a:latin typeface="Bahnschrift" panose="020B0502040204020203" pitchFamily="34" charset="0"/>
              </a:rPr>
              <a:t>ASV and Pregnancy</a:t>
            </a:r>
          </a:p>
          <a:p>
            <a:r>
              <a:rPr lang="en-US" dirty="0">
                <a:latin typeface="Bahnschrift" panose="020B0502040204020203" pitchFamily="34" charset="0"/>
              </a:rPr>
              <a:t>ASV should be given: In the same dose and  Under the same criteria as </a:t>
            </a:r>
            <a:r>
              <a:rPr lang="en-US" dirty="0"/>
              <a:t>Snakes inject the same dose of venom into children and adults. Children must therefore be given exactly the same dose of antivenom as adults. </a:t>
            </a:r>
            <a:r>
              <a:rPr lang="en-US" dirty="0">
                <a:latin typeface="Bahnschrift" panose="020B0502040204020203" pitchFamily="34" charset="0"/>
              </a:rPr>
              <a:t>standard victims.</a:t>
            </a:r>
          </a:p>
          <a:p>
            <a:r>
              <a:rPr lang="en-US" sz="2400" dirty="0">
                <a:solidFill>
                  <a:srgbClr val="92D050"/>
                </a:solidFill>
                <a:latin typeface="Bahnschrift" panose="020B0502040204020203" pitchFamily="34" charset="0"/>
              </a:rPr>
              <a:t>children</a:t>
            </a:r>
          </a:p>
          <a:p>
            <a:r>
              <a:rPr lang="en-US" dirty="0"/>
              <a:t>Snakes inject the same dose of venom into children and adults. Children must therefore be given exactly the same dose of antivenom as adults.</a:t>
            </a:r>
            <a:endParaRPr lang="en-IN" dirty="0">
              <a:solidFill>
                <a:srgbClr val="FF0000"/>
              </a:solidFill>
              <a:latin typeface="Bahnschrift" panose="020B0502040204020203" pitchFamily="34" charset="0"/>
            </a:endParaRPr>
          </a:p>
        </p:txBody>
      </p:sp>
    </p:spTree>
    <p:extLst>
      <p:ext uri="{BB962C8B-B14F-4D97-AF65-F5344CB8AC3E}">
        <p14:creationId xmlns:p14="http://schemas.microsoft.com/office/powerpoint/2010/main" val="680228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882E-1B61-4525-AAC6-52BF86746EE8}"/>
              </a:ext>
            </a:extLst>
          </p:cNvPr>
          <p:cNvSpPr>
            <a:spLocks noGrp="1"/>
          </p:cNvSpPr>
          <p:nvPr>
            <p:ph type="title"/>
          </p:nvPr>
        </p:nvSpPr>
        <p:spPr>
          <a:xfrm>
            <a:off x="1" y="1"/>
            <a:ext cx="5181599" cy="838199"/>
          </a:xfrm>
        </p:spPr>
        <p:txBody>
          <a:bodyPr>
            <a:normAutofit fontScale="90000"/>
          </a:bodyPr>
          <a:lstStyle/>
          <a:p>
            <a:r>
              <a:rPr lang="en-US" dirty="0"/>
              <a:t>Adverse reactions</a:t>
            </a:r>
            <a:endParaRPr lang="en-IN" dirty="0"/>
          </a:p>
        </p:txBody>
      </p:sp>
      <p:sp>
        <p:nvSpPr>
          <p:cNvPr id="3" name="Content Placeholder 2">
            <a:extLst>
              <a:ext uri="{FF2B5EF4-FFF2-40B4-BE49-F238E27FC236}">
                <a16:creationId xmlns:a16="http://schemas.microsoft.com/office/drawing/2014/main" id="{B2126821-CC27-456F-99E2-02A5A08F23B2}"/>
              </a:ext>
            </a:extLst>
          </p:cNvPr>
          <p:cNvSpPr>
            <a:spLocks noGrp="1"/>
          </p:cNvSpPr>
          <p:nvPr>
            <p:ph idx="1"/>
          </p:nvPr>
        </p:nvSpPr>
        <p:spPr>
          <a:xfrm>
            <a:off x="-76200" y="1066799"/>
            <a:ext cx="9220200" cy="5791199"/>
          </a:xfrm>
        </p:spPr>
        <p:txBody>
          <a:bodyPr>
            <a:normAutofit/>
          </a:bodyPr>
          <a:lstStyle/>
          <a:p>
            <a:r>
              <a:rPr lang="en-US" dirty="0">
                <a:solidFill>
                  <a:srgbClr val="FF0000"/>
                </a:solidFill>
                <a:latin typeface="Bahnschrift" panose="020B0502040204020203" pitchFamily="34" charset="0"/>
              </a:rPr>
              <a:t>Early anaphylactic reactions </a:t>
            </a:r>
            <a:r>
              <a:rPr lang="en-US" dirty="0">
                <a:latin typeface="Bahnschrift" panose="020B0502040204020203" pitchFamily="34" charset="0"/>
              </a:rPr>
              <a:t>occurs within 10–180 min of start of therapy and is characterized by itching, urticaria, dry cough </a:t>
            </a:r>
            <a:r>
              <a:rPr lang="en-US" dirty="0" err="1">
                <a:latin typeface="Bahnschrift" panose="020B0502040204020203" pitchFamily="34" charset="0"/>
              </a:rPr>
              <a:t>vomitting</a:t>
            </a:r>
            <a:r>
              <a:rPr lang="en-US" dirty="0">
                <a:latin typeface="Bahnschrift" panose="020B0502040204020203" pitchFamily="34" charset="0"/>
              </a:rPr>
              <a:t> hypotension, bronchospasm, and angioedema. </a:t>
            </a:r>
          </a:p>
          <a:p>
            <a:r>
              <a:rPr lang="en-US" dirty="0">
                <a:solidFill>
                  <a:srgbClr val="FFFF00"/>
                </a:solidFill>
                <a:latin typeface="Bahnschrift" panose="020B0502040204020203" pitchFamily="34" charset="0"/>
              </a:rPr>
              <a:t>Pyrogenic reactions </a:t>
            </a:r>
            <a:r>
              <a:rPr lang="en-US" dirty="0">
                <a:latin typeface="Bahnschrift" panose="020B0502040204020203" pitchFamily="34" charset="0"/>
              </a:rPr>
              <a:t>usually develop 1–2 h after treatment. Symptoms include chills and rigors, fever, and hypotension</a:t>
            </a:r>
          </a:p>
          <a:p>
            <a:r>
              <a:rPr lang="en-US" dirty="0">
                <a:solidFill>
                  <a:srgbClr val="00B0F0"/>
                </a:solidFill>
                <a:latin typeface="Bahnschrift" panose="020B0502040204020203" pitchFamily="34" charset="0"/>
              </a:rPr>
              <a:t>Late (serum sickness–type) reactions</a:t>
            </a:r>
            <a:r>
              <a:rPr lang="en-US" dirty="0">
                <a:latin typeface="Bahnschrift" panose="020B0502040204020203" pitchFamily="34" charset="0"/>
              </a:rPr>
              <a:t> develop 1–12 (mean 7) days after treatment. Clinical features include fever, nausea, vomiting, diarrhea, itching, recurrent urticaria, arthralgia, myalgia, lymphadenopathy, immune complex nephritis and, rarely, encephalopathy.</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92D050"/>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Drug of Choice Administer</a:t>
            </a: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 Epinephrine (adrenaline) (1 in 1,000 solution, 0.5 mg (</a:t>
            </a:r>
            <a:r>
              <a:rPr kumimoji="0" lang="en-US" sz="2000" b="0" i="0" u="none" strike="noStrike" kern="1200" cap="none" spc="0" normalizeH="0" baseline="0" noProof="0" dirty="0" err="1">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i</a:t>
            </a: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rPr>
              <a:t> e 0.5 ml) in adults intramuscular over deltoid or over thigh </a:t>
            </a:r>
            <a:r>
              <a:rPr kumimoji="0" lang="en-US"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Rockwell"/>
                <a:ea typeface="+mn-ea"/>
                <a:cs typeface="+mn-cs"/>
              </a:rPr>
              <a:t>The time for adrenaline to reach peak effect is 8 minutes via the IM route </a:t>
            </a:r>
            <a:endParaRPr kumimoji="0" lang="en-IN" sz="2000" b="0" i="0" u="none" strike="noStrike" kern="1200" cap="none" spc="0" normalizeH="0" baseline="0" noProof="0" dirty="0">
              <a:ln>
                <a:noFill/>
              </a:ln>
              <a:solidFill>
                <a:prstClr val="white"/>
              </a:solidFill>
              <a:effectLst>
                <a:outerShdw blurRad="50800" dist="38100" dir="2700000" algn="tl" rotWithShape="0">
                  <a:srgbClr val="000000">
                    <a:alpha val="48000"/>
                  </a:srgbClr>
                </a:outerShdw>
              </a:effectLst>
              <a:uLnTx/>
              <a:uFillTx/>
              <a:latin typeface="Bahnschrift" panose="020B0502040204020203" pitchFamily="34" charset="0"/>
              <a:ea typeface="+mn-ea"/>
              <a:cs typeface="+mn-cs"/>
            </a:endParaRPr>
          </a:p>
          <a:p>
            <a:endParaRPr lang="en-IN" dirty="0">
              <a:latin typeface="Bahnschrift" panose="020B0502040204020203" pitchFamily="34" charset="0"/>
            </a:endParaRPr>
          </a:p>
        </p:txBody>
      </p:sp>
    </p:spTree>
    <p:extLst>
      <p:ext uri="{BB962C8B-B14F-4D97-AF65-F5344CB8AC3E}">
        <p14:creationId xmlns:p14="http://schemas.microsoft.com/office/powerpoint/2010/main" val="1370883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DA80-0637-4BA2-9BED-6804709773BE}"/>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05A4A376-BB23-4A40-A09A-7ADA2EA992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2" y="1"/>
            <a:ext cx="9148482" cy="3124200"/>
          </a:xfrm>
        </p:spPr>
      </p:pic>
      <p:pic>
        <p:nvPicPr>
          <p:cNvPr id="7" name="Picture 6">
            <a:extLst>
              <a:ext uri="{FF2B5EF4-FFF2-40B4-BE49-F238E27FC236}">
                <a16:creationId xmlns:a16="http://schemas.microsoft.com/office/drawing/2014/main" id="{3919BD60-34E7-4E91-9AFC-EC9DDF026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 y="3124201"/>
            <a:ext cx="9139517" cy="3733799"/>
          </a:xfrm>
          <a:prstGeom prst="rect">
            <a:avLst/>
          </a:prstGeom>
        </p:spPr>
      </p:pic>
    </p:spTree>
    <p:extLst>
      <p:ext uri="{BB962C8B-B14F-4D97-AF65-F5344CB8AC3E}">
        <p14:creationId xmlns:p14="http://schemas.microsoft.com/office/powerpoint/2010/main" val="1088980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64011-5695-40F9-A18E-57CD55D22392}"/>
              </a:ext>
            </a:extLst>
          </p:cNvPr>
          <p:cNvSpPr>
            <a:spLocks noGrp="1"/>
          </p:cNvSpPr>
          <p:nvPr>
            <p:ph type="title"/>
          </p:nvPr>
        </p:nvSpPr>
        <p:spPr>
          <a:xfrm>
            <a:off x="1" y="1"/>
            <a:ext cx="7010399" cy="838199"/>
          </a:xfrm>
        </p:spPr>
        <p:txBody>
          <a:bodyPr>
            <a:normAutofit fontScale="90000"/>
          </a:bodyPr>
          <a:lstStyle/>
          <a:p>
            <a:r>
              <a:rPr lang="en-IN" dirty="0"/>
              <a:t>Neurotoxic Envenomation</a:t>
            </a:r>
          </a:p>
        </p:txBody>
      </p:sp>
      <p:sp>
        <p:nvSpPr>
          <p:cNvPr id="3" name="Content Placeholder 2">
            <a:extLst>
              <a:ext uri="{FF2B5EF4-FFF2-40B4-BE49-F238E27FC236}">
                <a16:creationId xmlns:a16="http://schemas.microsoft.com/office/drawing/2014/main" id="{3EA497FE-0DA5-43F6-9DA1-8089499A815D}"/>
              </a:ext>
            </a:extLst>
          </p:cNvPr>
          <p:cNvSpPr>
            <a:spLocks noGrp="1"/>
          </p:cNvSpPr>
          <p:nvPr>
            <p:ph idx="1"/>
          </p:nvPr>
        </p:nvSpPr>
        <p:spPr>
          <a:xfrm>
            <a:off x="0" y="914400"/>
            <a:ext cx="9144000" cy="6019800"/>
          </a:xfrm>
        </p:spPr>
        <p:txBody>
          <a:bodyPr/>
          <a:lstStyle/>
          <a:p>
            <a:r>
              <a:rPr lang="en-US" dirty="0">
                <a:latin typeface="Bahnschrift" panose="020B0502040204020203" pitchFamily="34" charset="0"/>
              </a:rPr>
              <a:t>effective for post synaptic neurotoxins such as those of the Cobra</a:t>
            </a:r>
            <a:endParaRPr lang="en-IN" dirty="0">
              <a:latin typeface="Bahnschrift" panose="020B0502040204020203" pitchFamily="34" charset="0"/>
            </a:endParaRPr>
          </a:p>
        </p:txBody>
      </p:sp>
      <p:sp>
        <p:nvSpPr>
          <p:cNvPr id="4" name="Rectangle: Rounded Corners 3">
            <a:extLst>
              <a:ext uri="{FF2B5EF4-FFF2-40B4-BE49-F238E27FC236}">
                <a16:creationId xmlns:a16="http://schemas.microsoft.com/office/drawing/2014/main" id="{E09D0301-E28E-4166-A96D-49735ABD86C4}"/>
              </a:ext>
            </a:extLst>
          </p:cNvPr>
          <p:cNvSpPr/>
          <p:nvPr/>
        </p:nvSpPr>
        <p:spPr>
          <a:xfrm>
            <a:off x="685800" y="1981200"/>
            <a:ext cx="7772400" cy="426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Atropine 0.6 mg </a:t>
            </a:r>
          </a:p>
          <a:p>
            <a:pPr algn="ctr"/>
            <a:r>
              <a:rPr lang="en-US" dirty="0"/>
              <a:t>followed by neostigmine (1.5mg) to be given IV stat </a:t>
            </a:r>
          </a:p>
          <a:p>
            <a:pPr algn="ctr"/>
            <a:r>
              <a:rPr lang="en-US" dirty="0"/>
              <a:t>repeat dose of neostigmine 0.5 mg with atropine every 30 minutes for 5 doses </a:t>
            </a:r>
          </a:p>
          <a:p>
            <a:pPr algn="ctr"/>
            <a:endParaRPr lang="en-US" dirty="0"/>
          </a:p>
          <a:p>
            <a:pPr algn="ctr"/>
            <a:r>
              <a:rPr lang="en-US" dirty="0"/>
              <a:t>Thereafter to be given as tapering dose at 1 hour, 2 hour, 6 hours and 12 hour</a:t>
            </a:r>
          </a:p>
          <a:p>
            <a:pPr algn="ctr"/>
            <a:endParaRPr lang="en-US" dirty="0"/>
          </a:p>
          <a:p>
            <a:pPr algn="ctr"/>
            <a:r>
              <a:rPr lang="en-US" dirty="0"/>
              <a:t> A fixed dose combination of Neostigmine and </a:t>
            </a:r>
            <a:r>
              <a:rPr lang="en-US" dirty="0" err="1"/>
              <a:t>glycopyrolate</a:t>
            </a:r>
            <a:r>
              <a:rPr lang="en-US" dirty="0"/>
              <a:t> IV can also be used. </a:t>
            </a:r>
          </a:p>
        </p:txBody>
      </p:sp>
    </p:spTree>
    <p:extLst>
      <p:ext uri="{BB962C8B-B14F-4D97-AF65-F5344CB8AC3E}">
        <p14:creationId xmlns:p14="http://schemas.microsoft.com/office/powerpoint/2010/main" val="2726289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2F1E-CA47-4380-B57C-14C277E1345A}"/>
              </a:ext>
            </a:extLst>
          </p:cNvPr>
          <p:cNvSpPr>
            <a:spLocks noGrp="1"/>
          </p:cNvSpPr>
          <p:nvPr>
            <p:ph type="title"/>
          </p:nvPr>
        </p:nvSpPr>
        <p:spPr>
          <a:xfrm>
            <a:off x="1" y="-76199"/>
            <a:ext cx="8450668" cy="2285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759007B-AF50-4F22-9A1E-0A1082398CB5}"/>
              </a:ext>
            </a:extLst>
          </p:cNvPr>
          <p:cNvSpPr>
            <a:spLocks noGrp="1"/>
          </p:cNvSpPr>
          <p:nvPr>
            <p:ph idx="1"/>
          </p:nvPr>
        </p:nvSpPr>
        <p:spPr>
          <a:xfrm>
            <a:off x="0" y="381000"/>
            <a:ext cx="9144000" cy="6477000"/>
          </a:xfrm>
        </p:spPr>
        <p:txBody>
          <a:bodyPr/>
          <a:lstStyle/>
          <a:p>
            <a:r>
              <a:rPr lang="en-US" dirty="0">
                <a:latin typeface="Bahnschrift" panose="020B0502040204020203" pitchFamily="34" charset="0"/>
              </a:rPr>
              <a:t>After 30 minutes, any improvement should be visible by an improvement in ptosis. Positive response to “AN” trial is measured as 50% or more recovery of the ptosis in one hour.</a:t>
            </a:r>
          </a:p>
          <a:p>
            <a:endParaRPr lang="en-US" dirty="0">
              <a:latin typeface="Bahnschrift" panose="020B0502040204020203" pitchFamily="34" charset="0"/>
            </a:endParaRPr>
          </a:p>
          <a:p>
            <a:r>
              <a:rPr lang="en-IN" dirty="0">
                <a:latin typeface="Bahnschrift" panose="020B0502040204020203" pitchFamily="34" charset="0"/>
              </a:rPr>
              <a:t>If there is no improvement after 3 doses of atropine neostigmine (within 1 h), this indicates </a:t>
            </a:r>
            <a:r>
              <a:rPr lang="en-IN" dirty="0">
                <a:solidFill>
                  <a:schemeClr val="accent3"/>
                </a:solidFill>
                <a:latin typeface="Bahnschrift" panose="020B0502040204020203" pitchFamily="34" charset="0"/>
              </a:rPr>
              <a:t>probable Krait bite. </a:t>
            </a:r>
            <a:r>
              <a:rPr lang="en-IN" dirty="0">
                <a:latin typeface="Bahnschrift" panose="020B0502040204020203" pitchFamily="34" charset="0"/>
              </a:rPr>
              <a:t>Krait affects pre-synaptic fibres where calcium ion acts as neurotransmitter. </a:t>
            </a:r>
          </a:p>
          <a:p>
            <a:endParaRPr lang="en-IN" dirty="0">
              <a:latin typeface="Bahnschrift" panose="020B0502040204020203" pitchFamily="34" charset="0"/>
            </a:endParaRPr>
          </a:p>
          <a:p>
            <a:r>
              <a:rPr lang="en-US" dirty="0">
                <a:latin typeface="Bahnschrift" panose="020B0502040204020203" pitchFamily="34" charset="0"/>
              </a:rPr>
              <a:t>Give Inj. Calcium gluconate 10ml IV slowly over 5-10 min every 6 hourly and continue till </a:t>
            </a:r>
            <a:r>
              <a:rPr lang="en-US" dirty="0" err="1">
                <a:latin typeface="Bahnschrift" panose="020B0502040204020203" pitchFamily="34" charset="0"/>
              </a:rPr>
              <a:t>neuroparalysis</a:t>
            </a:r>
            <a:r>
              <a:rPr lang="en-US" dirty="0">
                <a:latin typeface="Bahnschrift" panose="020B0502040204020203" pitchFamily="34" charset="0"/>
              </a:rPr>
              <a:t> recovers which may last for 5-7 days.</a:t>
            </a:r>
          </a:p>
          <a:p>
            <a:endParaRPr lang="en-US" dirty="0">
              <a:latin typeface="Bahnschrift" panose="020B0502040204020203" pitchFamily="34" charset="0"/>
            </a:endParaRPr>
          </a:p>
          <a:p>
            <a:r>
              <a:rPr lang="en-US" dirty="0">
                <a:solidFill>
                  <a:schemeClr val="accent4">
                    <a:lumMod val="60000"/>
                    <a:lumOff val="40000"/>
                  </a:schemeClr>
                </a:solidFill>
                <a:latin typeface="Bahnschrift" panose="020B0502040204020203" pitchFamily="34" charset="0"/>
              </a:rPr>
              <a:t>Although artificial ventilation was first suggested for neurotoxic envenoming 135 years ago, patients continue to die of asphyxiation because some doctors believe that antivenom alone is sufficient treatment</a:t>
            </a:r>
            <a:r>
              <a:rPr lang="en-US" dirty="0"/>
              <a:t>.</a:t>
            </a:r>
            <a:endParaRPr lang="en-IN" dirty="0">
              <a:latin typeface="Bahnschrift" panose="020B0502040204020203" pitchFamily="34" charset="0"/>
            </a:endParaRPr>
          </a:p>
        </p:txBody>
      </p:sp>
    </p:spTree>
    <p:extLst>
      <p:ext uri="{BB962C8B-B14F-4D97-AF65-F5344CB8AC3E}">
        <p14:creationId xmlns:p14="http://schemas.microsoft.com/office/powerpoint/2010/main" val="651118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88A9-808B-4E6E-A2D6-B50500CB4686}"/>
              </a:ext>
            </a:extLst>
          </p:cNvPr>
          <p:cNvSpPr>
            <a:spLocks noGrp="1"/>
          </p:cNvSpPr>
          <p:nvPr>
            <p:ph type="title"/>
          </p:nvPr>
        </p:nvSpPr>
        <p:spPr>
          <a:xfrm>
            <a:off x="1" y="76201"/>
            <a:ext cx="7162799" cy="990599"/>
          </a:xfrm>
        </p:spPr>
        <p:txBody>
          <a:bodyPr>
            <a:normAutofit fontScale="90000"/>
          </a:bodyPr>
          <a:lstStyle/>
          <a:p>
            <a:r>
              <a:rPr lang="en-IN" dirty="0" err="1"/>
              <a:t>Haemotoxic</a:t>
            </a:r>
            <a:r>
              <a:rPr lang="en-IN" dirty="0"/>
              <a:t> Envenomation</a:t>
            </a:r>
          </a:p>
        </p:txBody>
      </p:sp>
      <p:sp>
        <p:nvSpPr>
          <p:cNvPr id="3" name="Content Placeholder 2">
            <a:extLst>
              <a:ext uri="{FF2B5EF4-FFF2-40B4-BE49-F238E27FC236}">
                <a16:creationId xmlns:a16="http://schemas.microsoft.com/office/drawing/2014/main" id="{B99CBC63-1ED9-473C-9706-51C62FE74F90}"/>
              </a:ext>
            </a:extLst>
          </p:cNvPr>
          <p:cNvSpPr>
            <a:spLocks noGrp="1"/>
          </p:cNvSpPr>
          <p:nvPr>
            <p:ph idx="1"/>
          </p:nvPr>
        </p:nvSpPr>
        <p:spPr>
          <a:xfrm>
            <a:off x="-1" y="1066800"/>
            <a:ext cx="9143999" cy="5791200"/>
          </a:xfrm>
        </p:spPr>
        <p:txBody>
          <a:bodyPr/>
          <a:lstStyle/>
          <a:p>
            <a:endParaRPr lang="en-IN" dirty="0"/>
          </a:p>
        </p:txBody>
      </p:sp>
      <p:sp>
        <p:nvSpPr>
          <p:cNvPr id="5" name="Rectangle: Rounded Corners 4">
            <a:extLst>
              <a:ext uri="{FF2B5EF4-FFF2-40B4-BE49-F238E27FC236}">
                <a16:creationId xmlns:a16="http://schemas.microsoft.com/office/drawing/2014/main" id="{CE687A37-0C74-495E-8C41-B9404F3306CF}"/>
              </a:ext>
            </a:extLst>
          </p:cNvPr>
          <p:cNvSpPr/>
          <p:nvPr/>
        </p:nvSpPr>
        <p:spPr>
          <a:xfrm>
            <a:off x="304800" y="1600200"/>
            <a:ext cx="8686800" cy="472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Prolonged clotting test </a:t>
            </a:r>
          </a:p>
          <a:p>
            <a:endParaRPr lang="en-US" dirty="0"/>
          </a:p>
          <a:p>
            <a:r>
              <a:rPr lang="en-US" dirty="0"/>
              <a:t>10 vials of ASV </a:t>
            </a:r>
          </a:p>
          <a:p>
            <a:endParaRPr lang="en-US" dirty="0"/>
          </a:p>
          <a:p>
            <a:r>
              <a:rPr lang="en-US" dirty="0"/>
              <a:t>Recheck 20 mins clotting time after 6 hours  </a:t>
            </a:r>
          </a:p>
          <a:p>
            <a:endParaRPr lang="en-US" dirty="0"/>
          </a:p>
          <a:p>
            <a:r>
              <a:rPr lang="en-US" dirty="0"/>
              <a:t>If still 20 mins </a:t>
            </a:r>
            <a:r>
              <a:rPr lang="en-US" dirty="0" err="1"/>
              <a:t>ct</a:t>
            </a:r>
            <a:r>
              <a:rPr lang="en-US" dirty="0"/>
              <a:t> prolonged repeat the initial dose .</a:t>
            </a:r>
          </a:p>
          <a:p>
            <a:endParaRPr lang="en-US" dirty="0"/>
          </a:p>
          <a:p>
            <a:r>
              <a:rPr lang="en-US" dirty="0" err="1"/>
              <a:t>Upto</a:t>
            </a:r>
            <a:r>
              <a:rPr lang="en-US" dirty="0"/>
              <a:t> 30 vials can be given after testing each 6 hours </a:t>
            </a:r>
          </a:p>
          <a:p>
            <a:endParaRPr lang="en-US" dirty="0"/>
          </a:p>
          <a:p>
            <a:pPr algn="l"/>
            <a:r>
              <a:rPr lang="en-US" b="0" i="0" dirty="0">
                <a:effectLst/>
              </a:rPr>
              <a:t>A large study recently done from south (Kerala) showed that </a:t>
            </a:r>
            <a:r>
              <a:rPr lang="en-US" b="0" i="0" dirty="0" err="1">
                <a:effectLst/>
              </a:rPr>
              <a:t>upto</a:t>
            </a:r>
            <a:r>
              <a:rPr lang="en-US" b="0" i="0" dirty="0">
                <a:effectLst/>
              </a:rPr>
              <a:t> 50 vials (500 ml) has been given for </a:t>
            </a:r>
            <a:r>
              <a:rPr lang="en-US" b="0" i="0" dirty="0" err="1">
                <a:effectLst/>
              </a:rPr>
              <a:t>Haemotoxic</a:t>
            </a:r>
            <a:r>
              <a:rPr lang="en-US" b="0" i="0" dirty="0">
                <a:effectLst/>
              </a:rPr>
              <a:t> poisoning</a:t>
            </a:r>
          </a:p>
        </p:txBody>
      </p:sp>
    </p:spTree>
    <p:extLst>
      <p:ext uri="{BB962C8B-B14F-4D97-AF65-F5344CB8AC3E}">
        <p14:creationId xmlns:p14="http://schemas.microsoft.com/office/powerpoint/2010/main" val="1116436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B0D8-4789-4C47-8E0E-8C12B90CDCA2}"/>
              </a:ext>
            </a:extLst>
          </p:cNvPr>
          <p:cNvSpPr>
            <a:spLocks noGrp="1"/>
          </p:cNvSpPr>
          <p:nvPr>
            <p:ph type="title"/>
          </p:nvPr>
        </p:nvSpPr>
        <p:spPr>
          <a:xfrm>
            <a:off x="1" y="-76199"/>
            <a:ext cx="7765322" cy="1066799"/>
          </a:xfrm>
        </p:spPr>
        <p:txBody>
          <a:bodyPr/>
          <a:lstStyle/>
          <a:p>
            <a:r>
              <a:rPr lang="en-US" dirty="0" err="1"/>
              <a:t>aki</a:t>
            </a:r>
            <a:r>
              <a:rPr lang="en-US" dirty="0"/>
              <a:t> management</a:t>
            </a:r>
            <a:endParaRPr lang="en-IN" dirty="0"/>
          </a:p>
        </p:txBody>
      </p:sp>
      <p:sp>
        <p:nvSpPr>
          <p:cNvPr id="3" name="Content Placeholder 2">
            <a:extLst>
              <a:ext uri="{FF2B5EF4-FFF2-40B4-BE49-F238E27FC236}">
                <a16:creationId xmlns:a16="http://schemas.microsoft.com/office/drawing/2014/main" id="{A6164220-2856-4BF0-B1EA-5843A505E078}"/>
              </a:ext>
            </a:extLst>
          </p:cNvPr>
          <p:cNvSpPr>
            <a:spLocks noGrp="1"/>
          </p:cNvSpPr>
          <p:nvPr>
            <p:ph idx="1"/>
          </p:nvPr>
        </p:nvSpPr>
        <p:spPr>
          <a:xfrm>
            <a:off x="76200" y="1143000"/>
            <a:ext cx="8915400" cy="5486400"/>
          </a:xfrm>
        </p:spPr>
        <p:txBody>
          <a:bodyPr>
            <a:normAutofit/>
          </a:bodyPr>
          <a:lstStyle/>
          <a:p>
            <a:pPr marL="0" indent="0">
              <a:buNone/>
            </a:pPr>
            <a:r>
              <a:rPr lang="en-IN" dirty="0">
                <a:latin typeface="Bahnschrift" panose="020B0502040204020203" pitchFamily="34" charset="0"/>
              </a:rPr>
              <a:t>FAD within first 24 hours of the bite to avoid pigment nephropathy leading to acute tubular necrosis (ATN). Delayed FAD has no role. </a:t>
            </a:r>
          </a:p>
        </p:txBody>
      </p:sp>
      <p:sp>
        <p:nvSpPr>
          <p:cNvPr id="4" name="Rectangle: Rounded Corners 3">
            <a:extLst>
              <a:ext uri="{FF2B5EF4-FFF2-40B4-BE49-F238E27FC236}">
                <a16:creationId xmlns:a16="http://schemas.microsoft.com/office/drawing/2014/main" id="{95FC1D7A-D0D9-4EE6-AB8F-74AC3F6896FF}"/>
              </a:ext>
            </a:extLst>
          </p:cNvPr>
          <p:cNvSpPr/>
          <p:nvPr/>
        </p:nvSpPr>
        <p:spPr>
          <a:xfrm>
            <a:off x="609600" y="2362200"/>
            <a:ext cx="7924800" cy="4038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IN" dirty="0">
                <a:solidFill>
                  <a:srgbClr val="FF0000"/>
                </a:solidFill>
              </a:rPr>
              <a:t>Sequence of FAD in adults </a:t>
            </a:r>
          </a:p>
          <a:p>
            <a:pPr marL="457200" indent="-457200">
              <a:buAutoNum type="alphaLcParenR"/>
            </a:pPr>
            <a:r>
              <a:rPr lang="en-IN" dirty="0">
                <a:solidFill>
                  <a:schemeClr val="bg1"/>
                </a:solidFill>
              </a:rPr>
              <a:t>Inj. Frusemide 40 mg IV stat </a:t>
            </a:r>
          </a:p>
          <a:p>
            <a:pPr marL="457200" indent="-457200">
              <a:buAutoNum type="alphaLcParenR"/>
            </a:pPr>
            <a:r>
              <a:rPr lang="en-IN" dirty="0">
                <a:solidFill>
                  <a:schemeClr val="bg1"/>
                </a:solidFill>
              </a:rPr>
              <a:t>b) Inj. Normal saline 500 ml + 20 ml of NaHCO3 over 20 minutes </a:t>
            </a:r>
          </a:p>
          <a:p>
            <a:pPr marL="457200" indent="-457200">
              <a:buAutoNum type="alphaLcParenR"/>
            </a:pPr>
            <a:r>
              <a:rPr lang="en-IN" dirty="0">
                <a:solidFill>
                  <a:schemeClr val="bg1"/>
                </a:solidFill>
              </a:rPr>
              <a:t>c) Inj. Ringer’s lactate 500 ml + 20 ml of NaHCO3 over 20 minutes </a:t>
            </a:r>
          </a:p>
          <a:p>
            <a:pPr marL="457200" indent="-457200">
              <a:buAutoNum type="alphaLcParenR"/>
            </a:pPr>
            <a:r>
              <a:rPr lang="en-IN" dirty="0">
                <a:solidFill>
                  <a:schemeClr val="bg1"/>
                </a:solidFill>
              </a:rPr>
              <a:t>d) Inj. 5% dextrose 500 ml + 10 ml of Potassium Chloride over 90 minutes</a:t>
            </a:r>
          </a:p>
          <a:p>
            <a:pPr marL="457200" indent="-457200">
              <a:buAutoNum type="alphaLcParenR"/>
            </a:pPr>
            <a:r>
              <a:rPr lang="en-IN" dirty="0">
                <a:solidFill>
                  <a:schemeClr val="bg1"/>
                </a:solidFill>
              </a:rPr>
              <a:t> e) Inj. Mannitol 150 ml over 20 min </a:t>
            </a:r>
          </a:p>
          <a:p>
            <a:pPr marL="457200" indent="-457200">
              <a:buAutoNum type="alphaLcParenR"/>
            </a:pPr>
            <a:r>
              <a:rPr lang="en-IN" dirty="0">
                <a:solidFill>
                  <a:schemeClr val="bg1"/>
                </a:solidFill>
              </a:rPr>
              <a:t>Whole cycle completes in 2 h 30 min and urine output of 3 ml/min is expected.</a:t>
            </a:r>
          </a:p>
          <a:p>
            <a:pPr marL="457200" indent="-457200">
              <a:buAutoNum type="alphaLcParenR"/>
            </a:pPr>
            <a:r>
              <a:rPr lang="en-IN" dirty="0">
                <a:solidFill>
                  <a:schemeClr val="bg1"/>
                </a:solidFill>
              </a:rPr>
              <a:t> If patient responds to first cycle continue for 3 cycles. FAD converts oliguria into polyuria and avoid ATN and acute kidney injury needing dialysis in more than 75% patients</a:t>
            </a:r>
            <a:r>
              <a:rPr lang="en-IN" dirty="0">
                <a:latin typeface="Bahnschrift" panose="020B0502040204020203" pitchFamily="34" charset="0"/>
              </a:rPr>
              <a:t>. </a:t>
            </a:r>
          </a:p>
        </p:txBody>
      </p:sp>
    </p:spTree>
    <p:extLst>
      <p:ext uri="{BB962C8B-B14F-4D97-AF65-F5344CB8AC3E}">
        <p14:creationId xmlns:p14="http://schemas.microsoft.com/office/powerpoint/2010/main" val="23949780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D087-C418-43AE-BF82-07631784705A}"/>
              </a:ext>
            </a:extLst>
          </p:cNvPr>
          <p:cNvSpPr>
            <a:spLocks noGrp="1"/>
          </p:cNvSpPr>
          <p:nvPr>
            <p:ph type="title"/>
          </p:nvPr>
        </p:nvSpPr>
        <p:spPr>
          <a:xfrm>
            <a:off x="1" y="1"/>
            <a:ext cx="7765322" cy="1523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46B8373-2EBE-41CA-9CF3-FAC2F86350BD}"/>
              </a:ext>
            </a:extLst>
          </p:cNvPr>
          <p:cNvSpPr>
            <a:spLocks noGrp="1"/>
          </p:cNvSpPr>
          <p:nvPr>
            <p:ph idx="1"/>
          </p:nvPr>
        </p:nvSpPr>
        <p:spPr>
          <a:xfrm>
            <a:off x="0" y="609600"/>
            <a:ext cx="9144000" cy="6172200"/>
          </a:xfrm>
        </p:spPr>
        <p:txBody>
          <a:bodyPr/>
          <a:lstStyle/>
          <a:p>
            <a:pPr marL="0" indent="0">
              <a:buNone/>
            </a:pPr>
            <a:endParaRPr lang="en-IN" dirty="0"/>
          </a:p>
        </p:txBody>
      </p:sp>
      <p:sp>
        <p:nvSpPr>
          <p:cNvPr id="4" name="Rectangle: Single Corner Rounded 3">
            <a:extLst>
              <a:ext uri="{FF2B5EF4-FFF2-40B4-BE49-F238E27FC236}">
                <a16:creationId xmlns:a16="http://schemas.microsoft.com/office/drawing/2014/main" id="{F47798F1-AB78-4AD4-9E53-4DCC57FF90E5}"/>
              </a:ext>
            </a:extLst>
          </p:cNvPr>
          <p:cNvSpPr/>
          <p:nvPr/>
        </p:nvSpPr>
        <p:spPr>
          <a:xfrm>
            <a:off x="605118" y="1447800"/>
            <a:ext cx="8001000" cy="5257800"/>
          </a:xfrm>
          <a:prstGeom prst="round1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IN" dirty="0">
                <a:solidFill>
                  <a:srgbClr val="FF0000"/>
                </a:solidFill>
              </a:rPr>
              <a:t>Indications for dialysis </a:t>
            </a:r>
          </a:p>
          <a:p>
            <a:pPr marL="342900" indent="-342900">
              <a:buAutoNum type="alphaLcParenBoth"/>
            </a:pPr>
            <a:r>
              <a:rPr lang="en-IN" dirty="0">
                <a:solidFill>
                  <a:schemeClr val="bg1">
                    <a:lumMod val="85000"/>
                    <a:lumOff val="15000"/>
                  </a:schemeClr>
                </a:solidFill>
              </a:rPr>
              <a:t>Absolute value of Blood urea &gt;130 mg/dl (27 mmol/L) (BUN 100 mg/dl)</a:t>
            </a:r>
          </a:p>
          <a:p>
            <a:pPr marL="342900" indent="-342900">
              <a:buAutoNum type="alphaLcParenBoth"/>
            </a:pPr>
            <a:endParaRPr lang="en-IN" dirty="0">
              <a:solidFill>
                <a:schemeClr val="bg1">
                  <a:lumMod val="85000"/>
                  <a:lumOff val="15000"/>
                </a:schemeClr>
              </a:solidFill>
            </a:endParaRPr>
          </a:p>
          <a:p>
            <a:pPr marL="342900" indent="-342900">
              <a:buAutoNum type="alphaLcParenBoth"/>
            </a:pPr>
            <a:r>
              <a:rPr lang="en-IN" dirty="0">
                <a:solidFill>
                  <a:schemeClr val="bg1">
                    <a:lumMod val="85000"/>
                    <a:lumOff val="15000"/>
                  </a:schemeClr>
                </a:solidFill>
              </a:rPr>
              <a:t>Sr. Creatinine &gt; 4 mg/dl (500 µmol/L)</a:t>
            </a:r>
          </a:p>
          <a:p>
            <a:pPr marL="342900" indent="-342900">
              <a:buAutoNum type="alphaLcParenBoth"/>
            </a:pPr>
            <a:endParaRPr lang="en-IN" dirty="0">
              <a:solidFill>
                <a:schemeClr val="bg1">
                  <a:lumMod val="85000"/>
                  <a:lumOff val="15000"/>
                </a:schemeClr>
              </a:solidFill>
            </a:endParaRPr>
          </a:p>
          <a:p>
            <a:pPr marL="342900" indent="-342900">
              <a:buAutoNum type="alphaLcParenBoth"/>
            </a:pPr>
            <a:r>
              <a:rPr lang="en-IN" dirty="0">
                <a:solidFill>
                  <a:schemeClr val="bg1">
                    <a:lumMod val="85000"/>
                    <a:lumOff val="15000"/>
                  </a:schemeClr>
                </a:solidFill>
              </a:rPr>
              <a:t> OR evidence of </a:t>
            </a:r>
            <a:r>
              <a:rPr lang="en-IN" dirty="0" err="1">
                <a:solidFill>
                  <a:schemeClr val="bg1">
                    <a:lumMod val="85000"/>
                    <a:lumOff val="15000"/>
                  </a:schemeClr>
                </a:solidFill>
              </a:rPr>
              <a:t>hypercatabolism</a:t>
            </a:r>
            <a:r>
              <a:rPr lang="en-IN" dirty="0">
                <a:solidFill>
                  <a:schemeClr val="bg1">
                    <a:lumMod val="85000"/>
                    <a:lumOff val="15000"/>
                  </a:schemeClr>
                </a:solidFill>
              </a:rPr>
              <a:t> in the form of daily rise in blood urea 30 mg/dL (BUN &gt; 15), Sr. Creatinine &gt; 1 mg/</a:t>
            </a:r>
            <a:r>
              <a:rPr lang="en-IN" dirty="0" err="1">
                <a:solidFill>
                  <a:schemeClr val="bg1">
                    <a:lumMod val="85000"/>
                    <a:lumOff val="15000"/>
                  </a:schemeClr>
                </a:solidFill>
              </a:rPr>
              <a:t>dL,Sr</a:t>
            </a:r>
            <a:r>
              <a:rPr lang="en-IN" dirty="0">
                <a:solidFill>
                  <a:schemeClr val="bg1">
                    <a:lumMod val="85000"/>
                    <a:lumOff val="15000"/>
                  </a:schemeClr>
                </a:solidFill>
              </a:rPr>
              <a:t>. Potassium &gt; 1 </a:t>
            </a:r>
            <a:r>
              <a:rPr lang="en-IN" dirty="0" err="1">
                <a:solidFill>
                  <a:schemeClr val="bg1">
                    <a:lumMod val="85000"/>
                    <a:lumOff val="15000"/>
                  </a:schemeClr>
                </a:solidFill>
              </a:rPr>
              <a:t>mEq</a:t>
            </a:r>
            <a:r>
              <a:rPr lang="en-IN" dirty="0">
                <a:solidFill>
                  <a:schemeClr val="bg1">
                    <a:lumMod val="85000"/>
                    <a:lumOff val="15000"/>
                  </a:schemeClr>
                </a:solidFill>
              </a:rPr>
              <a:t>/L and fall in bicarbonate &gt;2 mmol/L g. </a:t>
            </a:r>
          </a:p>
          <a:p>
            <a:pPr marL="342900" indent="-342900">
              <a:buAutoNum type="alphaLcParenBoth"/>
            </a:pPr>
            <a:endParaRPr lang="en-IN" dirty="0">
              <a:solidFill>
                <a:schemeClr val="bg1">
                  <a:lumMod val="85000"/>
                  <a:lumOff val="15000"/>
                </a:schemeClr>
              </a:solidFill>
            </a:endParaRPr>
          </a:p>
          <a:p>
            <a:pPr marL="342900" indent="-342900">
              <a:buAutoNum type="alphaLcParenBoth"/>
            </a:pPr>
            <a:r>
              <a:rPr lang="en-IN" dirty="0">
                <a:solidFill>
                  <a:schemeClr val="bg1">
                    <a:lumMod val="85000"/>
                    <a:lumOff val="15000"/>
                  </a:schemeClr>
                </a:solidFill>
              </a:rPr>
              <a:t>Fluid overload leading to pulmonary oedema</a:t>
            </a:r>
          </a:p>
          <a:p>
            <a:pPr marL="342900" indent="-342900">
              <a:buAutoNum type="alphaLcParenBoth"/>
            </a:pPr>
            <a:endParaRPr lang="en-IN" dirty="0">
              <a:solidFill>
                <a:schemeClr val="bg1">
                  <a:lumMod val="85000"/>
                  <a:lumOff val="15000"/>
                </a:schemeClr>
              </a:solidFill>
            </a:endParaRPr>
          </a:p>
          <a:p>
            <a:pPr marL="342900" indent="-342900">
              <a:buAutoNum type="alphaLcParenBoth"/>
            </a:pPr>
            <a:r>
              <a:rPr lang="en-IN" dirty="0">
                <a:solidFill>
                  <a:schemeClr val="bg1">
                    <a:lumMod val="85000"/>
                    <a:lumOff val="15000"/>
                  </a:schemeClr>
                </a:solidFill>
              </a:rPr>
              <a:t>Hyperkalaemia (&gt;7 mmol/l (or </a:t>
            </a:r>
            <a:r>
              <a:rPr lang="en-IN" dirty="0" err="1">
                <a:solidFill>
                  <a:schemeClr val="bg1">
                    <a:lumMod val="85000"/>
                    <a:lumOff val="15000"/>
                  </a:schemeClr>
                </a:solidFill>
              </a:rPr>
              <a:t>hyperkalaemic</a:t>
            </a:r>
            <a:r>
              <a:rPr lang="en-IN" dirty="0">
                <a:solidFill>
                  <a:schemeClr val="bg1">
                    <a:lumMod val="85000"/>
                    <a:lumOff val="15000"/>
                  </a:schemeClr>
                </a:solidFill>
              </a:rPr>
              <a:t> ECG changes) </a:t>
            </a:r>
          </a:p>
          <a:p>
            <a:pPr marL="342900" indent="-342900">
              <a:buAutoNum type="alphaLcParenBoth"/>
            </a:pPr>
            <a:endParaRPr lang="en-IN" dirty="0">
              <a:solidFill>
                <a:schemeClr val="bg1">
                  <a:lumMod val="85000"/>
                  <a:lumOff val="15000"/>
                </a:schemeClr>
              </a:solidFill>
            </a:endParaRPr>
          </a:p>
          <a:p>
            <a:pPr marL="342900" indent="-342900">
              <a:buAutoNum type="alphaLcParenBoth"/>
            </a:pPr>
            <a:r>
              <a:rPr lang="en-IN" dirty="0">
                <a:solidFill>
                  <a:schemeClr val="bg1">
                    <a:lumMod val="85000"/>
                    <a:lumOff val="15000"/>
                  </a:schemeClr>
                </a:solidFill>
              </a:rPr>
              <a:t> unresponsive to conservative management. j. Uremic complications – encephalopathy, pericarditis</a:t>
            </a:r>
            <a:r>
              <a:rPr lang="en-IN" dirty="0"/>
              <a:t>. </a:t>
            </a:r>
          </a:p>
        </p:txBody>
      </p:sp>
    </p:spTree>
    <p:extLst>
      <p:ext uri="{BB962C8B-B14F-4D97-AF65-F5344CB8AC3E}">
        <p14:creationId xmlns:p14="http://schemas.microsoft.com/office/powerpoint/2010/main" val="31580589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0448-8B02-4E1B-BEE9-8BBD640E2E75}"/>
              </a:ext>
            </a:extLst>
          </p:cNvPr>
          <p:cNvSpPr>
            <a:spLocks noGrp="1"/>
          </p:cNvSpPr>
          <p:nvPr>
            <p:ph type="title"/>
          </p:nvPr>
        </p:nvSpPr>
        <p:spPr>
          <a:xfrm>
            <a:off x="1" y="1"/>
            <a:ext cx="7543799" cy="914399"/>
          </a:xfrm>
        </p:spPr>
        <p:txBody>
          <a:bodyPr>
            <a:normAutofit fontScale="90000"/>
          </a:bodyPr>
          <a:lstStyle/>
          <a:p>
            <a:r>
              <a:rPr lang="en-US" dirty="0"/>
              <a:t>Clinical features of a compartmental syndrome </a:t>
            </a:r>
            <a:endParaRPr lang="en-IN" dirty="0"/>
          </a:p>
        </p:txBody>
      </p:sp>
      <p:sp>
        <p:nvSpPr>
          <p:cNvPr id="3" name="Content Placeholder 2">
            <a:extLst>
              <a:ext uri="{FF2B5EF4-FFF2-40B4-BE49-F238E27FC236}">
                <a16:creationId xmlns:a16="http://schemas.microsoft.com/office/drawing/2014/main" id="{5B14BB48-C0CA-44EB-87CC-BDC432B0DD88}"/>
              </a:ext>
            </a:extLst>
          </p:cNvPr>
          <p:cNvSpPr>
            <a:spLocks noGrp="1"/>
          </p:cNvSpPr>
          <p:nvPr>
            <p:ph idx="1"/>
          </p:nvPr>
        </p:nvSpPr>
        <p:spPr>
          <a:xfrm>
            <a:off x="0" y="1066800"/>
            <a:ext cx="9144000" cy="5791200"/>
          </a:xfrm>
        </p:spPr>
        <p:txBody>
          <a:bodyPr/>
          <a:lstStyle/>
          <a:p>
            <a:r>
              <a:rPr lang="en-US" dirty="0"/>
              <a:t>Pain on passive stretching </a:t>
            </a:r>
          </a:p>
          <a:p>
            <a:r>
              <a:rPr lang="en-US" dirty="0"/>
              <a:t>Pain out of proportion </a:t>
            </a:r>
          </a:p>
          <a:p>
            <a:r>
              <a:rPr lang="en-US" dirty="0"/>
              <a:t>Pulselessness </a:t>
            </a:r>
          </a:p>
          <a:p>
            <a:r>
              <a:rPr lang="en-US" dirty="0"/>
              <a:t>Pallor </a:t>
            </a:r>
          </a:p>
          <a:p>
            <a:r>
              <a:rPr lang="en-US" dirty="0" err="1"/>
              <a:t>Parasthesia</a:t>
            </a:r>
            <a:r>
              <a:rPr lang="en-US" dirty="0"/>
              <a:t> </a:t>
            </a:r>
          </a:p>
          <a:p>
            <a:r>
              <a:rPr lang="en-US" dirty="0"/>
              <a:t>Paralysis</a:t>
            </a:r>
            <a:endParaRPr lang="en-IN" dirty="0"/>
          </a:p>
        </p:txBody>
      </p:sp>
      <p:pic>
        <p:nvPicPr>
          <p:cNvPr id="5" name="Picture 4">
            <a:extLst>
              <a:ext uri="{FF2B5EF4-FFF2-40B4-BE49-F238E27FC236}">
                <a16:creationId xmlns:a16="http://schemas.microsoft.com/office/drawing/2014/main" id="{948299A3-D2E7-4F77-943F-FBD782ECC6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62400"/>
            <a:ext cx="5105400" cy="2895599"/>
          </a:xfrm>
          <a:prstGeom prst="rect">
            <a:avLst/>
          </a:prstGeom>
        </p:spPr>
      </p:pic>
      <p:pic>
        <p:nvPicPr>
          <p:cNvPr id="7" name="Picture 6">
            <a:extLst>
              <a:ext uri="{FF2B5EF4-FFF2-40B4-BE49-F238E27FC236}">
                <a16:creationId xmlns:a16="http://schemas.microsoft.com/office/drawing/2014/main" id="{E84CA461-1315-40B6-BAA8-6B0075A5E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6776" y="2285999"/>
            <a:ext cx="4007224" cy="4572000"/>
          </a:xfrm>
          <a:prstGeom prst="rect">
            <a:avLst/>
          </a:prstGeom>
        </p:spPr>
      </p:pic>
    </p:spTree>
    <p:extLst>
      <p:ext uri="{BB962C8B-B14F-4D97-AF65-F5344CB8AC3E}">
        <p14:creationId xmlns:p14="http://schemas.microsoft.com/office/powerpoint/2010/main" val="8364581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9AE6C-3919-4A1C-954B-55EE021E1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788"/>
            <a:ext cx="9144000" cy="6804212"/>
          </a:xfrm>
          <a:prstGeom prst="rect">
            <a:avLst/>
          </a:prstGeom>
        </p:spPr>
      </p:pic>
    </p:spTree>
    <p:extLst>
      <p:ext uri="{BB962C8B-B14F-4D97-AF65-F5344CB8AC3E}">
        <p14:creationId xmlns:p14="http://schemas.microsoft.com/office/powerpoint/2010/main" val="3715696648"/>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F4EB72E1-8C6E-493C-B8AE-D3D4D16B3B2D}" vid="{B0B9A7CC-4BE4-476D-8774-B1170C201280}"/>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2_Theme1">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F4EB72E1-8C6E-493C-B8AE-D3D4D16B3B2D}" vid="{B0B9A7CC-4BE4-476D-8774-B1170C201280}"/>
    </a:ext>
  </a:extLst>
</a:theme>
</file>

<file path=ppt/theme/theme4.xml><?xml version="1.0" encoding="utf-8"?>
<a:theme xmlns:a="http://schemas.openxmlformats.org/drawingml/2006/main" name="Damask">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3809</TotalTime>
  <Words>3870</Words>
  <Application>Microsoft Office PowerPoint</Application>
  <PresentationFormat>On-screen Show (4:3)</PresentationFormat>
  <Paragraphs>281</Paragraphs>
  <Slides>56</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56</vt:i4>
      </vt:variant>
    </vt:vector>
  </HeadingPairs>
  <TitlesOfParts>
    <vt:vector size="68" baseType="lpstr">
      <vt:lpstr>Arial</vt:lpstr>
      <vt:lpstr>Bahnschrift</vt:lpstr>
      <vt:lpstr>Bookman Old Style</vt:lpstr>
      <vt:lpstr>Calibri</vt:lpstr>
      <vt:lpstr>Century Gothic</vt:lpstr>
      <vt:lpstr>Rockwell</vt:lpstr>
      <vt:lpstr>Trebuchet MS</vt:lpstr>
      <vt:lpstr>Wingdings 3</vt:lpstr>
      <vt:lpstr>Theme1</vt:lpstr>
      <vt:lpstr>Wisp</vt:lpstr>
      <vt:lpstr>2_Theme1</vt:lpstr>
      <vt:lpstr>Damask</vt:lpstr>
      <vt:lpstr>Management of snake bite in india  </vt:lpstr>
      <vt:lpstr>introduction</vt:lpstr>
      <vt:lpstr>PowerPoint Presentation</vt:lpstr>
      <vt:lpstr>snakes</vt:lpstr>
      <vt:lpstr>elapidae</vt:lpstr>
      <vt:lpstr>Indian krait-</vt:lpstr>
      <vt:lpstr>Coral snake</vt:lpstr>
      <vt:lpstr>viperidae</vt:lpstr>
      <vt:lpstr>PowerPoint Presentation</vt:lpstr>
      <vt:lpstr>PowerPoint Presentation</vt:lpstr>
      <vt:lpstr>hydrophidae</vt:lpstr>
      <vt:lpstr>The big four </vt:lpstr>
      <vt:lpstr>Stages of management -who</vt:lpstr>
      <vt:lpstr> AT THE COMMUNITY OR VILLAGE LEVEL </vt:lpstr>
      <vt:lpstr>PowerPoint Presentation</vt:lpstr>
      <vt:lpstr>PowerPoint Presentation</vt:lpstr>
      <vt:lpstr>PowerPoint Presentation</vt:lpstr>
      <vt:lpstr>Traditional Remedies</vt:lpstr>
      <vt:lpstr>PowerPoint Presentation</vt:lpstr>
      <vt:lpstr>AT A HEALTH CARE FACILITY </vt:lpstr>
      <vt:lpstr>Symptomatic Patients </vt:lpstr>
      <vt:lpstr>PowerPoint Presentation</vt:lpstr>
      <vt:lpstr>PowerPoint Presentation</vt:lpstr>
      <vt:lpstr>Vasculotoxic</vt:lpstr>
      <vt:lpstr>PowerPoint Presentation</vt:lpstr>
      <vt:lpstr>PowerPoint Presentation</vt:lpstr>
      <vt:lpstr>PowerPoint Presentation</vt:lpstr>
      <vt:lpstr>PowerPoint Presentation</vt:lpstr>
      <vt:lpstr>PowerPoint Presentation</vt:lpstr>
      <vt:lpstr>Painful Progressive Swelling (PPS)</vt:lpstr>
      <vt:lpstr>Myotoxic</vt:lpstr>
      <vt:lpstr>Occult snakebite</vt:lpstr>
      <vt:lpstr>CRITICAL ARRIVAL</vt:lpstr>
      <vt:lpstr>PowerPoint Presentation</vt:lpstr>
      <vt:lpstr>Diagnosis Phase: Investigations</vt:lpstr>
      <vt:lpstr>PowerPoint Presentation</vt:lpstr>
      <vt:lpstr>Other investigations that may assist in the management of snake bite at various levels of healthcare</vt:lpstr>
      <vt:lpstr>PowerPoint Presentation</vt:lpstr>
      <vt:lpstr>PowerPoint Presentation</vt:lpstr>
      <vt:lpstr>ANTI SNAKE VENOM (ASV) </vt:lpstr>
      <vt:lpstr>PowerPoint Presentation</vt:lpstr>
      <vt:lpstr>PowerPoint Presentation</vt:lpstr>
      <vt:lpstr>Asv dosage</vt:lpstr>
      <vt:lpstr>vasculotoxic snakebite</vt:lpstr>
      <vt:lpstr>PowerPoint Presentation</vt:lpstr>
      <vt:lpstr>PowerPoint Presentation</vt:lpstr>
      <vt:lpstr>PowerPoint Presentation</vt:lpstr>
      <vt:lpstr>Adverse reactions</vt:lpstr>
      <vt:lpstr>PowerPoint Presentation</vt:lpstr>
      <vt:lpstr>Neurotoxic Envenomation</vt:lpstr>
      <vt:lpstr>PowerPoint Presentation</vt:lpstr>
      <vt:lpstr>Haemotoxic Envenomation</vt:lpstr>
      <vt:lpstr>aki management</vt:lpstr>
      <vt:lpstr>PowerPoint Presentation</vt:lpstr>
      <vt:lpstr>Clinical features of a compartmental syndrome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Pulmonary             embolism</dc:title>
  <dc:creator>ASUS</dc:creator>
  <cp:lastModifiedBy>bddav</cp:lastModifiedBy>
  <cp:revision>194</cp:revision>
  <dcterms:created xsi:type="dcterms:W3CDTF">2020-02-26T11:47:10Z</dcterms:created>
  <dcterms:modified xsi:type="dcterms:W3CDTF">2021-12-21T21:31:20Z</dcterms:modified>
</cp:coreProperties>
</file>