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91" r:id="rId7"/>
    <p:sldId id="261" r:id="rId8"/>
    <p:sldId id="276" r:id="rId9"/>
    <p:sldId id="277" r:id="rId10"/>
    <p:sldId id="278" r:id="rId11"/>
    <p:sldId id="279" r:id="rId12"/>
    <p:sldId id="280" r:id="rId13"/>
    <p:sldId id="284" r:id="rId14"/>
    <p:sldId id="285" r:id="rId15"/>
    <p:sldId id="287" r:id="rId16"/>
    <p:sldId id="288" r:id="rId17"/>
    <p:sldId id="289" r:id="rId18"/>
    <p:sldId id="290" r:id="rId19"/>
    <p:sldId id="281" r:id="rId20"/>
    <p:sldId id="282" r:id="rId21"/>
    <p:sldId id="283" r:id="rId22"/>
    <p:sldId id="286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305" r:id="rId34"/>
    <p:sldId id="306" r:id="rId35"/>
    <p:sldId id="307" r:id="rId36"/>
    <p:sldId id="308" r:id="rId37"/>
    <p:sldId id="309" r:id="rId38"/>
    <p:sldId id="310" r:id="rId39"/>
    <p:sldId id="312" r:id="rId40"/>
    <p:sldId id="313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viewProps" Target="viewProp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932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192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695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748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94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27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91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244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86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052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4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4BE2F9-E1D3-484F-995F-2D50F47D89D3}" type="datetimeFigureOut">
              <a:rPr lang="en-IN" smtClean="0"/>
              <a:t>16-09-2022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215379C2-32FC-4090-BA71-3C67FA1F9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34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B0C8-BC82-25C3-5656-24C1FCB4F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SMALL FIBRE NEUROPATHY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4277A-F738-3777-3994-D1A02DE02B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AMRITA KURIAN</a:t>
            </a:r>
          </a:p>
          <a:p>
            <a:r>
              <a:rPr lang="en-US" dirty="0"/>
              <a:t>JUNIOR RESIDENT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093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AD3AC-A7E8-A835-AB76-882D863B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Erlanger and Gasser classification of nerve </a:t>
            </a:r>
            <a:r>
              <a:rPr lang="en-US" dirty="0" err="1"/>
              <a:t>fibres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B6AFF1F-DE3E-F625-772B-CCB5C1F26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2"/>
          <a:stretch/>
        </p:blipFill>
        <p:spPr>
          <a:xfrm>
            <a:off x="3946318" y="1123838"/>
            <a:ext cx="7670677" cy="4985414"/>
          </a:xfrm>
        </p:spPr>
      </p:pic>
    </p:spTree>
    <p:extLst>
      <p:ext uri="{BB962C8B-B14F-4D97-AF65-F5344CB8AC3E}">
        <p14:creationId xmlns:p14="http://schemas.microsoft.com/office/powerpoint/2010/main" val="195492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06C2-0C66-8D10-7686-B89A24E0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33FA0-7EF4-E469-AAB5-02A4A5B7D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349" y="864108"/>
            <a:ext cx="8176590" cy="5120640"/>
          </a:xfrm>
        </p:spPr>
        <p:txBody>
          <a:bodyPr/>
          <a:lstStyle/>
          <a:p>
            <a:r>
              <a:rPr lang="en-US" dirty="0"/>
              <a:t>LARGE FIBRE</a:t>
            </a:r>
          </a:p>
          <a:p>
            <a:r>
              <a:rPr lang="en-US" dirty="0"/>
              <a:t>Heavily myelinated</a:t>
            </a:r>
          </a:p>
          <a:p>
            <a:r>
              <a:rPr lang="en-US" dirty="0"/>
              <a:t>A alpha : somatic motor , proprioception</a:t>
            </a:r>
          </a:p>
          <a:p>
            <a:r>
              <a:rPr lang="en-US" dirty="0"/>
              <a:t> A beta : proprioception, touch, vibration</a:t>
            </a:r>
          </a:p>
          <a:p>
            <a:r>
              <a:rPr lang="en-US" dirty="0"/>
              <a:t>A gamma : motor to muscle spindle</a:t>
            </a:r>
          </a:p>
          <a:p>
            <a:r>
              <a:rPr lang="en-US" dirty="0"/>
              <a:t>12 - 20 µm diameter </a:t>
            </a:r>
          </a:p>
          <a:p>
            <a:r>
              <a:rPr lang="en-US" dirty="0"/>
              <a:t>70 – 120 m/s (saltatory conduction)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939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056D3-4EC5-4C7E-036C-0CF4F67C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5ACDD-41F7-D0CE-75AC-8704948A5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FIBRE</a:t>
            </a:r>
          </a:p>
          <a:p>
            <a:r>
              <a:rPr lang="en-US" dirty="0"/>
              <a:t>Thinly myelinated and unmyelinated</a:t>
            </a:r>
          </a:p>
          <a:p>
            <a:r>
              <a:rPr lang="en-US" dirty="0"/>
              <a:t>A delta : </a:t>
            </a:r>
          </a:p>
          <a:p>
            <a:pPr lvl="1"/>
            <a:r>
              <a:rPr lang="en-US" dirty="0"/>
              <a:t>1-6 µm, 4- 36 m/s</a:t>
            </a:r>
          </a:p>
          <a:p>
            <a:pPr lvl="1"/>
            <a:r>
              <a:rPr lang="en-US" dirty="0"/>
              <a:t>Fast pain (sharp, lancinating)</a:t>
            </a:r>
          </a:p>
          <a:p>
            <a:pPr lvl="1"/>
            <a:r>
              <a:rPr lang="en-US" dirty="0"/>
              <a:t>Cold 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299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C6E1-C2AD-CE97-481A-BA8D5999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CB5A4-5A95-EEAE-0B2F-CD19EEAB6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</a:t>
            </a:r>
            <a:r>
              <a:rPr lang="en-US" dirty="0" err="1"/>
              <a:t>fibre</a:t>
            </a:r>
            <a:r>
              <a:rPr lang="en-US" dirty="0"/>
              <a:t> : </a:t>
            </a:r>
          </a:p>
          <a:p>
            <a:pPr lvl="1"/>
            <a:r>
              <a:rPr lang="en-US" dirty="0"/>
              <a:t>0.2 -1.5 µm, 0.4 - 2.8 m/s</a:t>
            </a:r>
          </a:p>
          <a:p>
            <a:pPr lvl="1"/>
            <a:r>
              <a:rPr lang="en-US" dirty="0"/>
              <a:t>Slow pain (burning, dull, poorly localized )</a:t>
            </a:r>
          </a:p>
          <a:p>
            <a:pPr lvl="1"/>
            <a:r>
              <a:rPr lang="en-US" dirty="0"/>
              <a:t>Warmth</a:t>
            </a:r>
          </a:p>
          <a:p>
            <a:pPr lvl="1"/>
            <a:r>
              <a:rPr lang="en-US" dirty="0"/>
              <a:t>Post ganglionic sympathetic</a:t>
            </a:r>
          </a:p>
          <a:p>
            <a:pPr lvl="1"/>
            <a:r>
              <a:rPr lang="en-US" dirty="0"/>
              <a:t>Most numerous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076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E002-7A8F-B9CA-2830-04E0EB49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04EC65-083A-AFC9-DA80-EC668870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699" y="1248186"/>
            <a:ext cx="8162979" cy="485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06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EB144-3B8B-006F-5083-CE0D0946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SUSPECT?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74FCF-33C5-76A9-C419-C24DC58F6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of pain and temperature perception</a:t>
            </a:r>
          </a:p>
          <a:p>
            <a:r>
              <a:rPr lang="en-US" dirty="0"/>
              <a:t>Autonomic dysfunction</a:t>
            </a:r>
          </a:p>
          <a:p>
            <a:r>
              <a:rPr lang="en-US" dirty="0"/>
              <a:t>Preserved vibratory and position sense</a:t>
            </a:r>
          </a:p>
          <a:p>
            <a:r>
              <a:rPr lang="en-US" dirty="0"/>
              <a:t>Preserved muscle strength</a:t>
            </a:r>
          </a:p>
          <a:p>
            <a:r>
              <a:rPr lang="en-US" dirty="0"/>
              <a:t>Preserved DTR</a:t>
            </a:r>
          </a:p>
          <a:p>
            <a:r>
              <a:rPr lang="en-US" dirty="0"/>
              <a:t>Normal NCS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516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27BF8-0D39-0446-905A-AA2B8FD80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9038-D832-FA17-1E50-F520E8CD4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819149" cy="512064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 Small fiber neuropathies can occur </a:t>
            </a:r>
            <a:r>
              <a:rPr lang="en-US"/>
              <a:t>without large </a:t>
            </a:r>
            <a:r>
              <a:rPr lang="en-US" dirty="0"/>
              <a:t>fiber involvement, but in some cases they occur concomitantly or progress to involve large nerve fibers.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396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8FFD-AC11-A615-0050-8EF8A411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2ECB0-384B-B0A1-B5F1-EE95914D4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occur in a symmetric length-dependent fashion : “stocking-glove pattern”</a:t>
            </a:r>
          </a:p>
          <a:p>
            <a:r>
              <a:rPr lang="en-US" dirty="0"/>
              <a:t>Sensory changes starting in the feet and gradually ascending up the legs and then to the hands.</a:t>
            </a:r>
          </a:p>
          <a:p>
            <a:r>
              <a:rPr lang="en-IN" dirty="0"/>
              <a:t>Commonly reported neuropathic symptoms : Combinations of burning, tingling, numbness, sunburn-like and frostbite-like sensations</a:t>
            </a:r>
          </a:p>
        </p:txBody>
      </p:sp>
    </p:spTree>
    <p:extLst>
      <p:ext uri="{BB962C8B-B14F-4D97-AF65-F5344CB8AC3E}">
        <p14:creationId xmlns:p14="http://schemas.microsoft.com/office/powerpoint/2010/main" val="125699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A8F0E-DE98-FDB4-15C7-091086288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686628" cy="5120640"/>
          </a:xfrm>
        </p:spPr>
        <p:txBody>
          <a:bodyPr/>
          <a:lstStyle/>
          <a:p>
            <a:r>
              <a:rPr lang="en-US" dirty="0"/>
              <a:t>Symptoms can vary widely in severity. </a:t>
            </a:r>
          </a:p>
          <a:p>
            <a:r>
              <a:rPr lang="en-US" dirty="0"/>
              <a:t> Gradual onset of distal symptoms in the form of vague disturbances of sensation in the feet. </a:t>
            </a:r>
          </a:p>
          <a:p>
            <a:r>
              <a:rPr lang="en-US" dirty="0"/>
              <a:t>The feeling of a wrinkle in a sock that cannot be removed or of small pebbles or sand in the shoe. </a:t>
            </a:r>
          </a:p>
          <a:p>
            <a:r>
              <a:rPr lang="en-US" dirty="0"/>
              <a:t> A cold-like pain, tingling or a pins and needles sensation.</a:t>
            </a:r>
          </a:p>
          <a:p>
            <a:r>
              <a:rPr lang="en-US" dirty="0"/>
              <a:t> More severe symptoms include burning pain that often is persistent, although it may vary in intensity throughout the day.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DB4629-E8CB-0B54-F406-D37D7F635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73"/>
          <a:stretch/>
        </p:blipFill>
        <p:spPr>
          <a:xfrm>
            <a:off x="636104" y="1080748"/>
            <a:ext cx="2133600" cy="463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6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8F808-BE87-7C0F-9830-2BF194F85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1DC2B-5E75-5764-CC0F-93BB3B1FB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752889" cy="5120640"/>
          </a:xfrm>
        </p:spPr>
        <p:txBody>
          <a:bodyPr/>
          <a:lstStyle/>
          <a:p>
            <a:r>
              <a:rPr lang="en-US" dirty="0"/>
              <a:t>Many also report transient electric shock–like pain, usually lasting only seconds, but quite severe and potentially multiple times per day. </a:t>
            </a:r>
          </a:p>
          <a:p>
            <a:r>
              <a:rPr lang="en-US" dirty="0"/>
              <a:t>Many symptoms worsen during periods of rest and at night.</a:t>
            </a:r>
          </a:p>
          <a:p>
            <a:r>
              <a:rPr lang="en-US" dirty="0"/>
              <a:t> In addition to spontaneous pain, many individuals report allodynia and hyperesthesia. </a:t>
            </a:r>
          </a:p>
          <a:p>
            <a:r>
              <a:rPr lang="en-US" dirty="0"/>
              <a:t>Patients frequently complain that the bedsheets are exquisitely painful, and therefore, wear socks or use “foot tents” to keep the sheets from making physical contact with the feet.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0963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4328-1C92-6667-DE9B-C46B2ACD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5056D-91F8-ED73-2D64-447BCF4AF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Autonomic and enteric dysfunction.</a:t>
            </a:r>
          </a:p>
          <a:p>
            <a:r>
              <a:rPr lang="en-US" dirty="0"/>
              <a:t>Dry eyes, dry mouth</a:t>
            </a:r>
          </a:p>
          <a:p>
            <a:r>
              <a:rPr lang="en-US" dirty="0"/>
              <a:t>postural lightheadedness, presyncope, syncope</a:t>
            </a:r>
          </a:p>
          <a:p>
            <a:r>
              <a:rPr lang="en-US" dirty="0"/>
              <a:t>palpitations</a:t>
            </a:r>
          </a:p>
          <a:p>
            <a:r>
              <a:rPr lang="en-US" dirty="0"/>
              <a:t>abnormal sweating</a:t>
            </a:r>
          </a:p>
          <a:p>
            <a:r>
              <a:rPr lang="en-US" dirty="0"/>
              <a:t>erectile dysfunction</a:t>
            </a:r>
          </a:p>
          <a:p>
            <a:r>
              <a:rPr lang="en-US" dirty="0"/>
              <a:t>nausea, vomiting, diarrhea, constipation, early satiety</a:t>
            </a:r>
          </a:p>
          <a:p>
            <a:r>
              <a:rPr lang="en-US" dirty="0"/>
              <a:t>difficulty with urinary frequency, nocturia, and/or voiding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5681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D1BE-B1F7-24DE-F4E2-B9A687D1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3025F-DB31-D5E8-A464-311DC747F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239" y="868680"/>
            <a:ext cx="8189842" cy="5120640"/>
          </a:xfrm>
        </p:spPr>
        <p:txBody>
          <a:bodyPr>
            <a:normAutofit/>
          </a:bodyPr>
          <a:lstStyle/>
          <a:p>
            <a:r>
              <a:rPr lang="en-US" b="1" dirty="0"/>
              <a:t>Random patterns suggest an immune cause</a:t>
            </a:r>
          </a:p>
          <a:p>
            <a:r>
              <a:rPr lang="en-US" dirty="0"/>
              <a:t>Symptoms may also have a non–length dependent distribution that is asymmetric, patchy, intermittent, and migratory</a:t>
            </a:r>
          </a:p>
          <a:p>
            <a:r>
              <a:rPr lang="en-US" dirty="0"/>
              <a:t>Can involve the face, proximal limbs, and trunk. </a:t>
            </a:r>
          </a:p>
          <a:p>
            <a:r>
              <a:rPr lang="en-US" dirty="0"/>
              <a:t>Symptoms may vary throughout the day. </a:t>
            </a:r>
            <a:r>
              <a:rPr lang="en-US" dirty="0" err="1"/>
              <a:t>Eg:starting</a:t>
            </a:r>
            <a:r>
              <a:rPr lang="en-US" dirty="0"/>
              <a:t> with electric-shock sensations on one side of the face, followed by perineal numbness and then tingling in the arms lasting for a few minutes to several hours. </a:t>
            </a:r>
          </a:p>
        </p:txBody>
      </p:sp>
    </p:spTree>
    <p:extLst>
      <p:ext uri="{BB962C8B-B14F-4D97-AF65-F5344CB8AC3E}">
        <p14:creationId xmlns:p14="http://schemas.microsoft.com/office/powerpoint/2010/main" val="345728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4D36-F979-A376-E661-4C8AA4DE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537D9-89D9-5A63-427D-A583B8400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be seen with diabetes and other common etiologies, but they often suggest an underlying immune-mediated disorder such as </a:t>
            </a:r>
            <a:r>
              <a:rPr lang="en-US" dirty="0" err="1"/>
              <a:t>Sjögren</a:t>
            </a:r>
            <a:r>
              <a:rPr lang="en-US" dirty="0"/>
              <a:t> syndrome or sarcoidosis.</a:t>
            </a:r>
          </a:p>
          <a:p>
            <a:r>
              <a:rPr lang="en-US" dirty="0"/>
              <a:t> Although large fiber polyneuropathy may also be non–length dependent, the deficits are usually fixed, with no migratory component.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661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7CA3-B5BB-0125-55E5-92ABB510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9F567-DDF5-2005-F21C-92F6A5486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UPTO HALF OF THE CASES -  IDIOPATHIC</a:t>
            </a:r>
          </a:p>
          <a:p>
            <a:r>
              <a:rPr lang="en-US" dirty="0"/>
              <a:t>DIABETES IS THE MOST COMMON IDENTIFIABLE CAUSE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305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BF10-AA7A-C8AA-93AD-F2EF7582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7208-6DBD-8AD1-0663-A0681E4FF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Diabetes and prediabetes (including both impaired glucose tolerance and impaired fasting glucose)</a:t>
            </a:r>
          </a:p>
          <a:p>
            <a:r>
              <a:rPr lang="en-US" dirty="0"/>
              <a:t> Individuals with diabetes and metabolic syndrome appear to have twice the risk of developing a small fiber neuropathy compared to those with diabetes alone.</a:t>
            </a:r>
          </a:p>
          <a:p>
            <a:r>
              <a:rPr lang="en-US" dirty="0"/>
              <a:t> Recent reports now are suggesting that the single largest contributing factor to neuropathy development is hyperlipidemia.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049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5511-3750-77A4-5E33-F9A082F29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E10CA-E737-6838-9F25-727C82556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742161" cy="5120640"/>
          </a:xfrm>
        </p:spPr>
        <p:txBody>
          <a:bodyPr/>
          <a:lstStyle/>
          <a:p>
            <a:r>
              <a:rPr lang="en-IN" dirty="0"/>
              <a:t>Some patients with diabetes also may experience an acute painful small </a:t>
            </a:r>
            <a:r>
              <a:rPr lang="en-IN" dirty="0" err="1"/>
              <a:t>fiber</a:t>
            </a:r>
            <a:r>
              <a:rPr lang="en-IN" dirty="0"/>
              <a:t> neuropathy associated with rapid </a:t>
            </a:r>
            <a:r>
              <a:rPr lang="en-IN" dirty="0" err="1"/>
              <a:t>glycemic</a:t>
            </a:r>
            <a:r>
              <a:rPr lang="en-IN" dirty="0"/>
              <a:t> control, also referred to as insulin neuritis or treatment-induced neuropathy.</a:t>
            </a:r>
          </a:p>
          <a:p>
            <a:r>
              <a:rPr lang="en-IN" dirty="0"/>
              <a:t>HIV </a:t>
            </a:r>
          </a:p>
          <a:p>
            <a:r>
              <a:rPr lang="en-IN" dirty="0"/>
              <a:t>Hepatitis C</a:t>
            </a:r>
            <a:endParaRPr lang="en-US" dirty="0"/>
          </a:p>
          <a:p>
            <a:r>
              <a:rPr lang="en-US" dirty="0"/>
              <a:t>Leprosy</a:t>
            </a:r>
            <a:endParaRPr lang="en-IN" dirty="0"/>
          </a:p>
          <a:p>
            <a:r>
              <a:rPr lang="en-IN" dirty="0"/>
              <a:t> </a:t>
            </a:r>
            <a:r>
              <a:rPr lang="en-US" dirty="0"/>
              <a:t>I</a:t>
            </a:r>
            <a:r>
              <a:rPr lang="en-IN" dirty="0" err="1"/>
              <a:t>nflammatory</a:t>
            </a:r>
            <a:r>
              <a:rPr lang="en-IN" dirty="0"/>
              <a:t> neuropathies (such as Guillain-Barre syndrome and chronic inflammatory demyelinating polyneuropathy) </a:t>
            </a:r>
          </a:p>
          <a:p>
            <a:r>
              <a:rPr lang="en-IN" dirty="0"/>
              <a:t>Celiac disease </a:t>
            </a:r>
          </a:p>
          <a:p>
            <a:r>
              <a:rPr lang="en-IN" dirty="0"/>
              <a:t>Restless legs syndrome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42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F004-A4EB-A019-0EAF-C343C2E5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86E86-69EF-BDAD-1E76-CD599387B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complex regional pain syndrome type I </a:t>
            </a:r>
          </a:p>
          <a:p>
            <a:r>
              <a:rPr lang="en-IN" dirty="0"/>
              <a:t> paraproteinemia </a:t>
            </a:r>
          </a:p>
          <a:p>
            <a:r>
              <a:rPr lang="en-IN" dirty="0"/>
              <a:t> neurotoxic drug use </a:t>
            </a:r>
          </a:p>
          <a:p>
            <a:r>
              <a:rPr lang="en-IN" dirty="0"/>
              <a:t> systemic lupus erythematosus</a:t>
            </a:r>
          </a:p>
          <a:p>
            <a:r>
              <a:rPr lang="en-IN" dirty="0"/>
              <a:t> Sjogren’s syndrome</a:t>
            </a:r>
          </a:p>
          <a:p>
            <a:r>
              <a:rPr lang="en-IN" dirty="0"/>
              <a:t>abnormal thyroid function </a:t>
            </a:r>
          </a:p>
          <a:p>
            <a:r>
              <a:rPr lang="en-IN" dirty="0"/>
              <a:t>Amyloidosis (AL) </a:t>
            </a:r>
          </a:p>
          <a:p>
            <a:r>
              <a:rPr lang="en-IN" dirty="0"/>
              <a:t> paraneoplastic syndromes </a:t>
            </a:r>
          </a:p>
          <a:p>
            <a:r>
              <a:rPr lang="en-IN" dirty="0"/>
              <a:t>Inherited conditions : Fabry’s disease and the hereditary sensory and autonomic neuropathies.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953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AF74A-72E1-530F-FB65-5B87A76F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033620" cy="4601183"/>
          </a:xfrm>
        </p:spPr>
        <p:txBody>
          <a:bodyPr/>
          <a:lstStyle/>
          <a:p>
            <a:r>
              <a:rPr lang="en-US" dirty="0"/>
              <a:t>CLINICAL ASSESSMENT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11826-48EB-E6ED-C662-DA862D66C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DETAILED HISTORY</a:t>
            </a:r>
          </a:p>
          <a:p>
            <a:r>
              <a:rPr lang="en-US" dirty="0"/>
              <a:t> Diabetes mellitus, hypothyroidism, chronic liver disease or kidney disease</a:t>
            </a:r>
          </a:p>
          <a:p>
            <a:r>
              <a:rPr lang="en-US" dirty="0"/>
              <a:t>History suggestive of CTD and autoimmune conditions</a:t>
            </a:r>
          </a:p>
          <a:p>
            <a:r>
              <a:rPr lang="en-US" dirty="0"/>
              <a:t>Alcohol use</a:t>
            </a:r>
          </a:p>
          <a:p>
            <a:r>
              <a:rPr lang="en-US" dirty="0"/>
              <a:t> Family history of neuropathy</a:t>
            </a:r>
          </a:p>
        </p:txBody>
      </p:sp>
    </p:spTree>
    <p:extLst>
      <p:ext uri="{BB962C8B-B14F-4D97-AF65-F5344CB8AC3E}">
        <p14:creationId xmlns:p14="http://schemas.microsoft.com/office/powerpoint/2010/main" val="3430834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C1655-D0C7-2C2A-4E33-DBF6A23D6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129A7-CB1F-96C9-A384-D5CE3CAB3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Use of neurotoxic medications such as metronidazole, colchicine, and chemotherapeutic agents. </a:t>
            </a:r>
          </a:p>
          <a:p>
            <a:r>
              <a:rPr lang="en-IN" dirty="0"/>
              <a:t>Relevant risk factors for HIV and Hepatitis C (</a:t>
            </a:r>
            <a:r>
              <a:rPr lang="en-IN" dirty="0" err="1"/>
              <a:t>eg</a:t>
            </a:r>
            <a:r>
              <a:rPr lang="en-IN" dirty="0"/>
              <a:t>, blood transfusions, sexual history, intravenous drug use) </a:t>
            </a:r>
          </a:p>
          <a:p>
            <a:r>
              <a:rPr lang="en-IN" dirty="0"/>
              <a:t>Recent illnesses and vaccinations, as a small-</a:t>
            </a:r>
            <a:r>
              <a:rPr lang="en-IN" dirty="0" err="1"/>
              <a:t>fiber</a:t>
            </a:r>
            <a:r>
              <a:rPr lang="en-IN" dirty="0"/>
              <a:t> variant of Guillain-Barré syndrome has been described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5411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87C2-9390-249D-D963-7A882D11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A3D5-5475-19CE-C5A4-327EC656C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EXAMINATION</a:t>
            </a:r>
          </a:p>
          <a:p>
            <a:r>
              <a:rPr lang="en-US" dirty="0"/>
              <a:t>Normal or near normal physical and neurologic examination.</a:t>
            </a:r>
          </a:p>
          <a:p>
            <a:r>
              <a:rPr lang="en-US" dirty="0"/>
              <a:t> The coordination, motor, and reflex examinations will be normal.</a:t>
            </a:r>
          </a:p>
          <a:p>
            <a:r>
              <a:rPr lang="en-US" dirty="0"/>
              <a:t> Light touch, vibration, and proprioception also may be normal, resulting in diagnostic confusion in some situations.</a:t>
            </a:r>
          </a:p>
          <a:p>
            <a:r>
              <a:rPr lang="en-US" dirty="0"/>
              <a:t> Patients may have decreased pinprick, decreased thermal sensation, or hyperalgesia in the affected region.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9644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E5111-253D-4D50-008D-D26CB607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AF96-E87C-6F06-B0F3-14A9361AB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779393" cy="5120640"/>
          </a:xfrm>
        </p:spPr>
        <p:txBody>
          <a:bodyPr/>
          <a:lstStyle/>
          <a:p>
            <a:r>
              <a:rPr lang="en-US" dirty="0"/>
              <a:t>Mildly decreased vibratory sensation in some individuals. However, absent ankle jerk and reduced vibratory sense may also occur in healthy elderly people.</a:t>
            </a:r>
          </a:p>
          <a:p>
            <a:r>
              <a:rPr lang="en-US" dirty="0"/>
              <a:t>Associated skin changes in affected areas may include dry, cracked, or shiny skin, with discoloration and loss of hair.</a:t>
            </a:r>
          </a:p>
          <a:p>
            <a:r>
              <a:rPr lang="en-US" dirty="0"/>
              <a:t>Brittle nails</a:t>
            </a:r>
          </a:p>
          <a:p>
            <a:r>
              <a:rPr lang="en-US" dirty="0"/>
              <a:t>Orthostatic hypotension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195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C671-C441-4573-F1B4-6587F61A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7B8E2-5B6A-1DB7-CC1A-D58ECC2A2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The history and physical examination findings still are considered the gold standard against which all tests are compared when making a diagnosis of a small fiber neuropathy.</a:t>
            </a:r>
          </a:p>
          <a:p>
            <a:r>
              <a:rPr lang="en-US" dirty="0"/>
              <a:t> A detailed review of the symptoms, rate of progression, and complaints suggestive of autonomic fiber involvement </a:t>
            </a:r>
          </a:p>
          <a:p>
            <a:r>
              <a:rPr lang="en-US" i="1" dirty="0"/>
              <a:t>Generally, if a patient presents with a compelling history for a small fiber neuropathy and an appropriate clinical exam, further testing to confirm the diagnosis may be unnecessary</a:t>
            </a:r>
            <a:r>
              <a:rPr lang="en-US" dirty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3701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E00E-D612-F03F-7EB3-743927038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881B3-E946-BEE3-78DA-BAD639BB1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Quantitative sensory testing (QST)</a:t>
            </a:r>
          </a:p>
          <a:p>
            <a:r>
              <a:rPr lang="en-IN" dirty="0"/>
              <a:t>Measures the detection threshold of accurately calibrated sensory stimuli.</a:t>
            </a:r>
          </a:p>
          <a:p>
            <a:r>
              <a:rPr lang="en-US" dirty="0"/>
              <a:t>Heat or heat-pain detection thresholds are considered the most useful and specific for evaluation of a small fiber neuropathy.</a:t>
            </a:r>
            <a:endParaRPr lang="en-IN" dirty="0"/>
          </a:p>
          <a:p>
            <a:r>
              <a:rPr lang="en-IN" dirty="0"/>
              <a:t> Psychophysical in nature; requiring cooperation from the patient.</a:t>
            </a:r>
          </a:p>
          <a:p>
            <a:r>
              <a:rPr lang="en-US" dirty="0"/>
              <a:t>In conditions of cognitive impairment (due to disease or medication), the reliability of the test results are in question.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7581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EFC44-3A6F-9043-C4C9-65676DA12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06B94-1C6A-638B-1097-A6FF04A54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abnormal, may signal dysfunction anywhere along the sensory pathway between the receptor apparatus, primary sensory cortex and association cortex. </a:t>
            </a:r>
          </a:p>
          <a:p>
            <a:r>
              <a:rPr lang="en-US" dirty="0"/>
              <a:t>Thus, abnormalities in either the central or peripheral nervous system can result in the same deficit. </a:t>
            </a:r>
          </a:p>
          <a:p>
            <a:r>
              <a:rPr lang="en-US" dirty="0"/>
              <a:t>QST is unable to distinguish between feigned and true loss of sensation.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366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8A48-0911-F5B2-88CB-77185C2EE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EFFAB-FCDE-80DE-95C8-90F373A9F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Skin Biopsy</a:t>
            </a:r>
          </a:p>
          <a:p>
            <a:r>
              <a:rPr lang="en-US" dirty="0"/>
              <a:t>Skin specimens are obtained by 3-mm punch biopsy of the distal leg and thigh </a:t>
            </a:r>
          </a:p>
          <a:p>
            <a:r>
              <a:rPr lang="en-US" dirty="0"/>
              <a:t>Bright field immunohistochemistry is used with antibodies against protein gene product 9.5, a marker for all peripheral nerve fibers, and fiber densities are calculated.</a:t>
            </a:r>
          </a:p>
          <a:p>
            <a:r>
              <a:rPr lang="en-US" dirty="0"/>
              <a:t>Reduced intraepidermal nerve fiber density on skin biopsy is seen in small </a:t>
            </a:r>
            <a:r>
              <a:rPr lang="en-US" dirty="0" err="1"/>
              <a:t>fibre</a:t>
            </a:r>
            <a:r>
              <a:rPr lang="en-US" dirty="0"/>
              <a:t> neuropathy</a:t>
            </a:r>
          </a:p>
          <a:p>
            <a:r>
              <a:rPr lang="en-US" dirty="0"/>
              <a:t>Also seen in fibromyalgia and chronic pain syndromes.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4061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33EB-6D6C-82B7-8B99-6E81B280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90A891-B387-BED0-3179-EDE7CEAC6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9083" y="1417982"/>
            <a:ext cx="8279410" cy="4081669"/>
          </a:xfrm>
        </p:spPr>
      </p:pic>
    </p:spTree>
    <p:extLst>
      <p:ext uri="{BB962C8B-B14F-4D97-AF65-F5344CB8AC3E}">
        <p14:creationId xmlns:p14="http://schemas.microsoft.com/office/powerpoint/2010/main" val="3909021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5E8E1-8310-5E44-8DC1-56451B33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126385" cy="4601183"/>
          </a:xfrm>
        </p:spPr>
        <p:txBody>
          <a:bodyPr>
            <a:normAutofit/>
          </a:bodyPr>
          <a:lstStyle/>
          <a:p>
            <a:r>
              <a:rPr lang="en-US" sz="2400" dirty="0"/>
              <a:t>Corneal confocal microscopy is a promising new noninvasive diagnostic tool that </a:t>
            </a:r>
            <a:br>
              <a:rPr lang="en-US" sz="2400" dirty="0"/>
            </a:br>
            <a:r>
              <a:rPr lang="en-US" sz="2400" dirty="0"/>
              <a:t>provides objective quantification of small </a:t>
            </a:r>
            <a:br>
              <a:rPr lang="en-US" sz="2400" dirty="0"/>
            </a:br>
            <a:r>
              <a:rPr lang="en-US" sz="2400" dirty="0"/>
              <a:t>nerve fibers in the sub basal layer of the cornea, which holds the densest concentration of </a:t>
            </a:r>
            <a:br>
              <a:rPr lang="en-US" sz="2400" dirty="0"/>
            </a:br>
            <a:r>
              <a:rPr lang="en-US" sz="2400" dirty="0"/>
              <a:t>these fibers</a:t>
            </a:r>
            <a:endParaRPr lang="en-IN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34D7D3-D498-1445-B709-6C853066B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6390" y="1796072"/>
            <a:ext cx="7227019" cy="4101145"/>
          </a:xfrm>
        </p:spPr>
      </p:pic>
    </p:spTree>
    <p:extLst>
      <p:ext uri="{BB962C8B-B14F-4D97-AF65-F5344CB8AC3E}">
        <p14:creationId xmlns:p14="http://schemas.microsoft.com/office/powerpoint/2010/main" val="2159900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5163-7F13-10E4-05FF-1F658601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BB754-52F6-B36D-4526-2E864215C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491" y="868680"/>
            <a:ext cx="8176590" cy="5120640"/>
          </a:xfrm>
        </p:spPr>
        <p:txBody>
          <a:bodyPr/>
          <a:lstStyle/>
          <a:p>
            <a:r>
              <a:rPr lang="en-IN" b="1" dirty="0"/>
              <a:t>Quantitative sudomotor axon reflex testing </a:t>
            </a:r>
          </a:p>
          <a:p>
            <a:r>
              <a:rPr lang="en-IN" dirty="0"/>
              <a:t>A  non invasive autonomic study that assesses the volume of sweat produced by the limbs in response to acetylcholine. </a:t>
            </a:r>
          </a:p>
          <a:p>
            <a:r>
              <a:rPr lang="en-IN" dirty="0"/>
              <a:t>A measure of postganglionic sympathetic sudomotor nerve function, QSART has a sensitivity of up to 80% </a:t>
            </a:r>
          </a:p>
          <a:p>
            <a:r>
              <a:rPr lang="en-US" dirty="0"/>
              <a:t> QSART can also be considered in cases where skin biopsy may be contraindicated (</a:t>
            </a:r>
            <a:r>
              <a:rPr lang="en-US" dirty="0" err="1"/>
              <a:t>eg</a:t>
            </a:r>
            <a:r>
              <a:rPr lang="en-US" dirty="0"/>
              <a:t>, patient on anticoagulation). </a:t>
            </a:r>
          </a:p>
          <a:p>
            <a:r>
              <a:rPr lang="en-US" dirty="0"/>
              <a:t>Affected by a number of external factors, including caffeine, tobacco, antihistamines, and tricyclic antidepressants; these should be held before testing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7474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95D0C-B1E7-A71E-9057-C6E53DAC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0BA1E-C5CF-7AF6-27E0-8E08B3575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7819149" cy="5120640"/>
          </a:xfrm>
        </p:spPr>
        <p:txBody>
          <a:bodyPr/>
          <a:lstStyle/>
          <a:p>
            <a:r>
              <a:rPr lang="en-US" b="1" dirty="0"/>
              <a:t>Other diagnostic studies</a:t>
            </a:r>
          </a:p>
          <a:p>
            <a:r>
              <a:rPr lang="en-US" u="sng" dirty="0"/>
              <a:t>Tilt-table and cardiovagal testing </a:t>
            </a:r>
            <a:r>
              <a:rPr lang="en-US" dirty="0"/>
              <a:t>: for patients with orthostatic hypotension and palpitations. </a:t>
            </a:r>
          </a:p>
          <a:p>
            <a:r>
              <a:rPr lang="en-US" dirty="0"/>
              <a:t>Thermoregulatory sweat testing can be used to evaluate patients with abnormal patterns of sweating, </a:t>
            </a:r>
            <a:r>
              <a:rPr lang="en-US" dirty="0" err="1"/>
              <a:t>eg</a:t>
            </a:r>
            <a:r>
              <a:rPr lang="en-US" dirty="0"/>
              <a:t>, hyperhidrosis of the face and head.</a:t>
            </a:r>
          </a:p>
          <a:p>
            <a:r>
              <a:rPr lang="en-US" b="1" dirty="0"/>
              <a:t>EMG and NCS  </a:t>
            </a:r>
            <a:r>
              <a:rPr lang="en-US" dirty="0"/>
              <a:t>are normal in pure small fiber neuropathies.</a:t>
            </a:r>
          </a:p>
          <a:p>
            <a:r>
              <a:rPr lang="en-US" dirty="0"/>
              <a:t> If there is possible larger fiber involvement causing symptoms or occurring concomitantly with a small fiber neuropathy, these studies might be helpful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47707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1E11-8775-687C-FED7-CD97B76D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Serological tests to determine the etiology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A5B826-F29F-3D00-0EE0-8DECB3DFB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2846" y="715617"/>
            <a:ext cx="7916977" cy="5424089"/>
          </a:xfrm>
        </p:spPr>
      </p:pic>
    </p:spTree>
    <p:extLst>
      <p:ext uri="{BB962C8B-B14F-4D97-AF65-F5344CB8AC3E}">
        <p14:creationId xmlns:p14="http://schemas.microsoft.com/office/powerpoint/2010/main" val="4095948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F57A-3650-9B2B-DB2C-1B7F91AB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4E1A43-CB18-321B-72D2-8E1849573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7492" y="848139"/>
            <a:ext cx="8057465" cy="5155096"/>
          </a:xfrm>
        </p:spPr>
      </p:pic>
    </p:spTree>
    <p:extLst>
      <p:ext uri="{BB962C8B-B14F-4D97-AF65-F5344CB8AC3E}">
        <p14:creationId xmlns:p14="http://schemas.microsoft.com/office/powerpoint/2010/main" val="279120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07D5D-2E84-057C-C194-36510AFD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A83C0-CF16-3F2A-25EA-3F0488EA0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Diabetes and prediabetes</a:t>
            </a:r>
          </a:p>
          <a:p>
            <a:r>
              <a:rPr lang="en-US" dirty="0"/>
              <a:t>Diabetes is the most common identifiable cause of small fiber neuropathy and accounts for about a third of all cases.</a:t>
            </a:r>
          </a:p>
          <a:p>
            <a:r>
              <a:rPr lang="en-US" dirty="0"/>
              <a:t> Impaired glucose tolerance is also thought to be a risk factor and has been found in up to 50% of idiopathic cases of small </a:t>
            </a:r>
            <a:r>
              <a:rPr lang="en-US" dirty="0" err="1"/>
              <a:t>fibre</a:t>
            </a:r>
            <a:r>
              <a:rPr lang="en-US" dirty="0"/>
              <a:t> neuropathy.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3844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E37E-2FF1-498E-8466-720944EF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C720B-9C15-22C7-1D15-DC6185146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Metabolic syndrome</a:t>
            </a:r>
          </a:p>
          <a:p>
            <a:r>
              <a:rPr lang="en-US" dirty="0"/>
              <a:t>Hyperlipidemia, hypertension, and obesity in addition to abnormal glucose metabolism with insulin resistance.</a:t>
            </a:r>
          </a:p>
          <a:p>
            <a:r>
              <a:rPr lang="en-US" dirty="0"/>
              <a:t>Individuals with diabetes and metabolic syndrome have twice the risk of developing a small fiber neuropathy compared to those with diabetes alone </a:t>
            </a:r>
          </a:p>
          <a:p>
            <a:r>
              <a:rPr lang="en-US" dirty="0"/>
              <a:t>Recent reports suggest that the single largest contributing factor to neuropathy development is hyperlipidemia ( via inflammatory pathway and oxidative stress)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2297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AC0D-03E2-7342-79FE-D014DEDA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AC8F-2E8C-13D2-BE11-049E8D224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Vitamin B12 deficiency</a:t>
            </a:r>
          </a:p>
          <a:p>
            <a:r>
              <a:rPr lang="en-US" dirty="0"/>
              <a:t>Correctable cause</a:t>
            </a:r>
          </a:p>
          <a:p>
            <a:r>
              <a:rPr lang="en-US" dirty="0"/>
              <a:t>Causes : decreased intake, pernicious anemia , medications that interfere with absorption (PPI, H2 receptor blockers , metformin</a:t>
            </a:r>
            <a:r>
              <a:rPr lang="en-IN" dirty="0"/>
              <a:t>)</a:t>
            </a:r>
          </a:p>
          <a:p>
            <a:r>
              <a:rPr lang="en-US" dirty="0"/>
              <a:t> Tests :</a:t>
            </a:r>
          </a:p>
          <a:p>
            <a:r>
              <a:rPr lang="en-US" dirty="0"/>
              <a:t>CBC and peripheral smear</a:t>
            </a:r>
          </a:p>
          <a:p>
            <a:r>
              <a:rPr lang="en-US" dirty="0"/>
              <a:t>Serum vitamin B12 level </a:t>
            </a:r>
          </a:p>
          <a:p>
            <a:r>
              <a:rPr lang="en-US" dirty="0"/>
              <a:t>Methylmalonic acid or homocysteine level in patients with subclinical or mild vitamin B12 deficiency</a:t>
            </a:r>
          </a:p>
        </p:txBody>
      </p:sp>
    </p:spTree>
    <p:extLst>
      <p:ext uri="{BB962C8B-B14F-4D97-AF65-F5344CB8AC3E}">
        <p14:creationId xmlns:p14="http://schemas.microsoft.com/office/powerpoint/2010/main" val="1362642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AD72-C9DE-9437-BA4A-39CE551A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8AB4F-5E23-18E5-E1AF-F074D9170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Celiac antibody panel </a:t>
            </a:r>
          </a:p>
          <a:p>
            <a:r>
              <a:rPr lang="en-US" dirty="0"/>
              <a:t> T-cell mediated enteropathy characterized by gluten intolerance and a herpetiform-like rash</a:t>
            </a:r>
          </a:p>
          <a:p>
            <a:r>
              <a:rPr lang="en-US" dirty="0"/>
              <a:t>2 presentations : neuropathy symptoms are preceded by the onset </a:t>
            </a:r>
          </a:p>
          <a:p>
            <a:pPr marL="0" indent="0">
              <a:buNone/>
            </a:pPr>
            <a:r>
              <a:rPr lang="en-US" dirty="0"/>
              <a:t>   of gastrointestinal symptoms, or they may occur in isolation.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5819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46CC-62C4-8107-30D2-411E0B72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6993-CD3E-9DEE-22A5-847CDBC8C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Inflammatory disease testing </a:t>
            </a:r>
          </a:p>
          <a:p>
            <a:r>
              <a:rPr lang="en-US" dirty="0" err="1"/>
              <a:t>Sjögren</a:t>
            </a:r>
            <a:r>
              <a:rPr lang="en-US" dirty="0"/>
              <a:t> syndrome accounts for nearly 10% of cases of small fiber neuropathy.</a:t>
            </a:r>
          </a:p>
          <a:p>
            <a:r>
              <a:rPr lang="en-US" dirty="0"/>
              <a:t>non–length dependent</a:t>
            </a:r>
          </a:p>
          <a:p>
            <a:r>
              <a:rPr lang="en-US" dirty="0"/>
              <a:t>Can precede sicca symptoms for up to 6 years, and in some cases are the sole manifestation of the disease.</a:t>
            </a:r>
          </a:p>
          <a:p>
            <a:r>
              <a:rPr lang="en-US" dirty="0"/>
              <a:t> SFN may also be associated with vasculitis, systemic lupus erythematosus, and other connective tissue disorders.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15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637B-BF2F-3A4A-3085-C2BFD53C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9E9BF-8857-556F-772A-2F8F4DB31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Testing should include</a:t>
            </a:r>
            <a:r>
              <a:rPr lang="en-US" dirty="0"/>
              <a:t>:</a:t>
            </a:r>
          </a:p>
          <a:p>
            <a:r>
              <a:rPr lang="en-US" dirty="0"/>
              <a:t> Erythrocyte sedimentation rate, CRP and antinuclear antibodies: </a:t>
            </a:r>
          </a:p>
          <a:p>
            <a:r>
              <a:rPr lang="en-US" dirty="0"/>
              <a:t> Extractable nuclear antigen panel: SSA  AND SSB autoantibodies </a:t>
            </a:r>
          </a:p>
          <a:p>
            <a:r>
              <a:rPr lang="en-US" dirty="0"/>
              <a:t> The Schirmer test or salivary gland biopsy should be considered for seronegative patients with sicca or a suspected immune mediated etiology,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0729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E0B2-6CF5-EAA8-D6B6-F66A0242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24136-B0C5-CF4F-6BE0-DCBEC49B1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Leprosy</a:t>
            </a:r>
          </a:p>
          <a:p>
            <a:r>
              <a:rPr lang="en-GB" b="0" i="0" dirty="0">
                <a:solidFill>
                  <a:schemeClr val="tx2"/>
                </a:solidFill>
                <a:effectLst/>
              </a:rPr>
              <a:t>Segmental demyelination </a:t>
            </a:r>
            <a:r>
              <a:rPr lang="en-US" b="0" i="0" dirty="0">
                <a:solidFill>
                  <a:schemeClr val="tx2"/>
                </a:solidFill>
                <a:effectLst/>
              </a:rPr>
              <a:t>is the </a:t>
            </a:r>
            <a:r>
              <a:rPr lang="en-GB" b="0" i="0" dirty="0">
                <a:solidFill>
                  <a:schemeClr val="tx2"/>
                </a:solidFill>
                <a:effectLst/>
              </a:rPr>
              <a:t>final common pathway of nerve injury in </a:t>
            </a:r>
            <a:r>
              <a:rPr lang="en-US" b="0" i="0" dirty="0">
                <a:solidFill>
                  <a:schemeClr val="tx2"/>
                </a:solidFill>
                <a:effectLst/>
              </a:rPr>
              <a:t>leprosy</a:t>
            </a:r>
          </a:p>
          <a:p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GB" b="0" i="0" dirty="0" err="1">
                <a:solidFill>
                  <a:schemeClr val="tx2"/>
                </a:solidFill>
                <a:effectLst/>
              </a:rPr>
              <a:t>ensory</a:t>
            </a:r>
            <a:r>
              <a:rPr lang="en-GB" b="0" i="0" dirty="0">
                <a:solidFill>
                  <a:schemeClr val="tx2"/>
                </a:solidFill>
                <a:effectLst/>
              </a:rPr>
              <a:t> nerve conduction, cold and warmth perception </a:t>
            </a:r>
            <a:r>
              <a:rPr lang="en-US" dirty="0">
                <a:solidFill>
                  <a:schemeClr val="tx2"/>
                </a:solidFill>
              </a:rPr>
              <a:t>- </a:t>
            </a:r>
            <a:r>
              <a:rPr lang="en-GB" b="0" i="0" dirty="0">
                <a:solidFill>
                  <a:schemeClr val="tx2"/>
                </a:solidFill>
                <a:effectLst/>
              </a:rPr>
              <a:t>most frequently and earliest affected 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endParaRPr lang="en-US" dirty="0">
              <a:ea typeface="Abad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9902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1955-A6C4-2105-3A6E-6D5FCBA06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0096E-4A33-1695-B20B-DF2DAC9BD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chemeClr val="tx2"/>
                </a:solidFill>
                <a:effectLst/>
              </a:rPr>
              <a:t>Common</a:t>
            </a:r>
            <a:r>
              <a:rPr lang="en-US" b="0" i="0" dirty="0">
                <a:solidFill>
                  <a:schemeClr val="tx2"/>
                </a:solidFill>
                <a:effectLst/>
              </a:rPr>
              <a:t> </a:t>
            </a:r>
            <a:r>
              <a:rPr lang="en-GB" b="0" i="0" dirty="0">
                <a:solidFill>
                  <a:schemeClr val="tx2"/>
                </a:solidFill>
                <a:effectLst/>
              </a:rPr>
              <a:t>nerve trunks involved </a:t>
            </a:r>
            <a:r>
              <a:rPr lang="en-US" dirty="0">
                <a:solidFill>
                  <a:schemeClr val="tx2"/>
                </a:solidFill>
              </a:rPr>
              <a:t>: </a:t>
            </a: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ulnar and median nerves (claw hand)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common peroneal nerve (foot drop)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posterior </a:t>
            </a:r>
            <a:r>
              <a:rPr lang="en-GB" b="0" i="0" dirty="0" err="1">
                <a:solidFill>
                  <a:schemeClr val="tx2"/>
                </a:solidFill>
                <a:effectLst/>
              </a:rPr>
              <a:t>tibial</a:t>
            </a:r>
            <a:r>
              <a:rPr lang="en-GB" b="0" i="0" dirty="0">
                <a:solidFill>
                  <a:schemeClr val="tx2"/>
                </a:solidFill>
                <a:effectLst/>
              </a:rPr>
              <a:t> nerve (claw toes and plantar insensitivity)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facial nerve (</a:t>
            </a:r>
            <a:r>
              <a:rPr lang="en-GB" b="0" i="0" dirty="0" err="1">
                <a:solidFill>
                  <a:schemeClr val="tx2"/>
                </a:solidFill>
                <a:effectLst/>
              </a:rPr>
              <a:t>lagophthalmos</a:t>
            </a:r>
            <a:r>
              <a:rPr lang="en-GB" b="0" i="0" dirty="0">
                <a:solidFill>
                  <a:schemeClr val="tx2"/>
                </a:solidFill>
                <a:effectLst/>
              </a:rPr>
              <a:t>)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radial cutaneous nerve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pPr lvl="1"/>
            <a:r>
              <a:rPr lang="en-GB" b="0" i="0" dirty="0">
                <a:solidFill>
                  <a:schemeClr val="tx2"/>
                </a:solidFill>
                <a:effectLst/>
              </a:rPr>
              <a:t>the great auricular nerve</a:t>
            </a:r>
            <a:endParaRPr lang="en-US" b="0" i="0" dirty="0">
              <a:solidFill>
                <a:schemeClr val="tx2"/>
              </a:solidFill>
              <a:effectLst/>
            </a:endParaRPr>
          </a:p>
          <a:p>
            <a:r>
              <a:rPr lang="en-US" dirty="0">
                <a:ea typeface="Abadi" panose="02000000000000000000" pitchFamily="2" charset="0"/>
              </a:rPr>
              <a:t>Lab tools : skin biopsy and PCR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5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2B08-7A68-4207-9A02-EBD5943D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52890" cy="4601183"/>
          </a:xfrm>
        </p:spPr>
        <p:txBody>
          <a:bodyPr/>
          <a:lstStyle/>
          <a:p>
            <a:r>
              <a:rPr lang="en-US" dirty="0"/>
              <a:t>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E08F7-4A84-4D72-A747-863659E0B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Regardless of the cause , managing symptoms remains the key</a:t>
            </a:r>
            <a:r>
              <a:rPr lang="en-IN" i="1" dirty="0"/>
              <a:t> as pain and autonomic dysfunction can markedly impair the quality of life.</a:t>
            </a:r>
          </a:p>
          <a:p>
            <a:r>
              <a:rPr lang="en-US" dirty="0"/>
              <a:t>A multidisciplinary approach incorporating analgesics, physical therapy and lifestyle modifications is ideal.</a:t>
            </a:r>
          </a:p>
          <a:p>
            <a:r>
              <a:rPr lang="en-US" dirty="0"/>
              <a:t>Treat the underlying cause whenever identified.</a:t>
            </a:r>
          </a:p>
        </p:txBody>
      </p:sp>
    </p:spTree>
    <p:extLst>
      <p:ext uri="{BB962C8B-B14F-4D97-AF65-F5344CB8AC3E}">
        <p14:creationId xmlns:p14="http://schemas.microsoft.com/office/powerpoint/2010/main" val="3996135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57AA-8D00-99D7-1DD7-91F439DA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D4069-7510-8196-A6A6-C2B6F1B72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Antidepressants</a:t>
            </a:r>
          </a:p>
          <a:p>
            <a:r>
              <a:rPr lang="en-US" dirty="0"/>
              <a:t> anticonvulsants</a:t>
            </a:r>
          </a:p>
          <a:p>
            <a:r>
              <a:rPr lang="en-US" dirty="0"/>
              <a:t> opioids</a:t>
            </a:r>
          </a:p>
          <a:p>
            <a:r>
              <a:rPr lang="en-US" dirty="0"/>
              <a:t>topical treatments.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4923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87257-254F-D56F-BA0C-54F130EE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7DF6A-F877-C652-A8C9-04DBCE30B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Tricyclic antidepressants (TCAs) consistently are recommended as first tier drugs across all guidelines</a:t>
            </a:r>
          </a:p>
          <a:p>
            <a:r>
              <a:rPr lang="en-US" dirty="0"/>
              <a:t> Selected  as first-tier choices based on their efficacy and other factors such as cost and availability. </a:t>
            </a:r>
          </a:p>
          <a:p>
            <a:r>
              <a:rPr lang="en-US" dirty="0"/>
              <a:t>mechanism of action : inhibition of serotonin and norepinephrine reuptake. </a:t>
            </a:r>
          </a:p>
        </p:txBody>
      </p:sp>
    </p:spTree>
    <p:extLst>
      <p:ext uri="{BB962C8B-B14F-4D97-AF65-F5344CB8AC3E}">
        <p14:creationId xmlns:p14="http://schemas.microsoft.com/office/powerpoint/2010/main" val="1306140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EEE3-85EA-7C23-27CF-C2B5A296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2738E-DA53-FE91-EF16-C9458A5C3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TCAs also have anticholinergic effects that can cause significant side effects for some patients, and specifically should be avoided in elderly adults. </a:t>
            </a:r>
          </a:p>
          <a:p>
            <a:r>
              <a:rPr lang="en-US" dirty="0"/>
              <a:t> Contraindicated in patients with a significant cardiac history, glaucoma, or recent monoamine oxidase–inhibitor (MAOI) use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20147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FC51-A049-0B72-F51F-76456F2E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6370C-27FD-41AD-C7B0-531852E6A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Anticonvulsants  also are routinely recommended for the treatment of neuropathic pain. </a:t>
            </a:r>
          </a:p>
          <a:p>
            <a:r>
              <a:rPr lang="en-US" dirty="0"/>
              <a:t>Gabapentin frequently is utilized as a first-line treatment of neuropathic pain(specifically postherpetic neuralgia and painful diabetic neuropathy). </a:t>
            </a:r>
          </a:p>
          <a:p>
            <a:r>
              <a:rPr lang="en-US" dirty="0"/>
              <a:t>Mechanism of action : via the voltage-gated α2δ calcium channel, modifying the release of excitatory neurotransmitters. </a:t>
            </a:r>
          </a:p>
          <a:p>
            <a:r>
              <a:rPr lang="en-US" dirty="0"/>
              <a:t> Well tolerated and not known to cause significant drug–drug interactions.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4207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F89F-7EF6-9274-DB00-20EA4F63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9E0EE-F9E8-12EB-5243-9183AEDEB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885410" cy="5120640"/>
          </a:xfrm>
        </p:spPr>
        <p:txBody>
          <a:bodyPr/>
          <a:lstStyle/>
          <a:p>
            <a:r>
              <a:rPr lang="en-US" dirty="0"/>
              <a:t>Pregabalin</a:t>
            </a:r>
          </a:p>
          <a:p>
            <a:r>
              <a:rPr lang="en-US" dirty="0"/>
              <a:t>Mechanism of action : through the voltage-gated α2δ calcium channels and is a presynaptic inhibitor of the release of glutamate, substance P, and calcitonin gene–related peptide (CGRP)</a:t>
            </a:r>
          </a:p>
          <a:p>
            <a:r>
              <a:rPr lang="en-US" dirty="0"/>
              <a:t>Should be used with caution in patients with congestive heart failure.</a:t>
            </a:r>
          </a:p>
          <a:p>
            <a:r>
              <a:rPr lang="en-US" dirty="0"/>
              <a:t> Angioedema rarely has been described as a side effect.</a:t>
            </a:r>
          </a:p>
          <a:p>
            <a:r>
              <a:rPr lang="en-US" i="1" dirty="0"/>
              <a:t>Combination regimens : combined gabapentin and nortriptyline were more effective than either drug alone for neuropathic pain.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706992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2999-15CD-3862-6263-6BE139E3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83ECD-BEF7-A75E-6E5A-072E8DA7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Serotonin–norepinephrine reuptake inhibitors (SNRIs) </a:t>
            </a:r>
          </a:p>
          <a:p>
            <a:r>
              <a:rPr lang="en-US" dirty="0"/>
              <a:t>Both duloxetine and venlafaxine are recommended as second-line agents in most guidelines.</a:t>
            </a:r>
          </a:p>
          <a:p>
            <a:r>
              <a:rPr lang="en-US" dirty="0"/>
              <a:t>Effective in painful diabetic neuropathy </a:t>
            </a:r>
          </a:p>
          <a:p>
            <a:r>
              <a:rPr lang="en-US" dirty="0"/>
              <a:t>Should be avoided in patients with uncontrolled narrow-angle glaucoma or those being treated with MAOIs</a:t>
            </a:r>
          </a:p>
          <a:p>
            <a:r>
              <a:rPr lang="en-US" dirty="0"/>
              <a:t>Rare cases of abnormal bleeding, hepatotoxicity, and serotonin syndrome, ILD, eosinophilic pneumonia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5258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1750-4EA0-C1DD-9A53-AFF850BB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9FEC0-26CB-5989-01BE-05C449ED7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Topical lidocaine frequently is recommended as a first- or second-line treatment of focal neuropathic pain. </a:t>
            </a:r>
          </a:p>
          <a:p>
            <a:r>
              <a:rPr lang="en-US" dirty="0"/>
              <a:t>Recommendations are typically for the lidocaine patch, also for lidocaine gel</a:t>
            </a:r>
          </a:p>
          <a:p>
            <a:r>
              <a:rPr lang="en-US" dirty="0"/>
              <a:t>Act by decreasing neuronal membrane permeability to sodium ions. </a:t>
            </a:r>
          </a:p>
          <a:p>
            <a:r>
              <a:rPr lang="en-US" dirty="0"/>
              <a:t>Should be avoided in regions of skin breakdown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7521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45249-2218-1416-7144-C22279A4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D01A2-18BC-51ED-8EBC-3349FBC69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Lastly, opioids and tramadol frequently are recommended as second- or third-line medications across all guidelines.</a:t>
            </a:r>
          </a:p>
          <a:p>
            <a:r>
              <a:rPr lang="en-IN" dirty="0"/>
              <a:t>Tramadol and its active metabolite bind to central </a:t>
            </a:r>
            <a:r>
              <a:rPr lang="el-GR" dirty="0"/>
              <a:t>μ-</a:t>
            </a:r>
            <a:r>
              <a:rPr lang="en-IN" dirty="0"/>
              <a:t>opiate receptors and inhibit ascending pain pathways. </a:t>
            </a:r>
          </a:p>
          <a:p>
            <a:r>
              <a:rPr lang="en-IN" dirty="0"/>
              <a:t>Tramadol also causes serotonin and norepinephrine–reuptake inhibition, another potential mechanism of pain relief.</a:t>
            </a:r>
          </a:p>
          <a:p>
            <a:r>
              <a:rPr lang="en-IN" dirty="0"/>
              <a:t>Not preferred for chronic treatment.</a:t>
            </a:r>
          </a:p>
        </p:txBody>
      </p:sp>
    </p:spTree>
    <p:extLst>
      <p:ext uri="{BB962C8B-B14F-4D97-AF65-F5344CB8AC3E}">
        <p14:creationId xmlns:p14="http://schemas.microsoft.com/office/powerpoint/2010/main" val="3096516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54D8-198F-E460-8A86-D1948C18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F468E-B232-217B-A296-B199078EA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Over-the counter-supplements : acetyl-l-carnitine and alpha lipoic acid and omega-3 fatty acids from seal oil improved corneal </a:t>
            </a:r>
            <a:r>
              <a:rPr lang="en-US" dirty="0" err="1"/>
              <a:t>fibre</a:t>
            </a:r>
            <a:r>
              <a:rPr lang="en-US" dirty="0"/>
              <a:t> density in patients with diabetic neuropathy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1552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52CB8-7928-75D6-A48B-2D1D4AC1B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3DE68B-E722-9649-4A65-4897C9212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5582" y="565803"/>
            <a:ext cx="4810540" cy="6095837"/>
          </a:xfrm>
        </p:spPr>
      </p:pic>
    </p:spTree>
    <p:extLst>
      <p:ext uri="{BB962C8B-B14F-4D97-AF65-F5344CB8AC3E}">
        <p14:creationId xmlns:p14="http://schemas.microsoft.com/office/powerpoint/2010/main" val="38285649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78BF-EA80-0378-FDA0-5F485B44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DE723-4F7A-BA2D-0019-0CE07042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</a:t>
            </a:r>
            <a:r>
              <a:rPr lang="en-US" dirty="0" err="1"/>
              <a:t>fibre</a:t>
            </a:r>
            <a:r>
              <a:rPr lang="en-US" dirty="0"/>
              <a:t> neuropathy is a significant cause of morbidity that impairs the quality of life of patients</a:t>
            </a:r>
          </a:p>
          <a:p>
            <a:r>
              <a:rPr lang="en-US" dirty="0" err="1"/>
              <a:t>Upto</a:t>
            </a:r>
            <a:r>
              <a:rPr lang="en-US" dirty="0"/>
              <a:t> 50% idiopathic; of the known causes most common is diabetes and prediabetes</a:t>
            </a:r>
          </a:p>
          <a:p>
            <a:r>
              <a:rPr lang="en-US" dirty="0"/>
              <a:t>Classical pattern of symmetric length dependent glove and stocking neuropathy</a:t>
            </a:r>
          </a:p>
          <a:p>
            <a:r>
              <a:rPr lang="en-US" dirty="0"/>
              <a:t>If diabetes ruled out, to consider amyloidosis and paraneoplastic panel in elderly</a:t>
            </a:r>
          </a:p>
          <a:p>
            <a:r>
              <a:rPr lang="en-US" dirty="0"/>
              <a:t>Management : TCA plus anticonvulsants (first line)</a:t>
            </a:r>
          </a:p>
          <a:p>
            <a:pPr marL="0" indent="0">
              <a:buNone/>
            </a:pPr>
            <a:r>
              <a:rPr lang="en-US" dirty="0"/>
              <a:t>                                    topicals, SNRI, </a:t>
            </a:r>
            <a:r>
              <a:rPr lang="en-US" dirty="0" err="1"/>
              <a:t>opiods</a:t>
            </a:r>
            <a:r>
              <a:rPr lang="en-US" dirty="0"/>
              <a:t> (second line)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8711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2ECB1-428D-B989-D83F-4858D5F0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9B49B-ECC5-5393-A4DF-EF28A5073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30494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505</TotalTime>
  <Words>2239</Words>
  <Application>Microsoft Office PowerPoint</Application>
  <PresentationFormat>Widescreen</PresentationFormat>
  <Paragraphs>198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Frame</vt:lpstr>
      <vt:lpstr>SMALL FIBRE NEUROPATHY</vt:lpstr>
      <vt:lpstr>Erlanger and Gasser classification of nerve fibres</vt:lpstr>
      <vt:lpstr>PowerPoint Presentation</vt:lpstr>
      <vt:lpstr>PowerPoint Presentation</vt:lpstr>
      <vt:lpstr>PowerPoint Presentation</vt:lpstr>
      <vt:lpstr>PowerPoint Presentation</vt:lpstr>
      <vt:lpstr>WHEN TO SUSPECT?</vt:lpstr>
      <vt:lpstr>PowerPoint Presentation</vt:lpstr>
      <vt:lpstr>SYMPTOMS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</vt:lpstr>
      <vt:lpstr>PowerPoint Presentation</vt:lpstr>
      <vt:lpstr>PowerPoint Presentation</vt:lpstr>
      <vt:lpstr>PowerPoint Presentation</vt:lpstr>
      <vt:lpstr>CLINICAL ASSESSMENT</vt:lpstr>
      <vt:lpstr>PowerPoint Presentation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PowerPoint Presentation</vt:lpstr>
      <vt:lpstr>Corneal confocal microscopy is a promising new noninvasive diagnostic tool that  provides objective quantification of small  nerve fibers in the sub basal layer of the cornea, which holds the densest concentration of  these fibers</vt:lpstr>
      <vt:lpstr>PowerPoint Presentation</vt:lpstr>
      <vt:lpstr>PowerPoint Presentation</vt:lpstr>
      <vt:lpstr>Serological tests to determine the etiology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home messages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FIBRE NEUROPATHY</dc:title>
  <dc:creator>Amrita Kurian</dc:creator>
  <cp:lastModifiedBy>Amrita Kurian</cp:lastModifiedBy>
  <cp:revision>6</cp:revision>
  <dcterms:created xsi:type="dcterms:W3CDTF">2022-09-12T22:05:06Z</dcterms:created>
  <dcterms:modified xsi:type="dcterms:W3CDTF">2022-09-16T02:57:24Z</dcterms:modified>
</cp:coreProperties>
</file>