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FCB3A4A-13B6-4CA1-A8EC-23D0A2F34955}" type="datetimeFigureOut">
              <a:rPr lang="en-IN" smtClean="0"/>
              <a:t>14-02-2023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385912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FCB3A4A-13B6-4CA1-A8EC-23D0A2F34955}" type="datetimeFigureOut">
              <a:rPr lang="en-IN" smtClean="0"/>
              <a:t>14-02-2023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14627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CB3A4A-13B6-4CA1-A8EC-23D0A2F34955}" type="datetimeFigureOut">
              <a:rPr lang="en-IN" smtClean="0"/>
              <a:t>14-02-2023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3441680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FCB3A4A-13B6-4CA1-A8EC-23D0A2F34955}" type="datetimeFigureOut">
              <a:rPr lang="en-IN" smtClean="0"/>
              <a:t>14-02-2023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3772161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FCB3A4A-13B6-4CA1-A8EC-23D0A2F34955}" type="datetimeFigureOut">
              <a:rPr lang="en-IN" smtClean="0"/>
              <a:t>14-02-2023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1756799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FCB3A4A-13B6-4CA1-A8EC-23D0A2F34955}" type="datetimeFigureOut">
              <a:rPr lang="en-IN" smtClean="0"/>
              <a:t>14-02-2023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70805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B3A4A-13B6-4CA1-A8EC-23D0A2F34955}" type="datetimeFigureOut">
              <a:rPr lang="en-IN" smtClean="0"/>
              <a:t>14-02-2023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286764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FCB3A4A-13B6-4CA1-A8EC-23D0A2F34955}" type="datetimeFigureOut">
              <a:rPr lang="en-IN" smtClean="0"/>
              <a:t>14-02-2023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2036246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FCB3A4A-13B6-4CA1-A8EC-23D0A2F34955}" type="datetimeFigureOut">
              <a:rPr lang="en-IN" smtClean="0"/>
              <a:t>14-02-2023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1760360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FCB3A4A-13B6-4CA1-A8EC-23D0A2F34955}" type="datetimeFigureOut">
              <a:rPr lang="en-IN" smtClean="0"/>
              <a:t>14-02-2023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106640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FCB3A4A-13B6-4CA1-A8EC-23D0A2F34955}" type="datetimeFigureOut">
              <a:rPr lang="en-IN" smtClean="0"/>
              <a:t>14-02-2023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FD6639-4173-4400-8640-25912AF29E0D}" type="slidenum">
              <a:rPr lang="en-IN" smtClean="0"/>
              <a:t>‹#›</a:t>
            </a:fld>
            <a:endParaRPr lang="en-IN"/>
          </a:p>
        </p:txBody>
      </p:sp>
    </p:spTree>
    <p:extLst>
      <p:ext uri="{BB962C8B-B14F-4D97-AF65-F5344CB8AC3E}">
        <p14:creationId xmlns:p14="http://schemas.microsoft.com/office/powerpoint/2010/main" val="17683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B3A4A-13B6-4CA1-A8EC-23D0A2F34955}" type="datetimeFigureOut">
              <a:rPr lang="en-IN" smtClean="0"/>
              <a:t>14-02-2023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D6639-4173-4400-8640-25912AF29E0D}" type="slidenum">
              <a:rPr lang="en-IN" smtClean="0"/>
              <a:t>‹#›</a:t>
            </a:fld>
            <a:endParaRPr lang="en-IN"/>
          </a:p>
        </p:txBody>
      </p:sp>
    </p:spTree>
    <p:extLst>
      <p:ext uri="{BB962C8B-B14F-4D97-AF65-F5344CB8AC3E}">
        <p14:creationId xmlns:p14="http://schemas.microsoft.com/office/powerpoint/2010/main" val="2036179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SENSORY GANGLIONOPATHY</a:t>
            </a:r>
            <a:br>
              <a:rPr lang="en-IN" dirty="0" smtClean="0"/>
            </a:br>
            <a:r>
              <a:rPr lang="en-IN" sz="3200" dirty="0" smtClean="0"/>
              <a:t>REVIEW ARTICLE, NEJM</a:t>
            </a:r>
            <a:endParaRPr lang="en-IN" dirty="0"/>
          </a:p>
        </p:txBody>
      </p:sp>
      <p:sp>
        <p:nvSpPr>
          <p:cNvPr id="3" name="Subtitle 2"/>
          <p:cNvSpPr>
            <a:spLocks noGrp="1"/>
          </p:cNvSpPr>
          <p:nvPr>
            <p:ph type="subTitle" idx="1"/>
          </p:nvPr>
        </p:nvSpPr>
        <p:spPr/>
        <p:txBody>
          <a:bodyPr/>
          <a:lstStyle/>
          <a:p>
            <a:r>
              <a:rPr lang="en-IN" dirty="0" smtClean="0"/>
              <a:t>AUTHORS:  Anthony A. Amato, M.D., and Allan H. </a:t>
            </a:r>
            <a:r>
              <a:rPr lang="en-IN" dirty="0" err="1" smtClean="0"/>
              <a:t>Ropper</a:t>
            </a:r>
            <a:r>
              <a:rPr lang="en-IN" dirty="0" smtClean="0"/>
              <a:t>, M.D.</a:t>
            </a:r>
          </a:p>
          <a:p>
            <a:endParaRPr lang="en-IN" dirty="0"/>
          </a:p>
          <a:p>
            <a:r>
              <a:rPr lang="en-IN" dirty="0" smtClean="0"/>
              <a:t>Harvard Medical School, Boston  </a:t>
            </a:r>
            <a:endParaRPr lang="en-IN" dirty="0"/>
          </a:p>
        </p:txBody>
      </p:sp>
    </p:spTree>
    <p:extLst>
      <p:ext uri="{BB962C8B-B14F-4D97-AF65-F5344CB8AC3E}">
        <p14:creationId xmlns:p14="http://schemas.microsoft.com/office/powerpoint/2010/main" val="3908235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The sensory ganglia contain the cell bodies of the sensory nerves and lie alongside both sides of the spinal cord, appended to the dorsal root of each spinal nerve.</a:t>
            </a:r>
          </a:p>
          <a:p>
            <a:endParaRPr lang="en-IN" dirty="0"/>
          </a:p>
          <a:p>
            <a:endParaRPr lang="en-IN" dirty="0" smtClean="0"/>
          </a:p>
          <a:p>
            <a:r>
              <a:rPr lang="en-IN" dirty="0" smtClean="0"/>
              <a:t> Their proximal projections are the sensory nerve roots that enter the spinal cord, and their peripheral projections are the sensory </a:t>
            </a:r>
            <a:r>
              <a:rPr lang="en-IN" dirty="0" err="1" smtClean="0"/>
              <a:t>fibers</a:t>
            </a:r>
            <a:r>
              <a:rPr lang="en-IN" dirty="0" smtClean="0"/>
              <a:t> of peripheral nerves</a:t>
            </a:r>
            <a:endParaRPr lang="en-IN" dirty="0"/>
          </a:p>
        </p:txBody>
      </p:sp>
    </p:spTree>
    <p:extLst>
      <p:ext uri="{BB962C8B-B14F-4D97-AF65-F5344CB8AC3E}">
        <p14:creationId xmlns:p14="http://schemas.microsoft.com/office/powerpoint/2010/main" val="28842683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Figure 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90057" y="486679"/>
            <a:ext cx="6540138" cy="6044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182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CLINICAL FEATURES</a:t>
            </a:r>
            <a:endParaRPr lang="en-IN" dirty="0"/>
          </a:p>
        </p:txBody>
      </p:sp>
      <p:sp>
        <p:nvSpPr>
          <p:cNvPr id="3" name="Content Placeholder 2"/>
          <p:cNvSpPr>
            <a:spLocks noGrp="1"/>
          </p:cNvSpPr>
          <p:nvPr>
            <p:ph idx="1"/>
          </p:nvPr>
        </p:nvSpPr>
        <p:spPr/>
        <p:txBody>
          <a:bodyPr/>
          <a:lstStyle/>
          <a:p>
            <a:r>
              <a:rPr lang="en-IN" dirty="0" smtClean="0"/>
              <a:t>First, because they are confined to sensory neurons, sensory </a:t>
            </a:r>
            <a:r>
              <a:rPr lang="en-IN" dirty="0" err="1" smtClean="0"/>
              <a:t>ganglionopathies</a:t>
            </a:r>
            <a:r>
              <a:rPr lang="en-IN" dirty="0" smtClean="0"/>
              <a:t> do not cause weakness. </a:t>
            </a:r>
          </a:p>
          <a:p>
            <a:endParaRPr lang="en-IN" dirty="0"/>
          </a:p>
          <a:p>
            <a:r>
              <a:rPr lang="en-IN" dirty="0" smtClean="0"/>
              <a:t>Second, most common polyneuropathies (e.g., those due to diabetes) result from axonal damage, which leads to degeneration in the distal parts of the longest nerves and symptoms that begin in the toes,   </a:t>
            </a:r>
          </a:p>
          <a:p>
            <a:pPr marL="0" indent="0">
              <a:buNone/>
            </a:pPr>
            <a:r>
              <a:rPr lang="en-IN" dirty="0"/>
              <a:t> </a:t>
            </a:r>
            <a:r>
              <a:rPr lang="en-IN" dirty="0" smtClean="0"/>
              <a:t> ascend the legs, and only later appear in the fingers and proximal                   parts of the body)</a:t>
            </a:r>
            <a:endParaRPr lang="en-IN" dirty="0"/>
          </a:p>
        </p:txBody>
      </p:sp>
    </p:spTree>
    <p:extLst>
      <p:ext uri="{BB962C8B-B14F-4D97-AF65-F5344CB8AC3E}">
        <p14:creationId xmlns:p14="http://schemas.microsoft.com/office/powerpoint/2010/main" val="1126801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001486" y="644434"/>
            <a:ext cx="10596154" cy="6664643"/>
          </a:xfrm>
        </p:spPr>
        <p:txBody>
          <a:bodyPr/>
          <a:lstStyle/>
          <a:p>
            <a:r>
              <a:rPr lang="en-IN" dirty="0" smtClean="0"/>
              <a:t>3)Sensory </a:t>
            </a:r>
            <a:r>
              <a:rPr lang="en-IN" dirty="0" err="1" smtClean="0"/>
              <a:t>ganglionopathies</a:t>
            </a:r>
            <a:r>
              <a:rPr lang="en-IN" dirty="0" smtClean="0"/>
              <a:t> are not dependent on the length of axons, and sensory features </a:t>
            </a:r>
            <a:r>
              <a:rPr lang="en-IN" i="1" dirty="0" smtClean="0">
                <a:solidFill>
                  <a:srgbClr val="FF0000"/>
                </a:solidFill>
              </a:rPr>
              <a:t>can start in any or all territories innervated by sensory neurons, particularly in the face, scalp, oral mucosa, trunk, and proximal limbs</a:t>
            </a:r>
          </a:p>
          <a:p>
            <a:endParaRPr lang="en-IN" i="1" dirty="0" smtClean="0">
              <a:solidFill>
                <a:srgbClr val="FF0000"/>
              </a:solidFill>
            </a:endParaRPr>
          </a:p>
          <a:p>
            <a:endParaRPr lang="en-IN" i="1" dirty="0">
              <a:solidFill>
                <a:srgbClr val="FF0000"/>
              </a:solidFill>
            </a:endParaRPr>
          </a:p>
          <a:p>
            <a:r>
              <a:rPr lang="en-IN" dirty="0"/>
              <a:t>S</a:t>
            </a:r>
            <a:r>
              <a:rPr lang="en-IN" dirty="0" smtClean="0"/>
              <a:t>ensory </a:t>
            </a:r>
            <a:r>
              <a:rPr lang="en-IN" dirty="0" err="1" smtClean="0"/>
              <a:t>ganglionopathies</a:t>
            </a:r>
            <a:r>
              <a:rPr lang="en-IN" dirty="0" smtClean="0"/>
              <a:t> affect the neurons of large nerve </a:t>
            </a:r>
            <a:r>
              <a:rPr lang="en-IN" dirty="0" err="1" smtClean="0"/>
              <a:t>fibers</a:t>
            </a:r>
            <a:r>
              <a:rPr lang="en-IN" dirty="0" smtClean="0"/>
              <a:t> and, correspondingly, are associated with loss of touch, vibratory perception, and proprioception; </a:t>
            </a:r>
          </a:p>
          <a:p>
            <a:endParaRPr lang="en-IN" dirty="0"/>
          </a:p>
          <a:p>
            <a:r>
              <a:rPr lang="en-IN" dirty="0" err="1" smtClean="0"/>
              <a:t>Pseudoathetoid</a:t>
            </a:r>
            <a:r>
              <a:rPr lang="en-IN" dirty="0" smtClean="0"/>
              <a:t> posturing that represents a search for position in space; Romberg’s sign; and loss of tendon reflexes</a:t>
            </a:r>
            <a:endParaRPr lang="en-IN" i="1" dirty="0">
              <a:solidFill>
                <a:srgbClr val="FF0000"/>
              </a:solidFill>
            </a:endParaRPr>
          </a:p>
          <a:p>
            <a:endParaRPr lang="en-IN" i="1" dirty="0"/>
          </a:p>
        </p:txBody>
      </p:sp>
    </p:spTree>
    <p:extLst>
      <p:ext uri="{BB962C8B-B14F-4D97-AF65-F5344CB8AC3E}">
        <p14:creationId xmlns:p14="http://schemas.microsoft.com/office/powerpoint/2010/main" val="422302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endParaRPr lang="en-IN" dirty="0"/>
          </a:p>
          <a:p>
            <a:r>
              <a:rPr lang="en-IN" dirty="0" err="1" smtClean="0"/>
              <a:t>Ganglionopathies</a:t>
            </a:r>
            <a:r>
              <a:rPr lang="en-IN" dirty="0" smtClean="0"/>
              <a:t> affect only the neurons of small sensory </a:t>
            </a:r>
            <a:r>
              <a:rPr lang="en-IN" dirty="0" err="1" smtClean="0"/>
              <a:t>fibers</a:t>
            </a:r>
            <a:r>
              <a:rPr lang="en-IN" dirty="0" smtClean="0"/>
              <a:t>, resulting in burning, and stabbing pains.</a:t>
            </a:r>
            <a:endParaRPr lang="en-IN" dirty="0"/>
          </a:p>
          <a:p>
            <a:endParaRPr lang="en-IN" dirty="0" smtClean="0"/>
          </a:p>
          <a:p>
            <a:r>
              <a:rPr lang="en-IN" dirty="0" smtClean="0"/>
              <a:t>Disease processes that affect the sensory ganglia often also damage the autonomic ganglia, </a:t>
            </a:r>
            <a:r>
              <a:rPr lang="en-IN" i="1" dirty="0" smtClean="0">
                <a:solidFill>
                  <a:srgbClr val="C00000"/>
                </a:solidFill>
              </a:rPr>
              <a:t>so patients with sensory </a:t>
            </a:r>
            <a:r>
              <a:rPr lang="en-IN" i="1" dirty="0" err="1" smtClean="0">
                <a:solidFill>
                  <a:srgbClr val="C00000"/>
                </a:solidFill>
              </a:rPr>
              <a:t>ganglionopathies</a:t>
            </a:r>
            <a:r>
              <a:rPr lang="en-IN" i="1" dirty="0" smtClean="0">
                <a:solidFill>
                  <a:srgbClr val="C00000"/>
                </a:solidFill>
              </a:rPr>
              <a:t> may also have </a:t>
            </a:r>
            <a:r>
              <a:rPr lang="en-IN" i="1" dirty="0" err="1" smtClean="0">
                <a:solidFill>
                  <a:srgbClr val="C00000"/>
                </a:solidFill>
              </a:rPr>
              <a:t>dysautonomia</a:t>
            </a:r>
            <a:r>
              <a:rPr lang="en-IN" i="1" dirty="0" smtClean="0">
                <a:solidFill>
                  <a:srgbClr val="C00000"/>
                </a:solidFill>
              </a:rPr>
              <a:t> (e.g., orthostatic hypotension, cardiac arrhythmia, gastric </a:t>
            </a:r>
            <a:r>
              <a:rPr lang="en-IN" i="1" dirty="0" err="1" smtClean="0">
                <a:solidFill>
                  <a:srgbClr val="C00000"/>
                </a:solidFill>
              </a:rPr>
              <a:t>dysmotility</a:t>
            </a:r>
            <a:r>
              <a:rPr lang="en-IN" i="1" dirty="0" smtClean="0">
                <a:solidFill>
                  <a:srgbClr val="C00000"/>
                </a:solidFill>
              </a:rPr>
              <a:t>, and sweating disturbances</a:t>
            </a:r>
            <a:r>
              <a:rPr lang="en-IN" dirty="0" smtClean="0"/>
              <a:t>)</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572" y="0"/>
            <a:ext cx="5579679" cy="2789840"/>
          </a:xfrm>
          <a:prstGeom prst="rect">
            <a:avLst/>
          </a:prstGeom>
        </p:spPr>
      </p:pic>
    </p:spTree>
    <p:extLst>
      <p:ext uri="{BB962C8B-B14F-4D97-AF65-F5344CB8AC3E}">
        <p14:creationId xmlns:p14="http://schemas.microsoft.com/office/powerpoint/2010/main" val="3119293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2107474" y="866408"/>
            <a:ext cx="7411879" cy="6115200"/>
          </a:xfrm>
          <a:prstGeom prst="rect">
            <a:avLst/>
          </a:prstGeom>
        </p:spPr>
      </p:pic>
    </p:spTree>
    <p:extLst>
      <p:ext uri="{BB962C8B-B14F-4D97-AF65-F5344CB8AC3E}">
        <p14:creationId xmlns:p14="http://schemas.microsoft.com/office/powerpoint/2010/main" val="3338940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nSpc>
                <a:spcPct val="200000"/>
              </a:lnSpc>
            </a:pPr>
            <a:r>
              <a:rPr lang="en-IN" dirty="0" smtClean="0"/>
              <a:t>Most cases evolve over a period of days or weeks — more rapidly than typical peripheral neuropathies — and tend to become severe, affecting tactile sensibility to a degree that, for example, precludes a normal swallowing reflex because of loss of pharyngeal sensation. </a:t>
            </a:r>
          </a:p>
          <a:p>
            <a:pPr>
              <a:lnSpc>
                <a:spcPct val="200000"/>
              </a:lnSpc>
            </a:pPr>
            <a:endParaRPr lang="en-IN" dirty="0"/>
          </a:p>
          <a:p>
            <a:pPr>
              <a:lnSpc>
                <a:spcPct val="200000"/>
              </a:lnSpc>
            </a:pPr>
            <a:endParaRPr lang="en-IN" dirty="0" smtClean="0"/>
          </a:p>
        </p:txBody>
      </p:sp>
    </p:spTree>
    <p:extLst>
      <p:ext uri="{BB962C8B-B14F-4D97-AF65-F5344CB8AC3E}">
        <p14:creationId xmlns:p14="http://schemas.microsoft.com/office/powerpoint/2010/main" val="1386810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smtClean="0"/>
              <a:t>The most common malignant process associated with sensory </a:t>
            </a:r>
            <a:r>
              <a:rPr lang="en-IN" dirty="0" err="1" smtClean="0"/>
              <a:t>ganglionopathy</a:t>
            </a:r>
            <a:r>
              <a:rPr lang="en-IN" dirty="0" smtClean="0"/>
              <a:t> is small-cell lung carcinoma</a:t>
            </a:r>
          </a:p>
          <a:p>
            <a:endParaRPr lang="en-IN" dirty="0" smtClean="0"/>
          </a:p>
          <a:p>
            <a:r>
              <a:rPr lang="en-IN" dirty="0" smtClean="0"/>
              <a:t>But the syndrome has also been associated with breast, ovarian, </a:t>
            </a:r>
            <a:r>
              <a:rPr lang="en-IN" i="1" dirty="0" smtClean="0">
                <a:solidFill>
                  <a:srgbClr val="FF0000"/>
                </a:solidFill>
              </a:rPr>
              <a:t>prostate, colon, and gastric cancers, lymphoma, neuroendocrine </a:t>
            </a:r>
            <a:r>
              <a:rPr lang="en-IN" i="1" dirty="0" err="1" smtClean="0">
                <a:solidFill>
                  <a:srgbClr val="FF0000"/>
                </a:solidFill>
              </a:rPr>
              <a:t>tumors</a:t>
            </a:r>
            <a:r>
              <a:rPr lang="en-IN" dirty="0" smtClean="0"/>
              <a:t>, and other cancers.</a:t>
            </a:r>
          </a:p>
          <a:p>
            <a:endParaRPr lang="en-IN" dirty="0"/>
          </a:p>
          <a:p>
            <a:r>
              <a:rPr lang="en-IN" dirty="0" smtClean="0"/>
              <a:t> Sensory symptoms can be acute or insidious and precede the diagnosis of cancer by weeks or months. </a:t>
            </a:r>
            <a:endParaRPr lang="en-IN" dirty="0"/>
          </a:p>
        </p:txBody>
      </p:sp>
    </p:spTree>
    <p:extLst>
      <p:ext uri="{BB962C8B-B14F-4D97-AF65-F5344CB8AC3E}">
        <p14:creationId xmlns:p14="http://schemas.microsoft.com/office/powerpoint/2010/main" val="2729407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err="1" smtClean="0"/>
              <a:t>Antineuronal</a:t>
            </a:r>
            <a:r>
              <a:rPr lang="en-IN" dirty="0" smtClean="0"/>
              <a:t> autoantibodies directed against a 35-to-40-kD protein or complex of proteins</a:t>
            </a:r>
          </a:p>
          <a:p>
            <a:r>
              <a:rPr lang="en-IN" dirty="0" smtClean="0"/>
              <a:t>1) the Hu antigen, </a:t>
            </a:r>
          </a:p>
          <a:p>
            <a:r>
              <a:rPr lang="en-IN" dirty="0" smtClean="0"/>
              <a:t>2)anti–</a:t>
            </a:r>
            <a:r>
              <a:rPr lang="en-IN" dirty="0" err="1" smtClean="0"/>
              <a:t>collapsin</a:t>
            </a:r>
            <a:r>
              <a:rPr lang="en-IN" dirty="0" smtClean="0"/>
              <a:t> response mediator protein 5 (CRMP5) antibody, </a:t>
            </a:r>
          </a:p>
          <a:p>
            <a:r>
              <a:rPr lang="en-IN" dirty="0" smtClean="0"/>
              <a:t>3) </a:t>
            </a:r>
            <a:r>
              <a:rPr lang="en-IN" dirty="0" err="1" smtClean="0"/>
              <a:t>amphiphysin</a:t>
            </a:r>
            <a:r>
              <a:rPr lang="en-IN" dirty="0" smtClean="0"/>
              <a:t> are found in serum or cerebrospinal fluid (CSF) from most patients with paraneoplastic sensory </a:t>
            </a:r>
            <a:r>
              <a:rPr lang="en-IN" dirty="0" err="1" smtClean="0"/>
              <a:t>ganglionopathy</a:t>
            </a:r>
            <a:r>
              <a:rPr lang="en-IN" dirty="0" smtClean="0"/>
              <a:t>.</a:t>
            </a:r>
          </a:p>
          <a:p>
            <a:r>
              <a:rPr lang="en-IN" dirty="0" smtClean="0"/>
              <a:t>Autopsy studies have shown inflammation and loss of ganglion cells in the dorsal root ganglia (Fig. 1A) and </a:t>
            </a:r>
            <a:r>
              <a:rPr lang="en-IN" dirty="0" err="1" smtClean="0"/>
              <a:t>wallerian</a:t>
            </a:r>
            <a:r>
              <a:rPr lang="en-IN" dirty="0" smtClean="0"/>
              <a:t> degeneration of the posterior columns in the spinal cord.</a:t>
            </a:r>
            <a:endParaRPr lang="en-IN" dirty="0"/>
          </a:p>
        </p:txBody>
      </p:sp>
    </p:spTree>
    <p:extLst>
      <p:ext uri="{BB962C8B-B14F-4D97-AF65-F5344CB8AC3E}">
        <p14:creationId xmlns:p14="http://schemas.microsoft.com/office/powerpoint/2010/main" val="1136258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791898" y="104503"/>
            <a:ext cx="7029885" cy="6490471"/>
          </a:xfrm>
          <a:prstGeom prst="rect">
            <a:avLst/>
          </a:prstGeom>
        </p:spPr>
      </p:pic>
    </p:spTree>
    <p:extLst>
      <p:ext uri="{BB962C8B-B14F-4D97-AF65-F5344CB8AC3E}">
        <p14:creationId xmlns:p14="http://schemas.microsoft.com/office/powerpoint/2010/main" val="1699890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IN" dirty="0" smtClean="0"/>
              <a:t>Polyneuropathies occur in 5 to 15% of patients with </a:t>
            </a:r>
            <a:r>
              <a:rPr lang="en-IN" dirty="0" err="1" smtClean="0"/>
              <a:t>Sjögren’s</a:t>
            </a:r>
            <a:r>
              <a:rPr lang="en-IN" dirty="0" smtClean="0"/>
              <a:t> syndrome, of which approximately 40% are large-</a:t>
            </a:r>
            <a:r>
              <a:rPr lang="en-IN" dirty="0" err="1" smtClean="0"/>
              <a:t>fiber</a:t>
            </a:r>
            <a:r>
              <a:rPr lang="en-IN" dirty="0" smtClean="0"/>
              <a:t> sensory </a:t>
            </a:r>
            <a:r>
              <a:rPr lang="en-IN" dirty="0" err="1" smtClean="0"/>
              <a:t>ganglionopathies</a:t>
            </a:r>
            <a:r>
              <a:rPr lang="en-IN" dirty="0" smtClean="0"/>
              <a:t> and 20% are small-</a:t>
            </a:r>
            <a:r>
              <a:rPr lang="en-IN" dirty="0" err="1" smtClean="0"/>
              <a:t>fiber</a:t>
            </a:r>
            <a:r>
              <a:rPr lang="en-IN" dirty="0" smtClean="0"/>
              <a:t> sensory neuropathies or </a:t>
            </a:r>
            <a:r>
              <a:rPr lang="en-IN" dirty="0" err="1" smtClean="0"/>
              <a:t>ganglionopathies</a:t>
            </a:r>
            <a:r>
              <a:rPr lang="en-IN" dirty="0" smtClean="0"/>
              <a:t>.</a:t>
            </a:r>
          </a:p>
          <a:p>
            <a:endParaRPr lang="en-IN" dirty="0" smtClean="0"/>
          </a:p>
          <a:p>
            <a:r>
              <a:rPr lang="en-IN" dirty="0" smtClean="0"/>
              <a:t>Symptoms may involve the arms more than the legs and may be asymmetric at the start but usually become generalized.</a:t>
            </a:r>
          </a:p>
          <a:p>
            <a:endParaRPr lang="en-IN" dirty="0"/>
          </a:p>
          <a:p>
            <a:r>
              <a:rPr lang="en-IN" dirty="0" smtClean="0"/>
              <a:t> Facial and perioral numbness from involvement of the trigeminal ganglia is common</a:t>
            </a:r>
            <a:endParaRPr lang="en-IN" dirty="0"/>
          </a:p>
        </p:txBody>
      </p:sp>
    </p:spTree>
    <p:extLst>
      <p:ext uri="{BB962C8B-B14F-4D97-AF65-F5344CB8AC3E}">
        <p14:creationId xmlns:p14="http://schemas.microsoft.com/office/powerpoint/2010/main" val="31566270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OTHER CAUSES</a:t>
            </a:r>
            <a:endParaRPr lang="en-IN" dirty="0"/>
          </a:p>
        </p:txBody>
      </p:sp>
      <p:sp>
        <p:nvSpPr>
          <p:cNvPr id="3" name="Content Placeholder 2"/>
          <p:cNvSpPr>
            <a:spLocks noGrp="1"/>
          </p:cNvSpPr>
          <p:nvPr>
            <p:ph idx="1"/>
          </p:nvPr>
        </p:nvSpPr>
        <p:spPr/>
        <p:txBody>
          <a:bodyPr/>
          <a:lstStyle/>
          <a:p>
            <a:r>
              <a:rPr lang="en-IN" dirty="0" smtClean="0"/>
              <a:t>1)</a:t>
            </a:r>
            <a:r>
              <a:rPr lang="en-IN" dirty="0" err="1" smtClean="0"/>
              <a:t>Ganglionitis</a:t>
            </a:r>
            <a:r>
              <a:rPr lang="en-IN" dirty="0" smtClean="0"/>
              <a:t>-human T-</a:t>
            </a:r>
            <a:r>
              <a:rPr lang="en-IN" dirty="0" err="1" smtClean="0"/>
              <a:t>lymphotropic</a:t>
            </a:r>
            <a:r>
              <a:rPr lang="en-IN" dirty="0" smtClean="0"/>
              <a:t> virus type 1, enterovirus, </a:t>
            </a:r>
            <a:r>
              <a:rPr lang="en-IN" dirty="0" err="1" smtClean="0"/>
              <a:t>Zika</a:t>
            </a:r>
            <a:r>
              <a:rPr lang="en-IN" dirty="0" smtClean="0"/>
              <a:t> virus, and Epstein–Barr virus infections and leprosy.</a:t>
            </a:r>
          </a:p>
          <a:p>
            <a:endParaRPr lang="en-IN" dirty="0" smtClean="0"/>
          </a:p>
          <a:p>
            <a:r>
              <a:rPr lang="en-IN" dirty="0" smtClean="0"/>
              <a:t>2)Platinum compounds-Cisplatin, carboplatin, and </a:t>
            </a:r>
            <a:r>
              <a:rPr lang="en-IN" dirty="0" err="1" smtClean="0"/>
              <a:t>oxaliplatin</a:t>
            </a:r>
            <a:r>
              <a:rPr lang="en-IN" dirty="0" smtClean="0"/>
              <a:t> in large cumulative doses cause sensory </a:t>
            </a:r>
            <a:r>
              <a:rPr lang="en-IN" dirty="0" err="1" smtClean="0"/>
              <a:t>ganglionopathy</a:t>
            </a:r>
            <a:endParaRPr lang="en-IN" dirty="0"/>
          </a:p>
          <a:p>
            <a:endParaRPr lang="en-IN" dirty="0" smtClean="0"/>
          </a:p>
          <a:p>
            <a:r>
              <a:rPr lang="en-IN" dirty="0" smtClean="0"/>
              <a:t>3)Pyridoxine excess: &gt;2g/ day</a:t>
            </a:r>
            <a:endParaRPr lang="en-IN" dirty="0"/>
          </a:p>
          <a:p>
            <a:pPr marL="0" indent="0">
              <a:buNone/>
            </a:pPr>
            <a:endParaRPr lang="en-IN" dirty="0" smtClean="0"/>
          </a:p>
          <a:p>
            <a:r>
              <a:rPr lang="en-IN" dirty="0" smtClean="0"/>
              <a:t>4)Idiopathic sensory </a:t>
            </a:r>
            <a:r>
              <a:rPr lang="en-IN" dirty="0" err="1" smtClean="0"/>
              <a:t>ganglionopathy</a:t>
            </a:r>
            <a:endParaRPr lang="en-IN" dirty="0"/>
          </a:p>
          <a:p>
            <a:endParaRPr lang="en-IN" dirty="0"/>
          </a:p>
        </p:txBody>
      </p:sp>
    </p:spTree>
    <p:extLst>
      <p:ext uri="{BB962C8B-B14F-4D97-AF65-F5344CB8AC3E}">
        <p14:creationId xmlns:p14="http://schemas.microsoft.com/office/powerpoint/2010/main" val="420790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175658" y="123370"/>
            <a:ext cx="8540307" cy="6262893"/>
          </a:xfrm>
          <a:prstGeom prst="rect">
            <a:avLst/>
          </a:prstGeom>
        </p:spPr>
      </p:pic>
    </p:spTree>
    <p:extLst>
      <p:ext uri="{BB962C8B-B14F-4D97-AF65-F5344CB8AC3E}">
        <p14:creationId xmlns:p14="http://schemas.microsoft.com/office/powerpoint/2010/main" val="414447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CSF EXAMINATION</a:t>
            </a:r>
            <a:endParaRPr lang="en-IN" dirty="0"/>
          </a:p>
        </p:txBody>
      </p:sp>
      <p:sp>
        <p:nvSpPr>
          <p:cNvPr id="3" name="Content Placeholder 2"/>
          <p:cNvSpPr>
            <a:spLocks noGrp="1"/>
          </p:cNvSpPr>
          <p:nvPr>
            <p:ph idx="1"/>
          </p:nvPr>
        </p:nvSpPr>
        <p:spPr/>
        <p:txBody>
          <a:bodyPr/>
          <a:lstStyle/>
          <a:p>
            <a:r>
              <a:rPr lang="en-IN" dirty="0" smtClean="0"/>
              <a:t>. CSF examination in patients with sensory </a:t>
            </a:r>
            <a:r>
              <a:rPr lang="en-IN" dirty="0" err="1" smtClean="0"/>
              <a:t>ganglionopathy</a:t>
            </a:r>
            <a:r>
              <a:rPr lang="en-IN" dirty="0" smtClean="0"/>
              <a:t> may show elevated protein levels, mild </a:t>
            </a:r>
            <a:r>
              <a:rPr lang="en-IN" dirty="0" err="1" smtClean="0"/>
              <a:t>pleocytosis</a:t>
            </a:r>
            <a:r>
              <a:rPr lang="en-IN" dirty="0" smtClean="0"/>
              <a:t>, or </a:t>
            </a:r>
            <a:r>
              <a:rPr lang="en-IN" dirty="0" err="1" smtClean="0"/>
              <a:t>oligoclonal</a:t>
            </a:r>
            <a:r>
              <a:rPr lang="en-IN" dirty="0" smtClean="0"/>
              <a:t> bands, but these findings are neither sensitive nor specific, and the CSF examination is often normal</a:t>
            </a:r>
            <a:endParaRPr lang="en-IN" dirty="0"/>
          </a:p>
        </p:txBody>
      </p:sp>
    </p:spTree>
    <p:extLst>
      <p:ext uri="{BB962C8B-B14F-4D97-AF65-F5344CB8AC3E}">
        <p14:creationId xmlns:p14="http://schemas.microsoft.com/office/powerpoint/2010/main" val="3984177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ELECTROPHYSIOLOGY IN GANGLIONOPATHY</a:t>
            </a:r>
            <a:endParaRPr lang="en-IN" dirty="0"/>
          </a:p>
        </p:txBody>
      </p:sp>
      <p:sp>
        <p:nvSpPr>
          <p:cNvPr id="3" name="Content Placeholder 2"/>
          <p:cNvSpPr>
            <a:spLocks noGrp="1"/>
          </p:cNvSpPr>
          <p:nvPr>
            <p:ph idx="1"/>
          </p:nvPr>
        </p:nvSpPr>
        <p:spPr/>
        <p:txBody>
          <a:bodyPr/>
          <a:lstStyle/>
          <a:p>
            <a:r>
              <a:rPr lang="en-IN" dirty="0" smtClean="0"/>
              <a:t>Sensory-nerve conduction studies in the common large-</a:t>
            </a:r>
            <a:r>
              <a:rPr lang="en-IN" dirty="0" err="1" smtClean="0"/>
              <a:t>fiber</a:t>
            </a:r>
            <a:r>
              <a:rPr lang="en-IN" dirty="0" smtClean="0"/>
              <a:t> sensory </a:t>
            </a:r>
            <a:r>
              <a:rPr lang="en-IN" dirty="0" err="1" smtClean="0"/>
              <a:t>ganglionopathies</a:t>
            </a:r>
            <a:r>
              <a:rPr lang="en-IN" dirty="0" smtClean="0"/>
              <a:t> </a:t>
            </a:r>
            <a:r>
              <a:rPr lang="en-IN" i="1" dirty="0" smtClean="0">
                <a:solidFill>
                  <a:srgbClr val="FF0000"/>
                </a:solidFill>
              </a:rPr>
              <a:t>show reduced amplitudes of sensory nerve action potentials (SNAPs) with relative sparing of sensory latencies and conduction velocities</a:t>
            </a:r>
            <a:r>
              <a:rPr lang="en-IN" dirty="0" smtClean="0"/>
              <a:t>.</a:t>
            </a:r>
          </a:p>
          <a:p>
            <a:endParaRPr lang="en-IN" dirty="0"/>
          </a:p>
          <a:p>
            <a:endParaRPr lang="en-IN" dirty="0" smtClean="0"/>
          </a:p>
          <a:p>
            <a:r>
              <a:rPr lang="en-IN" dirty="0" smtClean="0"/>
              <a:t>Results of motor-nerve conduction studies and needle </a:t>
            </a:r>
            <a:r>
              <a:rPr lang="en-IN" dirty="0" err="1" smtClean="0"/>
              <a:t>electromyographic</a:t>
            </a:r>
            <a:r>
              <a:rPr lang="en-IN" dirty="0" smtClean="0"/>
              <a:t> studies are usually normal.</a:t>
            </a:r>
            <a:endParaRPr lang="en-IN" dirty="0"/>
          </a:p>
        </p:txBody>
      </p:sp>
    </p:spTree>
    <p:extLst>
      <p:ext uri="{BB962C8B-B14F-4D97-AF65-F5344CB8AC3E}">
        <p14:creationId xmlns:p14="http://schemas.microsoft.com/office/powerpoint/2010/main" val="2573365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lnSpc>
                <a:spcPct val="200000"/>
              </a:lnSpc>
            </a:pPr>
            <a:r>
              <a:rPr lang="en-IN" dirty="0" smtClean="0"/>
              <a:t>When the SNAPs in the arms (e.g., radial, median, or ulnar) or the blink reflex (assessing trigeminal sensory ganglion) are affected but those in the lower legs (sural and superficial peroneal) are normal, the findings support a pattern of involvement that is not nerve-length– dependent and is characteristic of a sensory </a:t>
            </a:r>
            <a:r>
              <a:rPr lang="en-IN" dirty="0" err="1" smtClean="0"/>
              <a:t>ganglionopathy</a:t>
            </a:r>
            <a:endParaRPr lang="en-IN" dirty="0"/>
          </a:p>
        </p:txBody>
      </p:sp>
    </p:spTree>
    <p:extLst>
      <p:ext uri="{BB962C8B-B14F-4D97-AF65-F5344CB8AC3E}">
        <p14:creationId xmlns:p14="http://schemas.microsoft.com/office/powerpoint/2010/main" val="1588473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Small fibre sensory </a:t>
            </a:r>
            <a:r>
              <a:rPr lang="en-IN" dirty="0" err="1" smtClean="0"/>
              <a:t>ganglionopathy</a:t>
            </a:r>
            <a:endParaRPr lang="en-IN" dirty="0"/>
          </a:p>
        </p:txBody>
      </p:sp>
      <p:sp>
        <p:nvSpPr>
          <p:cNvPr id="3" name="Content Placeholder 2"/>
          <p:cNvSpPr>
            <a:spLocks noGrp="1"/>
          </p:cNvSpPr>
          <p:nvPr>
            <p:ph idx="1"/>
          </p:nvPr>
        </p:nvSpPr>
        <p:spPr/>
        <p:txBody>
          <a:bodyPr/>
          <a:lstStyle/>
          <a:p>
            <a:r>
              <a:rPr lang="en-IN" dirty="0" smtClean="0"/>
              <a:t>In such patients, autonomic testing may show abnormalities in </a:t>
            </a:r>
            <a:r>
              <a:rPr lang="en-IN" dirty="0" err="1" smtClean="0"/>
              <a:t>sudomotor</a:t>
            </a:r>
            <a:r>
              <a:rPr lang="en-IN" dirty="0" smtClean="0"/>
              <a:t> function, as well as abnormal heart-rate and blood-pressure responses during the Valsalva </a:t>
            </a:r>
            <a:r>
              <a:rPr lang="en-IN" dirty="0" err="1" smtClean="0"/>
              <a:t>maneuver</a:t>
            </a:r>
            <a:r>
              <a:rPr lang="en-IN" dirty="0" smtClean="0"/>
              <a:t> and heart-rate variability with deep breathing.</a:t>
            </a:r>
          </a:p>
          <a:p>
            <a:endParaRPr lang="en-IN" dirty="0"/>
          </a:p>
          <a:p>
            <a:endParaRPr lang="en-IN" dirty="0"/>
          </a:p>
        </p:txBody>
      </p:sp>
    </p:spTree>
    <p:extLst>
      <p:ext uri="{BB962C8B-B14F-4D97-AF65-F5344CB8AC3E}">
        <p14:creationId xmlns:p14="http://schemas.microsoft.com/office/powerpoint/2010/main" val="14225658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Magnetic resonance imaging may show swelling, increased signal on T2-weighted images, or enhancement in the dorsal root ganglia, as well as degeneration of the posterior columns in the spinal cord.</a:t>
            </a:r>
          </a:p>
          <a:p>
            <a:endParaRPr lang="en-IN" dirty="0"/>
          </a:p>
          <a:p>
            <a:r>
              <a:rPr lang="en-IN" dirty="0" smtClean="0"/>
              <a:t>Sensory-nerve biopsy may reveal a preferential loss of large myelinated </a:t>
            </a:r>
            <a:r>
              <a:rPr lang="en-IN" dirty="0" err="1" smtClean="0"/>
              <a:t>fibers</a:t>
            </a:r>
            <a:r>
              <a:rPr lang="en-IN" dirty="0" smtClean="0"/>
              <a:t> and an absence of clusters of small regenerating </a:t>
            </a:r>
            <a:r>
              <a:rPr lang="en-IN" dirty="0" err="1" smtClean="0"/>
              <a:t>fibers</a:t>
            </a:r>
            <a:r>
              <a:rPr lang="en-IN" dirty="0" smtClean="0"/>
              <a:t> — </a:t>
            </a:r>
            <a:r>
              <a:rPr lang="en-IN" i="1" dirty="0" smtClean="0">
                <a:solidFill>
                  <a:srgbClr val="FF0000"/>
                </a:solidFill>
              </a:rPr>
              <a:t>a feature that may help distinguish </a:t>
            </a:r>
            <a:r>
              <a:rPr lang="en-IN" i="1" dirty="0" err="1" smtClean="0">
                <a:solidFill>
                  <a:srgbClr val="FF0000"/>
                </a:solidFill>
              </a:rPr>
              <a:t>neuronopathy</a:t>
            </a:r>
            <a:r>
              <a:rPr lang="en-IN" i="1" dirty="0" smtClean="0">
                <a:solidFill>
                  <a:srgbClr val="FF0000"/>
                </a:solidFill>
              </a:rPr>
              <a:t> from axonal neuropathy. (Once the cell body is dead, axons cannot regenerate.) </a:t>
            </a:r>
            <a:endParaRPr lang="en-IN" i="1" dirty="0">
              <a:solidFill>
                <a:srgbClr val="FF0000"/>
              </a:solidFill>
            </a:endParaRPr>
          </a:p>
        </p:txBody>
      </p:sp>
    </p:spTree>
    <p:extLst>
      <p:ext uri="{BB962C8B-B14F-4D97-AF65-F5344CB8AC3E}">
        <p14:creationId xmlns:p14="http://schemas.microsoft.com/office/powerpoint/2010/main" val="6569965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TREATMENT OF SENSORY GANGLIONOPATHIES</a:t>
            </a:r>
            <a:endParaRPr lang="en-IN" dirty="0"/>
          </a:p>
        </p:txBody>
      </p:sp>
      <p:sp>
        <p:nvSpPr>
          <p:cNvPr id="3" name="Content Placeholder 2"/>
          <p:cNvSpPr>
            <a:spLocks noGrp="1"/>
          </p:cNvSpPr>
          <p:nvPr>
            <p:ph idx="1"/>
          </p:nvPr>
        </p:nvSpPr>
        <p:spPr/>
        <p:txBody>
          <a:bodyPr/>
          <a:lstStyle/>
          <a:p>
            <a:pPr>
              <a:lnSpc>
                <a:spcPct val="150000"/>
              </a:lnSpc>
            </a:pPr>
            <a:r>
              <a:rPr lang="en-IN" dirty="0" smtClean="0"/>
              <a:t>A variety of immunotherapies (e.g., glucocorticoids, immunosuppressive agents, plasma exchange, intravenous immune globulin, and rituximab) have been tried in different forms of paraneoplastic and other immune-mediated sensory </a:t>
            </a:r>
            <a:r>
              <a:rPr lang="en-IN" dirty="0" err="1" smtClean="0"/>
              <a:t>ganglionopathies</a:t>
            </a:r>
            <a:r>
              <a:rPr lang="en-IN" dirty="0" smtClean="0"/>
              <a:t> .</a:t>
            </a:r>
            <a:endParaRPr lang="en-IN" dirty="0"/>
          </a:p>
        </p:txBody>
      </p:sp>
    </p:spTree>
    <p:extLst>
      <p:ext uri="{BB962C8B-B14F-4D97-AF65-F5344CB8AC3E}">
        <p14:creationId xmlns:p14="http://schemas.microsoft.com/office/powerpoint/2010/main" val="3747515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mtClean="0"/>
              <a:t>Treating </a:t>
            </a:r>
            <a:r>
              <a:rPr lang="en-IN" dirty="0" smtClean="0"/>
              <a:t>an underlying cancer usually fails to lead to remission of the </a:t>
            </a:r>
            <a:r>
              <a:rPr lang="en-IN" dirty="0" err="1" smtClean="0"/>
              <a:t>ganglionopathy</a:t>
            </a:r>
            <a:r>
              <a:rPr lang="en-IN" dirty="0" smtClean="0"/>
              <a:t>, but exceptions occur.</a:t>
            </a:r>
          </a:p>
          <a:p>
            <a:endParaRPr lang="en-IN" dirty="0"/>
          </a:p>
          <a:p>
            <a:r>
              <a:rPr lang="en-IN" dirty="0" smtClean="0"/>
              <a:t>Immunotherapy occasionally halts disease progression, and some form of immunotherapy may be undertaken if the neurologic syndrome is progressive and has a duration of days or weeks</a:t>
            </a:r>
            <a:endParaRPr lang="en-IN" dirty="0"/>
          </a:p>
        </p:txBody>
      </p:sp>
    </p:spTree>
    <p:extLst>
      <p:ext uri="{BB962C8B-B14F-4D97-AF65-F5344CB8AC3E}">
        <p14:creationId xmlns:p14="http://schemas.microsoft.com/office/powerpoint/2010/main" val="1390817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3600" dirty="0" smtClean="0"/>
              <a:t>THANK YOU</a:t>
            </a:r>
            <a:endParaRPr lang="en-IN" sz="3600" dirty="0"/>
          </a:p>
        </p:txBody>
      </p:sp>
    </p:spTree>
    <p:extLst>
      <p:ext uri="{BB962C8B-B14F-4D97-AF65-F5344CB8AC3E}">
        <p14:creationId xmlns:p14="http://schemas.microsoft.com/office/powerpoint/2010/main" val="6758523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1084</TotalTime>
  <Words>948</Words>
  <Application>Microsoft Office PowerPoint</Application>
  <PresentationFormat>Widescreen</PresentationFormat>
  <Paragraphs>67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SENSORY GANGLIONOPATHY REVIEW ARTICLE, NEJM</vt:lpstr>
      <vt:lpstr>PowerPoint Presentation</vt:lpstr>
      <vt:lpstr>PowerPoint Presentation</vt:lpstr>
      <vt:lpstr>CLINICAL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CAUSES</vt:lpstr>
      <vt:lpstr>PowerPoint Presentation</vt:lpstr>
      <vt:lpstr>CSF EXAMINATION</vt:lpstr>
      <vt:lpstr>ELECTROPHYSIOLOGY IN GANGLIONOPATHY</vt:lpstr>
      <vt:lpstr>PowerPoint Presentation</vt:lpstr>
      <vt:lpstr>Small fibre sensory ganglionopathy</vt:lpstr>
      <vt:lpstr>PowerPoint Presentation</vt:lpstr>
      <vt:lpstr>TREATMENT OF SENSORY GANGLIONOPATHIES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SENSORY GANGLIONOPATHY REVIEW ARTICLE, NEJM, OCTOBER 2021</dc:title>
  <dc:creator>Rohit Ram Kumar</dc:creator>
  <cp:lastModifiedBy>USER</cp:lastModifiedBy>
  <cp:revision>13</cp:revision>
  <dcterms:created xsi:type="dcterms:W3CDTF">2022-03-06T09:23:09Z</dcterms:created>
  <dcterms:modified xsi:type="dcterms:W3CDTF">2023-02-15T02:22:01Z</dcterms:modified>
</cp:coreProperties>
</file>