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7" r:id="rId1"/>
  </p:sldMasterIdLst>
  <p:sldIdLst>
    <p:sldId id="256" r:id="rId2"/>
    <p:sldId id="257" r:id="rId3"/>
    <p:sldId id="283" r:id="rId4"/>
    <p:sldId id="258" r:id="rId5"/>
    <p:sldId id="259" r:id="rId6"/>
    <p:sldId id="260" r:id="rId7"/>
    <p:sldId id="288" r:id="rId8"/>
    <p:sldId id="261" r:id="rId9"/>
    <p:sldId id="287" r:id="rId10"/>
    <p:sldId id="263" r:id="rId11"/>
    <p:sldId id="284" r:id="rId12"/>
    <p:sldId id="285" r:id="rId13"/>
    <p:sldId id="286" r:id="rId14"/>
    <p:sldId id="264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82" r:id="rId24"/>
    <p:sldId id="275" r:id="rId25"/>
    <p:sldId id="276" r:id="rId26"/>
    <p:sldId id="277" r:id="rId27"/>
    <p:sldId id="279" r:id="rId28"/>
    <p:sldId id="278" r:id="rId29"/>
    <p:sldId id="281" r:id="rId30"/>
    <p:sldId id="280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276" y="-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87084" y="69756"/>
            <a:ext cx="12017829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727200" y="3200400"/>
            <a:ext cx="85344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1/24/2023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3909" y="1449304"/>
            <a:ext cx="12028716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83909" y="1396720"/>
            <a:ext cx="12028716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83909" y="2976649"/>
            <a:ext cx="12028716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09600" y="1505931"/>
            <a:ext cx="109728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103632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87084" y="69756"/>
            <a:ext cx="12017829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952501"/>
            <a:ext cx="103632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547938"/>
            <a:ext cx="103632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6800" y="6172200"/>
            <a:ext cx="53340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 flipV="1">
            <a:off x="92550" y="2376830"/>
            <a:ext cx="1201802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2195" y="2341476"/>
            <a:ext cx="12018375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91075" y="2468880"/>
            <a:ext cx="12019495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95072" y="6208776"/>
            <a:ext cx="609600" cy="457200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499872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578600" y="1447800"/>
            <a:ext cx="499872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3050"/>
            <a:ext cx="103632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1447800"/>
            <a:ext cx="49784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604000" y="1447800"/>
            <a:ext cx="49784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1219200" y="2247900"/>
            <a:ext cx="49784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6604000" y="2247900"/>
            <a:ext cx="49784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85344" y="69755"/>
            <a:ext cx="12017829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3050"/>
            <a:ext cx="103632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219200" y="1600200"/>
            <a:ext cx="2540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3962400" y="1600200"/>
            <a:ext cx="7620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900550"/>
            <a:ext cx="97536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45825"/>
            <a:ext cx="97536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19200" y="6172200"/>
            <a:ext cx="51816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5072" y="6208776"/>
            <a:ext cx="609600" cy="457200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 flipV="1">
            <a:off x="91076" y="4683555"/>
            <a:ext cx="1200912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91345" y="4650475"/>
            <a:ext cx="12008852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91348" y="4773225"/>
            <a:ext cx="12008849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078" y="66676"/>
            <a:ext cx="12002497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2"/>
            <a:ext cx="268224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274641"/>
            <a:ext cx="7416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85344" y="69755"/>
            <a:ext cx="12017829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103632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219200" y="1447800"/>
            <a:ext cx="103632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229600" y="6191250"/>
            <a:ext cx="33020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1/24/2023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19200" y="6172200"/>
            <a:ext cx="52832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95072" y="6210300"/>
            <a:ext cx="6096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00F2FF5-1250-9E4D-5D00-CDC311D8BB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12820" y="4042923"/>
            <a:ext cx="8689976" cy="1371599"/>
          </a:xfrm>
        </p:spPr>
        <p:txBody>
          <a:bodyPr>
            <a:normAutofit/>
          </a:bodyPr>
          <a:lstStyle/>
          <a:p>
            <a:pPr algn="r"/>
            <a:r>
              <a:rPr lang="en-US" sz="2800" dirty="0" err="1" smtClean="0"/>
              <a:t>Bibymol</a:t>
            </a:r>
            <a:r>
              <a:rPr lang="en-US" sz="2800" dirty="0" smtClean="0"/>
              <a:t> </a:t>
            </a:r>
            <a:r>
              <a:rPr lang="en-US" sz="2800" dirty="0" err="1" smtClean="0"/>
              <a:t>joseph</a:t>
            </a:r>
            <a:endParaRPr lang="en-US" sz="2800" dirty="0" smtClean="0"/>
          </a:p>
          <a:p>
            <a:pPr algn="r"/>
            <a:r>
              <a:rPr lang="en-US" sz="2800" dirty="0" smtClean="0"/>
              <a:t>Junior resident</a:t>
            </a:r>
          </a:p>
          <a:p>
            <a:pPr algn="r"/>
            <a:endParaRPr lang="en-US" sz="11200" dirty="0"/>
          </a:p>
          <a:p>
            <a:pPr algn="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724D573-F5BA-16A8-9AA0-6F881C8562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1461" y="1443478"/>
            <a:ext cx="9080535" cy="2329188"/>
          </a:xfrm>
        </p:spPr>
        <p:txBody>
          <a:bodyPr>
            <a:normAutofit fontScale="90000"/>
          </a:bodyPr>
          <a:lstStyle/>
          <a:p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r>
              <a:rPr lang="en-US" dirty="0"/>
              <a:t>Vasopressor choice and timing in Vasodilatory </a:t>
            </a:r>
            <a:r>
              <a:rPr lang="en-IN" dirty="0"/>
              <a:t>shock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61226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7B5E41BA-2861-F7C4-A062-EC6044DDCC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296" y="585460"/>
            <a:ext cx="9683408" cy="5687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439369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C0A70C92-DE3A-A7E9-A234-A9A17C1EB9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5216" y="751663"/>
            <a:ext cx="8461567" cy="5354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12488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3356C40-248D-B724-B5D3-18D86A197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156" y="253103"/>
            <a:ext cx="8911687" cy="1280890"/>
          </a:xfrm>
        </p:spPr>
        <p:txBody>
          <a:bodyPr/>
          <a:lstStyle/>
          <a:p>
            <a:pPr algn="ctr"/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03A881A-360E-A489-9976-61767F99FE4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104293" y="1533993"/>
            <a:ext cx="8946541" cy="4195481"/>
          </a:xfrm>
        </p:spPr>
        <p:txBody>
          <a:bodyPr>
            <a:normAutofit/>
          </a:bodyPr>
          <a:lstStyle/>
          <a:p>
            <a:r>
              <a:rPr lang="en-US" sz="2800" dirty="0"/>
              <a:t>Most common circulatory shock in ICU patients- vasodilatory shock</a:t>
            </a:r>
          </a:p>
          <a:p>
            <a:r>
              <a:rPr lang="en-US" sz="2800" dirty="0"/>
              <a:t>Sepsis- predominant etiology</a:t>
            </a:r>
          </a:p>
          <a:p>
            <a:r>
              <a:rPr lang="en-US" sz="2800" dirty="0"/>
              <a:t>Medical emergency</a:t>
            </a:r>
          </a:p>
          <a:p>
            <a:r>
              <a:rPr lang="en-US" sz="2800" dirty="0"/>
              <a:t>Reduced systemic vascular resistance and arterial hypotension.</a:t>
            </a:r>
          </a:p>
          <a:p>
            <a:r>
              <a:rPr lang="en-US" sz="2800" dirty="0"/>
              <a:t>Untreated- decreased O2 utilization, anaerobic metabolism, </a:t>
            </a:r>
            <a:r>
              <a:rPr lang="en-IN" sz="2800" dirty="0"/>
              <a:t>multi-organ</a:t>
            </a:r>
            <a:r>
              <a:rPr lang="en-US" sz="2800" dirty="0"/>
              <a:t> failure, death</a:t>
            </a:r>
          </a:p>
        </p:txBody>
      </p:sp>
    </p:spTree>
    <p:extLst>
      <p:ext uri="{BB962C8B-B14F-4D97-AF65-F5344CB8AC3E}">
        <p14:creationId xmlns:p14="http://schemas.microsoft.com/office/powerpoint/2010/main" xmlns="" val="2823633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E2CE82A4-59C9-48E6-2081-C4BB2343E3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5569" y="260828"/>
            <a:ext cx="8220861" cy="633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73094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B7754B9-AB33-4778-8988-F39DFC484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156" y="184822"/>
            <a:ext cx="8911687" cy="1280890"/>
          </a:xfrm>
        </p:spPr>
        <p:txBody>
          <a:bodyPr/>
          <a:lstStyle/>
          <a:p>
            <a:pPr algn="ctr"/>
            <a:r>
              <a:rPr lang="en-US" dirty="0"/>
              <a:t>Balanced vasopressor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697B9BB-5D3D-048A-A12B-C1C9B8F6026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640156" y="1603423"/>
            <a:ext cx="8946541" cy="4195481"/>
          </a:xfrm>
        </p:spPr>
        <p:txBody>
          <a:bodyPr>
            <a:normAutofit/>
          </a:bodyPr>
          <a:lstStyle/>
          <a:p>
            <a:r>
              <a:rPr lang="en-US" sz="3200" dirty="0"/>
              <a:t>Classic approach- catecholamines applied and titrated.</a:t>
            </a:r>
          </a:p>
          <a:p>
            <a:r>
              <a:rPr lang="en-US" sz="3200" dirty="0"/>
              <a:t>Traditionally- initiate noradrenaline, </a:t>
            </a:r>
            <a:r>
              <a:rPr lang="en-US" sz="3200" dirty="0" err="1"/>
              <a:t>uptitrate</a:t>
            </a:r>
            <a:r>
              <a:rPr lang="en-US" sz="3200" dirty="0"/>
              <a:t>, reach refractoriness, then next vasopressor.</a:t>
            </a:r>
          </a:p>
          <a:p>
            <a:r>
              <a:rPr lang="en-US" sz="3200" dirty="0"/>
              <a:t>Delay attaining </a:t>
            </a:r>
            <a:r>
              <a:rPr lang="en-US" sz="3200" dirty="0" smtClean="0"/>
              <a:t>adequate perfusion pressure</a:t>
            </a:r>
            <a:r>
              <a:rPr lang="en-IN" sz="3200" dirty="0" smtClean="0"/>
              <a:t>- </a:t>
            </a:r>
            <a:r>
              <a:rPr lang="en-US" sz="3200" dirty="0"/>
              <a:t>leads to </a:t>
            </a:r>
            <a:r>
              <a:rPr lang="en-IN" sz="3200" dirty="0"/>
              <a:t>multi-organ</a:t>
            </a:r>
            <a:r>
              <a:rPr lang="en-US" sz="3200" dirty="0"/>
              <a:t> failure.</a:t>
            </a:r>
            <a:endParaRPr lang="en-IN" sz="3200" dirty="0"/>
          </a:p>
          <a:p>
            <a:r>
              <a:rPr lang="en-IN" sz="3200" dirty="0"/>
              <a:t>End point of treatment failure- Refractory vasodilatory shock.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37403816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clinically characterized by a lack of sustainable adequate MAP despite increasing doses of a single or multiple </a:t>
            </a:r>
            <a:r>
              <a:rPr lang="en-US" dirty="0" err="1" smtClean="0"/>
              <a:t>vasopressors</a:t>
            </a:r>
            <a:r>
              <a:rPr lang="en-US" dirty="0" smtClean="0"/>
              <a:t> </a:t>
            </a:r>
            <a:r>
              <a:rPr lang="en-US" dirty="0" smtClean="0"/>
              <a:t>. </a:t>
            </a:r>
          </a:p>
          <a:p>
            <a:r>
              <a:rPr lang="en-US" dirty="0" smtClean="0"/>
              <a:t>This </a:t>
            </a:r>
            <a:r>
              <a:rPr lang="en-US" dirty="0" smtClean="0"/>
              <a:t>state is a molecular combination of a complex set of physiological alterations coming together, </a:t>
            </a:r>
          </a:p>
          <a:p>
            <a:r>
              <a:rPr lang="en-US" dirty="0" smtClean="0"/>
              <a:t> </a:t>
            </a:r>
            <a:r>
              <a:rPr lang="en-US" dirty="0" smtClean="0"/>
              <a:t>altered microcirculatory flow</a:t>
            </a:r>
            <a:r>
              <a:rPr lang="en-US" dirty="0" smtClean="0"/>
              <a:t>,</a:t>
            </a:r>
          </a:p>
          <a:p>
            <a:r>
              <a:rPr lang="en-US" dirty="0" smtClean="0"/>
              <a:t> </a:t>
            </a:r>
            <a:r>
              <a:rPr lang="en-US" dirty="0" smtClean="0"/>
              <a:t>membrane </a:t>
            </a:r>
            <a:r>
              <a:rPr lang="en-US" dirty="0" err="1" smtClean="0"/>
              <a:t>hyperpolarization</a:t>
            </a:r>
            <a:r>
              <a:rPr lang="en-US" dirty="0" smtClean="0"/>
              <a:t>,</a:t>
            </a:r>
          </a:p>
          <a:p>
            <a:r>
              <a:rPr lang="en-US" dirty="0" smtClean="0"/>
              <a:t> </a:t>
            </a:r>
            <a:r>
              <a:rPr lang="en-US" dirty="0" smtClean="0"/>
              <a:t>cellular relaxation, </a:t>
            </a:r>
          </a:p>
          <a:p>
            <a:r>
              <a:rPr lang="en-US" dirty="0" smtClean="0"/>
              <a:t> </a:t>
            </a:r>
            <a:r>
              <a:rPr lang="en-US" dirty="0" smtClean="0"/>
              <a:t>vascular reactivity 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AD701CFF-7EB3-95EE-96A5-A56939365D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4273" y="371664"/>
            <a:ext cx="8643453" cy="6114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747891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This approach leaves </a:t>
            </a:r>
            <a:r>
              <a:rPr lang="en-US" dirty="0" err="1" smtClean="0"/>
              <a:t>intensivists</a:t>
            </a:r>
            <a:r>
              <a:rPr lang="en-US" dirty="0" smtClean="0"/>
              <a:t> with many uncertainties, </a:t>
            </a:r>
            <a:endParaRPr lang="en-US" dirty="0" smtClean="0"/>
          </a:p>
          <a:p>
            <a:pPr>
              <a:lnSpc>
                <a:spcPct val="150000"/>
              </a:lnSpc>
              <a:buNone/>
            </a:pPr>
            <a:r>
              <a:rPr lang="en-US" dirty="0" smtClean="0"/>
              <a:t>   </a:t>
            </a:r>
            <a:r>
              <a:rPr lang="en-US" dirty="0" smtClean="0"/>
              <a:t>(1) at what point do you consider </a:t>
            </a:r>
            <a:r>
              <a:rPr lang="en-US" dirty="0" err="1" smtClean="0"/>
              <a:t>norepinephrine</a:t>
            </a:r>
            <a:r>
              <a:rPr lang="en-US" dirty="0" smtClean="0"/>
              <a:t>-treatment failure</a:t>
            </a:r>
            <a:r>
              <a:rPr lang="en-US" dirty="0" smtClean="0"/>
              <a:t>,</a:t>
            </a:r>
          </a:p>
          <a:p>
            <a:pPr>
              <a:lnSpc>
                <a:spcPct val="150000"/>
              </a:lnSpc>
              <a:buNone/>
            </a:pPr>
            <a:r>
              <a:rPr lang="en-US" dirty="0" smtClean="0"/>
              <a:t>   </a:t>
            </a:r>
            <a:r>
              <a:rPr lang="en-US" dirty="0" smtClean="0"/>
              <a:t>(2) when do you apply a secondary </a:t>
            </a:r>
            <a:r>
              <a:rPr lang="en-US" dirty="0" err="1" smtClean="0"/>
              <a:t>vasopressor</a:t>
            </a:r>
            <a:r>
              <a:rPr lang="en-US" dirty="0" smtClean="0"/>
              <a:t>, </a:t>
            </a:r>
          </a:p>
          <a:p>
            <a:pPr>
              <a:lnSpc>
                <a:spcPct val="150000"/>
              </a:lnSpc>
              <a:buNone/>
            </a:pPr>
            <a:r>
              <a:rPr lang="en-US" dirty="0" smtClean="0"/>
              <a:t>   (</a:t>
            </a:r>
            <a:r>
              <a:rPr lang="en-US" dirty="0" smtClean="0"/>
              <a:t>3) which secondary </a:t>
            </a:r>
            <a:r>
              <a:rPr lang="en-US" dirty="0" err="1" smtClean="0"/>
              <a:t>vasopressor</a:t>
            </a:r>
            <a:r>
              <a:rPr lang="en-US" dirty="0" smtClean="0"/>
              <a:t> do you select? </a:t>
            </a:r>
            <a:endParaRPr lang="en-US" dirty="0" smtClean="0"/>
          </a:p>
          <a:p>
            <a:pPr>
              <a:lnSpc>
                <a:spcPct val="150000"/>
              </a:lnSpc>
              <a:buNone/>
            </a:pP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Early</a:t>
            </a:r>
            <a:r>
              <a:rPr lang="en-US" dirty="0" smtClean="0"/>
              <a:t>, </a:t>
            </a:r>
            <a:r>
              <a:rPr lang="en-US" b="1" dirty="0" smtClean="0"/>
              <a:t>multimodal balanced </a:t>
            </a:r>
            <a:r>
              <a:rPr lang="en-US" b="1" dirty="0" err="1" smtClean="0"/>
              <a:t>vasopressor</a:t>
            </a:r>
            <a:r>
              <a:rPr lang="en-US" b="1" dirty="0" smtClean="0"/>
              <a:t> strategy</a:t>
            </a:r>
            <a:r>
              <a:rPr lang="en-US" dirty="0" smtClean="0"/>
              <a:t> as an alternative to the classic stepwise approach.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85564B3-2D75-5F22-393D-5E8C9639C54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85800" y="1219200"/>
            <a:ext cx="5334000" cy="5029200"/>
          </a:xfrm>
        </p:spPr>
        <p:txBody>
          <a:bodyPr>
            <a:normAutofit/>
          </a:bodyPr>
          <a:lstStyle/>
          <a:p>
            <a:r>
              <a:rPr lang="en-IN" sz="3600" dirty="0"/>
              <a:t>Normal blood pressure and circulatory </a:t>
            </a:r>
            <a:r>
              <a:rPr lang="en-IN" sz="3600" dirty="0" err="1" smtClean="0"/>
              <a:t>homeostatsis</a:t>
            </a:r>
            <a:endParaRPr lang="en-IN" sz="3600" dirty="0" smtClean="0"/>
          </a:p>
          <a:p>
            <a:r>
              <a:rPr lang="en-US" sz="3600" dirty="0" smtClean="0"/>
              <a:t>complex </a:t>
            </a:r>
            <a:r>
              <a:rPr lang="en-US" sz="3600" dirty="0" smtClean="0"/>
              <a:t>counter regulatory interplay </a:t>
            </a:r>
            <a:r>
              <a:rPr lang="en-US" sz="3600" dirty="0" smtClean="0"/>
              <a:t>of</a:t>
            </a:r>
          </a:p>
          <a:p>
            <a:r>
              <a:rPr lang="en-US" sz="3600" dirty="0" smtClean="0"/>
              <a:t> </a:t>
            </a:r>
            <a:r>
              <a:rPr lang="en-US" sz="3600" b="1" dirty="0" smtClean="0"/>
              <a:t>the sympathetic nervous system, </a:t>
            </a:r>
            <a:r>
              <a:rPr lang="en-US" sz="3600" b="1" dirty="0" err="1" smtClean="0"/>
              <a:t>vasopressinergic</a:t>
            </a:r>
            <a:r>
              <a:rPr lang="en-US" sz="3600" b="1" dirty="0" smtClean="0"/>
              <a:t> system, and the </a:t>
            </a:r>
            <a:r>
              <a:rPr lang="en-US" sz="3600" b="1" dirty="0" err="1" smtClean="0"/>
              <a:t>renin-angiotensin</a:t>
            </a:r>
            <a:r>
              <a:rPr lang="en-US" sz="3600" b="1" dirty="0" smtClean="0"/>
              <a:t> system</a:t>
            </a:r>
            <a:endParaRPr lang="en-IN" sz="3600" b="1" dirty="0" smtClean="0"/>
          </a:p>
          <a:p>
            <a:endParaRPr lang="en-IN" sz="36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85801CE0-1B77-7D7A-D09E-37AD47450A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533400"/>
            <a:ext cx="5638800" cy="6144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22352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10000"/>
              </a:schemeClr>
            </a:gs>
            <a:gs pos="100000">
              <a:schemeClr val="bg2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>
            <a:extLst>
              <a:ext uri="{FF2B5EF4-FFF2-40B4-BE49-F238E27FC236}">
                <a16:creationId xmlns:a16="http://schemas.microsoft.com/office/drawing/2014/main" xmlns="" id="{93274B0C-1CB3-4AA4-A183-20B7FE5DB1D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0">
            <a:extLst>
              <a:ext uri="{FF2B5EF4-FFF2-40B4-BE49-F238E27FC236}">
                <a16:creationId xmlns:a16="http://schemas.microsoft.com/office/drawing/2014/main" xmlns="" id="{2E640319-3BB6-49BF-BAF4-D63FEC73E14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21" name="Rectangle 12">
            <a:extLst>
              <a:ext uri="{FF2B5EF4-FFF2-40B4-BE49-F238E27FC236}">
                <a16:creationId xmlns:a16="http://schemas.microsoft.com/office/drawing/2014/main" xmlns="" id="{8E754E6A-968A-45B6-8171-358D0D3B3D7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4">
            <a:extLst>
              <a:ext uri="{FF2B5EF4-FFF2-40B4-BE49-F238E27FC236}">
                <a16:creationId xmlns:a16="http://schemas.microsoft.com/office/drawing/2014/main" xmlns="" id="{8F7811FF-CEC1-485C-B47A-770850A00B4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22225">
            <a:solidFill>
              <a:srgbClr val="5634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E05BCC93-1FA7-E27A-811C-019FDAEA89F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8068" r="-1" b="33616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8758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4339E870-1B91-4EB1-A2F9-443898383E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0217" y="861920"/>
            <a:ext cx="9731566" cy="5134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787055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25F75329-5464-1E94-D83C-2E8E340F78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075" y="798726"/>
            <a:ext cx="9419850" cy="5260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58598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6D60A94-AFA5-3279-7525-EF92A00A127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213688" y="854860"/>
            <a:ext cx="10978312" cy="5148280"/>
          </a:xfrm>
        </p:spPr>
        <p:txBody>
          <a:bodyPr>
            <a:noAutofit/>
          </a:bodyPr>
          <a:lstStyle/>
          <a:p>
            <a:r>
              <a:rPr lang="en-IN" sz="2700" dirty="0"/>
              <a:t>Homeostatic balance disrupted when these systems are offset.</a:t>
            </a:r>
          </a:p>
          <a:p>
            <a:r>
              <a:rPr lang="en-IN" sz="2700" dirty="0"/>
              <a:t> Most objective finding- Macro-circulatory dysfunction- measure systemic blood pressure.</a:t>
            </a:r>
          </a:p>
          <a:p>
            <a:r>
              <a:rPr lang="en-IN" sz="2700" dirty="0"/>
              <a:t>Microvascular and tissue damage</a:t>
            </a:r>
          </a:p>
          <a:p>
            <a:r>
              <a:rPr lang="en-IN" sz="2700" dirty="0"/>
              <a:t>The systems responsible for homeostasis are also impaired:</a:t>
            </a:r>
          </a:p>
          <a:p>
            <a:pPr marL="457200" indent="-457200">
              <a:buFont typeface="+mj-lt"/>
              <a:buAutoNum type="arabicParenR"/>
            </a:pPr>
            <a:r>
              <a:rPr lang="en-IN" sz="2700" dirty="0"/>
              <a:t>Sepsis -</a:t>
            </a:r>
            <a:r>
              <a:rPr lang="en-IN" sz="2700" dirty="0" err="1"/>
              <a:t>hyperdynamic</a:t>
            </a:r>
            <a:r>
              <a:rPr lang="en-IN" sz="2700" dirty="0"/>
              <a:t> state, but the heart rate variability is decreased- sympathetic system affected.</a:t>
            </a:r>
          </a:p>
          <a:p>
            <a:pPr marL="457200" indent="-457200">
              <a:buFont typeface="+mj-lt"/>
              <a:buAutoNum type="arabicParenR"/>
            </a:pPr>
            <a:r>
              <a:rPr lang="en-IN" sz="2700" dirty="0"/>
              <a:t>Serum vasopressin levels are lower.</a:t>
            </a:r>
          </a:p>
          <a:p>
            <a:pPr marL="457200" indent="-457200">
              <a:buFont typeface="+mj-lt"/>
              <a:buAutoNum type="arabicParenR"/>
            </a:pPr>
            <a:r>
              <a:rPr lang="en-IN" sz="2700" dirty="0"/>
              <a:t>Various angiotensin receptors are down regulated- vascular </a:t>
            </a:r>
            <a:r>
              <a:rPr lang="en-IN" sz="2700" dirty="0" err="1"/>
              <a:t>hyporeactivity</a:t>
            </a:r>
            <a:r>
              <a:rPr lang="en-IN" sz="2700" dirty="0" smtClean="0"/>
              <a:t>.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2800" dirty="0" smtClean="0"/>
              <a:t> impaired endogenous catecholamine secretion</a:t>
            </a:r>
            <a:endParaRPr lang="en-IN" sz="2700" dirty="0"/>
          </a:p>
        </p:txBody>
      </p:sp>
    </p:spTree>
    <p:extLst>
      <p:ext uri="{BB962C8B-B14F-4D97-AF65-F5344CB8AC3E}">
        <p14:creationId xmlns:p14="http://schemas.microsoft.com/office/powerpoint/2010/main" xmlns="" val="33269052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EE78CCC-E18D-1885-CC9E-C5A4FA314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156" y="50369"/>
            <a:ext cx="8911687" cy="1280890"/>
          </a:xfrm>
        </p:spPr>
        <p:txBody>
          <a:bodyPr/>
          <a:lstStyle/>
          <a:p>
            <a:pPr algn="ctr"/>
            <a:r>
              <a:rPr lang="en-IN" dirty="0"/>
              <a:t>Timing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236CAA3-CAB7-1281-D6E2-E064671830E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524000" y="1671919"/>
            <a:ext cx="8946541" cy="4195481"/>
          </a:xfrm>
        </p:spPr>
        <p:txBody>
          <a:bodyPr>
            <a:noAutofit/>
          </a:bodyPr>
          <a:lstStyle/>
          <a:p>
            <a:r>
              <a:rPr lang="en-IN" sz="2200" dirty="0"/>
              <a:t>Goal of resuscitation- attain satisfactory perfusion pressure.</a:t>
            </a:r>
          </a:p>
          <a:p>
            <a:r>
              <a:rPr lang="en-IN" sz="2200" dirty="0"/>
              <a:t>Delay- worsens organ failure and increases risk of mortality.</a:t>
            </a:r>
          </a:p>
          <a:p>
            <a:r>
              <a:rPr lang="en-IN" sz="2200" dirty="0"/>
              <a:t>Increased in hospital death- most profound if </a:t>
            </a:r>
            <a:r>
              <a:rPr lang="en-IN" sz="2200" dirty="0" err="1"/>
              <a:t>vasopressor</a:t>
            </a:r>
            <a:r>
              <a:rPr lang="en-IN" sz="2200" dirty="0"/>
              <a:t> initiation delay &gt; 14 hour</a:t>
            </a:r>
          </a:p>
          <a:p>
            <a:r>
              <a:rPr lang="en-IN" sz="2200" dirty="0"/>
              <a:t>Increased risk of death for every hour in delay of </a:t>
            </a:r>
            <a:r>
              <a:rPr lang="en-IN" sz="2200" dirty="0" err="1"/>
              <a:t>vasopressors</a:t>
            </a:r>
            <a:r>
              <a:rPr lang="en-IN" sz="2200" dirty="0"/>
              <a:t>.</a:t>
            </a:r>
          </a:p>
          <a:p>
            <a:r>
              <a:rPr lang="en-IN" sz="2200" dirty="0"/>
              <a:t>Study by Colon Hidalgo and Patel J et al - </a:t>
            </a:r>
            <a:r>
              <a:rPr lang="en-IN" sz="2200" dirty="0" err="1"/>
              <a:t>vasopressor</a:t>
            </a:r>
            <a:r>
              <a:rPr lang="en-IN" sz="2200" dirty="0"/>
              <a:t> recipients within 6 hours-</a:t>
            </a:r>
          </a:p>
          <a:p>
            <a:pPr marL="457200" indent="-457200">
              <a:buFont typeface="+mj-lt"/>
              <a:buAutoNum type="arabicParenR"/>
            </a:pPr>
            <a:r>
              <a:rPr lang="en-IN" sz="2200" dirty="0"/>
              <a:t>Achieved MAP twice as fast (1.5 </a:t>
            </a:r>
            <a:r>
              <a:rPr lang="en-IN" sz="2200" dirty="0" err="1"/>
              <a:t>vs</a:t>
            </a:r>
            <a:r>
              <a:rPr lang="en-IN" sz="2200" dirty="0"/>
              <a:t> 3 hours)</a:t>
            </a:r>
          </a:p>
          <a:p>
            <a:pPr marL="457200" indent="-457200">
              <a:buFont typeface="+mj-lt"/>
              <a:buAutoNum type="arabicParenR"/>
            </a:pPr>
            <a:r>
              <a:rPr lang="en-IN" sz="2200" dirty="0"/>
              <a:t>More time off </a:t>
            </a:r>
            <a:r>
              <a:rPr lang="en-IN" sz="2200" dirty="0" err="1"/>
              <a:t>vasopressors</a:t>
            </a:r>
            <a:r>
              <a:rPr lang="en-IN" sz="2200" dirty="0"/>
              <a:t> in 72 hours of shock</a:t>
            </a:r>
          </a:p>
          <a:p>
            <a:pPr marL="457200" indent="-457200">
              <a:buFont typeface="+mj-lt"/>
              <a:buAutoNum type="arabicParenR"/>
            </a:pPr>
            <a:r>
              <a:rPr lang="en-IN" sz="2200" dirty="0"/>
              <a:t>Three times more likely to survive at 30 days.</a:t>
            </a:r>
          </a:p>
          <a:p>
            <a:pPr marL="457200" indent="-457200">
              <a:buFont typeface="+mj-lt"/>
              <a:buAutoNum type="arabicParenR"/>
            </a:pPr>
            <a:endParaRPr lang="en-IN" sz="2200" dirty="0"/>
          </a:p>
          <a:p>
            <a:endParaRPr lang="en-IN" sz="2200" dirty="0"/>
          </a:p>
        </p:txBody>
      </p:sp>
    </p:spTree>
    <p:extLst>
      <p:ext uri="{BB962C8B-B14F-4D97-AF65-F5344CB8AC3E}">
        <p14:creationId xmlns:p14="http://schemas.microsoft.com/office/powerpoint/2010/main" xmlns="" val="24259173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72CDF-4DA0-3277-895F-DD6B816B8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2729" y="180375"/>
            <a:ext cx="8911687" cy="1280890"/>
          </a:xfrm>
        </p:spPr>
        <p:txBody>
          <a:bodyPr/>
          <a:lstStyle/>
          <a:p>
            <a:pPr algn="ctr"/>
            <a:r>
              <a:rPr lang="en-IN" dirty="0"/>
              <a:t>CENSER study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B81A5B0-2815-53B1-05FE-F85D45BCB50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622729" y="1331259"/>
            <a:ext cx="8946541" cy="4195481"/>
          </a:xfrm>
        </p:spPr>
        <p:txBody>
          <a:bodyPr>
            <a:noAutofit/>
          </a:bodyPr>
          <a:lstStyle/>
          <a:p>
            <a:r>
              <a:rPr lang="en-IN" sz="2300" dirty="0"/>
              <a:t>Pioneer study in concept of early initiation of  vasopressors </a:t>
            </a:r>
          </a:p>
          <a:p>
            <a:r>
              <a:rPr lang="en-IN" sz="2300" dirty="0"/>
              <a:t>Prospective double blind randomised trial</a:t>
            </a:r>
          </a:p>
          <a:p>
            <a:r>
              <a:rPr lang="en-IN" sz="2300" dirty="0"/>
              <a:t>Noradrenaline initiation within 1 hour.</a:t>
            </a:r>
          </a:p>
          <a:p>
            <a:r>
              <a:rPr lang="en-IN" sz="2300" dirty="0"/>
              <a:t>Early noradrenaline recipients- greater likelihood of shock reversal:</a:t>
            </a:r>
          </a:p>
          <a:p>
            <a:pPr marL="457200" indent="-457200">
              <a:buFont typeface="+mj-lt"/>
              <a:buAutoNum type="arabicPeriod"/>
            </a:pPr>
            <a:r>
              <a:rPr lang="en-IN" sz="2300" dirty="0"/>
              <a:t>MAP &gt; 65mm Hg for 2 readings</a:t>
            </a:r>
          </a:p>
          <a:p>
            <a:pPr marL="457200" indent="-457200">
              <a:buFont typeface="+mj-lt"/>
              <a:buAutoNum type="arabicPeriod"/>
            </a:pPr>
            <a:r>
              <a:rPr lang="en-IN" sz="2300" dirty="0"/>
              <a:t>Urine output &gt;0.5 ml/ kg/ hour for 2 hours</a:t>
            </a:r>
          </a:p>
          <a:p>
            <a:pPr marL="457200" indent="-457200">
              <a:buFont typeface="+mj-lt"/>
              <a:buAutoNum type="arabicPeriod"/>
            </a:pPr>
            <a:r>
              <a:rPr lang="en-IN" sz="2300" dirty="0"/>
              <a:t>10 % reduction in lactate levels from baseline</a:t>
            </a:r>
          </a:p>
          <a:p>
            <a:pPr marL="0" indent="0">
              <a:buNone/>
            </a:pPr>
            <a:r>
              <a:rPr lang="en-IN" sz="2300" dirty="0"/>
              <a:t> Less likely to experience </a:t>
            </a:r>
            <a:r>
              <a:rPr lang="en-IN" sz="2300" dirty="0" err="1"/>
              <a:t>cardiogenic</a:t>
            </a:r>
            <a:r>
              <a:rPr lang="en-IN" sz="2300" dirty="0"/>
              <a:t> pulmonary </a:t>
            </a:r>
            <a:r>
              <a:rPr lang="en-IN" sz="2300" dirty="0" err="1"/>
              <a:t>edema</a:t>
            </a:r>
            <a:r>
              <a:rPr lang="en-IN" sz="2300" dirty="0"/>
              <a:t> or arrhythmias.</a:t>
            </a:r>
          </a:p>
          <a:p>
            <a:pPr marL="457200" indent="-457200">
              <a:buFont typeface="+mj-lt"/>
              <a:buAutoNum type="arabicPeriod"/>
            </a:pPr>
            <a:endParaRPr lang="en-IN" sz="2300" dirty="0"/>
          </a:p>
        </p:txBody>
      </p:sp>
    </p:spTree>
    <p:extLst>
      <p:ext uri="{BB962C8B-B14F-4D97-AF65-F5344CB8AC3E}">
        <p14:creationId xmlns:p14="http://schemas.microsoft.com/office/powerpoint/2010/main" xmlns="" val="38026231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8CF6E1C-F3BD-E3DA-3D84-679ECCB0D6E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622729" y="612102"/>
            <a:ext cx="8946541" cy="4195481"/>
          </a:xfrm>
        </p:spPr>
        <p:txBody>
          <a:bodyPr>
            <a:noAutofit/>
          </a:bodyPr>
          <a:lstStyle/>
          <a:p>
            <a:pPr>
              <a:buNone/>
            </a:pPr>
            <a:endParaRPr lang="en-IN" sz="2800" dirty="0"/>
          </a:p>
          <a:p>
            <a:r>
              <a:rPr lang="en-IN" sz="2800" dirty="0"/>
              <a:t>A recent large retrospective cohort- there is an increase in in-hospital mortality when there was a delay in initiation of vasopressin from shock onset ( 2.1 to 12.2 hours) and increasing lactate concentration.</a:t>
            </a:r>
          </a:p>
          <a:p>
            <a:r>
              <a:rPr lang="en-IN" sz="2800" dirty="0"/>
              <a:t>Attention and more opportunity should be given for non-catecholamine vasopressors to act when the physiological milieu is still favourable.</a:t>
            </a:r>
          </a:p>
        </p:txBody>
      </p:sp>
    </p:spTree>
    <p:extLst>
      <p:ext uri="{BB962C8B-B14F-4D97-AF65-F5344CB8AC3E}">
        <p14:creationId xmlns:p14="http://schemas.microsoft.com/office/powerpoint/2010/main" xmlns="" val="25378416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DDBD837-D266-573E-3845-76F9FA9CA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 err="1"/>
              <a:t>Hyperlactatemia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47B22FB-2426-D8C8-FEBD-23148602EA1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104293" y="1467818"/>
            <a:ext cx="8946541" cy="4195481"/>
          </a:xfrm>
        </p:spPr>
        <p:txBody>
          <a:bodyPr>
            <a:normAutofit/>
          </a:bodyPr>
          <a:lstStyle/>
          <a:p>
            <a:r>
              <a:rPr lang="en-IN" sz="2400" dirty="0"/>
              <a:t>Pathologic shock leads to arterial hypotension leading to regional and global tissue hypoxia.</a:t>
            </a:r>
          </a:p>
          <a:p>
            <a:r>
              <a:rPr lang="en-IN" sz="2400" dirty="0"/>
              <a:t>Oxygen utilisation at cellular level is impaired and there is inadequate mitochondrial oxidation.</a:t>
            </a:r>
          </a:p>
          <a:p>
            <a:r>
              <a:rPr lang="en-IN" sz="2400" dirty="0" err="1"/>
              <a:t>Hyperdynamic</a:t>
            </a:r>
            <a:r>
              <a:rPr lang="en-IN" sz="2400" dirty="0"/>
              <a:t> state secondary to stress leads to glycolysis.</a:t>
            </a:r>
          </a:p>
          <a:p>
            <a:r>
              <a:rPr lang="en-IN" sz="2400" dirty="0"/>
              <a:t>Net result- </a:t>
            </a:r>
            <a:r>
              <a:rPr lang="en-IN" sz="2400" dirty="0" err="1"/>
              <a:t>hyperlactatemia</a:t>
            </a:r>
            <a:r>
              <a:rPr lang="en-IN" sz="2400" dirty="0"/>
              <a:t>, exacerbated by acidosis and impaired hepatic clearance.</a:t>
            </a:r>
          </a:p>
          <a:p>
            <a:r>
              <a:rPr lang="en-IN" sz="2400" dirty="0"/>
              <a:t>Hallmark of poor prognosis in vasodilatory shock.</a:t>
            </a:r>
          </a:p>
        </p:txBody>
      </p:sp>
    </p:spTree>
    <p:extLst>
      <p:ext uri="{BB962C8B-B14F-4D97-AF65-F5344CB8AC3E}">
        <p14:creationId xmlns:p14="http://schemas.microsoft.com/office/powerpoint/2010/main" xmlns="" val="2534104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DDA77CC-EB07-8266-BEDF-03C37F2C609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622729" y="860411"/>
            <a:ext cx="8946541" cy="4195481"/>
          </a:xfrm>
        </p:spPr>
        <p:txBody>
          <a:bodyPr>
            <a:noAutofit/>
          </a:bodyPr>
          <a:lstStyle/>
          <a:p>
            <a:r>
              <a:rPr lang="en-IN" sz="2400" dirty="0"/>
              <a:t>Initial lactose concentrations were higher (7.3 </a:t>
            </a:r>
            <a:r>
              <a:rPr lang="en-IN" sz="2400" dirty="0" err="1"/>
              <a:t>mmol</a:t>
            </a:r>
            <a:r>
              <a:rPr lang="en-IN" sz="2400" dirty="0"/>
              <a:t>/l) in those who died within 24 hours of presentation.</a:t>
            </a:r>
          </a:p>
          <a:p>
            <a:r>
              <a:rPr lang="en-IN" sz="2400" dirty="0"/>
              <a:t>In a multivariable analysis, initial lactate concentration and organ failures as measured by mSOFA score were independent predictors of early death.</a:t>
            </a:r>
          </a:p>
          <a:p>
            <a:r>
              <a:rPr lang="en-IN" sz="2400" dirty="0"/>
              <a:t>Lactate &gt; </a:t>
            </a:r>
            <a:r>
              <a:rPr lang="en-IN" sz="2400" dirty="0" err="1"/>
              <a:t>4mmol</a:t>
            </a:r>
            <a:r>
              <a:rPr lang="en-IN" sz="2400" dirty="0"/>
              <a:t>/l is an independent factor associated with a threefold greater risk of 28 day death in septic shock.</a:t>
            </a:r>
          </a:p>
          <a:p>
            <a:r>
              <a:rPr lang="en-IN" sz="2400" dirty="0"/>
              <a:t>Even in patients requiring vasopressors, those with at least one lactate concentration &gt; 2.5 </a:t>
            </a:r>
            <a:r>
              <a:rPr lang="en-IN" sz="2400" dirty="0" err="1"/>
              <a:t>mmol</a:t>
            </a:r>
            <a:r>
              <a:rPr lang="en-IN" sz="2400" dirty="0"/>
              <a:t>/l at any time during shock course has nearly half (57.1%) survival than those without </a:t>
            </a:r>
            <a:r>
              <a:rPr lang="en-IN" sz="2400" dirty="0" err="1"/>
              <a:t>hyperlactatemia</a:t>
            </a:r>
            <a:r>
              <a:rPr lang="en-IN" sz="2400" dirty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8019858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AAFF77B-D9CA-1F8A-73D2-3E025F5A1DF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622729" y="1331259"/>
            <a:ext cx="8946541" cy="4195481"/>
          </a:xfrm>
        </p:spPr>
        <p:txBody>
          <a:bodyPr>
            <a:noAutofit/>
          </a:bodyPr>
          <a:lstStyle/>
          <a:p>
            <a:r>
              <a:rPr lang="en-IN" sz="2800" dirty="0"/>
              <a:t>Lactate concentration also provide insight into vasopressor selection.</a:t>
            </a:r>
          </a:p>
          <a:p>
            <a:r>
              <a:rPr lang="en-IN" sz="2800" dirty="0"/>
              <a:t>But response is twice as likely among those with lower lactate concentrations.</a:t>
            </a:r>
          </a:p>
          <a:p>
            <a:r>
              <a:rPr lang="en-IN" sz="2800" dirty="0"/>
              <a:t>When vasopressin addition to first line noradrenalin was delayed, odds of in-hospital death increased with increasing lactate concentration by as much as 18% per </a:t>
            </a:r>
            <a:r>
              <a:rPr lang="en-IN" sz="2800" dirty="0" err="1"/>
              <a:t>mmol</a:t>
            </a:r>
            <a:r>
              <a:rPr lang="en-IN" sz="2800" dirty="0"/>
              <a:t>/l at 12 hours from shock onset.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9213614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DA02875-469A-6F80-D8A0-46F982E21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156" y="180375"/>
            <a:ext cx="8911687" cy="1280890"/>
          </a:xfrm>
        </p:spPr>
        <p:txBody>
          <a:bodyPr/>
          <a:lstStyle/>
          <a:p>
            <a:pPr algn="ctr"/>
            <a:r>
              <a:rPr lang="en-IN" dirty="0"/>
              <a:t>Catecholamine burden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0B5AACC-9E59-39F6-6073-59A1DD3545C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605302" y="1193548"/>
            <a:ext cx="8946541" cy="5484077"/>
          </a:xfrm>
        </p:spPr>
        <p:txBody>
          <a:bodyPr>
            <a:noAutofit/>
          </a:bodyPr>
          <a:lstStyle/>
          <a:p>
            <a:r>
              <a:rPr lang="en-IN" dirty="0"/>
              <a:t>Most obvious consequence of classic stepwise vasopressor approach.</a:t>
            </a:r>
          </a:p>
          <a:p>
            <a:r>
              <a:rPr lang="en-IN" dirty="0"/>
              <a:t>Vasoconstrictive at alpha-adrenergic receptors throughout the vascular periphery- 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 err="1"/>
              <a:t>Ischemic</a:t>
            </a:r>
            <a:r>
              <a:rPr lang="en-IN" dirty="0"/>
              <a:t> digits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/>
              <a:t>Splanchnic hypoxia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/>
              <a:t>Necrosis</a:t>
            </a:r>
          </a:p>
          <a:p>
            <a:pPr marL="0" indent="0">
              <a:buNone/>
            </a:pPr>
            <a:r>
              <a:rPr lang="en-IN" dirty="0"/>
              <a:t>In addition, Beta-receptor stimulation at myocardium makes these agents intolerable.</a:t>
            </a:r>
          </a:p>
          <a:p>
            <a:pPr marL="0" indent="0">
              <a:buNone/>
            </a:pPr>
            <a:r>
              <a:rPr lang="en-IN" dirty="0"/>
              <a:t>Arrhythmias occur in upto one-third of norepinephrine recipients.</a:t>
            </a:r>
          </a:p>
          <a:p>
            <a:pPr marL="0" indent="0">
              <a:buNone/>
            </a:pPr>
            <a:r>
              <a:rPr lang="en-IN" dirty="0"/>
              <a:t>Patients requiring higher doses, had mortality rates ranging from 60 – 90 %.</a:t>
            </a:r>
          </a:p>
        </p:txBody>
      </p:sp>
    </p:spTree>
    <p:extLst>
      <p:ext uri="{BB962C8B-B14F-4D97-AF65-F5344CB8AC3E}">
        <p14:creationId xmlns:p14="http://schemas.microsoft.com/office/powerpoint/2010/main" xmlns="" val="13650970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78FD3C9-2B1E-51B1-7259-AEF167BB9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156" y="333387"/>
            <a:ext cx="8911687" cy="1280890"/>
          </a:xfrm>
        </p:spPr>
        <p:txBody>
          <a:bodyPr/>
          <a:lstStyle/>
          <a:p>
            <a:pPr algn="ctr"/>
            <a:r>
              <a:rPr lang="en-IN" dirty="0"/>
              <a:t>VASST trial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E98442D-B0FB-D02B-FE91-4634B441CAF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90600" y="1976358"/>
            <a:ext cx="10249201" cy="5034042"/>
          </a:xfrm>
        </p:spPr>
        <p:txBody>
          <a:bodyPr>
            <a:noAutofit/>
          </a:bodyPr>
          <a:lstStyle/>
          <a:p>
            <a:r>
              <a:rPr lang="en-IN" sz="2300" dirty="0"/>
              <a:t>Catecholamine dosage is an easy bed side marker for deciding on vasopressor escalation.</a:t>
            </a:r>
          </a:p>
          <a:p>
            <a:r>
              <a:rPr lang="en-IN" sz="2300" dirty="0"/>
              <a:t>Patients who received vasopressin when noradrenaline dose was &lt; 15 micro gram/ min had lower 28 day and 90 day mortality.</a:t>
            </a:r>
          </a:p>
          <a:p>
            <a:r>
              <a:rPr lang="en-IN" sz="2300" dirty="0"/>
              <a:t>Similarly in a recent analysis of &gt; 1500 septic shock patients, in-hospital mortality was increased by 20.7% for every 10 micro gram/ min increase in noradrenaline dosage with addition of vasopressin as second line agent.</a:t>
            </a:r>
          </a:p>
          <a:p>
            <a:r>
              <a:rPr lang="en-IN" sz="2300" dirty="0"/>
              <a:t>All data suggests that </a:t>
            </a:r>
            <a:r>
              <a:rPr lang="en-IN" sz="2300" dirty="0" err="1"/>
              <a:t>hemodynamic</a:t>
            </a:r>
            <a:r>
              <a:rPr lang="en-IN" sz="2300" dirty="0"/>
              <a:t> restoration and shock reversal- crucial determinant of survival probability.</a:t>
            </a:r>
          </a:p>
        </p:txBody>
      </p:sp>
    </p:spTree>
    <p:extLst>
      <p:ext uri="{BB962C8B-B14F-4D97-AF65-F5344CB8AC3E}">
        <p14:creationId xmlns:p14="http://schemas.microsoft.com/office/powerpoint/2010/main" xmlns="" val="42033166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E645255-A98C-5219-317E-8621972A7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199" y="66171"/>
            <a:ext cx="9404723" cy="1400530"/>
          </a:xfrm>
        </p:spPr>
        <p:txBody>
          <a:bodyPr>
            <a:normAutofit/>
          </a:bodyPr>
          <a:lstStyle/>
          <a:p>
            <a:pPr algn="ctr"/>
            <a:r>
              <a:rPr lang="en-IN" sz="4000" dirty="0"/>
              <a:t>Path to personalisation: </a:t>
            </a:r>
            <a:br>
              <a:rPr lang="en-IN" sz="4000" dirty="0"/>
            </a:br>
            <a:r>
              <a:rPr lang="en-IN" sz="4000" dirty="0"/>
              <a:t>Early multimodal vasopressor therapy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D682AAA-EE9B-BCA3-AF61-46E22B7C4E2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104291" y="1466701"/>
            <a:ext cx="8946541" cy="4195481"/>
          </a:xfrm>
        </p:spPr>
        <p:txBody>
          <a:bodyPr>
            <a:normAutofit/>
          </a:bodyPr>
          <a:lstStyle/>
          <a:p>
            <a:r>
              <a:rPr lang="en-IN" sz="2400" dirty="0"/>
              <a:t>Phenotypic prognostication and pharmacologic response needs to be characterised- Tailor vasopressor therapy.</a:t>
            </a:r>
            <a:endParaRPr lang="en-US" sz="24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4874E645-A1CD-8BDB-57CC-E9EA49EAF5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111" y="2881398"/>
            <a:ext cx="10920448" cy="3976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270384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7FC9CA0-4B53-227A-316D-5983D0662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156" y="50369"/>
            <a:ext cx="8911687" cy="1280890"/>
          </a:xfrm>
        </p:spPr>
        <p:txBody>
          <a:bodyPr/>
          <a:lstStyle/>
          <a:p>
            <a:pPr algn="ctr"/>
            <a:r>
              <a:rPr lang="en-IN" dirty="0"/>
              <a:t>Serum Renin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26EAC26-5D7E-DE3E-CC99-3B281ECFA06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640156" y="1086440"/>
            <a:ext cx="8946541" cy="4195481"/>
          </a:xfrm>
        </p:spPr>
        <p:txBody>
          <a:bodyPr>
            <a:noAutofit/>
          </a:bodyPr>
          <a:lstStyle/>
          <a:p>
            <a:r>
              <a:rPr lang="en-IN" sz="2200" dirty="0"/>
              <a:t>Rapidly emerging potentially superior predictor of mortality in shock states in ICU.</a:t>
            </a:r>
          </a:p>
          <a:p>
            <a:r>
              <a:rPr lang="en-IN" sz="2200" dirty="0"/>
              <a:t>Absolute renin threshold concentration and rate of rise of renin were both found to be superior to lactate in association with ICU and in-hospital mortality in critically ill patients.</a:t>
            </a:r>
          </a:p>
          <a:p>
            <a:r>
              <a:rPr lang="en-IN" sz="2200" dirty="0"/>
              <a:t>It is more stable and concentration not influenced by renal replacement therapy or drugs altering renin-angiotensin cascade.</a:t>
            </a:r>
          </a:p>
          <a:p>
            <a:r>
              <a:rPr lang="en-IN" sz="2200" dirty="0"/>
              <a:t>In patients with high-renin shock, angiotensin II has been shown to favourably benefit survival outcomes.</a:t>
            </a:r>
          </a:p>
          <a:p>
            <a:r>
              <a:rPr lang="en-IN" sz="2200" dirty="0"/>
              <a:t>Limitation- lack of a true point-of-care assay to allow targeted resuscitation at bedside in response to concentration in a timely manner.</a:t>
            </a:r>
          </a:p>
        </p:txBody>
      </p:sp>
    </p:spTree>
    <p:extLst>
      <p:ext uri="{BB962C8B-B14F-4D97-AF65-F5344CB8AC3E}">
        <p14:creationId xmlns:p14="http://schemas.microsoft.com/office/powerpoint/2010/main" xmlns="" val="22936589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2EAEC77-81FA-F5C2-E5C1-CD5D377DD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‘Broad-spectrum vasopressors’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AAA616E-C52C-A636-CDB7-5801FAECE38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062344" y="1643241"/>
            <a:ext cx="8946541" cy="4195481"/>
          </a:xfrm>
        </p:spPr>
        <p:txBody>
          <a:bodyPr>
            <a:noAutofit/>
          </a:bodyPr>
          <a:lstStyle/>
          <a:p>
            <a:r>
              <a:rPr lang="en-IN" sz="2800" dirty="0"/>
              <a:t>Use of lower doses of multiple different classes of vasopressors.</a:t>
            </a:r>
          </a:p>
          <a:p>
            <a:r>
              <a:rPr lang="en-IN" sz="2800" dirty="0"/>
              <a:t>This is in combination with extensive use of biomarkers.</a:t>
            </a:r>
          </a:p>
          <a:p>
            <a:r>
              <a:rPr lang="en-IN" sz="2800" dirty="0"/>
              <a:t>The approach should be to de-escalate from the use of multiple biomarkers to a single one that stands out as clear signal of harm for the patient.</a:t>
            </a:r>
          </a:p>
        </p:txBody>
      </p:sp>
    </p:spTree>
    <p:extLst>
      <p:ext uri="{BB962C8B-B14F-4D97-AF65-F5344CB8AC3E}">
        <p14:creationId xmlns:p14="http://schemas.microsoft.com/office/powerpoint/2010/main" xmlns="" val="19313120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789FA66-08FA-2CA4-1F6D-1C7A3A985CE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94065" y="1056037"/>
            <a:ext cx="8946541" cy="4195481"/>
          </a:xfrm>
        </p:spPr>
        <p:txBody>
          <a:bodyPr>
            <a:noAutofit/>
          </a:bodyPr>
          <a:lstStyle/>
          <a:p>
            <a:r>
              <a:rPr lang="en-IN" sz="2400" dirty="0"/>
              <a:t>Example- Consider a patient with septic shock where vasopressin levels are disproportionately low compared with increase in lactate and renin, </a:t>
            </a:r>
          </a:p>
          <a:p>
            <a:r>
              <a:rPr lang="en-IN" sz="2400" dirty="0"/>
              <a:t>Initial administration of vasopressin shows a clinical benefit.</a:t>
            </a:r>
          </a:p>
          <a:p>
            <a:r>
              <a:rPr lang="en-IN" sz="2400" dirty="0"/>
              <a:t>So after initial broad spectrum strategy achieves perfusion targets, therapy should be transitioned into a vasopressin heavy approach.</a:t>
            </a:r>
          </a:p>
          <a:p>
            <a:r>
              <a:rPr lang="en-IN" sz="2400" dirty="0"/>
              <a:t>Similarly, in the setting of high serum renin, an exquisite response to angiotensin II is an obvious rationale to continue with angiotensin II heavy vasopressor approach.</a:t>
            </a:r>
          </a:p>
        </p:txBody>
      </p:sp>
    </p:spTree>
    <p:extLst>
      <p:ext uri="{BB962C8B-B14F-4D97-AF65-F5344CB8AC3E}">
        <p14:creationId xmlns:p14="http://schemas.microsoft.com/office/powerpoint/2010/main" xmlns="" val="5504022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E8DD5B0-CB2F-8048-E52D-62FEACC4162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253527" y="1331259"/>
            <a:ext cx="8946541" cy="4195481"/>
          </a:xfrm>
        </p:spPr>
        <p:txBody>
          <a:bodyPr>
            <a:normAutofit/>
          </a:bodyPr>
          <a:lstStyle/>
          <a:p>
            <a:r>
              <a:rPr lang="en-IN" sz="2800" dirty="0"/>
              <a:t>There is also benign shock, low dose catecholamine is all that is necessary.</a:t>
            </a:r>
          </a:p>
          <a:p>
            <a:r>
              <a:rPr lang="en-IN" sz="2800" dirty="0"/>
              <a:t>Use of </a:t>
            </a:r>
            <a:r>
              <a:rPr lang="en-IN" sz="2800" dirty="0" err="1"/>
              <a:t>non-vasoconstricting</a:t>
            </a:r>
            <a:r>
              <a:rPr lang="en-IN" sz="2800" dirty="0"/>
              <a:t> adjuncts like corticosteroids targeted at the underlying pathology as catecholamine sparing strategies should not be ignored.</a:t>
            </a:r>
          </a:p>
          <a:p>
            <a:r>
              <a:rPr lang="en-IN" sz="2800" dirty="0"/>
              <a:t>A balanced approach should be followed in the overall resuscitation of </a:t>
            </a:r>
            <a:r>
              <a:rPr lang="en-IN" sz="2800" dirty="0" err="1"/>
              <a:t>vaso-dilatory</a:t>
            </a:r>
            <a:r>
              <a:rPr lang="en-IN" sz="2800" dirty="0"/>
              <a:t> shock.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2949072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679A8C7-E1FF-6403-C774-57DE82338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156" y="212136"/>
            <a:ext cx="8911687" cy="1280890"/>
          </a:xfrm>
        </p:spPr>
        <p:txBody>
          <a:bodyPr/>
          <a:lstStyle/>
          <a:p>
            <a:pPr algn="ctr"/>
            <a:r>
              <a:rPr lang="en-IN" dirty="0"/>
              <a:t>Conclusion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6B96B33-6322-3E70-94D6-03BA4EF51A4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058679" y="1493026"/>
            <a:ext cx="8946541" cy="4195481"/>
          </a:xfrm>
        </p:spPr>
        <p:txBody>
          <a:bodyPr>
            <a:noAutofit/>
          </a:bodyPr>
          <a:lstStyle/>
          <a:p>
            <a:r>
              <a:rPr lang="en-IN" sz="2400" dirty="0"/>
              <a:t>The classic approach is the stepwise escalation of vasopressors that lead to prolonged states of </a:t>
            </a:r>
            <a:r>
              <a:rPr lang="en-IN" sz="2400" dirty="0" err="1"/>
              <a:t>hypoperfusion</a:t>
            </a:r>
            <a:r>
              <a:rPr lang="en-IN" sz="2400" dirty="0"/>
              <a:t>, </a:t>
            </a:r>
            <a:r>
              <a:rPr lang="en-IN" sz="2400" dirty="0" err="1"/>
              <a:t>hyperlactatemia</a:t>
            </a:r>
            <a:r>
              <a:rPr lang="en-IN" sz="2400" dirty="0"/>
              <a:t>, excess Catecholamine exposure and poor outcome.</a:t>
            </a:r>
          </a:p>
          <a:p>
            <a:r>
              <a:rPr lang="en-IN" sz="2400" dirty="0"/>
              <a:t>Therefore, an early balanced multimodal vasopressor therapy strategy provides a physiologic- guided approach to the complex, multifactorial pathogenesis of vasodilatory shock.</a:t>
            </a:r>
          </a:p>
          <a:p>
            <a:r>
              <a:rPr lang="en-IN" sz="2400" dirty="0"/>
              <a:t>More data is needed in the development of biomarkers in individualised approach to vasopressor therapy in shock states.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7430936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99AD56A-9B67-5798-8A36-E294D9E91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719" y="0"/>
            <a:ext cx="8911687" cy="1280890"/>
          </a:xfrm>
        </p:spPr>
        <p:txBody>
          <a:bodyPr/>
          <a:lstStyle/>
          <a:p>
            <a:pPr algn="ctr"/>
            <a:r>
              <a:rPr lang="en-IN" dirty="0"/>
              <a:t>References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44413D6-A6F5-2279-7CAE-3A098494B66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104291" y="1040536"/>
            <a:ext cx="8946541" cy="4195481"/>
          </a:xfrm>
        </p:spPr>
        <p:txBody>
          <a:bodyPr>
            <a:noAutofit/>
          </a:bodyPr>
          <a:lstStyle/>
          <a:p>
            <a:pPr>
              <a:buFont typeface="+mj-lt"/>
              <a:buAutoNum type="arabicPeriod"/>
            </a:pPr>
            <a:r>
              <a:rPr lang="en-IN" sz="1700" dirty="0"/>
              <a:t>Vincent JL, De Backer D. Circulatory shock. N </a:t>
            </a:r>
            <a:r>
              <a:rPr lang="en-IN" sz="1700" dirty="0" err="1"/>
              <a:t>Engl</a:t>
            </a:r>
            <a:r>
              <a:rPr lang="en-IN" sz="1700" dirty="0"/>
              <a:t> J Med. 2013;369:1726–34.</a:t>
            </a:r>
          </a:p>
          <a:p>
            <a:pPr>
              <a:buFont typeface="+mj-lt"/>
              <a:buAutoNum type="arabicPeriod"/>
            </a:pPr>
            <a:r>
              <a:rPr lang="en-IN" sz="1700" dirty="0"/>
              <a:t>Khanna AK, Maheshwari K, Mao G, et al. Association between mean arterial pressure and acute kidney injury and a composite of myocardial injury and mortality in postoperative critically ill patients. </a:t>
            </a:r>
            <a:r>
              <a:rPr lang="en-IN" sz="1700" dirty="0" err="1"/>
              <a:t>Crit</a:t>
            </a:r>
            <a:r>
              <a:rPr lang="en-IN" sz="1700" dirty="0"/>
              <a:t> Care Med. 2019;47:910–7.</a:t>
            </a:r>
          </a:p>
          <a:p>
            <a:pPr>
              <a:buFont typeface="+mj-lt"/>
              <a:buAutoNum type="arabicPeriod"/>
            </a:pPr>
            <a:r>
              <a:rPr lang="en-IN" sz="1700" dirty="0"/>
              <a:t>Maheshwari K, </a:t>
            </a:r>
            <a:r>
              <a:rPr lang="en-IN" sz="1700" dirty="0" err="1"/>
              <a:t>Nathanson</a:t>
            </a:r>
            <a:r>
              <a:rPr lang="en-IN" sz="1700" dirty="0"/>
              <a:t> BH, Munson SH, et al. The relationship between ICU hypotension and in-hospital mortality and morbidity in septic patients. Intensive Care Med. 2018;44:857–67.</a:t>
            </a:r>
          </a:p>
          <a:p>
            <a:pPr>
              <a:buFont typeface="+mj-lt"/>
              <a:buAutoNum type="arabicPeriod"/>
            </a:pPr>
            <a:r>
              <a:rPr lang="en-IN" sz="1700" dirty="0"/>
              <a:t>Evans L, Rhodes A, </a:t>
            </a:r>
            <a:r>
              <a:rPr lang="en-IN" sz="1700" dirty="0" err="1"/>
              <a:t>Alhazzani</a:t>
            </a:r>
            <a:r>
              <a:rPr lang="en-IN" sz="1700" dirty="0"/>
              <a:t> W, et al. Surviving sepsis campaign: inter‑national guidelines for management of sepsis and septic shock 2021. Intensive Care Med. 2021;47:1181–247.</a:t>
            </a:r>
          </a:p>
          <a:p>
            <a:pPr>
              <a:buFont typeface="+mj-lt"/>
              <a:buAutoNum type="arabicPeriod"/>
            </a:pPr>
            <a:r>
              <a:rPr lang="en-IN" sz="1700" dirty="0" err="1"/>
              <a:t>Scheeren</a:t>
            </a:r>
            <a:r>
              <a:rPr lang="en-IN" sz="1700" dirty="0"/>
              <a:t> TWL, Bakker J, De Backer D, et al. Current use of vasopressors in septic shock. Ann Intensive Care. 2019;9:20.</a:t>
            </a:r>
          </a:p>
          <a:p>
            <a:pPr>
              <a:buFont typeface="+mj-lt"/>
              <a:buAutoNum type="arabicPeriod"/>
            </a:pPr>
            <a:r>
              <a:rPr lang="en-IN" sz="1700" dirty="0"/>
              <a:t>Beck V, Chateau D, Bryson GL, et al. Timing of vasopressor initiation and mortality in septic shock: a cohort study. </a:t>
            </a:r>
            <a:r>
              <a:rPr lang="en-IN" sz="1700" dirty="0" err="1"/>
              <a:t>Crit</a:t>
            </a:r>
            <a:r>
              <a:rPr lang="en-IN" sz="1700" dirty="0"/>
              <a:t> Care. 2014;18:R97</a:t>
            </a:r>
          </a:p>
          <a:p>
            <a:pPr>
              <a:buFont typeface="+mj-lt"/>
              <a:buAutoNum type="arabicPeriod"/>
            </a:pPr>
            <a:r>
              <a:rPr lang="en-US" sz="1700" dirty="0"/>
              <a:t>Gleeson PJ, </a:t>
            </a:r>
            <a:r>
              <a:rPr lang="en-US" sz="1700" dirty="0" err="1"/>
              <a:t>Crippa</a:t>
            </a:r>
            <a:r>
              <a:rPr lang="en-US" sz="1700" dirty="0"/>
              <a:t> IA, </a:t>
            </a:r>
            <a:r>
              <a:rPr lang="en-US" sz="1700" dirty="0" err="1"/>
              <a:t>Mongkolpun</a:t>
            </a:r>
            <a:r>
              <a:rPr lang="en-US" sz="1700" dirty="0"/>
              <a:t> W, et al. Renin as a marker of tissue-perfusion and prognosis in critically ill patients. </a:t>
            </a:r>
            <a:r>
              <a:rPr lang="en-US" sz="1700" dirty="0" err="1"/>
              <a:t>Crit</a:t>
            </a:r>
            <a:r>
              <a:rPr lang="en-US" sz="1700" dirty="0"/>
              <a:t> Care Med</a:t>
            </a:r>
            <a:endParaRPr lang="en-IN" sz="1700" dirty="0"/>
          </a:p>
          <a:p>
            <a:pPr>
              <a:buFont typeface="+mj-lt"/>
              <a:buAutoNum type="arabicPeriod"/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xmlns="" val="34208140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86AB914-9914-72DF-9C92-9E369FF51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638" y="2728735"/>
            <a:ext cx="9404723" cy="1400530"/>
          </a:xfrm>
        </p:spPr>
        <p:txBody>
          <a:bodyPr/>
          <a:lstStyle/>
          <a:p>
            <a:pPr algn="ctr"/>
            <a:r>
              <a:rPr lang="en-IN" sz="8800" dirty="0"/>
              <a:t>Thank you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xmlns="" val="20358222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787</TotalTime>
  <Words>1422</Words>
  <Application>Microsoft Office PowerPoint</Application>
  <PresentationFormat>Custom</PresentationFormat>
  <Paragraphs>117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Equity</vt:lpstr>
      <vt:lpstr>                                               Vasopressor choice and timing in Vasodilatory shock </vt:lpstr>
      <vt:lpstr>Slide 2</vt:lpstr>
      <vt:lpstr>Slide 3</vt:lpstr>
      <vt:lpstr>Introduction</vt:lpstr>
      <vt:lpstr>Slide 5</vt:lpstr>
      <vt:lpstr>Balanced vasopressor approach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Timing</vt:lpstr>
      <vt:lpstr>CENSER study</vt:lpstr>
      <vt:lpstr>Slide 17</vt:lpstr>
      <vt:lpstr>Hyperlactatemia</vt:lpstr>
      <vt:lpstr>Slide 19</vt:lpstr>
      <vt:lpstr>Slide 20</vt:lpstr>
      <vt:lpstr>Catecholamine burden</vt:lpstr>
      <vt:lpstr>VASST trial</vt:lpstr>
      <vt:lpstr>Path to personalisation:  Early multimodal vasopressor therapy</vt:lpstr>
      <vt:lpstr>Serum Renin</vt:lpstr>
      <vt:lpstr>‘Broad-spectrum vasopressors’</vt:lpstr>
      <vt:lpstr>Slide 26</vt:lpstr>
      <vt:lpstr>Slide 27</vt:lpstr>
      <vt:lpstr>Conclusion</vt:lpstr>
      <vt:lpstr>References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                                Vasopressor choice and timing in Vasodilatory shock </dc:title>
  <dc:creator>sivas00ryan@gmail.com</dc:creator>
  <cp:lastModifiedBy>Binimol</cp:lastModifiedBy>
  <cp:revision>15</cp:revision>
  <dcterms:created xsi:type="dcterms:W3CDTF">2022-04-22T09:12:26Z</dcterms:created>
  <dcterms:modified xsi:type="dcterms:W3CDTF">2023-01-24T18:07:09Z</dcterms:modified>
</cp:coreProperties>
</file>