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7" r:id="rId4"/>
    <p:sldId id="268" r:id="rId5"/>
    <p:sldId id="258" r:id="rId6"/>
    <p:sldId id="259" r:id="rId7"/>
    <p:sldId id="269" r:id="rId8"/>
    <p:sldId id="270" r:id="rId9"/>
    <p:sldId id="260" r:id="rId10"/>
    <p:sldId id="261" r:id="rId11"/>
    <p:sldId id="264" r:id="rId12"/>
    <p:sldId id="262" r:id="rId13"/>
    <p:sldId id="266" r:id="rId14"/>
    <p:sldId id="263" r:id="rId15"/>
    <p:sldId id="272" r:id="rId16"/>
    <p:sldId id="265" r:id="rId17"/>
    <p:sldId id="271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theme" Target="theme/theme1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presProps" Target="pres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11/16/2022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11/16/2022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11/16/2022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11/16/2022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11/16/2022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11/16/2022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11/16/2022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11/16/2022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11/16/2022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11/16/2022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11/16/2022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11/16/2022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11/16/2022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11/16/2022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11/16/2022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11/16/2022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11/16/2022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jpe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11/16/2022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93F36-18AB-B560-7B42-F8CC217474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87812" y="1364470"/>
            <a:ext cx="8825658" cy="2677648"/>
          </a:xfrm>
        </p:spPr>
        <p:txBody>
          <a:bodyPr/>
          <a:lstStyle/>
          <a:p>
            <a:r>
              <a:rPr lang="en-IN" dirty="0"/>
              <a:t>RENIN ANGIOTENSIN SYSTEM INHIBI</a:t>
            </a:r>
            <a:r>
              <a:rPr lang="en-US" dirty="0"/>
              <a:t>T</a:t>
            </a:r>
            <a:r>
              <a:rPr lang="en-IN" dirty="0"/>
              <a:t>ON IN ADVANCED CHRONIC KIDNEY DISEASES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F6225E7-D498-E323-8E89-026D75A1B1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Nov 3 2022 </a:t>
            </a:r>
            <a:r>
              <a:rPr lang="en-US" dirty="0" err="1"/>
              <a:t>nejm</a:t>
            </a:r>
            <a:endParaRPr lang="en-US" dirty="0"/>
          </a:p>
          <a:p>
            <a:r>
              <a:rPr lang="en-US" dirty="0" err="1"/>
              <a:t>Chaithra</a:t>
            </a:r>
            <a:r>
              <a:rPr lang="en-US" dirty="0"/>
              <a:t> k </a:t>
            </a:r>
          </a:p>
          <a:p>
            <a:r>
              <a:rPr lang="en-US" dirty="0"/>
              <a:t>Jr medicine </a:t>
            </a:r>
          </a:p>
        </p:txBody>
      </p:sp>
    </p:spTree>
    <p:extLst>
      <p:ext uri="{BB962C8B-B14F-4D97-AF65-F5344CB8AC3E}">
        <p14:creationId xmlns:p14="http://schemas.microsoft.com/office/powerpoint/2010/main" val="3760423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5F035-10C9-488D-0265-706F21867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F89C1C-ADE2-817B-FA4C-C1BF3DB30E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In patients with mild or moderate c/c kidney disease use of ACE inhibitors and ARBs reduces BP, slows decline in eGFR , reduces proteinuria delays progression to CKD.</a:t>
            </a:r>
          </a:p>
          <a:p>
            <a:r>
              <a:rPr lang="en-IN" dirty="0"/>
              <a:t>Progression to advanced CKD is associated with increased risk of RRT, cardiovascular events and death</a:t>
            </a:r>
          </a:p>
          <a:p>
            <a:r>
              <a:rPr lang="en-IN" dirty="0"/>
              <a:t>Current guidelines </a:t>
            </a:r>
            <a:r>
              <a:rPr lang="en-IN" dirty="0" err="1"/>
              <a:t>donot</a:t>
            </a:r>
            <a:r>
              <a:rPr lang="en-IN" dirty="0"/>
              <a:t> provide specific advice on whether to continue or stop ACE inhibitors and ARBs</a:t>
            </a:r>
          </a:p>
        </p:txBody>
      </p:sp>
    </p:spTree>
    <p:extLst>
      <p:ext uri="{BB962C8B-B14F-4D97-AF65-F5344CB8AC3E}">
        <p14:creationId xmlns:p14="http://schemas.microsoft.com/office/powerpoint/2010/main" val="22194850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E3D2A-638D-AB03-9A0A-8BF82A110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D91CF-402B-3E13-CD7A-D673CF97A5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This study Conducted the multicenter, randomized, open-label STOP-</a:t>
            </a:r>
            <a:r>
              <a:rPr lang="en-US" dirty="0" err="1"/>
              <a:t>ACEi</a:t>
            </a:r>
            <a:r>
              <a:rPr lang="en-US" dirty="0"/>
              <a:t> trial involving patients with advanced and progressive chronic kidney disease to assess whether the </a:t>
            </a:r>
            <a:r>
              <a:rPr lang="en-US" dirty="0" err="1"/>
              <a:t>discontinution</a:t>
            </a:r>
            <a:r>
              <a:rPr lang="en-US" dirty="0"/>
              <a:t> of RAS inhibitors would increase or stabilize the </a:t>
            </a:r>
            <a:r>
              <a:rPr lang="en-US" dirty="0" err="1"/>
              <a:t>eGFR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4113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C2D79-D926-DB95-EBE9-1F05A0902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C2ECDF-2C15-A290-49A5-47DBD85C8A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/>
              <a:t>Trial design</a:t>
            </a:r>
          </a:p>
          <a:p>
            <a:r>
              <a:rPr lang="en-US" dirty="0"/>
              <a:t>Patient underwent screening at 39 </a:t>
            </a:r>
            <a:r>
              <a:rPr lang="en-US" dirty="0" err="1"/>
              <a:t>centres</a:t>
            </a:r>
            <a:r>
              <a:rPr lang="en-US" dirty="0"/>
              <a:t> in UK</a:t>
            </a:r>
          </a:p>
          <a:p>
            <a:r>
              <a:rPr lang="en-US" dirty="0"/>
              <a:t>Trial was funded by national Institute for Health  research and medical research council </a:t>
            </a:r>
          </a:p>
        </p:txBody>
      </p:sp>
    </p:spTree>
    <p:extLst>
      <p:ext uri="{BB962C8B-B14F-4D97-AF65-F5344CB8AC3E}">
        <p14:creationId xmlns:p14="http://schemas.microsoft.com/office/powerpoint/2010/main" val="2802228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7D33F-3E65-269C-4352-333858D3D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METHODS- patient selection 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835D4-2D6E-84FF-6F79-8FD40E76FB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382762"/>
            <a:ext cx="8825659" cy="3637038"/>
          </a:xfrm>
        </p:spPr>
        <p:txBody>
          <a:bodyPr/>
          <a:lstStyle/>
          <a:p>
            <a:r>
              <a:rPr lang="en-IN" dirty="0"/>
              <a:t>Adults &gt;18 </a:t>
            </a:r>
            <a:r>
              <a:rPr lang="en-IN" dirty="0" err="1"/>
              <a:t>yrs</a:t>
            </a:r>
            <a:r>
              <a:rPr lang="en-IN" dirty="0"/>
              <a:t> with stage 4 or 5 with CKD(eGFR-&lt;30ml/1.73 m2 of body surface area)-if they are not receiving dialysis and had not undergone kidney transplantation</a:t>
            </a:r>
          </a:p>
          <a:p>
            <a:r>
              <a:rPr lang="en-IN" dirty="0"/>
              <a:t>All eligible patients were required to have had a </a:t>
            </a:r>
            <a:r>
              <a:rPr lang="en-IN" dirty="0" err="1"/>
              <a:t>decreaseof</a:t>
            </a:r>
            <a:r>
              <a:rPr lang="en-IN" dirty="0"/>
              <a:t> &gt; 2ml/minute /1.73m2/</a:t>
            </a:r>
            <a:r>
              <a:rPr lang="en-IN" dirty="0" err="1"/>
              <a:t>yr</a:t>
            </a:r>
            <a:r>
              <a:rPr lang="en-IN" dirty="0"/>
              <a:t>  in the eGFR during the previous 2 </a:t>
            </a:r>
            <a:r>
              <a:rPr lang="en-IN" dirty="0" err="1"/>
              <a:t>yrs</a:t>
            </a:r>
            <a:r>
              <a:rPr lang="en-IN" dirty="0"/>
              <a:t> and to have been receiving treatment with an ACE inhibitor or ARB or both for more than 6 months</a:t>
            </a:r>
          </a:p>
          <a:p>
            <a:r>
              <a:rPr lang="en-IN" dirty="0"/>
              <a:t>GFR measured using MDRD GFR calculator</a:t>
            </a:r>
          </a:p>
          <a:p>
            <a:r>
              <a:rPr lang="en-IN" dirty="0"/>
              <a:t>Patients were randomly assigned 1:1 ratio either to continue /discontinue RAS inhibitors</a:t>
            </a:r>
          </a:p>
        </p:txBody>
      </p:sp>
    </p:spTree>
    <p:extLst>
      <p:ext uri="{BB962C8B-B14F-4D97-AF65-F5344CB8AC3E}">
        <p14:creationId xmlns:p14="http://schemas.microsoft.com/office/powerpoint/2010/main" val="36515068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17A75-C591-7C81-A595-C81665750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BD58F1-03FE-A632-A325-CB54DDDAC2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the 2 groups, target BP  was 140/85mmHg</a:t>
            </a:r>
          </a:p>
          <a:p>
            <a:r>
              <a:rPr lang="en-US" dirty="0"/>
              <a:t>In the group that discontinued RAS inhibitors, any other antihypertensive agents was given—</a:t>
            </a:r>
            <a:r>
              <a:rPr lang="en-US" dirty="0" err="1"/>
              <a:t>reinitiation</a:t>
            </a:r>
            <a:r>
              <a:rPr lang="en-US" dirty="0"/>
              <a:t> was only last resort </a:t>
            </a:r>
          </a:p>
          <a:p>
            <a:r>
              <a:rPr lang="en-US" dirty="0"/>
              <a:t>In the continuation group clinician chose the agent and dose of RAS inhibitor, could combine it with any other antihypertensives</a:t>
            </a:r>
          </a:p>
          <a:p>
            <a:r>
              <a:rPr lang="en-US" dirty="0"/>
              <a:t>Follow up of all patients every 3 months after randomization for 3 </a:t>
            </a:r>
            <a:r>
              <a:rPr lang="en-US" dirty="0" err="1"/>
              <a:t>yrs</a:t>
            </a:r>
            <a:endParaRPr lang="en-US" dirty="0"/>
          </a:p>
          <a:p>
            <a:r>
              <a:rPr lang="en-US" dirty="0"/>
              <a:t>Data censoring was performed at 3 years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220018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3533C-12FB-25AC-7D87-7129756A9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0CCD7E-CE16-E107-0C43-B2173BEF0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2488595"/>
          </a:xfrm>
        </p:spPr>
        <p:txBody>
          <a:bodyPr/>
          <a:lstStyle/>
          <a:p>
            <a:r>
              <a:rPr lang="en-US" b="1" u="sng" dirty="0"/>
              <a:t>Patients</a:t>
            </a:r>
          </a:p>
          <a:p>
            <a:r>
              <a:rPr lang="en-US" dirty="0"/>
              <a:t>From 2014 to 2018 a total of 17290 patients screened in 39 </a:t>
            </a:r>
            <a:r>
              <a:rPr lang="en-US" dirty="0" err="1"/>
              <a:t>centres</a:t>
            </a:r>
            <a:endParaRPr lang="en-US" dirty="0"/>
          </a:p>
          <a:p>
            <a:r>
              <a:rPr lang="en-US" dirty="0"/>
              <a:t>Of these 411 at the 37 </a:t>
            </a:r>
            <a:r>
              <a:rPr lang="en-US" dirty="0" err="1"/>
              <a:t>Centres</a:t>
            </a:r>
            <a:r>
              <a:rPr lang="en-US" dirty="0"/>
              <a:t> underwent </a:t>
            </a:r>
            <a:r>
              <a:rPr lang="en-US" dirty="0" err="1"/>
              <a:t>randomisation</a:t>
            </a:r>
            <a:r>
              <a:rPr lang="en-US" dirty="0"/>
              <a:t> to a trial group with 206 in </a:t>
            </a:r>
            <a:r>
              <a:rPr lang="en-US" dirty="0" err="1"/>
              <a:t>discontinuationgroup</a:t>
            </a:r>
            <a:r>
              <a:rPr lang="en-US" dirty="0"/>
              <a:t> and 205 in continuation group</a:t>
            </a:r>
          </a:p>
          <a:p>
            <a:r>
              <a:rPr lang="en-US" dirty="0"/>
              <a:t>Median age was 63 </a:t>
            </a:r>
            <a:r>
              <a:rPr lang="en-US" dirty="0" err="1"/>
              <a:t>yrs</a:t>
            </a:r>
            <a:r>
              <a:rPr lang="en-US" dirty="0"/>
              <a:t> and </a:t>
            </a:r>
            <a:r>
              <a:rPr lang="en-US" dirty="0" err="1"/>
              <a:t>eGFR</a:t>
            </a:r>
            <a:r>
              <a:rPr lang="en-US" dirty="0"/>
              <a:t> was 18 ml/Minute/1.73m2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53197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F2735-13C0-1BEC-5339-D19A2A3EE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14D0FDB-AB95-F4DA-EFCD-E76F771C97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75634" y="616857"/>
            <a:ext cx="6965128" cy="6367737"/>
          </a:xfrm>
        </p:spPr>
      </p:pic>
    </p:spTree>
    <p:extLst>
      <p:ext uri="{BB962C8B-B14F-4D97-AF65-F5344CB8AC3E}">
        <p14:creationId xmlns:p14="http://schemas.microsoft.com/office/powerpoint/2010/main" val="30558432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3C8A0-0A76-1FDB-16CC-F9590C844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6F74E2-2A32-8BA8-681A-11F6935139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/>
              <a:t>PRIMARY OUTCOME</a:t>
            </a:r>
          </a:p>
          <a:p>
            <a:r>
              <a:rPr lang="en-US" dirty="0"/>
              <a:t>eGFR at 3 </a:t>
            </a:r>
            <a:r>
              <a:rPr lang="en-US" dirty="0" err="1"/>
              <a:t>yrs</a:t>
            </a:r>
            <a:r>
              <a:rPr lang="en-US" dirty="0"/>
              <a:t> was measured  as </a:t>
            </a:r>
            <a:r>
              <a:rPr lang="en-US" dirty="0" err="1"/>
              <a:t>primay</a:t>
            </a:r>
            <a:r>
              <a:rPr lang="en-US" dirty="0"/>
              <a:t> outcome</a:t>
            </a:r>
          </a:p>
          <a:p>
            <a:r>
              <a:rPr lang="en-US" dirty="0"/>
              <a:t>at 3 </a:t>
            </a:r>
            <a:r>
              <a:rPr lang="en-US" dirty="0" err="1"/>
              <a:t>yrs</a:t>
            </a:r>
            <a:r>
              <a:rPr lang="en-US" dirty="0"/>
              <a:t> among 411 patients eGFR of discontinuation group was 12.6+/-0.7</a:t>
            </a:r>
          </a:p>
          <a:p>
            <a:r>
              <a:rPr lang="en-US" dirty="0"/>
              <a:t>Continuation group was 13.3</a:t>
            </a:r>
            <a:r>
              <a:rPr lang="en-IN" dirty="0"/>
              <a:t>+/-0.6</a:t>
            </a:r>
          </a:p>
          <a:p>
            <a:r>
              <a:rPr lang="en-IN" dirty="0"/>
              <a:t>P value =0.42</a:t>
            </a:r>
          </a:p>
          <a:p>
            <a:r>
              <a:rPr lang="en-IN" dirty="0"/>
              <a:t>95% confidence interval ,-2.5 to1</a:t>
            </a:r>
          </a:p>
        </p:txBody>
      </p:sp>
    </p:spTree>
    <p:extLst>
      <p:ext uri="{BB962C8B-B14F-4D97-AF65-F5344CB8AC3E}">
        <p14:creationId xmlns:p14="http://schemas.microsoft.com/office/powerpoint/2010/main" val="21013738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F9671-6DA6-9A97-D043-D8D96BCFB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992566-BC68-C62B-AB3A-95A1DDC8BB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/>
              <a:t>SECONDARY OUTCOME</a:t>
            </a:r>
          </a:p>
          <a:p>
            <a:r>
              <a:rPr lang="en-US" dirty="0"/>
              <a:t>It included the development of ESKD / </a:t>
            </a:r>
            <a:r>
              <a:rPr lang="en-US" dirty="0" err="1"/>
              <a:t>intitiation</a:t>
            </a:r>
            <a:r>
              <a:rPr lang="en-US" dirty="0"/>
              <a:t> of RRT</a:t>
            </a:r>
          </a:p>
          <a:p>
            <a:r>
              <a:rPr lang="en-US" dirty="0"/>
              <a:t>ESKD OR initiation of RRT occurred in 128 pts(62%) in discontinuation and in 115 pts(56%)in continuation group</a:t>
            </a:r>
          </a:p>
          <a:p>
            <a:r>
              <a:rPr lang="en-IN" dirty="0"/>
              <a:t>Adverse events were similar in the discontinuation and continuation group </a:t>
            </a:r>
          </a:p>
          <a:p>
            <a:pPr marL="0" indent="0">
              <a:buNone/>
            </a:pPr>
            <a:r>
              <a:rPr lang="en-IN" dirty="0"/>
              <a:t>     with respect to cardiovascular events(108 vs 88) and deaths(20 vs22)</a:t>
            </a:r>
          </a:p>
        </p:txBody>
      </p:sp>
    </p:spTree>
    <p:extLst>
      <p:ext uri="{BB962C8B-B14F-4D97-AF65-F5344CB8AC3E}">
        <p14:creationId xmlns:p14="http://schemas.microsoft.com/office/powerpoint/2010/main" val="29425570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BE142-99ED-B62B-2F81-038081CE8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DAA377D-F195-82F6-65D9-8E673374F6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98551" y="1578687"/>
            <a:ext cx="8192661" cy="5117833"/>
          </a:xfrm>
        </p:spPr>
      </p:pic>
    </p:spTree>
    <p:extLst>
      <p:ext uri="{BB962C8B-B14F-4D97-AF65-F5344CB8AC3E}">
        <p14:creationId xmlns:p14="http://schemas.microsoft.com/office/powerpoint/2010/main" val="3889568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86B57-8995-872D-8588-53A9F393B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C1E44565-F64E-206E-BEB2-EA89D345E9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60286" y="1439333"/>
            <a:ext cx="8599714" cy="5285619"/>
          </a:xfrm>
        </p:spPr>
      </p:pic>
    </p:spTree>
    <p:extLst>
      <p:ext uri="{BB962C8B-B14F-4D97-AF65-F5344CB8AC3E}">
        <p14:creationId xmlns:p14="http://schemas.microsoft.com/office/powerpoint/2010/main" val="28694568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BB9B0-2DB4-EB1E-8AA3-574253558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7D42830-46B2-E899-506A-D25F8212E1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75634" y="-169333"/>
            <a:ext cx="7255414" cy="7172476"/>
          </a:xfrm>
        </p:spPr>
      </p:pic>
    </p:spTree>
    <p:extLst>
      <p:ext uri="{BB962C8B-B14F-4D97-AF65-F5344CB8AC3E}">
        <p14:creationId xmlns:p14="http://schemas.microsoft.com/office/powerpoint/2010/main" val="12038304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0668C-62EC-C1E9-3F3A-9FF2CF035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CONCLUSIONS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54FBAD-04D4-6AAF-84C8-B57C6586F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620" y="2657929"/>
            <a:ext cx="8825659" cy="3416300"/>
          </a:xfrm>
        </p:spPr>
        <p:txBody>
          <a:bodyPr>
            <a:normAutofit/>
          </a:bodyPr>
          <a:lstStyle/>
          <a:p>
            <a:r>
              <a:rPr lang="en-US" dirty="0"/>
              <a:t>Among patients with advanced and progressive chronic kidney disease, the discontinuation of RAS inhibitors was not associated with a significant between-group difference in the long-term rate of decrease in the </a:t>
            </a:r>
            <a:r>
              <a:rPr lang="en-US" dirty="0" err="1"/>
              <a:t>eGFR</a:t>
            </a:r>
            <a:r>
              <a:rPr lang="en-US" dirty="0"/>
              <a:t>.</a:t>
            </a:r>
          </a:p>
          <a:p>
            <a:r>
              <a:rPr lang="en-US" dirty="0"/>
              <a:t> During the first year of follow-up, higher levels of systolic and diastolic blood pressures  were observed in the discontinuation group, but there was little difference in these measures thereafter,</a:t>
            </a:r>
          </a:p>
        </p:txBody>
      </p:sp>
    </p:spTree>
    <p:extLst>
      <p:ext uri="{BB962C8B-B14F-4D97-AF65-F5344CB8AC3E}">
        <p14:creationId xmlns:p14="http://schemas.microsoft.com/office/powerpoint/2010/main" val="16951348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D736A-28FD-B4C0-4066-D2CAA1FC6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A01C04-9862-EB62-A09A-0A855B1C23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numbers of hospitalizations for any reason were similar in the </a:t>
            </a:r>
            <a:r>
              <a:rPr lang="en-US" dirty="0" err="1"/>
              <a:t>discontinuationgroup</a:t>
            </a:r>
            <a:r>
              <a:rPr lang="en-US" dirty="0"/>
              <a:t> group and the continuation group (414 and 413, respectively),</a:t>
            </a:r>
          </a:p>
          <a:p>
            <a:r>
              <a:rPr lang="en-US" dirty="0"/>
              <a:t>During the first year after randomization, the discontinuation group had a transient increase in protein level, but little between-group difference was observed thereafter</a:t>
            </a:r>
          </a:p>
          <a:p>
            <a:r>
              <a:rPr lang="en-US" dirty="0"/>
              <a:t>The mean hemoglobin level was similar in the two groups at 3 years</a:t>
            </a:r>
          </a:p>
        </p:txBody>
      </p:sp>
    </p:spTree>
    <p:extLst>
      <p:ext uri="{BB962C8B-B14F-4D97-AF65-F5344CB8AC3E}">
        <p14:creationId xmlns:p14="http://schemas.microsoft.com/office/powerpoint/2010/main" val="42357982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58CBD-003F-37BD-FBDC-1C6136FC3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F184D4-CDAD-BBAD-220D-2EBFFAEA60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858" y="2468032"/>
            <a:ext cx="8825659" cy="3416300"/>
          </a:xfrm>
        </p:spPr>
        <p:txBody>
          <a:bodyPr/>
          <a:lstStyle/>
          <a:p>
            <a:r>
              <a:rPr lang="en-US"/>
              <a:t> No material differences in quality of life or exercise capacity were observed between the two groups.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1FE62F-1979-3204-D337-14CA4176A616}"/>
              </a:ext>
            </a:extLst>
          </p:cNvPr>
          <p:cNvSpPr txBox="1"/>
          <p:nvPr/>
        </p:nvSpPr>
        <p:spPr>
          <a:xfrm>
            <a:off x="1154954" y="3299019"/>
            <a:ext cx="818847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In this trial, the discontinuation of RAS in-</a:t>
            </a:r>
          </a:p>
          <a:p>
            <a:r>
              <a:rPr lang="en-US" dirty="0" err="1"/>
              <a:t>hibitors</a:t>
            </a:r>
            <a:r>
              <a:rPr lang="en-US" dirty="0"/>
              <a:t> in patients with advanced and </a:t>
            </a:r>
            <a:r>
              <a:rPr lang="en-US" dirty="0" err="1"/>
              <a:t>progres</a:t>
            </a:r>
            <a:r>
              <a:rPr lang="en-US" dirty="0"/>
              <a:t>-</a:t>
            </a:r>
          </a:p>
          <a:p>
            <a:r>
              <a:rPr lang="en-US" dirty="0" err="1"/>
              <a:t>sive</a:t>
            </a:r>
            <a:r>
              <a:rPr lang="en-US" dirty="0"/>
              <a:t> chronic kidney disease did not lead to a </a:t>
            </a:r>
          </a:p>
          <a:p>
            <a:r>
              <a:rPr lang="en-US" dirty="0"/>
              <a:t>clinically relevant change in the </a:t>
            </a:r>
            <a:r>
              <a:rPr lang="en-US" dirty="0" err="1"/>
              <a:t>eGFR</a:t>
            </a:r>
            <a:r>
              <a:rPr lang="en-US" dirty="0"/>
              <a:t> or a be-</a:t>
            </a:r>
          </a:p>
          <a:p>
            <a:r>
              <a:rPr lang="en-US" dirty="0"/>
              <a:t>tween-group difference in the long-term rate of </a:t>
            </a:r>
          </a:p>
          <a:p>
            <a:r>
              <a:rPr lang="en-US" dirty="0"/>
              <a:t>decline in the </a:t>
            </a:r>
            <a:r>
              <a:rPr lang="en-US" dirty="0" err="1"/>
              <a:t>eGFR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0867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AE451-8BD0-41A4-8701-CF533472F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66CE9E-1BAF-B746-6CB8-3900E8ACDA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7000748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117</TotalTime>
  <Words>349</Words>
  <Application>Microsoft Office PowerPoint</Application>
  <PresentationFormat>Widescreen</PresentationFormat>
  <Paragraphs>26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Ion Boardroom</vt:lpstr>
      <vt:lpstr>RENIN ANGIOTENSIN SYSTEM INHIBITON IN ADVANCED CHRONIC KIDNEY DISEASES</vt:lpstr>
      <vt:lpstr>PowerPoint Presentation</vt:lpstr>
      <vt:lpstr>PowerPoint Presentation</vt:lpstr>
      <vt:lpstr>METHODS </vt:lpstr>
      <vt:lpstr>METHODS- patient selection </vt:lpstr>
      <vt:lpstr>PowerPoint Presentation</vt:lpstr>
      <vt:lpstr>Results </vt:lpstr>
      <vt:lpstr>PowerPoint Presentation</vt:lpstr>
      <vt:lpstr>RESULTS</vt:lpstr>
      <vt:lpstr>PowerPoint Presentation</vt:lpstr>
      <vt:lpstr>PowerPoint Presentation</vt:lpstr>
      <vt:lpstr>PowerPoint Presentation</vt:lpstr>
      <vt:lpstr>PowerPoint Presentation</vt:lpstr>
      <vt:lpstr>CONCLUSIONS 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RENIN ANGIOTENSIN SYSTEM INHIBIION IN ADVANCED CHRONIC KIDNEY DISEASES</dc:title>
  <dc:creator>user</dc:creator>
  <cp:lastModifiedBy>chaithrasivz95@gmail.com</cp:lastModifiedBy>
  <cp:revision>7</cp:revision>
  <dcterms:created xsi:type="dcterms:W3CDTF">2022-11-16T14:20:19Z</dcterms:created>
  <dcterms:modified xsi:type="dcterms:W3CDTF">2022-11-16T03:42:05Z</dcterms:modified>
</cp:coreProperties>
</file>