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6" r:id="rId5"/>
    <p:sldId id="265" r:id="rId6"/>
    <p:sldId id="266" r:id="rId7"/>
    <p:sldId id="267" r:id="rId8"/>
    <p:sldId id="262" r:id="rId9"/>
    <p:sldId id="268" r:id="rId10"/>
    <p:sldId id="260" r:id="rId11"/>
    <p:sldId id="264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5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350"/>
    <a:srgbClr val="0C4360"/>
    <a:srgbClr val="1B6872"/>
    <a:srgbClr val="63B7C6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64" autoAdjust="0"/>
    <p:restoredTop sz="94660"/>
  </p:normalViewPr>
  <p:slideViewPr>
    <p:cSldViewPr snapToGrid="0">
      <p:cViewPr varScale="1">
        <p:scale>
          <a:sx n="84" d="100"/>
          <a:sy n="84" d="100"/>
        </p:scale>
        <p:origin x="336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10/11/2021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Tamm </a:t>
            </a:r>
            <a:r>
              <a:rPr lang="en-US" dirty="0" err="1" smtClean="0"/>
              <a:t>Horsfall</a:t>
            </a:r>
            <a:r>
              <a:rPr lang="en-US" dirty="0" smtClean="0"/>
              <a:t> – secreted into Thick ascending limb, early</a:t>
            </a:r>
            <a:r>
              <a:rPr lang="en-US" baseline="0" dirty="0" smtClean="0"/>
              <a:t> distal tubule. Imp part of casts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4D747-9380-41EE-9946-EC9EC0CA5D1E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7647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SDS-PAGE – Sodium dodecyl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sulphate</a:t>
            </a:r>
            <a:r>
              <a:rPr lang="en-US" baseline="0" dirty="0" smtClean="0"/>
              <a:t> 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4D747-9380-41EE-9946-EC9EC0CA5D1E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3054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Alkaline urine interferes with this test.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4D747-9380-41EE-9946-EC9EC0CA5D1E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71714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xmlns="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xmlns="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xmlns="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xmlns="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xmlns="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xmlns="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xmlns="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xmlns="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xmlns="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xmlns="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xmlns="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 smtClean="0"/>
              <a:t>Click to 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xmlns="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xmlns="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 smtClean="0"/>
              <a:t>Click to edit Master text styles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xmlns="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xmlns="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xmlns="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xmlns="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xmlns="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xmlns="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xmlns="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xmlns="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xmlns="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xmlns="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xmlns="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xmlns="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xmlns="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xmlns="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xmlns="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xmlns="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xmlns="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xmlns="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xmlns="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xmlns="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xmlns="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xmlns="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xmlns="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xmlns="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xmlns="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xmlns="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xmlns="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xmlns="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xmlns="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xmlns="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xmlns="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xmlns="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xmlns="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xmlns="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xmlns="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xmlns="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xmlns="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xmlns="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xmlns="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xmlns="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xmlns="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xmlns="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xmlns="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xmlns="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xmlns="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xmlns="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xmlns="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xmlns="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APPROACH TO PROTEINURIA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Dr</a:t>
            </a:r>
            <a:r>
              <a:rPr lang="en-US" dirty="0" smtClean="0"/>
              <a:t> Ibrahim Ali </a:t>
            </a:r>
            <a:r>
              <a:rPr lang="en-US" dirty="0" err="1" smtClean="0"/>
              <a:t>Saleem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JR2, General Medicine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Proteinuria : The ORIGINS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Almost always – Kidney</a:t>
            </a:r>
          </a:p>
          <a:p>
            <a:endParaRPr lang="en-US" dirty="0" smtClean="0"/>
          </a:p>
          <a:p>
            <a:r>
              <a:rPr lang="en-US" dirty="0" smtClean="0"/>
              <a:t>Pathological proteinuria : mainly affect glomerulus (</a:t>
            </a:r>
            <a:r>
              <a:rPr lang="en-US" dirty="0" err="1" smtClean="0"/>
              <a:t>esp</a:t>
            </a:r>
            <a:r>
              <a:rPr lang="en-US" dirty="0" smtClean="0"/>
              <a:t> </a:t>
            </a:r>
            <a:r>
              <a:rPr lang="en-US" dirty="0" err="1" smtClean="0"/>
              <a:t>podocyte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Little albumin is filtered in health.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7064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the normally filtered proteins?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Filtered proteins (mostly albumin) – internalized by proximal tubule</a:t>
            </a:r>
          </a:p>
          <a:p>
            <a:r>
              <a:rPr lang="en-US" dirty="0" smtClean="0"/>
              <a:t>Surface </a:t>
            </a:r>
            <a:r>
              <a:rPr lang="en-US" dirty="0"/>
              <a:t>proteins -  </a:t>
            </a:r>
            <a:r>
              <a:rPr lang="en-US" dirty="0" err="1"/>
              <a:t>cubulin</a:t>
            </a:r>
            <a:r>
              <a:rPr lang="en-US" dirty="0"/>
              <a:t>, </a:t>
            </a:r>
            <a:r>
              <a:rPr lang="en-US" dirty="0" err="1"/>
              <a:t>megalin</a:t>
            </a:r>
            <a:r>
              <a:rPr lang="en-US" dirty="0"/>
              <a:t> </a:t>
            </a:r>
          </a:p>
          <a:p>
            <a:r>
              <a:rPr lang="en-US" dirty="0"/>
              <a:t>Degraded in lysosomes</a:t>
            </a:r>
          </a:p>
          <a:p>
            <a:r>
              <a:rPr lang="en-US" dirty="0" err="1"/>
              <a:t>Cubulin</a:t>
            </a:r>
            <a:r>
              <a:rPr lang="en-US" dirty="0"/>
              <a:t> mutations – proteinuria (2g/day)</a:t>
            </a:r>
          </a:p>
          <a:p>
            <a:r>
              <a:rPr lang="en-US" dirty="0" err="1"/>
              <a:t>Cubulin</a:t>
            </a:r>
            <a:r>
              <a:rPr lang="en-US" dirty="0"/>
              <a:t> polymorphisms – Variance in ACR in general population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6263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proteins in normal urine!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3 groups of proteins in normal urine</a:t>
            </a:r>
          </a:p>
          <a:p>
            <a:r>
              <a:rPr lang="en-US" dirty="0" smtClean="0"/>
              <a:t>1. filtered protein, not reabsorbed -  albumin</a:t>
            </a:r>
          </a:p>
          <a:p>
            <a:r>
              <a:rPr lang="en-US" dirty="0" smtClean="0"/>
              <a:t>2. proteins actively secreted into urine</a:t>
            </a:r>
          </a:p>
          <a:p>
            <a:r>
              <a:rPr lang="en-US" dirty="0" smtClean="0"/>
              <a:t>3. proteins lost from cells in the nephron and urinary tract</a:t>
            </a:r>
          </a:p>
          <a:p>
            <a:endParaRPr lang="en-US" dirty="0"/>
          </a:p>
          <a:p>
            <a:r>
              <a:rPr lang="en-US" dirty="0" smtClean="0"/>
              <a:t>Serum proteins - Albumin – most abundant, alpha1 antitrypsin,  alpha1 </a:t>
            </a:r>
            <a:r>
              <a:rPr lang="en-US" dirty="0" err="1" smtClean="0"/>
              <a:t>microglobulin</a:t>
            </a:r>
            <a:endParaRPr lang="en-US" dirty="0"/>
          </a:p>
          <a:p>
            <a:r>
              <a:rPr lang="en-US" dirty="0" smtClean="0"/>
              <a:t>Secreted and structural proteins – </a:t>
            </a:r>
            <a:r>
              <a:rPr lang="en-US" dirty="0" err="1" smtClean="0"/>
              <a:t>Uromodulin</a:t>
            </a:r>
            <a:r>
              <a:rPr lang="en-US" dirty="0" smtClean="0"/>
              <a:t> (Tamm-</a:t>
            </a:r>
            <a:r>
              <a:rPr lang="en-US" dirty="0" err="1" smtClean="0"/>
              <a:t>Horsfall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69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/>
          <a:lstStyle/>
          <a:p>
            <a:r>
              <a:rPr lang="en-US" dirty="0" smtClean="0"/>
              <a:t>Other proteins in urine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Tamm-</a:t>
            </a:r>
            <a:r>
              <a:rPr lang="en-US" dirty="0" err="1" smtClean="0"/>
              <a:t>Horsfall</a:t>
            </a:r>
            <a:r>
              <a:rPr lang="en-US" dirty="0" smtClean="0"/>
              <a:t>, IgA, </a:t>
            </a:r>
            <a:r>
              <a:rPr lang="en-US" dirty="0" err="1" smtClean="0"/>
              <a:t>Urokinase</a:t>
            </a:r>
            <a:r>
              <a:rPr lang="en-US" dirty="0" smtClean="0"/>
              <a:t> – Secreted by tubules</a:t>
            </a:r>
          </a:p>
          <a:p>
            <a:endParaRPr lang="en-US" dirty="0"/>
          </a:p>
          <a:p>
            <a:r>
              <a:rPr lang="en-US" dirty="0" smtClean="0"/>
              <a:t>Beta2 macroglobulin, </a:t>
            </a:r>
            <a:r>
              <a:rPr lang="en-US" dirty="0" err="1" smtClean="0"/>
              <a:t>apoproteins</a:t>
            </a:r>
            <a:r>
              <a:rPr lang="en-US" dirty="0" smtClean="0"/>
              <a:t>, enzymes, peptide hormones – filtered freely.</a:t>
            </a:r>
          </a:p>
          <a:p>
            <a:endParaRPr lang="en-US" dirty="0"/>
          </a:p>
          <a:p>
            <a:r>
              <a:rPr lang="en-US" dirty="0" smtClean="0"/>
              <a:t>Excessive production of abnormal protein – Overflow proteinuria</a:t>
            </a:r>
          </a:p>
          <a:p>
            <a:r>
              <a:rPr lang="en-US" dirty="0" smtClean="0"/>
              <a:t>Exceeds tubular </a:t>
            </a:r>
            <a:r>
              <a:rPr lang="en-US" dirty="0" err="1" smtClean="0"/>
              <a:t>resorption</a:t>
            </a:r>
            <a:r>
              <a:rPr lang="en-US" dirty="0" smtClean="0"/>
              <a:t> capacity</a:t>
            </a:r>
          </a:p>
          <a:p>
            <a:r>
              <a:rPr lang="en-US" dirty="0" err="1" smtClean="0"/>
              <a:t>Eg</a:t>
            </a:r>
            <a:r>
              <a:rPr lang="en-US" dirty="0" smtClean="0"/>
              <a:t>: plasma cell </a:t>
            </a:r>
            <a:r>
              <a:rPr lang="en-US" dirty="0" err="1" smtClean="0"/>
              <a:t>dyscrasia</a:t>
            </a:r>
            <a:r>
              <a:rPr lang="en-US" dirty="0" smtClean="0"/>
              <a:t>(MM),amyloidosis, lymphomas (with associated </a:t>
            </a:r>
            <a:r>
              <a:rPr lang="en-US" dirty="0" err="1" smtClean="0"/>
              <a:t>mononclonal</a:t>
            </a:r>
            <a:r>
              <a:rPr lang="en-US" dirty="0" smtClean="0"/>
              <a:t> light chain production)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059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Biomarker in urine for disease processes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ALBUMIN remains the best biomarker.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96695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normally prevents proteinuria?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Charge and size selectivity prevents proteins from crossing the glomerular wall</a:t>
            </a:r>
          </a:p>
          <a:p>
            <a:endParaRPr lang="en-US" dirty="0"/>
          </a:p>
          <a:p>
            <a:r>
              <a:rPr lang="en-US" dirty="0" smtClean="0"/>
              <a:t>Normal glomerular endothelial cell – barrier with 100 nm pores – retain blood cells, allow passage of proteins</a:t>
            </a:r>
          </a:p>
          <a:p>
            <a:endParaRPr lang="en-US" dirty="0"/>
          </a:p>
          <a:p>
            <a:r>
              <a:rPr lang="en-US" dirty="0" smtClean="0"/>
              <a:t>Glomerular basement membrane – traps large proteins (&gt;100kDA)</a:t>
            </a:r>
          </a:p>
          <a:p>
            <a:endParaRPr lang="en-US" dirty="0"/>
          </a:p>
          <a:p>
            <a:r>
              <a:rPr lang="en-US" dirty="0" smtClean="0"/>
              <a:t>Foot processes of epithelial cells – </a:t>
            </a:r>
            <a:r>
              <a:rPr lang="en-US" dirty="0" err="1" smtClean="0"/>
              <a:t>podocytes</a:t>
            </a:r>
            <a:r>
              <a:rPr lang="en-US" dirty="0" smtClean="0"/>
              <a:t> -  slit diaphragms – allow molecular passage of small solutes, water, not proteins</a:t>
            </a:r>
          </a:p>
          <a:p>
            <a:endParaRPr lang="en-US" dirty="0"/>
          </a:p>
          <a:p>
            <a:endParaRPr lang="en-US" dirty="0"/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160017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If this barrier is disrupted – protein leaks into urine – glomerular proteinuria</a:t>
            </a:r>
          </a:p>
          <a:p>
            <a:endParaRPr lang="en-US" dirty="0"/>
          </a:p>
          <a:p>
            <a:r>
              <a:rPr lang="en-US" dirty="0"/>
              <a:t>Smaller proteins (&lt;20kDa) – freely filtered but readily reabsorbed</a:t>
            </a:r>
            <a:r>
              <a:rPr lang="en-IN" dirty="0"/>
              <a:t> by the proximal tubule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 MCD – fusion of glomerular epithelial foot processes – selective loss of albumin – selective proteinuria</a:t>
            </a:r>
          </a:p>
          <a:p>
            <a:endParaRPr lang="en-US" dirty="0"/>
          </a:p>
          <a:p>
            <a:r>
              <a:rPr lang="en-US" dirty="0" smtClean="0"/>
              <a:t>Other glomerular diseases – disrupted BM and </a:t>
            </a:r>
            <a:r>
              <a:rPr lang="en-US" dirty="0" err="1" smtClean="0"/>
              <a:t>podocytes</a:t>
            </a:r>
            <a:r>
              <a:rPr lang="en-US" dirty="0" smtClean="0"/>
              <a:t> – loss of albumin and other proteins -  non selective proteinuria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2360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PATHOLOGICAL PROTEINURIA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1. Glomerular proteinuria</a:t>
            </a:r>
          </a:p>
          <a:p>
            <a:r>
              <a:rPr lang="en-US" dirty="0" smtClean="0"/>
              <a:t>Filter permeable to larger molecules. Common.</a:t>
            </a:r>
          </a:p>
          <a:p>
            <a:endParaRPr lang="en-US" dirty="0" smtClean="0"/>
          </a:p>
          <a:p>
            <a:r>
              <a:rPr lang="en-US" dirty="0" smtClean="0"/>
              <a:t>2.Tubular proteinuria</a:t>
            </a:r>
          </a:p>
          <a:p>
            <a:r>
              <a:rPr lang="en-US" dirty="0" smtClean="0"/>
              <a:t>Proximal tubular damage – </a:t>
            </a:r>
            <a:r>
              <a:rPr lang="en-US" dirty="0" err="1" smtClean="0"/>
              <a:t>resorption</a:t>
            </a:r>
            <a:r>
              <a:rPr lang="en-US" dirty="0" smtClean="0"/>
              <a:t> defective</a:t>
            </a:r>
            <a:r>
              <a:rPr lang="en-IN" dirty="0" smtClean="0"/>
              <a:t>. Less common.</a:t>
            </a:r>
          </a:p>
          <a:p>
            <a:endParaRPr lang="en-US" dirty="0"/>
          </a:p>
          <a:p>
            <a:r>
              <a:rPr lang="en-US" dirty="0" smtClean="0"/>
              <a:t>3. Overflow proteinuria</a:t>
            </a:r>
          </a:p>
          <a:p>
            <a:r>
              <a:rPr lang="en-US" dirty="0" smtClean="0"/>
              <a:t>Increase in filterable protein concentration in plasma</a:t>
            </a:r>
          </a:p>
          <a:p>
            <a:r>
              <a:rPr lang="en-US" dirty="0" err="1" smtClean="0"/>
              <a:t>Resorptive</a:t>
            </a:r>
            <a:r>
              <a:rPr lang="en-US" dirty="0" smtClean="0"/>
              <a:t> capacity exceeded</a:t>
            </a:r>
          </a:p>
          <a:p>
            <a:r>
              <a:rPr lang="en-US" dirty="0" err="1" smtClean="0"/>
              <a:t>Ig</a:t>
            </a:r>
            <a:r>
              <a:rPr lang="en-US" dirty="0" smtClean="0"/>
              <a:t> light chains/fragments, Lysozyme in </a:t>
            </a:r>
            <a:r>
              <a:rPr lang="en-US" dirty="0" err="1" smtClean="0"/>
              <a:t>monomyelocytic</a:t>
            </a:r>
            <a:r>
              <a:rPr lang="en-US" dirty="0" smtClean="0"/>
              <a:t> leukemia</a:t>
            </a:r>
          </a:p>
        </p:txBody>
      </p:sp>
    </p:spTree>
    <p:extLst>
      <p:ext uri="{BB962C8B-B14F-4D97-AF65-F5344CB8AC3E}">
        <p14:creationId xmlns:p14="http://schemas.microsoft.com/office/powerpoint/2010/main" val="322688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Discerning the origin of proteinuria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1.QUANTITY.</a:t>
            </a:r>
          </a:p>
          <a:p>
            <a:r>
              <a:rPr lang="en-US" dirty="0" smtClean="0"/>
              <a:t>&gt;1.5 – 2 g/day proteinuria – very unlikely tubular pathology</a:t>
            </a:r>
          </a:p>
          <a:p>
            <a:r>
              <a:rPr lang="en-US" dirty="0" smtClean="0"/>
              <a:t>s/o glomerular leak, </a:t>
            </a:r>
            <a:r>
              <a:rPr lang="en-US" dirty="0" err="1" smtClean="0"/>
              <a:t>nephrotic</a:t>
            </a:r>
            <a:r>
              <a:rPr lang="en-US" dirty="0" smtClean="0"/>
              <a:t> syndromes</a:t>
            </a:r>
          </a:p>
          <a:p>
            <a:endParaRPr lang="en-US" dirty="0" smtClean="0"/>
          </a:p>
          <a:p>
            <a:r>
              <a:rPr lang="en-US" dirty="0" smtClean="0"/>
              <a:t>2.RATIO.</a:t>
            </a:r>
          </a:p>
          <a:p>
            <a:r>
              <a:rPr lang="en-US" dirty="0" smtClean="0"/>
              <a:t>ACR : PCR ratio &gt; 0.4 – glomerular disease</a:t>
            </a:r>
          </a:p>
          <a:p>
            <a:r>
              <a:rPr lang="en-US" dirty="0" smtClean="0"/>
              <a:t>&lt; 0.4 – non albumin proteinuria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0763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3. SPECIFIC ASSAYS FOR TUBULAR PROTEINS.</a:t>
            </a:r>
          </a:p>
          <a:p>
            <a:r>
              <a:rPr lang="en-US" dirty="0" smtClean="0"/>
              <a:t>Identify LMW proteins which did not get internalized </a:t>
            </a:r>
          </a:p>
          <a:p>
            <a:r>
              <a:rPr lang="en-US" dirty="0" smtClean="0"/>
              <a:t>Beta2 </a:t>
            </a:r>
            <a:r>
              <a:rPr lang="en-US" dirty="0" err="1" smtClean="0"/>
              <a:t>microglobulin</a:t>
            </a:r>
            <a:r>
              <a:rPr lang="en-US" dirty="0"/>
              <a:t> </a:t>
            </a:r>
            <a:r>
              <a:rPr lang="en-US" dirty="0" smtClean="0"/>
              <a:t>&lt;0.4 microgram/L – normal</a:t>
            </a:r>
          </a:p>
          <a:p>
            <a:r>
              <a:rPr lang="en-US" dirty="0" smtClean="0"/>
              <a:t>Also – </a:t>
            </a:r>
            <a:r>
              <a:rPr lang="en-US" dirty="0" err="1" smtClean="0"/>
              <a:t>retini</a:t>
            </a:r>
            <a:r>
              <a:rPr lang="en-US" dirty="0" err="1"/>
              <a:t>n</a:t>
            </a:r>
            <a:r>
              <a:rPr lang="en-US" dirty="0" err="1" smtClean="0"/>
              <a:t>ol</a:t>
            </a:r>
            <a:r>
              <a:rPr lang="en-US" dirty="0" smtClean="0"/>
              <a:t> binding protein, alpha1 </a:t>
            </a:r>
            <a:r>
              <a:rPr lang="en-US" dirty="0" err="1" smtClean="0"/>
              <a:t>microglobulin</a:t>
            </a:r>
            <a:r>
              <a:rPr lang="en-US" dirty="0" smtClean="0"/>
              <a:t>, lysozyme</a:t>
            </a:r>
          </a:p>
          <a:p>
            <a:endParaRPr lang="en-US" dirty="0"/>
          </a:p>
          <a:p>
            <a:r>
              <a:rPr lang="en-US" dirty="0" smtClean="0"/>
              <a:t>4. TESTS FOR OVERFLOW OR EXOGENOUS PROTEINS.</a:t>
            </a:r>
          </a:p>
          <a:p>
            <a:r>
              <a:rPr lang="en-US" dirty="0" err="1" smtClean="0"/>
              <a:t>Immunofixation</a:t>
            </a:r>
            <a:r>
              <a:rPr lang="en-US" dirty="0" smtClean="0"/>
              <a:t> for light chains -  </a:t>
            </a:r>
            <a:r>
              <a:rPr lang="en-US" dirty="0" err="1" smtClean="0"/>
              <a:t>Bence</a:t>
            </a:r>
            <a:r>
              <a:rPr lang="en-US" dirty="0" smtClean="0"/>
              <a:t> Jones proteins.</a:t>
            </a:r>
          </a:p>
          <a:p>
            <a:r>
              <a:rPr lang="en-US" dirty="0" smtClean="0"/>
              <a:t>SDS-PAGE gel electrophoresis – tubular proteinuria </a:t>
            </a:r>
            <a:r>
              <a:rPr lang="en-US" dirty="0" err="1" smtClean="0"/>
              <a:t>vs</a:t>
            </a:r>
            <a:r>
              <a:rPr lang="en-US" dirty="0" smtClean="0"/>
              <a:t> overflow proteinuria </a:t>
            </a:r>
            <a:r>
              <a:rPr lang="en-US" dirty="0" err="1" smtClean="0"/>
              <a:t>vs</a:t>
            </a:r>
            <a:r>
              <a:rPr lang="en-US" dirty="0" smtClean="0"/>
              <a:t> exogenous ( factitious – Munchausen syndrome )</a:t>
            </a:r>
          </a:p>
        </p:txBody>
      </p:sp>
    </p:spTree>
    <p:extLst>
      <p:ext uri="{BB962C8B-B14F-4D97-AF65-F5344CB8AC3E}">
        <p14:creationId xmlns:p14="http://schemas.microsoft.com/office/powerpoint/2010/main" val="1526430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PROGNOSTIC SIGNIFICANCE OF PROTEINURIA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Proteinuria implicated in worse cardiovascular outcomes in population studies (more than renal)</a:t>
            </a:r>
          </a:p>
          <a:p>
            <a:endParaRPr lang="en-US" dirty="0" smtClean="0"/>
          </a:p>
          <a:p>
            <a:r>
              <a:rPr lang="en-US" dirty="0" smtClean="0"/>
              <a:t>In patients with known renal disease - worse renal outcomes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3922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FOR PROTEINURIA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44500" y="1308514"/>
            <a:ext cx="6718300" cy="4093243"/>
          </a:xfrm>
        </p:spPr>
        <p:txBody>
          <a:bodyPr/>
          <a:lstStyle/>
          <a:p>
            <a:r>
              <a:rPr lang="en-US" dirty="0" smtClean="0"/>
              <a:t>24-hr protein excretion – Normal &lt;= 150mg/day (PCR – 15mg/</a:t>
            </a:r>
            <a:r>
              <a:rPr lang="en-US" dirty="0" err="1" smtClean="0"/>
              <a:t>mmol</a:t>
            </a:r>
            <a:r>
              <a:rPr lang="en-US" dirty="0" smtClean="0"/>
              <a:t>)</a:t>
            </a:r>
            <a:br>
              <a:rPr lang="en-US" dirty="0" smtClean="0"/>
            </a:br>
            <a:endParaRPr lang="en-US" dirty="0" smtClean="0"/>
          </a:p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75" b="26072"/>
          <a:stretch/>
        </p:blipFill>
        <p:spPr>
          <a:xfrm>
            <a:off x="3177639" y="1936963"/>
            <a:ext cx="5242083" cy="474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41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DIPSTICKS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TOTAL PROTEIN:</a:t>
            </a:r>
          </a:p>
          <a:p>
            <a:r>
              <a:rPr lang="en-US" dirty="0" smtClean="0"/>
              <a:t>Detection based on color reactivity</a:t>
            </a:r>
          </a:p>
          <a:p>
            <a:r>
              <a:rPr lang="en-US" dirty="0" err="1" smtClean="0"/>
              <a:t>Tetrabromphenol</a:t>
            </a:r>
            <a:r>
              <a:rPr lang="en-US" dirty="0" smtClean="0"/>
              <a:t> blue</a:t>
            </a:r>
          </a:p>
          <a:p>
            <a:r>
              <a:rPr lang="en-US" dirty="0" smtClean="0"/>
              <a:t>Yellow – absence of protein at pH 3, Green – protein +</a:t>
            </a:r>
          </a:p>
          <a:p>
            <a:r>
              <a:rPr lang="en-US" dirty="0" smtClean="0"/>
              <a:t>Lower limit of detection – 150 to 300mg/L</a:t>
            </a:r>
          </a:p>
          <a:p>
            <a:r>
              <a:rPr lang="en-US" dirty="0" smtClean="0"/>
              <a:t>More </a:t>
            </a:r>
            <a:r>
              <a:rPr lang="en-US" dirty="0"/>
              <a:t>sensitive to albumin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False positive : at </a:t>
            </a:r>
            <a:r>
              <a:rPr lang="en-US" dirty="0" err="1"/>
              <a:t>ph</a:t>
            </a:r>
            <a:r>
              <a:rPr lang="en-US" dirty="0"/>
              <a:t> &gt; 7, blood contamination, very dilute urine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6130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DIPSTICKS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ALBUMINURIA:</a:t>
            </a:r>
          </a:p>
          <a:p>
            <a:r>
              <a:rPr lang="en-US" dirty="0" smtClean="0"/>
              <a:t>Specific for albumin</a:t>
            </a:r>
          </a:p>
          <a:p>
            <a:r>
              <a:rPr lang="en-US" dirty="0" smtClean="0"/>
              <a:t>More expensive</a:t>
            </a:r>
          </a:p>
          <a:p>
            <a:r>
              <a:rPr lang="en-US" dirty="0" err="1" smtClean="0"/>
              <a:t>Microalbuminuria</a:t>
            </a:r>
            <a:r>
              <a:rPr lang="en-US" dirty="0" smtClean="0"/>
              <a:t> detection requires ACR or timed excretion test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0010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PCR and ACR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24 </a:t>
            </a:r>
            <a:r>
              <a:rPr lang="en-US" dirty="0" err="1" smtClean="0"/>
              <a:t>hr</a:t>
            </a:r>
            <a:r>
              <a:rPr lang="en-US" dirty="0" smtClean="0"/>
              <a:t> collection of urine sample for protein excretion – inconvenient, error prone.</a:t>
            </a:r>
          </a:p>
          <a:p>
            <a:r>
              <a:rPr lang="en-US" dirty="0" smtClean="0"/>
              <a:t>Urine ACR or PCR correlates well with 24hr excretion rates</a:t>
            </a:r>
          </a:p>
          <a:p>
            <a:r>
              <a:rPr lang="en-US" dirty="0" smtClean="0"/>
              <a:t>Spot urine samples preferred now over 24hr sampling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3099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FOR MEASURING URINE PROTEIN IN LAB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SULPHOSALICYLIC ACID TEST – earlier used. verifies dipstick results</a:t>
            </a:r>
          </a:p>
          <a:p>
            <a:endParaRPr lang="en-US" dirty="0"/>
          </a:p>
          <a:p>
            <a:r>
              <a:rPr lang="en-US" dirty="0" err="1" smtClean="0"/>
              <a:t>Kjedahl</a:t>
            </a:r>
            <a:r>
              <a:rPr lang="en-US" dirty="0" smtClean="0"/>
              <a:t> – reference and research method</a:t>
            </a:r>
          </a:p>
          <a:p>
            <a:r>
              <a:rPr lang="en-US" dirty="0" smtClean="0"/>
              <a:t>Biuret </a:t>
            </a:r>
          </a:p>
          <a:p>
            <a:r>
              <a:rPr lang="en-US" dirty="0" err="1" smtClean="0"/>
              <a:t>Turbidimetric</a:t>
            </a:r>
            <a:endParaRPr lang="en-US" dirty="0" smtClean="0"/>
          </a:p>
          <a:p>
            <a:r>
              <a:rPr lang="en-US" dirty="0" smtClean="0"/>
              <a:t>Dye-binding</a:t>
            </a:r>
          </a:p>
          <a:p>
            <a:r>
              <a:rPr lang="en-US" dirty="0" err="1" smtClean="0"/>
              <a:t>Nephelometric</a:t>
            </a:r>
            <a:r>
              <a:rPr lang="en-US" dirty="0" smtClean="0"/>
              <a:t> – measures albumin excretion, not total protein</a:t>
            </a:r>
          </a:p>
          <a:p>
            <a:r>
              <a:rPr lang="en-US" dirty="0" smtClean="0"/>
              <a:t>Stick tests – usual clinical screening test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7708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OF PROTEINURIA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18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Typically initiated after detection of proteinuria by dipstick test</a:t>
            </a:r>
          </a:p>
          <a:p>
            <a:endParaRPr lang="en-US" dirty="0"/>
          </a:p>
          <a:p>
            <a:r>
              <a:rPr lang="en-US" dirty="0" smtClean="0"/>
              <a:t>Normal healthy individuals – trace or + levels</a:t>
            </a:r>
          </a:p>
          <a:p>
            <a:r>
              <a:rPr lang="en-US" dirty="0" smtClean="0"/>
              <a:t>2-5% children,5% young adults, 16% elderly – proteinuria + on testing a single sample</a:t>
            </a:r>
          </a:p>
          <a:p>
            <a:endParaRPr lang="en-US" dirty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0159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Confirm and quantitate!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19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1. Check for HAEMATURIA</a:t>
            </a:r>
          </a:p>
          <a:p>
            <a:endParaRPr lang="en-US" dirty="0" smtClean="0"/>
          </a:p>
          <a:p>
            <a:r>
              <a:rPr lang="en-US" dirty="0" smtClean="0"/>
              <a:t>2. Exclude INFECTIONS – </a:t>
            </a:r>
            <a:r>
              <a:rPr lang="en-US" dirty="0" err="1" smtClean="0"/>
              <a:t>nitrites,wbc</a:t>
            </a:r>
            <a:r>
              <a:rPr lang="en-US" dirty="0" smtClean="0"/>
              <a:t>, microscopy, culture</a:t>
            </a:r>
          </a:p>
          <a:p>
            <a:r>
              <a:rPr lang="en-US" dirty="0" err="1" smtClean="0"/>
              <a:t>Chyluria</a:t>
            </a:r>
            <a:r>
              <a:rPr lang="en-US" dirty="0" smtClean="0"/>
              <a:t> – lymphatic disease – rare – non renal proteinuria</a:t>
            </a:r>
          </a:p>
          <a:p>
            <a:r>
              <a:rPr lang="en-US" dirty="0" smtClean="0"/>
              <a:t>Large no of lymphocytes in urine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55894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3. Exclude TRANSIENT PROTEINURIA</a:t>
            </a:r>
          </a:p>
          <a:p>
            <a:r>
              <a:rPr lang="en-US" dirty="0"/>
              <a:t>Postural proteinuria -  mc diagnosis in children and young people</a:t>
            </a:r>
          </a:p>
          <a:p>
            <a:r>
              <a:rPr lang="en-US" dirty="0"/>
              <a:t>First-in-morning sample tested</a:t>
            </a:r>
            <a:endParaRPr lang="en-IN" dirty="0"/>
          </a:p>
          <a:p>
            <a:endParaRPr lang="en-US" dirty="0" smtClean="0"/>
          </a:p>
          <a:p>
            <a:r>
              <a:rPr lang="en-US" dirty="0" smtClean="0"/>
              <a:t>Post – exercise proteinuria – within </a:t>
            </a:r>
            <a:r>
              <a:rPr lang="en-US" dirty="0" err="1" smtClean="0"/>
              <a:t>hrs</a:t>
            </a:r>
            <a:r>
              <a:rPr lang="en-US" dirty="0" smtClean="0"/>
              <a:t> of exercise</a:t>
            </a:r>
          </a:p>
          <a:p>
            <a:endParaRPr lang="en-US" dirty="0"/>
          </a:p>
          <a:p>
            <a:r>
              <a:rPr lang="en-US" dirty="0" smtClean="0"/>
              <a:t>Transient proteinuria during fever</a:t>
            </a:r>
          </a:p>
          <a:p>
            <a:endParaRPr lang="en-US" dirty="0"/>
          </a:p>
          <a:p>
            <a:r>
              <a:rPr lang="en-US" dirty="0" smtClean="0"/>
              <a:t>Heart Failure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8115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4. FACTITIOUS AND PSEUDOPROTEINURIA</a:t>
            </a:r>
          </a:p>
          <a:p>
            <a:r>
              <a:rPr lang="en-US" dirty="0" smtClean="0"/>
              <a:t>Factitious - Munchausen – Electrophoresis detects it</a:t>
            </a:r>
          </a:p>
          <a:p>
            <a:r>
              <a:rPr lang="en-US" dirty="0" err="1" smtClean="0"/>
              <a:t>Pseudoproteinuria</a:t>
            </a:r>
            <a:r>
              <a:rPr lang="en-US" dirty="0" smtClean="0"/>
              <a:t> – gelatin based volume expanders – </a:t>
            </a:r>
            <a:r>
              <a:rPr lang="en-US" dirty="0" err="1" smtClean="0"/>
              <a:t>gelofusine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024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 OF PROTEINURIA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22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1. NEPHROTIC RANGE</a:t>
            </a:r>
          </a:p>
          <a:p>
            <a:r>
              <a:rPr lang="en-US" dirty="0" smtClean="0"/>
              <a:t>Proteinuria &gt; 3g/day</a:t>
            </a:r>
          </a:p>
          <a:p>
            <a:r>
              <a:rPr lang="en-US" dirty="0" smtClean="0"/>
              <a:t>40mg/m^2/day in children</a:t>
            </a:r>
          </a:p>
          <a:p>
            <a:r>
              <a:rPr lang="en-US" dirty="0" smtClean="0"/>
              <a:t>PCR&gt; 300mg/</a:t>
            </a:r>
            <a:r>
              <a:rPr lang="en-US" dirty="0" err="1" smtClean="0"/>
              <a:t>mmol</a:t>
            </a:r>
            <a:r>
              <a:rPr lang="en-US" dirty="0" smtClean="0"/>
              <a:t> or 3000mg/g</a:t>
            </a:r>
          </a:p>
          <a:p>
            <a:r>
              <a:rPr lang="en-US" dirty="0" smtClean="0"/>
              <a:t>Almost always – glomerular disease</a:t>
            </a:r>
          </a:p>
          <a:p>
            <a:r>
              <a:rPr lang="en-US" dirty="0" smtClean="0"/>
              <a:t>Investigations and renal biopsy indicated</a:t>
            </a:r>
          </a:p>
          <a:p>
            <a:endParaRPr lang="en-US" dirty="0"/>
          </a:p>
          <a:p>
            <a:r>
              <a:rPr lang="en-US" dirty="0" smtClean="0"/>
              <a:t>MCD,FSGS, Membranous Nephropathy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5564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23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PROTEINURIA 1-3g/day</a:t>
            </a:r>
          </a:p>
          <a:p>
            <a:r>
              <a:rPr lang="en-US" dirty="0" smtClean="0"/>
              <a:t>Hematuria, Renal impairment, Young </a:t>
            </a:r>
            <a:r>
              <a:rPr lang="en-US" dirty="0" err="1" smtClean="0"/>
              <a:t>pts</a:t>
            </a:r>
            <a:r>
              <a:rPr lang="en-US" dirty="0" smtClean="0"/>
              <a:t> – further investigations,  </a:t>
            </a:r>
            <a:r>
              <a:rPr lang="en-US" dirty="0" err="1" smtClean="0"/>
              <a:t>nephrological</a:t>
            </a:r>
            <a:r>
              <a:rPr lang="en-US" dirty="0" smtClean="0"/>
              <a:t> assessment required at even lesser proteinuria</a:t>
            </a:r>
          </a:p>
          <a:p>
            <a:endParaRPr lang="en-US" dirty="0"/>
          </a:p>
          <a:p>
            <a:r>
              <a:rPr lang="en-US" dirty="0" smtClean="0"/>
              <a:t>&lt;2-2.5g/day – consider tubular proteinuria</a:t>
            </a:r>
          </a:p>
          <a:p>
            <a:r>
              <a:rPr lang="en-US" dirty="0" smtClean="0"/>
              <a:t>If glomerular cause not apparent -  ACR/PCR ratio </a:t>
            </a:r>
          </a:p>
          <a:p>
            <a:r>
              <a:rPr lang="en-US" dirty="0" smtClean="0"/>
              <a:t>ACR/PCR ratio &lt;0.4 – non glomerular proteinuria</a:t>
            </a:r>
          </a:p>
          <a:p>
            <a:endParaRPr lang="en-US" dirty="0"/>
          </a:p>
          <a:p>
            <a:r>
              <a:rPr lang="en-US" dirty="0" smtClean="0"/>
              <a:t>Consider and evaluate for Plasma cell </a:t>
            </a:r>
            <a:r>
              <a:rPr lang="en-US" dirty="0" err="1" smtClean="0"/>
              <a:t>dyscrasias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5299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24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PROTEINURIA 0.3 to 1.0g/day</a:t>
            </a:r>
          </a:p>
          <a:p>
            <a:r>
              <a:rPr lang="en-US" dirty="0" smtClean="0"/>
              <a:t>chances for identification of a specific glomerular disease -  lower</a:t>
            </a:r>
          </a:p>
          <a:p>
            <a:r>
              <a:rPr lang="en-US" dirty="0" smtClean="0"/>
              <a:t>Look for pointers – </a:t>
            </a:r>
            <a:r>
              <a:rPr lang="en-US" dirty="0" err="1" smtClean="0"/>
              <a:t>genetic,infective,systemic</a:t>
            </a:r>
            <a:r>
              <a:rPr lang="en-US" dirty="0" smtClean="0"/>
              <a:t> disease</a:t>
            </a:r>
          </a:p>
          <a:p>
            <a:r>
              <a:rPr lang="en-US" dirty="0" smtClean="0"/>
              <a:t>Hematuria - ? Glomerular disease</a:t>
            </a:r>
          </a:p>
          <a:p>
            <a:r>
              <a:rPr lang="en-US" dirty="0" smtClean="0"/>
              <a:t>Relevant in young </a:t>
            </a:r>
            <a:r>
              <a:rPr lang="en-US" dirty="0" err="1" smtClean="0"/>
              <a:t>pts</a:t>
            </a:r>
            <a:r>
              <a:rPr lang="en-US" dirty="0" smtClean="0"/>
              <a:t> – longer disease duration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9462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25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MICROALBUMINURIA</a:t>
            </a:r>
          </a:p>
          <a:p>
            <a:r>
              <a:rPr lang="en-US" dirty="0" smtClean="0"/>
              <a:t>Deranged function of glomerular filtration barrier</a:t>
            </a:r>
          </a:p>
          <a:p>
            <a:r>
              <a:rPr lang="en-US" dirty="0" smtClean="0"/>
              <a:t>In cardiovascular disease – reduced capacity of proximal tubules for reabsorption</a:t>
            </a:r>
          </a:p>
          <a:p>
            <a:r>
              <a:rPr lang="en-US" dirty="0" smtClean="0"/>
              <a:t>Young patients – likely early glomerular disease</a:t>
            </a:r>
          </a:p>
          <a:p>
            <a:r>
              <a:rPr lang="en-US" dirty="0" smtClean="0"/>
              <a:t>Older patients – less specific test for renal disease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8750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26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ASSESS OTHER RENAL RISK FACTORS </a:t>
            </a:r>
          </a:p>
          <a:p>
            <a:r>
              <a:rPr lang="en-US" dirty="0" smtClean="0"/>
              <a:t>Family history, Drug history, HTN, low or falling </a:t>
            </a:r>
            <a:r>
              <a:rPr lang="en-US" dirty="0" err="1" smtClean="0"/>
              <a:t>eGFR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ASSESS AND MANAGE CARDIOVASCULAR RISK</a:t>
            </a:r>
          </a:p>
          <a:p>
            <a:r>
              <a:rPr lang="en-US" dirty="0" smtClean="0"/>
              <a:t>Proteinuria </a:t>
            </a:r>
            <a:r>
              <a:rPr lang="en-US" dirty="0" err="1" smtClean="0"/>
              <a:t>a/w</a:t>
            </a:r>
            <a:r>
              <a:rPr lang="en-US" dirty="0" smtClean="0"/>
              <a:t> increased CVD and death</a:t>
            </a:r>
          </a:p>
          <a:p>
            <a:r>
              <a:rPr lang="en-US" dirty="0" smtClean="0"/>
              <a:t>Worse risk with severity of proteinuria</a:t>
            </a:r>
          </a:p>
          <a:p>
            <a:endParaRPr lang="en-US" dirty="0" smtClean="0"/>
          </a:p>
          <a:p>
            <a:r>
              <a:rPr lang="en-US" dirty="0" smtClean="0"/>
              <a:t>ACE-I reduce proteinuria.</a:t>
            </a:r>
          </a:p>
          <a:p>
            <a:r>
              <a:rPr lang="en-US" dirty="0" smtClean="0"/>
              <a:t>DAPA CKD TRIAL – </a:t>
            </a:r>
            <a:r>
              <a:rPr lang="en-US" dirty="0" err="1" smtClean="0"/>
              <a:t>Dapagliflozin</a:t>
            </a:r>
            <a:r>
              <a:rPr lang="en-US" dirty="0" smtClean="0"/>
              <a:t> reduces proteinuria in </a:t>
            </a:r>
            <a:r>
              <a:rPr lang="en-US" smtClean="0"/>
              <a:t>IgA nephropathy</a:t>
            </a:r>
            <a:endParaRPr lang="en-US" dirty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33330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27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7" b="27920"/>
          <a:stretch/>
        </p:blipFill>
        <p:spPr>
          <a:xfrm>
            <a:off x="444500" y="542926"/>
            <a:ext cx="5757124" cy="51757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9" t="19406" r="11961" b="31881"/>
          <a:stretch/>
        </p:blipFill>
        <p:spPr>
          <a:xfrm>
            <a:off x="6382692" y="553422"/>
            <a:ext cx="5275907" cy="516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33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757914-1161-4661-9696-421FD6935CD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103400-4A22-4E35-B588-4C4D42638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blue presentation</Template>
  <TotalTime>0</TotalTime>
  <Words>1065</Words>
  <Application>Microsoft Office PowerPoint</Application>
  <PresentationFormat>Widescreen</PresentationFormat>
  <Paragraphs>205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Tahoma</vt:lpstr>
      <vt:lpstr>Trade Gothic LT Pro</vt:lpstr>
      <vt:lpstr>Trebuchet MS</vt:lpstr>
      <vt:lpstr>Office Theme</vt:lpstr>
      <vt:lpstr>APPROACH TO PROTEINURIA</vt:lpstr>
      <vt:lpstr>Proteinuria : The ORIGINS</vt:lpstr>
      <vt:lpstr>What about the normally filtered proteins?</vt:lpstr>
      <vt:lpstr>The proteins in normal urine!</vt:lpstr>
      <vt:lpstr>Other proteins in urine</vt:lpstr>
      <vt:lpstr>Biomarker in urine for disease processes</vt:lpstr>
      <vt:lpstr>What normally prevents proteinuria?</vt:lpstr>
      <vt:lpstr>PowerPoint Presentation</vt:lpstr>
      <vt:lpstr>PATHOLOGICAL PROTEINURIA</vt:lpstr>
      <vt:lpstr>Discerning the origin of proteinuria</vt:lpstr>
      <vt:lpstr>PowerPoint Presentation</vt:lpstr>
      <vt:lpstr>PROGNOSTIC SIGNIFICANCE OF PROTEINURIA</vt:lpstr>
      <vt:lpstr>TESTING FOR PROTEINURIA</vt:lpstr>
      <vt:lpstr>DIPSTICKS</vt:lpstr>
      <vt:lpstr>DIPSTICKS</vt:lpstr>
      <vt:lpstr>PCR and ACR</vt:lpstr>
      <vt:lpstr>METHODS FOR MEASURING URINE PROTEIN IN LAB</vt:lpstr>
      <vt:lpstr>EVALUATION OF PROTEINURIA</vt:lpstr>
      <vt:lpstr>Confirm and quantitate!</vt:lpstr>
      <vt:lpstr>PowerPoint Presentation</vt:lpstr>
      <vt:lpstr>PowerPoint Presentation</vt:lpstr>
      <vt:lpstr>DEGREE OF PROTEINURIA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2021-10-11T13:21:28Z</dcterms:created>
  <dcterms:modified xsi:type="dcterms:W3CDTF">2021-10-11T19:03:30Z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