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301"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8" r:id="rId44"/>
    <p:sldId id="299" r:id="rId45"/>
    <p:sldId id="297" r:id="rId46"/>
    <p:sldId id="300"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6" d="100"/>
          <a:sy n="106" d="100"/>
        </p:scale>
        <p:origin x="6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theesh mohan" userId="b0e5811b8290071c" providerId="LiveId" clId="{22CA60CA-19EB-4CFC-9CFD-61CA6AE9B00F}"/>
    <pc:docChg chg="undo custSel addSld delSld modSld">
      <pc:chgData name="Jatheesh mohan" userId="b0e5811b8290071c" providerId="LiveId" clId="{22CA60CA-19EB-4CFC-9CFD-61CA6AE9B00F}" dt="2022-11-22T17:30:49.893" v="194" actId="6549"/>
      <pc:docMkLst>
        <pc:docMk/>
      </pc:docMkLst>
      <pc:sldChg chg="modSp mod">
        <pc:chgData name="Jatheesh mohan" userId="b0e5811b8290071c" providerId="LiveId" clId="{22CA60CA-19EB-4CFC-9CFD-61CA6AE9B00F}" dt="2022-11-22T12:06:19.449" v="150"/>
        <pc:sldMkLst>
          <pc:docMk/>
          <pc:sldMk cId="1321983270" sldId="256"/>
        </pc:sldMkLst>
        <pc:spChg chg="mod">
          <ac:chgData name="Jatheesh mohan" userId="b0e5811b8290071c" providerId="LiveId" clId="{22CA60CA-19EB-4CFC-9CFD-61CA6AE9B00F}" dt="2022-11-22T12:06:19.449" v="150"/>
          <ac:spMkLst>
            <pc:docMk/>
            <pc:sldMk cId="1321983270" sldId="256"/>
            <ac:spMk id="3" creationId="{6A6D814D-DF3C-3410-3C5D-A35A7B760763}"/>
          </ac:spMkLst>
        </pc:spChg>
      </pc:sldChg>
      <pc:sldChg chg="modSp">
        <pc:chgData name="Jatheesh mohan" userId="b0e5811b8290071c" providerId="LiveId" clId="{22CA60CA-19EB-4CFC-9CFD-61CA6AE9B00F}" dt="2022-11-22T12:06:53.194" v="151" actId="1076"/>
        <pc:sldMkLst>
          <pc:docMk/>
          <pc:sldMk cId="3835366096" sldId="258"/>
        </pc:sldMkLst>
        <pc:picChg chg="mod">
          <ac:chgData name="Jatheesh mohan" userId="b0e5811b8290071c" providerId="LiveId" clId="{22CA60CA-19EB-4CFC-9CFD-61CA6AE9B00F}" dt="2022-11-22T12:06:53.194" v="151" actId="1076"/>
          <ac:picMkLst>
            <pc:docMk/>
            <pc:sldMk cId="3835366096" sldId="258"/>
            <ac:picMk id="1026" creationId="{E8C3BBA2-5E11-FFCB-3244-404B4BA86AF3}"/>
          </ac:picMkLst>
        </pc:picChg>
      </pc:sldChg>
      <pc:sldChg chg="modSp mod">
        <pc:chgData name="Jatheesh mohan" userId="b0e5811b8290071c" providerId="LiveId" clId="{22CA60CA-19EB-4CFC-9CFD-61CA6AE9B00F}" dt="2022-11-22T17:20:55.675" v="169" actId="113"/>
        <pc:sldMkLst>
          <pc:docMk/>
          <pc:sldMk cId="1054811190" sldId="261"/>
        </pc:sldMkLst>
        <pc:spChg chg="mod">
          <ac:chgData name="Jatheesh mohan" userId="b0e5811b8290071c" providerId="LiveId" clId="{22CA60CA-19EB-4CFC-9CFD-61CA6AE9B00F}" dt="2022-11-22T17:20:55.675" v="169" actId="113"/>
          <ac:spMkLst>
            <pc:docMk/>
            <pc:sldMk cId="1054811190" sldId="261"/>
            <ac:spMk id="3" creationId="{EFDFB88C-1C41-FC45-9D8B-376BC9D48C0F}"/>
          </ac:spMkLst>
        </pc:spChg>
      </pc:sldChg>
      <pc:sldChg chg="modSp mod">
        <pc:chgData name="Jatheesh mohan" userId="b0e5811b8290071c" providerId="LiveId" clId="{22CA60CA-19EB-4CFC-9CFD-61CA6AE9B00F}" dt="2022-11-22T17:21:20.645" v="170" actId="20577"/>
        <pc:sldMkLst>
          <pc:docMk/>
          <pc:sldMk cId="603006862" sldId="262"/>
        </pc:sldMkLst>
        <pc:spChg chg="mod">
          <ac:chgData name="Jatheesh mohan" userId="b0e5811b8290071c" providerId="LiveId" clId="{22CA60CA-19EB-4CFC-9CFD-61CA6AE9B00F}" dt="2022-11-22T17:21:20.645" v="170" actId="20577"/>
          <ac:spMkLst>
            <pc:docMk/>
            <pc:sldMk cId="603006862" sldId="262"/>
            <ac:spMk id="3" creationId="{0ADE25F2-FFF1-8CF8-9D39-407478D695B4}"/>
          </ac:spMkLst>
        </pc:spChg>
      </pc:sldChg>
      <pc:sldChg chg="modSp mod">
        <pc:chgData name="Jatheesh mohan" userId="b0e5811b8290071c" providerId="LiveId" clId="{22CA60CA-19EB-4CFC-9CFD-61CA6AE9B00F}" dt="2022-11-22T17:22:29.460" v="175" actId="20577"/>
        <pc:sldMkLst>
          <pc:docMk/>
          <pc:sldMk cId="1417466039" sldId="264"/>
        </pc:sldMkLst>
        <pc:spChg chg="mod">
          <ac:chgData name="Jatheesh mohan" userId="b0e5811b8290071c" providerId="LiveId" clId="{22CA60CA-19EB-4CFC-9CFD-61CA6AE9B00F}" dt="2022-11-22T17:22:29.460" v="175" actId="20577"/>
          <ac:spMkLst>
            <pc:docMk/>
            <pc:sldMk cId="1417466039" sldId="264"/>
            <ac:spMk id="3" creationId="{E6D93428-4025-674F-7614-308FD6B488CB}"/>
          </ac:spMkLst>
        </pc:spChg>
      </pc:sldChg>
      <pc:sldChg chg="modSp mod">
        <pc:chgData name="Jatheesh mohan" userId="b0e5811b8290071c" providerId="LiveId" clId="{22CA60CA-19EB-4CFC-9CFD-61CA6AE9B00F}" dt="2022-11-22T17:23:47.690" v="181" actId="20577"/>
        <pc:sldMkLst>
          <pc:docMk/>
          <pc:sldMk cId="2069317941" sldId="268"/>
        </pc:sldMkLst>
        <pc:spChg chg="mod">
          <ac:chgData name="Jatheesh mohan" userId="b0e5811b8290071c" providerId="LiveId" clId="{22CA60CA-19EB-4CFC-9CFD-61CA6AE9B00F}" dt="2022-11-22T17:23:47.690" v="181" actId="20577"/>
          <ac:spMkLst>
            <pc:docMk/>
            <pc:sldMk cId="2069317941" sldId="268"/>
            <ac:spMk id="3" creationId="{5AE3E909-B433-204D-F006-BA063FB5602A}"/>
          </ac:spMkLst>
        </pc:spChg>
      </pc:sldChg>
      <pc:sldChg chg="modSp mod">
        <pc:chgData name="Jatheesh mohan" userId="b0e5811b8290071c" providerId="LiveId" clId="{22CA60CA-19EB-4CFC-9CFD-61CA6AE9B00F}" dt="2022-11-22T17:24:11.730" v="191" actId="20577"/>
        <pc:sldMkLst>
          <pc:docMk/>
          <pc:sldMk cId="1084826140" sldId="269"/>
        </pc:sldMkLst>
        <pc:spChg chg="mod">
          <ac:chgData name="Jatheesh mohan" userId="b0e5811b8290071c" providerId="LiveId" clId="{22CA60CA-19EB-4CFC-9CFD-61CA6AE9B00F}" dt="2022-11-22T17:24:11.730" v="191" actId="20577"/>
          <ac:spMkLst>
            <pc:docMk/>
            <pc:sldMk cId="1084826140" sldId="269"/>
            <ac:spMk id="3" creationId="{77EAB877-62B2-B193-74D0-7806E165943A}"/>
          </ac:spMkLst>
        </pc:spChg>
      </pc:sldChg>
      <pc:sldChg chg="modSp mod">
        <pc:chgData name="Jatheesh mohan" userId="b0e5811b8290071c" providerId="LiveId" clId="{22CA60CA-19EB-4CFC-9CFD-61CA6AE9B00F}" dt="2022-11-22T12:12:11.685" v="163" actId="21"/>
        <pc:sldMkLst>
          <pc:docMk/>
          <pc:sldMk cId="1383614056" sldId="270"/>
        </pc:sldMkLst>
        <pc:spChg chg="mod">
          <ac:chgData name="Jatheesh mohan" userId="b0e5811b8290071c" providerId="LiveId" clId="{22CA60CA-19EB-4CFC-9CFD-61CA6AE9B00F}" dt="2022-11-22T12:12:11.685" v="163" actId="21"/>
          <ac:spMkLst>
            <pc:docMk/>
            <pc:sldMk cId="1383614056" sldId="270"/>
            <ac:spMk id="3" creationId="{CC6F1DFA-06BF-8862-856F-75912D9E2694}"/>
          </ac:spMkLst>
        </pc:spChg>
      </pc:sldChg>
      <pc:sldChg chg="modSp mod">
        <pc:chgData name="Jatheesh mohan" userId="b0e5811b8290071c" providerId="LiveId" clId="{22CA60CA-19EB-4CFC-9CFD-61CA6AE9B00F}" dt="2022-11-22T17:30:49.893" v="194" actId="6549"/>
        <pc:sldMkLst>
          <pc:docMk/>
          <pc:sldMk cId="1280061952" sldId="280"/>
        </pc:sldMkLst>
        <pc:spChg chg="mod">
          <ac:chgData name="Jatheesh mohan" userId="b0e5811b8290071c" providerId="LiveId" clId="{22CA60CA-19EB-4CFC-9CFD-61CA6AE9B00F}" dt="2022-11-22T17:30:49.893" v="194" actId="6549"/>
          <ac:spMkLst>
            <pc:docMk/>
            <pc:sldMk cId="1280061952" sldId="280"/>
            <ac:spMk id="3" creationId="{711F6DF8-D36E-26ED-96AD-A0D3EFB3D7F0}"/>
          </ac:spMkLst>
        </pc:spChg>
      </pc:sldChg>
      <pc:sldChg chg="modSp mod">
        <pc:chgData name="Jatheesh mohan" userId="b0e5811b8290071c" providerId="LiveId" clId="{22CA60CA-19EB-4CFC-9CFD-61CA6AE9B00F}" dt="2022-11-22T12:37:19.331" v="168" actId="20577"/>
        <pc:sldMkLst>
          <pc:docMk/>
          <pc:sldMk cId="1393354081" sldId="281"/>
        </pc:sldMkLst>
        <pc:spChg chg="mod">
          <ac:chgData name="Jatheesh mohan" userId="b0e5811b8290071c" providerId="LiveId" clId="{22CA60CA-19EB-4CFC-9CFD-61CA6AE9B00F}" dt="2022-11-22T12:37:19.331" v="168" actId="20577"/>
          <ac:spMkLst>
            <pc:docMk/>
            <pc:sldMk cId="1393354081" sldId="281"/>
            <ac:spMk id="3" creationId="{925B75E8-2AD9-66E5-5E25-5134867DC8A2}"/>
          </ac:spMkLst>
        </pc:spChg>
      </pc:sldChg>
      <pc:sldChg chg="modSp mod">
        <pc:chgData name="Jatheesh mohan" userId="b0e5811b8290071c" providerId="LiveId" clId="{22CA60CA-19EB-4CFC-9CFD-61CA6AE9B00F}" dt="2022-11-22T11:45:34.422" v="3" actId="20577"/>
        <pc:sldMkLst>
          <pc:docMk/>
          <pc:sldMk cId="3597025029" sldId="283"/>
        </pc:sldMkLst>
        <pc:spChg chg="mod">
          <ac:chgData name="Jatheesh mohan" userId="b0e5811b8290071c" providerId="LiveId" clId="{22CA60CA-19EB-4CFC-9CFD-61CA6AE9B00F}" dt="2022-11-22T11:45:34.422" v="3" actId="20577"/>
          <ac:spMkLst>
            <pc:docMk/>
            <pc:sldMk cId="3597025029" sldId="283"/>
            <ac:spMk id="3" creationId="{7BD1AB84-B5EC-0076-A061-FDC1C84A88AA}"/>
          </ac:spMkLst>
        </pc:spChg>
      </pc:sldChg>
      <pc:sldChg chg="modSp new mod">
        <pc:chgData name="Jatheesh mohan" userId="b0e5811b8290071c" providerId="LiveId" clId="{22CA60CA-19EB-4CFC-9CFD-61CA6AE9B00F}" dt="2022-11-22T11:46:01.173" v="9" actId="20577"/>
        <pc:sldMkLst>
          <pc:docMk/>
          <pc:sldMk cId="1513257948" sldId="284"/>
        </pc:sldMkLst>
        <pc:spChg chg="mod">
          <ac:chgData name="Jatheesh mohan" userId="b0e5811b8290071c" providerId="LiveId" clId="{22CA60CA-19EB-4CFC-9CFD-61CA6AE9B00F}" dt="2022-11-22T11:46:01.173" v="9" actId="20577"/>
          <ac:spMkLst>
            <pc:docMk/>
            <pc:sldMk cId="1513257948" sldId="284"/>
            <ac:spMk id="3" creationId="{BE84068F-1234-9663-F28D-3C6801DE0340}"/>
          </ac:spMkLst>
        </pc:spChg>
      </pc:sldChg>
      <pc:sldChg chg="modSp new mod">
        <pc:chgData name="Jatheesh mohan" userId="b0e5811b8290071c" providerId="LiveId" clId="{22CA60CA-19EB-4CFC-9CFD-61CA6AE9B00F}" dt="2022-11-22T11:46:38.587" v="15" actId="6549"/>
        <pc:sldMkLst>
          <pc:docMk/>
          <pc:sldMk cId="2846372480" sldId="285"/>
        </pc:sldMkLst>
        <pc:spChg chg="mod">
          <ac:chgData name="Jatheesh mohan" userId="b0e5811b8290071c" providerId="LiveId" clId="{22CA60CA-19EB-4CFC-9CFD-61CA6AE9B00F}" dt="2022-11-22T11:46:38.587" v="15" actId="6549"/>
          <ac:spMkLst>
            <pc:docMk/>
            <pc:sldMk cId="2846372480" sldId="285"/>
            <ac:spMk id="3" creationId="{113C1642-11A0-419A-F88D-BC1C0B77A9EE}"/>
          </ac:spMkLst>
        </pc:spChg>
      </pc:sldChg>
      <pc:sldChg chg="modSp new mod">
        <pc:chgData name="Jatheesh mohan" userId="b0e5811b8290071c" providerId="LiveId" clId="{22CA60CA-19EB-4CFC-9CFD-61CA6AE9B00F}" dt="2022-11-22T11:47:26.877" v="18" actId="20577"/>
        <pc:sldMkLst>
          <pc:docMk/>
          <pc:sldMk cId="1391037119" sldId="286"/>
        </pc:sldMkLst>
        <pc:spChg chg="mod">
          <ac:chgData name="Jatheesh mohan" userId="b0e5811b8290071c" providerId="LiveId" clId="{22CA60CA-19EB-4CFC-9CFD-61CA6AE9B00F}" dt="2022-11-22T11:47:26.877" v="18" actId="20577"/>
          <ac:spMkLst>
            <pc:docMk/>
            <pc:sldMk cId="1391037119" sldId="286"/>
            <ac:spMk id="3" creationId="{C96BA7FA-2961-D89C-0866-6E8D67FA81A4}"/>
          </ac:spMkLst>
        </pc:spChg>
      </pc:sldChg>
      <pc:sldChg chg="modSp new mod">
        <pc:chgData name="Jatheesh mohan" userId="b0e5811b8290071c" providerId="LiveId" clId="{22CA60CA-19EB-4CFC-9CFD-61CA6AE9B00F}" dt="2022-11-22T11:48:02.532" v="20"/>
        <pc:sldMkLst>
          <pc:docMk/>
          <pc:sldMk cId="2697683661" sldId="287"/>
        </pc:sldMkLst>
        <pc:spChg chg="mod">
          <ac:chgData name="Jatheesh mohan" userId="b0e5811b8290071c" providerId="LiveId" clId="{22CA60CA-19EB-4CFC-9CFD-61CA6AE9B00F}" dt="2022-11-22T11:48:02.532" v="20"/>
          <ac:spMkLst>
            <pc:docMk/>
            <pc:sldMk cId="2697683661" sldId="287"/>
            <ac:spMk id="3" creationId="{D9469DF4-9D00-36A2-4C56-B6CF141213DD}"/>
          </ac:spMkLst>
        </pc:spChg>
      </pc:sldChg>
      <pc:sldChg chg="modSp new mod">
        <pc:chgData name="Jatheesh mohan" userId="b0e5811b8290071c" providerId="LiveId" clId="{22CA60CA-19EB-4CFC-9CFD-61CA6AE9B00F}" dt="2022-11-22T11:49:24.010" v="28" actId="6549"/>
        <pc:sldMkLst>
          <pc:docMk/>
          <pc:sldMk cId="1956751809" sldId="288"/>
        </pc:sldMkLst>
        <pc:spChg chg="mod">
          <ac:chgData name="Jatheesh mohan" userId="b0e5811b8290071c" providerId="LiveId" clId="{22CA60CA-19EB-4CFC-9CFD-61CA6AE9B00F}" dt="2022-11-22T11:49:24.010" v="28" actId="6549"/>
          <ac:spMkLst>
            <pc:docMk/>
            <pc:sldMk cId="1956751809" sldId="288"/>
            <ac:spMk id="3" creationId="{33C88595-1BBA-056D-01A7-B4739DBC0222}"/>
          </ac:spMkLst>
        </pc:spChg>
      </pc:sldChg>
      <pc:sldChg chg="modSp new mod">
        <pc:chgData name="Jatheesh mohan" userId="b0e5811b8290071c" providerId="LiveId" clId="{22CA60CA-19EB-4CFC-9CFD-61CA6AE9B00F}" dt="2022-11-22T11:50:12.168" v="35" actId="6549"/>
        <pc:sldMkLst>
          <pc:docMk/>
          <pc:sldMk cId="2791045507" sldId="289"/>
        </pc:sldMkLst>
        <pc:spChg chg="mod">
          <ac:chgData name="Jatheesh mohan" userId="b0e5811b8290071c" providerId="LiveId" clId="{22CA60CA-19EB-4CFC-9CFD-61CA6AE9B00F}" dt="2022-11-22T11:50:12.168" v="35" actId="6549"/>
          <ac:spMkLst>
            <pc:docMk/>
            <pc:sldMk cId="2791045507" sldId="289"/>
            <ac:spMk id="3" creationId="{ACD74D62-68DD-4D6E-7D2F-6874170EE8C1}"/>
          </ac:spMkLst>
        </pc:spChg>
      </pc:sldChg>
      <pc:sldChg chg="modSp new mod">
        <pc:chgData name="Jatheesh mohan" userId="b0e5811b8290071c" providerId="LiveId" clId="{22CA60CA-19EB-4CFC-9CFD-61CA6AE9B00F}" dt="2022-11-22T11:50:58.163" v="38" actId="20577"/>
        <pc:sldMkLst>
          <pc:docMk/>
          <pc:sldMk cId="1370222622" sldId="290"/>
        </pc:sldMkLst>
        <pc:spChg chg="mod">
          <ac:chgData name="Jatheesh mohan" userId="b0e5811b8290071c" providerId="LiveId" clId="{22CA60CA-19EB-4CFC-9CFD-61CA6AE9B00F}" dt="2022-11-22T11:50:58.163" v="38" actId="20577"/>
          <ac:spMkLst>
            <pc:docMk/>
            <pc:sldMk cId="1370222622" sldId="290"/>
            <ac:spMk id="3" creationId="{8574C79B-3EE2-7B1D-C580-446FDAEDBA7E}"/>
          </ac:spMkLst>
        </pc:spChg>
      </pc:sldChg>
      <pc:sldChg chg="modSp new mod">
        <pc:chgData name="Jatheesh mohan" userId="b0e5811b8290071c" providerId="LiveId" clId="{22CA60CA-19EB-4CFC-9CFD-61CA6AE9B00F}" dt="2022-11-22T11:52:18.197" v="56" actId="21"/>
        <pc:sldMkLst>
          <pc:docMk/>
          <pc:sldMk cId="2937965607" sldId="291"/>
        </pc:sldMkLst>
        <pc:spChg chg="mod">
          <ac:chgData name="Jatheesh mohan" userId="b0e5811b8290071c" providerId="LiveId" clId="{22CA60CA-19EB-4CFC-9CFD-61CA6AE9B00F}" dt="2022-11-22T11:52:18.197" v="56" actId="21"/>
          <ac:spMkLst>
            <pc:docMk/>
            <pc:sldMk cId="2937965607" sldId="291"/>
            <ac:spMk id="3" creationId="{912E93BF-A898-57F0-8502-84C78FE76FC1}"/>
          </ac:spMkLst>
        </pc:spChg>
      </pc:sldChg>
      <pc:sldChg chg="modSp new mod">
        <pc:chgData name="Jatheesh mohan" userId="b0e5811b8290071c" providerId="LiveId" clId="{22CA60CA-19EB-4CFC-9CFD-61CA6AE9B00F}" dt="2022-11-22T11:52:22.258" v="58"/>
        <pc:sldMkLst>
          <pc:docMk/>
          <pc:sldMk cId="3631933033" sldId="292"/>
        </pc:sldMkLst>
        <pc:spChg chg="mod">
          <ac:chgData name="Jatheesh mohan" userId="b0e5811b8290071c" providerId="LiveId" clId="{22CA60CA-19EB-4CFC-9CFD-61CA6AE9B00F}" dt="2022-11-22T11:52:22.258" v="58"/>
          <ac:spMkLst>
            <pc:docMk/>
            <pc:sldMk cId="3631933033" sldId="292"/>
            <ac:spMk id="3" creationId="{160BA58E-F4FE-81AF-5D32-2E892D88FDD5}"/>
          </ac:spMkLst>
        </pc:spChg>
      </pc:sldChg>
      <pc:sldChg chg="modSp new mod">
        <pc:chgData name="Jatheesh mohan" userId="b0e5811b8290071c" providerId="LiveId" clId="{22CA60CA-19EB-4CFC-9CFD-61CA6AE9B00F}" dt="2022-11-22T12:07:41.872" v="152" actId="5793"/>
        <pc:sldMkLst>
          <pc:docMk/>
          <pc:sldMk cId="2791061660" sldId="293"/>
        </pc:sldMkLst>
        <pc:spChg chg="mod">
          <ac:chgData name="Jatheesh mohan" userId="b0e5811b8290071c" providerId="LiveId" clId="{22CA60CA-19EB-4CFC-9CFD-61CA6AE9B00F}" dt="2022-11-22T12:07:41.872" v="152" actId="5793"/>
          <ac:spMkLst>
            <pc:docMk/>
            <pc:sldMk cId="2791061660" sldId="293"/>
            <ac:spMk id="3" creationId="{14EC7D5B-82CE-7B50-C1A0-DC5045F34AE6}"/>
          </ac:spMkLst>
        </pc:spChg>
      </pc:sldChg>
      <pc:sldChg chg="modSp new mod">
        <pc:chgData name="Jatheesh mohan" userId="b0e5811b8290071c" providerId="LiveId" clId="{22CA60CA-19EB-4CFC-9CFD-61CA6AE9B00F}" dt="2022-11-22T11:54:56.310" v="79" actId="207"/>
        <pc:sldMkLst>
          <pc:docMk/>
          <pc:sldMk cId="4287176916" sldId="294"/>
        </pc:sldMkLst>
        <pc:spChg chg="mod">
          <ac:chgData name="Jatheesh mohan" userId="b0e5811b8290071c" providerId="LiveId" clId="{22CA60CA-19EB-4CFC-9CFD-61CA6AE9B00F}" dt="2022-11-22T11:54:56.310" v="79" actId="207"/>
          <ac:spMkLst>
            <pc:docMk/>
            <pc:sldMk cId="4287176916" sldId="294"/>
            <ac:spMk id="3" creationId="{B678A2D9-2E6C-6B4D-1419-5724BB7968ED}"/>
          </ac:spMkLst>
        </pc:spChg>
      </pc:sldChg>
      <pc:sldChg chg="modSp new mod">
        <pc:chgData name="Jatheesh mohan" userId="b0e5811b8290071c" providerId="LiveId" clId="{22CA60CA-19EB-4CFC-9CFD-61CA6AE9B00F}" dt="2022-11-22T11:55:41.177" v="89" actId="20577"/>
        <pc:sldMkLst>
          <pc:docMk/>
          <pc:sldMk cId="706781345" sldId="295"/>
        </pc:sldMkLst>
        <pc:spChg chg="mod">
          <ac:chgData name="Jatheesh mohan" userId="b0e5811b8290071c" providerId="LiveId" clId="{22CA60CA-19EB-4CFC-9CFD-61CA6AE9B00F}" dt="2022-11-22T11:55:41.177" v="89" actId="20577"/>
          <ac:spMkLst>
            <pc:docMk/>
            <pc:sldMk cId="706781345" sldId="295"/>
            <ac:spMk id="3" creationId="{1D7D435B-7CB6-B56F-4B9B-93AD07BEFE60}"/>
          </ac:spMkLst>
        </pc:spChg>
      </pc:sldChg>
      <pc:sldChg chg="modSp new mod">
        <pc:chgData name="Jatheesh mohan" userId="b0e5811b8290071c" providerId="LiveId" clId="{22CA60CA-19EB-4CFC-9CFD-61CA6AE9B00F}" dt="2022-11-22T11:56:03.380" v="94" actId="20577"/>
        <pc:sldMkLst>
          <pc:docMk/>
          <pc:sldMk cId="3559661505" sldId="296"/>
        </pc:sldMkLst>
        <pc:spChg chg="mod">
          <ac:chgData name="Jatheesh mohan" userId="b0e5811b8290071c" providerId="LiveId" clId="{22CA60CA-19EB-4CFC-9CFD-61CA6AE9B00F}" dt="2022-11-22T11:56:03.380" v="94" actId="20577"/>
          <ac:spMkLst>
            <pc:docMk/>
            <pc:sldMk cId="3559661505" sldId="296"/>
            <ac:spMk id="3" creationId="{A7D98A6B-9E0D-F4F9-A8E4-F7AF45133FC5}"/>
          </ac:spMkLst>
        </pc:spChg>
      </pc:sldChg>
      <pc:sldChg chg="modSp new mod">
        <pc:chgData name="Jatheesh mohan" userId="b0e5811b8290071c" providerId="LiveId" clId="{22CA60CA-19EB-4CFC-9CFD-61CA6AE9B00F}" dt="2022-11-22T12:00:51.418" v="110" actId="255"/>
        <pc:sldMkLst>
          <pc:docMk/>
          <pc:sldMk cId="1228029365" sldId="297"/>
        </pc:sldMkLst>
        <pc:spChg chg="mod">
          <ac:chgData name="Jatheesh mohan" userId="b0e5811b8290071c" providerId="LiveId" clId="{22CA60CA-19EB-4CFC-9CFD-61CA6AE9B00F}" dt="2022-11-22T12:00:51.418" v="110" actId="255"/>
          <ac:spMkLst>
            <pc:docMk/>
            <pc:sldMk cId="1228029365" sldId="297"/>
            <ac:spMk id="2" creationId="{6AA9A93E-6B0E-49AF-1C1C-A58D15289BBB}"/>
          </ac:spMkLst>
        </pc:spChg>
        <pc:spChg chg="mod">
          <ac:chgData name="Jatheesh mohan" userId="b0e5811b8290071c" providerId="LiveId" clId="{22CA60CA-19EB-4CFC-9CFD-61CA6AE9B00F}" dt="2022-11-22T11:58:45.554" v="107" actId="20577"/>
          <ac:spMkLst>
            <pc:docMk/>
            <pc:sldMk cId="1228029365" sldId="297"/>
            <ac:spMk id="3" creationId="{CDDAE19B-42E8-6C24-E03F-A5CB0E343A0D}"/>
          </ac:spMkLst>
        </pc:spChg>
      </pc:sldChg>
      <pc:sldChg chg="modSp new mod">
        <pc:chgData name="Jatheesh mohan" userId="b0e5811b8290071c" providerId="LiveId" clId="{22CA60CA-19EB-4CFC-9CFD-61CA6AE9B00F}" dt="2022-11-22T12:04:31.759" v="130" actId="113"/>
        <pc:sldMkLst>
          <pc:docMk/>
          <pc:sldMk cId="612074534" sldId="298"/>
        </pc:sldMkLst>
        <pc:spChg chg="mod">
          <ac:chgData name="Jatheesh mohan" userId="b0e5811b8290071c" providerId="LiveId" clId="{22CA60CA-19EB-4CFC-9CFD-61CA6AE9B00F}" dt="2022-11-22T12:04:31.759" v="130" actId="113"/>
          <ac:spMkLst>
            <pc:docMk/>
            <pc:sldMk cId="612074534" sldId="298"/>
            <ac:spMk id="3" creationId="{7F1BC591-C64F-7BE0-0358-CA835612B53C}"/>
          </ac:spMkLst>
        </pc:spChg>
      </pc:sldChg>
      <pc:sldChg chg="modSp new mod">
        <pc:chgData name="Jatheesh mohan" userId="b0e5811b8290071c" providerId="LiveId" clId="{22CA60CA-19EB-4CFC-9CFD-61CA6AE9B00F}" dt="2022-11-22T12:04:05.801" v="128" actId="20577"/>
        <pc:sldMkLst>
          <pc:docMk/>
          <pc:sldMk cId="365712565" sldId="299"/>
        </pc:sldMkLst>
        <pc:spChg chg="mod">
          <ac:chgData name="Jatheesh mohan" userId="b0e5811b8290071c" providerId="LiveId" clId="{22CA60CA-19EB-4CFC-9CFD-61CA6AE9B00F}" dt="2022-11-22T12:04:01.863" v="126"/>
          <ac:spMkLst>
            <pc:docMk/>
            <pc:sldMk cId="365712565" sldId="299"/>
            <ac:spMk id="2" creationId="{290AD868-01A2-E2BE-2254-E0ABBFFA1192}"/>
          </ac:spMkLst>
        </pc:spChg>
        <pc:spChg chg="mod">
          <ac:chgData name="Jatheesh mohan" userId="b0e5811b8290071c" providerId="LiveId" clId="{22CA60CA-19EB-4CFC-9CFD-61CA6AE9B00F}" dt="2022-11-22T12:04:05.801" v="128" actId="20577"/>
          <ac:spMkLst>
            <pc:docMk/>
            <pc:sldMk cId="365712565" sldId="299"/>
            <ac:spMk id="3" creationId="{7D57805D-50E5-FD17-704B-A83D6B8AA224}"/>
          </ac:spMkLst>
        </pc:spChg>
      </pc:sldChg>
      <pc:sldChg chg="modSp new mod">
        <pc:chgData name="Jatheesh mohan" userId="b0e5811b8290071c" providerId="LiveId" clId="{22CA60CA-19EB-4CFC-9CFD-61CA6AE9B00F}" dt="2022-11-22T12:05:04.308" v="143" actId="20577"/>
        <pc:sldMkLst>
          <pc:docMk/>
          <pc:sldMk cId="953498873" sldId="300"/>
        </pc:sldMkLst>
        <pc:spChg chg="mod">
          <ac:chgData name="Jatheesh mohan" userId="b0e5811b8290071c" providerId="LiveId" clId="{22CA60CA-19EB-4CFC-9CFD-61CA6AE9B00F}" dt="2022-11-22T12:05:04.308" v="143" actId="20577"/>
          <ac:spMkLst>
            <pc:docMk/>
            <pc:sldMk cId="953498873" sldId="300"/>
            <ac:spMk id="2" creationId="{C3AE7E4F-5F4D-8C7C-2343-D6DED326E583}"/>
          </ac:spMkLst>
        </pc:spChg>
      </pc:sldChg>
      <pc:sldChg chg="new del">
        <pc:chgData name="Jatheesh mohan" userId="b0e5811b8290071c" providerId="LiveId" clId="{22CA60CA-19EB-4CFC-9CFD-61CA6AE9B00F}" dt="2022-11-22T12:04:51.181" v="132" actId="47"/>
        <pc:sldMkLst>
          <pc:docMk/>
          <pc:sldMk cId="1654098179" sldId="300"/>
        </pc:sldMkLst>
      </pc:sldChg>
      <pc:sldChg chg="modSp new mod">
        <pc:chgData name="Jatheesh mohan" userId="b0e5811b8290071c" providerId="LiveId" clId="{22CA60CA-19EB-4CFC-9CFD-61CA6AE9B00F}" dt="2022-11-22T12:12:14.757" v="164"/>
        <pc:sldMkLst>
          <pc:docMk/>
          <pc:sldMk cId="989760117" sldId="301"/>
        </pc:sldMkLst>
        <pc:spChg chg="mod">
          <ac:chgData name="Jatheesh mohan" userId="b0e5811b8290071c" providerId="LiveId" clId="{22CA60CA-19EB-4CFC-9CFD-61CA6AE9B00F}" dt="2022-11-22T12:12:14.757" v="164"/>
          <ac:spMkLst>
            <pc:docMk/>
            <pc:sldMk cId="989760117" sldId="301"/>
            <ac:spMk id="3" creationId="{670E0C4E-98AE-43E0-3B43-9A70566A880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11/22/2022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11/22/2022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11/22/2022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11/22/2022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11/22/2022</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11/22/2022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11/22/2022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11/22/2022</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BC463-8BF6-BE74-5CF7-BF4C89F51F9C}"/>
              </a:ext>
            </a:extLst>
          </p:cNvPr>
          <p:cNvSpPr>
            <a:spLocks noGrp="1"/>
          </p:cNvSpPr>
          <p:nvPr>
            <p:ph type="ctrTitle"/>
          </p:nvPr>
        </p:nvSpPr>
        <p:spPr/>
        <p:txBody>
          <a:bodyPr/>
          <a:lstStyle/>
          <a:p>
            <a:r>
              <a:rPr lang="en-US" dirty="0"/>
              <a:t>Prophylaxis of Rheumatic Fever/Rheumatic Heart Disease–Penicillin or Azithromycin, Who Wins?</a:t>
            </a:r>
          </a:p>
        </p:txBody>
      </p:sp>
      <p:sp>
        <p:nvSpPr>
          <p:cNvPr id="3" name="Subtitle 2">
            <a:extLst>
              <a:ext uri="{FF2B5EF4-FFF2-40B4-BE49-F238E27FC236}">
                <a16:creationId xmlns:a16="http://schemas.microsoft.com/office/drawing/2014/main" id="{6A6D814D-DF3C-3410-3C5D-A35A7B760763}"/>
              </a:ext>
            </a:extLst>
          </p:cNvPr>
          <p:cNvSpPr>
            <a:spLocks noGrp="1"/>
          </p:cNvSpPr>
          <p:nvPr>
            <p:ph type="subTitle" idx="1"/>
          </p:nvPr>
        </p:nvSpPr>
        <p:spPr/>
        <p:txBody>
          <a:bodyPr/>
          <a:lstStyle/>
          <a:p>
            <a:r>
              <a:rPr lang="en-US" dirty="0"/>
              <a:t>Review article - Published online: 2021-04-13 </a:t>
            </a:r>
          </a:p>
        </p:txBody>
      </p:sp>
    </p:spTree>
    <p:extLst>
      <p:ext uri="{BB962C8B-B14F-4D97-AF65-F5344CB8AC3E}">
        <p14:creationId xmlns:p14="http://schemas.microsoft.com/office/powerpoint/2010/main" val="1321983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852CA-D980-655A-0593-185586364E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A104500-9CB6-75A8-759D-AFD76115CC7D}"/>
              </a:ext>
            </a:extLst>
          </p:cNvPr>
          <p:cNvSpPr>
            <a:spLocks noGrp="1"/>
          </p:cNvSpPr>
          <p:nvPr>
            <p:ph idx="1"/>
          </p:nvPr>
        </p:nvSpPr>
        <p:spPr/>
        <p:txBody>
          <a:bodyPr/>
          <a:lstStyle/>
          <a:p>
            <a:r>
              <a:rPr lang="en-US" dirty="0"/>
              <a:t>The more than seven decades old Jones criteria for diagnosis and management of rheumatic fever (RF) should only form a skeleton base for today's way of diagnosis and management of RHD and not copied ad verbatim</a:t>
            </a:r>
          </a:p>
        </p:txBody>
      </p:sp>
    </p:spTree>
    <p:extLst>
      <p:ext uri="{BB962C8B-B14F-4D97-AF65-F5344CB8AC3E}">
        <p14:creationId xmlns:p14="http://schemas.microsoft.com/office/powerpoint/2010/main" val="2519461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3272A-495D-1A33-1941-1F192F4B8A2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475D2D0-9853-A2E7-0578-0952277ED641}"/>
              </a:ext>
            </a:extLst>
          </p:cNvPr>
          <p:cNvPicPr>
            <a:picLocks noGrp="1" noChangeAspect="1"/>
          </p:cNvPicPr>
          <p:nvPr>
            <p:ph idx="1"/>
          </p:nvPr>
        </p:nvPicPr>
        <p:blipFill>
          <a:blip r:embed="rId2"/>
          <a:stretch>
            <a:fillRect/>
          </a:stretch>
        </p:blipFill>
        <p:spPr>
          <a:xfrm>
            <a:off x="796704" y="0"/>
            <a:ext cx="10284737" cy="6858000"/>
          </a:xfrm>
          <a:prstGeom prst="rect">
            <a:avLst/>
          </a:prstGeom>
        </p:spPr>
      </p:pic>
    </p:spTree>
    <p:extLst>
      <p:ext uri="{BB962C8B-B14F-4D97-AF65-F5344CB8AC3E}">
        <p14:creationId xmlns:p14="http://schemas.microsoft.com/office/powerpoint/2010/main" val="3715033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00124-715A-6CA3-ED47-D137D900C466}"/>
              </a:ext>
            </a:extLst>
          </p:cNvPr>
          <p:cNvSpPr>
            <a:spLocks noGrp="1"/>
          </p:cNvSpPr>
          <p:nvPr>
            <p:ph type="title"/>
          </p:nvPr>
        </p:nvSpPr>
        <p:spPr/>
        <p:txBody>
          <a:bodyPr/>
          <a:lstStyle/>
          <a:p>
            <a:endParaRPr lang="en-US"/>
          </a:p>
        </p:txBody>
      </p:sp>
      <p:pic>
        <p:nvPicPr>
          <p:cNvPr id="1026" name="Picture 2" descr="View Image">
            <a:extLst>
              <a:ext uri="{FF2B5EF4-FFF2-40B4-BE49-F238E27FC236}">
                <a16:creationId xmlns:a16="http://schemas.microsoft.com/office/drawing/2014/main" id="{E8C3BBA2-5E11-FFCB-3244-404B4BA86AF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56776" y="0"/>
            <a:ext cx="502467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366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198A6-1696-623A-EA40-732F749CBF4D}"/>
              </a:ext>
            </a:extLst>
          </p:cNvPr>
          <p:cNvSpPr>
            <a:spLocks noGrp="1"/>
          </p:cNvSpPr>
          <p:nvPr>
            <p:ph type="title"/>
          </p:nvPr>
        </p:nvSpPr>
        <p:spPr/>
        <p:txBody>
          <a:bodyPr/>
          <a:lstStyle/>
          <a:p>
            <a:r>
              <a:rPr lang="en-US" dirty="0"/>
              <a:t>ARMOR for treatment and prophylaxis:</a:t>
            </a:r>
          </a:p>
        </p:txBody>
      </p:sp>
      <p:sp>
        <p:nvSpPr>
          <p:cNvPr id="3" name="Content Placeholder 2">
            <a:extLst>
              <a:ext uri="{FF2B5EF4-FFF2-40B4-BE49-F238E27FC236}">
                <a16:creationId xmlns:a16="http://schemas.microsoft.com/office/drawing/2014/main" id="{38CD4992-203A-63C4-A45B-92BB43F2A6BD}"/>
              </a:ext>
            </a:extLst>
          </p:cNvPr>
          <p:cNvSpPr>
            <a:spLocks noGrp="1"/>
          </p:cNvSpPr>
          <p:nvPr>
            <p:ph idx="1"/>
          </p:nvPr>
        </p:nvSpPr>
        <p:spPr/>
        <p:txBody>
          <a:bodyPr/>
          <a:lstStyle/>
          <a:p>
            <a:r>
              <a:rPr lang="en-US" dirty="0"/>
              <a:t>Acute rheumatic fever (ARF) begins with respiratory tract infection (RTI) or sore throat caused by group A β-hemolytic streptococci (GABHS).</a:t>
            </a:r>
          </a:p>
          <a:p>
            <a:r>
              <a:rPr lang="en-US" dirty="0"/>
              <a:t> Treatment and prophylaxis should be started on suspicion of RF/rheumatic heart disease (RHD</a:t>
            </a:r>
          </a:p>
        </p:txBody>
      </p:sp>
    </p:spTree>
    <p:extLst>
      <p:ext uri="{BB962C8B-B14F-4D97-AF65-F5344CB8AC3E}">
        <p14:creationId xmlns:p14="http://schemas.microsoft.com/office/powerpoint/2010/main" val="2002314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639A7-E2A2-A5C6-466B-1259E366C3B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FDFB88C-1C41-FC45-9D8B-376BC9D48C0F}"/>
              </a:ext>
            </a:extLst>
          </p:cNvPr>
          <p:cNvSpPr>
            <a:spLocks noGrp="1"/>
          </p:cNvSpPr>
          <p:nvPr>
            <p:ph idx="1"/>
          </p:nvPr>
        </p:nvSpPr>
        <p:spPr/>
        <p:txBody>
          <a:bodyPr/>
          <a:lstStyle/>
          <a:p>
            <a:r>
              <a:rPr lang="en-US" dirty="0"/>
              <a:t>therefore, diagnostic criteria must include </a:t>
            </a:r>
            <a:r>
              <a:rPr lang="en-US" b="1" dirty="0"/>
              <a:t>echo</a:t>
            </a:r>
            <a:r>
              <a:rPr lang="en-US" dirty="0"/>
              <a:t> Doppler study. </a:t>
            </a:r>
          </a:p>
        </p:txBody>
      </p:sp>
    </p:spTree>
    <p:extLst>
      <p:ext uri="{BB962C8B-B14F-4D97-AF65-F5344CB8AC3E}">
        <p14:creationId xmlns:p14="http://schemas.microsoft.com/office/powerpoint/2010/main" val="1054811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F5CE9-66B5-BC0A-E284-AC7FB017EC5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ADE25F2-FFF1-8CF8-9D39-407478D695B4}"/>
              </a:ext>
            </a:extLst>
          </p:cNvPr>
          <p:cNvSpPr>
            <a:spLocks noGrp="1"/>
          </p:cNvSpPr>
          <p:nvPr>
            <p:ph idx="1"/>
          </p:nvPr>
        </p:nvSpPr>
        <p:spPr/>
        <p:txBody>
          <a:bodyPr/>
          <a:lstStyle/>
          <a:p>
            <a:r>
              <a:rPr lang="en-US" dirty="0"/>
              <a:t>For decades, the drug in use, such as penicillin, have failed to check the disease, prevent the disease, reduce the severity, or significantly alter the course of the disease.*</a:t>
            </a:r>
          </a:p>
        </p:txBody>
      </p:sp>
    </p:spTree>
    <p:extLst>
      <p:ext uri="{BB962C8B-B14F-4D97-AF65-F5344CB8AC3E}">
        <p14:creationId xmlns:p14="http://schemas.microsoft.com/office/powerpoint/2010/main" val="603006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E7D3F-42A9-22A4-9624-4742CEEF595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9F48B04-BA4E-40B4-321F-4E9D2FEF79A2}"/>
              </a:ext>
            </a:extLst>
          </p:cNvPr>
          <p:cNvSpPr>
            <a:spLocks noGrp="1"/>
          </p:cNvSpPr>
          <p:nvPr>
            <p:ph idx="1"/>
          </p:nvPr>
        </p:nvSpPr>
        <p:spPr/>
        <p:txBody>
          <a:bodyPr/>
          <a:lstStyle/>
          <a:p>
            <a:r>
              <a:rPr lang="en-US" dirty="0"/>
              <a:t>A study by the International RF study group from</a:t>
            </a:r>
          </a:p>
          <a:p>
            <a:r>
              <a:rPr lang="en-US" dirty="0"/>
              <a:t>11 countries in 1790 patients showed recurrence in 45 percent of patients who received benzathine penicillin prophylaxis compared with 11.5% who failed to comply</a:t>
            </a:r>
          </a:p>
        </p:txBody>
      </p:sp>
    </p:spTree>
    <p:extLst>
      <p:ext uri="{BB962C8B-B14F-4D97-AF65-F5344CB8AC3E}">
        <p14:creationId xmlns:p14="http://schemas.microsoft.com/office/powerpoint/2010/main" val="1905013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2DDBD-FD31-09FE-C43C-85EC9FA0134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6D93428-4025-674F-7614-308FD6B488CB}"/>
              </a:ext>
            </a:extLst>
          </p:cNvPr>
          <p:cNvSpPr>
            <a:spLocks noGrp="1"/>
          </p:cNvSpPr>
          <p:nvPr>
            <p:ph idx="1"/>
          </p:nvPr>
        </p:nvSpPr>
        <p:spPr/>
        <p:txBody>
          <a:bodyPr/>
          <a:lstStyle/>
          <a:p>
            <a:r>
              <a:rPr lang="en-US" dirty="0"/>
              <a:t>For more than five decades, the primary treatment and secondary prophylaxis of RF/RHD has been BPG injection,</a:t>
            </a:r>
          </a:p>
          <a:p>
            <a:r>
              <a:rPr lang="en-US" dirty="0"/>
              <a:t> 1.2 million units after a sensitivity test and repeated every 21 days in the same dose with inconsistent results</a:t>
            </a:r>
          </a:p>
        </p:txBody>
      </p:sp>
    </p:spTree>
    <p:extLst>
      <p:ext uri="{BB962C8B-B14F-4D97-AF65-F5344CB8AC3E}">
        <p14:creationId xmlns:p14="http://schemas.microsoft.com/office/powerpoint/2010/main" val="1417466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76DF9-5D7B-D5C0-A736-C8CC2E8D4A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725915C-CC57-03A3-16E1-30BE1413FD01}"/>
              </a:ext>
            </a:extLst>
          </p:cNvPr>
          <p:cNvSpPr>
            <a:spLocks noGrp="1"/>
          </p:cNvSpPr>
          <p:nvPr>
            <p:ph idx="1"/>
          </p:nvPr>
        </p:nvSpPr>
        <p:spPr/>
        <p:txBody>
          <a:bodyPr/>
          <a:lstStyle/>
          <a:p>
            <a:r>
              <a:rPr lang="en-US" dirty="0"/>
              <a:t>Despite the discovery of a drug like azithromycin, which has a miraculous curative effect on the causative agent of RF/RHD, that is, group A streptococcus, it has not found a place in textbooks in the chapter on RF/RHD.</a:t>
            </a:r>
          </a:p>
        </p:txBody>
      </p:sp>
    </p:spTree>
    <p:extLst>
      <p:ext uri="{BB962C8B-B14F-4D97-AF65-F5344CB8AC3E}">
        <p14:creationId xmlns:p14="http://schemas.microsoft.com/office/powerpoint/2010/main" val="305251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DF45A9-D1E2-69D0-6E4F-079623573EC7}"/>
              </a:ext>
            </a:extLst>
          </p:cNvPr>
          <p:cNvPicPr>
            <a:picLocks noChangeAspect="1"/>
          </p:cNvPicPr>
          <p:nvPr/>
        </p:nvPicPr>
        <p:blipFill>
          <a:blip r:embed="rId2"/>
          <a:stretch>
            <a:fillRect/>
          </a:stretch>
        </p:blipFill>
        <p:spPr>
          <a:xfrm>
            <a:off x="0" y="0"/>
            <a:ext cx="4200808" cy="2797521"/>
          </a:xfrm>
          <a:prstGeom prst="rect">
            <a:avLst/>
          </a:prstGeom>
        </p:spPr>
      </p:pic>
      <p:sp>
        <p:nvSpPr>
          <p:cNvPr id="2" name="Title 1">
            <a:extLst>
              <a:ext uri="{FF2B5EF4-FFF2-40B4-BE49-F238E27FC236}">
                <a16:creationId xmlns:a16="http://schemas.microsoft.com/office/drawing/2014/main" id="{81841B60-BC15-F1A8-314B-35B9DE980A6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1CA70D0-28D3-6906-0362-89E5C721BD32}"/>
              </a:ext>
            </a:extLst>
          </p:cNvPr>
          <p:cNvSpPr>
            <a:spLocks noGrp="1"/>
          </p:cNvSpPr>
          <p:nvPr>
            <p:ph idx="1"/>
          </p:nvPr>
        </p:nvSpPr>
        <p:spPr/>
        <p:txBody>
          <a:bodyPr/>
          <a:lstStyle/>
          <a:p>
            <a:r>
              <a:rPr lang="en-US" dirty="0"/>
              <a:t>azithromycin is a class of antibiotics called Azalides.</a:t>
            </a:r>
          </a:p>
          <a:p>
            <a:r>
              <a:rPr lang="en-US" dirty="0"/>
              <a:t> The chemical name of azithromycin is 9-deoxy9- za9-a-methyl-9-ahomoerythromycin.</a:t>
            </a:r>
          </a:p>
          <a:p>
            <a:r>
              <a:rPr lang="en-US" dirty="0"/>
              <a:t> The molecular weight is 749.0. </a:t>
            </a:r>
          </a:p>
          <a:p>
            <a:r>
              <a:rPr lang="en-US" dirty="0"/>
              <a:t>Mode of action is inhibition of protein synthesis in bacteria by binding to 50s ribosomal subunits and preventing translocation of peptides</a:t>
            </a:r>
          </a:p>
        </p:txBody>
      </p:sp>
    </p:spTree>
    <p:extLst>
      <p:ext uri="{BB962C8B-B14F-4D97-AF65-F5344CB8AC3E}">
        <p14:creationId xmlns:p14="http://schemas.microsoft.com/office/powerpoint/2010/main" val="2871088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A27D3-D78E-4ABC-9A96-39E2C6D8C4FD}"/>
              </a:ext>
            </a:extLst>
          </p:cNvPr>
          <p:cNvSpPr>
            <a:spLocks noGrp="1"/>
          </p:cNvSpPr>
          <p:nvPr>
            <p:ph type="title"/>
          </p:nvPr>
        </p:nvSpPr>
        <p:spPr/>
        <p:txBody>
          <a:bodyPr/>
          <a:lstStyle/>
          <a:p>
            <a:r>
              <a:rPr lang="en-US" dirty="0"/>
              <a:t>Mode of action</a:t>
            </a:r>
          </a:p>
        </p:txBody>
      </p:sp>
      <p:pic>
        <p:nvPicPr>
          <p:cNvPr id="4" name="Content Placeholder 3">
            <a:extLst>
              <a:ext uri="{FF2B5EF4-FFF2-40B4-BE49-F238E27FC236}">
                <a16:creationId xmlns:a16="http://schemas.microsoft.com/office/drawing/2014/main" id="{5A66755D-59C7-99AE-17E0-BAFA80F02433}"/>
              </a:ext>
            </a:extLst>
          </p:cNvPr>
          <p:cNvPicPr>
            <a:picLocks noGrp="1" noChangeAspect="1"/>
          </p:cNvPicPr>
          <p:nvPr>
            <p:ph idx="1"/>
          </p:nvPr>
        </p:nvPicPr>
        <p:blipFill>
          <a:blip r:embed="rId2"/>
          <a:stretch>
            <a:fillRect/>
          </a:stretch>
        </p:blipFill>
        <p:spPr>
          <a:xfrm>
            <a:off x="0" y="1806166"/>
            <a:ext cx="12129253" cy="5051834"/>
          </a:xfrm>
          <a:prstGeom prst="rect">
            <a:avLst/>
          </a:prstGeom>
        </p:spPr>
      </p:pic>
    </p:spTree>
    <p:extLst>
      <p:ext uri="{BB962C8B-B14F-4D97-AF65-F5344CB8AC3E}">
        <p14:creationId xmlns:p14="http://schemas.microsoft.com/office/powerpoint/2010/main" val="3746882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224D2-C39A-0CB9-754C-A6797BB4AF29}"/>
              </a:ext>
            </a:extLst>
          </p:cNvPr>
          <p:cNvSpPr>
            <a:spLocks noGrp="1"/>
          </p:cNvSpPr>
          <p:nvPr>
            <p:ph type="title"/>
          </p:nvPr>
        </p:nvSpPr>
        <p:spPr/>
        <p:txBody>
          <a:bodyPr/>
          <a:lstStyle/>
          <a:p>
            <a:r>
              <a:rPr lang="en-US" sz="3200" dirty="0"/>
              <a:t>The advantages of Azithromycin for prophylaxis of</a:t>
            </a:r>
            <a:br>
              <a:rPr lang="en-US" sz="3200" dirty="0"/>
            </a:br>
            <a:r>
              <a:rPr lang="en-US" sz="3200" dirty="0"/>
              <a:t>RF/RHD</a:t>
            </a:r>
          </a:p>
        </p:txBody>
      </p:sp>
      <p:sp>
        <p:nvSpPr>
          <p:cNvPr id="3" name="Content Placeholder 2">
            <a:extLst>
              <a:ext uri="{FF2B5EF4-FFF2-40B4-BE49-F238E27FC236}">
                <a16:creationId xmlns:a16="http://schemas.microsoft.com/office/drawing/2014/main" id="{5AE3E909-B433-204D-F006-BA063FB5602A}"/>
              </a:ext>
            </a:extLst>
          </p:cNvPr>
          <p:cNvSpPr>
            <a:spLocks noGrp="1"/>
          </p:cNvSpPr>
          <p:nvPr>
            <p:ph idx="1"/>
          </p:nvPr>
        </p:nvSpPr>
        <p:spPr/>
        <p:txBody>
          <a:bodyPr/>
          <a:lstStyle/>
          <a:p>
            <a:r>
              <a:rPr lang="en-US" dirty="0"/>
              <a:t>Its long half-life, requiring only once a week administration. </a:t>
            </a:r>
          </a:p>
          <a:p>
            <a:r>
              <a:rPr lang="en-US" dirty="0"/>
              <a:t>Safety profile. </a:t>
            </a:r>
          </a:p>
          <a:p>
            <a:r>
              <a:rPr lang="en-US" dirty="0"/>
              <a:t>Autoimmune suppressant property</a:t>
            </a:r>
          </a:p>
        </p:txBody>
      </p:sp>
    </p:spTree>
    <p:extLst>
      <p:ext uri="{BB962C8B-B14F-4D97-AF65-F5344CB8AC3E}">
        <p14:creationId xmlns:p14="http://schemas.microsoft.com/office/powerpoint/2010/main" val="2069317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A4747-C909-7B4B-D111-B040BC723E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EAB877-62B2-B193-74D0-7806E165943A}"/>
              </a:ext>
            </a:extLst>
          </p:cNvPr>
          <p:cNvSpPr>
            <a:spLocks noGrp="1"/>
          </p:cNvSpPr>
          <p:nvPr>
            <p:ph idx="1"/>
          </p:nvPr>
        </p:nvSpPr>
        <p:spPr/>
        <p:txBody>
          <a:bodyPr/>
          <a:lstStyle/>
          <a:p>
            <a:r>
              <a:rPr lang="en-US" dirty="0"/>
              <a:t>Suppressing inflammatory process in the heart.</a:t>
            </a:r>
          </a:p>
          <a:p>
            <a:r>
              <a:rPr lang="en-US" dirty="0"/>
              <a:t>It is effective orally, no degradation by the gastric acids. </a:t>
            </a:r>
          </a:p>
          <a:p>
            <a:r>
              <a:rPr lang="en-US" dirty="0"/>
              <a:t>It is well-absorbed, especially on an empty stomach. </a:t>
            </a:r>
          </a:p>
          <a:p>
            <a:r>
              <a:rPr lang="en-US" dirty="0"/>
              <a:t>Peak concentration achieved in 2.1 to 3.2 hours when taken orally and in 1 hour with IV administration</a:t>
            </a:r>
          </a:p>
        </p:txBody>
      </p:sp>
    </p:spTree>
    <p:extLst>
      <p:ext uri="{BB962C8B-B14F-4D97-AF65-F5344CB8AC3E}">
        <p14:creationId xmlns:p14="http://schemas.microsoft.com/office/powerpoint/2010/main" val="1084826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E2690-23D3-8108-EECE-78CAB6DDD8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C6F1DFA-06BF-8862-856F-75912D9E2694}"/>
              </a:ext>
            </a:extLst>
          </p:cNvPr>
          <p:cNvSpPr>
            <a:spLocks noGrp="1"/>
          </p:cNvSpPr>
          <p:nvPr>
            <p:ph idx="1"/>
          </p:nvPr>
        </p:nvSpPr>
        <p:spPr/>
        <p:txBody>
          <a:bodyPr/>
          <a:lstStyle/>
          <a:p>
            <a:r>
              <a:rPr lang="en-US" dirty="0"/>
              <a:t>Due to its high concentration in phagocytes, the drug reaches the infection site. </a:t>
            </a:r>
          </a:p>
          <a:p>
            <a:r>
              <a:rPr lang="en-US" dirty="0"/>
              <a:t>From the phagocytes, the drug is released in graded manner with large concentrations at the infected site.</a:t>
            </a:r>
          </a:p>
        </p:txBody>
      </p:sp>
    </p:spTree>
    <p:extLst>
      <p:ext uri="{BB962C8B-B14F-4D97-AF65-F5344CB8AC3E}">
        <p14:creationId xmlns:p14="http://schemas.microsoft.com/office/powerpoint/2010/main" val="1383614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C50BB-CB18-E71B-52C6-8D36584DE3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70E0C4E-98AE-43E0-3B43-9A70566A8806}"/>
              </a:ext>
            </a:extLst>
          </p:cNvPr>
          <p:cNvSpPr>
            <a:spLocks noGrp="1"/>
          </p:cNvSpPr>
          <p:nvPr>
            <p:ph idx="1"/>
          </p:nvPr>
        </p:nvSpPr>
        <p:spPr/>
        <p:txBody>
          <a:bodyPr/>
          <a:lstStyle/>
          <a:p>
            <a:r>
              <a:rPr lang="en-US" dirty="0"/>
              <a:t>Due to ion trapping and high-lipid solubility in the plasma, the azithromycin concentration is 50 times higher than in tissues.</a:t>
            </a:r>
          </a:p>
          <a:p>
            <a:r>
              <a:rPr lang="en-US" dirty="0"/>
              <a:t>The concentration of azithromycin in lungs and tonsils exceeds MIC 90 after a single dose of 500 mg, which is a significant advantage.</a:t>
            </a:r>
          </a:p>
          <a:p>
            <a:endParaRPr lang="en-US" dirty="0"/>
          </a:p>
        </p:txBody>
      </p:sp>
    </p:spTree>
    <p:extLst>
      <p:ext uri="{BB962C8B-B14F-4D97-AF65-F5344CB8AC3E}">
        <p14:creationId xmlns:p14="http://schemas.microsoft.com/office/powerpoint/2010/main" val="989760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0B50-2D6D-05A3-AEED-05BBA491629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64D16DA-8BF5-CBAB-72E0-7D4B5E2DF6E2}"/>
              </a:ext>
            </a:extLst>
          </p:cNvPr>
          <p:cNvSpPr>
            <a:spLocks noGrp="1"/>
          </p:cNvSpPr>
          <p:nvPr>
            <p:ph idx="1"/>
          </p:nvPr>
        </p:nvSpPr>
        <p:spPr/>
        <p:txBody>
          <a:bodyPr/>
          <a:lstStyle/>
          <a:p>
            <a:r>
              <a:rPr lang="en-US" dirty="0"/>
              <a:t>Due to its long half-life, it requires a single dose per day. </a:t>
            </a:r>
          </a:p>
          <a:p>
            <a:r>
              <a:rPr lang="en-US" dirty="0"/>
              <a:t>Able to maintain the bacteriostatic drug levels for several days in infected tissue. </a:t>
            </a:r>
          </a:p>
          <a:p>
            <a:r>
              <a:rPr lang="en-US" dirty="0"/>
              <a:t>After a single dose of 500 mg of azithromycin, plasma concentration decreases in a polyphasic pattern with an elimination half-life of 68 hours. </a:t>
            </a:r>
          </a:p>
          <a:p>
            <a:r>
              <a:rPr lang="en-US" dirty="0"/>
              <a:t>However, the prolonged half-life of the drug is due to the extensive uptake and graded release of drug from tissues</a:t>
            </a:r>
          </a:p>
        </p:txBody>
      </p:sp>
    </p:spTree>
    <p:extLst>
      <p:ext uri="{BB962C8B-B14F-4D97-AF65-F5344CB8AC3E}">
        <p14:creationId xmlns:p14="http://schemas.microsoft.com/office/powerpoint/2010/main" val="3701208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9FF4D-14D5-5BE8-6FB4-E2DE6F2034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9AD857D-148B-9A44-F7E7-7B1B9F6D7C5E}"/>
              </a:ext>
            </a:extLst>
          </p:cNvPr>
          <p:cNvSpPr>
            <a:spLocks noGrp="1"/>
          </p:cNvSpPr>
          <p:nvPr>
            <p:ph idx="1"/>
          </p:nvPr>
        </p:nvSpPr>
        <p:spPr/>
        <p:txBody>
          <a:bodyPr/>
          <a:lstStyle/>
          <a:p>
            <a:r>
              <a:rPr lang="en-US" dirty="0"/>
              <a:t>If started with 500 mg daily for 5 consecutive days; in tissues, the drug persists for up to 6 days. </a:t>
            </a:r>
          </a:p>
          <a:p>
            <a:r>
              <a:rPr lang="en-US" dirty="0"/>
              <a:t>For treatment prevention and cure of RF/RHD, our focus should be to eradicate the GABHS infection as early as possible</a:t>
            </a:r>
          </a:p>
        </p:txBody>
      </p:sp>
    </p:spTree>
    <p:extLst>
      <p:ext uri="{BB962C8B-B14F-4D97-AF65-F5344CB8AC3E}">
        <p14:creationId xmlns:p14="http://schemas.microsoft.com/office/powerpoint/2010/main" val="680640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45C74-C050-48C1-5343-0F2782B6F45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86E4E13-BB14-F751-3D11-B3BEEA4CFFDC}"/>
              </a:ext>
            </a:extLst>
          </p:cNvPr>
          <p:cNvSpPr>
            <a:spLocks noGrp="1"/>
          </p:cNvSpPr>
          <p:nvPr>
            <p:ph idx="1"/>
          </p:nvPr>
        </p:nvSpPr>
        <p:spPr/>
        <p:txBody>
          <a:bodyPr/>
          <a:lstStyle/>
          <a:p>
            <a:r>
              <a:rPr lang="en-US" dirty="0"/>
              <a:t>The best drug for GABHS is azithromycin which, if started within 9 days of sore throat, can prevent almost all cases of ARF</a:t>
            </a:r>
          </a:p>
        </p:txBody>
      </p:sp>
    </p:spTree>
    <p:extLst>
      <p:ext uri="{BB962C8B-B14F-4D97-AF65-F5344CB8AC3E}">
        <p14:creationId xmlns:p14="http://schemas.microsoft.com/office/powerpoint/2010/main" val="2115362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6CC52-0BD4-3B73-4633-FE8FBACF90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3DD9BB4-729D-DD86-8556-2AC2E7FA63A7}"/>
              </a:ext>
            </a:extLst>
          </p:cNvPr>
          <p:cNvSpPr>
            <a:spLocks noGrp="1"/>
          </p:cNvSpPr>
          <p:nvPr>
            <p:ph idx="1"/>
          </p:nvPr>
        </p:nvSpPr>
        <p:spPr/>
        <p:txBody>
          <a:bodyPr/>
          <a:lstStyle/>
          <a:p>
            <a:r>
              <a:rPr lang="en-US" dirty="0"/>
              <a:t>Usually, the sore throat of viral or bacterial etiology resolves itself in 3 to 5 days. </a:t>
            </a:r>
          </a:p>
          <a:p>
            <a:r>
              <a:rPr lang="en-US" dirty="0"/>
              <a:t>Even after symptomatic improvement the full course of azithromycin 500 mg (12 mg/kg) once daily for 5 days should be given to prevent RF/RHD.</a:t>
            </a:r>
          </a:p>
        </p:txBody>
      </p:sp>
    </p:spTree>
    <p:extLst>
      <p:ext uri="{BB962C8B-B14F-4D97-AF65-F5344CB8AC3E}">
        <p14:creationId xmlns:p14="http://schemas.microsoft.com/office/powerpoint/2010/main" val="493500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222B8-1D99-C6B1-C975-83997A502E0F}"/>
              </a:ext>
            </a:extLst>
          </p:cNvPr>
          <p:cNvSpPr>
            <a:spLocks noGrp="1"/>
          </p:cNvSpPr>
          <p:nvPr>
            <p:ph type="title"/>
          </p:nvPr>
        </p:nvSpPr>
        <p:spPr/>
        <p:txBody>
          <a:bodyPr/>
          <a:lstStyle/>
          <a:p>
            <a:r>
              <a:rPr lang="en-US" dirty="0"/>
              <a:t>Secondary Prevention of RF</a:t>
            </a:r>
          </a:p>
        </p:txBody>
      </p:sp>
      <p:sp>
        <p:nvSpPr>
          <p:cNvPr id="3" name="Content Placeholder 2">
            <a:extLst>
              <a:ext uri="{FF2B5EF4-FFF2-40B4-BE49-F238E27FC236}">
                <a16:creationId xmlns:a16="http://schemas.microsoft.com/office/drawing/2014/main" id="{2AABA61D-C3F2-5E76-A846-4DF4FAFB2637}"/>
              </a:ext>
            </a:extLst>
          </p:cNvPr>
          <p:cNvSpPr>
            <a:spLocks noGrp="1"/>
          </p:cNvSpPr>
          <p:nvPr>
            <p:ph idx="1"/>
          </p:nvPr>
        </p:nvSpPr>
        <p:spPr/>
        <p:txBody>
          <a:bodyPr/>
          <a:lstStyle/>
          <a:p>
            <a:r>
              <a:rPr lang="en-US" dirty="0"/>
              <a:t>It is well-known that a patient who has had an attack of ARF is more prone to subsequent attacks, leading to progressive damage of the heart valves</a:t>
            </a:r>
          </a:p>
        </p:txBody>
      </p:sp>
    </p:spTree>
    <p:extLst>
      <p:ext uri="{BB962C8B-B14F-4D97-AF65-F5344CB8AC3E}">
        <p14:creationId xmlns:p14="http://schemas.microsoft.com/office/powerpoint/2010/main" val="3508971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463D5-CE67-E226-79FB-9591D81675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D8E6CD2-A07E-2B91-2C39-0C259C313C8E}"/>
              </a:ext>
            </a:extLst>
          </p:cNvPr>
          <p:cNvSpPr>
            <a:spLocks noGrp="1"/>
          </p:cNvSpPr>
          <p:nvPr>
            <p:ph idx="1"/>
          </p:nvPr>
        </p:nvSpPr>
        <p:spPr/>
        <p:txBody>
          <a:bodyPr/>
          <a:lstStyle/>
          <a:p>
            <a:r>
              <a:rPr lang="en-US" dirty="0"/>
              <a:t>An antibiotic effective against GABHS is essential to prevent organic heart valve disease by the culprit streptococci</a:t>
            </a:r>
          </a:p>
        </p:txBody>
      </p:sp>
    </p:spTree>
    <p:extLst>
      <p:ext uri="{BB962C8B-B14F-4D97-AF65-F5344CB8AC3E}">
        <p14:creationId xmlns:p14="http://schemas.microsoft.com/office/powerpoint/2010/main" val="2375995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61FB1-C2BA-FE4B-8689-8C51F76C4B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4BCB790-E3D5-3C27-9109-17734F8D8F39}"/>
              </a:ext>
            </a:extLst>
          </p:cNvPr>
          <p:cNvSpPr>
            <a:spLocks noGrp="1"/>
          </p:cNvSpPr>
          <p:nvPr>
            <p:ph idx="1"/>
          </p:nvPr>
        </p:nvSpPr>
        <p:spPr/>
        <p:txBody>
          <a:bodyPr/>
          <a:lstStyle/>
          <a:p>
            <a:r>
              <a:rPr lang="en-US" dirty="0"/>
              <a:t>For the past several decades, BPG 1.2 million units at intervals of 21 days has been the mainstay of treatment. Other antibiotics effective against group A streptococcus require daily dose. </a:t>
            </a:r>
          </a:p>
          <a:p>
            <a:r>
              <a:rPr lang="en-US" dirty="0"/>
              <a:t>Since 1991, after the discovery of azithromycin, it is the drug of choice for Group A Streptococcal (GAS) infections, and therefore it should be the drug of choice for RF/RHD because not to forget it is the causative organism, which should be the target of treatment</a:t>
            </a:r>
          </a:p>
        </p:txBody>
      </p:sp>
    </p:spTree>
    <p:extLst>
      <p:ext uri="{BB962C8B-B14F-4D97-AF65-F5344CB8AC3E}">
        <p14:creationId xmlns:p14="http://schemas.microsoft.com/office/powerpoint/2010/main" val="1837237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2D2CC-F4FA-3D40-3BA6-149D5C2F28BD}"/>
              </a:ext>
            </a:extLst>
          </p:cNvPr>
          <p:cNvSpPr>
            <a:spLocks noGrp="1"/>
          </p:cNvSpPr>
          <p:nvPr>
            <p:ph type="title"/>
          </p:nvPr>
        </p:nvSpPr>
        <p:spPr/>
        <p:txBody>
          <a:bodyPr/>
          <a:lstStyle/>
          <a:p>
            <a:r>
              <a:rPr lang="en-US" sz="3200" dirty="0"/>
              <a:t>Below is a list of reasons for replacing Penicillin with</a:t>
            </a:r>
            <a:br>
              <a:rPr lang="en-US" sz="3200" dirty="0"/>
            </a:br>
            <a:r>
              <a:rPr lang="en-US" sz="3200" dirty="0"/>
              <a:t>Azithromycin:</a:t>
            </a:r>
          </a:p>
        </p:txBody>
      </p:sp>
      <p:sp>
        <p:nvSpPr>
          <p:cNvPr id="3" name="Content Placeholder 2">
            <a:extLst>
              <a:ext uri="{FF2B5EF4-FFF2-40B4-BE49-F238E27FC236}">
                <a16:creationId xmlns:a16="http://schemas.microsoft.com/office/drawing/2014/main" id="{E460AF0E-4CAA-A9A8-4E46-0501846DE777}"/>
              </a:ext>
            </a:extLst>
          </p:cNvPr>
          <p:cNvSpPr>
            <a:spLocks noGrp="1"/>
          </p:cNvSpPr>
          <p:nvPr>
            <p:ph idx="1"/>
          </p:nvPr>
        </p:nvSpPr>
        <p:spPr/>
        <p:txBody>
          <a:bodyPr/>
          <a:lstStyle/>
          <a:p>
            <a:r>
              <a:rPr lang="en-US" dirty="0"/>
              <a:t>1. Today, healthcare workers avoid giving penicillin injections due to a fatal reaction in as much as 1 in 10000 among 20 lakh patients of RF/RHD in the world (AHA Scientific Statement Circulation March 24, 2009).3</a:t>
            </a:r>
          </a:p>
          <a:p>
            <a:r>
              <a:rPr lang="en-US" dirty="0"/>
              <a:t>2. BPG is unavailable and even sold at a very high cost in most developing countries.</a:t>
            </a:r>
          </a:p>
          <a:p>
            <a:r>
              <a:rPr lang="en-US" dirty="0"/>
              <a:t>3. The supply and demand ratio of benzathine penicillin is too low</a:t>
            </a:r>
          </a:p>
        </p:txBody>
      </p:sp>
    </p:spTree>
    <p:extLst>
      <p:ext uri="{BB962C8B-B14F-4D97-AF65-F5344CB8AC3E}">
        <p14:creationId xmlns:p14="http://schemas.microsoft.com/office/powerpoint/2010/main" val="2348697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AA5DF-CF4C-E8C1-F495-B7CDF63865C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597C246-AD18-D26B-5BD0-230752441504}"/>
              </a:ext>
            </a:extLst>
          </p:cNvPr>
          <p:cNvSpPr>
            <a:spLocks noGrp="1"/>
          </p:cNvSpPr>
          <p:nvPr>
            <p:ph idx="1"/>
          </p:nvPr>
        </p:nvSpPr>
        <p:spPr/>
        <p:txBody>
          <a:bodyPr/>
          <a:lstStyle/>
          <a:p>
            <a:r>
              <a:rPr lang="en-US" dirty="0"/>
              <a:t>4. Penicillin injection can result in severe reaction even after several doses; therefore, sensitivity tests and consent are required each time.</a:t>
            </a:r>
          </a:p>
          <a:p>
            <a:r>
              <a:rPr lang="en-US" dirty="0"/>
              <a:t>5. When there is an option of a painless, risk-free, safe, readily available oral drug, it is unethical to use an older, toxic drug without offering the patient the choice. Today, it is not a “take or die” situation.</a:t>
            </a:r>
          </a:p>
          <a:p>
            <a:r>
              <a:rPr lang="en-US" dirty="0"/>
              <a:t>6. Penicillin injection is oily, painful, more than 2 mL in quantity, to be given deep intramuscular, and challenging to be administered to cachectic malnourished children.</a:t>
            </a:r>
          </a:p>
        </p:txBody>
      </p:sp>
    </p:spTree>
    <p:extLst>
      <p:ext uri="{BB962C8B-B14F-4D97-AF65-F5344CB8AC3E}">
        <p14:creationId xmlns:p14="http://schemas.microsoft.com/office/powerpoint/2010/main" val="2449532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FAEE9-86CD-4CA8-AEE1-16EB6B5AE3C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11F6DF8-D36E-26ED-96AD-A0D3EFB3D7F0}"/>
              </a:ext>
            </a:extLst>
          </p:cNvPr>
          <p:cNvSpPr>
            <a:spLocks noGrp="1"/>
          </p:cNvSpPr>
          <p:nvPr>
            <p:ph idx="1"/>
          </p:nvPr>
        </p:nvSpPr>
        <p:spPr/>
        <p:txBody>
          <a:bodyPr/>
          <a:lstStyle/>
          <a:p>
            <a:r>
              <a:rPr lang="en-US" dirty="0"/>
              <a:t>7. Penicillin itself causes transient valvulitis of mitral and aortic valve after injection, so, ironically, this prompts the physician to continue the injections for another 5 years or even lifelong.</a:t>
            </a:r>
          </a:p>
          <a:p>
            <a:r>
              <a:rPr lang="en-US" dirty="0"/>
              <a:t>8. Penicillin has interactions with drugs </a:t>
            </a:r>
            <a:r>
              <a:rPr lang="en-US" dirty="0" err="1"/>
              <a:t>coprescribed</a:t>
            </a:r>
            <a:r>
              <a:rPr lang="en-US" dirty="0"/>
              <a:t> in RF, that is, warfarin, aspirin, diuretics, etc.</a:t>
            </a:r>
          </a:p>
          <a:p>
            <a:r>
              <a:rPr lang="en-US" dirty="0"/>
              <a:t>9. Accidental IV injection can cause cardiorespiratory arrest and death</a:t>
            </a:r>
          </a:p>
        </p:txBody>
      </p:sp>
    </p:spTree>
    <p:extLst>
      <p:ext uri="{BB962C8B-B14F-4D97-AF65-F5344CB8AC3E}">
        <p14:creationId xmlns:p14="http://schemas.microsoft.com/office/powerpoint/2010/main" val="1280061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83715-52AF-4671-BB64-A13A228D40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25B75E8-2AD9-66E5-5E25-5134867DC8A2}"/>
              </a:ext>
            </a:extLst>
          </p:cNvPr>
          <p:cNvSpPr>
            <a:spLocks noGrp="1"/>
          </p:cNvSpPr>
          <p:nvPr>
            <p:ph idx="1"/>
          </p:nvPr>
        </p:nvSpPr>
        <p:spPr/>
        <p:txBody>
          <a:bodyPr/>
          <a:lstStyle/>
          <a:p>
            <a:r>
              <a:rPr lang="en-US" dirty="0"/>
              <a:t>10. Hypersensitivity and allergic reactions are common. </a:t>
            </a:r>
          </a:p>
          <a:p>
            <a:r>
              <a:rPr lang="en-US" dirty="0"/>
              <a:t>11. Pseudomembranous colitis occurs with repeated injections.</a:t>
            </a:r>
          </a:p>
          <a:p>
            <a:r>
              <a:rPr lang="en-US" dirty="0"/>
              <a:t>12. Clostridium difficile associated diarrhea (CDAD) occurs, which increases morbidity and mortality.</a:t>
            </a:r>
          </a:p>
          <a:p>
            <a:r>
              <a:rPr lang="en-US" dirty="0"/>
              <a:t>13. Penicillin causes pain, fever, swelling, and inflammation, which are itself the features of the disease RF, increasing the morbidity due to RF and even anaphylaxis, resulting in mortality</a:t>
            </a:r>
          </a:p>
        </p:txBody>
      </p:sp>
    </p:spTree>
    <p:extLst>
      <p:ext uri="{BB962C8B-B14F-4D97-AF65-F5344CB8AC3E}">
        <p14:creationId xmlns:p14="http://schemas.microsoft.com/office/powerpoint/2010/main" val="1393354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98EC-BE4A-A482-769C-18BA808314C8}"/>
              </a:ext>
            </a:extLst>
          </p:cNvPr>
          <p:cNvSpPr>
            <a:spLocks noGrp="1"/>
          </p:cNvSpPr>
          <p:nvPr>
            <p:ph type="title"/>
          </p:nvPr>
        </p:nvSpPr>
        <p:spPr/>
        <p:txBody>
          <a:bodyPr/>
          <a:lstStyle/>
          <a:p>
            <a:r>
              <a:rPr lang="en-US" dirty="0"/>
              <a:t>The miracle solution is as follows</a:t>
            </a:r>
          </a:p>
        </p:txBody>
      </p:sp>
      <p:sp>
        <p:nvSpPr>
          <p:cNvPr id="3" name="Content Placeholder 2">
            <a:extLst>
              <a:ext uri="{FF2B5EF4-FFF2-40B4-BE49-F238E27FC236}">
                <a16:creationId xmlns:a16="http://schemas.microsoft.com/office/drawing/2014/main" id="{A54D993A-2798-DF58-9C3E-14C92E84DBFA}"/>
              </a:ext>
            </a:extLst>
          </p:cNvPr>
          <p:cNvSpPr>
            <a:spLocks noGrp="1"/>
          </p:cNvSpPr>
          <p:nvPr>
            <p:ph idx="1"/>
          </p:nvPr>
        </p:nvSpPr>
        <p:spPr/>
        <p:txBody>
          <a:bodyPr/>
          <a:lstStyle/>
          <a:p>
            <a:r>
              <a:rPr lang="en-US" dirty="0"/>
              <a:t>Tablet azithromycin 500 mg once daily for 5 days consecutively as initial treatment followed by prophylaxis with tablet azithromycin 500 mg once a week for 1 year only.</a:t>
            </a:r>
          </a:p>
          <a:p>
            <a:r>
              <a:rPr lang="en-US" dirty="0"/>
              <a:t> In children, a single dose of 10 mg/kg or 20 mg/kg for 3 days only can be given with good efficacy. </a:t>
            </a:r>
          </a:p>
          <a:p>
            <a:r>
              <a:rPr lang="en-US" dirty="0"/>
              <a:t>Above 5 years of age, a daily dose of 500 mg may be given</a:t>
            </a:r>
          </a:p>
        </p:txBody>
      </p:sp>
    </p:spTree>
    <p:extLst>
      <p:ext uri="{BB962C8B-B14F-4D97-AF65-F5344CB8AC3E}">
        <p14:creationId xmlns:p14="http://schemas.microsoft.com/office/powerpoint/2010/main" val="3473808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409F3-8DB9-88DF-C1EB-F7E193A4B9BA}"/>
              </a:ext>
            </a:extLst>
          </p:cNvPr>
          <p:cNvSpPr>
            <a:spLocks noGrp="1"/>
          </p:cNvSpPr>
          <p:nvPr>
            <p:ph type="title"/>
          </p:nvPr>
        </p:nvSpPr>
        <p:spPr/>
        <p:txBody>
          <a:bodyPr/>
          <a:lstStyle/>
          <a:p>
            <a:r>
              <a:rPr lang="en-US" dirty="0"/>
              <a:t>Explanation</a:t>
            </a:r>
          </a:p>
        </p:txBody>
      </p:sp>
      <p:sp>
        <p:nvSpPr>
          <p:cNvPr id="3" name="Content Placeholder 2">
            <a:extLst>
              <a:ext uri="{FF2B5EF4-FFF2-40B4-BE49-F238E27FC236}">
                <a16:creationId xmlns:a16="http://schemas.microsoft.com/office/drawing/2014/main" id="{7BD1AB84-B5EC-0076-A061-FDC1C84A88AA}"/>
              </a:ext>
            </a:extLst>
          </p:cNvPr>
          <p:cNvSpPr>
            <a:spLocks noGrp="1"/>
          </p:cNvSpPr>
          <p:nvPr>
            <p:ph idx="1"/>
          </p:nvPr>
        </p:nvSpPr>
        <p:spPr/>
        <p:txBody>
          <a:bodyPr/>
          <a:lstStyle/>
          <a:p>
            <a:r>
              <a:rPr lang="en-US" dirty="0"/>
              <a:t>Given only once in a week, azithromycin is sufficient to eradicate GAS infections and suppress any autoimmune destructive process</a:t>
            </a:r>
          </a:p>
        </p:txBody>
      </p:sp>
    </p:spTree>
    <p:extLst>
      <p:ext uri="{BB962C8B-B14F-4D97-AF65-F5344CB8AC3E}">
        <p14:creationId xmlns:p14="http://schemas.microsoft.com/office/powerpoint/2010/main" val="3597025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4FE78-CD78-A6CB-6398-E1F11144E6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84068F-1234-9663-F28D-3C6801DE0340}"/>
              </a:ext>
            </a:extLst>
          </p:cNvPr>
          <p:cNvSpPr>
            <a:spLocks noGrp="1"/>
          </p:cNvSpPr>
          <p:nvPr>
            <p:ph idx="1"/>
          </p:nvPr>
        </p:nvSpPr>
        <p:spPr/>
        <p:txBody>
          <a:bodyPr/>
          <a:lstStyle/>
          <a:p>
            <a:r>
              <a:rPr lang="en-US" dirty="0"/>
              <a:t>The inflammatory process may start in the heart valves within 9 days.</a:t>
            </a:r>
          </a:p>
          <a:p>
            <a:r>
              <a:rPr lang="en-US" dirty="0"/>
              <a:t> If the drug is to be given weekly for prophylaxis, 500 mg continued for 5days should be the starting dose to prolong the half-life of the drug</a:t>
            </a:r>
          </a:p>
        </p:txBody>
      </p:sp>
    </p:spTree>
    <p:extLst>
      <p:ext uri="{BB962C8B-B14F-4D97-AF65-F5344CB8AC3E}">
        <p14:creationId xmlns:p14="http://schemas.microsoft.com/office/powerpoint/2010/main" val="1513257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965EE-0349-7D26-4869-6B118F6EB16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13C1642-11A0-419A-F88D-BC1C0B77A9EE}"/>
              </a:ext>
            </a:extLst>
          </p:cNvPr>
          <p:cNvSpPr>
            <a:spLocks noGrp="1"/>
          </p:cNvSpPr>
          <p:nvPr>
            <p:ph idx="1"/>
          </p:nvPr>
        </p:nvSpPr>
        <p:spPr/>
        <p:txBody>
          <a:bodyPr/>
          <a:lstStyle/>
          <a:p>
            <a:r>
              <a:rPr lang="en-US" dirty="0"/>
              <a:t>Up to 6 days, the drug persists in the tissues, if given according to this regime.</a:t>
            </a:r>
          </a:p>
          <a:p>
            <a:r>
              <a:rPr lang="en-US" dirty="0"/>
              <a:t>Azithromycin may be continued for 1 year in case of any relapse recurrence, new infection, any symptoms or feature of RF/RHD, or even started again if any features of RF occur</a:t>
            </a:r>
          </a:p>
        </p:txBody>
      </p:sp>
    </p:spTree>
    <p:extLst>
      <p:ext uri="{BB962C8B-B14F-4D97-AF65-F5344CB8AC3E}">
        <p14:creationId xmlns:p14="http://schemas.microsoft.com/office/powerpoint/2010/main" val="28463724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7A6B7-F45A-2002-A57A-1A70245B68A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96BA7FA-2961-D89C-0866-6E8D67FA81A4}"/>
              </a:ext>
            </a:extLst>
          </p:cNvPr>
          <p:cNvSpPr>
            <a:spLocks noGrp="1"/>
          </p:cNvSpPr>
          <p:nvPr>
            <p:ph idx="1"/>
          </p:nvPr>
        </p:nvSpPr>
        <p:spPr/>
        <p:txBody>
          <a:bodyPr/>
          <a:lstStyle/>
          <a:p>
            <a:r>
              <a:rPr lang="en-US" dirty="0"/>
              <a:t>However, Each time azithromycin is started or switched to it must be given in a dose of 500 mg for 5 days</a:t>
            </a:r>
          </a:p>
        </p:txBody>
      </p:sp>
    </p:spTree>
    <p:extLst>
      <p:ext uri="{BB962C8B-B14F-4D97-AF65-F5344CB8AC3E}">
        <p14:creationId xmlns:p14="http://schemas.microsoft.com/office/powerpoint/2010/main" val="1391037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6F90F-63C0-9DDA-CED6-D520A2F623A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9469DF4-9D00-36A2-4C56-B6CF141213DD}"/>
              </a:ext>
            </a:extLst>
          </p:cNvPr>
          <p:cNvSpPr>
            <a:spLocks noGrp="1"/>
          </p:cNvSpPr>
          <p:nvPr>
            <p:ph idx="1"/>
          </p:nvPr>
        </p:nvSpPr>
        <p:spPr/>
        <p:txBody>
          <a:bodyPr/>
          <a:lstStyle/>
          <a:p>
            <a:r>
              <a:rPr lang="en-US" dirty="0"/>
              <a:t>It should be used with caution in renal failure but safe in moderate hepatic impairment. Azithromycin is safe in pregnancy.</a:t>
            </a:r>
          </a:p>
        </p:txBody>
      </p:sp>
    </p:spTree>
    <p:extLst>
      <p:ext uri="{BB962C8B-B14F-4D97-AF65-F5344CB8AC3E}">
        <p14:creationId xmlns:p14="http://schemas.microsoft.com/office/powerpoint/2010/main" val="2697683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55D6F-069C-3E67-FA45-2C38A94DC97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3C88595-1BBA-056D-01A7-B4739DBC0222}"/>
              </a:ext>
            </a:extLst>
          </p:cNvPr>
          <p:cNvSpPr>
            <a:spLocks noGrp="1"/>
          </p:cNvSpPr>
          <p:nvPr>
            <p:ph idx="1"/>
          </p:nvPr>
        </p:nvSpPr>
        <p:spPr/>
        <p:txBody>
          <a:bodyPr/>
          <a:lstStyle/>
          <a:p>
            <a:r>
              <a:rPr lang="en-US" dirty="0"/>
              <a:t>To prevent a recurrence, a serum penicillin level of &gt; 0.02 µgm/mL is required. </a:t>
            </a:r>
          </a:p>
          <a:p>
            <a:r>
              <a:rPr lang="en-US" dirty="0"/>
              <a:t>However, with azithromycin, serum level is irrelevant, as it persists in tissues in high concentrations, and therefore it is more efficacious.</a:t>
            </a:r>
          </a:p>
          <a:p>
            <a:r>
              <a:rPr lang="en-US" dirty="0"/>
              <a:t>Azithromycin, if started within 9 days of sore throat, can prevent all cases of RF/RHD</a:t>
            </a:r>
          </a:p>
        </p:txBody>
      </p:sp>
    </p:spTree>
    <p:extLst>
      <p:ext uri="{BB962C8B-B14F-4D97-AF65-F5344CB8AC3E}">
        <p14:creationId xmlns:p14="http://schemas.microsoft.com/office/powerpoint/2010/main" val="1956751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396A4-1D31-34C2-9B12-183E74A926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CD74D62-68DD-4D6E-7D2F-6874170EE8C1}"/>
              </a:ext>
            </a:extLst>
          </p:cNvPr>
          <p:cNvSpPr>
            <a:spLocks noGrp="1"/>
          </p:cNvSpPr>
          <p:nvPr>
            <p:ph idx="1"/>
          </p:nvPr>
        </p:nvSpPr>
        <p:spPr/>
        <p:txBody>
          <a:bodyPr/>
          <a:lstStyle/>
          <a:p>
            <a:r>
              <a:rPr lang="en-US" dirty="0"/>
              <a:t>The general reluctance to switch from penicillin to a new drug is because of the presumption that penicillin is the only drug efficacious in RF/RHD and the gold standard.</a:t>
            </a:r>
          </a:p>
          <a:p>
            <a:r>
              <a:rPr lang="en-US" dirty="0"/>
              <a:t>However, the question is, what is penicillin's role in RHD; after all, it is just used for its antistreptococcal efficacy, and that is all</a:t>
            </a:r>
          </a:p>
        </p:txBody>
      </p:sp>
    </p:spTree>
    <p:extLst>
      <p:ext uri="{BB962C8B-B14F-4D97-AF65-F5344CB8AC3E}">
        <p14:creationId xmlns:p14="http://schemas.microsoft.com/office/powerpoint/2010/main" val="2791045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6BA3C-4BB9-1F96-1B92-E9B92032F36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74C79B-3EE2-7B1D-C580-446FDAEDBA7E}"/>
              </a:ext>
            </a:extLst>
          </p:cNvPr>
          <p:cNvSpPr>
            <a:spLocks noGrp="1"/>
          </p:cNvSpPr>
          <p:nvPr>
            <p:ph idx="1"/>
          </p:nvPr>
        </p:nvSpPr>
        <p:spPr/>
        <p:txBody>
          <a:bodyPr/>
          <a:lstStyle/>
          <a:p>
            <a:r>
              <a:rPr lang="en-US" dirty="0"/>
              <a:t>Therefore, if a better drug with superior efficacy against GABHS is there without the disadvantages of penicillin and with which patient compliance be assured, should it not replace penicillin posthaste?</a:t>
            </a:r>
          </a:p>
        </p:txBody>
      </p:sp>
    </p:spTree>
    <p:extLst>
      <p:ext uri="{BB962C8B-B14F-4D97-AF65-F5344CB8AC3E}">
        <p14:creationId xmlns:p14="http://schemas.microsoft.com/office/powerpoint/2010/main" val="13702226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86835-D865-ACDC-326F-969AE5832A0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12E93BF-A898-57F0-8502-84C78FE76FC1}"/>
              </a:ext>
            </a:extLst>
          </p:cNvPr>
          <p:cNvSpPr>
            <a:spLocks noGrp="1"/>
          </p:cNvSpPr>
          <p:nvPr>
            <p:ph idx="1"/>
          </p:nvPr>
        </p:nvSpPr>
        <p:spPr/>
        <p:txBody>
          <a:bodyPr/>
          <a:lstStyle/>
          <a:p>
            <a:r>
              <a:rPr lang="en-US" dirty="0"/>
              <a:t>The rationale for giving azithromycin prophylaxis for only 1 year is that various studies have shown that it takes at least 2 weeks after a streptococcal infection for autoimmune destruction of heart valves</a:t>
            </a:r>
          </a:p>
          <a:p>
            <a:r>
              <a:rPr lang="en-US" dirty="0"/>
              <a:t> it is doubtful that the bacteria or its products could cause RHD after more than 3 months of entry. </a:t>
            </a:r>
          </a:p>
        </p:txBody>
      </p:sp>
    </p:spTree>
    <p:extLst>
      <p:ext uri="{BB962C8B-B14F-4D97-AF65-F5344CB8AC3E}">
        <p14:creationId xmlns:p14="http://schemas.microsoft.com/office/powerpoint/2010/main" val="29379656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B11EC-92E6-0CC8-E8F4-225E560CC39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0BA58E-F4FE-81AF-5D32-2E892D88FDD5}"/>
              </a:ext>
            </a:extLst>
          </p:cNvPr>
          <p:cNvSpPr>
            <a:spLocks noGrp="1"/>
          </p:cNvSpPr>
          <p:nvPr>
            <p:ph idx="1"/>
          </p:nvPr>
        </p:nvSpPr>
        <p:spPr/>
        <p:txBody>
          <a:bodyPr/>
          <a:lstStyle/>
          <a:p>
            <a:r>
              <a:rPr lang="en-US" dirty="0"/>
              <a:t>Even in poststreptococcal reactive arthritis, valvular heart disease (VHD) is seen only for a few months after the streptococcal infection.</a:t>
            </a:r>
          </a:p>
          <a:p>
            <a:r>
              <a:rPr lang="en-US" dirty="0"/>
              <a:t> The recommendation is for only 1 year of secondary prophylaxis in these patients</a:t>
            </a:r>
          </a:p>
          <a:p>
            <a:endParaRPr lang="en-US" dirty="0"/>
          </a:p>
        </p:txBody>
      </p:sp>
    </p:spTree>
    <p:extLst>
      <p:ext uri="{BB962C8B-B14F-4D97-AF65-F5344CB8AC3E}">
        <p14:creationId xmlns:p14="http://schemas.microsoft.com/office/powerpoint/2010/main" val="3631933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936DE-C097-35C7-D9B9-0A65EEF3AA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4EC7D5B-82CE-7B50-C1A0-DC5045F34AE6}"/>
              </a:ext>
            </a:extLst>
          </p:cNvPr>
          <p:cNvSpPr>
            <a:spLocks noGrp="1"/>
          </p:cNvSpPr>
          <p:nvPr>
            <p:ph idx="1"/>
          </p:nvPr>
        </p:nvSpPr>
        <p:spPr/>
        <p:txBody>
          <a:bodyPr/>
          <a:lstStyle/>
          <a:p>
            <a:r>
              <a:rPr lang="en-US" dirty="0"/>
              <a:t>The present recommendation of the American Heart Association for the duration of prophylaxis with BPG is 5 years to lifelong after the attack with a footer that this can be modified according to circumstances.</a:t>
            </a:r>
          </a:p>
          <a:p>
            <a:pPr marL="0" indent="0">
              <a:buNone/>
            </a:pPr>
            <a:r>
              <a:rPr lang="en-US" dirty="0"/>
              <a:t> </a:t>
            </a:r>
          </a:p>
        </p:txBody>
      </p:sp>
    </p:spTree>
    <p:extLst>
      <p:ext uri="{BB962C8B-B14F-4D97-AF65-F5344CB8AC3E}">
        <p14:creationId xmlns:p14="http://schemas.microsoft.com/office/powerpoint/2010/main" val="27910616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3937-EAE2-3BB1-A4FF-2F9393E37EE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678A2D9-2E6C-6B4D-1419-5724BB7968ED}"/>
              </a:ext>
            </a:extLst>
          </p:cNvPr>
          <p:cNvSpPr>
            <a:spLocks noGrp="1"/>
          </p:cNvSpPr>
          <p:nvPr>
            <p:ph idx="1"/>
          </p:nvPr>
        </p:nvSpPr>
        <p:spPr/>
        <p:txBody>
          <a:bodyPr/>
          <a:lstStyle/>
          <a:p>
            <a:r>
              <a:rPr lang="en-US" dirty="0"/>
              <a:t>This footer makes it evident that the duration of treatment has been arbitrarily decided</a:t>
            </a:r>
          </a:p>
          <a:p>
            <a:r>
              <a:rPr lang="en-US" dirty="0"/>
              <a:t> time interval for causing autoimmune damage, </a:t>
            </a:r>
          </a:p>
          <a:p>
            <a:r>
              <a:rPr lang="en-US" dirty="0"/>
              <a:t>time gap for causing heart valve destruction from carditis,</a:t>
            </a:r>
          </a:p>
          <a:p>
            <a:r>
              <a:rPr lang="en-US" dirty="0"/>
              <a:t> persistence, disappearance, susceptibility of the bacteria, </a:t>
            </a:r>
          </a:p>
          <a:p>
            <a:r>
              <a:rPr lang="en-US" dirty="0"/>
              <a:t>epidemiological factors,</a:t>
            </a:r>
          </a:p>
          <a:p>
            <a:r>
              <a:rPr lang="en-US" dirty="0"/>
              <a:t> individual resistance, and comparison with other drugs </a:t>
            </a:r>
            <a:r>
              <a:rPr lang="en-US" b="1" dirty="0">
                <a:solidFill>
                  <a:srgbClr val="FFFF00"/>
                </a:solidFill>
              </a:rPr>
              <a:t>have not been </a:t>
            </a:r>
            <a:r>
              <a:rPr lang="en-US" dirty="0"/>
              <a:t>taken into consideration</a:t>
            </a:r>
          </a:p>
        </p:txBody>
      </p:sp>
    </p:spTree>
    <p:extLst>
      <p:ext uri="{BB962C8B-B14F-4D97-AF65-F5344CB8AC3E}">
        <p14:creationId xmlns:p14="http://schemas.microsoft.com/office/powerpoint/2010/main" val="42871769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30DF8-EF97-6A1F-3C75-74647790BE6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D7D435B-7CB6-B56F-4B9B-93AD07BEFE60}"/>
              </a:ext>
            </a:extLst>
          </p:cNvPr>
          <p:cNvSpPr>
            <a:spLocks noGrp="1"/>
          </p:cNvSpPr>
          <p:nvPr>
            <p:ph idx="1"/>
          </p:nvPr>
        </p:nvSpPr>
        <p:spPr/>
        <p:txBody>
          <a:bodyPr/>
          <a:lstStyle/>
          <a:p>
            <a:r>
              <a:rPr lang="en-US" dirty="0"/>
              <a:t>A drug that has to be taken lifelong cannot be labeled prophylactic.</a:t>
            </a:r>
          </a:p>
          <a:p>
            <a:r>
              <a:rPr lang="en-US" dirty="0"/>
              <a:t> A drug that causes more risk to life than the disease cannot be used for prophylaxis. </a:t>
            </a:r>
          </a:p>
          <a:p>
            <a:r>
              <a:rPr lang="en-US" dirty="0"/>
              <a:t>There cannot be a better, more effective, safe long-acting oral drug for GAS than azithromycin</a:t>
            </a:r>
          </a:p>
        </p:txBody>
      </p:sp>
    </p:spTree>
    <p:extLst>
      <p:ext uri="{BB962C8B-B14F-4D97-AF65-F5344CB8AC3E}">
        <p14:creationId xmlns:p14="http://schemas.microsoft.com/office/powerpoint/2010/main" val="7067813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79FFB-302B-4B52-5AE1-04D44CD10BC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7D98A6B-9E0D-F4F9-A8E4-F7AF45133FC5}"/>
              </a:ext>
            </a:extLst>
          </p:cNvPr>
          <p:cNvSpPr>
            <a:spLocks noGrp="1"/>
          </p:cNvSpPr>
          <p:nvPr>
            <p:ph idx="1"/>
          </p:nvPr>
        </p:nvSpPr>
        <p:spPr/>
        <p:txBody>
          <a:bodyPr/>
          <a:lstStyle/>
          <a:p>
            <a:r>
              <a:rPr lang="en-US" dirty="0"/>
              <a:t>No doubt that for prophylaxis and treatment of RF/RHD, azithromycin wins hands down over BPG.</a:t>
            </a:r>
          </a:p>
        </p:txBody>
      </p:sp>
    </p:spTree>
    <p:extLst>
      <p:ext uri="{BB962C8B-B14F-4D97-AF65-F5344CB8AC3E}">
        <p14:creationId xmlns:p14="http://schemas.microsoft.com/office/powerpoint/2010/main" val="35596615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FC41-C027-D6FF-0085-33EDA9F067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F1BC591-C64F-7BE0-0358-CA835612B53C}"/>
              </a:ext>
            </a:extLst>
          </p:cNvPr>
          <p:cNvSpPr>
            <a:spLocks noGrp="1"/>
          </p:cNvSpPr>
          <p:nvPr>
            <p:ph idx="1"/>
          </p:nvPr>
        </p:nvSpPr>
        <p:spPr/>
        <p:txBody>
          <a:bodyPr/>
          <a:lstStyle/>
          <a:p>
            <a:r>
              <a:rPr lang="en-US" b="1" dirty="0" err="1">
                <a:solidFill>
                  <a:srgbClr val="FFFF00"/>
                </a:solidFill>
              </a:rPr>
              <a:t>Arati</a:t>
            </a:r>
            <a:r>
              <a:rPr lang="en-US" b="1" dirty="0">
                <a:solidFill>
                  <a:srgbClr val="FFFF00"/>
                </a:solidFill>
              </a:rPr>
              <a:t> </a:t>
            </a:r>
            <a:r>
              <a:rPr lang="en-US" b="1" dirty="0" err="1">
                <a:solidFill>
                  <a:srgbClr val="FFFF00"/>
                </a:solidFill>
              </a:rPr>
              <a:t>Lalchandani</a:t>
            </a:r>
            <a:r>
              <a:rPr lang="en-US" b="1" dirty="0">
                <a:solidFill>
                  <a:srgbClr val="FFFF00"/>
                </a:solidFill>
              </a:rPr>
              <a:t> </a:t>
            </a:r>
            <a:r>
              <a:rPr lang="en-US" dirty="0"/>
              <a:t>et al In a study at GSVM Medical College, Kanpur, azithromycin was used exclusively in RF/RHD in patients from in and around Kanpur belonging to the lower socioeconomic strata. </a:t>
            </a:r>
          </a:p>
          <a:p>
            <a:r>
              <a:rPr lang="en-US" dirty="0"/>
              <a:t>The incidence of RF/RHD is approximately 4 per 1000</a:t>
            </a:r>
          </a:p>
        </p:txBody>
      </p:sp>
    </p:spTree>
    <p:extLst>
      <p:ext uri="{BB962C8B-B14F-4D97-AF65-F5344CB8AC3E}">
        <p14:creationId xmlns:p14="http://schemas.microsoft.com/office/powerpoint/2010/main" val="6120745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AD868-01A2-E2BE-2254-E0ABBFFA1192}"/>
              </a:ext>
            </a:extLst>
          </p:cNvPr>
          <p:cNvSpPr>
            <a:spLocks noGrp="1"/>
          </p:cNvSpPr>
          <p:nvPr>
            <p:ph type="title"/>
          </p:nvPr>
        </p:nvSpPr>
        <p:spPr/>
        <p:txBody>
          <a:bodyPr/>
          <a:lstStyle/>
          <a:p>
            <a:r>
              <a:rPr lang="en-US" dirty="0"/>
              <a:t>ARMOR criteria</a:t>
            </a:r>
          </a:p>
        </p:txBody>
      </p:sp>
      <p:sp>
        <p:nvSpPr>
          <p:cNvPr id="3" name="Content Placeholder 2">
            <a:extLst>
              <a:ext uri="{FF2B5EF4-FFF2-40B4-BE49-F238E27FC236}">
                <a16:creationId xmlns:a16="http://schemas.microsoft.com/office/drawing/2014/main" id="{7D57805D-50E5-FD17-704B-A83D6B8AA224}"/>
              </a:ext>
            </a:extLst>
          </p:cNvPr>
          <p:cNvSpPr>
            <a:spLocks noGrp="1"/>
          </p:cNvSpPr>
          <p:nvPr>
            <p:ph idx="1"/>
          </p:nvPr>
        </p:nvSpPr>
        <p:spPr/>
        <p:txBody>
          <a:bodyPr/>
          <a:lstStyle/>
          <a:p>
            <a:r>
              <a:rPr lang="en-US" dirty="0"/>
              <a:t>Arthritis or arthralgia with typical features suggestive of RF, carditis or cardiac involvement, typical of RF or RHD, and echocardiographic evidence of rheumatic heart valve involvement should essentially be the criteria to diagnose RF and RHD with high specificity and sensitivity</a:t>
            </a:r>
          </a:p>
        </p:txBody>
      </p:sp>
    </p:spTree>
    <p:extLst>
      <p:ext uri="{BB962C8B-B14F-4D97-AF65-F5344CB8AC3E}">
        <p14:creationId xmlns:p14="http://schemas.microsoft.com/office/powerpoint/2010/main" val="3657125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9A93E-6B0E-49AF-1C1C-A58D15289BBB}"/>
              </a:ext>
            </a:extLst>
          </p:cNvPr>
          <p:cNvSpPr>
            <a:spLocks noGrp="1"/>
          </p:cNvSpPr>
          <p:nvPr>
            <p:ph type="title"/>
          </p:nvPr>
        </p:nvSpPr>
        <p:spPr/>
        <p:txBody>
          <a:bodyPr/>
          <a:lstStyle/>
          <a:p>
            <a:r>
              <a:rPr lang="en-US" sz="3200" dirty="0"/>
              <a:t>ARMOR: </a:t>
            </a:r>
            <a:r>
              <a:rPr lang="en-US" sz="3200" dirty="0" err="1"/>
              <a:t>Arati’s</a:t>
            </a:r>
            <a:r>
              <a:rPr lang="en-US" sz="3200" dirty="0"/>
              <a:t> Regime for Management of RF</a:t>
            </a:r>
          </a:p>
        </p:txBody>
      </p:sp>
      <p:sp>
        <p:nvSpPr>
          <p:cNvPr id="3" name="Content Placeholder 2">
            <a:extLst>
              <a:ext uri="{FF2B5EF4-FFF2-40B4-BE49-F238E27FC236}">
                <a16:creationId xmlns:a16="http://schemas.microsoft.com/office/drawing/2014/main" id="{CDDAE19B-42E8-6C24-E03F-A5CB0E343A0D}"/>
              </a:ext>
            </a:extLst>
          </p:cNvPr>
          <p:cNvSpPr>
            <a:spLocks noGrp="1"/>
          </p:cNvSpPr>
          <p:nvPr>
            <p:ph idx="1"/>
          </p:nvPr>
        </p:nvSpPr>
        <p:spPr/>
        <p:txBody>
          <a:bodyPr/>
          <a:lstStyle/>
          <a:p>
            <a:r>
              <a:rPr lang="en-US" dirty="0"/>
              <a:t>Azithromycin must be given in a dose of 500 mg one tablet daily for 5 days,</a:t>
            </a:r>
          </a:p>
          <a:p>
            <a:r>
              <a:rPr lang="en-US" dirty="0"/>
              <a:t> followed by one tablet once a week for 1 year for primary prevention, treatment and secondary prophylaxis of RF/RHD, respectively</a:t>
            </a:r>
          </a:p>
        </p:txBody>
      </p:sp>
    </p:spTree>
    <p:extLst>
      <p:ext uri="{BB962C8B-B14F-4D97-AF65-F5344CB8AC3E}">
        <p14:creationId xmlns:p14="http://schemas.microsoft.com/office/powerpoint/2010/main" val="12280293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E7E4F-5F4D-8C7C-2343-D6DED326E583}"/>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61D0204F-45B3-8337-E2F3-3369CBD831EA}"/>
              </a:ext>
            </a:extLst>
          </p:cNvPr>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val="9534988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Quotable</Template>
  <TotalTime>392</TotalTime>
  <Words>1946</Words>
  <Application>Microsoft Office PowerPoint</Application>
  <PresentationFormat>Widescreen</PresentationFormat>
  <Paragraphs>100</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Century Gothic</vt:lpstr>
      <vt:lpstr>Wingdings 2</vt:lpstr>
      <vt:lpstr>Quotable</vt:lpstr>
      <vt:lpstr>Prophylaxis of Rheumatic Fever/Rheumatic Heart Disease–Penicillin or Azithromycin, Who Wins?</vt:lpstr>
      <vt:lpstr>PowerPoint Presentation</vt:lpstr>
      <vt:lpstr>PowerPoint Presentation</vt:lpstr>
      <vt:lpstr>PowerPoint Presentation</vt:lpstr>
      <vt:lpstr>ARMOR for treatment and prophylaxis:</vt:lpstr>
      <vt:lpstr>PowerPoint Presentation</vt:lpstr>
      <vt:lpstr>PowerPoint Presentation</vt:lpstr>
      <vt:lpstr>PowerPoint Presentation</vt:lpstr>
      <vt:lpstr>PowerPoint Presentation</vt:lpstr>
      <vt:lpstr>PowerPoint Presentation</vt:lpstr>
      <vt:lpstr>PowerPoint Presentation</vt:lpstr>
      <vt:lpstr>Mode of action</vt:lpstr>
      <vt:lpstr>The advantages of Azithromycin for prophylaxis of RF/RHD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Secondary Prevention of RF</vt:lpstr>
      <vt:lpstr>PowerPoint Presentation</vt:lpstr>
      <vt:lpstr>PowerPoint Presentation</vt:lpstr>
      <vt:lpstr>Below is a list of reasons for replacing Penicillin with Azithromycin:</vt:lpstr>
      <vt:lpstr>PowerPoint Presentation</vt:lpstr>
      <vt:lpstr>PowerPoint Presentation</vt:lpstr>
      <vt:lpstr>PowerPoint Presentation</vt:lpstr>
      <vt:lpstr>The miracle solution is as follows</vt:lpstr>
      <vt:lpstr>Explanation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ARMOR criteria</vt:lpstr>
      <vt:lpstr>ARMOR: Arati’s Regime for Management of RF</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Prophylaxis of Rheumatic Fever/Rheumatic Heart Disease–Penicillin or Azithromycin, Who Wins?</dc:title>
  <dc:creator>Jatheesh mohan</dc:creator>
  <cp:lastModifiedBy>Jatheesh mohan</cp:lastModifiedBy>
  <cp:revision>1</cp:revision>
  <dcterms:created xsi:type="dcterms:W3CDTF">2022-11-22T11:06:45Z</dcterms:created>
  <dcterms:modified xsi:type="dcterms:W3CDTF">2022-11-22T17:39:14Z</dcterms:modified>
</cp:coreProperties>
</file>