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728E8AB-8DC3-4F59-93F2-D576B1AE71CA}" type="datetimeFigureOut">
              <a:rPr lang="en-IN" smtClean="0"/>
              <a:t>13-07-2022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4F0BC23-AFFD-4219-B3A7-F611100B1CC2}" type="slidenum">
              <a:rPr lang="en-IN" smtClean="0"/>
              <a:t>‹#›</a:t>
            </a:fld>
            <a:endParaRPr lang="en-IN"/>
          </a:p>
        </p:txBody>
      </p:sp>
    </p:spTree>
    <p:extLst>
      <p:ext uri="{BB962C8B-B14F-4D97-AF65-F5344CB8AC3E}">
        <p14:creationId xmlns:p14="http://schemas.microsoft.com/office/powerpoint/2010/main" val="1465995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28E8AB-8DC3-4F59-93F2-D576B1AE71CA}" type="datetimeFigureOut">
              <a:rPr lang="en-IN" smtClean="0"/>
              <a:t>13-07-2022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4F0BC23-AFFD-4219-B3A7-F611100B1CC2}" type="slidenum">
              <a:rPr lang="en-IN" smtClean="0"/>
              <a:t>‹#›</a:t>
            </a:fld>
            <a:endParaRPr lang="en-IN"/>
          </a:p>
        </p:txBody>
      </p:sp>
    </p:spTree>
    <p:extLst>
      <p:ext uri="{BB962C8B-B14F-4D97-AF65-F5344CB8AC3E}">
        <p14:creationId xmlns:p14="http://schemas.microsoft.com/office/powerpoint/2010/main" val="698871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728E8AB-8DC3-4F59-93F2-D576B1AE71CA}" type="datetimeFigureOut">
              <a:rPr lang="en-IN" smtClean="0"/>
              <a:t>13-07-2022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4F0BC23-AFFD-4219-B3A7-F611100B1CC2}" type="slidenum">
              <a:rPr lang="en-IN" smtClean="0"/>
              <a:t>‹#›</a:t>
            </a:fld>
            <a:endParaRPr lang="en-IN"/>
          </a:p>
        </p:txBody>
      </p:sp>
    </p:spTree>
    <p:extLst>
      <p:ext uri="{BB962C8B-B14F-4D97-AF65-F5344CB8AC3E}">
        <p14:creationId xmlns:p14="http://schemas.microsoft.com/office/powerpoint/2010/main" val="3653610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728E8AB-8DC3-4F59-93F2-D576B1AE71CA}" type="datetimeFigureOut">
              <a:rPr lang="en-IN" smtClean="0"/>
              <a:t>13-07-2022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4F0BC23-AFFD-4219-B3A7-F611100B1CC2}" type="slidenum">
              <a:rPr lang="en-IN" smtClean="0"/>
              <a:t>‹#›</a:t>
            </a:fld>
            <a:endParaRPr lang="en-IN"/>
          </a:p>
        </p:txBody>
      </p:sp>
    </p:spTree>
    <p:extLst>
      <p:ext uri="{BB962C8B-B14F-4D97-AF65-F5344CB8AC3E}">
        <p14:creationId xmlns:p14="http://schemas.microsoft.com/office/powerpoint/2010/main" val="3206004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728E8AB-8DC3-4F59-93F2-D576B1AE71CA}" type="datetimeFigureOut">
              <a:rPr lang="en-IN" smtClean="0"/>
              <a:t>13-07-2022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4F0BC23-AFFD-4219-B3A7-F611100B1CC2}" type="slidenum">
              <a:rPr lang="en-IN" smtClean="0"/>
              <a:t>‹#›</a:t>
            </a:fld>
            <a:endParaRPr lang="en-IN"/>
          </a:p>
        </p:txBody>
      </p:sp>
    </p:spTree>
    <p:extLst>
      <p:ext uri="{BB962C8B-B14F-4D97-AF65-F5344CB8AC3E}">
        <p14:creationId xmlns:p14="http://schemas.microsoft.com/office/powerpoint/2010/main" val="2394345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728E8AB-8DC3-4F59-93F2-D576B1AE71CA}" type="datetimeFigureOut">
              <a:rPr lang="en-IN" smtClean="0"/>
              <a:t>13-07-2022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4F0BC23-AFFD-4219-B3A7-F611100B1CC2}" type="slidenum">
              <a:rPr lang="en-IN" smtClean="0"/>
              <a:t>‹#›</a:t>
            </a:fld>
            <a:endParaRPr lang="en-IN"/>
          </a:p>
        </p:txBody>
      </p:sp>
    </p:spTree>
    <p:extLst>
      <p:ext uri="{BB962C8B-B14F-4D97-AF65-F5344CB8AC3E}">
        <p14:creationId xmlns:p14="http://schemas.microsoft.com/office/powerpoint/2010/main" val="4226764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B728E8AB-8DC3-4F59-93F2-D576B1AE71CA}" type="datetimeFigureOut">
              <a:rPr lang="en-IN" smtClean="0"/>
              <a:t>13-07-2022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4F0BC23-AFFD-4219-B3A7-F611100B1CC2}" type="slidenum">
              <a:rPr lang="en-IN" smtClean="0"/>
              <a:t>‹#›</a:t>
            </a:fld>
            <a:endParaRPr lang="en-IN"/>
          </a:p>
        </p:txBody>
      </p:sp>
    </p:spTree>
    <p:extLst>
      <p:ext uri="{BB962C8B-B14F-4D97-AF65-F5344CB8AC3E}">
        <p14:creationId xmlns:p14="http://schemas.microsoft.com/office/powerpoint/2010/main" val="4173803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728E8AB-8DC3-4F59-93F2-D576B1AE71CA}" type="datetimeFigureOut">
              <a:rPr lang="en-IN" smtClean="0"/>
              <a:t>13-07-2022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4F0BC23-AFFD-4219-B3A7-F611100B1CC2}" type="slidenum">
              <a:rPr lang="en-IN" smtClean="0"/>
              <a:t>‹#›</a:t>
            </a:fld>
            <a:endParaRPr lang="en-IN"/>
          </a:p>
        </p:txBody>
      </p:sp>
    </p:spTree>
    <p:extLst>
      <p:ext uri="{BB962C8B-B14F-4D97-AF65-F5344CB8AC3E}">
        <p14:creationId xmlns:p14="http://schemas.microsoft.com/office/powerpoint/2010/main" val="3472731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728E8AB-8DC3-4F59-93F2-D576B1AE71CA}" type="datetimeFigureOut">
              <a:rPr lang="en-IN" smtClean="0"/>
              <a:t>13-07-2022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4F0BC23-AFFD-4219-B3A7-F611100B1CC2}" type="slidenum">
              <a:rPr lang="en-IN" smtClean="0"/>
              <a:t>‹#›</a:t>
            </a:fld>
            <a:endParaRPr lang="en-IN"/>
          </a:p>
        </p:txBody>
      </p:sp>
    </p:spTree>
    <p:extLst>
      <p:ext uri="{BB962C8B-B14F-4D97-AF65-F5344CB8AC3E}">
        <p14:creationId xmlns:p14="http://schemas.microsoft.com/office/powerpoint/2010/main" val="2077035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728E8AB-8DC3-4F59-93F2-D576B1AE71CA}" type="datetimeFigureOut">
              <a:rPr lang="en-IN" smtClean="0"/>
              <a:t>13-07-2022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4F0BC23-AFFD-4219-B3A7-F611100B1CC2}" type="slidenum">
              <a:rPr lang="en-IN" smtClean="0"/>
              <a:t>‹#›</a:t>
            </a:fld>
            <a:endParaRPr lang="en-IN"/>
          </a:p>
        </p:txBody>
      </p:sp>
    </p:spTree>
    <p:extLst>
      <p:ext uri="{BB962C8B-B14F-4D97-AF65-F5344CB8AC3E}">
        <p14:creationId xmlns:p14="http://schemas.microsoft.com/office/powerpoint/2010/main" val="2211877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728E8AB-8DC3-4F59-93F2-D576B1AE71CA}" type="datetimeFigureOut">
              <a:rPr lang="en-IN" smtClean="0"/>
              <a:t>13-07-2022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4F0BC23-AFFD-4219-B3A7-F611100B1CC2}" type="slidenum">
              <a:rPr lang="en-IN" smtClean="0"/>
              <a:t>‹#›</a:t>
            </a:fld>
            <a:endParaRPr lang="en-IN"/>
          </a:p>
        </p:txBody>
      </p:sp>
    </p:spTree>
    <p:extLst>
      <p:ext uri="{BB962C8B-B14F-4D97-AF65-F5344CB8AC3E}">
        <p14:creationId xmlns:p14="http://schemas.microsoft.com/office/powerpoint/2010/main" val="2670621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728E8AB-8DC3-4F59-93F2-D576B1AE71CA}" type="datetimeFigureOut">
              <a:rPr lang="en-IN" smtClean="0"/>
              <a:t>13-07-2022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4F0BC23-AFFD-4219-B3A7-F611100B1CC2}" type="slidenum">
              <a:rPr lang="en-IN" smtClean="0"/>
              <a:t>‹#›</a:t>
            </a:fld>
            <a:endParaRPr lang="en-IN"/>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0646668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728E8AB-8DC3-4F59-93F2-D576B1AE71CA}" type="datetimeFigureOut">
              <a:rPr lang="en-IN" smtClean="0"/>
              <a:t>13-07-2022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4F0BC23-AFFD-4219-B3A7-F611100B1CC2}" type="slidenum">
              <a:rPr lang="en-IN" smtClean="0"/>
              <a:t>‹#›</a:t>
            </a:fld>
            <a:endParaRPr lang="en-IN"/>
          </a:p>
        </p:txBody>
      </p:sp>
    </p:spTree>
    <p:extLst>
      <p:ext uri="{BB962C8B-B14F-4D97-AF65-F5344CB8AC3E}">
        <p14:creationId xmlns:p14="http://schemas.microsoft.com/office/powerpoint/2010/main" val="19680714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728E8AB-8DC3-4F59-93F2-D576B1AE71CA}" type="datetimeFigureOut">
              <a:rPr lang="en-IN" smtClean="0"/>
              <a:t>13-07-2022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4F0BC23-AFFD-4219-B3A7-F611100B1CC2}" type="slidenum">
              <a:rPr lang="en-IN" smtClean="0"/>
              <a:t>‹#›</a:t>
            </a:fld>
            <a:endParaRPr lang="en-IN"/>
          </a:p>
        </p:txBody>
      </p:sp>
    </p:spTree>
    <p:extLst>
      <p:ext uri="{BB962C8B-B14F-4D97-AF65-F5344CB8AC3E}">
        <p14:creationId xmlns:p14="http://schemas.microsoft.com/office/powerpoint/2010/main" val="36653068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728E8AB-8DC3-4F59-93F2-D576B1AE71CA}" type="datetimeFigureOut">
              <a:rPr lang="en-IN" smtClean="0"/>
              <a:t>13-07-2022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4F0BC23-AFFD-4219-B3A7-F611100B1CC2}" type="slidenum">
              <a:rPr lang="en-IN" smtClean="0"/>
              <a:t>‹#›</a:t>
            </a:fld>
            <a:endParaRPr lang="en-IN"/>
          </a:p>
        </p:txBody>
      </p:sp>
    </p:spTree>
    <p:extLst>
      <p:ext uri="{BB962C8B-B14F-4D97-AF65-F5344CB8AC3E}">
        <p14:creationId xmlns:p14="http://schemas.microsoft.com/office/powerpoint/2010/main" val="8454598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28E8AB-8DC3-4F59-93F2-D576B1AE71CA}" type="datetimeFigureOut">
              <a:rPr lang="en-IN" smtClean="0"/>
              <a:t>13-07-2022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4F0BC23-AFFD-4219-B3A7-F611100B1CC2}" type="slidenum">
              <a:rPr lang="en-IN" smtClean="0"/>
              <a:t>‹#›</a:t>
            </a:fld>
            <a:endParaRPr lang="en-IN"/>
          </a:p>
        </p:txBody>
      </p:sp>
    </p:spTree>
    <p:extLst>
      <p:ext uri="{BB962C8B-B14F-4D97-AF65-F5344CB8AC3E}">
        <p14:creationId xmlns:p14="http://schemas.microsoft.com/office/powerpoint/2010/main" val="893921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28E8AB-8DC3-4F59-93F2-D576B1AE71CA}" type="datetimeFigureOut">
              <a:rPr lang="en-IN" smtClean="0"/>
              <a:t>13-07-2022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4F0BC23-AFFD-4219-B3A7-F611100B1CC2}" type="slidenum">
              <a:rPr lang="en-IN" smtClean="0"/>
              <a:t>‹#›</a:t>
            </a:fld>
            <a:endParaRPr lang="en-IN"/>
          </a:p>
        </p:txBody>
      </p:sp>
    </p:spTree>
    <p:extLst>
      <p:ext uri="{BB962C8B-B14F-4D97-AF65-F5344CB8AC3E}">
        <p14:creationId xmlns:p14="http://schemas.microsoft.com/office/powerpoint/2010/main" val="241191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B728E8AB-8DC3-4F59-93F2-D576B1AE71CA}" type="datetimeFigureOut">
              <a:rPr lang="en-IN" smtClean="0"/>
              <a:t>13-07-2022</a:t>
            </a:fld>
            <a:endParaRPr lang="en-IN"/>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IN"/>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24F0BC23-AFFD-4219-B3A7-F611100B1CC2}" type="slidenum">
              <a:rPr lang="en-IN" smtClean="0"/>
              <a:t>‹#›</a:t>
            </a:fld>
            <a:endParaRPr lang="en-IN"/>
          </a:p>
        </p:txBody>
      </p:sp>
    </p:spTree>
    <p:extLst>
      <p:ext uri="{BB962C8B-B14F-4D97-AF65-F5344CB8AC3E}">
        <p14:creationId xmlns:p14="http://schemas.microsoft.com/office/powerpoint/2010/main" val="29535866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CCA91-2705-4B53-B29F-303E3E822573}"/>
              </a:ext>
            </a:extLst>
          </p:cNvPr>
          <p:cNvSpPr>
            <a:spLocks noGrp="1"/>
          </p:cNvSpPr>
          <p:nvPr>
            <p:ph type="ctrTitle"/>
          </p:nvPr>
        </p:nvSpPr>
        <p:spPr>
          <a:xfrm>
            <a:off x="2365278" y="825759"/>
            <a:ext cx="8915399" cy="2262781"/>
          </a:xfrm>
        </p:spPr>
        <p:txBody>
          <a:bodyPr/>
          <a:lstStyle/>
          <a:p>
            <a:r>
              <a:rPr lang="en-US" dirty="0"/>
              <a:t>APPROACH TO A PATIENT WITH HEART MURMUR</a:t>
            </a:r>
            <a:endParaRPr lang="en-IN" dirty="0"/>
          </a:p>
        </p:txBody>
      </p:sp>
      <p:sp>
        <p:nvSpPr>
          <p:cNvPr id="3" name="Subtitle 2">
            <a:extLst>
              <a:ext uri="{FF2B5EF4-FFF2-40B4-BE49-F238E27FC236}">
                <a16:creationId xmlns:a16="http://schemas.microsoft.com/office/drawing/2014/main" id="{C3EF03B5-887C-448E-BE0F-ABAFD63D5E95}"/>
              </a:ext>
            </a:extLst>
          </p:cNvPr>
          <p:cNvSpPr>
            <a:spLocks noGrp="1"/>
          </p:cNvSpPr>
          <p:nvPr>
            <p:ph type="subTitle" idx="1"/>
          </p:nvPr>
        </p:nvSpPr>
        <p:spPr/>
        <p:txBody>
          <a:bodyPr>
            <a:normAutofit fontScale="92500" lnSpcReduction="10000"/>
          </a:bodyPr>
          <a:lstStyle/>
          <a:p>
            <a:r>
              <a:rPr lang="en-US" dirty="0"/>
              <a:t>DR </a:t>
            </a:r>
            <a:r>
              <a:rPr lang="en-US" dirty="0" smtClean="0"/>
              <a:t>ARYA IGNATIOUS</a:t>
            </a:r>
            <a:endParaRPr lang="en-US" dirty="0"/>
          </a:p>
          <a:p>
            <a:r>
              <a:rPr lang="en-US" dirty="0"/>
              <a:t>JUNIOR RESIDENT</a:t>
            </a:r>
          </a:p>
          <a:p>
            <a:r>
              <a:rPr lang="en-US" dirty="0"/>
              <a:t>DEPT OF GENERAL MEDICINE</a:t>
            </a:r>
            <a:endParaRPr lang="en-IN" dirty="0"/>
          </a:p>
        </p:txBody>
      </p:sp>
    </p:spTree>
    <p:extLst>
      <p:ext uri="{BB962C8B-B14F-4D97-AF65-F5344CB8AC3E}">
        <p14:creationId xmlns:p14="http://schemas.microsoft.com/office/powerpoint/2010/main" val="807964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7C358-0CEC-46B8-8E33-7F05D5614AE3}"/>
              </a:ext>
            </a:extLst>
          </p:cNvPr>
          <p:cNvSpPr>
            <a:spLocks noGrp="1"/>
          </p:cNvSpPr>
          <p:nvPr>
            <p:ph type="title"/>
          </p:nvPr>
        </p:nvSpPr>
        <p:spPr/>
        <p:txBody>
          <a:bodyPr/>
          <a:lstStyle/>
          <a:p>
            <a:r>
              <a:rPr lang="en-IN" dirty="0"/>
              <a:t>BASICS</a:t>
            </a:r>
          </a:p>
        </p:txBody>
      </p:sp>
      <p:sp>
        <p:nvSpPr>
          <p:cNvPr id="3" name="Content Placeholder 2">
            <a:extLst>
              <a:ext uri="{FF2B5EF4-FFF2-40B4-BE49-F238E27FC236}">
                <a16:creationId xmlns:a16="http://schemas.microsoft.com/office/drawing/2014/main" id="{54E94E25-21B7-4F8E-8929-817EC6368E05}"/>
              </a:ext>
            </a:extLst>
          </p:cNvPr>
          <p:cNvSpPr>
            <a:spLocks noGrp="1"/>
          </p:cNvSpPr>
          <p:nvPr>
            <p:ph sz="quarter" idx="13"/>
          </p:nvPr>
        </p:nvSpPr>
        <p:spPr/>
        <p:txBody>
          <a:bodyPr/>
          <a:lstStyle/>
          <a:p>
            <a:pPr marL="0" indent="0">
              <a:buNone/>
            </a:pPr>
            <a:endParaRPr lang="en-US" dirty="0"/>
          </a:p>
          <a:p>
            <a:r>
              <a:rPr lang="en-US" dirty="0"/>
              <a:t> S1 : CLOSURE OF AV VALVES</a:t>
            </a:r>
          </a:p>
          <a:p>
            <a:r>
              <a:rPr lang="en-US" dirty="0"/>
              <a:t> S2 : CLOSURE OF SEMILUNAR VALVES</a:t>
            </a:r>
          </a:p>
          <a:p>
            <a:r>
              <a:rPr lang="en-US" dirty="0"/>
              <a:t> SYSTOLE : PERIOD BETWEEN S1 AND S2</a:t>
            </a:r>
          </a:p>
          <a:p>
            <a:pPr marL="0" indent="0">
              <a:buNone/>
            </a:pPr>
            <a:r>
              <a:rPr lang="en-US" dirty="0"/>
              <a:t>      BLOOD FLOWS ACROSS AORTIC AND PULMONARY VALVES</a:t>
            </a:r>
          </a:p>
          <a:p>
            <a:r>
              <a:rPr lang="en-US" dirty="0"/>
              <a:t> DIASTOLE : PERIOD BETWEEN S2 AND S1</a:t>
            </a:r>
          </a:p>
          <a:p>
            <a:pPr marL="0" indent="0">
              <a:buNone/>
            </a:pPr>
            <a:r>
              <a:rPr lang="en-US" dirty="0"/>
              <a:t>      BLOOD FLOWS ACROSS MITRAL AND TRICUSPID VALVES</a:t>
            </a:r>
            <a:endParaRPr lang="en-IN" dirty="0"/>
          </a:p>
        </p:txBody>
      </p:sp>
    </p:spTree>
    <p:extLst>
      <p:ext uri="{BB962C8B-B14F-4D97-AF65-F5344CB8AC3E}">
        <p14:creationId xmlns:p14="http://schemas.microsoft.com/office/powerpoint/2010/main" val="21761153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687B7-BFB3-4881-8B66-18ABDEF27E37}"/>
              </a:ext>
            </a:extLst>
          </p:cNvPr>
          <p:cNvSpPr>
            <a:spLocks noGrp="1"/>
          </p:cNvSpPr>
          <p:nvPr>
            <p:ph type="title"/>
          </p:nvPr>
        </p:nvSpPr>
        <p:spPr/>
        <p:txBody>
          <a:bodyPr/>
          <a:lstStyle/>
          <a:p>
            <a:r>
              <a:rPr lang="en-IN" dirty="0"/>
              <a:t>SIGNIFICANCE OF A MURMUR</a:t>
            </a:r>
          </a:p>
        </p:txBody>
      </p:sp>
      <p:sp>
        <p:nvSpPr>
          <p:cNvPr id="3" name="Content Placeholder 2">
            <a:extLst>
              <a:ext uri="{FF2B5EF4-FFF2-40B4-BE49-F238E27FC236}">
                <a16:creationId xmlns:a16="http://schemas.microsoft.com/office/drawing/2014/main" id="{CEE1AAF2-4318-46A7-996E-96D47AC08E7D}"/>
              </a:ext>
            </a:extLst>
          </p:cNvPr>
          <p:cNvSpPr>
            <a:spLocks noGrp="1"/>
          </p:cNvSpPr>
          <p:nvPr>
            <p:ph sz="quarter" idx="13"/>
          </p:nvPr>
        </p:nvSpPr>
        <p:spPr>
          <a:xfrm>
            <a:off x="1744824" y="2133600"/>
            <a:ext cx="9759788" cy="3777622"/>
          </a:xfrm>
        </p:spPr>
        <p:txBody>
          <a:bodyPr>
            <a:normAutofit fontScale="92500" lnSpcReduction="20000"/>
          </a:bodyPr>
          <a:lstStyle/>
          <a:p>
            <a:r>
              <a:rPr lang="en-US" dirty="0"/>
              <a:t>When someone is found to have a murmur</a:t>
            </a:r>
            <a:r>
              <a:rPr lang="en-US" dirty="0" smtClean="0"/>
              <a:t>,</a:t>
            </a:r>
          </a:p>
          <a:p>
            <a:r>
              <a:rPr lang="en-US" dirty="0" smtClean="0"/>
              <a:t> the </a:t>
            </a:r>
            <a:r>
              <a:rPr lang="en-US" dirty="0"/>
              <a:t>murmur is organic (pathologic</a:t>
            </a:r>
            <a:r>
              <a:rPr lang="en-US" dirty="0" smtClean="0"/>
              <a:t>) ? Or  ? </a:t>
            </a:r>
            <a:r>
              <a:rPr lang="en-US" dirty="0"/>
              <a:t>a normal variant.</a:t>
            </a:r>
          </a:p>
          <a:p>
            <a:pPr marL="0" indent="0">
              <a:buNone/>
            </a:pPr>
            <a:r>
              <a:rPr lang="en-US" dirty="0"/>
              <a:t> </a:t>
            </a:r>
          </a:p>
          <a:p>
            <a:r>
              <a:rPr lang="en-US" dirty="0"/>
              <a:t>A "</a:t>
            </a:r>
            <a:r>
              <a:rPr lang="en-US" dirty="0" smtClean="0"/>
              <a:t>yes“  indicates structural </a:t>
            </a:r>
            <a:r>
              <a:rPr lang="en-US" dirty="0"/>
              <a:t>cardiovascular disease.</a:t>
            </a:r>
          </a:p>
          <a:p>
            <a:endParaRPr lang="en-US" dirty="0"/>
          </a:p>
          <a:p>
            <a:r>
              <a:rPr lang="en-US" dirty="0" smtClean="0"/>
              <a:t>determine </a:t>
            </a:r>
            <a:r>
              <a:rPr lang="en-US" dirty="0"/>
              <a:t>the </a:t>
            </a:r>
            <a:r>
              <a:rPr lang="en-US" dirty="0" smtClean="0"/>
              <a:t> </a:t>
            </a:r>
            <a:r>
              <a:rPr lang="en-US" dirty="0"/>
              <a:t>hemodynamic cause of the murmur and the anatomic origin.</a:t>
            </a:r>
          </a:p>
          <a:p>
            <a:endParaRPr lang="en-US" dirty="0"/>
          </a:p>
          <a:p>
            <a:r>
              <a:rPr lang="en-US" dirty="0"/>
              <a:t>Next, the possible etiologies of the heart disease should be investigated, and thus an assessment of the severity of the underlying condition can be made.</a:t>
            </a:r>
          </a:p>
          <a:p>
            <a:endParaRPr lang="en-IN" dirty="0"/>
          </a:p>
        </p:txBody>
      </p:sp>
      <p:cxnSp>
        <p:nvCxnSpPr>
          <p:cNvPr id="5" name="Straight Arrow Connector 4">
            <a:extLst>
              <a:ext uri="{FF2B5EF4-FFF2-40B4-BE49-F238E27FC236}">
                <a16:creationId xmlns:a16="http://schemas.microsoft.com/office/drawing/2014/main" id="{0F1A3508-58C7-4993-833C-F3D9E06E536D}"/>
              </a:ext>
            </a:extLst>
          </p:cNvPr>
          <p:cNvCxnSpPr/>
          <p:nvPr/>
        </p:nvCxnSpPr>
        <p:spPr>
          <a:xfrm>
            <a:off x="6326154" y="2836506"/>
            <a:ext cx="0" cy="2892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179F199A-4CA9-4791-B535-29CF4CE48D7F}"/>
              </a:ext>
            </a:extLst>
          </p:cNvPr>
          <p:cNvCxnSpPr>
            <a:cxnSpLocks/>
          </p:cNvCxnSpPr>
          <p:nvPr/>
        </p:nvCxnSpPr>
        <p:spPr>
          <a:xfrm>
            <a:off x="6326154" y="3621833"/>
            <a:ext cx="1" cy="2892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406B0EA-FDD5-478C-9113-13B409383FD6}"/>
              </a:ext>
            </a:extLst>
          </p:cNvPr>
          <p:cNvCxnSpPr/>
          <p:nvPr/>
        </p:nvCxnSpPr>
        <p:spPr>
          <a:xfrm>
            <a:off x="6326154" y="4739951"/>
            <a:ext cx="0" cy="2985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32866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E5D9C-F8BC-41D4-827F-BE414230BFAD}"/>
              </a:ext>
            </a:extLst>
          </p:cNvPr>
          <p:cNvSpPr>
            <a:spLocks noGrp="1"/>
          </p:cNvSpPr>
          <p:nvPr>
            <p:ph type="title"/>
          </p:nvPr>
        </p:nvSpPr>
        <p:spPr/>
        <p:txBody>
          <a:bodyPr/>
          <a:lstStyle/>
          <a:p>
            <a:r>
              <a:rPr lang="en-IN" dirty="0"/>
              <a:t>CLUES TO IDENTIFY PATHOLOGICAL MURMURS</a:t>
            </a:r>
          </a:p>
        </p:txBody>
      </p:sp>
      <p:sp>
        <p:nvSpPr>
          <p:cNvPr id="3" name="Content Placeholder 2">
            <a:extLst>
              <a:ext uri="{FF2B5EF4-FFF2-40B4-BE49-F238E27FC236}">
                <a16:creationId xmlns:a16="http://schemas.microsoft.com/office/drawing/2014/main" id="{1C9C1AFB-FCE7-4C86-A5D0-1D9DFDE74D24}"/>
              </a:ext>
            </a:extLst>
          </p:cNvPr>
          <p:cNvSpPr>
            <a:spLocks noGrp="1"/>
          </p:cNvSpPr>
          <p:nvPr>
            <p:ph sz="quarter" idx="13"/>
          </p:nvPr>
        </p:nvSpPr>
        <p:spPr/>
        <p:txBody>
          <a:bodyPr>
            <a:normAutofit lnSpcReduction="10000"/>
          </a:bodyPr>
          <a:lstStyle/>
          <a:p>
            <a:r>
              <a:rPr lang="en-IN" dirty="0"/>
              <a:t>All diastolic murmurs</a:t>
            </a:r>
          </a:p>
          <a:p>
            <a:r>
              <a:rPr lang="en-IN" dirty="0"/>
              <a:t>All pansystolic and late systolic murmurs</a:t>
            </a:r>
          </a:p>
          <a:p>
            <a:r>
              <a:rPr lang="en-IN" dirty="0"/>
              <a:t>Continuous murmurs</a:t>
            </a:r>
          </a:p>
          <a:p>
            <a:r>
              <a:rPr lang="en-IN" dirty="0"/>
              <a:t>Very loud murmurs(grade 4 or higher)</a:t>
            </a:r>
          </a:p>
          <a:p>
            <a:r>
              <a:rPr lang="en-IN" dirty="0"/>
              <a:t>Associated cardiac abnormalities (presence of left ventricular hypertrophy on </a:t>
            </a:r>
            <a:r>
              <a:rPr lang="en-IN" dirty="0" err="1"/>
              <a:t>preco</a:t>
            </a:r>
            <a:r>
              <a:rPr lang="en-US" dirty="0" err="1"/>
              <a:t>rdial</a:t>
            </a:r>
            <a:r>
              <a:rPr lang="en-US" dirty="0"/>
              <a:t> palpation, an ejection or midsystolic click, or an opening snap would suggest that the heart murmur represents a cardiac structural abnormality)</a:t>
            </a:r>
            <a:endParaRPr lang="en-IN" dirty="0"/>
          </a:p>
        </p:txBody>
      </p:sp>
    </p:spTree>
    <p:extLst>
      <p:ext uri="{BB962C8B-B14F-4D97-AF65-F5344CB8AC3E}">
        <p14:creationId xmlns:p14="http://schemas.microsoft.com/office/powerpoint/2010/main" val="33031300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62226-0208-4258-9314-50EC6FB76F26}"/>
              </a:ext>
            </a:extLst>
          </p:cNvPr>
          <p:cNvSpPr>
            <a:spLocks noGrp="1"/>
          </p:cNvSpPr>
          <p:nvPr>
            <p:ph type="title"/>
          </p:nvPr>
        </p:nvSpPr>
        <p:spPr/>
        <p:txBody>
          <a:bodyPr/>
          <a:lstStyle/>
          <a:p>
            <a:r>
              <a:rPr lang="en-IN" dirty="0"/>
              <a:t>PHYSIOLOGY</a:t>
            </a:r>
          </a:p>
        </p:txBody>
      </p:sp>
      <p:sp>
        <p:nvSpPr>
          <p:cNvPr id="3" name="Content Placeholder 2">
            <a:extLst>
              <a:ext uri="{FF2B5EF4-FFF2-40B4-BE49-F238E27FC236}">
                <a16:creationId xmlns:a16="http://schemas.microsoft.com/office/drawing/2014/main" id="{8EE28A7B-39FA-4AAB-9417-64E4BAD424F0}"/>
              </a:ext>
            </a:extLst>
          </p:cNvPr>
          <p:cNvSpPr>
            <a:spLocks noGrp="1"/>
          </p:cNvSpPr>
          <p:nvPr>
            <p:ph sz="quarter" idx="13"/>
          </p:nvPr>
        </p:nvSpPr>
        <p:spPr>
          <a:xfrm>
            <a:off x="2407298" y="1763486"/>
            <a:ext cx="9414588" cy="4147736"/>
          </a:xfrm>
        </p:spPr>
        <p:txBody>
          <a:bodyPr/>
          <a:lstStyle/>
          <a:p>
            <a:r>
              <a:rPr lang="en-US" dirty="0"/>
              <a:t>Heart murmurs are caused by </a:t>
            </a:r>
            <a:r>
              <a:rPr lang="en-US" b="1" u="sng" dirty="0"/>
              <a:t>audible vibrations </a:t>
            </a:r>
            <a:r>
              <a:rPr lang="en-US" dirty="0"/>
              <a:t>that are due to</a:t>
            </a:r>
          </a:p>
          <a:p>
            <a:pPr lvl="1"/>
            <a:r>
              <a:rPr lang="en-US" sz="1800" dirty="0"/>
              <a:t>increased turbulence from </a:t>
            </a:r>
            <a:r>
              <a:rPr lang="en-US" sz="1800" b="1" dirty="0"/>
              <a:t>accelerated blood flow </a:t>
            </a:r>
            <a:r>
              <a:rPr lang="en-US" sz="1800" dirty="0"/>
              <a:t>through normal or abnormal orifices.</a:t>
            </a:r>
          </a:p>
          <a:p>
            <a:pPr lvl="1"/>
            <a:r>
              <a:rPr lang="en-US" sz="1800" dirty="0"/>
              <a:t>flow through a </a:t>
            </a:r>
            <a:r>
              <a:rPr lang="en-US" sz="1800" b="1" dirty="0"/>
              <a:t>narrowed or irregular orifice </a:t>
            </a:r>
            <a:r>
              <a:rPr lang="en-US" sz="1800" dirty="0"/>
              <a:t>into a dilated vessel or chamber, </a:t>
            </a:r>
          </a:p>
          <a:p>
            <a:pPr marL="457200" lvl="1" indent="0">
              <a:buNone/>
            </a:pPr>
            <a:r>
              <a:rPr lang="en-US" sz="1800" dirty="0"/>
              <a:t>                                               or </a:t>
            </a:r>
          </a:p>
          <a:p>
            <a:pPr lvl="1"/>
            <a:r>
              <a:rPr lang="en-US" sz="1800" dirty="0"/>
              <a:t>If blood flows in an abnormal direction; say  (1)backward flow through an incompetent valve (2) ventricular septal defect, or (3) patent ductus arteriosus</a:t>
            </a:r>
            <a:r>
              <a:rPr lang="en-US" dirty="0"/>
              <a:t>. </a:t>
            </a:r>
            <a:endParaRPr lang="en-IN" dirty="0"/>
          </a:p>
        </p:txBody>
      </p:sp>
    </p:spTree>
    <p:extLst>
      <p:ext uri="{BB962C8B-B14F-4D97-AF65-F5344CB8AC3E}">
        <p14:creationId xmlns:p14="http://schemas.microsoft.com/office/powerpoint/2010/main" val="10404174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0316FF-2584-43E3-BFE7-9BD343B53BD1}"/>
              </a:ext>
            </a:extLst>
          </p:cNvPr>
          <p:cNvSpPr>
            <a:spLocks noGrp="1"/>
          </p:cNvSpPr>
          <p:nvPr>
            <p:ph sz="quarter" idx="13"/>
          </p:nvPr>
        </p:nvSpPr>
        <p:spPr>
          <a:xfrm>
            <a:off x="1548881" y="429207"/>
            <a:ext cx="9974425" cy="5407369"/>
          </a:xfrm>
        </p:spPr>
        <p:txBody>
          <a:bodyPr anchor="ctr">
            <a:normAutofit/>
          </a:bodyPr>
          <a:lstStyle/>
          <a:p>
            <a:r>
              <a:rPr lang="en-US" dirty="0"/>
              <a:t>Thus, turbulence is thought to be the primary factor in the genesis of heart  murmurs.</a:t>
            </a:r>
          </a:p>
          <a:p>
            <a:r>
              <a:rPr lang="en-US" dirty="0"/>
              <a:t>Determinants  of turbulence :</a:t>
            </a:r>
          </a:p>
          <a:p>
            <a:pPr lvl="1"/>
            <a:r>
              <a:rPr lang="en-US" dirty="0"/>
              <a:t> </a:t>
            </a:r>
            <a:r>
              <a:rPr lang="en-US" sz="1800" dirty="0"/>
              <a:t>the velocity of blood flow; increase in velocity result in marked increase in turbulence.</a:t>
            </a:r>
          </a:p>
          <a:p>
            <a:pPr lvl="1"/>
            <a:r>
              <a:rPr lang="en-US" sz="1800" dirty="0"/>
              <a:t>An obstruction to blood flow, like stenosis produces abnormal turbulence.</a:t>
            </a:r>
          </a:p>
          <a:p>
            <a:pPr lvl="1"/>
            <a:r>
              <a:rPr lang="en-US" sz="1800" dirty="0"/>
              <a:t>Turbulence increases as the pressure gradient across the valve becomes larger. </a:t>
            </a:r>
          </a:p>
          <a:p>
            <a:pPr lvl="1"/>
            <a:r>
              <a:rPr lang="en-US" sz="1800" dirty="0"/>
              <a:t>Turbulence increases when blood moves from a small to large chamber.</a:t>
            </a:r>
          </a:p>
          <a:p>
            <a:pPr lvl="1"/>
            <a:r>
              <a:rPr lang="en-US" sz="1800" dirty="0"/>
              <a:t>Low blood viscosity (e.g., anemia) enhances turbulence.</a:t>
            </a:r>
          </a:p>
          <a:p>
            <a:endParaRPr lang="en-US" dirty="0"/>
          </a:p>
          <a:p>
            <a:pPr marL="0" indent="0">
              <a:buNone/>
            </a:pPr>
            <a:endParaRPr lang="en-IN" dirty="0"/>
          </a:p>
        </p:txBody>
      </p:sp>
    </p:spTree>
    <p:extLst>
      <p:ext uri="{BB962C8B-B14F-4D97-AF65-F5344CB8AC3E}">
        <p14:creationId xmlns:p14="http://schemas.microsoft.com/office/powerpoint/2010/main" val="12681662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4CA59-C205-4104-B3F0-9BABE3D70980}"/>
              </a:ext>
            </a:extLst>
          </p:cNvPr>
          <p:cNvSpPr>
            <a:spLocks noGrp="1"/>
          </p:cNvSpPr>
          <p:nvPr>
            <p:ph type="title"/>
          </p:nvPr>
        </p:nvSpPr>
        <p:spPr>
          <a:xfrm>
            <a:off x="3012803" y="652102"/>
            <a:ext cx="8911687" cy="1280890"/>
          </a:xfrm>
        </p:spPr>
        <p:txBody>
          <a:bodyPr/>
          <a:lstStyle/>
          <a:p>
            <a:r>
              <a:rPr lang="en-IN" dirty="0"/>
              <a:t>AREAS OF AUSCULTATION</a:t>
            </a:r>
          </a:p>
        </p:txBody>
      </p:sp>
      <p:pic>
        <p:nvPicPr>
          <p:cNvPr id="5" name="Content Placeholder 4">
            <a:extLst>
              <a:ext uri="{FF2B5EF4-FFF2-40B4-BE49-F238E27FC236}">
                <a16:creationId xmlns:a16="http://schemas.microsoft.com/office/drawing/2014/main" id="{3D639523-F1F2-4AE6-84CD-37BEAC45C337}"/>
              </a:ext>
            </a:extLst>
          </p:cNvPr>
          <p:cNvPicPr>
            <a:picLocks noGrp="1" noChangeAspect="1"/>
          </p:cNvPicPr>
          <p:nvPr>
            <p:ph sz="quarter" idx="13"/>
          </p:nvPr>
        </p:nvPicPr>
        <p:blipFill>
          <a:blip r:embed="rId2"/>
          <a:stretch>
            <a:fillRect/>
          </a:stretch>
        </p:blipFill>
        <p:spPr>
          <a:xfrm>
            <a:off x="3774286" y="2366963"/>
            <a:ext cx="4643428" cy="3424237"/>
          </a:xfrm>
        </p:spPr>
      </p:pic>
    </p:spTree>
    <p:extLst>
      <p:ext uri="{BB962C8B-B14F-4D97-AF65-F5344CB8AC3E}">
        <p14:creationId xmlns:p14="http://schemas.microsoft.com/office/powerpoint/2010/main" val="20291057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A9FB9-5C3D-4FB5-9970-E5847F768111}"/>
              </a:ext>
            </a:extLst>
          </p:cNvPr>
          <p:cNvSpPr>
            <a:spLocks noGrp="1"/>
          </p:cNvSpPr>
          <p:nvPr>
            <p:ph type="title"/>
          </p:nvPr>
        </p:nvSpPr>
        <p:spPr>
          <a:xfrm>
            <a:off x="2005097" y="306333"/>
            <a:ext cx="8911687" cy="1280890"/>
          </a:xfrm>
        </p:spPr>
        <p:txBody>
          <a:bodyPr/>
          <a:lstStyle/>
          <a:p>
            <a:r>
              <a:rPr lang="en-IN" dirty="0"/>
              <a:t>CHARACTERISITCS OF A HEART MURMUR</a:t>
            </a:r>
          </a:p>
        </p:txBody>
      </p:sp>
      <p:sp>
        <p:nvSpPr>
          <p:cNvPr id="3" name="Content Placeholder 2">
            <a:extLst>
              <a:ext uri="{FF2B5EF4-FFF2-40B4-BE49-F238E27FC236}">
                <a16:creationId xmlns:a16="http://schemas.microsoft.com/office/drawing/2014/main" id="{BF571FBC-AEED-4C5C-B93F-89CD1E2AE244}"/>
              </a:ext>
            </a:extLst>
          </p:cNvPr>
          <p:cNvSpPr>
            <a:spLocks noGrp="1"/>
          </p:cNvSpPr>
          <p:nvPr>
            <p:ph sz="quarter" idx="13"/>
          </p:nvPr>
        </p:nvSpPr>
        <p:spPr>
          <a:xfrm>
            <a:off x="1847461" y="1950098"/>
            <a:ext cx="9657151" cy="3961124"/>
          </a:xfrm>
        </p:spPr>
        <p:txBody>
          <a:bodyPr>
            <a:normAutofit/>
          </a:bodyPr>
          <a:lstStyle/>
          <a:p>
            <a:r>
              <a:rPr lang="en-US" dirty="0"/>
              <a:t>The following features of murmurs should be consciously analyzed in each patient:</a:t>
            </a:r>
          </a:p>
          <a:p>
            <a:pPr lvl="1"/>
            <a:r>
              <a:rPr lang="en-US" dirty="0"/>
              <a:t> </a:t>
            </a:r>
            <a:r>
              <a:rPr lang="en-US" sz="1800" dirty="0"/>
              <a:t>Whether the murmur is </a:t>
            </a:r>
            <a:r>
              <a:rPr lang="en-US" sz="1800" u="sng" dirty="0"/>
              <a:t>systolic or diastolic </a:t>
            </a:r>
          </a:p>
          <a:p>
            <a:pPr lvl="1"/>
            <a:r>
              <a:rPr lang="en-US" sz="1800" dirty="0"/>
              <a:t> The </a:t>
            </a:r>
            <a:r>
              <a:rPr lang="en-US" sz="1800" u="sng" dirty="0"/>
              <a:t>timing</a:t>
            </a:r>
            <a:r>
              <a:rPr lang="en-US" sz="1800" dirty="0"/>
              <a:t> of the murmur within systole or diastole : early, mid, or late</a:t>
            </a:r>
          </a:p>
          <a:p>
            <a:pPr lvl="1"/>
            <a:r>
              <a:rPr lang="en-US" sz="1800" dirty="0"/>
              <a:t> The </a:t>
            </a:r>
            <a:r>
              <a:rPr lang="en-US" sz="1800" u="sng" dirty="0"/>
              <a:t>duration</a:t>
            </a:r>
            <a:r>
              <a:rPr lang="en-US" sz="1800" dirty="0"/>
              <a:t> of the murmur</a:t>
            </a:r>
          </a:p>
          <a:p>
            <a:pPr lvl="1"/>
            <a:r>
              <a:rPr lang="en-US" sz="1800" dirty="0"/>
              <a:t> The </a:t>
            </a:r>
            <a:r>
              <a:rPr lang="en-US" sz="1800" u="sng" dirty="0"/>
              <a:t>intensity</a:t>
            </a:r>
            <a:r>
              <a:rPr lang="en-US" sz="1800" dirty="0"/>
              <a:t> or loudness of the murmur, e.g., its grade</a:t>
            </a:r>
          </a:p>
          <a:p>
            <a:pPr lvl="1"/>
            <a:r>
              <a:rPr lang="en-US" sz="1800" dirty="0"/>
              <a:t> The </a:t>
            </a:r>
            <a:r>
              <a:rPr lang="en-US" sz="1800" u="sng" dirty="0"/>
              <a:t>location and radiation </a:t>
            </a:r>
            <a:r>
              <a:rPr lang="en-US" sz="1800" dirty="0"/>
              <a:t>of  murmur</a:t>
            </a:r>
          </a:p>
          <a:p>
            <a:pPr lvl="1"/>
            <a:r>
              <a:rPr lang="en-US" sz="1800" dirty="0"/>
              <a:t> The </a:t>
            </a:r>
            <a:r>
              <a:rPr lang="en-US" sz="1800" u="sng" dirty="0"/>
              <a:t>shape and pitch</a:t>
            </a:r>
            <a:r>
              <a:rPr lang="en-US" sz="1800" dirty="0"/>
              <a:t> of the murmur</a:t>
            </a:r>
          </a:p>
          <a:p>
            <a:pPr lvl="1"/>
            <a:r>
              <a:rPr lang="en-US" sz="1800" dirty="0"/>
              <a:t>Other cardiac abnormalities present on examination that may relate to the etiology of the murmur.</a:t>
            </a:r>
          </a:p>
        </p:txBody>
      </p:sp>
    </p:spTree>
    <p:extLst>
      <p:ext uri="{BB962C8B-B14F-4D97-AF65-F5344CB8AC3E}">
        <p14:creationId xmlns:p14="http://schemas.microsoft.com/office/powerpoint/2010/main" val="25406363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391772-DEFB-4DE5-BFEA-34C529192362}"/>
              </a:ext>
            </a:extLst>
          </p:cNvPr>
          <p:cNvSpPr>
            <a:spLocks noGrp="1"/>
          </p:cNvSpPr>
          <p:nvPr>
            <p:ph sz="quarter" idx="13"/>
          </p:nvPr>
        </p:nvSpPr>
        <p:spPr>
          <a:xfrm>
            <a:off x="1856792" y="606490"/>
            <a:ext cx="9647820" cy="5304732"/>
          </a:xfrm>
        </p:spPr>
        <p:txBody>
          <a:bodyPr/>
          <a:lstStyle/>
          <a:p>
            <a:r>
              <a:rPr lang="en-US" sz="2000" b="1" dirty="0"/>
              <a:t>TIMING</a:t>
            </a:r>
          </a:p>
          <a:p>
            <a:endParaRPr lang="en-US" sz="2000" b="1" dirty="0"/>
          </a:p>
          <a:p>
            <a:r>
              <a:rPr lang="en-US" dirty="0"/>
              <a:t>Identify S1 and S2. Palpating the carotid pulse helps to determine the onset of ventricular systole. The carotid upstroke closely follows S1.</a:t>
            </a:r>
          </a:p>
          <a:p>
            <a:r>
              <a:rPr lang="en-US" dirty="0"/>
              <a:t> Systolic murmurs begin with or after the first heart sound (S1) and terminate at or before the component (A2 or P2) of the second heart sound (S2) that  corresponds to their site of origin.</a:t>
            </a:r>
          </a:p>
          <a:p>
            <a:r>
              <a:rPr lang="en-US" dirty="0"/>
              <a:t> Diastolic murmurs begin with or after the associated component of S2 and end at or before the subsequent S1.</a:t>
            </a:r>
          </a:p>
          <a:p>
            <a:r>
              <a:rPr lang="en-US" dirty="0"/>
              <a:t> Continuous murmurs are not confined to either phase of the cardiac cycle but instead begin in early systole and proceed through S2  into all or part of diastole.</a:t>
            </a:r>
            <a:endParaRPr lang="en-IN" dirty="0"/>
          </a:p>
        </p:txBody>
      </p:sp>
    </p:spTree>
    <p:extLst>
      <p:ext uri="{BB962C8B-B14F-4D97-AF65-F5344CB8AC3E}">
        <p14:creationId xmlns:p14="http://schemas.microsoft.com/office/powerpoint/2010/main" val="13731262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BB1C02-6B4B-4871-B862-B4BA4103C06B}"/>
              </a:ext>
            </a:extLst>
          </p:cNvPr>
          <p:cNvSpPr>
            <a:spLocks noGrp="1"/>
          </p:cNvSpPr>
          <p:nvPr>
            <p:ph sz="quarter" idx="13"/>
          </p:nvPr>
        </p:nvSpPr>
        <p:spPr>
          <a:xfrm>
            <a:off x="1502229" y="1352939"/>
            <a:ext cx="10002383" cy="4810210"/>
          </a:xfrm>
        </p:spPr>
        <p:txBody>
          <a:bodyPr/>
          <a:lstStyle/>
          <a:p>
            <a:r>
              <a:rPr lang="en-IN" dirty="0"/>
              <a:t>Within systole: </a:t>
            </a:r>
          </a:p>
          <a:p>
            <a:pPr lvl="1"/>
            <a:r>
              <a:rPr lang="en-IN" dirty="0"/>
              <a:t>Early systolic</a:t>
            </a:r>
          </a:p>
          <a:p>
            <a:pPr lvl="1"/>
            <a:r>
              <a:rPr lang="en-IN" dirty="0"/>
              <a:t>Mid – systolic</a:t>
            </a:r>
          </a:p>
          <a:p>
            <a:pPr lvl="1"/>
            <a:r>
              <a:rPr lang="en-IN" dirty="0"/>
              <a:t>Late – systolic</a:t>
            </a:r>
          </a:p>
          <a:p>
            <a:pPr lvl="1"/>
            <a:r>
              <a:rPr lang="en-IN" dirty="0" err="1"/>
              <a:t>Holocystolic</a:t>
            </a:r>
            <a:endParaRPr lang="en-IN" dirty="0"/>
          </a:p>
          <a:p>
            <a:pPr marL="57150" indent="0">
              <a:buNone/>
            </a:pPr>
            <a:endParaRPr lang="en-IN" dirty="0"/>
          </a:p>
          <a:p>
            <a:pPr indent="-285750"/>
            <a:r>
              <a:rPr lang="en-IN" dirty="0"/>
              <a:t>Within diastole</a:t>
            </a:r>
          </a:p>
          <a:p>
            <a:pPr lvl="1"/>
            <a:r>
              <a:rPr lang="en-IN" dirty="0"/>
              <a:t>Early diastolic</a:t>
            </a:r>
          </a:p>
          <a:p>
            <a:pPr lvl="1"/>
            <a:r>
              <a:rPr lang="en-IN" dirty="0"/>
              <a:t>Mid- diastolic</a:t>
            </a:r>
          </a:p>
        </p:txBody>
      </p:sp>
    </p:spTree>
    <p:extLst>
      <p:ext uri="{BB962C8B-B14F-4D97-AF65-F5344CB8AC3E}">
        <p14:creationId xmlns:p14="http://schemas.microsoft.com/office/powerpoint/2010/main" val="3380435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1E29AC-57F9-4118-97FC-99AA0CABFB57}"/>
              </a:ext>
            </a:extLst>
          </p:cNvPr>
          <p:cNvSpPr>
            <a:spLocks noGrp="1"/>
          </p:cNvSpPr>
          <p:nvPr>
            <p:ph sz="quarter" idx="13"/>
          </p:nvPr>
        </p:nvSpPr>
        <p:spPr>
          <a:xfrm>
            <a:off x="1455575" y="1203650"/>
            <a:ext cx="10664364" cy="4670250"/>
          </a:xfrm>
        </p:spPr>
        <p:txBody>
          <a:bodyPr>
            <a:normAutofit/>
          </a:bodyPr>
          <a:lstStyle/>
          <a:p>
            <a:r>
              <a:rPr lang="en-US" sz="2000" b="1" dirty="0"/>
              <a:t>DURATION</a:t>
            </a:r>
          </a:p>
          <a:p>
            <a:r>
              <a:rPr lang="en-US" dirty="0"/>
              <a:t>SYSTOLE</a:t>
            </a:r>
          </a:p>
          <a:p>
            <a:r>
              <a:rPr lang="en-US" dirty="0"/>
              <a:t>The duration of a heart murmur depends on the length of time over which a pressure difference exists between two cardiac chambers, the left ventricle and the aorta, the right ventricle and the pulmonary artery, or the great vessels.</a:t>
            </a:r>
          </a:p>
          <a:p>
            <a:r>
              <a:rPr lang="en-US" dirty="0"/>
              <a:t>Any murmur that is truly holo- or pansystolic, regardless of shape, is caused by continuous pressure differential between two cardiac chambers. </a:t>
            </a:r>
          </a:p>
          <a:p>
            <a:r>
              <a:rPr lang="en-US" dirty="0"/>
              <a:t>Thus, the classic murmurs of a ventricular septal defect or mitral regurgitation begin with S1 and extend through S2. Severe obstruction of the left or right ventricular outflow tract (severe Aortic or Pulmonary stenosis)  may cause a prolonged systolic murmur that is actually pansystolic.</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7125312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BFC3E9-2137-4396-AF9F-51CEABF80FE7}"/>
              </a:ext>
            </a:extLst>
          </p:cNvPr>
          <p:cNvSpPr>
            <a:spLocks noGrp="1"/>
          </p:cNvSpPr>
          <p:nvPr>
            <p:ph sz="quarter" idx="13"/>
          </p:nvPr>
        </p:nvSpPr>
        <p:spPr>
          <a:xfrm>
            <a:off x="2332653" y="1231641"/>
            <a:ext cx="9171959" cy="4679581"/>
          </a:xfrm>
        </p:spPr>
        <p:txBody>
          <a:bodyPr/>
          <a:lstStyle/>
          <a:p>
            <a:r>
              <a:rPr lang="en-US" dirty="0"/>
              <a:t>The presence of a long systolic murmur should stimulate a careful evaluation of late systole through the use of selective listening. A careful focus on the last 25% of systole is important.</a:t>
            </a:r>
          </a:p>
          <a:p>
            <a:r>
              <a:rPr lang="en-US" dirty="0"/>
              <a:t> If sound vibrations end before S2 </a:t>
            </a:r>
            <a:r>
              <a:rPr lang="en-US" dirty="0" err="1"/>
              <a:t>ie</a:t>
            </a:r>
            <a:r>
              <a:rPr lang="en-US" dirty="0"/>
              <a:t> spares the last 1/3</a:t>
            </a:r>
            <a:r>
              <a:rPr lang="en-US" baseline="30000" dirty="0"/>
              <a:t>rd</a:t>
            </a:r>
            <a:r>
              <a:rPr lang="en-US" dirty="0"/>
              <a:t> of systole,  the murmur is usually an ejection murmur. </a:t>
            </a:r>
          </a:p>
          <a:p>
            <a:r>
              <a:rPr lang="en-US" dirty="0"/>
              <a:t>If the murmur extends to S2 (pansystolic), the differential diagnosis should include regurgitant lesions as well as severe, semilunar valvular stenosis. </a:t>
            </a:r>
            <a:endParaRPr lang="en-IN" dirty="0"/>
          </a:p>
        </p:txBody>
      </p:sp>
    </p:spTree>
    <p:extLst>
      <p:ext uri="{BB962C8B-B14F-4D97-AF65-F5344CB8AC3E}">
        <p14:creationId xmlns:p14="http://schemas.microsoft.com/office/powerpoint/2010/main" val="14573757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A9C5C5-6B7B-466B-9842-FE40CBDBFC42}"/>
              </a:ext>
            </a:extLst>
          </p:cNvPr>
          <p:cNvSpPr>
            <a:spLocks noGrp="1"/>
          </p:cNvSpPr>
          <p:nvPr>
            <p:ph sz="quarter" idx="13"/>
          </p:nvPr>
        </p:nvSpPr>
        <p:spPr>
          <a:xfrm>
            <a:off x="2192694" y="1296955"/>
            <a:ext cx="9311918" cy="4614267"/>
          </a:xfrm>
        </p:spPr>
        <p:txBody>
          <a:bodyPr/>
          <a:lstStyle/>
          <a:p>
            <a:r>
              <a:rPr lang="en-IN" dirty="0"/>
              <a:t>DIASTOLE</a:t>
            </a:r>
          </a:p>
          <a:p>
            <a:endParaRPr lang="en-IN" dirty="0"/>
          </a:p>
          <a:p>
            <a:r>
              <a:rPr lang="en-IN" dirty="0"/>
              <a:t>Flow across a nonobstructive or mildly stenotic A-V valve produces a short mid-diastolic murmur</a:t>
            </a:r>
          </a:p>
          <a:p>
            <a:r>
              <a:rPr lang="en-IN" dirty="0"/>
              <a:t>A long diastolic murmur following an opening snap is indicative of a persistent A-V gradient and significant mitral stenosis. With short cycle lengths, these murmurs will extend to S1.</a:t>
            </a:r>
          </a:p>
          <a:p>
            <a:r>
              <a:rPr lang="en-IN" dirty="0"/>
              <a:t>Murmurs of aortic and pulmonary regurgitation start in early diastole and extend into mid-diastole.</a:t>
            </a:r>
          </a:p>
        </p:txBody>
      </p:sp>
    </p:spTree>
    <p:extLst>
      <p:ext uri="{BB962C8B-B14F-4D97-AF65-F5344CB8AC3E}">
        <p14:creationId xmlns:p14="http://schemas.microsoft.com/office/powerpoint/2010/main" val="39299061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EA6CB1-4B10-4DB4-8A11-589B881099DB}"/>
              </a:ext>
            </a:extLst>
          </p:cNvPr>
          <p:cNvSpPr>
            <a:spLocks noGrp="1"/>
          </p:cNvSpPr>
          <p:nvPr>
            <p:ph sz="quarter" idx="13"/>
          </p:nvPr>
        </p:nvSpPr>
        <p:spPr>
          <a:xfrm>
            <a:off x="2090057" y="541176"/>
            <a:ext cx="9414555" cy="5370046"/>
          </a:xfrm>
        </p:spPr>
        <p:txBody>
          <a:bodyPr>
            <a:normAutofit/>
          </a:bodyPr>
          <a:lstStyle/>
          <a:p>
            <a:pPr marL="0" indent="0">
              <a:buNone/>
            </a:pPr>
            <a:endParaRPr lang="en-IN" dirty="0"/>
          </a:p>
          <a:p>
            <a:endParaRPr lang="en-IN" dirty="0"/>
          </a:p>
          <a:p>
            <a:r>
              <a:rPr lang="en-IN" sz="2000" b="1" dirty="0"/>
              <a:t>INTENSITY</a:t>
            </a:r>
          </a:p>
          <a:p>
            <a:pPr lvl="1"/>
            <a:r>
              <a:rPr lang="en-US" dirty="0"/>
              <a:t>grade 1 – very soft heard with great effort</a:t>
            </a:r>
          </a:p>
          <a:p>
            <a:pPr lvl="1"/>
            <a:r>
              <a:rPr lang="en-US" dirty="0"/>
              <a:t>grade 2 – easily heard</a:t>
            </a:r>
          </a:p>
          <a:p>
            <a:pPr lvl="1"/>
            <a:r>
              <a:rPr lang="en-US" dirty="0"/>
              <a:t>grade 3 – loud but without thrill</a:t>
            </a:r>
          </a:p>
          <a:p>
            <a:pPr lvl="1"/>
            <a:r>
              <a:rPr lang="en-US" dirty="0"/>
              <a:t>grade 4 – loud with thrill</a:t>
            </a:r>
          </a:p>
          <a:p>
            <a:pPr lvl="1"/>
            <a:r>
              <a:rPr lang="en-US" dirty="0"/>
              <a:t>grade 5 – heard with stethoscope edge touching the chest (thrill present)</a:t>
            </a:r>
          </a:p>
          <a:p>
            <a:pPr lvl="1"/>
            <a:r>
              <a:rPr lang="en-US" dirty="0"/>
              <a:t>grade 6 – heard with stethoscope slightly off the chest</a:t>
            </a:r>
          </a:p>
          <a:p>
            <a:pPr lvl="1"/>
            <a:r>
              <a:rPr lang="en-US" dirty="0"/>
              <a:t>Grade 3 or more indicates a structural heart disease .</a:t>
            </a:r>
          </a:p>
          <a:p>
            <a:pPr marL="457200" lvl="1" indent="0">
              <a:buNone/>
            </a:pPr>
            <a:r>
              <a:rPr lang="en-US" dirty="0"/>
              <a:t> </a:t>
            </a:r>
          </a:p>
          <a:p>
            <a:pPr lvl="1"/>
            <a:endParaRPr lang="en-US" dirty="0"/>
          </a:p>
        </p:txBody>
      </p:sp>
    </p:spTree>
    <p:extLst>
      <p:ext uri="{BB962C8B-B14F-4D97-AF65-F5344CB8AC3E}">
        <p14:creationId xmlns:p14="http://schemas.microsoft.com/office/powerpoint/2010/main" val="36917465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85909-74FD-4AA3-B6E7-83593A86F23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F0C9897-2F3F-42A7-B520-99ADFAA01921}"/>
              </a:ext>
            </a:extLst>
          </p:cNvPr>
          <p:cNvSpPr>
            <a:spLocks noGrp="1"/>
          </p:cNvSpPr>
          <p:nvPr>
            <p:ph sz="quarter" idx="13"/>
          </p:nvPr>
        </p:nvSpPr>
        <p:spPr/>
        <p:txBody>
          <a:bodyPr>
            <a:normAutofit lnSpcReduction="10000"/>
          </a:bodyPr>
          <a:lstStyle/>
          <a:p>
            <a:r>
              <a:rPr lang="en-US" dirty="0"/>
              <a:t>It also implies high blood flow velocity at the site of murmur production. (</a:t>
            </a:r>
            <a:r>
              <a:rPr lang="en-US" dirty="0" err="1"/>
              <a:t>eg</a:t>
            </a:r>
            <a:r>
              <a:rPr lang="en-US" dirty="0"/>
              <a:t>: Small VSDs  are accompanied by loud; usually grade 4 or greater systolic murmurs )</a:t>
            </a:r>
          </a:p>
          <a:p>
            <a:r>
              <a:rPr lang="en-IN" dirty="0"/>
              <a:t>Factors diminishing intensity:</a:t>
            </a:r>
            <a:endParaRPr lang="en-US" dirty="0"/>
          </a:p>
          <a:p>
            <a:pPr lvl="1"/>
            <a:r>
              <a:rPr lang="en-US" dirty="0"/>
              <a:t>obesity</a:t>
            </a:r>
          </a:p>
          <a:p>
            <a:pPr lvl="1"/>
            <a:r>
              <a:rPr lang="en-US" dirty="0"/>
              <a:t>obstructive lung disease</a:t>
            </a:r>
          </a:p>
          <a:p>
            <a:pPr lvl="1"/>
            <a:r>
              <a:rPr lang="en-US" dirty="0"/>
              <a:t> a large pericardial effusion.</a:t>
            </a:r>
          </a:p>
          <a:p>
            <a:pPr lvl="1"/>
            <a:r>
              <a:rPr lang="en-US" dirty="0"/>
              <a:t>when cardiac output is reduced significantly </a:t>
            </a:r>
          </a:p>
          <a:p>
            <a:pPr lvl="1"/>
            <a:r>
              <a:rPr lang="en-US" dirty="0"/>
              <a:t>when the pressure gradient between the involved cardiac structures is low.</a:t>
            </a:r>
          </a:p>
        </p:txBody>
      </p:sp>
    </p:spTree>
    <p:extLst>
      <p:ext uri="{BB962C8B-B14F-4D97-AF65-F5344CB8AC3E}">
        <p14:creationId xmlns:p14="http://schemas.microsoft.com/office/powerpoint/2010/main" val="18813687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F9E05-D589-463E-9EA9-9FC34F8E308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1C93D44-01BF-4EE6-AECD-65CB60F412CD}"/>
              </a:ext>
            </a:extLst>
          </p:cNvPr>
          <p:cNvSpPr>
            <a:spLocks noGrp="1"/>
          </p:cNvSpPr>
          <p:nvPr>
            <p:ph sz="quarter" idx="13"/>
          </p:nvPr>
        </p:nvSpPr>
        <p:spPr/>
        <p:txBody>
          <a:bodyPr>
            <a:normAutofit fontScale="92500" lnSpcReduction="20000"/>
          </a:bodyPr>
          <a:lstStyle/>
          <a:p>
            <a:r>
              <a:rPr lang="en-IN" dirty="0"/>
              <a:t>Increased Intensity</a:t>
            </a:r>
          </a:p>
          <a:p>
            <a:pPr lvl="1"/>
            <a:r>
              <a:rPr lang="en-IN" dirty="0"/>
              <a:t>High cardiac output (hyperdynamic) states</a:t>
            </a:r>
          </a:p>
          <a:p>
            <a:pPr lvl="1"/>
            <a:endParaRPr lang="en-IN" dirty="0"/>
          </a:p>
          <a:p>
            <a:pPr lvl="1"/>
            <a:r>
              <a:rPr lang="en-IN" dirty="0"/>
              <a:t>Thin chest wall</a:t>
            </a:r>
          </a:p>
          <a:p>
            <a:pPr lvl="1"/>
            <a:endParaRPr lang="en-IN" dirty="0"/>
          </a:p>
          <a:p>
            <a:pPr lvl="1"/>
            <a:r>
              <a:rPr lang="en-IN" dirty="0"/>
              <a:t>Narrow thoracic diameter, e.g., "straight back," pectus excavatum</a:t>
            </a:r>
          </a:p>
          <a:p>
            <a:pPr lvl="1"/>
            <a:endParaRPr lang="en-IN" dirty="0"/>
          </a:p>
          <a:p>
            <a:pPr lvl="1"/>
            <a:r>
              <a:rPr lang="en-IN" dirty="0" err="1"/>
              <a:t>Anemia</a:t>
            </a:r>
            <a:r>
              <a:rPr lang="en-IN" dirty="0"/>
              <a:t> (decreased blood viscosity)</a:t>
            </a:r>
          </a:p>
          <a:p>
            <a:pPr lvl="1"/>
            <a:endParaRPr lang="en-IN" dirty="0"/>
          </a:p>
          <a:p>
            <a:pPr lvl="1"/>
            <a:r>
              <a:rPr lang="en-IN" dirty="0"/>
              <a:t>Tortuous aorta (close to chest wall) </a:t>
            </a:r>
          </a:p>
        </p:txBody>
      </p:sp>
    </p:spTree>
    <p:extLst>
      <p:ext uri="{BB962C8B-B14F-4D97-AF65-F5344CB8AC3E}">
        <p14:creationId xmlns:p14="http://schemas.microsoft.com/office/powerpoint/2010/main" val="39929908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92F39A-63BE-4205-8022-EE8FA66EF320}"/>
              </a:ext>
            </a:extLst>
          </p:cNvPr>
          <p:cNvSpPr>
            <a:spLocks noGrp="1"/>
          </p:cNvSpPr>
          <p:nvPr>
            <p:ph sz="quarter" idx="13"/>
          </p:nvPr>
        </p:nvSpPr>
        <p:spPr>
          <a:xfrm>
            <a:off x="1922106" y="1135862"/>
            <a:ext cx="9554514" cy="4586275"/>
          </a:xfrm>
        </p:spPr>
        <p:txBody>
          <a:bodyPr>
            <a:normAutofit lnSpcReduction="10000"/>
          </a:bodyPr>
          <a:lstStyle/>
          <a:p>
            <a:r>
              <a:rPr lang="en-IN" sz="2000" b="1" dirty="0"/>
              <a:t>LOCATION AND RADIATION</a:t>
            </a:r>
          </a:p>
          <a:p>
            <a:r>
              <a:rPr lang="en-US" dirty="0"/>
              <a:t>Recognition of the location and radiation of the murmur help facilitate its accurate identification.</a:t>
            </a:r>
          </a:p>
          <a:p>
            <a:r>
              <a:rPr lang="en-US" dirty="0"/>
              <a:t>Adventitious sounds, such as a systolic click or diastolic snap, or abnormalities of S1 or S2 may provide additional clues.</a:t>
            </a:r>
          </a:p>
          <a:p>
            <a:pPr marL="0" indent="0">
              <a:buNone/>
            </a:pPr>
            <a:endParaRPr lang="en-US" dirty="0"/>
          </a:p>
          <a:p>
            <a:r>
              <a:rPr lang="en-US" sz="2000" b="1" dirty="0"/>
              <a:t>SHAPE </a:t>
            </a:r>
          </a:p>
          <a:p>
            <a:r>
              <a:rPr lang="en-US" dirty="0"/>
              <a:t>Crescendo </a:t>
            </a:r>
          </a:p>
          <a:p>
            <a:r>
              <a:rPr lang="en-US" dirty="0"/>
              <a:t>Crescendo-decrescendo : </a:t>
            </a:r>
            <a:r>
              <a:rPr lang="en-US" dirty="0" err="1"/>
              <a:t>eg</a:t>
            </a:r>
            <a:r>
              <a:rPr lang="en-US" dirty="0"/>
              <a:t> Aortic stenosis</a:t>
            </a:r>
          </a:p>
          <a:p>
            <a:r>
              <a:rPr lang="en-US" dirty="0"/>
              <a:t>Decrescendo: </a:t>
            </a:r>
            <a:r>
              <a:rPr lang="en-US" dirty="0" err="1"/>
              <a:t>eg</a:t>
            </a:r>
            <a:r>
              <a:rPr lang="en-US" dirty="0"/>
              <a:t> chronic Aortic regurgitation</a:t>
            </a:r>
          </a:p>
        </p:txBody>
      </p:sp>
    </p:spTree>
    <p:extLst>
      <p:ext uri="{BB962C8B-B14F-4D97-AF65-F5344CB8AC3E}">
        <p14:creationId xmlns:p14="http://schemas.microsoft.com/office/powerpoint/2010/main" val="27728533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A38FB-CBA7-48C0-AF01-D69F3E4D7FC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F1132F5-D2F4-436A-8DC2-9B3A53DDBCF7}"/>
              </a:ext>
            </a:extLst>
          </p:cNvPr>
          <p:cNvSpPr>
            <a:spLocks noGrp="1"/>
          </p:cNvSpPr>
          <p:nvPr>
            <p:ph sz="quarter" idx="13"/>
          </p:nvPr>
        </p:nvSpPr>
        <p:spPr/>
        <p:txBody>
          <a:bodyPr>
            <a:normAutofit fontScale="92500" lnSpcReduction="20000"/>
          </a:bodyPr>
          <a:lstStyle/>
          <a:p>
            <a:r>
              <a:rPr lang="en-IN" dirty="0"/>
              <a:t>Plateau: chronic Mitral regurgitation</a:t>
            </a:r>
          </a:p>
          <a:p>
            <a:endParaRPr lang="en-IN" dirty="0"/>
          </a:p>
          <a:p>
            <a:r>
              <a:rPr lang="en-IN" sz="2000" b="1" dirty="0"/>
              <a:t>PITCH </a:t>
            </a:r>
          </a:p>
          <a:p>
            <a:r>
              <a:rPr lang="en-IN" dirty="0"/>
              <a:t>HIGH – WHISTLE             LOW- RUMBLE</a:t>
            </a:r>
          </a:p>
          <a:p>
            <a:r>
              <a:rPr lang="en-IN" dirty="0"/>
              <a:t>High pitched murmurs often correspond to high pressure gradients, hence the diastolic murmur of Aortic regurgitation (AR) is high pitched whereas murmur of mitral stenosis (MS) is a low frequency event.</a:t>
            </a:r>
          </a:p>
          <a:p>
            <a:r>
              <a:rPr lang="en-IN" dirty="0"/>
              <a:t>The coarse systolic murmur of aortic stenosis (AS) may sound higher pitched and more acoustically pure at the apex :</a:t>
            </a:r>
            <a:r>
              <a:rPr lang="en-IN" u="sng" dirty="0" err="1"/>
              <a:t>Gallavardin</a:t>
            </a:r>
            <a:r>
              <a:rPr lang="en-IN" u="sng" dirty="0"/>
              <a:t> effect</a:t>
            </a:r>
            <a:r>
              <a:rPr lang="en-IN" dirty="0"/>
              <a:t>.</a:t>
            </a:r>
          </a:p>
        </p:txBody>
      </p:sp>
    </p:spTree>
    <p:extLst>
      <p:ext uri="{BB962C8B-B14F-4D97-AF65-F5344CB8AC3E}">
        <p14:creationId xmlns:p14="http://schemas.microsoft.com/office/powerpoint/2010/main" val="22020966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711DD-22E6-4CC8-8179-8FC29CD3888E}"/>
              </a:ext>
            </a:extLst>
          </p:cNvPr>
          <p:cNvSpPr>
            <a:spLocks noGrp="1"/>
          </p:cNvSpPr>
          <p:nvPr>
            <p:ph type="title"/>
          </p:nvPr>
        </p:nvSpPr>
        <p:spPr/>
        <p:txBody>
          <a:bodyPr/>
          <a:lstStyle/>
          <a:p>
            <a:endParaRPr lang="en-IN" dirty="0"/>
          </a:p>
        </p:txBody>
      </p:sp>
      <p:pic>
        <p:nvPicPr>
          <p:cNvPr id="4" name="Content Placeholder 3"/>
          <p:cNvPicPr>
            <a:picLocks noGrp="1" noChangeAspect="1"/>
          </p:cNvPicPr>
          <p:nvPr>
            <p:ph sz="quarter" idx="13"/>
          </p:nvPr>
        </p:nvPicPr>
        <p:blipFill>
          <a:blip r:embed="rId2"/>
          <a:stretch>
            <a:fillRect/>
          </a:stretch>
        </p:blipFill>
        <p:spPr>
          <a:xfrm>
            <a:off x="824089" y="722489"/>
            <a:ext cx="10454137" cy="5904089"/>
          </a:xfrm>
          <a:prstGeom prst="rect">
            <a:avLst/>
          </a:prstGeom>
        </p:spPr>
      </p:pic>
    </p:spTree>
    <p:extLst>
      <p:ext uri="{BB962C8B-B14F-4D97-AF65-F5344CB8AC3E}">
        <p14:creationId xmlns:p14="http://schemas.microsoft.com/office/powerpoint/2010/main" val="30667741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AA7F1-43A1-4D34-943D-6352827F6BCB}"/>
              </a:ext>
            </a:extLst>
          </p:cNvPr>
          <p:cNvSpPr>
            <a:spLocks noGrp="1"/>
          </p:cNvSpPr>
          <p:nvPr>
            <p:ph type="title"/>
          </p:nvPr>
        </p:nvSpPr>
        <p:spPr/>
        <p:txBody>
          <a:bodyPr/>
          <a:lstStyle/>
          <a:p>
            <a:r>
              <a:rPr lang="en-IN" dirty="0"/>
              <a:t>CLASSIFICATION OF MURMURS</a:t>
            </a:r>
          </a:p>
        </p:txBody>
      </p:sp>
      <p:pic>
        <p:nvPicPr>
          <p:cNvPr id="4" name="Content Placeholder 3"/>
          <p:cNvPicPr>
            <a:picLocks noGrp="1" noChangeAspect="1"/>
          </p:cNvPicPr>
          <p:nvPr>
            <p:ph sz="quarter" idx="13"/>
          </p:nvPr>
        </p:nvPicPr>
        <p:blipFill>
          <a:blip r:embed="rId2"/>
          <a:stretch>
            <a:fillRect/>
          </a:stretch>
        </p:blipFill>
        <p:spPr>
          <a:xfrm>
            <a:off x="1467556" y="756356"/>
            <a:ext cx="8624711" cy="5407378"/>
          </a:xfrm>
          <a:prstGeom prst="rect">
            <a:avLst/>
          </a:prstGeom>
        </p:spPr>
      </p:pic>
    </p:spTree>
    <p:extLst>
      <p:ext uri="{BB962C8B-B14F-4D97-AF65-F5344CB8AC3E}">
        <p14:creationId xmlns:p14="http://schemas.microsoft.com/office/powerpoint/2010/main" val="34427111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82A8C-CE47-4E27-A49D-8986A4E2D8C7}"/>
              </a:ext>
            </a:extLst>
          </p:cNvPr>
          <p:cNvSpPr>
            <a:spLocks noGrp="1"/>
          </p:cNvSpPr>
          <p:nvPr>
            <p:ph type="title"/>
          </p:nvPr>
        </p:nvSpPr>
        <p:spPr/>
        <p:txBody>
          <a:bodyPr>
            <a:normAutofit/>
          </a:bodyPr>
          <a:lstStyle/>
          <a:p>
            <a:r>
              <a:rPr lang="en-IN" sz="2800" dirty="0"/>
              <a:t>Diagram depicting the principal heart murmurs</a:t>
            </a:r>
          </a:p>
        </p:txBody>
      </p:sp>
      <p:pic>
        <p:nvPicPr>
          <p:cNvPr id="4" name="Content Placeholder 3"/>
          <p:cNvPicPr>
            <a:picLocks noGrp="1" noChangeAspect="1"/>
          </p:cNvPicPr>
          <p:nvPr>
            <p:ph sz="quarter" idx="13"/>
          </p:nvPr>
        </p:nvPicPr>
        <p:blipFill>
          <a:blip r:embed="rId2"/>
          <a:stretch>
            <a:fillRect/>
          </a:stretch>
        </p:blipFill>
        <p:spPr>
          <a:xfrm>
            <a:off x="3567290" y="1659467"/>
            <a:ext cx="3568822" cy="5000977"/>
          </a:xfrm>
          <a:prstGeom prst="rect">
            <a:avLst/>
          </a:prstGeom>
        </p:spPr>
      </p:pic>
    </p:spTree>
    <p:extLst>
      <p:ext uri="{BB962C8B-B14F-4D97-AF65-F5344CB8AC3E}">
        <p14:creationId xmlns:p14="http://schemas.microsoft.com/office/powerpoint/2010/main" val="12803619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CB32D-681F-442C-A66A-25E8C880D87D}"/>
              </a:ext>
            </a:extLst>
          </p:cNvPr>
          <p:cNvSpPr>
            <a:spLocks noGrp="1"/>
          </p:cNvSpPr>
          <p:nvPr>
            <p:ph type="title"/>
          </p:nvPr>
        </p:nvSpPr>
        <p:spPr>
          <a:xfrm>
            <a:off x="3367365" y="2919441"/>
            <a:ext cx="8911687" cy="1280890"/>
          </a:xfrm>
        </p:spPr>
        <p:txBody>
          <a:bodyPr/>
          <a:lstStyle/>
          <a:p>
            <a:r>
              <a:rPr lang="en-IN" dirty="0"/>
              <a:t>SYSTOLIC MURMURS</a:t>
            </a:r>
          </a:p>
        </p:txBody>
      </p:sp>
    </p:spTree>
    <p:extLst>
      <p:ext uri="{BB962C8B-B14F-4D97-AF65-F5344CB8AC3E}">
        <p14:creationId xmlns:p14="http://schemas.microsoft.com/office/powerpoint/2010/main" val="2185907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24AB9-5676-481F-A1F7-4A4AC2D241D9}"/>
              </a:ext>
            </a:extLst>
          </p:cNvPr>
          <p:cNvSpPr>
            <a:spLocks noGrp="1"/>
          </p:cNvSpPr>
          <p:nvPr>
            <p:ph type="title"/>
          </p:nvPr>
        </p:nvSpPr>
        <p:spPr/>
        <p:txBody>
          <a:bodyPr/>
          <a:lstStyle/>
          <a:p>
            <a:r>
              <a:rPr lang="en-IN" dirty="0"/>
              <a:t>EARLY SYSTOLIC MURMURS</a:t>
            </a:r>
          </a:p>
        </p:txBody>
      </p:sp>
      <p:sp>
        <p:nvSpPr>
          <p:cNvPr id="3" name="Content Placeholder 2">
            <a:extLst>
              <a:ext uri="{FF2B5EF4-FFF2-40B4-BE49-F238E27FC236}">
                <a16:creationId xmlns:a16="http://schemas.microsoft.com/office/drawing/2014/main" id="{87BAA093-89EE-4541-98F9-BE793DCB4B5A}"/>
              </a:ext>
            </a:extLst>
          </p:cNvPr>
          <p:cNvSpPr>
            <a:spLocks noGrp="1"/>
          </p:cNvSpPr>
          <p:nvPr>
            <p:ph sz="quarter" idx="13"/>
          </p:nvPr>
        </p:nvSpPr>
        <p:spPr>
          <a:xfrm>
            <a:off x="2211355" y="1726163"/>
            <a:ext cx="9479902" cy="4507727"/>
          </a:xfrm>
        </p:spPr>
        <p:txBody>
          <a:bodyPr>
            <a:normAutofit/>
          </a:bodyPr>
          <a:lstStyle/>
          <a:p>
            <a:r>
              <a:rPr lang="en-IN" dirty="0"/>
              <a:t>Begin with S1,extend for a variable period and end well before S2.</a:t>
            </a:r>
          </a:p>
          <a:p>
            <a:r>
              <a:rPr lang="en-IN" dirty="0"/>
              <a:t> 1) </a:t>
            </a:r>
            <a:r>
              <a:rPr lang="en-IN" u="sng" dirty="0"/>
              <a:t>Acute severe MR </a:t>
            </a:r>
          </a:p>
          <a:p>
            <a:pPr lvl="1"/>
            <a:r>
              <a:rPr lang="en-IN" sz="1800" dirty="0"/>
              <a:t>Regurgitation  into a relatively non compliant normal sized atrium leads to early, decrescendo, best heard at or just medial to apex</a:t>
            </a:r>
          </a:p>
          <a:p>
            <a:pPr lvl="1"/>
            <a:r>
              <a:rPr lang="en-IN" sz="1800" dirty="0"/>
              <a:t>Causes papillary muscle rupture after acute  MI, rupture of chordae </a:t>
            </a:r>
            <a:r>
              <a:rPr lang="en-IN" sz="1800" dirty="0" err="1"/>
              <a:t>tendinae</a:t>
            </a:r>
            <a:r>
              <a:rPr lang="en-IN" sz="1800" dirty="0"/>
              <a:t> in MVP, Infective endocarditis and Blunt chest wall trauma</a:t>
            </a:r>
          </a:p>
          <a:p>
            <a:r>
              <a:rPr lang="en-IN" dirty="0"/>
              <a:t>2) </a:t>
            </a:r>
            <a:r>
              <a:rPr lang="en-IN" u="sng" dirty="0"/>
              <a:t>small muscular VSD </a:t>
            </a:r>
          </a:p>
          <a:p>
            <a:pPr lvl="1"/>
            <a:r>
              <a:rPr lang="en-IN" sz="1800" dirty="0"/>
              <a:t>defect closes progressively during septal contraction.</a:t>
            </a:r>
          </a:p>
          <a:p>
            <a:pPr lvl="1"/>
            <a:r>
              <a:rPr lang="en-IN" sz="1800" dirty="0"/>
              <a:t> localised to left sternal border </a:t>
            </a:r>
          </a:p>
          <a:p>
            <a:pPr lvl="1"/>
            <a:r>
              <a:rPr lang="en-IN" sz="1800" dirty="0"/>
              <a:t> grade 4 or </a:t>
            </a:r>
            <a:r>
              <a:rPr lang="en-IN" sz="1800" dirty="0" smtClean="0"/>
              <a:t>5</a:t>
            </a:r>
          </a:p>
          <a:p>
            <a:pPr marL="457200" lvl="1" indent="0">
              <a:buNone/>
            </a:pPr>
            <a:endParaRPr lang="en-IN" sz="1800" dirty="0"/>
          </a:p>
        </p:txBody>
      </p:sp>
    </p:spTree>
    <p:extLst>
      <p:ext uri="{BB962C8B-B14F-4D97-AF65-F5344CB8AC3E}">
        <p14:creationId xmlns:p14="http://schemas.microsoft.com/office/powerpoint/2010/main" val="33196584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4F49E-533A-4C99-910C-F690D963758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42E25A4-28D8-4D96-AD86-65C9223A2612}"/>
              </a:ext>
            </a:extLst>
          </p:cNvPr>
          <p:cNvSpPr>
            <a:spLocks noGrp="1"/>
          </p:cNvSpPr>
          <p:nvPr>
            <p:ph sz="quarter" idx="13"/>
          </p:nvPr>
        </p:nvSpPr>
        <p:spPr/>
        <p:txBody>
          <a:bodyPr/>
          <a:lstStyle/>
          <a:p>
            <a:r>
              <a:rPr lang="en-US" dirty="0"/>
              <a:t>3) </a:t>
            </a:r>
            <a:r>
              <a:rPr lang="en-US" u="sng" dirty="0"/>
              <a:t>Acute severe TR with normal pulmonary artery pressure</a:t>
            </a:r>
          </a:p>
          <a:p>
            <a:pPr lvl="1"/>
            <a:r>
              <a:rPr lang="en-US" sz="1800" dirty="0"/>
              <a:t>Best heard at lower left sternal border</a:t>
            </a:r>
          </a:p>
          <a:p>
            <a:pPr lvl="1"/>
            <a:r>
              <a:rPr lang="en-US" sz="1800" dirty="0"/>
              <a:t> soft: grade 1 or 2</a:t>
            </a:r>
          </a:p>
          <a:p>
            <a:pPr lvl="1"/>
            <a:r>
              <a:rPr lang="en-US" sz="1800" dirty="0"/>
              <a:t> increase in intensity with </a:t>
            </a:r>
            <a:r>
              <a:rPr lang="en-US" dirty="0" smtClean="0"/>
              <a:t>ins</a:t>
            </a:r>
            <a:r>
              <a:rPr lang="en-US" sz="1800" dirty="0" smtClean="0"/>
              <a:t>piration </a:t>
            </a:r>
            <a:r>
              <a:rPr lang="en-US" sz="1800" b="1" dirty="0" smtClean="0"/>
              <a:t> </a:t>
            </a:r>
            <a:r>
              <a:rPr lang="en-US" sz="1800" b="1" dirty="0"/>
              <a:t>(</a:t>
            </a:r>
            <a:r>
              <a:rPr lang="en-US" sz="1800" b="1" dirty="0" err="1"/>
              <a:t>Carvallo’s</a:t>
            </a:r>
            <a:r>
              <a:rPr lang="en-US" sz="1800" b="1" dirty="0"/>
              <a:t> sign)</a:t>
            </a:r>
          </a:p>
          <a:p>
            <a:endParaRPr lang="en-IN" dirty="0"/>
          </a:p>
        </p:txBody>
      </p:sp>
    </p:spTree>
    <p:extLst>
      <p:ext uri="{BB962C8B-B14F-4D97-AF65-F5344CB8AC3E}">
        <p14:creationId xmlns:p14="http://schemas.microsoft.com/office/powerpoint/2010/main" val="16410815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9D41C-FBAB-4A6B-B5F4-B3FBF95530C6}"/>
              </a:ext>
            </a:extLst>
          </p:cNvPr>
          <p:cNvSpPr>
            <a:spLocks noGrp="1"/>
          </p:cNvSpPr>
          <p:nvPr>
            <p:ph type="title"/>
          </p:nvPr>
        </p:nvSpPr>
        <p:spPr/>
        <p:txBody>
          <a:bodyPr/>
          <a:lstStyle/>
          <a:p>
            <a:r>
              <a:rPr lang="en-IN" dirty="0"/>
              <a:t>MID SYSTOLIC MURMURS</a:t>
            </a:r>
          </a:p>
        </p:txBody>
      </p:sp>
      <p:sp>
        <p:nvSpPr>
          <p:cNvPr id="3" name="Content Placeholder 2">
            <a:extLst>
              <a:ext uri="{FF2B5EF4-FFF2-40B4-BE49-F238E27FC236}">
                <a16:creationId xmlns:a16="http://schemas.microsoft.com/office/drawing/2014/main" id="{E05FC12A-96D0-47B0-83F8-37A4FF0BEC96}"/>
              </a:ext>
            </a:extLst>
          </p:cNvPr>
          <p:cNvSpPr>
            <a:spLocks noGrp="1"/>
          </p:cNvSpPr>
          <p:nvPr>
            <p:ph sz="quarter" idx="13"/>
          </p:nvPr>
        </p:nvSpPr>
        <p:spPr>
          <a:xfrm>
            <a:off x="2052735" y="1632857"/>
            <a:ext cx="9451877" cy="4278365"/>
          </a:xfrm>
        </p:spPr>
        <p:txBody>
          <a:bodyPr>
            <a:normAutofit/>
          </a:bodyPr>
          <a:lstStyle/>
          <a:p>
            <a:pPr marL="0" indent="0">
              <a:buNone/>
            </a:pPr>
            <a:endParaRPr lang="en-IN" dirty="0"/>
          </a:p>
          <a:p>
            <a:r>
              <a:rPr lang="en-IN" dirty="0"/>
              <a:t> Begin a short interval after S1 and end before S2</a:t>
            </a:r>
          </a:p>
          <a:p>
            <a:r>
              <a:rPr lang="en-IN" dirty="0"/>
              <a:t> Crescendo-decrescendo in configuration</a:t>
            </a:r>
          </a:p>
          <a:p>
            <a:r>
              <a:rPr lang="en-IN" dirty="0"/>
              <a:t> </a:t>
            </a:r>
            <a:r>
              <a:rPr lang="en-IN" dirty="0" err="1"/>
              <a:t>Eg</a:t>
            </a:r>
            <a:r>
              <a:rPr lang="en-IN" dirty="0"/>
              <a:t> : </a:t>
            </a:r>
            <a:r>
              <a:rPr lang="en-IN" u="sng" dirty="0"/>
              <a:t>1 AORTIC STENOSIS</a:t>
            </a:r>
            <a:endParaRPr lang="en-IN" dirty="0"/>
          </a:p>
          <a:p>
            <a:pPr lvl="1"/>
            <a:r>
              <a:rPr lang="en-IN" dirty="0"/>
              <a:t> </a:t>
            </a:r>
            <a:r>
              <a:rPr lang="en-IN" sz="1800" dirty="0"/>
              <a:t>Loudest at aortic area</a:t>
            </a:r>
          </a:p>
          <a:p>
            <a:pPr lvl="1"/>
            <a:r>
              <a:rPr lang="en-IN" sz="1800" dirty="0"/>
              <a:t>radiates to carotids.</a:t>
            </a:r>
          </a:p>
          <a:p>
            <a:pPr lvl="1"/>
            <a:r>
              <a:rPr lang="en-IN" sz="1800" b="1" dirty="0" err="1"/>
              <a:t>Gallavardin</a:t>
            </a:r>
            <a:r>
              <a:rPr lang="en-IN" sz="1800" b="1" dirty="0"/>
              <a:t> Effect </a:t>
            </a:r>
            <a:r>
              <a:rPr lang="en-IN" sz="1800" dirty="0"/>
              <a:t>–transmission to apex where it becomes high pitched.</a:t>
            </a:r>
          </a:p>
          <a:p>
            <a:endParaRPr lang="en-IN" dirty="0"/>
          </a:p>
        </p:txBody>
      </p:sp>
    </p:spTree>
    <p:extLst>
      <p:ext uri="{BB962C8B-B14F-4D97-AF65-F5344CB8AC3E}">
        <p14:creationId xmlns:p14="http://schemas.microsoft.com/office/powerpoint/2010/main" val="6468091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E568D-CD3A-438C-B010-92E0A8CE860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264C7CA-B66D-4147-8C3C-5AC718B12C3F}"/>
              </a:ext>
            </a:extLst>
          </p:cNvPr>
          <p:cNvSpPr>
            <a:spLocks noGrp="1"/>
          </p:cNvSpPr>
          <p:nvPr>
            <p:ph sz="quarter" idx="13"/>
          </p:nvPr>
        </p:nvSpPr>
        <p:spPr/>
        <p:txBody>
          <a:bodyPr>
            <a:normAutofit/>
          </a:bodyPr>
          <a:lstStyle/>
          <a:p>
            <a:endParaRPr lang="en-US" dirty="0"/>
          </a:p>
          <a:p>
            <a:r>
              <a:rPr lang="en-US" dirty="0"/>
              <a:t> Features of severe AS: </a:t>
            </a:r>
          </a:p>
          <a:p>
            <a:pPr lvl="1"/>
            <a:r>
              <a:rPr lang="en-US" sz="1800" dirty="0"/>
              <a:t>with a normal cardiac output; grade 4 or more</a:t>
            </a:r>
          </a:p>
          <a:p>
            <a:pPr lvl="1"/>
            <a:r>
              <a:rPr lang="en-US" sz="1800" dirty="0"/>
              <a:t> soft or absent A2</a:t>
            </a:r>
          </a:p>
          <a:p>
            <a:pPr lvl="1"/>
            <a:r>
              <a:rPr lang="en-US" sz="1800" dirty="0"/>
              <a:t> paradoxical splitting of S2,</a:t>
            </a:r>
          </a:p>
          <a:p>
            <a:pPr lvl="1"/>
            <a:r>
              <a:rPr lang="en-US" sz="1800" dirty="0"/>
              <a:t>apical S4 </a:t>
            </a:r>
          </a:p>
          <a:p>
            <a:pPr lvl="1"/>
            <a:r>
              <a:rPr lang="en-US" sz="1800" dirty="0"/>
              <a:t> late peaking systolic murmur.</a:t>
            </a:r>
          </a:p>
          <a:p>
            <a:pPr lvl="1"/>
            <a:r>
              <a:rPr lang="en-US" sz="1800" dirty="0"/>
              <a:t>Pulse: </a:t>
            </a:r>
            <a:r>
              <a:rPr lang="en-US" sz="1800" dirty="0" err="1"/>
              <a:t>parvus</a:t>
            </a:r>
            <a:r>
              <a:rPr lang="en-US" sz="1800" dirty="0"/>
              <a:t> et </a:t>
            </a:r>
            <a:r>
              <a:rPr lang="en-US" sz="1800" dirty="0" err="1"/>
              <a:t>tardus</a:t>
            </a:r>
            <a:endParaRPr lang="en-US" sz="1800" dirty="0"/>
          </a:p>
          <a:p>
            <a:pPr marL="457200" lvl="1" indent="0">
              <a:buNone/>
            </a:pPr>
            <a:endParaRPr lang="en-US" dirty="0"/>
          </a:p>
          <a:p>
            <a:endParaRPr lang="en-US" dirty="0"/>
          </a:p>
          <a:p>
            <a:endParaRPr lang="en-IN" dirty="0"/>
          </a:p>
        </p:txBody>
      </p:sp>
    </p:spTree>
    <p:extLst>
      <p:ext uri="{BB962C8B-B14F-4D97-AF65-F5344CB8AC3E}">
        <p14:creationId xmlns:p14="http://schemas.microsoft.com/office/powerpoint/2010/main" val="28960794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CDE26-EA25-4C5A-B13D-CA6300BA99C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95E6F67-A8D7-42CA-93F7-FB51A5F5F4F2}"/>
              </a:ext>
            </a:extLst>
          </p:cNvPr>
          <p:cNvSpPr>
            <a:spLocks noGrp="1"/>
          </p:cNvSpPr>
          <p:nvPr>
            <p:ph sz="quarter" idx="13"/>
          </p:nvPr>
        </p:nvSpPr>
        <p:spPr>
          <a:xfrm>
            <a:off x="1996751" y="2133599"/>
            <a:ext cx="9909110" cy="4100291"/>
          </a:xfrm>
        </p:spPr>
        <p:txBody>
          <a:bodyPr>
            <a:normAutofit/>
          </a:bodyPr>
          <a:lstStyle/>
          <a:p>
            <a:r>
              <a:rPr lang="en-US" u="sng" dirty="0"/>
              <a:t>2) HOCM </a:t>
            </a:r>
            <a:r>
              <a:rPr lang="en-US" dirty="0"/>
              <a:t>– </a:t>
            </a:r>
          </a:p>
          <a:p>
            <a:pPr lvl="1"/>
            <a:r>
              <a:rPr lang="en-US" sz="1800" dirty="0"/>
              <a:t>lower left sternal border</a:t>
            </a:r>
          </a:p>
          <a:p>
            <a:pPr lvl="1"/>
            <a:r>
              <a:rPr lang="en-US" sz="1800" dirty="0"/>
              <a:t>The intensity of the murmur may vary from beat to beat and after provocative maneuvers but usually does not exceed </a:t>
            </a:r>
            <a:r>
              <a:rPr lang="en-US" sz="1800" b="1" dirty="0"/>
              <a:t>grade 3</a:t>
            </a:r>
            <a:r>
              <a:rPr lang="en-US" sz="1800" dirty="0"/>
              <a:t>. </a:t>
            </a:r>
          </a:p>
          <a:p>
            <a:pPr lvl="1"/>
            <a:r>
              <a:rPr lang="en-US" sz="1800" dirty="0"/>
              <a:t>The murmur classically will increase in intensity with maneuvers that result in increasing degrees of outflow tract obstruction, such as a reduction in preload or afterload (Valsalva, standing, vasodilators), or with an augmentation of contractility (inotropic stimulation). </a:t>
            </a:r>
          </a:p>
          <a:p>
            <a:pPr lvl="1"/>
            <a:r>
              <a:rPr lang="en-US" sz="1800" dirty="0"/>
              <a:t>Maneuvers that increase preload (squatting, passive leg raising, volume administration) or afterload (squatting, vasopressors) or that reduce contractility (β-adrenoreceptor blockers) decrease the intensity of the murmur.</a:t>
            </a:r>
          </a:p>
          <a:p>
            <a:endParaRPr lang="en-IN" dirty="0"/>
          </a:p>
        </p:txBody>
      </p:sp>
    </p:spTree>
    <p:extLst>
      <p:ext uri="{BB962C8B-B14F-4D97-AF65-F5344CB8AC3E}">
        <p14:creationId xmlns:p14="http://schemas.microsoft.com/office/powerpoint/2010/main" val="10183930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42330-6E84-4A41-8189-582D593868D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EA48FFA-5E21-4CEA-BBE2-3298180713BC}"/>
              </a:ext>
            </a:extLst>
          </p:cNvPr>
          <p:cNvSpPr>
            <a:spLocks noGrp="1"/>
          </p:cNvSpPr>
          <p:nvPr>
            <p:ph sz="quarter" idx="13"/>
          </p:nvPr>
        </p:nvSpPr>
        <p:spPr/>
        <p:txBody>
          <a:bodyPr/>
          <a:lstStyle/>
          <a:p>
            <a:r>
              <a:rPr lang="en-US" dirty="0"/>
              <a:t>3) </a:t>
            </a:r>
            <a:r>
              <a:rPr lang="en-US" u="sng" dirty="0"/>
              <a:t>PULMONARY STENOSIS</a:t>
            </a:r>
          </a:p>
          <a:p>
            <a:pPr lvl="1"/>
            <a:r>
              <a:rPr lang="en-US" dirty="0"/>
              <a:t> pulmonic area (2</a:t>
            </a:r>
            <a:r>
              <a:rPr lang="en-US" baseline="30000" dirty="0"/>
              <a:t>nd</a:t>
            </a:r>
            <a:r>
              <a:rPr lang="en-US" dirty="0"/>
              <a:t> and 3</a:t>
            </a:r>
            <a:r>
              <a:rPr lang="en-US" baseline="30000" dirty="0"/>
              <a:t>rd</a:t>
            </a:r>
            <a:r>
              <a:rPr lang="en-US" dirty="0"/>
              <a:t> left intercostal space)</a:t>
            </a:r>
          </a:p>
          <a:p>
            <a:r>
              <a:rPr lang="en-US" dirty="0"/>
              <a:t>4)</a:t>
            </a:r>
            <a:r>
              <a:rPr lang="en-US" u="sng" dirty="0"/>
              <a:t>Significant left to right shunting due to ASD</a:t>
            </a:r>
          </a:p>
          <a:p>
            <a:pPr lvl="1"/>
            <a:r>
              <a:rPr lang="en-US" dirty="0"/>
              <a:t>Increased pulmonary blood flow and grade 2-3 midsystolic murmur at upper left sternal border with fixed split of S2</a:t>
            </a:r>
          </a:p>
          <a:p>
            <a:r>
              <a:rPr lang="en-US" dirty="0"/>
              <a:t>5)</a:t>
            </a:r>
            <a:r>
              <a:rPr lang="en-US" u="sng" dirty="0"/>
              <a:t>Aortic Valve sclerosis</a:t>
            </a:r>
          </a:p>
          <a:p>
            <a:pPr lvl="1"/>
            <a:r>
              <a:rPr lang="en-US" dirty="0"/>
              <a:t>2</a:t>
            </a:r>
            <a:r>
              <a:rPr lang="en-US" baseline="30000" dirty="0"/>
              <a:t>nd</a:t>
            </a:r>
            <a:r>
              <a:rPr lang="en-US" dirty="0"/>
              <a:t> right intercostal space, carotid upstrokes being normal and no LVH in ECG.</a:t>
            </a:r>
            <a:r>
              <a:rPr lang="en-US" u="sng" dirty="0"/>
              <a:t> </a:t>
            </a:r>
          </a:p>
          <a:p>
            <a:endParaRPr lang="en-IN" dirty="0"/>
          </a:p>
        </p:txBody>
      </p:sp>
    </p:spTree>
    <p:extLst>
      <p:ext uri="{BB962C8B-B14F-4D97-AF65-F5344CB8AC3E}">
        <p14:creationId xmlns:p14="http://schemas.microsoft.com/office/powerpoint/2010/main" val="4717313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DBCCD-EEDF-4CB0-8776-D4A5C694765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D2A4C1C-118A-43AF-9831-6C23F8AABB54}"/>
              </a:ext>
            </a:extLst>
          </p:cNvPr>
          <p:cNvSpPr>
            <a:spLocks noGrp="1"/>
          </p:cNvSpPr>
          <p:nvPr>
            <p:ph sz="quarter" idx="13"/>
          </p:nvPr>
        </p:nvSpPr>
        <p:spPr/>
        <p:txBody>
          <a:bodyPr/>
          <a:lstStyle/>
          <a:p>
            <a:r>
              <a:rPr lang="en-IN" dirty="0"/>
              <a:t>PHYSIOLOGIC MURMURS/ FUNCTIONAL MURMURS</a:t>
            </a:r>
          </a:p>
          <a:p>
            <a:r>
              <a:rPr lang="en-US" dirty="0"/>
              <a:t>Flow or Functional Murmur. These are by far the most common heart</a:t>
            </a:r>
          </a:p>
          <a:p>
            <a:pPr marL="0" indent="0">
              <a:buNone/>
            </a:pPr>
            <a:r>
              <a:rPr lang="en-US" dirty="0"/>
              <a:t>      murmurs and are found in many normal persons. </a:t>
            </a:r>
          </a:p>
          <a:p>
            <a:r>
              <a:rPr lang="en-US" dirty="0"/>
              <a:t>In the presence of a normal resting cardiac output the murmur is known as an innocent or functional murmur.</a:t>
            </a:r>
          </a:p>
          <a:p>
            <a:r>
              <a:rPr lang="en-US" dirty="0"/>
              <a:t> </a:t>
            </a:r>
            <a:endParaRPr lang="en-IN" dirty="0"/>
          </a:p>
        </p:txBody>
      </p:sp>
    </p:spTree>
    <p:extLst>
      <p:ext uri="{BB962C8B-B14F-4D97-AF65-F5344CB8AC3E}">
        <p14:creationId xmlns:p14="http://schemas.microsoft.com/office/powerpoint/2010/main" val="23418189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0C47E-7E85-48D0-91F4-EB0E964D23F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E65E0B1-CCDE-4889-947A-921F9C2B25B1}"/>
              </a:ext>
            </a:extLst>
          </p:cNvPr>
          <p:cNvSpPr>
            <a:spLocks noGrp="1"/>
          </p:cNvSpPr>
          <p:nvPr>
            <p:ph sz="quarter" idx="13"/>
          </p:nvPr>
        </p:nvSpPr>
        <p:spPr/>
        <p:txBody>
          <a:bodyPr/>
          <a:lstStyle/>
          <a:p>
            <a:r>
              <a:rPr lang="en-US" dirty="0"/>
              <a:t>If the murmur is related to a hyperkinetic state with increased cardiac output and stroke volume, the murmur is known as a physiologic murmur. </a:t>
            </a:r>
          </a:p>
          <a:p>
            <a:pPr lvl="1"/>
            <a:r>
              <a:rPr lang="en-US" dirty="0" smtClean="0"/>
              <a:t>E.g.: </a:t>
            </a:r>
            <a:r>
              <a:rPr lang="en-US" dirty="0"/>
              <a:t>in pregnancy, hyperthyroidism or </a:t>
            </a:r>
            <a:r>
              <a:rPr lang="en-US" dirty="0" smtClean="0"/>
              <a:t>anemia </a:t>
            </a:r>
            <a:r>
              <a:rPr lang="en-US" dirty="0"/>
              <a:t>.</a:t>
            </a:r>
          </a:p>
          <a:p>
            <a:pPr lvl="1"/>
            <a:r>
              <a:rPr lang="en-US" dirty="0"/>
              <a:t>Grade 1-2 mid systolic murmur heard the left lower sternal border</a:t>
            </a:r>
          </a:p>
          <a:p>
            <a:r>
              <a:rPr lang="en-US" dirty="0"/>
              <a:t>STILL’S MURMUR: Benign, grade 2, vibratory or </a:t>
            </a:r>
            <a:r>
              <a:rPr lang="en-US" dirty="0" smtClean="0"/>
              <a:t>musical </a:t>
            </a:r>
            <a:r>
              <a:rPr lang="en-US" dirty="0"/>
              <a:t>midsystolic murmur at the mid or lower left sternal border in normal children and adolescents, best heard in the supine position</a:t>
            </a:r>
            <a:endParaRPr lang="en-IN" dirty="0"/>
          </a:p>
        </p:txBody>
      </p:sp>
    </p:spTree>
    <p:extLst>
      <p:ext uri="{BB962C8B-B14F-4D97-AF65-F5344CB8AC3E}">
        <p14:creationId xmlns:p14="http://schemas.microsoft.com/office/powerpoint/2010/main" val="300543428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1453A-88B5-42B7-B5AF-5902C03EF098}"/>
              </a:ext>
            </a:extLst>
          </p:cNvPr>
          <p:cNvSpPr>
            <a:spLocks noGrp="1"/>
          </p:cNvSpPr>
          <p:nvPr>
            <p:ph type="title"/>
          </p:nvPr>
        </p:nvSpPr>
        <p:spPr/>
        <p:txBody>
          <a:bodyPr/>
          <a:lstStyle/>
          <a:p>
            <a:r>
              <a:rPr lang="en-IN" dirty="0"/>
              <a:t>LATE SYSTOLIC MURMURS</a:t>
            </a:r>
          </a:p>
        </p:txBody>
      </p:sp>
      <p:sp>
        <p:nvSpPr>
          <p:cNvPr id="3" name="Content Placeholder 2">
            <a:extLst>
              <a:ext uri="{FF2B5EF4-FFF2-40B4-BE49-F238E27FC236}">
                <a16:creationId xmlns:a16="http://schemas.microsoft.com/office/drawing/2014/main" id="{5BDC1A9D-CED8-4DF1-9243-9F590788EAAA}"/>
              </a:ext>
            </a:extLst>
          </p:cNvPr>
          <p:cNvSpPr>
            <a:spLocks noGrp="1"/>
          </p:cNvSpPr>
          <p:nvPr>
            <p:ph sz="quarter" idx="13"/>
          </p:nvPr>
        </p:nvSpPr>
        <p:spPr/>
        <p:txBody>
          <a:bodyPr/>
          <a:lstStyle/>
          <a:p>
            <a:r>
              <a:rPr lang="en-US" dirty="0"/>
              <a:t>Best heard at left ventricular apex - Mostly due to MVP – murmur is introduced by  non ejection click</a:t>
            </a:r>
          </a:p>
          <a:p>
            <a:r>
              <a:rPr lang="en-US" dirty="0"/>
              <a:t>With the posterior leaflet prolapse – MR jet directed anteriorly and medially - murmur radiates to the base of heart and masquerades AS.</a:t>
            </a:r>
          </a:p>
          <a:p>
            <a:r>
              <a:rPr lang="en-US" dirty="0"/>
              <a:t>ant leaflet prolapse-  posteriorly directed MR jet-radiates to axilla or left infrascapular region.</a:t>
            </a:r>
            <a:endParaRPr lang="en-IN" dirty="0"/>
          </a:p>
        </p:txBody>
      </p:sp>
    </p:spTree>
    <p:extLst>
      <p:ext uri="{BB962C8B-B14F-4D97-AF65-F5344CB8AC3E}">
        <p14:creationId xmlns:p14="http://schemas.microsoft.com/office/powerpoint/2010/main" val="11177071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9E39A-500A-4E2F-81B4-1039260FBAF0}"/>
              </a:ext>
            </a:extLst>
          </p:cNvPr>
          <p:cNvSpPr>
            <a:spLocks noGrp="1"/>
          </p:cNvSpPr>
          <p:nvPr>
            <p:ph type="title"/>
          </p:nvPr>
        </p:nvSpPr>
        <p:spPr/>
        <p:txBody>
          <a:bodyPr/>
          <a:lstStyle/>
          <a:p>
            <a:r>
              <a:rPr lang="en-IN" dirty="0"/>
              <a:t>HOLOSYSTOLIC MURMURS</a:t>
            </a:r>
          </a:p>
        </p:txBody>
      </p:sp>
      <p:sp>
        <p:nvSpPr>
          <p:cNvPr id="3" name="Content Placeholder 2">
            <a:extLst>
              <a:ext uri="{FF2B5EF4-FFF2-40B4-BE49-F238E27FC236}">
                <a16:creationId xmlns:a16="http://schemas.microsoft.com/office/drawing/2014/main" id="{F5C719C7-A3B5-4C5F-AA02-8871E7F62865}"/>
              </a:ext>
            </a:extLst>
          </p:cNvPr>
          <p:cNvSpPr>
            <a:spLocks noGrp="1"/>
          </p:cNvSpPr>
          <p:nvPr>
            <p:ph sz="quarter" idx="13"/>
          </p:nvPr>
        </p:nvSpPr>
        <p:spPr>
          <a:xfrm>
            <a:off x="2043405" y="1539551"/>
            <a:ext cx="9461208" cy="4371671"/>
          </a:xfrm>
        </p:spPr>
        <p:txBody>
          <a:bodyPr>
            <a:normAutofit fontScale="92500" lnSpcReduction="20000"/>
          </a:bodyPr>
          <a:lstStyle/>
          <a:p>
            <a:pPr marL="0" indent="0">
              <a:buNone/>
            </a:pPr>
            <a:endParaRPr lang="en-IN" dirty="0"/>
          </a:p>
          <a:p>
            <a:r>
              <a:rPr lang="en-IN" dirty="0"/>
              <a:t> Begin with S1 continue through systole to S2</a:t>
            </a:r>
          </a:p>
          <a:p>
            <a:r>
              <a:rPr lang="en-IN" dirty="0"/>
              <a:t> </a:t>
            </a:r>
            <a:r>
              <a:rPr lang="en-IN" dirty="0" smtClean="0"/>
              <a:t>E.g. </a:t>
            </a:r>
            <a:r>
              <a:rPr lang="en-IN" dirty="0"/>
              <a:t>: 1 </a:t>
            </a:r>
            <a:r>
              <a:rPr lang="en-IN" u="sng" dirty="0"/>
              <a:t>Chronic MR </a:t>
            </a:r>
          </a:p>
          <a:p>
            <a:r>
              <a:rPr lang="en-IN" dirty="0"/>
              <a:t>Best heard at  left ventricular apex, high pitched, plateau in configuration and radiates to the axilla</a:t>
            </a:r>
          </a:p>
          <a:p>
            <a:r>
              <a:rPr lang="en-IN" dirty="0"/>
              <a:t>Causes of chronic MR : Rheumatic scarring of leaflets, Mitral annular </a:t>
            </a:r>
            <a:r>
              <a:rPr lang="en-IN" dirty="0" smtClean="0"/>
              <a:t>calcification, post </a:t>
            </a:r>
            <a:r>
              <a:rPr lang="en-IN" dirty="0"/>
              <a:t>MI LV remodelling,  severe LV enlargement (dilated cardiomyopathy)</a:t>
            </a:r>
          </a:p>
          <a:p>
            <a:r>
              <a:rPr lang="en-IN" u="sng" dirty="0"/>
              <a:t>2 Chronic TR </a:t>
            </a:r>
          </a:p>
          <a:p>
            <a:r>
              <a:rPr lang="en-IN" dirty="0"/>
              <a:t>Softer than that of MR, loudest at  lower left sternal border,</a:t>
            </a:r>
          </a:p>
          <a:p>
            <a:r>
              <a:rPr lang="en-IN" dirty="0"/>
              <a:t>Carvallo’s sign positive</a:t>
            </a:r>
          </a:p>
        </p:txBody>
      </p:sp>
    </p:spTree>
    <p:extLst>
      <p:ext uri="{BB962C8B-B14F-4D97-AF65-F5344CB8AC3E}">
        <p14:creationId xmlns:p14="http://schemas.microsoft.com/office/powerpoint/2010/main" val="24563121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7C895-1BE5-4A85-B193-093018C70FC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C3B02EA-0028-4053-ABD7-A552E24D63DE}"/>
              </a:ext>
            </a:extLst>
          </p:cNvPr>
          <p:cNvSpPr>
            <a:spLocks noGrp="1"/>
          </p:cNvSpPr>
          <p:nvPr>
            <p:ph sz="quarter" idx="13"/>
          </p:nvPr>
        </p:nvSpPr>
        <p:spPr/>
        <p:txBody>
          <a:bodyPr>
            <a:normAutofit fontScale="85000" lnSpcReduction="10000"/>
          </a:bodyPr>
          <a:lstStyle/>
          <a:p>
            <a:endParaRPr lang="en-US" dirty="0"/>
          </a:p>
          <a:p>
            <a:r>
              <a:rPr lang="en-US" dirty="0"/>
              <a:t>Associated with  c-v waves in JVP, pulsatile and </a:t>
            </a:r>
            <a:r>
              <a:rPr lang="en-US" dirty="0" smtClean="0"/>
              <a:t>enlarged </a:t>
            </a:r>
            <a:r>
              <a:rPr lang="en-US" dirty="0"/>
              <a:t>liver, ascites and peripheral edema</a:t>
            </a:r>
          </a:p>
          <a:p>
            <a:r>
              <a:rPr lang="en-US" dirty="0"/>
              <a:t>TR is more commonly a passive process.</a:t>
            </a:r>
          </a:p>
          <a:p>
            <a:r>
              <a:rPr lang="en-US" dirty="0"/>
              <a:t>Causes of primary  TR : Endocarditis, RHD, Carcinoid, </a:t>
            </a:r>
            <a:r>
              <a:rPr lang="en-US" dirty="0" err="1"/>
              <a:t>Ebsteins</a:t>
            </a:r>
            <a:r>
              <a:rPr lang="en-US" dirty="0"/>
              <a:t> Anomaly</a:t>
            </a:r>
          </a:p>
          <a:p>
            <a:r>
              <a:rPr lang="en-US" dirty="0"/>
              <a:t>3 </a:t>
            </a:r>
            <a:r>
              <a:rPr lang="en-US" u="sng" dirty="0"/>
              <a:t>VSD</a:t>
            </a:r>
            <a:r>
              <a:rPr lang="en-US" dirty="0"/>
              <a:t> – </a:t>
            </a:r>
          </a:p>
          <a:p>
            <a:r>
              <a:rPr lang="en-US" dirty="0"/>
              <a:t>Loudest at mid to lower left sternal border</a:t>
            </a:r>
          </a:p>
          <a:p>
            <a:r>
              <a:rPr lang="en-US" dirty="0"/>
              <a:t>radiates widely, thrill present in majority</a:t>
            </a:r>
          </a:p>
          <a:p>
            <a:r>
              <a:rPr lang="en-US" dirty="0"/>
              <a:t>No change with inspiration</a:t>
            </a:r>
          </a:p>
          <a:p>
            <a:endParaRPr lang="en-IN" dirty="0"/>
          </a:p>
        </p:txBody>
      </p:sp>
    </p:spTree>
    <p:extLst>
      <p:ext uri="{BB962C8B-B14F-4D97-AF65-F5344CB8AC3E}">
        <p14:creationId xmlns:p14="http://schemas.microsoft.com/office/powerpoint/2010/main" val="6227242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114A5-B744-49D0-860C-BEEAA2EF9250}"/>
              </a:ext>
            </a:extLst>
          </p:cNvPr>
          <p:cNvSpPr>
            <a:spLocks noGrp="1"/>
          </p:cNvSpPr>
          <p:nvPr>
            <p:ph type="title"/>
          </p:nvPr>
        </p:nvSpPr>
        <p:spPr/>
        <p:txBody>
          <a:bodyPr/>
          <a:lstStyle/>
          <a:p>
            <a:endParaRPr lang="en-IN"/>
          </a:p>
        </p:txBody>
      </p:sp>
      <p:pic>
        <p:nvPicPr>
          <p:cNvPr id="4" name="Content Placeholder 3"/>
          <p:cNvPicPr>
            <a:picLocks noGrp="1" noChangeAspect="1"/>
          </p:cNvPicPr>
          <p:nvPr>
            <p:ph sz="quarter" idx="13"/>
          </p:nvPr>
        </p:nvPicPr>
        <p:blipFill>
          <a:blip r:embed="rId2"/>
          <a:stretch>
            <a:fillRect/>
          </a:stretch>
        </p:blipFill>
        <p:spPr>
          <a:xfrm>
            <a:off x="824089" y="618517"/>
            <a:ext cx="10645422" cy="5172683"/>
          </a:xfrm>
          <a:prstGeom prst="rect">
            <a:avLst/>
          </a:prstGeom>
        </p:spPr>
      </p:pic>
    </p:spTree>
    <p:extLst>
      <p:ext uri="{BB962C8B-B14F-4D97-AF65-F5344CB8AC3E}">
        <p14:creationId xmlns:p14="http://schemas.microsoft.com/office/powerpoint/2010/main" val="39978160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B8FF57D-BDF7-4238-A167-49E35632B0EC}"/>
              </a:ext>
            </a:extLst>
          </p:cNvPr>
          <p:cNvSpPr>
            <a:spLocks noGrp="1"/>
          </p:cNvSpPr>
          <p:nvPr>
            <p:ph type="title"/>
          </p:nvPr>
        </p:nvSpPr>
        <p:spPr>
          <a:xfrm>
            <a:off x="3880548" y="3693881"/>
            <a:ext cx="8911687" cy="1280890"/>
          </a:xfrm>
        </p:spPr>
        <p:txBody>
          <a:bodyPr/>
          <a:lstStyle/>
          <a:p>
            <a:r>
              <a:rPr lang="en-IN" dirty="0"/>
              <a:t>DIASTOLIC MURMURS</a:t>
            </a:r>
          </a:p>
        </p:txBody>
      </p:sp>
    </p:spTree>
    <p:extLst>
      <p:ext uri="{BB962C8B-B14F-4D97-AF65-F5344CB8AC3E}">
        <p14:creationId xmlns:p14="http://schemas.microsoft.com/office/powerpoint/2010/main" val="8963790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E57A9-70F3-4EE4-B31C-B2793F3F2A01}"/>
              </a:ext>
            </a:extLst>
          </p:cNvPr>
          <p:cNvSpPr>
            <a:spLocks noGrp="1"/>
          </p:cNvSpPr>
          <p:nvPr>
            <p:ph type="title"/>
          </p:nvPr>
        </p:nvSpPr>
        <p:spPr/>
        <p:txBody>
          <a:bodyPr/>
          <a:lstStyle/>
          <a:p>
            <a:r>
              <a:rPr lang="en-IN" dirty="0"/>
              <a:t>EARLY DIASTOLIC MURMURS</a:t>
            </a:r>
          </a:p>
        </p:txBody>
      </p:sp>
      <p:sp>
        <p:nvSpPr>
          <p:cNvPr id="3" name="Content Placeholder 2">
            <a:extLst>
              <a:ext uri="{FF2B5EF4-FFF2-40B4-BE49-F238E27FC236}">
                <a16:creationId xmlns:a16="http://schemas.microsoft.com/office/drawing/2014/main" id="{0027F901-1509-4061-898B-C87F941141B2}"/>
              </a:ext>
            </a:extLst>
          </p:cNvPr>
          <p:cNvSpPr>
            <a:spLocks noGrp="1"/>
          </p:cNvSpPr>
          <p:nvPr>
            <p:ph sz="quarter" idx="13"/>
          </p:nvPr>
        </p:nvSpPr>
        <p:spPr/>
        <p:txBody>
          <a:bodyPr>
            <a:normAutofit fontScale="77500" lnSpcReduction="20000"/>
          </a:bodyPr>
          <a:lstStyle/>
          <a:p>
            <a:pPr marL="0" indent="0">
              <a:buNone/>
            </a:pPr>
            <a:endParaRPr lang="en-IN" dirty="0"/>
          </a:p>
          <a:p>
            <a:r>
              <a:rPr lang="en-IN" dirty="0"/>
              <a:t> Begin immediately after S2 and end well before S1, Decrescendo in configuration</a:t>
            </a:r>
          </a:p>
          <a:p>
            <a:r>
              <a:rPr lang="en-IN" dirty="0"/>
              <a:t> </a:t>
            </a:r>
            <a:r>
              <a:rPr lang="en-IN" dirty="0" smtClean="0"/>
              <a:t>E.g. </a:t>
            </a:r>
            <a:r>
              <a:rPr lang="en-IN" dirty="0"/>
              <a:t>: 1 Chronic AR –</a:t>
            </a:r>
          </a:p>
          <a:p>
            <a:r>
              <a:rPr lang="en-IN" dirty="0"/>
              <a:t> high pitched, blowing ,</a:t>
            </a:r>
          </a:p>
          <a:p>
            <a:r>
              <a:rPr lang="en-IN" dirty="0"/>
              <a:t>second right intercostal space,</a:t>
            </a:r>
          </a:p>
          <a:p>
            <a:r>
              <a:rPr lang="en-IN" dirty="0"/>
              <a:t>auscultated with patient leaning forward at end expiration</a:t>
            </a:r>
          </a:p>
          <a:p>
            <a:r>
              <a:rPr lang="en-IN" dirty="0"/>
              <a:t>With primary valve disease, murmur radiated </a:t>
            </a:r>
            <a:r>
              <a:rPr lang="en-IN" dirty="0" smtClean="0"/>
              <a:t>along </a:t>
            </a:r>
            <a:r>
              <a:rPr lang="en-IN" dirty="0"/>
              <a:t>left sternal border</a:t>
            </a:r>
          </a:p>
          <a:p>
            <a:r>
              <a:rPr lang="en-IN" dirty="0"/>
              <a:t>When AR IS due to aortic root disease, murmur may radiate along </a:t>
            </a:r>
            <a:r>
              <a:rPr lang="en-IN" dirty="0" smtClean="0"/>
              <a:t>right </a:t>
            </a:r>
            <a:r>
              <a:rPr lang="en-IN" dirty="0"/>
              <a:t>sternal border</a:t>
            </a:r>
          </a:p>
          <a:p>
            <a:pPr lvl="1"/>
            <a:r>
              <a:rPr lang="en-IN" dirty="0"/>
              <a:t>causes – Marfans syndrome with aneurysm, annuloaortic ectasia, ankylosing spondylitis, aortic dissection</a:t>
            </a:r>
          </a:p>
        </p:txBody>
      </p:sp>
    </p:spTree>
    <p:extLst>
      <p:ext uri="{BB962C8B-B14F-4D97-AF65-F5344CB8AC3E}">
        <p14:creationId xmlns:p14="http://schemas.microsoft.com/office/powerpoint/2010/main" val="12701153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B7933-2FA4-4ED7-9F42-29BF944A81D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B36A0AF-6E47-4288-B2D9-1458C46B1831}"/>
              </a:ext>
            </a:extLst>
          </p:cNvPr>
          <p:cNvSpPr>
            <a:spLocks noGrp="1"/>
          </p:cNvSpPr>
          <p:nvPr>
            <p:ph sz="quarter" idx="13"/>
          </p:nvPr>
        </p:nvSpPr>
        <p:spPr/>
        <p:txBody>
          <a:bodyPr>
            <a:normAutofit fontScale="92500"/>
          </a:bodyPr>
          <a:lstStyle/>
          <a:p>
            <a:r>
              <a:rPr lang="en-US" dirty="0"/>
              <a:t> Chronic, severe AR also may produce a lower-pitched  mid to late, grade 1 or 2 diastolic murmur at the apex (Austin Flint murmur)</a:t>
            </a:r>
          </a:p>
          <a:p>
            <a:r>
              <a:rPr lang="en-US" dirty="0"/>
              <a:t>Distinguished from MS by absence of opening snap and response to vasodilator challenge</a:t>
            </a:r>
          </a:p>
          <a:p>
            <a:r>
              <a:rPr lang="en-US" dirty="0"/>
              <a:t>2 </a:t>
            </a:r>
            <a:r>
              <a:rPr lang="en-US" u="sng" dirty="0"/>
              <a:t>Pulmonic Regurgitation</a:t>
            </a:r>
          </a:p>
          <a:p>
            <a:r>
              <a:rPr lang="en-US" dirty="0"/>
              <a:t>  decrescendo, early to mid-diastolic murmur (</a:t>
            </a:r>
            <a:r>
              <a:rPr lang="en-US" b="1" dirty="0"/>
              <a:t>Graham </a:t>
            </a:r>
            <a:r>
              <a:rPr lang="en-US" b="1" dirty="0" smtClean="0"/>
              <a:t>Steel </a:t>
            </a:r>
            <a:r>
              <a:rPr lang="en-US" b="1" dirty="0"/>
              <a:t>murmur</a:t>
            </a:r>
            <a:r>
              <a:rPr lang="en-US" dirty="0"/>
              <a:t>) that begins after the pulmonic component of S2</a:t>
            </a:r>
          </a:p>
          <a:p>
            <a:r>
              <a:rPr lang="en-US" dirty="0"/>
              <a:t>  best heard at the second left interspace, and radiates along the left sternal border. </a:t>
            </a:r>
            <a:endParaRPr lang="en-IN" dirty="0"/>
          </a:p>
        </p:txBody>
      </p:sp>
    </p:spTree>
    <p:extLst>
      <p:ext uri="{BB962C8B-B14F-4D97-AF65-F5344CB8AC3E}">
        <p14:creationId xmlns:p14="http://schemas.microsoft.com/office/powerpoint/2010/main" val="10266292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35F6D-7311-4F67-89B1-C203670A00E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5F607A9-90BF-4BF9-B296-8543D3813A04}"/>
              </a:ext>
            </a:extLst>
          </p:cNvPr>
          <p:cNvSpPr>
            <a:spLocks noGrp="1"/>
          </p:cNvSpPr>
          <p:nvPr>
            <p:ph sz="quarter" idx="13"/>
          </p:nvPr>
        </p:nvSpPr>
        <p:spPr/>
        <p:txBody>
          <a:bodyPr/>
          <a:lstStyle/>
          <a:p>
            <a:r>
              <a:rPr lang="en-US" dirty="0"/>
              <a:t>The intensity of the murmur may increase with inspiration. </a:t>
            </a:r>
          </a:p>
          <a:p>
            <a:r>
              <a:rPr lang="en-US" dirty="0"/>
              <a:t>PR is most commonly due to dilation of the valve annulus from chronic elevation of the pulmonary artery pressure.</a:t>
            </a:r>
          </a:p>
          <a:p>
            <a:r>
              <a:rPr lang="en-US" dirty="0"/>
              <a:t>Signs of PAH (left parasternal heave and loud, single or narrow split S2 are present)</a:t>
            </a:r>
          </a:p>
          <a:p>
            <a:r>
              <a:rPr lang="en-US" dirty="0"/>
              <a:t>PR can also occur in endocarditis, with congenitally deformed </a:t>
            </a:r>
            <a:r>
              <a:rPr lang="en-US" dirty="0" smtClean="0"/>
              <a:t>valve </a:t>
            </a:r>
            <a:r>
              <a:rPr lang="en-US" dirty="0"/>
              <a:t>or after repair of TOF.</a:t>
            </a:r>
          </a:p>
          <a:p>
            <a:endParaRPr lang="en-IN" dirty="0"/>
          </a:p>
        </p:txBody>
      </p:sp>
    </p:spTree>
    <p:extLst>
      <p:ext uri="{BB962C8B-B14F-4D97-AF65-F5344CB8AC3E}">
        <p14:creationId xmlns:p14="http://schemas.microsoft.com/office/powerpoint/2010/main" val="35164458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2E2AF-423D-4A45-B200-B1E2F6FEF1E1}"/>
              </a:ext>
            </a:extLst>
          </p:cNvPr>
          <p:cNvSpPr>
            <a:spLocks noGrp="1"/>
          </p:cNvSpPr>
          <p:nvPr>
            <p:ph type="title"/>
          </p:nvPr>
        </p:nvSpPr>
        <p:spPr/>
        <p:txBody>
          <a:bodyPr/>
          <a:lstStyle/>
          <a:p>
            <a:r>
              <a:rPr lang="en-IN" dirty="0"/>
              <a:t>MID </a:t>
            </a:r>
            <a:r>
              <a:rPr lang="en-IN" dirty="0" smtClean="0"/>
              <a:t>DIASTOLIC </a:t>
            </a:r>
            <a:r>
              <a:rPr lang="en-IN" dirty="0"/>
              <a:t>MURMURS</a:t>
            </a:r>
          </a:p>
        </p:txBody>
      </p:sp>
      <p:sp>
        <p:nvSpPr>
          <p:cNvPr id="3" name="Content Placeholder 2">
            <a:extLst>
              <a:ext uri="{FF2B5EF4-FFF2-40B4-BE49-F238E27FC236}">
                <a16:creationId xmlns:a16="http://schemas.microsoft.com/office/drawing/2014/main" id="{EE8538C3-5613-4A4D-9844-D1B8D4EDDB8F}"/>
              </a:ext>
            </a:extLst>
          </p:cNvPr>
          <p:cNvSpPr>
            <a:spLocks noGrp="1"/>
          </p:cNvSpPr>
          <p:nvPr>
            <p:ph sz="quarter" idx="13"/>
          </p:nvPr>
        </p:nvSpPr>
        <p:spPr/>
        <p:txBody>
          <a:bodyPr>
            <a:normAutofit fontScale="92500"/>
          </a:bodyPr>
          <a:lstStyle/>
          <a:p>
            <a:pPr marL="0" indent="0">
              <a:buNone/>
            </a:pPr>
            <a:endParaRPr lang="en-IN" dirty="0"/>
          </a:p>
          <a:p>
            <a:r>
              <a:rPr lang="en-IN" dirty="0"/>
              <a:t>Produced due to obstruction/augmented flow at mitral or tricuspid valve</a:t>
            </a:r>
          </a:p>
          <a:p>
            <a:r>
              <a:rPr lang="en-IN" dirty="0" smtClean="0"/>
              <a:t>E.g. </a:t>
            </a:r>
            <a:r>
              <a:rPr lang="en-IN" dirty="0"/>
              <a:t>: </a:t>
            </a:r>
            <a:r>
              <a:rPr lang="en-IN" u="sng" dirty="0"/>
              <a:t>1 Mitral stenosis </a:t>
            </a:r>
            <a:r>
              <a:rPr lang="en-IN" dirty="0"/>
              <a:t>– </a:t>
            </a:r>
          </a:p>
          <a:p>
            <a:pPr lvl="1"/>
            <a:r>
              <a:rPr lang="en-IN" dirty="0"/>
              <a:t>Most common cause –rheumatic fever</a:t>
            </a:r>
          </a:p>
          <a:p>
            <a:pPr lvl="1"/>
            <a:r>
              <a:rPr lang="en-IN" dirty="0"/>
              <a:t>opening snap shortly after S2, followed by a  low pitched murmur best</a:t>
            </a:r>
          </a:p>
          <a:p>
            <a:pPr lvl="1"/>
            <a:r>
              <a:rPr lang="en-IN" dirty="0"/>
              <a:t>heard at LV apex  with patient in lateral decubitus position</a:t>
            </a:r>
          </a:p>
          <a:p>
            <a:pPr lvl="1"/>
            <a:r>
              <a:rPr lang="en-IN" dirty="0"/>
              <a:t>Presystolic accentuation which disappears in atrial fibrillation</a:t>
            </a:r>
          </a:p>
          <a:p>
            <a:pPr lvl="1"/>
            <a:r>
              <a:rPr lang="en-IN" dirty="0"/>
              <a:t>The interval between A2 and opening snap varies inversely with the severity of stenosis.</a:t>
            </a:r>
          </a:p>
        </p:txBody>
      </p:sp>
    </p:spTree>
    <p:extLst>
      <p:ext uri="{BB962C8B-B14F-4D97-AF65-F5344CB8AC3E}">
        <p14:creationId xmlns:p14="http://schemas.microsoft.com/office/powerpoint/2010/main" val="5038941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8FE1F-5702-4228-8F60-3FFF6CBCEE9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928E85A-9E4C-4CDF-BE03-930DB8B0461B}"/>
              </a:ext>
            </a:extLst>
          </p:cNvPr>
          <p:cNvSpPr>
            <a:spLocks noGrp="1"/>
          </p:cNvSpPr>
          <p:nvPr>
            <p:ph sz="quarter" idx="13"/>
          </p:nvPr>
        </p:nvSpPr>
        <p:spPr/>
        <p:txBody>
          <a:bodyPr/>
          <a:lstStyle/>
          <a:p>
            <a:r>
              <a:rPr lang="en-IN" dirty="0"/>
              <a:t>2 Tricuspid stenosis – </a:t>
            </a:r>
          </a:p>
          <a:p>
            <a:pPr lvl="1"/>
            <a:r>
              <a:rPr lang="en-IN" dirty="0"/>
              <a:t>lower left sternal border increase in intensity with inspiration, </a:t>
            </a:r>
          </a:p>
          <a:p>
            <a:pPr lvl="1"/>
            <a:r>
              <a:rPr lang="en-IN" dirty="0"/>
              <a:t> prolonged y descent in jvp</a:t>
            </a:r>
          </a:p>
          <a:p>
            <a:r>
              <a:rPr lang="en-IN" dirty="0"/>
              <a:t>3 Atrial Myxoma – may prolapse across mitral valve and obstruct LV inflow.</a:t>
            </a:r>
          </a:p>
          <a:p>
            <a:pPr lvl="1"/>
            <a:r>
              <a:rPr lang="en-IN" dirty="0"/>
              <a:t>No opening snap or presystolic accentuation</a:t>
            </a:r>
          </a:p>
          <a:p>
            <a:r>
              <a:rPr lang="en-IN" dirty="0"/>
              <a:t>4 carey coombs murmur – short mid diastolic murmur in Acute Rheumatic Fever, due to flow through </a:t>
            </a:r>
            <a:r>
              <a:rPr lang="en-IN" dirty="0" smtClean="0"/>
              <a:t>oedematous </a:t>
            </a:r>
            <a:r>
              <a:rPr lang="en-IN" dirty="0"/>
              <a:t>mitral valve</a:t>
            </a:r>
          </a:p>
          <a:p>
            <a:endParaRPr lang="en-IN" dirty="0"/>
          </a:p>
        </p:txBody>
      </p:sp>
    </p:spTree>
    <p:extLst>
      <p:ext uri="{BB962C8B-B14F-4D97-AF65-F5344CB8AC3E}">
        <p14:creationId xmlns:p14="http://schemas.microsoft.com/office/powerpoint/2010/main" val="140742113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01604-9594-4246-BDE1-5D8D71932C3C}"/>
              </a:ext>
            </a:extLst>
          </p:cNvPr>
          <p:cNvSpPr>
            <a:spLocks noGrp="1"/>
          </p:cNvSpPr>
          <p:nvPr>
            <p:ph type="title"/>
          </p:nvPr>
        </p:nvSpPr>
        <p:spPr/>
        <p:txBody>
          <a:bodyPr/>
          <a:lstStyle/>
          <a:p>
            <a:r>
              <a:rPr lang="en-IN" dirty="0"/>
              <a:t>CONTINUOUS MURMURS</a:t>
            </a:r>
          </a:p>
        </p:txBody>
      </p:sp>
      <p:sp>
        <p:nvSpPr>
          <p:cNvPr id="3" name="Content Placeholder 2">
            <a:extLst>
              <a:ext uri="{FF2B5EF4-FFF2-40B4-BE49-F238E27FC236}">
                <a16:creationId xmlns:a16="http://schemas.microsoft.com/office/drawing/2014/main" id="{F9EEB2B7-B5EA-493A-8F64-DCD5072379B3}"/>
              </a:ext>
            </a:extLst>
          </p:cNvPr>
          <p:cNvSpPr>
            <a:spLocks noGrp="1"/>
          </p:cNvSpPr>
          <p:nvPr>
            <p:ph sz="quarter" idx="13"/>
          </p:nvPr>
        </p:nvSpPr>
        <p:spPr/>
        <p:txBody>
          <a:bodyPr>
            <a:normAutofit lnSpcReduction="10000"/>
          </a:bodyPr>
          <a:lstStyle/>
          <a:p>
            <a:r>
              <a:rPr lang="en-IN" dirty="0"/>
              <a:t>Begin in systole, peak near the second heart sound and continue into all or part of diastole</a:t>
            </a:r>
          </a:p>
          <a:p>
            <a:pPr lvl="1"/>
            <a:r>
              <a:rPr lang="en-IN" dirty="0"/>
              <a:t>1 PDA – best heard at Upper left sternal border</a:t>
            </a:r>
          </a:p>
          <a:p>
            <a:pPr lvl="1"/>
            <a:r>
              <a:rPr lang="en-IN" dirty="0"/>
              <a:t> 2 Ruptured sinus of Valsalva aneurysm  – upper right sternal border</a:t>
            </a:r>
          </a:p>
          <a:p>
            <a:pPr lvl="1"/>
            <a:r>
              <a:rPr lang="en-IN" dirty="0"/>
              <a:t>coronary arteriovenous fistula,</a:t>
            </a:r>
          </a:p>
          <a:p>
            <a:pPr lvl="1"/>
            <a:r>
              <a:rPr lang="en-IN" dirty="0"/>
              <a:t>At AV fistula for </a:t>
            </a:r>
            <a:r>
              <a:rPr lang="en-IN" dirty="0" smtClean="0"/>
              <a:t>haemodialysis</a:t>
            </a:r>
            <a:endParaRPr lang="en-IN" dirty="0"/>
          </a:p>
          <a:p>
            <a:pPr lvl="1"/>
            <a:r>
              <a:rPr lang="en-IN" dirty="0"/>
              <a:t> over intercostal collaterals in </a:t>
            </a:r>
            <a:r>
              <a:rPr lang="en-IN" dirty="0" smtClean="0"/>
              <a:t>patients </a:t>
            </a:r>
            <a:r>
              <a:rPr lang="en-IN" dirty="0"/>
              <a:t>with coarctation of aorta</a:t>
            </a:r>
          </a:p>
          <a:p>
            <a:pPr lvl="1"/>
            <a:r>
              <a:rPr lang="en-IN" dirty="0"/>
              <a:t>venous hum in children and young adults (in right supraclavicular fossa)</a:t>
            </a:r>
          </a:p>
          <a:p>
            <a:pPr lvl="1"/>
            <a:r>
              <a:rPr lang="en-IN" dirty="0"/>
              <a:t>Mammary souffle in pregnancy</a:t>
            </a:r>
          </a:p>
        </p:txBody>
      </p:sp>
    </p:spTree>
    <p:extLst>
      <p:ext uri="{BB962C8B-B14F-4D97-AF65-F5344CB8AC3E}">
        <p14:creationId xmlns:p14="http://schemas.microsoft.com/office/powerpoint/2010/main" val="39779923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55692-0B62-4433-A74D-60F82630C75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CF5E1D2-8BD9-457A-ABE5-796D33969D33}"/>
              </a:ext>
            </a:extLst>
          </p:cNvPr>
          <p:cNvSpPr>
            <a:spLocks noGrp="1"/>
          </p:cNvSpPr>
          <p:nvPr>
            <p:ph sz="quarter" idx="13"/>
          </p:nvPr>
        </p:nvSpPr>
        <p:spPr/>
        <p:txBody>
          <a:bodyPr/>
          <a:lstStyle/>
          <a:p>
            <a:r>
              <a:rPr lang="en-IN" dirty="0"/>
              <a:t>TO AND FRO MURMUR – in AS + AR (Here the midsystolic component decrescendos as it approaches S2)</a:t>
            </a:r>
          </a:p>
        </p:txBody>
      </p:sp>
    </p:spTree>
    <p:extLst>
      <p:ext uri="{BB962C8B-B14F-4D97-AF65-F5344CB8AC3E}">
        <p14:creationId xmlns:p14="http://schemas.microsoft.com/office/powerpoint/2010/main" val="4247245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B8893-BCBF-4972-AA56-63C78DB4DAE8}"/>
              </a:ext>
            </a:extLst>
          </p:cNvPr>
          <p:cNvSpPr>
            <a:spLocks noGrp="1"/>
          </p:cNvSpPr>
          <p:nvPr>
            <p:ph type="title"/>
          </p:nvPr>
        </p:nvSpPr>
        <p:spPr/>
        <p:txBody>
          <a:bodyPr/>
          <a:lstStyle/>
          <a:p>
            <a:r>
              <a:rPr lang="en-IN" dirty="0"/>
              <a:t>DYNAMIC AUSCULTATION</a:t>
            </a:r>
          </a:p>
        </p:txBody>
      </p:sp>
      <p:sp>
        <p:nvSpPr>
          <p:cNvPr id="3" name="Content Placeholder 2">
            <a:extLst>
              <a:ext uri="{FF2B5EF4-FFF2-40B4-BE49-F238E27FC236}">
                <a16:creationId xmlns:a16="http://schemas.microsoft.com/office/drawing/2014/main" id="{52E0BE18-896E-4B9F-B30A-70683803A5AD}"/>
              </a:ext>
            </a:extLst>
          </p:cNvPr>
          <p:cNvSpPr>
            <a:spLocks noGrp="1"/>
          </p:cNvSpPr>
          <p:nvPr>
            <p:ph sz="quarter" idx="13"/>
          </p:nvPr>
        </p:nvSpPr>
        <p:spPr/>
        <p:txBody>
          <a:bodyPr>
            <a:normAutofit/>
          </a:bodyPr>
          <a:lstStyle/>
          <a:p>
            <a:r>
              <a:rPr lang="en-IN" dirty="0"/>
              <a:t>RESPIRATION</a:t>
            </a:r>
          </a:p>
          <a:p>
            <a:r>
              <a:rPr lang="en-US" dirty="0"/>
              <a:t>Left-sided murmurs may be best heard at end expiration, when lung volumes are minimized and the heart and great vessels are brought closer to the chest wall. This phenomenon is characteristic of the murmur of AR.</a:t>
            </a:r>
          </a:p>
          <a:p>
            <a:r>
              <a:rPr lang="en-US" dirty="0"/>
              <a:t> Murmurs of right-sided origin, such as tricuspid or pulmonic regurgitation, increase in intensity during inspiration</a:t>
            </a:r>
          </a:p>
        </p:txBody>
      </p:sp>
    </p:spTree>
    <p:extLst>
      <p:ext uri="{BB962C8B-B14F-4D97-AF65-F5344CB8AC3E}">
        <p14:creationId xmlns:p14="http://schemas.microsoft.com/office/powerpoint/2010/main" val="12708019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5502C-074D-4B77-A6AC-AAEA3E8A873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F328670-B66F-4687-85A2-BA1871259F2C}"/>
              </a:ext>
            </a:extLst>
          </p:cNvPr>
          <p:cNvSpPr>
            <a:spLocks noGrp="1"/>
          </p:cNvSpPr>
          <p:nvPr>
            <p:ph sz="quarter" idx="13"/>
          </p:nvPr>
        </p:nvSpPr>
        <p:spPr/>
        <p:txBody>
          <a:bodyPr/>
          <a:lstStyle/>
          <a:p>
            <a:r>
              <a:rPr lang="en-US" dirty="0"/>
              <a:t>ALTERATIONS OF SYSTEMIC VASCULAR RESISTANCE</a:t>
            </a:r>
          </a:p>
          <a:p>
            <a:r>
              <a:rPr lang="en-US" dirty="0"/>
              <a:t> The systolic murmurs of AR, MR and VSD become louder during sustained handgrip, simultaneous inflation of blood pressure cuffs on both upper extremities to pressures 20–40 mmHg above systolic pressure for 20 s, or infusion of a vasopressor agent. (All these </a:t>
            </a:r>
            <a:r>
              <a:rPr lang="en-US" dirty="0" smtClean="0"/>
              <a:t>maneuver </a:t>
            </a:r>
            <a:r>
              <a:rPr lang="en-US" dirty="0"/>
              <a:t>raise the aortic pressure)</a:t>
            </a:r>
          </a:p>
          <a:p>
            <a:r>
              <a:rPr lang="en-US" dirty="0"/>
              <a:t>Murmur associated with AS or HOCM become softer or remain unchanged with these maneuvers</a:t>
            </a:r>
            <a:endParaRPr lang="en-IN" dirty="0"/>
          </a:p>
        </p:txBody>
      </p:sp>
    </p:spTree>
    <p:extLst>
      <p:ext uri="{BB962C8B-B14F-4D97-AF65-F5344CB8AC3E}">
        <p14:creationId xmlns:p14="http://schemas.microsoft.com/office/powerpoint/2010/main" val="28949089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30E0-2575-41B5-82F5-6AE6C17E938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9DD53AB-780D-4E84-B75C-4709A8656A37}"/>
              </a:ext>
            </a:extLst>
          </p:cNvPr>
          <p:cNvSpPr>
            <a:spLocks noGrp="1"/>
          </p:cNvSpPr>
          <p:nvPr>
            <p:ph sz="quarter" idx="13"/>
          </p:nvPr>
        </p:nvSpPr>
        <p:spPr/>
        <p:txBody>
          <a:bodyPr>
            <a:normAutofit fontScale="92500" lnSpcReduction="20000"/>
          </a:bodyPr>
          <a:lstStyle/>
          <a:p>
            <a:endParaRPr lang="en-US" dirty="0"/>
          </a:p>
          <a:p>
            <a:r>
              <a:rPr lang="en-US" dirty="0"/>
              <a:t>CHANGES IN VENOUS RETURN</a:t>
            </a:r>
          </a:p>
          <a:p>
            <a:r>
              <a:rPr lang="en-US" dirty="0"/>
              <a:t>The majority of murmurs decrease in intensity during the strain phase of the   Valsalva maneuver or standing (positive intrathoracic pressure and decreased venous return)</a:t>
            </a:r>
          </a:p>
          <a:p>
            <a:r>
              <a:rPr lang="en-US" dirty="0"/>
              <a:t>Two notable exceptions are the murmurs associated with MVP and obstructive HOCM, both of which become louder during the Valsalva maneuver.</a:t>
            </a:r>
          </a:p>
          <a:p>
            <a:r>
              <a:rPr lang="en-US" dirty="0"/>
              <a:t>Squatting which increases venous return increases the intensity of all murmurs except MVP and HOCM</a:t>
            </a:r>
            <a:endParaRPr lang="en-IN" dirty="0"/>
          </a:p>
        </p:txBody>
      </p:sp>
    </p:spTree>
    <p:extLst>
      <p:ext uri="{BB962C8B-B14F-4D97-AF65-F5344CB8AC3E}">
        <p14:creationId xmlns:p14="http://schemas.microsoft.com/office/powerpoint/2010/main" val="13810133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7219A-5936-410E-A9E3-54FEB34D9EB7}"/>
              </a:ext>
            </a:extLst>
          </p:cNvPr>
          <p:cNvSpPr>
            <a:spLocks noGrp="1"/>
          </p:cNvSpPr>
          <p:nvPr>
            <p:ph type="title"/>
          </p:nvPr>
        </p:nvSpPr>
        <p:spPr>
          <a:xfrm>
            <a:off x="2304661" y="246354"/>
            <a:ext cx="8593461" cy="958850"/>
          </a:xfrm>
        </p:spPr>
        <p:txBody>
          <a:bodyPr>
            <a:normAutofit fontScale="90000"/>
          </a:bodyPr>
          <a:lstStyle/>
          <a:p>
            <a:r>
              <a:rPr lang="en-IN" dirty="0"/>
              <a:t>STRATEGY FOR EVALUATING HEART MURMURS</a:t>
            </a:r>
          </a:p>
        </p:txBody>
      </p:sp>
      <p:pic>
        <p:nvPicPr>
          <p:cNvPr id="5" name="Content Placeholder 4">
            <a:extLst>
              <a:ext uri="{FF2B5EF4-FFF2-40B4-BE49-F238E27FC236}">
                <a16:creationId xmlns:a16="http://schemas.microsoft.com/office/drawing/2014/main" id="{2DC9C1EB-55FE-41B9-A6C9-8829A120D0E6}"/>
              </a:ext>
            </a:extLst>
          </p:cNvPr>
          <p:cNvPicPr>
            <a:picLocks noGrp="1" noChangeAspect="1"/>
          </p:cNvPicPr>
          <p:nvPr>
            <p:ph sz="quarter" idx="13"/>
          </p:nvPr>
        </p:nvPicPr>
        <p:blipFill>
          <a:blip r:embed="rId2"/>
          <a:stretch>
            <a:fillRect/>
          </a:stretch>
        </p:blipFill>
        <p:spPr>
          <a:xfrm>
            <a:off x="3004456" y="1374905"/>
            <a:ext cx="7893665" cy="5170373"/>
          </a:xfrm>
        </p:spPr>
      </p:pic>
    </p:spTree>
    <p:extLst>
      <p:ext uri="{BB962C8B-B14F-4D97-AF65-F5344CB8AC3E}">
        <p14:creationId xmlns:p14="http://schemas.microsoft.com/office/powerpoint/2010/main" val="20635727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F8368A-6BBA-4899-813E-8090A14CBDB3}"/>
              </a:ext>
            </a:extLst>
          </p:cNvPr>
          <p:cNvSpPr>
            <a:spLocks noGrp="1"/>
          </p:cNvSpPr>
          <p:nvPr>
            <p:ph type="title"/>
          </p:nvPr>
        </p:nvSpPr>
        <p:spPr/>
        <p:txBody>
          <a:bodyPr/>
          <a:lstStyle/>
          <a:p>
            <a:r>
              <a:rPr lang="en-IN" dirty="0"/>
              <a:t>THANK YOU</a:t>
            </a:r>
          </a:p>
        </p:txBody>
      </p:sp>
      <p:sp>
        <p:nvSpPr>
          <p:cNvPr id="5" name="Text Placeholder 4">
            <a:extLst>
              <a:ext uri="{FF2B5EF4-FFF2-40B4-BE49-F238E27FC236}">
                <a16:creationId xmlns:a16="http://schemas.microsoft.com/office/drawing/2014/main" id="{A265CFA7-806C-4BC8-8B9C-CC455A6758B6}"/>
              </a:ext>
            </a:extLst>
          </p:cNvPr>
          <p:cNvSpPr>
            <a:spLocks noGrp="1"/>
          </p:cNvSpPr>
          <p:nvPr>
            <p:ph type="body" sz="half" idx="2"/>
          </p:nvPr>
        </p:nvSpPr>
        <p:spPr/>
        <p:txBody>
          <a:bodyPr/>
          <a:lstStyle/>
          <a:p>
            <a:endParaRPr lang="en-IN"/>
          </a:p>
        </p:txBody>
      </p:sp>
    </p:spTree>
    <p:extLst>
      <p:ext uri="{BB962C8B-B14F-4D97-AF65-F5344CB8AC3E}">
        <p14:creationId xmlns:p14="http://schemas.microsoft.com/office/powerpoint/2010/main" val="3989245252"/>
      </p:ext>
    </p:extLst>
  </p:cSld>
  <p:clrMapOvr>
    <a:masterClrMapping/>
  </p:clrMapOvr>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Droplet</Template>
  <TotalTime>2</TotalTime>
  <Words>2534</Words>
  <Application>Microsoft Office PowerPoint</Application>
  <PresentationFormat>Widescreen</PresentationFormat>
  <Paragraphs>255</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Tw Cen MT</vt:lpstr>
      <vt:lpstr>Droplet</vt:lpstr>
      <vt:lpstr>APPROACH TO A PATIENT WITH HEART MURMUR</vt:lpstr>
      <vt:lpstr>BASICS</vt:lpstr>
      <vt:lpstr>SIGNIFICANCE OF A MURMUR</vt:lpstr>
      <vt:lpstr>CLUES TO IDENTIFY PATHOLOGICAL MURMURS</vt:lpstr>
      <vt:lpstr>PHYSIOLOGY</vt:lpstr>
      <vt:lpstr>PowerPoint Presentation</vt:lpstr>
      <vt:lpstr>AREAS OF AUSCULTATION</vt:lpstr>
      <vt:lpstr>CHARACTERISITCS OF A HEART MURMUR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CLASSIFICATION OF MURMURS</vt:lpstr>
      <vt:lpstr>Diagram depicting the principal heart murmurs</vt:lpstr>
      <vt:lpstr>SYSTOLIC MURMURS</vt:lpstr>
      <vt:lpstr>EARLY SYSTOLIC MURMURS</vt:lpstr>
      <vt:lpstr>PowerPoint Presentation</vt:lpstr>
      <vt:lpstr>MID SYSTOLIC MURMURS</vt:lpstr>
      <vt:lpstr>PowerPoint Presentation</vt:lpstr>
      <vt:lpstr>PowerPoint Presentation</vt:lpstr>
      <vt:lpstr>PowerPoint Presentation</vt:lpstr>
      <vt:lpstr>PowerPoint Presentation</vt:lpstr>
      <vt:lpstr>PowerPoint Presentation</vt:lpstr>
      <vt:lpstr>LATE SYSTOLIC MURMURS</vt:lpstr>
      <vt:lpstr>HOLOSYSTOLIC MURMURS</vt:lpstr>
      <vt:lpstr>PowerPoint Presentation</vt:lpstr>
      <vt:lpstr>PowerPoint Presentation</vt:lpstr>
      <vt:lpstr>DIASTOLIC MURMURS</vt:lpstr>
      <vt:lpstr>EARLY DIASTOLIC MURMURS</vt:lpstr>
      <vt:lpstr>PowerPoint Presentation</vt:lpstr>
      <vt:lpstr>PowerPoint Presentation</vt:lpstr>
      <vt:lpstr>MID DIASTOLIC MURMURS</vt:lpstr>
      <vt:lpstr>PowerPoint Presentation</vt:lpstr>
      <vt:lpstr>CONTINUOUS MURMURS</vt:lpstr>
      <vt:lpstr>PowerPoint Presentation</vt:lpstr>
      <vt:lpstr>DYNAMIC AUSCULTATION</vt:lpstr>
      <vt:lpstr>PowerPoint Presentation</vt:lpstr>
      <vt:lpstr>PowerPoint Presentation</vt:lpstr>
      <vt:lpstr>STRATEGY FOR EVALUATING HEART MURMURS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2</cp:revision>
  <dcterms:created xsi:type="dcterms:W3CDTF">2022-07-13T10:55:30Z</dcterms:created>
  <dcterms:modified xsi:type="dcterms:W3CDTF">2022-07-13T10:57:51Z</dcterms:modified>
</cp:coreProperties>
</file>